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74" r:id="rId4"/>
    <p:sldMasterId id="2147483676" r:id="rId5"/>
    <p:sldMasterId id="2147483717" r:id="rId6"/>
    <p:sldMasterId id="2147483722" r:id="rId7"/>
  </p:sldMasterIdLst>
  <p:notesMasterIdLst>
    <p:notesMasterId r:id="rId90"/>
  </p:notesMasterIdLst>
  <p:sldIdLst>
    <p:sldId id="256" r:id="rId8"/>
    <p:sldId id="264" r:id="rId9"/>
    <p:sldId id="364" r:id="rId10"/>
    <p:sldId id="365" r:id="rId11"/>
    <p:sldId id="366" r:id="rId12"/>
    <p:sldId id="367" r:id="rId13"/>
    <p:sldId id="358" r:id="rId14"/>
    <p:sldId id="359" r:id="rId15"/>
    <p:sldId id="270" r:id="rId16"/>
    <p:sldId id="361" r:id="rId17"/>
    <p:sldId id="362" r:id="rId18"/>
    <p:sldId id="36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350"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51" r:id="rId69"/>
    <p:sldId id="352" r:id="rId70"/>
    <p:sldId id="353" r:id="rId71"/>
    <p:sldId id="354" r:id="rId72"/>
    <p:sldId id="329" r:id="rId73"/>
    <p:sldId id="330" r:id="rId74"/>
    <p:sldId id="331" r:id="rId75"/>
    <p:sldId id="332" r:id="rId76"/>
    <p:sldId id="334" r:id="rId77"/>
    <p:sldId id="335" r:id="rId78"/>
    <p:sldId id="336" r:id="rId79"/>
    <p:sldId id="337" r:id="rId80"/>
    <p:sldId id="338" r:id="rId81"/>
    <p:sldId id="339" r:id="rId82"/>
    <p:sldId id="340" r:id="rId83"/>
    <p:sldId id="341" r:id="rId84"/>
    <p:sldId id="343" r:id="rId85"/>
    <p:sldId id="345" r:id="rId86"/>
    <p:sldId id="347" r:id="rId87"/>
    <p:sldId id="346" r:id="rId88"/>
    <p:sldId id="263" r:id="rId8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35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0076"/>
    <a:srgbClr val="690060"/>
    <a:srgbClr val="32002E"/>
    <a:srgbClr val="270024"/>
    <a:srgbClr val="060006"/>
    <a:srgbClr val="00FFFF"/>
    <a:srgbClr val="66CCFF"/>
    <a:srgbClr val="0073AE"/>
    <a:srgbClr val="5C6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702" autoAdjust="0"/>
  </p:normalViewPr>
  <p:slideViewPr>
    <p:cSldViewPr>
      <p:cViewPr varScale="1">
        <p:scale>
          <a:sx n="52" d="100"/>
          <a:sy n="52" d="100"/>
        </p:scale>
        <p:origin x="48" y="58"/>
      </p:cViewPr>
      <p:guideLst>
        <p:guide orient="horz" pos="2352"/>
        <p:guide pos="2880"/>
      </p:guideLst>
    </p:cSldViewPr>
  </p:slideViewPr>
  <p:notesTextViewPr>
    <p:cViewPr>
      <p:scale>
        <a:sx n="1" d="1"/>
        <a:sy n="1" d="1"/>
      </p:scale>
      <p:origin x="0" y="0"/>
    </p:cViewPr>
  </p:notesTextViewPr>
  <p:sorterViewPr>
    <p:cViewPr>
      <p:scale>
        <a:sx n="66" d="100"/>
        <a:sy n="66" d="100"/>
      </p:scale>
      <p:origin x="0" y="7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840B0-8294-4AFC-840A-2DE2AD372A4A}" type="datetimeFigureOut">
              <a:rPr lang="en-US" smtClean="0"/>
              <a:pPr/>
              <a:t>3/14/2020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9FCBC-C5E6-483A-8A57-0434905B6E43}" type="slidenum">
              <a:rPr lang="en-US" smtClean="0"/>
              <a:pPr/>
              <a:t>‹#›</a:t>
            </a:fld>
            <a:endParaRPr lang="en-US"/>
          </a:p>
        </p:txBody>
      </p:sp>
    </p:spTree>
    <p:extLst>
      <p:ext uri="{BB962C8B-B14F-4D97-AF65-F5344CB8AC3E}">
        <p14:creationId xmlns:p14="http://schemas.microsoft.com/office/powerpoint/2010/main" val="70911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89FCBC-C5E6-483A-8A57-0434905B6E4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AU" altLang="en-US" dirty="0">
                <a:latin typeface="Times New Roman" pitchFamily="18" charset="0"/>
              </a:rPr>
              <a:t>This effect is shown graphically above.  The graph appears to exaggerate the effect because of the range chosen for the </a:t>
            </a:r>
            <a:r>
              <a:rPr lang="en-AU" altLang="en-US" b="1" i="1" dirty="0">
                <a:latin typeface="Times New Roman" pitchFamily="18" charset="0"/>
              </a:rPr>
              <a:t>y</a:t>
            </a:r>
            <a:r>
              <a:rPr lang="en-AU" altLang="en-US" dirty="0">
                <a:latin typeface="Times New Roman" pitchFamily="18" charset="0"/>
              </a:rPr>
              <a:t> (</a:t>
            </a:r>
            <a:r>
              <a:rPr lang="en-AU" altLang="en-US" dirty="0" err="1">
                <a:latin typeface="Times New Roman" pitchFamily="18" charset="0"/>
              </a:rPr>
              <a:t>pO</a:t>
            </a:r>
            <a:r>
              <a:rPr lang="en-AU" altLang="en-US" baseline="-25000" dirty="0" err="1">
                <a:latin typeface="Times New Roman" pitchFamily="18" charset="0"/>
              </a:rPr>
              <a:t>2</a:t>
            </a:r>
            <a:r>
              <a:rPr lang="en-AU" altLang="en-US" dirty="0">
                <a:latin typeface="Times New Roman" pitchFamily="18" charset="0"/>
              </a:rPr>
              <a:t>) scale.</a:t>
            </a:r>
            <a:endParaRPr lang="en-US" altLang="en-US" dirty="0">
              <a:latin typeface="Times New Roman" pitchFamily="18" charset="0"/>
            </a:endParaRPr>
          </a:p>
          <a:p>
            <a:r>
              <a:rPr lang="en-AU" altLang="en-US" dirty="0">
                <a:latin typeface="Times New Roman" pitchFamily="18" charset="0"/>
              </a:rPr>
              <a:t>For simplicity, a value slightly lower than calculated, i.e. 155 rather than 156.54, is used in most published works.  The inaccuracy introduced is of the order of 1% which is of little practical consequence in the light of the variability of the actual value under real-world circumstances.</a:t>
            </a:r>
            <a:endParaRPr lang="en-US" altLang="en-US" dirty="0">
              <a:latin typeface="Times New Roman" pitchFamily="18" charset="0"/>
            </a:endParaRPr>
          </a:p>
          <a:p>
            <a:r>
              <a:rPr lang="en-AU" altLang="en-US" dirty="0">
                <a:latin typeface="Times New Roman" pitchFamily="18" charset="0"/>
              </a:rPr>
              <a:t>The most influential factor is altitude.  The value 155 mm Hg is used as the O</a:t>
            </a:r>
            <a:r>
              <a:rPr lang="en-AU" altLang="en-US" baseline="-25000" dirty="0">
                <a:latin typeface="Times New Roman" pitchFamily="18" charset="0"/>
              </a:rPr>
              <a:t>2</a:t>
            </a:r>
            <a:r>
              <a:rPr lang="en-AU" altLang="en-US" dirty="0">
                <a:latin typeface="Times New Roman" pitchFamily="18" charset="0"/>
              </a:rPr>
              <a:t> partial pressure at sea level in this lecture, as it is the value that has been used in the literature for many years.</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sp>
        <p:nvSpPr>
          <p:cNvPr id="2662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41B2A6-1443-4FFB-832D-A7C6DB9379FF}"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5879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AU" altLang="en-US" dirty="0">
                <a:latin typeface="Times New Roman" pitchFamily="18" charset="0"/>
              </a:rPr>
              <a:t>The effect of altitude on atmospheric pressure, &amp; O</a:t>
            </a:r>
            <a:r>
              <a:rPr lang="en-AU" altLang="en-US" baseline="-25000" dirty="0">
                <a:latin typeface="Times New Roman" pitchFamily="18" charset="0"/>
              </a:rPr>
              <a:t>2</a:t>
            </a:r>
            <a:r>
              <a:rPr lang="en-AU" altLang="en-US" dirty="0">
                <a:latin typeface="Times New Roman" pitchFamily="18" charset="0"/>
              </a:rPr>
              <a:t> partial pressure (</a:t>
            </a:r>
            <a:r>
              <a:rPr lang="en-AU" altLang="en-US" dirty="0" err="1">
                <a:latin typeface="Times New Roman" pitchFamily="18" charset="0"/>
              </a:rPr>
              <a:t>pO</a:t>
            </a:r>
            <a:r>
              <a:rPr lang="en-AU" altLang="en-US" baseline="-25000" dirty="0" err="1">
                <a:latin typeface="Times New Roman" pitchFamily="18" charset="0"/>
              </a:rPr>
              <a:t>2</a:t>
            </a:r>
            <a:r>
              <a:rPr lang="en-AU" altLang="en-US" dirty="0">
                <a:latin typeface="Times New Roman" pitchFamily="18" charset="0"/>
              </a:rPr>
              <a:t>), is illustrated graphically above. </a:t>
            </a:r>
            <a:endParaRPr lang="en-US" altLang="en-US" dirty="0">
              <a:latin typeface="Times New Roman" pitchFamily="18" charset="0"/>
            </a:endParaRPr>
          </a:p>
          <a:p>
            <a:endParaRPr lang="en-US" altLang="en-US" dirty="0">
              <a:latin typeface="Times New Roman" pitchFamily="18"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4CDBC1-15AF-4675-92D7-CF401D1C4C51}"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10915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AU" altLang="en-US" dirty="0">
                <a:latin typeface="Times New Roman" pitchFamily="18" charset="0"/>
              </a:rPr>
              <a:t>This theme is expanded above which plots the percentage (relative to that at sea level) &amp; partial pressures of O</a:t>
            </a:r>
            <a:r>
              <a:rPr lang="en-AU" altLang="en-US" baseline="-25000" dirty="0">
                <a:latin typeface="Times New Roman" pitchFamily="18" charset="0"/>
              </a:rPr>
              <a:t>2</a:t>
            </a:r>
            <a:r>
              <a:rPr lang="en-AU" altLang="en-US" dirty="0">
                <a:latin typeface="Times New Roman" pitchFamily="18" charset="0"/>
              </a:rPr>
              <a:t>, against the altitude of various geographical features or inhabited areas from around the world.</a:t>
            </a:r>
            <a:endParaRPr lang="en-US" altLang="en-US" dirty="0">
              <a:latin typeface="Times New Roman" pitchFamily="18" charset="0"/>
            </a:endParaRPr>
          </a:p>
          <a:p>
            <a:endParaRPr lang="en-US" altLang="en-US" dirty="0">
              <a:latin typeface="Times New Roman" pitchFamily="18" charset="0"/>
            </a:endParaRPr>
          </a:p>
        </p:txBody>
      </p:sp>
      <p:sp>
        <p:nvSpPr>
          <p:cNvPr id="30724" name="Slide Number Placeholder 3"/>
          <p:cNvSpPr>
            <a:spLocks noGrp="1"/>
          </p:cNvSpPr>
          <p:nvPr>
            <p:ph type="sldNum" sz="quarter" idx="5"/>
          </p:nvPr>
        </p:nvSpPr>
        <p:spPr>
          <a:noFill/>
        </p:spPr>
        <p:txBody>
          <a:bodyPr/>
          <a:lstStyle/>
          <a:p>
            <a:fld id="{9A4F1912-16AC-4FC4-BEA0-08EDA3E7989B}"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AU" dirty="0"/>
              <a:t>Using standard equations it is possible to calculate the volume a gas would occupy under various atmospheric conditions.  This slide shows the volumes &amp; the apparent size (diameter) a 1 litre balloon (at sea level) would have at altitudes to 30,000 metres.  The physical properties &amp; influence of the balloon itself are assumed to be zero &amp; are ignored.</a:t>
            </a:r>
            <a:endParaRPr lang="en-US" dirty="0"/>
          </a:p>
          <a:p>
            <a:pPr>
              <a:defRPr/>
            </a:pPr>
            <a:r>
              <a:rPr lang="en-AU" dirty="0"/>
              <a:t>The relative air densities are also shown graphically.  Air temperature &amp; altitude are not directly related, i.e. the air temperature does not simply get colder &amp; real data has been used in the underlying calculations.  The data for the highest point on earth, </a:t>
            </a:r>
            <a:r>
              <a:rPr lang="en-AU" dirty="0" err="1"/>
              <a:t>Chomalungma</a:t>
            </a:r>
            <a:r>
              <a:rPr lang="en-AU" dirty="0"/>
              <a:t> (Mt Everest) is shown for comparison.  At </a:t>
            </a:r>
            <a:r>
              <a:rPr lang="en-AU" dirty="0" err="1"/>
              <a:t>Chomolungma’s</a:t>
            </a:r>
            <a:r>
              <a:rPr lang="en-AU" dirty="0"/>
              <a:t> peak, the atmospheric pressure is about 252 mm Hg of which 51-53 mm Hg is contributed by O</a:t>
            </a:r>
            <a:r>
              <a:rPr lang="en-AU" baseline="-25000" dirty="0"/>
              <a:t>2</a:t>
            </a:r>
            <a:r>
              <a:rPr lang="en-AU" dirty="0"/>
              <a:t>, i.e. the ‘effective’ O</a:t>
            </a:r>
            <a:r>
              <a:rPr lang="en-AU" baseline="-25000" dirty="0"/>
              <a:t>2</a:t>
            </a:r>
            <a:r>
              <a:rPr lang="en-AU" dirty="0"/>
              <a:t> availability is approximately one third of the value at sea level.  This implies that </a:t>
            </a:r>
            <a:r>
              <a:rPr lang="en-AU" dirty="0" err="1"/>
              <a:t>3X</a:t>
            </a:r>
            <a:r>
              <a:rPr lang="en-AU" dirty="0"/>
              <a:t> the volume of ‘air’ would have to be inhaled on top of </a:t>
            </a:r>
            <a:r>
              <a:rPr lang="en-AU" dirty="0" err="1"/>
              <a:t>Chomolungma</a:t>
            </a:r>
            <a:r>
              <a:rPr lang="en-AU" dirty="0"/>
              <a:t> as would be inhaled at sea level, to access the same amount of O</a:t>
            </a:r>
            <a:r>
              <a:rPr lang="en-AU" baseline="-25000" dirty="0"/>
              <a:t>2</a:t>
            </a:r>
            <a:r>
              <a:rPr lang="en-AU" dirty="0"/>
              <a:t>.  The effort required to do so is not sustainable &amp; O</a:t>
            </a:r>
            <a:r>
              <a:rPr lang="en-AU" baseline="-25000" dirty="0"/>
              <a:t>2</a:t>
            </a:r>
            <a:r>
              <a:rPr lang="en-AU" dirty="0"/>
              <a:t> masks are usually employed.  There are other adverse responses to altitude by the body but these will not be dealt with here.</a:t>
            </a:r>
            <a:endParaRPr lang="en-US" dirty="0"/>
          </a:p>
          <a:p>
            <a:pPr>
              <a:defRPr/>
            </a:pPr>
            <a:r>
              <a:rPr lang="en-AU" dirty="0"/>
              <a:t>The cornea depends largely on the O</a:t>
            </a:r>
            <a:r>
              <a:rPr lang="en-AU" baseline="-25000" dirty="0"/>
              <a:t>2</a:t>
            </a:r>
            <a:r>
              <a:rPr lang="en-AU" dirty="0"/>
              <a:t> available to it, rather than being able to ‘adapt’ by invoking an active process to compensate for O</a:t>
            </a:r>
            <a:r>
              <a:rPr lang="en-AU" baseline="-25000" dirty="0"/>
              <a:t>2</a:t>
            </a:r>
            <a:r>
              <a:rPr lang="en-AU" dirty="0"/>
              <a:t> deprivation.  This applies to the deprivation due to altitude as well as the deprivation due to the wearing of CLs.</a:t>
            </a:r>
            <a:endParaRPr lang="en-US" dirty="0"/>
          </a:p>
          <a:p>
            <a:pPr>
              <a:defRPr/>
            </a:pPr>
            <a:r>
              <a:rPr lang="en-AU" dirty="0"/>
              <a:t>In flight, commercial aircraft maintain cabin pressures much higher than the pressure outside the fuselage so as not to produce hypoxia and/or breathing difficulties in passengers.  This process is called ‘pressurization’ &amp; the cabin is said to be ‘pressurized’.  Pressures of between 550 &amp; 600 mm Hg, of which 115-126 mm Hg are due to the O</a:t>
            </a:r>
            <a:r>
              <a:rPr lang="en-AU" baseline="-25000" dirty="0"/>
              <a:t>2</a:t>
            </a:r>
            <a:r>
              <a:rPr lang="en-AU" dirty="0"/>
              <a:t> component, are used normally.  If the destination is located at high altitude less pressurization is applied to aid acclimatization on arrival (data from a member of the Aviation Medicine E-mail group, 1999).</a:t>
            </a:r>
            <a:endParaRPr lang="en-US" dirty="0"/>
          </a:p>
          <a:p>
            <a:pPr>
              <a:defRPr/>
            </a:pPr>
            <a:r>
              <a:rPr lang="en-AU" dirty="0"/>
              <a:t>A few studies have used similar artificial environments to simulate CL wear at high altitudes.  Strath &amp; Banister (1991) simulated conditions at 4267 metres &amp; found twice the corneal swelling (8% </a:t>
            </a:r>
            <a:r>
              <a:rPr lang="en-AU" i="1" dirty="0"/>
              <a:t>versus </a:t>
            </a:r>
            <a:r>
              <a:rPr lang="en-AU" dirty="0"/>
              <a:t>4%) &amp; 3 of 7 subjects exhibiting vertical striae.  Their results suggested a minimum O</a:t>
            </a:r>
            <a:r>
              <a:rPr lang="en-AU" baseline="-25000" dirty="0"/>
              <a:t>2</a:t>
            </a:r>
            <a:r>
              <a:rPr lang="en-AU" dirty="0"/>
              <a:t> level of 12.2% is required to prevent significant corneal changes.</a:t>
            </a:r>
            <a:endParaRPr lang="en-US" dirty="0"/>
          </a:p>
        </p:txBody>
      </p:sp>
      <p:sp>
        <p:nvSpPr>
          <p:cNvPr id="32772" name="Slide Number Placeholder 3"/>
          <p:cNvSpPr>
            <a:spLocks noGrp="1"/>
          </p:cNvSpPr>
          <p:nvPr>
            <p:ph type="sldNum" sz="quarter" idx="5"/>
          </p:nvPr>
        </p:nvSpPr>
        <p:spPr>
          <a:noFill/>
        </p:spPr>
        <p:txBody>
          <a:bodyPr/>
          <a:lstStyle/>
          <a:p>
            <a:fld id="{082C9C87-7416-488D-95F3-C4795C6199C9}"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2FA2B492-6D1B-47E5-A05E-FC825A3FA185}" type="slidenum">
              <a:rPr lang="en-US" altLang="en-US"/>
              <a:pPr/>
              <a:t>15</a:t>
            </a:fld>
            <a:endParaRPr lang="en-US" altLang="en-US"/>
          </a:p>
        </p:txBody>
      </p:sp>
      <p:sp>
        <p:nvSpPr>
          <p:cNvPr id="34819"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4820"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34821"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34822"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4823"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4824"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34825"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34826"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4827" name="Rectangle 10"/>
          <p:cNvSpPr>
            <a:spLocks noGrp="1" noRot="1" noChangeAspect="1" noChangeArrowheads="1" noTextEdit="1"/>
          </p:cNvSpPr>
          <p:nvPr>
            <p:ph type="sldImg"/>
          </p:nvPr>
        </p:nvSpPr>
        <p:spPr>
          <a:ln cap="flat"/>
        </p:spPr>
      </p:sp>
      <p:sp>
        <p:nvSpPr>
          <p:cNvPr id="34828" name="Rectangle 11"/>
          <p:cNvSpPr>
            <a:spLocks noGrp="1" noChangeArrowheads="1"/>
          </p:cNvSpPr>
          <p:nvPr>
            <p:ph type="body" idx="1"/>
          </p:nvPr>
        </p:nvSpPr>
        <p:spPr>
          <a:noFill/>
          <a:ln/>
        </p:spPr>
        <p:txBody>
          <a:bodyPr>
            <a:normAutofit/>
          </a:bodyPr>
          <a:lstStyle/>
          <a:p>
            <a:endParaRPr lang="en-US" altLang="en-US"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AU" b="1" dirty="0"/>
              <a:t>Sources of Corneal O</a:t>
            </a:r>
            <a:r>
              <a:rPr lang="en-AU" b="1" baseline="-25000" dirty="0"/>
              <a:t>2</a:t>
            </a:r>
            <a:endParaRPr lang="en-US" baseline="-25000" dirty="0"/>
          </a:p>
          <a:p>
            <a:pPr>
              <a:defRPr/>
            </a:pPr>
            <a:r>
              <a:rPr lang="en-AU" dirty="0"/>
              <a:t>It has been suggested that almost the sole source of O</a:t>
            </a:r>
            <a:r>
              <a:rPr lang="en-AU" baseline="-25000" dirty="0"/>
              <a:t>2</a:t>
            </a:r>
            <a:r>
              <a:rPr lang="en-AU" dirty="0"/>
              <a:t> for the epithelium is the atmosphere (in the </a:t>
            </a:r>
            <a:r>
              <a:rPr lang="en-AU" i="1" dirty="0"/>
              <a:t>open</a:t>
            </a:r>
            <a:r>
              <a:rPr lang="en-AU" dirty="0"/>
              <a:t> eye) &amp; the palpebral conjunctival vasculature (in the </a:t>
            </a:r>
            <a:r>
              <a:rPr lang="en-AU" i="1" dirty="0"/>
              <a:t>closed</a:t>
            </a:r>
            <a:r>
              <a:rPr lang="en-AU" dirty="0"/>
              <a:t> eye).</a:t>
            </a:r>
            <a:endParaRPr lang="en-US" dirty="0"/>
          </a:p>
          <a:p>
            <a:pPr>
              <a:defRPr/>
            </a:pPr>
            <a:r>
              <a:rPr lang="en-AU" dirty="0"/>
              <a:t>Further, the endothelium is supplied solely by the aqueous humor (</a:t>
            </a:r>
            <a:r>
              <a:rPr lang="en-AU" dirty="0" err="1"/>
              <a:t>Weissman</a:t>
            </a:r>
            <a:r>
              <a:rPr lang="en-AU" dirty="0"/>
              <a:t> </a:t>
            </a:r>
            <a:r>
              <a:rPr lang="en-AU" i="1" dirty="0"/>
              <a:t>et al</a:t>
            </a:r>
            <a:r>
              <a:rPr lang="en-AU" dirty="0"/>
              <a:t>., 1981).  Riley (1969) &amp; </a:t>
            </a:r>
            <a:r>
              <a:rPr lang="en-AU" dirty="0" err="1"/>
              <a:t>Fatt</a:t>
            </a:r>
            <a:r>
              <a:rPr lang="en-AU" dirty="0"/>
              <a:t> </a:t>
            </a:r>
            <a:r>
              <a:rPr lang="en-AU" i="1" dirty="0"/>
              <a:t>et al. </a:t>
            </a:r>
            <a:r>
              <a:rPr lang="en-AU" dirty="0"/>
              <a:t>(1974) demonstrated a net flux of O</a:t>
            </a:r>
            <a:r>
              <a:rPr lang="en-AU" baseline="-25000" dirty="0"/>
              <a:t>2</a:t>
            </a:r>
            <a:r>
              <a:rPr lang="en-AU" dirty="0"/>
              <a:t> from the anterior chamber into the cornea even in the open eye.  This means that the endothelium is supplied by the aqueous humor even in the open eye, while in the closed eye it is dependent on this source (</a:t>
            </a:r>
            <a:r>
              <a:rPr lang="en-AU" dirty="0" err="1"/>
              <a:t>Fatt</a:t>
            </a:r>
            <a:r>
              <a:rPr lang="en-AU" dirty="0"/>
              <a:t> </a:t>
            </a:r>
            <a:r>
              <a:rPr lang="en-AU" i="1" dirty="0"/>
              <a:t>et al.,</a:t>
            </a:r>
            <a:r>
              <a:rPr lang="en-AU" dirty="0"/>
              <a:t> 1974). </a:t>
            </a:r>
            <a:endParaRPr lang="en-US" dirty="0"/>
          </a:p>
          <a:p>
            <a:pPr>
              <a:defRPr/>
            </a:pPr>
            <a:r>
              <a:rPr lang="en-AU" dirty="0"/>
              <a:t>Hamano </a:t>
            </a:r>
            <a:r>
              <a:rPr lang="en-AU" i="1" dirty="0"/>
              <a:t>et al.</a:t>
            </a:r>
            <a:r>
              <a:rPr lang="en-AU" dirty="0"/>
              <a:t> (1986b, fig. 4 in article) showed that in the rabbit eye, when a PMMA CL is worn, the stromal pO</a:t>
            </a:r>
            <a:r>
              <a:rPr lang="en-AU" baseline="-25000" dirty="0"/>
              <a:t>2</a:t>
            </a:r>
            <a:r>
              <a:rPr lang="en-AU" dirty="0"/>
              <a:t> is higher than the anterior corneal pO</a:t>
            </a:r>
            <a:r>
              <a:rPr lang="en-AU" baseline="-25000" dirty="0"/>
              <a:t>2</a:t>
            </a:r>
            <a:r>
              <a:rPr lang="en-AU" dirty="0"/>
              <a:t>.  This suggests the anterior chamber as the source of O</a:t>
            </a:r>
            <a:r>
              <a:rPr lang="en-AU" baseline="-25000" dirty="0"/>
              <a:t>2</a:t>
            </a:r>
            <a:r>
              <a:rPr lang="en-AU" dirty="0"/>
              <a:t>, at least as far forward as the anterior stroma.  A similar result had already been shown by </a:t>
            </a:r>
            <a:r>
              <a:rPr lang="en-AU" dirty="0" err="1"/>
              <a:t>Steffansson</a:t>
            </a:r>
            <a:r>
              <a:rPr lang="en-AU" dirty="0"/>
              <a:t> </a:t>
            </a:r>
            <a:r>
              <a:rPr lang="en-AU" i="1" dirty="0"/>
              <a:t>et al. </a:t>
            </a:r>
            <a:r>
              <a:rPr lang="en-AU" dirty="0"/>
              <a:t>(1983) in the cat.  Their report showed that when an impermeable CL is worn, the O</a:t>
            </a:r>
            <a:r>
              <a:rPr lang="en-AU" baseline="-25000" dirty="0"/>
              <a:t>2</a:t>
            </a:r>
            <a:r>
              <a:rPr lang="en-AU" dirty="0"/>
              <a:t> tension in the anterior chamber decreases due to an increased O</a:t>
            </a:r>
            <a:r>
              <a:rPr lang="en-AU" baseline="-25000" dirty="0"/>
              <a:t>2</a:t>
            </a:r>
            <a:r>
              <a:rPr lang="en-AU" dirty="0"/>
              <a:t> flux into the cornea. </a:t>
            </a:r>
            <a:endParaRPr lang="en-US" dirty="0"/>
          </a:p>
          <a:p>
            <a:pPr>
              <a:defRPr/>
            </a:pPr>
            <a:r>
              <a:rPr lang="en-AU" dirty="0" err="1"/>
              <a:t>Zantos</a:t>
            </a:r>
            <a:r>
              <a:rPr lang="en-AU" dirty="0"/>
              <a:t>’ discovery of endothelial blebs in the </a:t>
            </a:r>
            <a:r>
              <a:rPr lang="en-AU" i="1" dirty="0"/>
              <a:t>in vivo</a:t>
            </a:r>
            <a:r>
              <a:rPr lang="en-AU" dirty="0"/>
              <a:t> cornea (see </a:t>
            </a:r>
            <a:r>
              <a:rPr lang="en-AU" dirty="0" err="1"/>
              <a:t>Zantos</a:t>
            </a:r>
            <a:r>
              <a:rPr lang="en-AU" dirty="0"/>
              <a:t> &amp; Holden, 1977) also demonstrated that the endothelium is not entirely independent of the external eye environment, albeit by mechanisms unknown.</a:t>
            </a:r>
            <a:endParaRPr lang="en-US" dirty="0"/>
          </a:p>
          <a:p>
            <a:pPr>
              <a:defRPr/>
            </a:pPr>
            <a:r>
              <a:rPr lang="en-AU" dirty="0"/>
              <a:t>Endothelial blebs are changes in the appearance of the endothelial mosaic observed soon after the introduction of a contact lens, hypoxia/anoxia or experimental gases containing carbon dioxide in the presence of normal amounts of O</a:t>
            </a:r>
            <a:r>
              <a:rPr lang="en-AU" baseline="-25000" dirty="0"/>
              <a:t>2</a:t>
            </a:r>
            <a:r>
              <a:rPr lang="en-AU" dirty="0"/>
              <a:t> (see Holden </a:t>
            </a:r>
            <a:r>
              <a:rPr lang="en-AU" i="1" dirty="0"/>
              <a:t>et al.,</a:t>
            </a:r>
            <a:r>
              <a:rPr lang="en-AU" dirty="0"/>
              <a:t> 1985).   This ‘influence’ of the external environment may not be O</a:t>
            </a:r>
            <a:r>
              <a:rPr lang="en-AU" baseline="-25000" dirty="0"/>
              <a:t>2</a:t>
            </a:r>
            <a:r>
              <a:rPr lang="en-AU" baseline="0" dirty="0"/>
              <a:t>-</a:t>
            </a:r>
            <a:r>
              <a:rPr lang="en-AU" dirty="0"/>
              <a:t>mediated however.  It may be lactate mediated as first suggested by Riley (1969), the result of a pH decrease as suggested by Holden </a:t>
            </a:r>
            <a:r>
              <a:rPr lang="en-AU" i="1" dirty="0"/>
              <a:t>et al. </a:t>
            </a:r>
            <a:r>
              <a:rPr lang="en-AU" dirty="0"/>
              <a:t>(1985), or simply pH changes (Williams, 1986).</a:t>
            </a:r>
            <a:endParaRPr lang="en-US" dirty="0"/>
          </a:p>
          <a:p>
            <a:pPr>
              <a:defRPr/>
            </a:pPr>
            <a:r>
              <a:rPr lang="en-AU" dirty="0"/>
              <a:t>However, the endothelium &amp; stromal </a:t>
            </a:r>
            <a:r>
              <a:rPr lang="en-AU" dirty="0" err="1"/>
              <a:t>keratocytes</a:t>
            </a:r>
            <a:r>
              <a:rPr lang="en-AU" dirty="0"/>
              <a:t> are almost solely dependent on the aqueous humor for O</a:t>
            </a:r>
            <a:r>
              <a:rPr lang="en-AU" baseline="-25000" dirty="0"/>
              <a:t>2</a:t>
            </a:r>
            <a:r>
              <a:rPr lang="en-AU" dirty="0"/>
              <a:t>.  The other corneal components are not active metabolically.  Riley (1969), suggested that in the rabbit eye at least, about 20% of corneal O</a:t>
            </a:r>
            <a:r>
              <a:rPr lang="en-AU" baseline="-25000" dirty="0"/>
              <a:t>2</a:t>
            </a:r>
            <a:r>
              <a:rPr lang="en-AU" dirty="0"/>
              <a:t> was derived from the aqueous humor.</a:t>
            </a:r>
            <a:endParaRPr lang="en-US" dirty="0"/>
          </a:p>
          <a:p>
            <a:pPr>
              <a:defRPr/>
            </a:pPr>
            <a:r>
              <a:rPr lang="en-AU" dirty="0"/>
              <a:t>In the past, the source of aqueous humor O</a:t>
            </a:r>
            <a:r>
              <a:rPr lang="en-AU" baseline="-25000" dirty="0"/>
              <a:t>2</a:t>
            </a:r>
            <a:r>
              <a:rPr lang="en-AU" dirty="0"/>
              <a:t> was assumed to be the ciliary body &amp; the iris vasculature.  More recently however, Hoper e</a:t>
            </a:r>
            <a:r>
              <a:rPr lang="en-AU" i="1" dirty="0"/>
              <a:t>t al.</a:t>
            </a:r>
            <a:r>
              <a:rPr lang="en-AU" dirty="0"/>
              <a:t> (1989) showed that the source was probably just the iris vasculature.</a:t>
            </a:r>
            <a:endParaRPr lang="en-US" dirty="0"/>
          </a:p>
          <a:p>
            <a:pPr>
              <a:defRPr/>
            </a:pPr>
            <a:r>
              <a:rPr lang="en-AU" dirty="0"/>
              <a:t>This conclusion was reached after a comprehensive study of the pO</a:t>
            </a:r>
            <a:r>
              <a:rPr lang="en-AU" baseline="-25000" dirty="0"/>
              <a:t>2</a:t>
            </a:r>
            <a:r>
              <a:rPr lang="en-AU" dirty="0"/>
              <a:t> values at many places in the anterior chamber adjacent to the iris itself, in rabbits &amp; monkeys.  The values in front of the pupil were very low, &amp; were much higher in the periphery.  Further support for their claim was provided by a repetition of their measurements following partial &amp; complete </a:t>
            </a:r>
            <a:r>
              <a:rPr lang="en-AU" dirty="0" err="1"/>
              <a:t>iridectomies</a:t>
            </a:r>
            <a:r>
              <a:rPr lang="en-AU" dirty="0"/>
              <a:t>. </a:t>
            </a:r>
            <a:endParaRPr lang="en-US" dirty="0"/>
          </a:p>
          <a:p>
            <a:pPr>
              <a:defRPr/>
            </a:pPr>
            <a:endParaRPr lang="en-US" dirty="0"/>
          </a:p>
        </p:txBody>
      </p:sp>
      <p:sp>
        <p:nvSpPr>
          <p:cNvPr id="36868" name="Slide Number Placeholder 3"/>
          <p:cNvSpPr>
            <a:spLocks noGrp="1"/>
          </p:cNvSpPr>
          <p:nvPr>
            <p:ph type="sldNum" sz="quarter" idx="5"/>
          </p:nvPr>
        </p:nvSpPr>
        <p:spPr>
          <a:noFill/>
        </p:spPr>
        <p:txBody>
          <a:bodyPr/>
          <a:lstStyle/>
          <a:p>
            <a:fld id="{63F93FF3-1F47-40A4-8EDE-844210B6F82A}" type="slidenum">
              <a:rPr lang="en-US" altLang="en-US"/>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65292538-7DA2-4190-9E60-DBBABEAB1CB1}" type="slidenum">
              <a:rPr lang="en-US" altLang="en-US"/>
              <a:pPr/>
              <a:t>17</a:t>
            </a:fld>
            <a:endParaRPr lang="en-US" altLang="en-US"/>
          </a:p>
        </p:txBody>
      </p:sp>
      <p:sp>
        <p:nvSpPr>
          <p:cNvPr id="38915"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8916"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38917"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38918"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8919"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8920"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38921"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38922"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38923" name="Rectangle 10"/>
          <p:cNvSpPr>
            <a:spLocks noGrp="1" noRot="1" noChangeAspect="1" noChangeArrowheads="1" noTextEdit="1"/>
          </p:cNvSpPr>
          <p:nvPr>
            <p:ph type="sldImg"/>
          </p:nvPr>
        </p:nvSpPr>
        <p:spPr>
          <a:ln cap="flat"/>
        </p:spPr>
      </p:sp>
      <p:sp>
        <p:nvSpPr>
          <p:cNvPr id="38924" name="Rectangle 11"/>
          <p:cNvSpPr>
            <a:spLocks noGrp="1" noChangeArrowheads="1"/>
          </p:cNvSpPr>
          <p:nvPr>
            <p:ph type="body" idx="1"/>
          </p:nvPr>
        </p:nvSpPr>
        <p:spPr>
          <a:noFill/>
          <a:ln/>
        </p:spPr>
        <p:txBody>
          <a:bodyPr/>
          <a:lstStyle/>
          <a:p>
            <a:r>
              <a:rPr lang="en-AU" altLang="en-US" b="1" dirty="0">
                <a:latin typeface="Times New Roman" pitchFamily="18" charset="0"/>
              </a:rPr>
              <a:t>Determinants of O</a:t>
            </a:r>
            <a:r>
              <a:rPr lang="en-AU" altLang="en-US" b="1" baseline="-25000" dirty="0">
                <a:latin typeface="Times New Roman" pitchFamily="18" charset="0"/>
              </a:rPr>
              <a:t>2</a:t>
            </a:r>
            <a:r>
              <a:rPr lang="en-AU" altLang="en-US" b="1" dirty="0">
                <a:latin typeface="Times New Roman" pitchFamily="18" charset="0"/>
              </a:rPr>
              <a:t> Supply to the Cornea</a:t>
            </a:r>
            <a:endParaRPr lang="en-US" altLang="en-US" dirty="0">
              <a:latin typeface="Times New Roman" pitchFamily="18" charset="0"/>
            </a:endParaRPr>
          </a:p>
          <a:p>
            <a:r>
              <a:rPr lang="en-AU" altLang="en-US" dirty="0">
                <a:latin typeface="Times New Roman" pitchFamily="18" charset="0"/>
              </a:rPr>
              <a:t>O</a:t>
            </a:r>
            <a:r>
              <a:rPr lang="en-AU" altLang="en-US" baseline="-25000" dirty="0">
                <a:latin typeface="Times New Roman" pitchFamily="18" charset="0"/>
              </a:rPr>
              <a:t>2 </a:t>
            </a:r>
            <a:r>
              <a:rPr lang="en-AU" altLang="en-US" dirty="0">
                <a:latin typeface="Times New Roman" pitchFamily="18" charset="0"/>
              </a:rPr>
              <a:t>tension levels vary across the cornea &amp; within the cornea.  The highest level is at the anterior surface.  This is perhaps fortunate because the epithelium is the most metabolically active of the cornea’s layers &amp; its structural &amp; functional integrity is critical to its barrier function. </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AU" altLang="en-US" dirty="0">
                <a:latin typeface="Times New Roman" pitchFamily="18" charset="0"/>
              </a:rPr>
              <a:t>The O</a:t>
            </a:r>
            <a:r>
              <a:rPr lang="en-AU" altLang="en-US" baseline="-25000" dirty="0">
                <a:latin typeface="Times New Roman" pitchFamily="18" charset="0"/>
              </a:rPr>
              <a:t>2</a:t>
            </a:r>
            <a:r>
              <a:rPr lang="en-AU" altLang="en-US" dirty="0">
                <a:latin typeface="Times New Roman" pitchFamily="18" charset="0"/>
              </a:rPr>
              <a:t> tensions &amp; percentage distributions across the corneal layers are shown above for the following:</a:t>
            </a:r>
            <a:endParaRPr lang="en-US" altLang="en-US" dirty="0">
              <a:latin typeface="Times New Roman" pitchFamily="18" charset="0"/>
            </a:endParaRPr>
          </a:p>
          <a:p>
            <a:r>
              <a:rPr lang="en-AU" altLang="en-US" dirty="0">
                <a:latin typeface="Times New Roman" pitchFamily="18" charset="0"/>
              </a:rPr>
              <a:t>Open eye, central</a:t>
            </a:r>
            <a:endParaRPr lang="en-US" altLang="en-US" dirty="0">
              <a:latin typeface="Times New Roman" pitchFamily="18" charset="0"/>
            </a:endParaRPr>
          </a:p>
          <a:p>
            <a:r>
              <a:rPr lang="en-AU" altLang="en-US" dirty="0">
                <a:latin typeface="Times New Roman" pitchFamily="18" charset="0"/>
              </a:rPr>
              <a:t>Closed eye, central</a:t>
            </a:r>
            <a:endParaRPr lang="en-US" altLang="en-US" dirty="0">
              <a:latin typeface="Times New Roman" pitchFamily="18" charset="0"/>
            </a:endParaRPr>
          </a:p>
          <a:p>
            <a:r>
              <a:rPr lang="en-AU" altLang="en-US" dirty="0">
                <a:latin typeface="Times New Roman" pitchFamily="18" charset="0"/>
              </a:rPr>
              <a:t>The O</a:t>
            </a:r>
            <a:r>
              <a:rPr lang="en-AU" altLang="en-US" baseline="-25000" dirty="0">
                <a:latin typeface="Times New Roman" pitchFamily="18" charset="0"/>
              </a:rPr>
              <a:t>2</a:t>
            </a:r>
            <a:r>
              <a:rPr lang="en-AU" altLang="en-US" dirty="0">
                <a:latin typeface="Times New Roman" pitchFamily="18" charset="0"/>
              </a:rPr>
              <a:t> tension at the superior anterior surface of the cornea is </a:t>
            </a:r>
            <a:r>
              <a:rPr lang="en-AU" altLang="en-US" dirty="0">
                <a:latin typeface="Arial"/>
                <a:cs typeface="Arial"/>
              </a:rPr>
              <a:t>↓ </a:t>
            </a:r>
            <a:r>
              <a:rPr lang="en-AU" altLang="en-US" dirty="0">
                <a:latin typeface="Times New Roman" pitchFamily="18" charset="0"/>
              </a:rPr>
              <a:t>by the presence of the eyelids to an extent that varies from individual to individual.</a:t>
            </a:r>
            <a:endParaRPr lang="en-US" altLang="en-US" dirty="0">
              <a:latin typeface="Times New Roman" pitchFamily="18" charset="0"/>
            </a:endParaRPr>
          </a:p>
          <a:p>
            <a:r>
              <a:rPr lang="en-AU" altLang="en-US" dirty="0">
                <a:latin typeface="Times New Roman" pitchFamily="18" charset="0"/>
              </a:rPr>
              <a:t>Behind closed eyelids, atmospheric O</a:t>
            </a:r>
            <a:r>
              <a:rPr lang="en-AU" altLang="en-US" baseline="-25000" dirty="0">
                <a:latin typeface="Times New Roman" pitchFamily="18" charset="0"/>
              </a:rPr>
              <a:t>2</a:t>
            </a:r>
            <a:r>
              <a:rPr lang="en-AU" altLang="en-US" dirty="0">
                <a:latin typeface="Times New Roman" pitchFamily="18" charset="0"/>
              </a:rPr>
              <a:t> is unavailable.  Under closed eye conditions O</a:t>
            </a:r>
            <a:r>
              <a:rPr lang="en-AU" altLang="en-US" baseline="-25000" dirty="0">
                <a:latin typeface="Times New Roman" pitchFamily="18" charset="0"/>
              </a:rPr>
              <a:t>2</a:t>
            </a:r>
            <a:r>
              <a:rPr lang="en-AU" altLang="en-US" dirty="0">
                <a:latin typeface="Times New Roman" pitchFamily="18" charset="0"/>
              </a:rPr>
              <a:t> to the anterior eye is supplied from the palpebral conjunctival vessels principally, the bulbar conjunctiva &amp; minimal amounts from the limbal vasculature.</a:t>
            </a:r>
            <a:endParaRPr lang="en-US" altLang="en-US" dirty="0">
              <a:latin typeface="Times New Roman" pitchFamily="18" charset="0"/>
            </a:endParaRPr>
          </a:p>
          <a:p>
            <a:r>
              <a:rPr lang="en-AU" altLang="en-US" dirty="0">
                <a:latin typeface="Times New Roman" pitchFamily="18" charset="0"/>
              </a:rPr>
              <a:t>Since the driving force of the O</a:t>
            </a:r>
            <a:r>
              <a:rPr lang="en-AU" altLang="en-US" baseline="-25000" dirty="0">
                <a:latin typeface="Times New Roman" pitchFamily="18" charset="0"/>
              </a:rPr>
              <a:t>2</a:t>
            </a:r>
            <a:r>
              <a:rPr lang="en-AU" altLang="en-US" dirty="0">
                <a:latin typeface="Times New Roman" pitchFamily="18" charset="0"/>
              </a:rPr>
              <a:t> supply to the anterior eye is atmospheric pressure, the reduced availability at high altitudes (reduced partial pressure) means the amount of O</a:t>
            </a:r>
            <a:r>
              <a:rPr lang="en-AU" altLang="en-US" baseline="-25000" dirty="0">
                <a:latin typeface="Times New Roman" pitchFamily="18" charset="0"/>
              </a:rPr>
              <a:t>2</a:t>
            </a:r>
            <a:r>
              <a:rPr lang="en-AU" altLang="en-US" dirty="0">
                <a:latin typeface="Times New Roman" pitchFamily="18" charset="0"/>
              </a:rPr>
              <a:t> absorbed is reduced &amp; the level in corneal tissue is lower.</a:t>
            </a:r>
            <a:endParaRPr lang="en-US" altLang="en-US" dirty="0">
              <a:latin typeface="Times New Roman" pitchFamily="18" charset="0"/>
            </a:endParaRPr>
          </a:p>
          <a:p>
            <a:r>
              <a:rPr lang="en-AU" altLang="en-US" dirty="0">
                <a:latin typeface="Times New Roman" pitchFamily="18" charset="0"/>
              </a:rPr>
              <a:t>The wearing of CLs reduces the supply of O</a:t>
            </a:r>
            <a:r>
              <a:rPr lang="en-AU" altLang="en-US" baseline="-25000" dirty="0">
                <a:latin typeface="Times New Roman" pitchFamily="18" charset="0"/>
              </a:rPr>
              <a:t>2</a:t>
            </a:r>
            <a:r>
              <a:rPr lang="en-AU" altLang="en-US" dirty="0">
                <a:latin typeface="Times New Roman" pitchFamily="18" charset="0"/>
              </a:rPr>
              <a:t> to the cornea.  The type of contact lens, i.e. GP or SCL, as well as CL factors such as material &amp; thickness affect the flow of O</a:t>
            </a:r>
            <a:r>
              <a:rPr lang="en-AU" altLang="en-US" baseline="-25000" dirty="0">
                <a:latin typeface="Times New Roman" pitchFamily="18" charset="0"/>
              </a:rPr>
              <a:t>2</a:t>
            </a:r>
            <a:r>
              <a:rPr lang="en-AU" altLang="en-US" dirty="0">
                <a:latin typeface="Times New Roman" pitchFamily="18" charset="0"/>
              </a:rPr>
              <a:t> to the cornea.   All result in a lower O</a:t>
            </a:r>
            <a:r>
              <a:rPr lang="en-AU" altLang="en-US" baseline="-25000" dirty="0">
                <a:latin typeface="Times New Roman" pitchFamily="18" charset="0"/>
              </a:rPr>
              <a:t>2</a:t>
            </a:r>
            <a:r>
              <a:rPr lang="en-AU" altLang="en-US" dirty="0">
                <a:latin typeface="Times New Roman" pitchFamily="18" charset="0"/>
              </a:rPr>
              <a:t> supply to the anterior surface of the cornea.  </a:t>
            </a:r>
            <a:endParaRPr lang="en-US" altLang="en-US" dirty="0">
              <a:latin typeface="Times New Roman" pitchFamily="18" charset="0"/>
            </a:endParaRPr>
          </a:p>
          <a:p>
            <a:endParaRPr lang="en-US" altLang="en-US" dirty="0">
              <a:latin typeface="Times New Roman" pitchFamily="18" charset="0"/>
            </a:endParaRPr>
          </a:p>
        </p:txBody>
      </p:sp>
      <p:sp>
        <p:nvSpPr>
          <p:cNvPr id="40964" name="Slide Number Placeholder 3"/>
          <p:cNvSpPr>
            <a:spLocks noGrp="1"/>
          </p:cNvSpPr>
          <p:nvPr>
            <p:ph type="sldNum" sz="quarter" idx="5"/>
          </p:nvPr>
        </p:nvSpPr>
        <p:spPr>
          <a:noFill/>
        </p:spPr>
        <p:txBody>
          <a:bodyPr/>
          <a:lstStyle/>
          <a:p>
            <a:fld id="{2FC30AE1-CB5F-48B8-99BE-0A25CDCB2036}" type="slidenum">
              <a:rPr lang="en-US" altLang="en-US"/>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AU" dirty="0"/>
              <a:t>This slide shows the O</a:t>
            </a:r>
            <a:r>
              <a:rPr lang="en-AU" baseline="-25000" dirty="0"/>
              <a:t>2</a:t>
            </a:r>
            <a:r>
              <a:rPr lang="en-AU" dirty="0"/>
              <a:t> tension &amp; percentage distribution across the corneal layers for CLs that allow the following O</a:t>
            </a:r>
            <a:r>
              <a:rPr lang="en-AU" baseline="-25000" dirty="0"/>
              <a:t>2</a:t>
            </a:r>
            <a:r>
              <a:rPr lang="en-AU" dirty="0"/>
              <a:t> tensions at the central anterior surface:</a:t>
            </a:r>
            <a:endParaRPr lang="en-US" dirty="0"/>
          </a:p>
          <a:p>
            <a:pPr>
              <a:defRPr/>
            </a:pPr>
            <a:r>
              <a:rPr lang="en-AU" dirty="0"/>
              <a:t> </a:t>
            </a:r>
            <a:endParaRPr lang="en-US" dirty="0"/>
          </a:p>
          <a:p>
            <a:pPr>
              <a:defRPr/>
            </a:pPr>
            <a:r>
              <a:rPr lang="en-AU" dirty="0"/>
              <a:t>Lens A – 15%</a:t>
            </a:r>
            <a:endParaRPr lang="en-US" dirty="0"/>
          </a:p>
          <a:p>
            <a:pPr>
              <a:defRPr/>
            </a:pPr>
            <a:r>
              <a:rPr lang="en-AU" dirty="0"/>
              <a:t>Lens B – 10%</a:t>
            </a:r>
            <a:endParaRPr lang="en-US" dirty="0"/>
          </a:p>
          <a:p>
            <a:pPr>
              <a:defRPr/>
            </a:pPr>
            <a:r>
              <a:rPr lang="en-AU" dirty="0"/>
              <a:t>Lens C – 5%</a:t>
            </a:r>
            <a:endParaRPr lang="en-US" dirty="0"/>
          </a:p>
          <a:p>
            <a:pPr>
              <a:defRPr/>
            </a:pPr>
            <a:r>
              <a:rPr lang="en-AU" dirty="0"/>
              <a:t>Lens D – 0%</a:t>
            </a:r>
            <a:endParaRPr lang="en-US" dirty="0"/>
          </a:p>
          <a:p>
            <a:pPr>
              <a:defRPr/>
            </a:pPr>
            <a:r>
              <a:rPr lang="en-AU" dirty="0"/>
              <a:t> </a:t>
            </a:r>
            <a:endParaRPr lang="en-US" dirty="0"/>
          </a:p>
          <a:p>
            <a:pPr>
              <a:defRPr/>
            </a:pPr>
            <a:r>
              <a:rPr lang="en-AU" dirty="0"/>
              <a:t> </a:t>
            </a:r>
            <a:endParaRPr lang="en-US" dirty="0"/>
          </a:p>
          <a:p>
            <a:pPr>
              <a:defRPr/>
            </a:pPr>
            <a:r>
              <a:rPr lang="en-AU" dirty="0"/>
              <a:t>The fitting characteristics of a CL may also play a rôle, albeit minor, in O</a:t>
            </a:r>
            <a:r>
              <a:rPr lang="en-AU" baseline="-25000" dirty="0"/>
              <a:t>2</a:t>
            </a:r>
            <a:r>
              <a:rPr lang="en-AU" dirty="0"/>
              <a:t> supply.  Whether rigid or flexible, any CL that permits a greater exchange of tears with each blink will provide more O</a:t>
            </a:r>
            <a:r>
              <a:rPr lang="en-AU" baseline="-25000" dirty="0"/>
              <a:t>2 </a:t>
            </a:r>
            <a:r>
              <a:rPr lang="en-AU" dirty="0"/>
              <a:t>than a CL that is ‘tight’ and/or immobile on the cornea.</a:t>
            </a:r>
            <a:endParaRPr lang="en-US" dirty="0"/>
          </a:p>
          <a:p>
            <a:pPr>
              <a:defRPr/>
            </a:pPr>
            <a:r>
              <a:rPr lang="en-AU" dirty="0"/>
              <a:t>Typically, the contribution of fit to corneal oxygenation is much more significant with GP lenses.  </a:t>
            </a:r>
            <a:r>
              <a:rPr lang="en-AU" dirty="0" err="1"/>
              <a:t>Fatt</a:t>
            </a:r>
            <a:r>
              <a:rPr lang="en-AU" dirty="0"/>
              <a:t> &amp; Lin (1976) &amp; Decker </a:t>
            </a:r>
            <a:r>
              <a:rPr lang="en-AU" i="1" dirty="0"/>
              <a:t>et al.</a:t>
            </a:r>
            <a:r>
              <a:rPr lang="en-AU" dirty="0"/>
              <a:t> (1978) showed that the ‘tear pump’ under SCLs was a minor contributor to corneal oxygenation.  Using a </a:t>
            </a:r>
            <a:r>
              <a:rPr lang="en-AU" dirty="0" err="1"/>
              <a:t>fluorophotometer</a:t>
            </a:r>
            <a:r>
              <a:rPr lang="en-AU" dirty="0"/>
              <a:t>, </a:t>
            </a:r>
            <a:r>
              <a:rPr lang="en-AU" dirty="0" err="1"/>
              <a:t>Polse</a:t>
            </a:r>
            <a:r>
              <a:rPr lang="en-AU" dirty="0"/>
              <a:t> (1979) showed that when SCLs were worn, each blink only exchanged about 1.1% of the tear volume.  On the other hand, GPs exchange some 10 to 20 times this amount.  </a:t>
            </a:r>
            <a:endParaRPr lang="en-US" dirty="0"/>
          </a:p>
          <a:p>
            <a:pPr>
              <a:defRPr/>
            </a:pPr>
            <a:r>
              <a:rPr lang="en-AU" dirty="0"/>
              <a:t>Recently, these figures were confirmed in a study by McNamara </a:t>
            </a:r>
            <a:r>
              <a:rPr lang="en-AU" i="1" dirty="0"/>
              <a:t>et al.</a:t>
            </a:r>
            <a:r>
              <a:rPr lang="en-AU" dirty="0"/>
              <a:t> (1999).  Their study, again using </a:t>
            </a:r>
            <a:r>
              <a:rPr lang="en-AU" dirty="0" err="1"/>
              <a:t>fluorophotometry</a:t>
            </a:r>
            <a:r>
              <a:rPr lang="en-AU" dirty="0"/>
              <a:t>, showed exchange rates of between 1.24% &amp; 1.82% per blink when SCLs were worn.  Interestingly, smaller SCLs (TD: 12 mm) resulted in greater exchange rates but even these CLs only gave ‘modest’ results when compared with GP CLs. </a:t>
            </a:r>
            <a:endParaRPr lang="en-US" dirty="0"/>
          </a:p>
          <a:p>
            <a:pPr>
              <a:defRPr/>
            </a:pPr>
            <a:r>
              <a:rPr lang="en-AU" dirty="0"/>
              <a:t>However, tear exchange is only a part of a larger scenario.  Once other critical factors such as O</a:t>
            </a:r>
            <a:r>
              <a:rPr lang="en-AU" baseline="-25000" dirty="0"/>
              <a:t>2</a:t>
            </a:r>
            <a:r>
              <a:rPr lang="en-AU" dirty="0"/>
              <a:t> permeability (Dk), CL thickness, area of cornea covered, etc. are taken into account, GP CLs deliver approximately </a:t>
            </a:r>
            <a:r>
              <a:rPr lang="en-AU" dirty="0" err="1"/>
              <a:t>3X</a:t>
            </a:r>
            <a:r>
              <a:rPr lang="en-AU" dirty="0"/>
              <a:t> more O</a:t>
            </a:r>
            <a:r>
              <a:rPr lang="en-AU" baseline="-25000" dirty="0"/>
              <a:t>2</a:t>
            </a:r>
            <a:r>
              <a:rPr lang="en-AU" dirty="0"/>
              <a:t> to the cornea than SCLs (Mandell </a:t>
            </a:r>
            <a:r>
              <a:rPr lang="en-AU" i="1" dirty="0"/>
              <a:t>et al.</a:t>
            </a:r>
            <a:r>
              <a:rPr lang="en-AU" dirty="0"/>
              <a:t>, 1987).  Silicone hydrogel (SiHy) CLs are much better (6-</a:t>
            </a:r>
            <a:r>
              <a:rPr lang="en-AU" dirty="0" err="1"/>
              <a:t>10X</a:t>
            </a:r>
            <a:r>
              <a:rPr lang="en-AU" dirty="0"/>
              <a:t>) than SCLs.</a:t>
            </a:r>
            <a:endParaRPr lang="en-US" dirty="0"/>
          </a:p>
          <a:p>
            <a:pPr>
              <a:defRPr/>
            </a:pPr>
            <a:r>
              <a:rPr lang="en-AU" dirty="0"/>
              <a:t>Developments since this finding including higher permeability materials, have probably increased the lead GP materials currently enjoy.  The now mature SCL category of siloxane &amp; fluoro-siloxane-containing low-water hydrogels whose Dks can match or exceed those of GP materials, reduce, or even eliminate, the margin once enjoyed by GP materials despite the latter not covering all of the cornea.</a:t>
            </a:r>
            <a:endParaRPr lang="en-US" dirty="0"/>
          </a:p>
        </p:txBody>
      </p:sp>
      <p:sp>
        <p:nvSpPr>
          <p:cNvPr id="43012" name="Slide Number Placeholder 3"/>
          <p:cNvSpPr>
            <a:spLocks noGrp="1"/>
          </p:cNvSpPr>
          <p:nvPr>
            <p:ph type="sldNum" sz="quarter" idx="5"/>
          </p:nvPr>
        </p:nvSpPr>
        <p:spPr>
          <a:noFill/>
        </p:spPr>
        <p:txBody>
          <a:bodyPr/>
          <a:lstStyle/>
          <a:p>
            <a:fld id="{DC3906EE-1BA0-402D-A2B3-EB35FEA4A422}" type="slidenum">
              <a:rPr lang="en-US" altLang="en-US"/>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AU" altLang="en-US" b="1" dirty="0">
                <a:latin typeface="Times New Roman" pitchFamily="18" charset="0"/>
              </a:rPr>
              <a:t>Ocular O</a:t>
            </a:r>
            <a:r>
              <a:rPr lang="en-AU" altLang="en-US" b="1" baseline="-25000" dirty="0">
                <a:latin typeface="Times New Roman" pitchFamily="18" charset="0"/>
              </a:rPr>
              <a:t>2</a:t>
            </a:r>
            <a:r>
              <a:rPr lang="en-AU" altLang="en-US" b="1" dirty="0">
                <a:latin typeface="Times New Roman" pitchFamily="18" charset="0"/>
              </a:rPr>
              <a:t> Levels: Open &amp; Closed Eye</a:t>
            </a:r>
            <a:endParaRPr lang="en-US" altLang="en-US" dirty="0">
              <a:latin typeface="Times New Roman" pitchFamily="18" charset="0"/>
            </a:endParaRPr>
          </a:p>
          <a:p>
            <a:r>
              <a:rPr lang="en-AU" altLang="en-US" dirty="0">
                <a:latin typeface="Times New Roman" pitchFamily="18" charset="0"/>
              </a:rPr>
              <a:t>The O</a:t>
            </a:r>
            <a:r>
              <a:rPr lang="en-AU" altLang="en-US" baseline="-25000" dirty="0">
                <a:latin typeface="Times New Roman" pitchFamily="18" charset="0"/>
              </a:rPr>
              <a:t>2</a:t>
            </a:r>
            <a:r>
              <a:rPr lang="en-AU" altLang="en-US" dirty="0">
                <a:latin typeface="Times New Roman" pitchFamily="18" charset="0"/>
              </a:rPr>
              <a:t> tensions (partial pressures) at various points in the eyes of several animal species have been measured or estimated.  The results are often based on assumptions extrapolated from </a:t>
            </a:r>
            <a:r>
              <a:rPr lang="en-AU" altLang="en-US" i="1" dirty="0">
                <a:latin typeface="Times New Roman" pitchFamily="18" charset="0"/>
              </a:rPr>
              <a:t>in vitro</a:t>
            </a:r>
            <a:r>
              <a:rPr lang="en-AU" altLang="en-US" dirty="0">
                <a:latin typeface="Times New Roman" pitchFamily="18" charset="0"/>
              </a:rPr>
              <a:t> data &amp; may be method-dependent. </a:t>
            </a:r>
            <a:endParaRPr lang="en-US" altLang="en-US" dirty="0">
              <a:latin typeface="Times New Roman" pitchFamily="18" charset="0"/>
            </a:endParaRPr>
          </a:p>
          <a:p>
            <a:r>
              <a:rPr lang="en-AU" altLang="en-US" dirty="0">
                <a:latin typeface="Times New Roman" pitchFamily="18" charset="0"/>
              </a:rPr>
              <a:t>An atmospheric pressure of 760 mm Hg at sea level is assumed.  Therefore, in the open eye, the anterior corneal surface is exposed to a partial O</a:t>
            </a:r>
            <a:r>
              <a:rPr lang="en-AU" altLang="en-US" baseline="-25000" dirty="0">
                <a:latin typeface="Times New Roman" pitchFamily="18" charset="0"/>
              </a:rPr>
              <a:t>2</a:t>
            </a:r>
            <a:r>
              <a:rPr lang="en-AU" altLang="en-US" dirty="0">
                <a:latin typeface="Times New Roman" pitchFamily="18" charset="0"/>
              </a:rPr>
              <a:t> pressure (</a:t>
            </a:r>
            <a:r>
              <a:rPr lang="en-AU" altLang="en-US" dirty="0" err="1">
                <a:latin typeface="Times New Roman" pitchFamily="18" charset="0"/>
              </a:rPr>
              <a:t>pO</a:t>
            </a:r>
            <a:r>
              <a:rPr lang="en-AU" altLang="en-US" baseline="-25000" dirty="0" err="1">
                <a:latin typeface="Times New Roman" pitchFamily="18" charset="0"/>
              </a:rPr>
              <a:t>2</a:t>
            </a:r>
            <a:r>
              <a:rPr lang="en-AU" altLang="en-US" dirty="0">
                <a:latin typeface="Times New Roman" pitchFamily="18" charset="0"/>
              </a:rPr>
              <a:t>) of </a:t>
            </a:r>
            <a:r>
              <a:rPr lang="en-AU" altLang="en-US" dirty="0" err="1">
                <a:latin typeface="Times New Roman" pitchFamily="18" charset="0"/>
              </a:rPr>
              <a:t>155mm</a:t>
            </a:r>
            <a:r>
              <a:rPr lang="en-AU" altLang="en-US" dirty="0">
                <a:latin typeface="Times New Roman" pitchFamily="18" charset="0"/>
              </a:rPr>
              <a:t> Hg (derived previously).</a:t>
            </a:r>
            <a:endParaRPr lang="en-US" altLang="en-US" dirty="0">
              <a:latin typeface="Times New Roman" pitchFamily="18" charset="0"/>
            </a:endParaRPr>
          </a:p>
          <a:p>
            <a:r>
              <a:rPr lang="en-AU" altLang="en-US" dirty="0">
                <a:latin typeface="Times New Roman" pitchFamily="18" charset="0"/>
              </a:rPr>
              <a:t>Many papers draw attention to the significant individual variation found in the </a:t>
            </a:r>
            <a:r>
              <a:rPr lang="en-AU" altLang="en-US" dirty="0" err="1">
                <a:latin typeface="Times New Roman" pitchFamily="18" charset="0"/>
              </a:rPr>
              <a:t>pO</a:t>
            </a:r>
            <a:r>
              <a:rPr lang="en-AU" altLang="en-US" baseline="-25000" dirty="0" err="1">
                <a:latin typeface="Times New Roman" pitchFamily="18" charset="0"/>
              </a:rPr>
              <a:t>2</a:t>
            </a:r>
            <a:r>
              <a:rPr lang="en-AU" altLang="en-US" dirty="0">
                <a:latin typeface="Times New Roman" pitchFamily="18" charset="0"/>
              </a:rPr>
              <a:t> levels and/or O</a:t>
            </a:r>
            <a:r>
              <a:rPr lang="en-AU" altLang="en-US" baseline="-25000" dirty="0">
                <a:latin typeface="Times New Roman" pitchFamily="18" charset="0"/>
              </a:rPr>
              <a:t>2</a:t>
            </a:r>
            <a:r>
              <a:rPr lang="en-AU" altLang="en-US" dirty="0">
                <a:latin typeface="Times New Roman" pitchFamily="18" charset="0"/>
              </a:rPr>
              <a:t> consumption rates measured for both animal &amp; human studies, e.g. Mandell &amp; Farrell, 1980, Holden </a:t>
            </a:r>
            <a:r>
              <a:rPr lang="en-AU" altLang="en-US" i="1" dirty="0">
                <a:latin typeface="Times New Roman" pitchFamily="18" charset="0"/>
              </a:rPr>
              <a:t>et al.</a:t>
            </a:r>
            <a:r>
              <a:rPr lang="en-AU" altLang="en-US" dirty="0">
                <a:latin typeface="Times New Roman" pitchFamily="18" charset="0"/>
              </a:rPr>
              <a:t>, 1984, Lin, 1992.  Lin also suggests that the O</a:t>
            </a:r>
            <a:r>
              <a:rPr lang="en-AU" altLang="en-US" baseline="-25000" dirty="0">
                <a:latin typeface="Times New Roman" pitchFamily="18" charset="0"/>
              </a:rPr>
              <a:t>2</a:t>
            </a:r>
            <a:r>
              <a:rPr lang="en-AU" altLang="en-US" dirty="0">
                <a:latin typeface="Times New Roman" pitchFamily="18" charset="0"/>
              </a:rPr>
              <a:t> consumption rate varies over time within an individual.</a:t>
            </a:r>
            <a:endParaRPr lang="en-US" altLang="en-US" dirty="0">
              <a:latin typeface="Times New Roman" pitchFamily="18" charset="0"/>
            </a:endParaRPr>
          </a:p>
          <a:p>
            <a:r>
              <a:rPr lang="en-AU" altLang="en-US" dirty="0">
                <a:latin typeface="Times New Roman" pitchFamily="18" charset="0"/>
              </a:rPr>
              <a:t>The published open-eye O</a:t>
            </a:r>
            <a:r>
              <a:rPr lang="en-AU" altLang="en-US" baseline="-25000" dirty="0">
                <a:latin typeface="Times New Roman" pitchFamily="18" charset="0"/>
              </a:rPr>
              <a:t>2</a:t>
            </a:r>
            <a:r>
              <a:rPr lang="en-AU" altLang="en-US" dirty="0">
                <a:latin typeface="Times New Roman" pitchFamily="18" charset="0"/>
              </a:rPr>
              <a:t> tensions at various levels of the anterior eye are summarized next.</a:t>
            </a:r>
            <a:endParaRPr lang="en-US" altLang="en-US" dirty="0">
              <a:latin typeface="Times New Roman" pitchFamily="18" charset="0"/>
            </a:endParaRPr>
          </a:p>
          <a:p>
            <a:endParaRPr lang="en-US" altLang="en-US" dirty="0">
              <a:latin typeface="Times New Roman" pitchFamily="18" charset="0"/>
            </a:endParaRPr>
          </a:p>
        </p:txBody>
      </p:sp>
      <p:sp>
        <p:nvSpPr>
          <p:cNvPr id="45060" name="Slide Number Placeholder 3"/>
          <p:cNvSpPr>
            <a:spLocks noGrp="1"/>
          </p:cNvSpPr>
          <p:nvPr>
            <p:ph type="sldNum" sz="quarter" idx="5"/>
          </p:nvPr>
        </p:nvSpPr>
        <p:spPr>
          <a:noFill/>
        </p:spPr>
        <p:txBody>
          <a:bodyPr/>
          <a:lstStyle/>
          <a:p>
            <a:fld id="{8BAE19FE-155A-464C-A72F-8EA336B29CEC}"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89FCBC-C5E6-483A-8A57-0434905B6E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AU" b="1" dirty="0"/>
              <a:t>Summary of Published pO</a:t>
            </a:r>
            <a:r>
              <a:rPr lang="en-AU" b="1" baseline="-25000" dirty="0"/>
              <a:t>2</a:t>
            </a:r>
            <a:r>
              <a:rPr lang="en-AU" b="1" dirty="0"/>
              <a:t> Data</a:t>
            </a:r>
            <a:endParaRPr lang="en-US" dirty="0"/>
          </a:p>
          <a:p>
            <a:pPr>
              <a:defRPr/>
            </a:pPr>
            <a:r>
              <a:rPr lang="en-AU" b="1" dirty="0"/>
              <a:t>All Species:</a:t>
            </a:r>
            <a:endParaRPr lang="en-US" dirty="0"/>
          </a:p>
          <a:p>
            <a:pPr>
              <a:defRPr/>
            </a:pPr>
            <a:r>
              <a:rPr lang="en-AU" dirty="0"/>
              <a:t>At the anterior ocular surface: </a:t>
            </a:r>
            <a:endParaRPr lang="en-US" dirty="0"/>
          </a:p>
          <a:p>
            <a:pPr>
              <a:defRPr/>
            </a:pPr>
            <a:r>
              <a:rPr lang="en-AU" dirty="0"/>
              <a:t>151 to 159 mm Hg</a:t>
            </a:r>
            <a:endParaRPr lang="en-US" dirty="0"/>
          </a:p>
          <a:p>
            <a:pPr>
              <a:defRPr/>
            </a:pPr>
            <a:r>
              <a:rPr lang="en-AU" dirty="0"/>
              <a:t>(Benjamin &amp; Hill, 1988, Benjamin, 1994, differences partly due to laboratory altitudes).</a:t>
            </a:r>
            <a:br>
              <a:rPr lang="en-AU" dirty="0"/>
            </a:br>
            <a:endParaRPr lang="en-US" dirty="0"/>
          </a:p>
          <a:p>
            <a:pPr>
              <a:defRPr/>
            </a:pPr>
            <a:r>
              <a:rPr lang="en-AU" b="1" dirty="0"/>
              <a:t>Open eye, HUMAN:</a:t>
            </a:r>
            <a:endParaRPr lang="en-US" dirty="0"/>
          </a:p>
          <a:p>
            <a:pPr>
              <a:defRPr/>
            </a:pPr>
            <a:r>
              <a:rPr lang="en-AU" dirty="0"/>
              <a:t>Under the lids:</a:t>
            </a:r>
            <a:endParaRPr lang="en-US" dirty="0"/>
          </a:p>
          <a:p>
            <a:pPr>
              <a:defRPr/>
            </a:pPr>
            <a:r>
              <a:rPr lang="en-AU" dirty="0"/>
              <a:t>33.7  to 61.4 mm Hg</a:t>
            </a:r>
            <a:endParaRPr lang="en-US" dirty="0"/>
          </a:p>
          <a:p>
            <a:pPr>
              <a:defRPr/>
            </a:pPr>
            <a:r>
              <a:rPr lang="en-AU" dirty="0"/>
              <a:t>Under CLs: </a:t>
            </a:r>
            <a:endParaRPr lang="en-US" dirty="0"/>
          </a:p>
          <a:p>
            <a:pPr>
              <a:defRPr/>
            </a:pPr>
            <a:r>
              <a:rPr lang="en-AU" dirty="0"/>
              <a:t>0 to 82.3 mm Hg </a:t>
            </a:r>
            <a:endParaRPr lang="en-US" dirty="0"/>
          </a:p>
          <a:p>
            <a:pPr>
              <a:defRPr/>
            </a:pPr>
            <a:r>
              <a:rPr lang="en-AU" dirty="0"/>
              <a:t>In the anterior chamber:</a:t>
            </a:r>
            <a:endParaRPr lang="en-US" dirty="0"/>
          </a:p>
          <a:p>
            <a:pPr>
              <a:defRPr/>
            </a:pPr>
            <a:r>
              <a:rPr lang="en-AU" dirty="0"/>
              <a:t>40  to 59.7 mm Hg </a:t>
            </a:r>
            <a:endParaRPr lang="en-US" dirty="0"/>
          </a:p>
          <a:p>
            <a:pPr>
              <a:defRPr/>
            </a:pPr>
            <a:r>
              <a:rPr lang="en-AU" dirty="0"/>
              <a:t>In the anterior chamber</a:t>
            </a:r>
            <a:r>
              <a:rPr lang="en-AU" baseline="-25000" dirty="0"/>
              <a:t> </a:t>
            </a:r>
            <a:r>
              <a:rPr lang="en-AU" dirty="0"/>
              <a:t>, CLs on:</a:t>
            </a:r>
            <a:endParaRPr lang="en-US" dirty="0"/>
          </a:p>
          <a:p>
            <a:pPr>
              <a:defRPr/>
            </a:pPr>
            <a:r>
              <a:rPr lang="en-AU" dirty="0"/>
              <a:t>25 to 75 mm Hg</a:t>
            </a:r>
            <a:endParaRPr lang="en-US" dirty="0"/>
          </a:p>
          <a:p>
            <a:pPr>
              <a:defRPr/>
            </a:pPr>
            <a:r>
              <a:rPr lang="en-AU" dirty="0"/>
              <a:t>(Benjamin, 1994, Hamano  </a:t>
            </a:r>
            <a:r>
              <a:rPr lang="en-AU" i="1" dirty="0"/>
              <a:t>et al.</a:t>
            </a:r>
            <a:r>
              <a:rPr lang="en-AU" dirty="0"/>
              <a:t>, 1986, </a:t>
            </a:r>
            <a:r>
              <a:rPr lang="en-AU" dirty="0" err="1"/>
              <a:t>Serdahl</a:t>
            </a:r>
            <a:r>
              <a:rPr lang="en-AU" dirty="0"/>
              <a:t>  </a:t>
            </a:r>
            <a:r>
              <a:rPr lang="en-AU" i="1" dirty="0"/>
              <a:t>et al.</a:t>
            </a:r>
            <a:r>
              <a:rPr lang="en-AU" dirty="0"/>
              <a:t>, 1989, </a:t>
            </a:r>
            <a:r>
              <a:rPr lang="en-AU" dirty="0" err="1"/>
              <a:t>Efron</a:t>
            </a:r>
            <a:r>
              <a:rPr lang="en-AU" dirty="0"/>
              <a:t> &amp; Carney, 1979, Holden &amp; Sweeney, 1985, </a:t>
            </a:r>
            <a:r>
              <a:rPr lang="en-AU" dirty="0" err="1"/>
              <a:t>Fatt</a:t>
            </a:r>
            <a:r>
              <a:rPr lang="en-AU" dirty="0"/>
              <a:t>  </a:t>
            </a:r>
            <a:r>
              <a:rPr lang="en-AU" i="1" dirty="0"/>
              <a:t>et al.</a:t>
            </a:r>
            <a:r>
              <a:rPr lang="en-AU" dirty="0"/>
              <a:t>, 1974, </a:t>
            </a:r>
            <a:r>
              <a:rPr lang="en-AU" dirty="0" err="1"/>
              <a:t>Weissman</a:t>
            </a:r>
            <a:r>
              <a:rPr lang="en-AU" dirty="0"/>
              <a:t>, 1986, </a:t>
            </a:r>
            <a:r>
              <a:rPr lang="en-AU" dirty="0" err="1"/>
              <a:t>Polse</a:t>
            </a:r>
            <a:r>
              <a:rPr lang="en-AU" dirty="0"/>
              <a:t> &amp; Decker, 1979, </a:t>
            </a:r>
            <a:r>
              <a:rPr lang="en-AU" dirty="0" err="1"/>
              <a:t>Rasson</a:t>
            </a:r>
            <a:r>
              <a:rPr lang="en-AU" dirty="0"/>
              <a:t> &amp; </a:t>
            </a:r>
            <a:r>
              <a:rPr lang="en-AU" dirty="0" err="1"/>
              <a:t>Fatt</a:t>
            </a:r>
            <a:r>
              <a:rPr lang="en-AU" dirty="0"/>
              <a:t>, 1982, Hamano, 1985, O’Neal  </a:t>
            </a:r>
            <a:r>
              <a:rPr lang="en-AU" i="1" dirty="0"/>
              <a:t>et al.</a:t>
            </a:r>
            <a:r>
              <a:rPr lang="en-AU" dirty="0"/>
              <a:t>, 1983, </a:t>
            </a:r>
            <a:r>
              <a:rPr lang="en-AU" dirty="0" err="1"/>
              <a:t>Friedenwald</a:t>
            </a:r>
            <a:r>
              <a:rPr lang="en-AU" dirty="0"/>
              <a:t> &amp; Pierce, 1937, </a:t>
            </a:r>
            <a:r>
              <a:rPr lang="en-AU" dirty="0" err="1"/>
              <a:t>Kleifield</a:t>
            </a:r>
            <a:r>
              <a:rPr lang="en-AU" dirty="0"/>
              <a:t> &amp; Neumann, 1959, </a:t>
            </a:r>
            <a:r>
              <a:rPr lang="en-AU" dirty="0" err="1"/>
              <a:t>Fatt</a:t>
            </a:r>
            <a:r>
              <a:rPr lang="en-AU" dirty="0"/>
              <a:t>  &amp; Bieber</a:t>
            </a:r>
            <a:r>
              <a:rPr lang="en-AU" i="1" dirty="0"/>
              <a:t>, </a:t>
            </a:r>
            <a:r>
              <a:rPr lang="en-AU" dirty="0"/>
              <a:t>1968, </a:t>
            </a:r>
            <a:r>
              <a:rPr lang="en-AU" dirty="0" err="1"/>
              <a:t>Fatt</a:t>
            </a:r>
            <a:r>
              <a:rPr lang="en-AU" dirty="0"/>
              <a:t>, 1978, Ruben, 1975, Benjamin, 1994, </a:t>
            </a:r>
            <a:r>
              <a:rPr lang="en-AU" dirty="0" err="1"/>
              <a:t>Thiel</a:t>
            </a:r>
            <a:r>
              <a:rPr lang="en-AU" dirty="0"/>
              <a:t>, 1967, </a:t>
            </a:r>
            <a:r>
              <a:rPr lang="en-AU" dirty="0" err="1"/>
              <a:t>Fatt</a:t>
            </a:r>
            <a:r>
              <a:rPr lang="en-AU" dirty="0"/>
              <a:t> &amp; Ruben, 1993)</a:t>
            </a:r>
            <a:br>
              <a:rPr lang="en-AU" dirty="0"/>
            </a:br>
            <a:endParaRPr lang="en-US" dirty="0"/>
          </a:p>
          <a:p>
            <a:pPr>
              <a:defRPr/>
            </a:pPr>
            <a:r>
              <a:rPr lang="en-AU" b="1" dirty="0"/>
              <a:t>Open eye, RABBIT: </a:t>
            </a:r>
            <a:endParaRPr lang="en-US" dirty="0"/>
          </a:p>
          <a:p>
            <a:pPr>
              <a:defRPr/>
            </a:pPr>
            <a:r>
              <a:rPr lang="en-AU" dirty="0"/>
              <a:t>In the conjunctival sac: </a:t>
            </a:r>
            <a:endParaRPr lang="en-US" dirty="0"/>
          </a:p>
          <a:p>
            <a:pPr>
              <a:defRPr/>
            </a:pPr>
            <a:r>
              <a:rPr lang="en-AU" dirty="0"/>
              <a:t>38.9  mm Hg</a:t>
            </a:r>
            <a:endParaRPr lang="en-US" dirty="0"/>
          </a:p>
          <a:p>
            <a:pPr>
              <a:defRPr/>
            </a:pPr>
            <a:r>
              <a:rPr lang="en-AU" dirty="0"/>
              <a:t>Under CLs: </a:t>
            </a:r>
            <a:endParaRPr lang="en-US" dirty="0"/>
          </a:p>
          <a:p>
            <a:pPr>
              <a:defRPr/>
            </a:pPr>
            <a:r>
              <a:rPr lang="en-AU" dirty="0"/>
              <a:t>0.58 to 112 mm Hg </a:t>
            </a:r>
            <a:endParaRPr lang="en-US" dirty="0"/>
          </a:p>
          <a:p>
            <a:pPr>
              <a:defRPr/>
            </a:pPr>
            <a:r>
              <a:rPr lang="en-AU" dirty="0"/>
              <a:t>In the anterior chamber</a:t>
            </a:r>
            <a:r>
              <a:rPr lang="en-AU" baseline="-25000" dirty="0"/>
              <a:t> </a:t>
            </a:r>
            <a:r>
              <a:rPr lang="en-AU" dirty="0"/>
              <a:t>:</a:t>
            </a:r>
            <a:endParaRPr lang="en-US" dirty="0"/>
          </a:p>
          <a:p>
            <a:pPr>
              <a:defRPr/>
            </a:pPr>
            <a:r>
              <a:rPr lang="en-AU" dirty="0"/>
              <a:t>7.7 to 65 mm Hg </a:t>
            </a:r>
            <a:endParaRPr lang="en-US" dirty="0"/>
          </a:p>
          <a:p>
            <a:pPr>
              <a:defRPr/>
            </a:pPr>
            <a:r>
              <a:rPr lang="en-AU" dirty="0"/>
              <a:t>In the anterior chamber,</a:t>
            </a:r>
            <a:r>
              <a:rPr lang="en-AU" baseline="-25000" dirty="0"/>
              <a:t> </a:t>
            </a:r>
            <a:r>
              <a:rPr lang="en-AU" dirty="0"/>
              <a:t>CLs on:</a:t>
            </a:r>
            <a:endParaRPr lang="en-US" dirty="0"/>
          </a:p>
          <a:p>
            <a:pPr>
              <a:defRPr/>
            </a:pPr>
            <a:r>
              <a:rPr lang="en-AU" dirty="0"/>
              <a:t>6 to 27.73 mm Hg</a:t>
            </a:r>
            <a:endParaRPr lang="en-US" dirty="0"/>
          </a:p>
          <a:p>
            <a:pPr>
              <a:defRPr/>
            </a:pPr>
            <a:r>
              <a:rPr lang="en-AU" dirty="0"/>
              <a:t>(Hamano  </a:t>
            </a:r>
            <a:r>
              <a:rPr lang="en-AU" i="1" dirty="0"/>
              <a:t>et al.</a:t>
            </a:r>
            <a:r>
              <a:rPr lang="en-AU" dirty="0"/>
              <a:t>, 1986, </a:t>
            </a:r>
            <a:r>
              <a:rPr lang="en-AU" dirty="0" err="1"/>
              <a:t>Fatt</a:t>
            </a:r>
            <a:r>
              <a:rPr lang="en-AU" dirty="0"/>
              <a:t> &amp; Lin, 1985, Hamano, 1985, </a:t>
            </a:r>
            <a:r>
              <a:rPr lang="en-AU" dirty="0" err="1"/>
              <a:t>Ichijima</a:t>
            </a:r>
            <a:r>
              <a:rPr lang="en-AU" dirty="0"/>
              <a:t>  </a:t>
            </a:r>
            <a:r>
              <a:rPr lang="en-AU" i="1" dirty="0"/>
              <a:t>et al.</a:t>
            </a:r>
            <a:r>
              <a:rPr lang="en-AU" dirty="0"/>
              <a:t>, 1998, </a:t>
            </a:r>
            <a:r>
              <a:rPr lang="en-AU" dirty="0" err="1"/>
              <a:t>Harvitt</a:t>
            </a:r>
            <a:r>
              <a:rPr lang="en-AU" dirty="0"/>
              <a:t> &amp; </a:t>
            </a:r>
            <a:r>
              <a:rPr lang="en-AU" dirty="0" err="1"/>
              <a:t>Bonanno</a:t>
            </a:r>
            <a:r>
              <a:rPr lang="en-AU" dirty="0"/>
              <a:t>, 1996, Kwok, 1985, </a:t>
            </a:r>
            <a:r>
              <a:rPr lang="en-AU" dirty="0" err="1"/>
              <a:t>Kleinstein</a:t>
            </a:r>
            <a:r>
              <a:rPr lang="en-AU" dirty="0"/>
              <a:t>  </a:t>
            </a:r>
            <a:r>
              <a:rPr lang="en-AU" i="1" dirty="0"/>
              <a:t>et al.</a:t>
            </a:r>
            <a:r>
              <a:rPr lang="en-AU" dirty="0"/>
              <a:t>, 1981, Stefansson  </a:t>
            </a:r>
            <a:r>
              <a:rPr lang="en-AU" i="1" dirty="0"/>
              <a:t>et al.</a:t>
            </a:r>
            <a:r>
              <a:rPr lang="en-AU" dirty="0"/>
              <a:t>, 1987, Barr &amp; </a:t>
            </a:r>
            <a:r>
              <a:rPr lang="en-AU" dirty="0" err="1"/>
              <a:t>Roetman</a:t>
            </a:r>
            <a:r>
              <a:rPr lang="en-AU" dirty="0"/>
              <a:t>, 1974, Barr &amp; Silver, 1973, Hoper </a:t>
            </a:r>
            <a:r>
              <a:rPr lang="en-AU" i="1" dirty="0"/>
              <a:t>et al.</a:t>
            </a:r>
            <a:r>
              <a:rPr lang="en-AU" dirty="0"/>
              <a:t>, 1989, </a:t>
            </a:r>
            <a:r>
              <a:rPr lang="en-AU" dirty="0" err="1"/>
              <a:t>Kleinstein</a:t>
            </a:r>
            <a:r>
              <a:rPr lang="en-AU" dirty="0"/>
              <a:t>  </a:t>
            </a:r>
            <a:r>
              <a:rPr lang="en-AU" i="1" dirty="0"/>
              <a:t>et al.,</a:t>
            </a:r>
            <a:r>
              <a:rPr lang="en-AU" dirty="0"/>
              <a:t> 1981, Stefansson </a:t>
            </a:r>
            <a:r>
              <a:rPr lang="en-AU" i="1" dirty="0"/>
              <a:t>et al.,</a:t>
            </a:r>
            <a:r>
              <a:rPr lang="en-AU" dirty="0"/>
              <a:t> 1983, Mc </a:t>
            </a:r>
            <a:r>
              <a:rPr lang="en-AU" dirty="0" err="1"/>
              <a:t>Laren</a:t>
            </a:r>
            <a:r>
              <a:rPr lang="en-AU" dirty="0"/>
              <a:t> </a:t>
            </a:r>
            <a:r>
              <a:rPr lang="en-AU" i="1" dirty="0"/>
              <a:t>et al.</a:t>
            </a:r>
            <a:r>
              <a:rPr lang="en-AU" dirty="0"/>
              <a:t>, 1998)</a:t>
            </a:r>
            <a:br>
              <a:rPr lang="en-AU" dirty="0"/>
            </a:br>
            <a:endParaRPr lang="en-US" dirty="0"/>
          </a:p>
          <a:p>
            <a:pPr>
              <a:defRPr/>
            </a:pPr>
            <a:r>
              <a:rPr lang="en-AU" b="1" dirty="0"/>
              <a:t>Open eye, CAT:</a:t>
            </a:r>
            <a:endParaRPr lang="en-US" dirty="0"/>
          </a:p>
          <a:p>
            <a:pPr>
              <a:defRPr/>
            </a:pPr>
            <a:r>
              <a:rPr lang="en-AU" dirty="0"/>
              <a:t>In the anterior chamber</a:t>
            </a:r>
            <a:r>
              <a:rPr lang="en-AU" baseline="-25000" dirty="0"/>
              <a:t> </a:t>
            </a:r>
            <a:r>
              <a:rPr lang="en-AU" dirty="0"/>
              <a:t>:</a:t>
            </a:r>
            <a:endParaRPr lang="en-US" dirty="0"/>
          </a:p>
          <a:p>
            <a:pPr>
              <a:defRPr/>
            </a:pPr>
            <a:r>
              <a:rPr lang="en-AU" dirty="0"/>
              <a:t>30 to 37 mm Hg </a:t>
            </a:r>
            <a:endParaRPr lang="en-US" dirty="0"/>
          </a:p>
          <a:p>
            <a:pPr>
              <a:defRPr/>
            </a:pPr>
            <a:r>
              <a:rPr lang="en-AU" dirty="0"/>
              <a:t>In the anterior chamber</a:t>
            </a:r>
            <a:r>
              <a:rPr lang="en-AU" baseline="-25000" dirty="0"/>
              <a:t> </a:t>
            </a:r>
            <a:r>
              <a:rPr lang="en-AU" dirty="0"/>
              <a:t>with PMMA CLs on:</a:t>
            </a:r>
            <a:endParaRPr lang="en-US" dirty="0"/>
          </a:p>
          <a:p>
            <a:pPr>
              <a:defRPr/>
            </a:pPr>
            <a:r>
              <a:rPr lang="en-AU" dirty="0"/>
              <a:t>13 mm Hg </a:t>
            </a:r>
            <a:endParaRPr lang="en-US" dirty="0"/>
          </a:p>
          <a:p>
            <a:pPr>
              <a:defRPr/>
            </a:pPr>
            <a:r>
              <a:rPr lang="en-AU" dirty="0"/>
              <a:t>(</a:t>
            </a:r>
            <a:r>
              <a:rPr lang="en-AU" dirty="0" err="1"/>
              <a:t>Fatt</a:t>
            </a:r>
            <a:r>
              <a:rPr lang="en-AU" dirty="0"/>
              <a:t>  </a:t>
            </a:r>
            <a:r>
              <a:rPr lang="en-AU" i="1" dirty="0"/>
              <a:t>et al.</a:t>
            </a:r>
            <a:r>
              <a:rPr lang="en-AU" dirty="0"/>
              <a:t>, 1982, Kwok, 1985, Stefansson  </a:t>
            </a:r>
            <a:r>
              <a:rPr lang="en-AU" i="1" dirty="0"/>
              <a:t>et al.</a:t>
            </a:r>
            <a:r>
              <a:rPr lang="en-AU" dirty="0"/>
              <a:t>, 1983)</a:t>
            </a:r>
            <a:endParaRPr lang="en-US" dirty="0"/>
          </a:p>
          <a:p>
            <a:pPr>
              <a:defRPr/>
            </a:pPr>
            <a:r>
              <a:rPr lang="en-AU" dirty="0"/>
              <a:t> </a:t>
            </a:r>
            <a:endParaRPr lang="en-US" dirty="0"/>
          </a:p>
          <a:p>
            <a:pPr>
              <a:defRPr/>
            </a:pPr>
            <a:r>
              <a:rPr lang="en-AU" dirty="0"/>
              <a:t> </a:t>
            </a:r>
            <a:endParaRPr lang="en-US" dirty="0"/>
          </a:p>
          <a:p>
            <a:pPr>
              <a:defRPr/>
            </a:pPr>
            <a:r>
              <a:rPr lang="en-AU" b="1" dirty="0"/>
              <a:t>Open eye, monkey:</a:t>
            </a:r>
            <a:endParaRPr lang="en-US" dirty="0"/>
          </a:p>
          <a:p>
            <a:pPr>
              <a:defRPr/>
            </a:pPr>
            <a:r>
              <a:rPr lang="en-AU" dirty="0"/>
              <a:t>pO</a:t>
            </a:r>
            <a:r>
              <a:rPr lang="en-AU" baseline="-25000" dirty="0"/>
              <a:t>2</a:t>
            </a:r>
            <a:r>
              <a:rPr lang="en-AU" dirty="0"/>
              <a:t>  anterior chamber</a:t>
            </a:r>
            <a:r>
              <a:rPr lang="en-AU" baseline="-25000" dirty="0"/>
              <a:t> </a:t>
            </a:r>
            <a:r>
              <a:rPr lang="en-AU" dirty="0"/>
              <a:t>:</a:t>
            </a:r>
            <a:endParaRPr lang="en-US" dirty="0"/>
          </a:p>
          <a:p>
            <a:pPr>
              <a:defRPr/>
            </a:pPr>
            <a:r>
              <a:rPr lang="en-AU" dirty="0"/>
              <a:t>41.5 to 13.9 mm Hg depending on sensor position</a:t>
            </a:r>
            <a:endParaRPr lang="en-US" dirty="0"/>
          </a:p>
          <a:p>
            <a:pPr>
              <a:defRPr/>
            </a:pPr>
            <a:r>
              <a:rPr lang="en-AU" dirty="0"/>
              <a:t> (Hoper </a:t>
            </a:r>
            <a:r>
              <a:rPr lang="en-AU" i="1" dirty="0"/>
              <a:t>et al.</a:t>
            </a:r>
            <a:r>
              <a:rPr lang="en-AU" dirty="0"/>
              <a:t>, 1989)</a:t>
            </a:r>
            <a:endParaRPr lang="en-US" dirty="0"/>
          </a:p>
          <a:p>
            <a:pPr>
              <a:defRPr/>
            </a:pPr>
            <a:endParaRPr lang="en-US" dirty="0"/>
          </a:p>
        </p:txBody>
      </p:sp>
      <p:sp>
        <p:nvSpPr>
          <p:cNvPr id="47108" name="Slide Number Placeholder 3"/>
          <p:cNvSpPr>
            <a:spLocks noGrp="1"/>
          </p:cNvSpPr>
          <p:nvPr>
            <p:ph type="sldNum" sz="quarter" idx="5"/>
          </p:nvPr>
        </p:nvSpPr>
        <p:spPr>
          <a:noFill/>
        </p:spPr>
        <p:txBody>
          <a:bodyPr/>
          <a:lstStyle/>
          <a:p>
            <a:fld id="{0C99E54E-DD69-4C41-ACCA-FDDF3862413D}" type="slidenum">
              <a:rPr lang="en-US" altLang="en-US"/>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AU" b="1" dirty="0"/>
              <a:t>Closed-eye, HUMAN:</a:t>
            </a:r>
            <a:r>
              <a:rPr lang="en-AU" dirty="0"/>
              <a:t> </a:t>
            </a:r>
            <a:endParaRPr lang="en-US" dirty="0"/>
          </a:p>
          <a:p>
            <a:pPr>
              <a:defRPr/>
            </a:pPr>
            <a:r>
              <a:rPr lang="en-AU" dirty="0"/>
              <a:t>At the central cornea:</a:t>
            </a:r>
            <a:endParaRPr lang="en-US" dirty="0"/>
          </a:p>
          <a:p>
            <a:pPr>
              <a:defRPr/>
            </a:pPr>
            <a:r>
              <a:rPr lang="en-AU" dirty="0"/>
              <a:t>50 to 67 mm Hg </a:t>
            </a:r>
            <a:endParaRPr lang="en-US" dirty="0"/>
          </a:p>
          <a:p>
            <a:pPr>
              <a:defRPr/>
            </a:pPr>
            <a:r>
              <a:rPr lang="en-AU" dirty="0"/>
              <a:t>In the</a:t>
            </a:r>
            <a:r>
              <a:rPr lang="en-AU" baseline="-25000" dirty="0"/>
              <a:t> </a:t>
            </a:r>
            <a:r>
              <a:rPr lang="en-AU" dirty="0"/>
              <a:t>anterior chamber:</a:t>
            </a:r>
            <a:endParaRPr lang="en-US" dirty="0"/>
          </a:p>
          <a:p>
            <a:pPr>
              <a:defRPr/>
            </a:pPr>
            <a:r>
              <a:rPr lang="en-AU" dirty="0"/>
              <a:t>55 mm Hg (Ruben, 1975).</a:t>
            </a:r>
            <a:endParaRPr lang="en-US" dirty="0"/>
          </a:p>
          <a:p>
            <a:pPr>
              <a:defRPr/>
            </a:pPr>
            <a:r>
              <a:rPr lang="en-AU" dirty="0"/>
              <a:t>Under CLs:</a:t>
            </a:r>
            <a:endParaRPr lang="en-US" dirty="0"/>
          </a:p>
          <a:p>
            <a:pPr>
              <a:defRPr/>
            </a:pPr>
            <a:r>
              <a:rPr lang="en-AU" dirty="0"/>
              <a:t>0 to 35 mm Hg</a:t>
            </a:r>
            <a:endParaRPr lang="en-US" dirty="0"/>
          </a:p>
          <a:p>
            <a:pPr>
              <a:defRPr/>
            </a:pPr>
            <a:r>
              <a:rPr lang="en-AU" dirty="0"/>
              <a:t>(Kwan &amp; </a:t>
            </a:r>
            <a:r>
              <a:rPr lang="en-AU" dirty="0" err="1"/>
              <a:t>Fatt</a:t>
            </a:r>
            <a:r>
              <a:rPr lang="en-AU" dirty="0"/>
              <a:t>, 1970, Benjamin, 1982, </a:t>
            </a:r>
            <a:r>
              <a:rPr lang="en-AU" dirty="0" err="1"/>
              <a:t>Fatt</a:t>
            </a:r>
            <a:r>
              <a:rPr lang="en-AU" dirty="0"/>
              <a:t> &amp; Bieber, 1968, </a:t>
            </a:r>
            <a:r>
              <a:rPr lang="en-AU" dirty="0" err="1"/>
              <a:t>Fatt</a:t>
            </a:r>
            <a:r>
              <a:rPr lang="en-AU" dirty="0"/>
              <a:t> &amp; Lin, 1985, </a:t>
            </a:r>
            <a:r>
              <a:rPr lang="en-AU" dirty="0" err="1"/>
              <a:t>Fatt</a:t>
            </a:r>
            <a:r>
              <a:rPr lang="en-AU" dirty="0"/>
              <a:t>, 1987, Benjamin, 1994, Ruben, 1975, O’Neal  </a:t>
            </a:r>
            <a:r>
              <a:rPr lang="en-AU" i="1" dirty="0"/>
              <a:t>et al.</a:t>
            </a:r>
            <a:r>
              <a:rPr lang="en-AU" dirty="0"/>
              <a:t>, 1983, </a:t>
            </a:r>
            <a:r>
              <a:rPr lang="en-AU" dirty="0" err="1"/>
              <a:t>Ichijima</a:t>
            </a:r>
            <a:r>
              <a:rPr lang="en-AU" dirty="0"/>
              <a:t>  </a:t>
            </a:r>
            <a:r>
              <a:rPr lang="en-AU" i="1" dirty="0"/>
              <a:t>et al.</a:t>
            </a:r>
            <a:r>
              <a:rPr lang="en-AU" dirty="0"/>
              <a:t>, 1998)</a:t>
            </a:r>
            <a:endParaRPr lang="en-US" dirty="0"/>
          </a:p>
          <a:p>
            <a:pPr>
              <a:defRPr/>
            </a:pPr>
            <a:r>
              <a:rPr lang="en-AU" dirty="0"/>
              <a:t> </a:t>
            </a:r>
            <a:endParaRPr lang="en-US" dirty="0"/>
          </a:p>
          <a:p>
            <a:pPr>
              <a:defRPr/>
            </a:pPr>
            <a:r>
              <a:rPr lang="en-AU" dirty="0"/>
              <a:t> </a:t>
            </a:r>
            <a:endParaRPr lang="en-US" dirty="0"/>
          </a:p>
          <a:p>
            <a:pPr>
              <a:defRPr/>
            </a:pPr>
            <a:r>
              <a:rPr lang="en-AU" b="1" dirty="0"/>
              <a:t>Closed-eye, RABBIT:</a:t>
            </a:r>
            <a:r>
              <a:rPr lang="en-AU" dirty="0"/>
              <a:t> </a:t>
            </a:r>
            <a:endParaRPr lang="en-US" dirty="0"/>
          </a:p>
          <a:p>
            <a:pPr>
              <a:defRPr/>
            </a:pPr>
            <a:r>
              <a:rPr lang="en-AU" dirty="0"/>
              <a:t>In the anterior chamber:</a:t>
            </a:r>
            <a:endParaRPr lang="en-US" dirty="0"/>
          </a:p>
          <a:p>
            <a:pPr>
              <a:defRPr/>
            </a:pPr>
            <a:r>
              <a:rPr lang="en-AU" dirty="0"/>
              <a:t>8.7 mm Hg </a:t>
            </a:r>
            <a:endParaRPr lang="en-US" dirty="0"/>
          </a:p>
          <a:p>
            <a:pPr>
              <a:defRPr/>
            </a:pPr>
            <a:r>
              <a:rPr lang="en-AU" dirty="0"/>
              <a:t>In the</a:t>
            </a:r>
            <a:r>
              <a:rPr lang="en-AU" baseline="-25000" dirty="0"/>
              <a:t> </a:t>
            </a:r>
            <a:r>
              <a:rPr lang="en-AU" dirty="0"/>
              <a:t>anterior chamber, GP CLs on:</a:t>
            </a:r>
            <a:endParaRPr lang="en-US" dirty="0"/>
          </a:p>
          <a:p>
            <a:pPr>
              <a:defRPr/>
            </a:pPr>
            <a:r>
              <a:rPr lang="en-AU" dirty="0"/>
              <a:t>5.1 to 12.9 mm Hg </a:t>
            </a:r>
            <a:endParaRPr lang="en-US" dirty="0"/>
          </a:p>
          <a:p>
            <a:pPr>
              <a:defRPr/>
            </a:pPr>
            <a:r>
              <a:rPr lang="en-AU" dirty="0"/>
              <a:t>(Barr &amp; Silver, 1973, Hamano  </a:t>
            </a:r>
            <a:r>
              <a:rPr lang="en-AU" i="1" dirty="0"/>
              <a:t>et al.</a:t>
            </a:r>
            <a:r>
              <a:rPr lang="en-AU" dirty="0"/>
              <a:t>, 1986)</a:t>
            </a:r>
            <a:endParaRPr lang="en-US" dirty="0"/>
          </a:p>
          <a:p>
            <a:pPr>
              <a:defRPr/>
            </a:pPr>
            <a:r>
              <a:rPr lang="en-AU" dirty="0"/>
              <a:t> </a:t>
            </a:r>
            <a:endParaRPr lang="en-US" dirty="0"/>
          </a:p>
          <a:p>
            <a:pPr>
              <a:defRPr/>
            </a:pPr>
            <a:r>
              <a:rPr lang="en-AU" b="1" dirty="0"/>
              <a:t>Anterior anoxia, human:</a:t>
            </a:r>
            <a:endParaRPr lang="en-US" dirty="0"/>
          </a:p>
          <a:p>
            <a:pPr>
              <a:defRPr/>
            </a:pPr>
            <a:r>
              <a:rPr lang="en-AU" dirty="0"/>
              <a:t>Under lid:</a:t>
            </a:r>
            <a:endParaRPr lang="en-US" dirty="0"/>
          </a:p>
          <a:p>
            <a:pPr>
              <a:defRPr/>
            </a:pPr>
            <a:r>
              <a:rPr lang="en-AU" dirty="0"/>
              <a:t> 42.8 mm Hg </a:t>
            </a:r>
            <a:endParaRPr lang="en-US" dirty="0"/>
          </a:p>
          <a:p>
            <a:pPr>
              <a:defRPr/>
            </a:pPr>
            <a:r>
              <a:rPr lang="en-AU" dirty="0"/>
              <a:t>(</a:t>
            </a:r>
            <a:r>
              <a:rPr lang="en-AU" dirty="0" err="1"/>
              <a:t>Efron</a:t>
            </a:r>
            <a:r>
              <a:rPr lang="en-AU" dirty="0"/>
              <a:t> &amp; Carney, 1979)</a:t>
            </a:r>
            <a:endParaRPr lang="en-US" dirty="0"/>
          </a:p>
          <a:p>
            <a:pPr>
              <a:defRPr/>
            </a:pPr>
            <a:r>
              <a:rPr lang="en-AU" dirty="0"/>
              <a:t> </a:t>
            </a:r>
            <a:endParaRPr lang="en-US" dirty="0"/>
          </a:p>
          <a:p>
            <a:pPr>
              <a:defRPr/>
            </a:pPr>
            <a:r>
              <a:rPr lang="en-AU" b="1" dirty="0"/>
              <a:t>Anterior anoxia, rabbit:</a:t>
            </a:r>
            <a:endParaRPr lang="en-US" dirty="0"/>
          </a:p>
          <a:p>
            <a:pPr>
              <a:defRPr/>
            </a:pPr>
            <a:r>
              <a:rPr lang="en-AU" dirty="0"/>
              <a:t>pO</a:t>
            </a:r>
            <a:r>
              <a:rPr lang="en-AU" baseline="-25000" dirty="0"/>
              <a:t>2 </a:t>
            </a:r>
            <a:r>
              <a:rPr lang="en-AU" dirty="0"/>
              <a:t> anterior chamber: </a:t>
            </a:r>
            <a:endParaRPr lang="en-US" dirty="0"/>
          </a:p>
          <a:p>
            <a:pPr>
              <a:defRPr/>
            </a:pPr>
            <a:r>
              <a:rPr lang="en-AU" dirty="0"/>
              <a:t>9.6 ±2.9 mm Hg </a:t>
            </a:r>
            <a:endParaRPr lang="en-US" dirty="0"/>
          </a:p>
          <a:p>
            <a:pPr>
              <a:defRPr/>
            </a:pPr>
            <a:r>
              <a:rPr lang="en-AU" dirty="0"/>
              <a:t>(Barr &amp; Silver, 1973).</a:t>
            </a:r>
            <a:endParaRPr lang="en-US" dirty="0"/>
          </a:p>
          <a:p>
            <a:pPr>
              <a:defRPr/>
            </a:pPr>
            <a:endParaRPr lang="en-US" dirty="0"/>
          </a:p>
        </p:txBody>
      </p:sp>
      <p:sp>
        <p:nvSpPr>
          <p:cNvPr id="49156" name="Slide Number Placeholder 3"/>
          <p:cNvSpPr>
            <a:spLocks noGrp="1"/>
          </p:cNvSpPr>
          <p:nvPr>
            <p:ph type="sldNum" sz="quarter" idx="5"/>
          </p:nvPr>
        </p:nvSpPr>
        <p:spPr>
          <a:noFill/>
        </p:spPr>
        <p:txBody>
          <a:bodyPr/>
          <a:lstStyle/>
          <a:p>
            <a:fld id="{F61D9AC4-FB17-4CA9-912B-07B7453FDE6F}" type="slidenum">
              <a:rPr lang="en-US" altLang="en-US"/>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5AA53949-7EF6-4738-82A1-CA666845689E}" type="slidenum">
              <a:rPr lang="en-US" altLang="en-US" sz="900"/>
              <a:pPr/>
              <a:t>23</a:t>
            </a:fld>
            <a:endParaRPr lang="en-US" altLang="en-US" sz="900" dirty="0"/>
          </a:p>
        </p:txBody>
      </p:sp>
      <p:sp>
        <p:nvSpPr>
          <p:cNvPr id="53251" name="Rectangle 2050"/>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53252" name="Rectangle 2051"/>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53253" name="Rectangle 2052"/>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53254" name="Rectangle 2053"/>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53255" name="Rectangle 2054"/>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53256" name="Rectangle 2055"/>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53257" name="Rectangle 2056"/>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53258" name="Rectangle 2057"/>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53259" name="Rectangle 2058"/>
          <p:cNvSpPr>
            <a:spLocks noGrp="1" noRot="1" noChangeAspect="1" noChangeArrowheads="1" noTextEdit="1"/>
          </p:cNvSpPr>
          <p:nvPr>
            <p:ph type="sldImg"/>
          </p:nvPr>
        </p:nvSpPr>
        <p:spPr>
          <a:ln cap="flat"/>
        </p:spPr>
      </p:sp>
      <p:sp>
        <p:nvSpPr>
          <p:cNvPr id="53260" name="Rectangle 2059"/>
          <p:cNvSpPr>
            <a:spLocks noGrp="1" noChangeArrowheads="1"/>
          </p:cNvSpPr>
          <p:nvPr>
            <p:ph type="body" idx="1"/>
          </p:nvPr>
        </p:nvSpPr>
        <p:spPr>
          <a:noFill/>
          <a:ln/>
        </p:spPr>
        <p:txBody>
          <a:bodyPr>
            <a:normAutofit fontScale="92500" lnSpcReduction="10000"/>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Supply to the Cornea with CLs</a:t>
            </a:r>
            <a:endParaRPr lang="en-US" altLang="en-US" dirty="0">
              <a:latin typeface="Times New Roman" pitchFamily="18" charset="0"/>
            </a:endParaRPr>
          </a:p>
          <a:p>
            <a:r>
              <a:rPr lang="en-AU" altLang="en-US" dirty="0">
                <a:latin typeface="Times New Roman" pitchFamily="18" charset="0"/>
              </a:rPr>
              <a:t>As O</a:t>
            </a:r>
            <a:r>
              <a:rPr lang="en-AU" altLang="en-US" baseline="-25000" dirty="0">
                <a:latin typeface="Times New Roman" pitchFamily="18" charset="0"/>
              </a:rPr>
              <a:t>2 </a:t>
            </a:r>
            <a:r>
              <a:rPr lang="en-AU" altLang="en-US" dirty="0">
                <a:latin typeface="Times New Roman" pitchFamily="18" charset="0"/>
              </a:rPr>
              <a:t>is required to maintain the cornea’s normal metabolic activity &amp; structural integrity, a key factor in the success of CL wear is the provision of an adequate supply of O</a:t>
            </a:r>
            <a:r>
              <a:rPr lang="en-AU" altLang="en-US" baseline="-25000" dirty="0">
                <a:latin typeface="Times New Roman" pitchFamily="18" charset="0"/>
              </a:rPr>
              <a:t>2</a:t>
            </a:r>
            <a:r>
              <a:rPr lang="en-AU" altLang="en-US" dirty="0">
                <a:latin typeface="Times New Roman" pitchFamily="18" charset="0"/>
              </a:rPr>
              <a:t> to the cornea.  </a:t>
            </a:r>
            <a:endParaRPr lang="en-US" altLang="en-US" dirty="0">
              <a:latin typeface="Times New Roman" pitchFamily="18" charset="0"/>
            </a:endParaRPr>
          </a:p>
          <a:p>
            <a:r>
              <a:rPr lang="en-AU" altLang="en-US" dirty="0">
                <a:latin typeface="Times New Roman" pitchFamily="18" charset="0"/>
              </a:rPr>
              <a:t>All CLs </a:t>
            </a:r>
            <a:r>
              <a:rPr lang="en-AU" altLang="en-US" dirty="0">
                <a:latin typeface="Arial"/>
                <a:cs typeface="Arial"/>
              </a:rPr>
              <a:t>↓ </a:t>
            </a:r>
            <a:r>
              <a:rPr lang="en-AU" altLang="en-US" dirty="0">
                <a:latin typeface="Times New Roman" pitchFamily="18" charset="0"/>
              </a:rPr>
              <a:t>the amount of O</a:t>
            </a:r>
            <a:r>
              <a:rPr lang="en-AU" altLang="en-US" baseline="-25000" dirty="0">
                <a:latin typeface="Times New Roman" pitchFamily="18" charset="0"/>
              </a:rPr>
              <a:t>2</a:t>
            </a:r>
            <a:r>
              <a:rPr lang="en-AU" altLang="en-US" dirty="0">
                <a:latin typeface="Times New Roman" pitchFamily="18" charset="0"/>
              </a:rPr>
              <a:t> available to the cornea.  In most cases, this reduction has only a minimal impact.  However severe problems </a:t>
            </a:r>
            <a:r>
              <a:rPr lang="en-AU" altLang="en-US" dirty="0">
                <a:solidFill>
                  <a:srgbClr val="FF0000"/>
                </a:solidFill>
                <a:latin typeface="Times New Roman" pitchFamily="18" charset="0"/>
              </a:rPr>
              <a:t>can</a:t>
            </a:r>
            <a:r>
              <a:rPr lang="en-AU" altLang="en-US" dirty="0">
                <a:latin typeface="Times New Roman" pitchFamily="18" charset="0"/>
              </a:rPr>
              <a:t> occur in both the short &amp; long-term should the O</a:t>
            </a:r>
            <a:r>
              <a:rPr lang="en-AU" altLang="en-US" baseline="-25000" dirty="0">
                <a:latin typeface="Times New Roman" pitchFamily="18" charset="0"/>
              </a:rPr>
              <a:t>2 </a:t>
            </a:r>
            <a:r>
              <a:rPr lang="en-AU" altLang="en-US" dirty="0">
                <a:latin typeface="Times New Roman" pitchFamily="18" charset="0"/>
              </a:rPr>
              <a:t>availability fall well below the critical level required for on-going corneal health.</a:t>
            </a:r>
            <a:endParaRPr lang="en-US" altLang="en-US" dirty="0">
              <a:latin typeface="Times New Roman" pitchFamily="18" charset="0"/>
            </a:endParaRPr>
          </a:p>
          <a:p>
            <a:r>
              <a:rPr lang="en-AU" altLang="en-US" dirty="0">
                <a:latin typeface="Times New Roman" pitchFamily="18" charset="0"/>
              </a:rPr>
              <a:t>CL wear exacerbates the phenomenon of lowered O</a:t>
            </a:r>
            <a:r>
              <a:rPr lang="en-AU" altLang="en-US" baseline="-25000" dirty="0">
                <a:latin typeface="Times New Roman" pitchFamily="18" charset="0"/>
              </a:rPr>
              <a:t>2</a:t>
            </a:r>
            <a:r>
              <a:rPr lang="en-AU" altLang="en-US" dirty="0">
                <a:latin typeface="Times New Roman" pitchFamily="18" charset="0"/>
              </a:rPr>
              <a:t> availability that occurs during eye closure.  Further, corneal temperature has been shown to rise in the closed eye by about 3 °C.   </a:t>
            </a:r>
            <a:r>
              <a:rPr lang="en-AU" altLang="en-US" dirty="0">
                <a:latin typeface="Arial"/>
                <a:cs typeface="Arial"/>
              </a:rPr>
              <a:t>↑ </a:t>
            </a:r>
            <a:r>
              <a:rPr lang="en-AU" altLang="en-US" dirty="0">
                <a:latin typeface="Times New Roman" pitchFamily="18" charset="0"/>
              </a:rPr>
              <a:t>corneal temperatures have been associated with </a:t>
            </a:r>
            <a:r>
              <a:rPr lang="en-AU" altLang="en-US" dirty="0">
                <a:latin typeface="Arial"/>
                <a:cs typeface="Arial"/>
              </a:rPr>
              <a:t>↑ </a:t>
            </a:r>
            <a:r>
              <a:rPr lang="en-AU" altLang="en-US" dirty="0">
                <a:latin typeface="Times New Roman" pitchFamily="18" charset="0"/>
              </a:rPr>
              <a:t>in the anterior cornea’s rate of metabolic activity (Freeman &amp; </a:t>
            </a:r>
            <a:r>
              <a:rPr lang="en-AU" altLang="en-US" dirty="0" err="1">
                <a:latin typeface="Times New Roman" pitchFamily="18" charset="0"/>
              </a:rPr>
              <a:t>Fatt</a:t>
            </a:r>
            <a:r>
              <a:rPr lang="en-AU" altLang="en-US" dirty="0">
                <a:latin typeface="Times New Roman" pitchFamily="18" charset="0"/>
              </a:rPr>
              <a:t>, 1973). </a:t>
            </a:r>
            <a:endParaRPr lang="en-US" altLang="en-US" dirty="0">
              <a:latin typeface="Times New Roman" pitchFamily="18" charset="0"/>
            </a:endParaRPr>
          </a:p>
          <a:p>
            <a:r>
              <a:rPr lang="en-AU" altLang="en-US" dirty="0">
                <a:latin typeface="Times New Roman" pitchFamily="18" charset="0"/>
              </a:rPr>
              <a:t>Therefore, the use of CLs in the closed eye presents a physiological challenge to the cornea because of the </a:t>
            </a:r>
            <a:r>
              <a:rPr lang="en-AU" altLang="en-US" dirty="0">
                <a:latin typeface="Arial"/>
                <a:cs typeface="Arial"/>
              </a:rPr>
              <a:t>↑ </a:t>
            </a:r>
            <a:r>
              <a:rPr lang="en-AU" altLang="en-US" dirty="0">
                <a:latin typeface="Times New Roman" pitchFamily="18" charset="0"/>
              </a:rPr>
              <a:t>temperature (largely not CL related) &amp; </a:t>
            </a:r>
            <a:r>
              <a:rPr lang="en-AU" altLang="en-US" dirty="0">
                <a:latin typeface="Arial"/>
                <a:cs typeface="Arial"/>
              </a:rPr>
              <a:t>↓ </a:t>
            </a:r>
            <a:r>
              <a:rPr lang="en-AU" altLang="en-US" dirty="0">
                <a:latin typeface="Times New Roman" pitchFamily="18" charset="0"/>
              </a:rPr>
              <a:t>O</a:t>
            </a:r>
            <a:r>
              <a:rPr lang="en-AU" altLang="en-US" baseline="-25000" dirty="0">
                <a:latin typeface="Times New Roman" pitchFamily="18" charset="0"/>
              </a:rPr>
              <a:t>2</a:t>
            </a:r>
            <a:r>
              <a:rPr lang="en-AU" altLang="en-US" dirty="0">
                <a:latin typeface="Times New Roman" pitchFamily="18" charset="0"/>
              </a:rPr>
              <a:t> availability (a routine factor in eye closure exacerbated by the presence of CLs).  </a:t>
            </a:r>
            <a:endParaRPr lang="en-US" altLang="en-US" dirty="0">
              <a:latin typeface="Times New Roman" pitchFamily="18" charset="0"/>
            </a:endParaRPr>
          </a:p>
          <a:p>
            <a:endParaRPr lang="en-US" altLang="en-US" dirty="0">
              <a:latin typeface="Times New Roman" pitchFamily="18" charset="0"/>
            </a:endParaRPr>
          </a:p>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Permeability of CL Materials</a:t>
            </a:r>
            <a:endParaRPr lang="en-US" altLang="en-US" dirty="0">
              <a:latin typeface="Times New Roman" pitchFamily="18" charset="0"/>
            </a:endParaRPr>
          </a:p>
          <a:p>
            <a:r>
              <a:rPr lang="en-AU" altLang="en-US" dirty="0">
                <a:latin typeface="Times New Roman" pitchFamily="18" charset="0"/>
              </a:rPr>
              <a:t>O</a:t>
            </a:r>
            <a:r>
              <a:rPr lang="en-AU" altLang="en-US" baseline="-25000" dirty="0">
                <a:latin typeface="Times New Roman" pitchFamily="18" charset="0"/>
              </a:rPr>
              <a:t>2</a:t>
            </a:r>
            <a:r>
              <a:rPr lang="en-AU" altLang="en-US" dirty="0">
                <a:latin typeface="Times New Roman" pitchFamily="18" charset="0"/>
              </a:rPr>
              <a:t> permeability (Dk) is an intrinsic physical property of the material from which a CL is fabricated. The diffusion coefficient (D) defines the speed of movement of the gas molecules within the material.  The solubility coefficient (k) defines the number of O</a:t>
            </a:r>
            <a:r>
              <a:rPr lang="en-AU" altLang="en-US" baseline="-25000" dirty="0">
                <a:latin typeface="Times New Roman" pitchFamily="18" charset="0"/>
              </a:rPr>
              <a:t>2 </a:t>
            </a:r>
            <a:r>
              <a:rPr lang="en-AU" altLang="en-US" dirty="0">
                <a:latin typeface="Times New Roman" pitchFamily="18" charset="0"/>
              </a:rPr>
              <a:t>molecules dissolved in the material (</a:t>
            </a:r>
            <a:r>
              <a:rPr lang="en-AU" altLang="en-US" dirty="0" err="1">
                <a:latin typeface="Times New Roman" pitchFamily="18" charset="0"/>
              </a:rPr>
              <a:t>Fatt</a:t>
            </a:r>
            <a:r>
              <a:rPr lang="en-AU" altLang="en-US" dirty="0">
                <a:latin typeface="Times New Roman" pitchFamily="18" charset="0"/>
              </a:rPr>
              <a:t>, 1992).</a:t>
            </a:r>
            <a:endParaRPr lang="en-US" altLang="en-US" dirty="0">
              <a:latin typeface="Times New Roman" pitchFamily="18" charset="0"/>
            </a:endParaRPr>
          </a:p>
          <a:p>
            <a:r>
              <a:rPr lang="en-AU" altLang="en-US" dirty="0">
                <a:latin typeface="Times New Roman" pitchFamily="18" charset="0"/>
              </a:rPr>
              <a:t>The permeability (Dk) varies directly with temperature, i.e. the higher the temperature, the greater the Dk.  For most calculations a temperature of 34 °C is used, as this approximates the corneal temperature in the open eye.  </a:t>
            </a:r>
            <a:endParaRPr lang="en-US" altLang="en-US" dirty="0">
              <a:latin typeface="Times New Roman" pitchFamily="18" charset="0"/>
            </a:endParaRPr>
          </a:p>
          <a:p>
            <a:r>
              <a:rPr lang="en-AU" altLang="en-US" dirty="0">
                <a:latin typeface="Times New Roman" pitchFamily="18" charset="0"/>
              </a:rPr>
              <a:t>A CL material’s O</a:t>
            </a:r>
            <a:r>
              <a:rPr lang="en-AU" altLang="en-US" baseline="-25000" dirty="0">
                <a:latin typeface="Times New Roman" pitchFamily="18" charset="0"/>
              </a:rPr>
              <a:t>2</a:t>
            </a:r>
            <a:r>
              <a:rPr lang="en-AU" altLang="en-US" dirty="0">
                <a:latin typeface="Times New Roman" pitchFamily="18" charset="0"/>
              </a:rPr>
              <a:t> permeability is a calculated value that provides a useful guide in clinical applications.  In order to determine the Dk it is necessary to first do an </a:t>
            </a:r>
            <a:r>
              <a:rPr lang="en-AU" altLang="en-US" i="1" dirty="0">
                <a:latin typeface="Times New Roman" pitchFamily="18" charset="0"/>
              </a:rPr>
              <a:t>in vitro </a:t>
            </a:r>
            <a:r>
              <a:rPr lang="en-AU" altLang="en-US" dirty="0">
                <a:latin typeface="Times New Roman" pitchFamily="18" charset="0"/>
              </a:rPr>
              <a:t>test to measure the O</a:t>
            </a:r>
            <a:r>
              <a:rPr lang="en-AU" altLang="en-US" baseline="-25000" dirty="0">
                <a:latin typeface="Times New Roman" pitchFamily="18" charset="0"/>
              </a:rPr>
              <a:t>2</a:t>
            </a:r>
            <a:r>
              <a:rPr lang="en-AU" altLang="en-US" dirty="0">
                <a:latin typeface="Times New Roman" pitchFamily="18" charset="0"/>
              </a:rPr>
              <a:t> transmissibility (Dk/</a:t>
            </a:r>
            <a:r>
              <a:rPr lang="en-AU" altLang="en-US" i="1" dirty="0">
                <a:latin typeface="Times New Roman" pitchFamily="18" charset="0"/>
              </a:rPr>
              <a:t>t</a:t>
            </a:r>
            <a:r>
              <a:rPr lang="en-AU" altLang="en-US" dirty="0">
                <a:latin typeface="Times New Roman" pitchFamily="18" charset="0"/>
              </a:rPr>
              <a:t>) of a CL fabricated from it.  This value is then multiplied by the thickness (</a:t>
            </a:r>
            <a:r>
              <a:rPr lang="en-AU" altLang="en-US" i="1" dirty="0">
                <a:latin typeface="Times New Roman" pitchFamily="18" charset="0"/>
              </a:rPr>
              <a:t>t</a:t>
            </a:r>
            <a:r>
              <a:rPr lang="en-AU" altLang="en-US" dirty="0">
                <a:latin typeface="Times New Roman" pitchFamily="18" charset="0"/>
              </a:rPr>
              <a:t>) to obtain the Dk.</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CA" altLang="en-US" dirty="0">
                <a:latin typeface="Times New Roman" pitchFamily="18" charset="0"/>
              </a:rPr>
              <a:t>O</a:t>
            </a:r>
            <a:r>
              <a:rPr lang="en-CA" altLang="en-US" baseline="-25000" dirty="0">
                <a:latin typeface="Times New Roman" pitchFamily="18" charset="0"/>
              </a:rPr>
              <a:t>2</a:t>
            </a:r>
            <a:r>
              <a:rPr lang="en-CA" altLang="en-US" dirty="0">
                <a:latin typeface="Times New Roman" pitchFamily="18" charset="0"/>
              </a:rPr>
              <a:t> permeability is given the symbol Dk.  The first term, D, is the diffusion coefficient of the CL material &amp; is a measure of the VELOCITY of gas molecules moving in the material.  Unfortunately, because of the randomness of the gas molecules’ movement in the material, velocity is measured as an AREA moved, rather than the more traditional distance moved, in unit time (seconds), i.e. </a:t>
            </a:r>
            <a:r>
              <a:rPr lang="en-CA" altLang="en-US" dirty="0" err="1">
                <a:latin typeface="Times New Roman" pitchFamily="18" charset="0"/>
              </a:rPr>
              <a:t>cm</a:t>
            </a:r>
            <a:r>
              <a:rPr lang="en-CA" altLang="en-US" baseline="30000" dirty="0" err="1">
                <a:latin typeface="Times New Roman" pitchFamily="18" charset="0"/>
              </a:rPr>
              <a:t>2</a:t>
            </a:r>
            <a:r>
              <a:rPr lang="en-CA" altLang="en-US" dirty="0">
                <a:latin typeface="Times New Roman" pitchFamily="18" charset="0"/>
              </a:rPr>
              <a:t>/sec.  Some gas molecules pass directly or nearly so through the CL material while others are deflected after entering the material &amp; take a much less direct path before exiting the material.  In some materials the molecules can actually move backwards &amp; exit the material from the same surface they entered.  Direct passage leads to an apparently high velocity whereas indirect or backward movement lead to a low apparent velocity.  If most of the gas molecules fail to make it through or most exit from the surface they entered, then the apparent velocity is low or nearly zero</a:t>
            </a:r>
            <a:r>
              <a:rPr lang="en-CA" altLang="en-US" baseline="0" dirty="0">
                <a:latin typeface="Times New Roman" pitchFamily="18" charset="0"/>
              </a:rPr>
              <a:t> </a:t>
            </a:r>
            <a:r>
              <a:rPr lang="en-CA" altLang="en-US" dirty="0">
                <a:latin typeface="Times New Roman" pitchFamily="18" charset="0"/>
              </a:rPr>
              <a:t>(after </a:t>
            </a:r>
            <a:r>
              <a:rPr lang="en-CA" altLang="en-US" dirty="0" err="1">
                <a:latin typeface="Times New Roman" pitchFamily="18" charset="0"/>
              </a:rPr>
              <a:t>Fatt</a:t>
            </a:r>
            <a:r>
              <a:rPr lang="en-CA" altLang="en-US" dirty="0">
                <a:latin typeface="Times New Roman" pitchFamily="18" charset="0"/>
              </a:rPr>
              <a:t>, 1995).</a:t>
            </a:r>
          </a:p>
          <a:p>
            <a:r>
              <a:rPr lang="en-CA" altLang="en-US" dirty="0" err="1">
                <a:latin typeface="Times New Roman" pitchFamily="18" charset="0"/>
              </a:rPr>
              <a:t>Fatt</a:t>
            </a:r>
            <a:r>
              <a:rPr lang="en-CA" altLang="en-US" dirty="0">
                <a:latin typeface="Times New Roman" pitchFamily="18" charset="0"/>
              </a:rPr>
              <a:t> I, 1995.  </a:t>
            </a:r>
            <a:r>
              <a:rPr lang="en-CA" altLang="en-US" i="1" dirty="0">
                <a:latin typeface="Times New Roman" pitchFamily="18" charset="0"/>
              </a:rPr>
              <a:t>Oxygen Transmission.  </a:t>
            </a:r>
            <a:r>
              <a:rPr lang="en-CA" altLang="en-US" dirty="0">
                <a:latin typeface="Times New Roman" pitchFamily="18" charset="0"/>
              </a:rPr>
              <a:t>Chapter </a:t>
            </a:r>
            <a:r>
              <a:rPr lang="en-CA" altLang="en-US" dirty="0" err="1">
                <a:latin typeface="Times New Roman" pitchFamily="18" charset="0"/>
              </a:rPr>
              <a:t>7A</a:t>
            </a:r>
            <a:r>
              <a:rPr lang="en-CA" altLang="en-US" dirty="0">
                <a:latin typeface="Times New Roman" pitchFamily="18" charset="0"/>
              </a:rPr>
              <a:t>.  In: </a:t>
            </a:r>
            <a:r>
              <a:rPr lang="en-CA" altLang="en-US" dirty="0" err="1">
                <a:latin typeface="Times New Roman" pitchFamily="18" charset="0"/>
              </a:rPr>
              <a:t>Kastl</a:t>
            </a:r>
            <a:r>
              <a:rPr lang="en-CA" altLang="en-US" dirty="0">
                <a:latin typeface="Times New Roman" pitchFamily="18" charset="0"/>
              </a:rPr>
              <a:t> PR Ed., </a:t>
            </a:r>
            <a:r>
              <a:rPr lang="en-CA" altLang="en-US" i="1" dirty="0">
                <a:latin typeface="Times New Roman" pitchFamily="18" charset="0"/>
              </a:rPr>
              <a:t>Contact Lenses The </a:t>
            </a:r>
            <a:r>
              <a:rPr lang="en-CA" altLang="en-US" i="1" dirty="0" err="1">
                <a:latin typeface="Times New Roman" pitchFamily="18" charset="0"/>
              </a:rPr>
              <a:t>CLAO</a:t>
            </a:r>
            <a:r>
              <a:rPr lang="en-CA" altLang="en-US" i="1" dirty="0">
                <a:latin typeface="Times New Roman" pitchFamily="18" charset="0"/>
              </a:rPr>
              <a:t> Guide to Basic Science and Clinical Practice. </a:t>
            </a:r>
            <a:r>
              <a:rPr lang="en-CA" altLang="en-US" dirty="0">
                <a:latin typeface="Times New Roman" pitchFamily="18" charset="0"/>
              </a:rPr>
              <a:t>Kendall/Hunt Publishing Company, Dubuque.</a:t>
            </a:r>
          </a:p>
          <a:p>
            <a:endParaRPr lang="en-CA" altLang="en-US" dirty="0">
              <a:latin typeface="Times New Roman" pitchFamily="18" charset="0"/>
            </a:endParaRPr>
          </a:p>
        </p:txBody>
      </p:sp>
      <p:sp>
        <p:nvSpPr>
          <p:cNvPr id="55300" name="Slide Number Placeholder 3"/>
          <p:cNvSpPr>
            <a:spLocks noGrp="1"/>
          </p:cNvSpPr>
          <p:nvPr>
            <p:ph type="sldNum" sz="quarter" idx="5"/>
          </p:nvPr>
        </p:nvSpPr>
        <p:spPr>
          <a:noFill/>
        </p:spPr>
        <p:txBody>
          <a:bodyPr/>
          <a:lstStyle/>
          <a:p>
            <a:fld id="{FAC2A729-7EFB-4198-A9F6-AFEA1D5FA493}" type="slidenum">
              <a:rPr lang="en-US" altLang="en-US" sz="900">
                <a:solidFill>
                  <a:srgbClr val="000000"/>
                </a:solidFill>
              </a:rPr>
              <a:pPr/>
              <a:t>24</a:t>
            </a:fld>
            <a:endParaRPr lang="en-US" altLang="en-US" sz="900"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CA" altLang="en-US" dirty="0">
                <a:latin typeface="Times New Roman" pitchFamily="18" charset="0"/>
              </a:rPr>
              <a:t>The second term, k, is the material’s SOLUBILITY coefficient &amp; is a measure of how much gas can be dissolved in the material (think of water in a sponge).  The k value is expressed as the number of mL of O</a:t>
            </a:r>
            <a:r>
              <a:rPr lang="en-CA" altLang="en-US" baseline="-25000" dirty="0">
                <a:latin typeface="Times New Roman" pitchFamily="18" charset="0"/>
              </a:rPr>
              <a:t>2</a:t>
            </a:r>
            <a:r>
              <a:rPr lang="en-CA" altLang="en-US" dirty="0">
                <a:latin typeface="Times New Roman" pitchFamily="18" charset="0"/>
              </a:rPr>
              <a:t> dissolved in 1 mL of the CL material for each mm (Hg equivalent) of atmospheric pressure acting on the material (</a:t>
            </a:r>
            <a:r>
              <a:rPr lang="en-CA" altLang="en-US" dirty="0" err="1">
                <a:latin typeface="Times New Roman" pitchFamily="18" charset="0"/>
              </a:rPr>
              <a:t>mL</a:t>
            </a:r>
            <a:r>
              <a:rPr lang="en-CA" altLang="en-US" baseline="-25000" dirty="0" err="1">
                <a:latin typeface="Times New Roman" pitchFamily="18" charset="0"/>
              </a:rPr>
              <a:t>O2</a:t>
            </a:r>
            <a:r>
              <a:rPr lang="en-CA" altLang="en-US" dirty="0">
                <a:latin typeface="Times New Roman" pitchFamily="18" charset="0"/>
              </a:rPr>
              <a:t>/(</a:t>
            </a:r>
            <a:r>
              <a:rPr lang="en-CA" altLang="en-US" dirty="0" err="1">
                <a:latin typeface="Times New Roman" pitchFamily="18" charset="0"/>
              </a:rPr>
              <a:t>mL</a:t>
            </a:r>
            <a:r>
              <a:rPr lang="en-CA" altLang="en-US" baseline="-25000" dirty="0" err="1">
                <a:latin typeface="Times New Roman" pitchFamily="18" charset="0"/>
              </a:rPr>
              <a:t>Mat</a:t>
            </a:r>
            <a:r>
              <a:rPr lang="en-CA" altLang="en-US" dirty="0">
                <a:latin typeface="Times New Roman" pitchFamily="18" charset="0"/>
              </a:rPr>
              <a:t> X mm</a:t>
            </a:r>
            <a:r>
              <a:rPr lang="en-CA" altLang="en-US" baseline="-25000" dirty="0">
                <a:latin typeface="Times New Roman" pitchFamily="18" charset="0"/>
              </a:rPr>
              <a:t>Hg</a:t>
            </a:r>
            <a:r>
              <a:rPr lang="en-CA" altLang="en-US" dirty="0">
                <a:latin typeface="Times New Roman" pitchFamily="18" charset="0"/>
              </a:rPr>
              <a:t>).</a:t>
            </a:r>
          </a:p>
          <a:p>
            <a:r>
              <a:rPr lang="en-CA" altLang="en-US" dirty="0">
                <a:latin typeface="Times New Roman" pitchFamily="18" charset="0"/>
              </a:rPr>
              <a:t>Traditionally, </a:t>
            </a:r>
            <a:r>
              <a:rPr lang="en-CA" altLang="en-US" dirty="0" err="1">
                <a:latin typeface="Times New Roman" pitchFamily="18" charset="0"/>
              </a:rPr>
              <a:t>STP</a:t>
            </a:r>
            <a:r>
              <a:rPr lang="en-CA" altLang="en-US" dirty="0">
                <a:latin typeface="Times New Roman" pitchFamily="18" charset="0"/>
              </a:rPr>
              <a:t> (Standard Temperature &amp; Pressure) is used in science but in relation to CL technology either 20 °C (a  moderate-climate average room temperature) or  34 °C (a widely-accepted corneal temperature) is used.</a:t>
            </a:r>
          </a:p>
          <a:p>
            <a:endParaRPr lang="en-CA" altLang="en-US" dirty="0">
              <a:latin typeface="Times New Roman" pitchFamily="18" charset="0"/>
            </a:endParaRPr>
          </a:p>
          <a:p>
            <a:r>
              <a:rPr lang="en-CA" altLang="en-US" dirty="0">
                <a:latin typeface="Times New Roman" pitchFamily="18" charset="0"/>
              </a:rPr>
              <a:t>Therefore: Dk =  [</a:t>
            </a:r>
            <a:r>
              <a:rPr lang="en-CA" altLang="en-US" dirty="0" err="1">
                <a:latin typeface="Times New Roman" pitchFamily="18" charset="0"/>
              </a:rPr>
              <a:t>cm</a:t>
            </a:r>
            <a:r>
              <a:rPr lang="en-CA" altLang="en-US" baseline="30000" dirty="0" err="1">
                <a:latin typeface="Times New Roman" pitchFamily="18" charset="0"/>
              </a:rPr>
              <a:t>2</a:t>
            </a:r>
            <a:r>
              <a:rPr lang="en-CA" altLang="en-US" baseline="-25000" dirty="0" err="1">
                <a:latin typeface="Times New Roman" pitchFamily="18" charset="0"/>
              </a:rPr>
              <a:t>O2</a:t>
            </a:r>
            <a:r>
              <a:rPr lang="en-CA" altLang="en-US" dirty="0">
                <a:latin typeface="Times New Roman" pitchFamily="18" charset="0"/>
              </a:rPr>
              <a:t> / sec] X [</a:t>
            </a:r>
            <a:r>
              <a:rPr lang="en-CA" altLang="en-US" dirty="0" err="1">
                <a:latin typeface="Times New Roman" pitchFamily="18" charset="0"/>
              </a:rPr>
              <a:t>mL</a:t>
            </a:r>
            <a:r>
              <a:rPr lang="en-CA" altLang="en-US" baseline="-25000" dirty="0" err="1">
                <a:latin typeface="Times New Roman" pitchFamily="18" charset="0"/>
              </a:rPr>
              <a:t>O2</a:t>
            </a:r>
            <a:r>
              <a:rPr lang="en-CA" altLang="en-US" dirty="0">
                <a:latin typeface="Times New Roman" pitchFamily="18" charset="0"/>
              </a:rPr>
              <a:t>/(</a:t>
            </a:r>
            <a:r>
              <a:rPr lang="en-CA" altLang="en-US" dirty="0" err="1">
                <a:latin typeface="Times New Roman" pitchFamily="18" charset="0"/>
              </a:rPr>
              <a:t>mL</a:t>
            </a:r>
            <a:r>
              <a:rPr lang="en-CA" altLang="en-US" baseline="-25000" dirty="0" err="1">
                <a:latin typeface="Times New Roman" pitchFamily="18" charset="0"/>
              </a:rPr>
              <a:t>Mat</a:t>
            </a:r>
            <a:r>
              <a:rPr lang="en-CA" altLang="en-US" dirty="0">
                <a:latin typeface="Times New Roman" pitchFamily="18" charset="0"/>
              </a:rPr>
              <a:t> X mm</a:t>
            </a:r>
            <a:r>
              <a:rPr lang="en-CA" altLang="en-US" baseline="-25000" dirty="0">
                <a:latin typeface="Times New Roman" pitchFamily="18" charset="0"/>
              </a:rPr>
              <a:t>Hg</a:t>
            </a:r>
            <a:r>
              <a:rPr lang="en-CA" altLang="en-US" dirty="0">
                <a:latin typeface="Times New Roman" pitchFamily="18" charset="0"/>
              </a:rPr>
              <a:t>]</a:t>
            </a:r>
          </a:p>
          <a:p>
            <a:r>
              <a:rPr lang="en-CA" altLang="en-US" dirty="0">
                <a:latin typeface="Times New Roman" pitchFamily="18" charset="0"/>
              </a:rPr>
              <a:t>                     =  </a:t>
            </a:r>
            <a:r>
              <a:rPr lang="en-CA" altLang="en-US" dirty="0" err="1">
                <a:latin typeface="Times New Roman" pitchFamily="18" charset="0"/>
              </a:rPr>
              <a:t>cm</a:t>
            </a:r>
            <a:r>
              <a:rPr lang="en-CA" altLang="en-US" baseline="30000" dirty="0" err="1">
                <a:latin typeface="Times New Roman" pitchFamily="18" charset="0"/>
              </a:rPr>
              <a:t>2</a:t>
            </a:r>
            <a:r>
              <a:rPr lang="en-CA" altLang="en-US" baseline="-25000" dirty="0" err="1">
                <a:latin typeface="Times New Roman" pitchFamily="18" charset="0"/>
              </a:rPr>
              <a:t>O2</a:t>
            </a:r>
            <a:r>
              <a:rPr lang="en-CA" altLang="en-US" dirty="0">
                <a:latin typeface="Times New Roman" pitchFamily="18" charset="0"/>
              </a:rPr>
              <a:t> / sec X </a:t>
            </a:r>
            <a:r>
              <a:rPr lang="en-CA" altLang="en-US" dirty="0" err="1">
                <a:latin typeface="Times New Roman" pitchFamily="18" charset="0"/>
              </a:rPr>
              <a:t>mL</a:t>
            </a:r>
            <a:r>
              <a:rPr lang="en-CA" altLang="en-US" baseline="-25000" dirty="0" err="1">
                <a:latin typeface="Times New Roman" pitchFamily="18" charset="0"/>
              </a:rPr>
              <a:t>O2</a:t>
            </a:r>
            <a:r>
              <a:rPr lang="en-CA" altLang="en-US" dirty="0">
                <a:latin typeface="Times New Roman" pitchFamily="18" charset="0"/>
              </a:rPr>
              <a:t>/(</a:t>
            </a:r>
            <a:r>
              <a:rPr lang="en-CA" altLang="en-US" dirty="0" err="1">
                <a:latin typeface="Times New Roman" pitchFamily="18" charset="0"/>
              </a:rPr>
              <a:t>mL</a:t>
            </a:r>
            <a:r>
              <a:rPr lang="en-CA" altLang="en-US" baseline="-25000" dirty="0" err="1">
                <a:latin typeface="Times New Roman" pitchFamily="18" charset="0"/>
              </a:rPr>
              <a:t>Mat</a:t>
            </a:r>
            <a:r>
              <a:rPr lang="en-CA" altLang="en-US" dirty="0">
                <a:latin typeface="Times New Roman" pitchFamily="18" charset="0"/>
              </a:rPr>
              <a:t> X mm</a:t>
            </a:r>
            <a:r>
              <a:rPr lang="en-CA" altLang="en-US" baseline="-25000" dirty="0">
                <a:latin typeface="Times New Roman" pitchFamily="18" charset="0"/>
              </a:rPr>
              <a:t>Hg</a:t>
            </a:r>
            <a:r>
              <a:rPr lang="en-CA" altLang="en-US" dirty="0">
                <a:latin typeface="Times New Roman" pitchFamily="18" charset="0"/>
              </a:rPr>
              <a:t>)</a:t>
            </a:r>
          </a:p>
          <a:p>
            <a:r>
              <a:rPr lang="en-CA" altLang="en-US" dirty="0">
                <a:latin typeface="Times New Roman" pitchFamily="18" charset="0"/>
              </a:rPr>
              <a:t>(after </a:t>
            </a:r>
            <a:r>
              <a:rPr lang="en-CA" altLang="en-US" dirty="0" err="1">
                <a:latin typeface="Times New Roman" pitchFamily="18" charset="0"/>
              </a:rPr>
              <a:t>Fatt</a:t>
            </a:r>
            <a:r>
              <a:rPr lang="en-CA" altLang="en-US" dirty="0">
                <a:latin typeface="Times New Roman" pitchFamily="18" charset="0"/>
              </a:rPr>
              <a:t>, 1995).</a:t>
            </a:r>
          </a:p>
          <a:p>
            <a:r>
              <a:rPr lang="en-CA" altLang="en-US" dirty="0" err="1">
                <a:latin typeface="Times New Roman" pitchFamily="18" charset="0"/>
              </a:rPr>
              <a:t>Fatt</a:t>
            </a:r>
            <a:r>
              <a:rPr lang="en-CA" altLang="en-US" dirty="0">
                <a:latin typeface="Times New Roman" pitchFamily="18" charset="0"/>
              </a:rPr>
              <a:t> I, 1995.  </a:t>
            </a:r>
            <a:r>
              <a:rPr lang="en-CA" altLang="en-US" i="1" dirty="0">
                <a:latin typeface="Times New Roman" pitchFamily="18" charset="0"/>
              </a:rPr>
              <a:t>Oxygen Transmission.  </a:t>
            </a:r>
            <a:r>
              <a:rPr lang="en-CA" altLang="en-US" dirty="0">
                <a:latin typeface="Times New Roman" pitchFamily="18" charset="0"/>
              </a:rPr>
              <a:t>Chapter </a:t>
            </a:r>
            <a:r>
              <a:rPr lang="en-CA" altLang="en-US" dirty="0" err="1">
                <a:latin typeface="Times New Roman" pitchFamily="18" charset="0"/>
              </a:rPr>
              <a:t>7A</a:t>
            </a:r>
            <a:r>
              <a:rPr lang="en-CA" altLang="en-US" dirty="0">
                <a:latin typeface="Times New Roman" pitchFamily="18" charset="0"/>
              </a:rPr>
              <a:t>.  In: </a:t>
            </a:r>
            <a:r>
              <a:rPr lang="en-CA" altLang="en-US" dirty="0" err="1">
                <a:latin typeface="Times New Roman" pitchFamily="18" charset="0"/>
              </a:rPr>
              <a:t>Kastl</a:t>
            </a:r>
            <a:r>
              <a:rPr lang="en-CA" altLang="en-US" dirty="0">
                <a:latin typeface="Times New Roman" pitchFamily="18" charset="0"/>
              </a:rPr>
              <a:t> PR Ed., </a:t>
            </a:r>
            <a:r>
              <a:rPr lang="en-CA" altLang="en-US" i="1" dirty="0">
                <a:latin typeface="Times New Roman" pitchFamily="18" charset="0"/>
              </a:rPr>
              <a:t>Contact Lenses The </a:t>
            </a:r>
            <a:r>
              <a:rPr lang="en-CA" altLang="en-US" i="1" dirty="0" err="1">
                <a:latin typeface="Times New Roman" pitchFamily="18" charset="0"/>
              </a:rPr>
              <a:t>CLAO</a:t>
            </a:r>
            <a:r>
              <a:rPr lang="en-CA" altLang="en-US" i="1" dirty="0">
                <a:latin typeface="Times New Roman" pitchFamily="18" charset="0"/>
              </a:rPr>
              <a:t> Guide to Basic Science and Clinical Practice. </a:t>
            </a:r>
            <a:r>
              <a:rPr lang="en-CA" altLang="en-US" dirty="0">
                <a:latin typeface="Times New Roman" pitchFamily="18" charset="0"/>
              </a:rPr>
              <a:t>Kendall/Hunt Publishing Company, Dubuque.</a:t>
            </a:r>
          </a:p>
          <a:p>
            <a:endParaRPr lang="en-CA" altLang="en-US" dirty="0">
              <a:latin typeface="Times New Roman" pitchFamily="18" charset="0"/>
            </a:endParaRPr>
          </a:p>
        </p:txBody>
      </p:sp>
      <p:sp>
        <p:nvSpPr>
          <p:cNvPr id="57348" name="Slide Number Placeholder 3"/>
          <p:cNvSpPr>
            <a:spLocks noGrp="1"/>
          </p:cNvSpPr>
          <p:nvPr>
            <p:ph type="sldNum" sz="quarter" idx="5"/>
          </p:nvPr>
        </p:nvSpPr>
        <p:spPr>
          <a:noFill/>
        </p:spPr>
        <p:txBody>
          <a:bodyPr/>
          <a:lstStyle/>
          <a:p>
            <a:fld id="{676661D9-C78B-4A11-81CB-C4B78B36EA99}" type="slidenum">
              <a:rPr lang="en-US" altLang="en-US" sz="900">
                <a:solidFill>
                  <a:srgbClr val="000000"/>
                </a:solidFill>
              </a:rPr>
              <a:pPr/>
              <a:t>25</a:t>
            </a:fld>
            <a:endParaRPr lang="en-US" altLang="en-US" sz="90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CA" altLang="en-US">
                <a:latin typeface="Times New Roman" pitchFamily="18" charset="0"/>
              </a:rPr>
              <a:t>What is sought by all concerned is a material with a very high Dk.  This can only be achieved by both D &amp; k being very high.</a:t>
            </a:r>
          </a:p>
        </p:txBody>
      </p:sp>
      <p:sp>
        <p:nvSpPr>
          <p:cNvPr id="59396" name="Slide Number Placeholder 3"/>
          <p:cNvSpPr>
            <a:spLocks noGrp="1"/>
          </p:cNvSpPr>
          <p:nvPr>
            <p:ph type="sldNum" sz="quarter" idx="5"/>
          </p:nvPr>
        </p:nvSpPr>
        <p:spPr>
          <a:noFill/>
        </p:spPr>
        <p:txBody>
          <a:bodyPr/>
          <a:lstStyle/>
          <a:p>
            <a:fld id="{BA897C48-6CA1-4E8B-857D-CB9073460DBE}" type="slidenum">
              <a:rPr lang="en-US" altLang="en-US" sz="900">
                <a:solidFill>
                  <a:srgbClr val="000000"/>
                </a:solidFill>
              </a:rPr>
              <a:pPr/>
              <a:t>26</a:t>
            </a:fld>
            <a:endParaRPr lang="en-US" altLang="en-US" sz="900"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p:spPr>
        <p:txBody>
          <a:bodyPr/>
          <a:lstStyle/>
          <a:p>
            <a:fld id="{34941DFE-95C3-4CB3-866C-334574CC22EE}" type="slidenum">
              <a:rPr lang="en-US" altLang="en-US" sz="900"/>
              <a:pPr/>
              <a:t>27</a:t>
            </a:fld>
            <a:endParaRPr lang="en-US" altLang="en-US" sz="900" dirty="0"/>
          </a:p>
        </p:txBody>
      </p:sp>
      <p:sp>
        <p:nvSpPr>
          <p:cNvPr id="61443"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1444"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61445"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1446"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1447"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1448"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61449"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1450"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1451" name="Rectangle 10"/>
          <p:cNvSpPr>
            <a:spLocks noGrp="1" noRot="1" noChangeAspect="1" noChangeArrowheads="1" noTextEdit="1"/>
          </p:cNvSpPr>
          <p:nvPr>
            <p:ph type="sldImg"/>
          </p:nvPr>
        </p:nvSpPr>
        <p:spPr>
          <a:ln cap="flat"/>
        </p:spPr>
      </p:sp>
      <p:sp>
        <p:nvSpPr>
          <p:cNvPr id="61452" name="Rectangle 11"/>
          <p:cNvSpPr>
            <a:spLocks noGrp="1" noChangeArrowheads="1"/>
          </p:cNvSpPr>
          <p:nvPr>
            <p:ph type="body" idx="1"/>
          </p:nvPr>
        </p:nvSpPr>
        <p:spPr>
          <a:noFill/>
          <a:ln/>
        </p:spPr>
        <p:txBody>
          <a:bodyPr/>
          <a:lstStyle/>
          <a:p>
            <a:r>
              <a:rPr lang="en-AU" altLang="en-US" dirty="0">
                <a:latin typeface="Times New Roman" pitchFamily="18" charset="0"/>
              </a:rPr>
              <a:t>A knowledge of a material’s Dk allows the practitioner to design, or select a stock design of, a CL that will provide an adequate supply of O</a:t>
            </a:r>
            <a:r>
              <a:rPr lang="en-AU" altLang="en-US" baseline="-25000" dirty="0">
                <a:latin typeface="Times New Roman" pitchFamily="18" charset="0"/>
              </a:rPr>
              <a:t>2 </a:t>
            </a:r>
            <a:r>
              <a:rPr lang="en-AU" altLang="en-US" dirty="0">
                <a:latin typeface="Times New Roman" pitchFamily="18" charset="0"/>
              </a:rPr>
              <a:t>to the cornea.  This is especially the case when deciding on CL centre thickness because of its effect on CL transmissibility.</a:t>
            </a:r>
            <a:endParaRPr lang="en-US" altLang="en-US" dirty="0">
              <a:latin typeface="Times New Roman" pitchFamily="18" charset="0"/>
            </a:endParaRPr>
          </a:p>
          <a:p>
            <a:r>
              <a:rPr lang="en-AU" altLang="en-US" dirty="0">
                <a:latin typeface="Times New Roman" pitchFamily="18" charset="0"/>
              </a:rPr>
              <a:t>Where the O</a:t>
            </a:r>
            <a:r>
              <a:rPr lang="en-AU" altLang="en-US" baseline="-25000" dirty="0">
                <a:latin typeface="Times New Roman" pitchFamily="18" charset="0"/>
              </a:rPr>
              <a:t>2</a:t>
            </a:r>
            <a:r>
              <a:rPr lang="en-AU" altLang="en-US" dirty="0">
                <a:latin typeface="Times New Roman" pitchFamily="18" charset="0"/>
              </a:rPr>
              <a:t> permeability of a CL is to be measured, the CL must have parallel front &amp; back surfaces, i.e. in the interests of having the influential central zone thickness uniform, the FOZR &amp; BOZR should differ by the CL thickness only (FOZR–BOZR = </a:t>
            </a:r>
            <a:r>
              <a:rPr lang="en-AU" altLang="en-US" i="1" dirty="0" err="1">
                <a:latin typeface="Times New Roman" pitchFamily="18" charset="0"/>
              </a:rPr>
              <a:t>t</a:t>
            </a:r>
            <a:r>
              <a:rPr lang="en-AU" altLang="en-US" baseline="-25000" dirty="0" err="1">
                <a:latin typeface="Times New Roman" pitchFamily="18" charset="0"/>
              </a:rPr>
              <a:t>c</a:t>
            </a:r>
            <a:r>
              <a:rPr lang="en-AU" altLang="en-US" dirty="0">
                <a:latin typeface="Times New Roman" pitchFamily="18" charset="0"/>
              </a:rPr>
              <a:t>).</a:t>
            </a:r>
            <a:endParaRPr lang="en-US" altLang="en-US" dirty="0">
              <a:latin typeface="Times New Roman" pitchFamily="18" charset="0"/>
            </a:endParaRPr>
          </a:p>
          <a:p>
            <a:r>
              <a:rPr lang="en-AU" altLang="en-US" dirty="0">
                <a:latin typeface="Times New Roman" pitchFamily="18" charset="0"/>
              </a:rPr>
              <a:t>Powered CLs should be avoided because of the complexity introduced by the topographical variation in their thickness.  However, it is noteworthy that a CL with </a:t>
            </a:r>
            <a:r>
              <a:rPr lang="en-AU" altLang="en-US" i="1" dirty="0">
                <a:latin typeface="Times New Roman" pitchFamily="18" charset="0"/>
              </a:rPr>
              <a:t>parallel</a:t>
            </a:r>
            <a:r>
              <a:rPr lang="en-AU" altLang="en-US" dirty="0">
                <a:latin typeface="Times New Roman" pitchFamily="18" charset="0"/>
              </a:rPr>
              <a:t> surfaces has a small amount of negative power. </a:t>
            </a:r>
            <a:endParaRPr lang="en-US" altLang="en-US" dirty="0">
              <a:latin typeface="Times New Roman" pitchFamily="18" charset="0"/>
            </a:endParaRPr>
          </a:p>
          <a:p>
            <a:r>
              <a:rPr lang="en-AU" altLang="en-US" dirty="0">
                <a:latin typeface="Times New Roman" pitchFamily="18" charset="0"/>
              </a:rPr>
              <a:t> </a:t>
            </a:r>
            <a:endParaRPr lang="en-US" altLang="en-US" dirty="0">
              <a:latin typeface="Times New Roman" pitchFamily="18" charset="0"/>
            </a:endParaRPr>
          </a:p>
          <a:p>
            <a:r>
              <a:rPr lang="en-AU" altLang="en-US" dirty="0">
                <a:latin typeface="Times New Roman" pitchFamily="18" charset="0"/>
              </a:rPr>
              <a:t>Examples:</a:t>
            </a:r>
            <a:endParaRPr lang="en-US" altLang="en-US" dirty="0">
              <a:latin typeface="Times New Roman" pitchFamily="18" charset="0"/>
            </a:endParaRPr>
          </a:p>
          <a:p>
            <a:r>
              <a:rPr lang="en-AU" altLang="en-US" b="1" dirty="0">
                <a:latin typeface="Times New Roman" pitchFamily="18" charset="0"/>
              </a:rPr>
              <a:t>SOFT:</a:t>
            </a:r>
            <a:r>
              <a:rPr lang="en-AU" altLang="en-US" dirty="0">
                <a:latin typeface="Times New Roman" pitchFamily="18" charset="0"/>
              </a:rPr>
              <a:t>			      </a:t>
            </a:r>
            <a:r>
              <a:rPr lang="en-AU" altLang="en-US" b="1" dirty="0">
                <a:latin typeface="Times New Roman" pitchFamily="18" charset="0"/>
              </a:rPr>
              <a:t>GP:</a:t>
            </a:r>
            <a:endParaRPr lang="en-US" altLang="en-US" dirty="0">
              <a:latin typeface="Times New Roman" pitchFamily="18" charset="0"/>
            </a:endParaRPr>
          </a:p>
          <a:p>
            <a:r>
              <a:rPr lang="en-AU" altLang="en-US" dirty="0">
                <a:latin typeface="Times New Roman" pitchFamily="18" charset="0"/>
              </a:rPr>
              <a:t>FOZR : 8.9 mm		</a:t>
            </a:r>
            <a:r>
              <a:rPr lang="en-AU" altLang="en-US" dirty="0" err="1">
                <a:latin typeface="Times New Roman" pitchFamily="18" charset="0"/>
              </a:rPr>
              <a:t>FOZR:7.9</a:t>
            </a:r>
            <a:r>
              <a:rPr lang="en-AU" altLang="en-US" dirty="0">
                <a:latin typeface="Times New Roman" pitchFamily="18" charset="0"/>
              </a:rPr>
              <a:t/>
            </a:r>
            <a:br>
              <a:rPr lang="en-AU" altLang="en-US" dirty="0">
                <a:latin typeface="Times New Roman" pitchFamily="18" charset="0"/>
              </a:rPr>
            </a:br>
            <a:r>
              <a:rPr lang="en-AU" altLang="en-US" dirty="0">
                <a:latin typeface="Times New Roman" pitchFamily="18" charset="0"/>
              </a:rPr>
              <a:t>BOZR : 8.8 mm		BOZR: 7.8</a:t>
            </a:r>
            <a:br>
              <a:rPr lang="en-AU" altLang="en-US" dirty="0">
                <a:latin typeface="Times New Roman" pitchFamily="18" charset="0"/>
              </a:rPr>
            </a:br>
            <a:r>
              <a:rPr lang="en-AU" altLang="en-US" i="1" dirty="0" err="1">
                <a:latin typeface="Times New Roman" pitchFamily="18" charset="0"/>
              </a:rPr>
              <a:t>t</a:t>
            </a:r>
            <a:r>
              <a:rPr lang="en-AU" altLang="en-US" baseline="-25000" dirty="0" err="1">
                <a:latin typeface="Times New Roman" pitchFamily="18" charset="0"/>
              </a:rPr>
              <a:t>c</a:t>
            </a:r>
            <a:r>
              <a:rPr lang="en-AU" altLang="en-US" baseline="-25000" dirty="0">
                <a:latin typeface="Times New Roman" pitchFamily="18" charset="0"/>
              </a:rPr>
              <a:t> </a:t>
            </a:r>
            <a:r>
              <a:rPr lang="en-AU" altLang="en-US" dirty="0">
                <a:latin typeface="Times New Roman" pitchFamily="18" charset="0"/>
              </a:rPr>
              <a:t>: 0.1 mm		      </a:t>
            </a:r>
            <a:r>
              <a:rPr lang="en-AU" altLang="en-US" i="1" dirty="0" err="1">
                <a:latin typeface="Times New Roman" pitchFamily="18" charset="0"/>
              </a:rPr>
              <a:t>t</a:t>
            </a:r>
            <a:r>
              <a:rPr lang="en-AU" altLang="en-US" baseline="-25000" dirty="0" err="1">
                <a:latin typeface="Times New Roman" pitchFamily="18" charset="0"/>
              </a:rPr>
              <a:t>c</a:t>
            </a:r>
            <a:r>
              <a:rPr lang="en-AU" altLang="en-US" dirty="0">
                <a:latin typeface="Times New Roman" pitchFamily="18" charset="0"/>
              </a:rPr>
              <a:t>: 0.1 mm</a:t>
            </a:r>
            <a:br>
              <a:rPr lang="en-AU" altLang="en-US" dirty="0">
                <a:latin typeface="Times New Roman" pitchFamily="18" charset="0"/>
              </a:rPr>
            </a:br>
            <a:r>
              <a:rPr lang="en-AU" altLang="en-US" i="1" dirty="0">
                <a:latin typeface="Times New Roman" pitchFamily="18" charset="0"/>
              </a:rPr>
              <a:t>n </a:t>
            </a:r>
            <a:r>
              <a:rPr lang="en-AU" altLang="en-US" dirty="0">
                <a:latin typeface="Times New Roman" pitchFamily="18" charset="0"/>
              </a:rPr>
              <a:t>: 1.399		      </a:t>
            </a:r>
            <a:r>
              <a:rPr lang="en-AU" altLang="en-US" i="1" dirty="0">
                <a:latin typeface="Times New Roman" pitchFamily="18" charset="0"/>
              </a:rPr>
              <a:t>n</a:t>
            </a:r>
            <a:r>
              <a:rPr lang="en-AU" altLang="en-US" dirty="0">
                <a:latin typeface="Times New Roman" pitchFamily="18" charset="0"/>
              </a:rPr>
              <a:t> : 1.43</a:t>
            </a:r>
            <a:br>
              <a:rPr lang="en-AU" altLang="en-US" dirty="0">
                <a:latin typeface="Times New Roman" pitchFamily="18" charset="0"/>
              </a:rPr>
            </a:br>
            <a:r>
              <a:rPr lang="en-AU" altLang="en-US" dirty="0">
                <a:latin typeface="Times New Roman" pitchFamily="18" charset="0"/>
              </a:rPr>
              <a:t>BVP : –</a:t>
            </a:r>
            <a:r>
              <a:rPr lang="en-AU" altLang="en-US" dirty="0" err="1">
                <a:latin typeface="Times New Roman" pitchFamily="18" charset="0"/>
              </a:rPr>
              <a:t>0.37D</a:t>
            </a:r>
            <a:r>
              <a:rPr lang="en-AU" altLang="en-US" dirty="0">
                <a:latin typeface="Times New Roman" pitchFamily="18" charset="0"/>
              </a:rPr>
              <a:t>		BVP: –0.49</a:t>
            </a:r>
            <a:endParaRPr lang="en-US" altLang="en-US" dirty="0">
              <a:latin typeface="Times New Roman" pitchFamily="18" charset="0"/>
            </a:endParaRPr>
          </a:p>
          <a:p>
            <a:r>
              <a:rPr lang="en-AU" altLang="en-US" dirty="0">
                <a:latin typeface="Times New Roman" pitchFamily="18" charset="0"/>
              </a:rPr>
              <a:t>(FOZR </a:t>
            </a:r>
            <a:r>
              <a:rPr lang="en-AU" altLang="en-US" baseline="-25000" dirty="0">
                <a:latin typeface="Times New Roman" pitchFamily="18" charset="0"/>
              </a:rPr>
              <a:t>Plano</a:t>
            </a:r>
            <a:r>
              <a:rPr lang="en-AU" altLang="en-US" dirty="0">
                <a:latin typeface="Times New Roman" pitchFamily="18" charset="0"/>
              </a:rPr>
              <a:t>: 8.83 mm	FOZR </a:t>
            </a:r>
            <a:r>
              <a:rPr lang="en-AU" altLang="en-US" baseline="-25000" dirty="0">
                <a:latin typeface="Times New Roman" pitchFamily="18" charset="0"/>
              </a:rPr>
              <a:t>Plano</a:t>
            </a:r>
            <a:r>
              <a:rPr lang="en-AU" altLang="en-US" dirty="0">
                <a:latin typeface="Times New Roman" pitchFamily="18" charset="0"/>
              </a:rPr>
              <a:t>: 7.83 mm)</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Permeability: Units</a:t>
            </a:r>
            <a:endParaRPr lang="en-US" altLang="en-US" dirty="0">
              <a:latin typeface="Times New Roman" pitchFamily="18" charset="0"/>
            </a:endParaRPr>
          </a:p>
          <a:p>
            <a:r>
              <a:rPr lang="en-AU" altLang="en-US" dirty="0">
                <a:latin typeface="Times New Roman" pitchFamily="18" charset="0"/>
              </a:rPr>
              <a:t>The unit of O</a:t>
            </a:r>
            <a:r>
              <a:rPr lang="en-AU" altLang="en-US" baseline="-25000" dirty="0">
                <a:latin typeface="Times New Roman" pitchFamily="18" charset="0"/>
              </a:rPr>
              <a:t>2 </a:t>
            </a:r>
            <a:r>
              <a:rPr lang="en-AU" altLang="en-US" dirty="0">
                <a:latin typeface="Times New Roman" pitchFamily="18" charset="0"/>
              </a:rPr>
              <a:t>permeability (Dk) is derived from the diffusion coefficient D &amp; the solubility coefficient k (above).</a:t>
            </a:r>
            <a:endParaRPr lang="en-US" altLang="en-US" dirty="0">
              <a:latin typeface="Times New Roman" pitchFamily="18" charset="0"/>
            </a:endParaRPr>
          </a:p>
          <a:p>
            <a:r>
              <a:rPr lang="en-AU" altLang="en-US" dirty="0">
                <a:latin typeface="Times New Roman" pitchFamily="18" charset="0"/>
              </a:rPr>
              <a:t>D, the diffusion coefficient, defines the velocity of O</a:t>
            </a:r>
            <a:r>
              <a:rPr lang="en-AU" altLang="en-US" baseline="-25000" dirty="0">
                <a:latin typeface="Times New Roman" pitchFamily="18" charset="0"/>
              </a:rPr>
              <a:t>2</a:t>
            </a:r>
            <a:r>
              <a:rPr lang="en-AU" altLang="en-US" dirty="0">
                <a:latin typeface="Times New Roman" pitchFamily="18" charset="0"/>
              </a:rPr>
              <a:t> gas molecules moving in the CL material.  The ‘velocity’ of randomly moving gas molecules diffusing through a material is expressed in terms of an area per second, i.e. </a:t>
            </a:r>
            <a:r>
              <a:rPr lang="en-AU" altLang="en-US" dirty="0" err="1">
                <a:latin typeface="Times New Roman" pitchFamily="18" charset="0"/>
              </a:rPr>
              <a:t>cm</a:t>
            </a:r>
            <a:r>
              <a:rPr lang="en-AU" altLang="en-US" baseline="30000" dirty="0" err="1">
                <a:latin typeface="Times New Roman" pitchFamily="18" charset="0"/>
              </a:rPr>
              <a:t>2</a:t>
            </a:r>
            <a:r>
              <a:rPr lang="en-AU" altLang="en-US" dirty="0">
                <a:latin typeface="Times New Roman" pitchFamily="18" charset="0"/>
              </a:rPr>
              <a:t>/s rather than the more conventional cm/s that applies to non-gaseous entities (</a:t>
            </a:r>
            <a:r>
              <a:rPr lang="en-AU" altLang="en-US" dirty="0" err="1">
                <a:latin typeface="Times New Roman" pitchFamily="18" charset="0"/>
              </a:rPr>
              <a:t>Fatt</a:t>
            </a:r>
            <a:r>
              <a:rPr lang="en-AU" altLang="en-US" dirty="0">
                <a:latin typeface="Times New Roman" pitchFamily="18" charset="0"/>
              </a:rPr>
              <a:t>, 1995).</a:t>
            </a:r>
          </a:p>
          <a:p>
            <a:endParaRPr lang="en-US" altLang="en-US" dirty="0">
              <a:latin typeface="Times New Roman" pitchFamily="18" charset="0"/>
            </a:endParaRPr>
          </a:p>
          <a:p>
            <a:r>
              <a:rPr lang="en-AU" altLang="en-US" dirty="0">
                <a:latin typeface="Times New Roman" pitchFamily="18" charset="0"/>
              </a:rPr>
              <a:t>k, the solubility coefficient, defines the volume of O</a:t>
            </a:r>
            <a:r>
              <a:rPr lang="en-AU" altLang="en-US" baseline="-25000" dirty="0">
                <a:latin typeface="Times New Roman" pitchFamily="18" charset="0"/>
              </a:rPr>
              <a:t>2</a:t>
            </a:r>
            <a:r>
              <a:rPr lang="en-AU" altLang="en-US" dirty="0">
                <a:latin typeface="Times New Roman" pitchFamily="18" charset="0"/>
              </a:rPr>
              <a:t> that can be dissolved in the CL material (after </a:t>
            </a:r>
            <a:r>
              <a:rPr lang="en-AU" altLang="en-US" dirty="0" err="1">
                <a:latin typeface="Times New Roman" pitchFamily="18" charset="0"/>
              </a:rPr>
              <a:t>Fatt</a:t>
            </a:r>
            <a:r>
              <a:rPr lang="en-AU" altLang="en-US" dirty="0">
                <a:latin typeface="Times New Roman" pitchFamily="18" charset="0"/>
              </a:rPr>
              <a:t>, 1995).   k is expressed in terms of the volume of O</a:t>
            </a:r>
            <a:r>
              <a:rPr lang="en-AU" altLang="en-US" baseline="-25000" dirty="0">
                <a:latin typeface="Times New Roman" pitchFamily="18" charset="0"/>
              </a:rPr>
              <a:t>2</a:t>
            </a:r>
            <a:r>
              <a:rPr lang="en-AU" altLang="en-US" dirty="0">
                <a:latin typeface="Times New Roman" pitchFamily="18" charset="0"/>
              </a:rPr>
              <a:t>, the volume of CL material &amp; the pressure driving the O</a:t>
            </a:r>
            <a:r>
              <a:rPr lang="en-AU" altLang="en-US" baseline="-25000" dirty="0">
                <a:latin typeface="Times New Roman" pitchFamily="18" charset="0"/>
              </a:rPr>
              <a:t>2</a:t>
            </a:r>
            <a:r>
              <a:rPr lang="en-AU" altLang="en-US" dirty="0">
                <a:latin typeface="Times New Roman" pitchFamily="18" charset="0"/>
              </a:rPr>
              <a:t> into, &amp; through, the CL material,</a:t>
            </a:r>
            <a:br>
              <a:rPr lang="en-AU" altLang="en-US" dirty="0">
                <a:latin typeface="Times New Roman" pitchFamily="18" charset="0"/>
              </a:rPr>
            </a:br>
            <a:r>
              <a:rPr lang="en-AU" altLang="en-US" dirty="0">
                <a:latin typeface="Times New Roman" pitchFamily="18" charset="0"/>
              </a:rPr>
              <a:t>i.e. </a:t>
            </a:r>
            <a:r>
              <a:rPr lang="en-AU" altLang="en-US" dirty="0" err="1">
                <a:latin typeface="Times New Roman" pitchFamily="18" charset="0"/>
              </a:rPr>
              <a:t>mL</a:t>
            </a:r>
            <a:r>
              <a:rPr lang="en-AU" altLang="en-US" baseline="-25000" dirty="0" err="1">
                <a:latin typeface="Times New Roman" pitchFamily="18" charset="0"/>
              </a:rPr>
              <a:t>O2</a:t>
            </a:r>
            <a:r>
              <a:rPr lang="en-AU" altLang="en-US" dirty="0">
                <a:latin typeface="Times New Roman" pitchFamily="18" charset="0"/>
              </a:rPr>
              <a:t>/(</a:t>
            </a:r>
            <a:r>
              <a:rPr lang="en-AU" altLang="en-US" dirty="0" err="1">
                <a:latin typeface="Times New Roman" pitchFamily="18" charset="0"/>
              </a:rPr>
              <a:t>mL</a:t>
            </a:r>
            <a:r>
              <a:rPr lang="en-AU" altLang="en-US" baseline="-25000" dirty="0" err="1">
                <a:latin typeface="Times New Roman" pitchFamily="18" charset="0"/>
              </a:rPr>
              <a:t>Lens</a:t>
            </a:r>
            <a:r>
              <a:rPr lang="en-AU" altLang="en-US" dirty="0">
                <a:latin typeface="Times New Roman" pitchFamily="18" charset="0"/>
              </a:rPr>
              <a:t> x mm Hg).</a:t>
            </a:r>
            <a:br>
              <a:rPr lang="en-AU" altLang="en-US" dirty="0">
                <a:latin typeface="Times New Roman" pitchFamily="18" charset="0"/>
              </a:rPr>
            </a:br>
            <a:endParaRPr lang="en-AU" altLang="en-US" dirty="0">
              <a:latin typeface="Times New Roman" pitchFamily="18" charset="0"/>
            </a:endParaRPr>
          </a:p>
          <a:p>
            <a:r>
              <a:rPr lang="en-AU" altLang="en-US" dirty="0">
                <a:latin typeface="Times New Roman" pitchFamily="18" charset="0"/>
              </a:rPr>
              <a:t>(</a:t>
            </a:r>
            <a:r>
              <a:rPr lang="en-AU" altLang="en-US" i="1" dirty="0">
                <a:latin typeface="Times New Roman" pitchFamily="18" charset="0"/>
              </a:rPr>
              <a:t>Note: millilitres (mL) &amp; cubic centimetres (</a:t>
            </a:r>
            <a:r>
              <a:rPr lang="en-AU" altLang="en-US" i="1" dirty="0" err="1">
                <a:latin typeface="Times New Roman" pitchFamily="18" charset="0"/>
              </a:rPr>
              <a:t>cm</a:t>
            </a:r>
            <a:r>
              <a:rPr lang="en-AU" altLang="en-US" i="1" baseline="30000" dirty="0" err="1">
                <a:latin typeface="Times New Roman" pitchFamily="18" charset="0"/>
              </a:rPr>
              <a:t>3</a:t>
            </a:r>
            <a:r>
              <a:rPr lang="en-AU" altLang="en-US" i="1" dirty="0">
                <a:latin typeface="Times New Roman" pitchFamily="18" charset="0"/>
              </a:rPr>
              <a:t>) are used interchangeably here.  However, they are not exactly the same due to a minor error in the early definition of the litre.  Strictly, 1 litre (L) is the volume occupied by 1 kilogram (kg) of pure water at the temperature of its maximum density (approximately 3.984 °C [2004 value]).</a:t>
            </a:r>
            <a:br>
              <a:rPr lang="en-AU" altLang="en-US" i="1" dirty="0">
                <a:latin typeface="Times New Roman" pitchFamily="18" charset="0"/>
              </a:rPr>
            </a:br>
            <a:r>
              <a:rPr lang="en-AU" altLang="en-US" i="1" dirty="0">
                <a:latin typeface="Times New Roman" pitchFamily="18" charset="0"/>
              </a:rPr>
              <a:t>More accurate measurements made subsequently, showed that this volume was actually 1.000028 cubic decimetres ([10 cm]</a:t>
            </a:r>
            <a:r>
              <a:rPr lang="en-AU" altLang="en-US" i="1" baseline="30000" dirty="0">
                <a:latin typeface="Times New Roman" pitchFamily="18" charset="0"/>
              </a:rPr>
              <a:t>3</a:t>
            </a:r>
            <a:r>
              <a:rPr lang="en-AU" altLang="en-US" i="1" dirty="0">
                <a:latin typeface="Times New Roman" pitchFamily="18" charset="0"/>
              </a:rPr>
              <a:t>).  Therefore, one mL is fractionally smaller than 1 </a:t>
            </a:r>
            <a:r>
              <a:rPr lang="en-AU" altLang="en-US" i="1" dirty="0" err="1">
                <a:latin typeface="Times New Roman" pitchFamily="18" charset="0"/>
              </a:rPr>
              <a:t>cm</a:t>
            </a:r>
            <a:r>
              <a:rPr lang="en-AU" altLang="en-US" i="1" baseline="30000" dirty="0" err="1">
                <a:latin typeface="Times New Roman" pitchFamily="18" charset="0"/>
              </a:rPr>
              <a:t>3</a:t>
            </a:r>
            <a:r>
              <a:rPr lang="en-AU" altLang="en-US" i="1" dirty="0">
                <a:latin typeface="Times New Roman" pitchFamily="18" charset="0"/>
              </a:rPr>
              <a:t> but the inaccuracy is only of the order of 1 in 36,000 (</a:t>
            </a:r>
            <a:r>
              <a:rPr lang="en-AU" altLang="en-US" i="1" dirty="0" err="1">
                <a:latin typeface="Times New Roman" pitchFamily="18" charset="0"/>
              </a:rPr>
              <a:t>Jerrard</a:t>
            </a:r>
            <a:r>
              <a:rPr lang="en-AU" altLang="en-US" i="1" dirty="0">
                <a:latin typeface="Times New Roman" pitchFamily="18" charset="0"/>
              </a:rPr>
              <a:t> &amp; McNeill, 1992).   </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sp>
        <p:nvSpPr>
          <p:cNvPr id="63492" name="Slide Number Placeholder 3"/>
          <p:cNvSpPr>
            <a:spLocks noGrp="1"/>
          </p:cNvSpPr>
          <p:nvPr>
            <p:ph type="sldNum" sz="quarter" idx="5"/>
          </p:nvPr>
        </p:nvSpPr>
        <p:spPr>
          <a:noFill/>
        </p:spPr>
        <p:txBody>
          <a:bodyPr/>
          <a:lstStyle/>
          <a:p>
            <a:fld id="{675F2784-0D44-4F2E-81E1-F920984520F8}" type="slidenum">
              <a:rPr lang="en-US" altLang="en-US" sz="900"/>
              <a:pPr/>
              <a:t>28</a:t>
            </a:fld>
            <a:endParaRPr lang="en-US" altLang="en-US" sz="9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AU" altLang="en-US" dirty="0">
                <a:latin typeface="Times New Roman" pitchFamily="18" charset="0"/>
              </a:rPr>
              <a:t>A graphical concept of the Dk unit is presented in the slide above.  In this slide, 1 </a:t>
            </a:r>
            <a:r>
              <a:rPr lang="en-AU" altLang="en-US" dirty="0" err="1">
                <a:latin typeface="Times New Roman" pitchFamily="18" charset="0"/>
              </a:rPr>
              <a:t>cm</a:t>
            </a:r>
            <a:r>
              <a:rPr lang="en-AU" altLang="en-US" baseline="30000" dirty="0" err="1">
                <a:latin typeface="Times New Roman" pitchFamily="18" charset="0"/>
              </a:rPr>
              <a:t>3</a:t>
            </a:r>
            <a:r>
              <a:rPr lang="en-AU" altLang="en-US" dirty="0">
                <a:latin typeface="Times New Roman" pitchFamily="18" charset="0"/>
              </a:rPr>
              <a:t> of O</a:t>
            </a:r>
            <a:r>
              <a:rPr lang="en-AU" altLang="en-US" baseline="-25000" dirty="0">
                <a:latin typeface="Times New Roman" pitchFamily="18" charset="0"/>
              </a:rPr>
              <a:t>2 </a:t>
            </a:r>
            <a:r>
              <a:rPr lang="en-AU" altLang="en-US" dirty="0">
                <a:latin typeface="Times New Roman" pitchFamily="18" charset="0"/>
              </a:rPr>
              <a:t>is being driven through 1 </a:t>
            </a:r>
            <a:r>
              <a:rPr lang="en-AU" altLang="en-US" dirty="0" err="1">
                <a:latin typeface="Times New Roman" pitchFamily="18" charset="0"/>
              </a:rPr>
              <a:t>cm</a:t>
            </a:r>
            <a:r>
              <a:rPr lang="en-AU" altLang="en-US" baseline="30000" dirty="0" err="1">
                <a:latin typeface="Times New Roman" pitchFamily="18" charset="0"/>
              </a:rPr>
              <a:t>3</a:t>
            </a:r>
            <a:r>
              <a:rPr lang="en-AU" altLang="en-US" dirty="0">
                <a:latin typeface="Times New Roman" pitchFamily="18" charset="0"/>
              </a:rPr>
              <a:t> of polymeric CL material (any type) by a positive partial pressure of O</a:t>
            </a:r>
            <a:r>
              <a:rPr lang="en-AU" altLang="en-US" baseline="-25000" dirty="0">
                <a:latin typeface="Times New Roman" pitchFamily="18" charset="0"/>
              </a:rPr>
              <a:t>2</a:t>
            </a:r>
            <a:r>
              <a:rPr lang="en-AU" altLang="en-US" dirty="0">
                <a:latin typeface="Times New Roman" pitchFamily="18" charset="0"/>
              </a:rPr>
              <a:t> (</a:t>
            </a:r>
            <a:r>
              <a:rPr lang="en-AU" altLang="en-US" dirty="0" err="1">
                <a:latin typeface="Times New Roman" pitchFamily="18" charset="0"/>
              </a:rPr>
              <a:t>pO</a:t>
            </a:r>
            <a:r>
              <a:rPr lang="en-AU" altLang="en-US" baseline="-25000" dirty="0" err="1">
                <a:latin typeface="Times New Roman" pitchFamily="18" charset="0"/>
              </a:rPr>
              <a:t>2</a:t>
            </a:r>
            <a:r>
              <a:rPr lang="en-AU" altLang="en-US" dirty="0">
                <a:latin typeface="Times New Roman" pitchFamily="18" charset="0"/>
              </a:rPr>
              <a:t>) difference across the CL of 1 mm of mercury pressure in 1 second under a stated set of environmental conditions.</a:t>
            </a:r>
            <a:endParaRPr lang="en-US" altLang="en-US" dirty="0">
              <a:latin typeface="Times New Roman" pitchFamily="18" charset="0"/>
            </a:endParaRPr>
          </a:p>
          <a:p>
            <a:r>
              <a:rPr lang="en-AU" altLang="en-US" dirty="0">
                <a:latin typeface="Times New Roman" pitchFamily="18" charset="0"/>
              </a:rPr>
              <a:t>While the atmospheric pressure is usually assumed to be 760 mm Hg, the temperature must be stated because the Dk is temperature sensitive.  This is largely because the level of gas molecule activity (agitation) </a:t>
            </a:r>
            <a:r>
              <a:rPr lang="en-AU" altLang="en-US" dirty="0">
                <a:latin typeface="Arial"/>
                <a:cs typeface="Arial"/>
              </a:rPr>
              <a:t>↑ </a:t>
            </a:r>
            <a:r>
              <a:rPr lang="en-AU" altLang="en-US" dirty="0">
                <a:latin typeface="Times New Roman" pitchFamily="18" charset="0"/>
              </a:rPr>
              <a:t>with temperature.  Increased activity </a:t>
            </a:r>
            <a:r>
              <a:rPr lang="en-AU" altLang="en-US" dirty="0">
                <a:latin typeface="Arial"/>
                <a:cs typeface="Arial"/>
              </a:rPr>
              <a:t>↑ </a:t>
            </a:r>
            <a:r>
              <a:rPr lang="en-AU" altLang="en-US" dirty="0">
                <a:latin typeface="Times New Roman" pitchFamily="18" charset="0"/>
              </a:rPr>
              <a:t>the success rate of gas molecules entering, &amp; eventually passing through, a CL polymer. </a:t>
            </a:r>
            <a:br>
              <a:rPr lang="en-AU" altLang="en-US" dirty="0">
                <a:latin typeface="Times New Roman" pitchFamily="18" charset="0"/>
              </a:rPr>
            </a:br>
            <a:r>
              <a:rPr lang="en-AU" altLang="en-US" dirty="0">
                <a:latin typeface="Times New Roman" pitchFamily="18" charset="0"/>
              </a:rPr>
              <a:t>This slide is a purely theoretical representation for illustration purposes only.  Real CLs contain nothing like the volume of polymer implied here, nor are driving pressures as low as 1 mm Hg; O</a:t>
            </a:r>
            <a:r>
              <a:rPr lang="en-AU" altLang="en-US" baseline="-25000" dirty="0">
                <a:latin typeface="Times New Roman" pitchFamily="18" charset="0"/>
              </a:rPr>
              <a:t>2</a:t>
            </a:r>
            <a:r>
              <a:rPr lang="en-AU" altLang="en-US" dirty="0">
                <a:latin typeface="Times New Roman" pitchFamily="18" charset="0"/>
              </a:rPr>
              <a:t> volumes as high as 1 </a:t>
            </a:r>
            <a:r>
              <a:rPr lang="en-AU" altLang="en-US" dirty="0" err="1">
                <a:latin typeface="Times New Roman" pitchFamily="18" charset="0"/>
              </a:rPr>
              <a:t>cm</a:t>
            </a:r>
            <a:r>
              <a:rPr lang="en-AU" altLang="en-US" baseline="30000" dirty="0" err="1">
                <a:latin typeface="Times New Roman" pitchFamily="18" charset="0"/>
              </a:rPr>
              <a:t>3</a:t>
            </a:r>
            <a:r>
              <a:rPr lang="en-AU" altLang="en-US" dirty="0">
                <a:latin typeface="Times New Roman" pitchFamily="18" charset="0"/>
              </a:rPr>
              <a:t>; &amp; the time involved as short as 1 second.  </a:t>
            </a:r>
            <a:endParaRPr lang="en-US" altLang="en-US" dirty="0">
              <a:latin typeface="Times New Roman" pitchFamily="18" charset="0"/>
            </a:endParaRPr>
          </a:p>
          <a:p>
            <a:endParaRPr lang="en-US" altLang="en-US" dirty="0">
              <a:latin typeface="Times New Roman" pitchFamily="18" charset="0"/>
            </a:endParaRPr>
          </a:p>
        </p:txBody>
      </p:sp>
      <p:sp>
        <p:nvSpPr>
          <p:cNvPr id="65540" name="Slide Number Placeholder 3"/>
          <p:cNvSpPr>
            <a:spLocks noGrp="1"/>
          </p:cNvSpPr>
          <p:nvPr>
            <p:ph type="sldNum" sz="quarter" idx="5"/>
          </p:nvPr>
        </p:nvSpPr>
        <p:spPr>
          <a:noFill/>
        </p:spPr>
        <p:txBody>
          <a:bodyPr/>
          <a:lstStyle/>
          <a:p>
            <a:fld id="{3A4E6B11-50BB-43E5-BBB8-4A82C11D49FE}" type="slidenum">
              <a:rPr lang="en-US" altLang="en-US" sz="900"/>
              <a:pPr/>
              <a:t>29</a:t>
            </a:fld>
            <a:endParaRPr lang="en-US" altLang="en-US" sz="9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fld id="{EA51E729-6ACC-441B-A73F-4B4891EE80CC}" type="slidenum">
              <a:rPr lang="en-US" altLang="en-US" sz="900"/>
              <a:pPr/>
              <a:t>30</a:t>
            </a:fld>
            <a:endParaRPr lang="en-US" altLang="en-US" sz="900" dirty="0"/>
          </a:p>
        </p:txBody>
      </p:sp>
      <p:sp>
        <p:nvSpPr>
          <p:cNvPr id="67587"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7588"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67589"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7590"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7591"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7592"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67593"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7594"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7595" name="Rectangle 10"/>
          <p:cNvSpPr>
            <a:spLocks noGrp="1" noRot="1" noChangeAspect="1" noChangeArrowheads="1" noTextEdit="1"/>
          </p:cNvSpPr>
          <p:nvPr>
            <p:ph type="sldImg"/>
          </p:nvPr>
        </p:nvSpPr>
        <p:spPr>
          <a:ln cap="flat"/>
        </p:spPr>
      </p:sp>
      <p:sp>
        <p:nvSpPr>
          <p:cNvPr id="67596" name="Rectangle 11"/>
          <p:cNvSpPr>
            <a:spLocks noGrp="1" noChangeArrowheads="1"/>
          </p:cNvSpPr>
          <p:nvPr>
            <p:ph type="body" idx="1"/>
          </p:nvPr>
        </p:nvSpPr>
        <p:spPr>
          <a:noFill/>
          <a:ln/>
        </p:spPr>
        <p:txBody>
          <a:bodyPr/>
          <a:lstStyle/>
          <a:p>
            <a:r>
              <a:rPr lang="en-AU" altLang="en-US" dirty="0">
                <a:latin typeface="Times New Roman" pitchFamily="18" charset="0"/>
              </a:rPr>
              <a:t>Estimates of human corneal O</a:t>
            </a:r>
            <a:r>
              <a:rPr lang="en-AU" altLang="en-US" baseline="-25000" dirty="0">
                <a:latin typeface="Times New Roman" pitchFamily="18" charset="0"/>
              </a:rPr>
              <a:t>2</a:t>
            </a:r>
            <a:r>
              <a:rPr lang="en-AU" altLang="en-US" dirty="0">
                <a:latin typeface="Times New Roman" pitchFamily="18" charset="0"/>
              </a:rPr>
              <a:t> consumption vary between 1.6 &amp; 10.9 mL per </a:t>
            </a:r>
            <a:r>
              <a:rPr lang="en-AU" altLang="en-US" dirty="0" err="1">
                <a:latin typeface="Times New Roman" pitchFamily="18" charset="0"/>
              </a:rPr>
              <a:t>cm</a:t>
            </a:r>
            <a:r>
              <a:rPr lang="en-AU" altLang="en-US" baseline="30000" dirty="0" err="1">
                <a:latin typeface="Times New Roman" pitchFamily="18" charset="0"/>
              </a:rPr>
              <a:t>2</a:t>
            </a:r>
            <a:r>
              <a:rPr lang="en-AU" altLang="en-US" dirty="0">
                <a:latin typeface="Times New Roman" pitchFamily="18" charset="0"/>
              </a:rPr>
              <a:t> of cornea per hour (</a:t>
            </a:r>
            <a:r>
              <a:rPr lang="en-AU" altLang="en-US" dirty="0" err="1">
                <a:latin typeface="Times New Roman" pitchFamily="18" charset="0"/>
              </a:rPr>
              <a:t>Efron</a:t>
            </a:r>
            <a:r>
              <a:rPr lang="en-AU" altLang="en-US" dirty="0">
                <a:latin typeface="Times New Roman" pitchFamily="18" charset="0"/>
              </a:rPr>
              <a:t> &amp; Brennan, 1992).  Realistic measures result in an exponent of 10</a:t>
            </a:r>
            <a:r>
              <a:rPr lang="en-AU" altLang="en-US" baseline="30000" dirty="0">
                <a:latin typeface="Times New Roman" pitchFamily="18" charset="0"/>
              </a:rPr>
              <a:t>–11</a:t>
            </a:r>
            <a:r>
              <a:rPr lang="en-AU" altLang="en-US" dirty="0">
                <a:latin typeface="Times New Roman" pitchFamily="18" charset="0"/>
              </a:rPr>
              <a:t> being appended to the Dk unit (see slide).  Furthermore, in many instances in which Dk units are presented, the lack of brackets or statements of mathematical processing precedence lead to potential confusion as to which components of the unit form the numerator (top) &amp; which form the denominator (bottom). </a:t>
            </a:r>
            <a:endParaRPr lang="en-US" altLang="en-US" dirty="0">
              <a:latin typeface="Times New Roman" pitchFamily="18" charset="0"/>
            </a:endParaRPr>
          </a:p>
          <a:p>
            <a:r>
              <a:rPr lang="en-AU" altLang="en-US" dirty="0">
                <a:latin typeface="Times New Roman" pitchFamily="18" charset="0"/>
              </a:rPr>
              <a:t>More recently, Alvord </a:t>
            </a:r>
            <a:r>
              <a:rPr lang="en-AU" altLang="en-US" i="1" dirty="0">
                <a:latin typeface="Times New Roman" pitchFamily="18" charset="0"/>
              </a:rPr>
              <a:t>et el</a:t>
            </a:r>
            <a:r>
              <a:rPr lang="en-AU" altLang="en-US" dirty="0">
                <a:latin typeface="Times New Roman" pitchFamily="18" charset="0"/>
              </a:rPr>
              <a:t>. (1998) have suggested that an historic unit of O</a:t>
            </a:r>
            <a:r>
              <a:rPr lang="en-AU" altLang="en-US" baseline="-25000" dirty="0">
                <a:latin typeface="Times New Roman" pitchFamily="18" charset="0"/>
              </a:rPr>
              <a:t>2</a:t>
            </a:r>
            <a:r>
              <a:rPr lang="en-AU" altLang="en-US" dirty="0">
                <a:latin typeface="Times New Roman" pitchFamily="18" charset="0"/>
              </a:rPr>
              <a:t> permeability, the </a:t>
            </a:r>
            <a:r>
              <a:rPr lang="en-AU" altLang="en-US" dirty="0" err="1">
                <a:latin typeface="Times New Roman" pitchFamily="18" charset="0"/>
              </a:rPr>
              <a:t>barrer</a:t>
            </a:r>
            <a:r>
              <a:rPr lang="en-AU" altLang="en-US" dirty="0">
                <a:latin typeface="Times New Roman" pitchFamily="18" charset="0"/>
              </a:rPr>
              <a:t>, be used as an alternative to the widely used, but somewhat cumbersome 10</a:t>
            </a:r>
            <a:r>
              <a:rPr lang="en-AU" altLang="en-US" baseline="30000" dirty="0">
                <a:latin typeface="Times New Roman" pitchFamily="18" charset="0"/>
              </a:rPr>
              <a:t>-11 </a:t>
            </a:r>
            <a:r>
              <a:rPr lang="en-AU" altLang="en-US" dirty="0">
                <a:latin typeface="Times New Roman" pitchFamily="18" charset="0"/>
              </a:rPr>
              <a:t>(</a:t>
            </a:r>
            <a:r>
              <a:rPr lang="en-AU" altLang="en-US" dirty="0" err="1">
                <a:latin typeface="Times New Roman" pitchFamily="18" charset="0"/>
              </a:rPr>
              <a:t>cm</a:t>
            </a:r>
            <a:r>
              <a:rPr lang="en-AU" altLang="en-US" baseline="30000" dirty="0" err="1">
                <a:latin typeface="Times New Roman" pitchFamily="18" charset="0"/>
              </a:rPr>
              <a:t>2</a:t>
            </a:r>
            <a:r>
              <a:rPr lang="en-AU" altLang="en-US" dirty="0">
                <a:latin typeface="Times New Roman" pitchFamily="18" charset="0"/>
              </a:rPr>
              <a:t> x </a:t>
            </a:r>
            <a:r>
              <a:rPr lang="en-AU" altLang="en-US" dirty="0" err="1">
                <a:latin typeface="Times New Roman" pitchFamily="18" charset="0"/>
              </a:rPr>
              <a:t>mL</a:t>
            </a:r>
            <a:r>
              <a:rPr lang="en-AU" altLang="en-US" baseline="-25000" dirty="0" err="1">
                <a:latin typeface="Times New Roman" pitchFamily="18" charset="0"/>
              </a:rPr>
              <a:t>O2</a:t>
            </a:r>
            <a:r>
              <a:rPr lang="en-AU" altLang="en-US" dirty="0">
                <a:latin typeface="Times New Roman" pitchFamily="18" charset="0"/>
              </a:rPr>
              <a:t>)/(s x </a:t>
            </a:r>
            <a:r>
              <a:rPr lang="en-AU" altLang="en-US" dirty="0" err="1">
                <a:latin typeface="Times New Roman" pitchFamily="18" charset="0"/>
              </a:rPr>
              <a:t>mL</a:t>
            </a:r>
            <a:r>
              <a:rPr lang="en-AU" altLang="en-US" baseline="-25000" dirty="0" err="1">
                <a:latin typeface="Times New Roman" pitchFamily="18" charset="0"/>
              </a:rPr>
              <a:t>Lens</a:t>
            </a:r>
            <a:r>
              <a:rPr lang="en-AU" altLang="en-US" dirty="0">
                <a:latin typeface="Times New Roman" pitchFamily="18" charset="0"/>
              </a:rPr>
              <a:t> x mm Hg). They argue that by using the </a:t>
            </a:r>
            <a:r>
              <a:rPr lang="en-AU" altLang="en-US" dirty="0" err="1">
                <a:latin typeface="Times New Roman" pitchFamily="18" charset="0"/>
              </a:rPr>
              <a:t>barrer</a:t>
            </a:r>
            <a:r>
              <a:rPr lang="en-AU" altLang="en-US" dirty="0">
                <a:latin typeface="Times New Roman" pitchFamily="18" charset="0"/>
              </a:rPr>
              <a:t> for permeability &amp; the more traditional unit for transmissibility, i.e. 10</a:t>
            </a:r>
            <a:r>
              <a:rPr lang="en-AU" altLang="en-US" baseline="30000" dirty="0">
                <a:latin typeface="Times New Roman" pitchFamily="18" charset="0"/>
              </a:rPr>
              <a:t>-9</a:t>
            </a:r>
            <a:r>
              <a:rPr lang="en-AU" altLang="en-US" dirty="0">
                <a:latin typeface="Times New Roman" pitchFamily="18" charset="0"/>
              </a:rPr>
              <a:t> (cm x </a:t>
            </a:r>
            <a:r>
              <a:rPr lang="en-AU" altLang="en-US" dirty="0" err="1">
                <a:latin typeface="Times New Roman" pitchFamily="18" charset="0"/>
              </a:rPr>
              <a:t>mL</a:t>
            </a:r>
            <a:r>
              <a:rPr lang="en-AU" altLang="en-US" baseline="-25000" dirty="0" err="1">
                <a:latin typeface="Times New Roman" pitchFamily="18" charset="0"/>
              </a:rPr>
              <a:t>O2</a:t>
            </a:r>
            <a:r>
              <a:rPr lang="en-AU" altLang="en-US" dirty="0">
                <a:latin typeface="Times New Roman" pitchFamily="18" charset="0"/>
              </a:rPr>
              <a:t>)/(s x </a:t>
            </a:r>
            <a:r>
              <a:rPr lang="en-AU" altLang="en-US" dirty="0" err="1">
                <a:latin typeface="Times New Roman" pitchFamily="18" charset="0"/>
              </a:rPr>
              <a:t>mL</a:t>
            </a:r>
            <a:r>
              <a:rPr lang="en-AU" altLang="en-US" baseline="-25000" dirty="0" err="1">
                <a:latin typeface="Times New Roman" pitchFamily="18" charset="0"/>
              </a:rPr>
              <a:t>Lens</a:t>
            </a:r>
            <a:r>
              <a:rPr lang="en-AU" altLang="en-US" dirty="0">
                <a:latin typeface="Times New Roman" pitchFamily="18" charset="0"/>
              </a:rPr>
              <a:t> x mm Hg), confusion between the two can be reduced. To date, the </a:t>
            </a:r>
            <a:r>
              <a:rPr lang="en-AU" altLang="en-US" dirty="0" err="1">
                <a:latin typeface="Times New Roman" pitchFamily="18" charset="0"/>
              </a:rPr>
              <a:t>barrer</a:t>
            </a:r>
            <a:r>
              <a:rPr lang="en-AU" altLang="en-US" dirty="0">
                <a:latin typeface="Times New Roman" pitchFamily="18" charset="0"/>
              </a:rPr>
              <a:t> has only gained some acceptance.</a:t>
            </a:r>
            <a:endParaRPr lang="en-US" altLang="en-US"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BC7E1F7-2270-4364-9213-9C7A727D50FA}" type="slidenum">
              <a:rPr lang="en-US" altLang="en-US" smtClean="0"/>
              <a:t>3</a:t>
            </a:fld>
            <a:endParaRPr lang="en-US" altLang="en-US"/>
          </a:p>
        </p:txBody>
      </p:sp>
    </p:spTree>
    <p:extLst>
      <p:ext uri="{BB962C8B-B14F-4D97-AF65-F5344CB8AC3E}">
        <p14:creationId xmlns:p14="http://schemas.microsoft.com/office/powerpoint/2010/main" val="1817181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fld id="{A1179060-2AA2-430E-B056-B7A1D4FA64BF}" type="slidenum">
              <a:rPr lang="en-US" altLang="en-US" sz="900"/>
              <a:pPr/>
              <a:t>31</a:t>
            </a:fld>
            <a:endParaRPr lang="en-US" altLang="en-US" sz="900" dirty="0"/>
          </a:p>
        </p:txBody>
      </p:sp>
      <p:sp>
        <p:nvSpPr>
          <p:cNvPr id="69635"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9636"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69637"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9638"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9639"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9640"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69641"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9642"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69643" name="Rectangle 10"/>
          <p:cNvSpPr>
            <a:spLocks noGrp="1" noRot="1" noChangeAspect="1" noChangeArrowheads="1" noTextEdit="1"/>
          </p:cNvSpPr>
          <p:nvPr>
            <p:ph type="sldImg"/>
          </p:nvPr>
        </p:nvSpPr>
        <p:spPr>
          <a:ln cap="flat"/>
        </p:spPr>
      </p:sp>
      <p:sp>
        <p:nvSpPr>
          <p:cNvPr id="69644"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Transmissibility of CLs</a:t>
            </a:r>
            <a:endParaRPr lang="en-US" altLang="en-US" dirty="0">
              <a:latin typeface="Times New Roman" pitchFamily="18" charset="0"/>
            </a:endParaRPr>
          </a:p>
          <a:p>
            <a:r>
              <a:rPr lang="en-AU" altLang="en-US" dirty="0">
                <a:latin typeface="Times New Roman" pitchFamily="18" charset="0"/>
              </a:rPr>
              <a:t>The O</a:t>
            </a:r>
            <a:r>
              <a:rPr lang="en-AU" altLang="en-US" baseline="-25000" dirty="0">
                <a:latin typeface="Times New Roman" pitchFamily="18" charset="0"/>
              </a:rPr>
              <a:t>2 </a:t>
            </a:r>
            <a:r>
              <a:rPr lang="en-AU" altLang="en-US" dirty="0">
                <a:latin typeface="Times New Roman" pitchFamily="18" charset="0"/>
              </a:rPr>
              <a:t>transmissibility of a CL is a physical property of the actual lens, i.e. a property of both its material &amp; its thickness.  It is equal to the material’s O</a:t>
            </a:r>
            <a:r>
              <a:rPr lang="en-AU" altLang="en-US" baseline="-25000" dirty="0">
                <a:latin typeface="Times New Roman" pitchFamily="18" charset="0"/>
              </a:rPr>
              <a:t>2</a:t>
            </a:r>
            <a:r>
              <a:rPr lang="en-AU" altLang="en-US" dirty="0">
                <a:latin typeface="Times New Roman" pitchFamily="18" charset="0"/>
              </a:rPr>
              <a:t> permeability divided by the CL thickness, i.e. Dk/</a:t>
            </a:r>
            <a:r>
              <a:rPr lang="en-AU" altLang="en-US" i="1" dirty="0">
                <a:latin typeface="Times New Roman" pitchFamily="18" charset="0"/>
              </a:rPr>
              <a:t>t</a:t>
            </a:r>
            <a:r>
              <a:rPr lang="en-AU" altLang="en-US" dirty="0">
                <a:latin typeface="Times New Roman" pitchFamily="18" charset="0"/>
              </a:rPr>
              <a:t>.</a:t>
            </a:r>
            <a:endParaRPr lang="en-US" altLang="en-US" dirty="0">
              <a:latin typeface="Times New Roman" pitchFamily="18" charset="0"/>
            </a:endParaRPr>
          </a:p>
          <a:p>
            <a:r>
              <a:rPr lang="en-AU" altLang="en-US" dirty="0">
                <a:latin typeface="Times New Roman" pitchFamily="18" charset="0"/>
              </a:rPr>
              <a:t>The exponent 10</a:t>
            </a:r>
            <a:r>
              <a:rPr lang="en-AU" altLang="en-US" baseline="30000" dirty="0">
                <a:latin typeface="Times New Roman" pitchFamily="18" charset="0"/>
              </a:rPr>
              <a:t>–9</a:t>
            </a:r>
            <a:r>
              <a:rPr lang="en-AU" altLang="en-US" dirty="0">
                <a:latin typeface="Times New Roman" pitchFamily="18" charset="0"/>
              </a:rPr>
              <a:t> is appended to the unit of transmissibility because CL thickness is expressed in centimetres (cm), e.g. a thickness of 0.1 mm is </a:t>
            </a:r>
            <a:r>
              <a:rPr lang="en-AU" altLang="en-US" dirty="0" err="1">
                <a:latin typeface="Times New Roman" pitchFamily="18" charset="0"/>
              </a:rPr>
              <a:t>0.01cm</a:t>
            </a:r>
            <a:r>
              <a:rPr lang="en-AU" altLang="en-US" dirty="0">
                <a:latin typeface="Times New Roman" pitchFamily="18" charset="0"/>
              </a:rPr>
              <a:t>.  It is normally specified at a specific temperature, usually 34 °C, sometimes 35 °C. </a:t>
            </a:r>
            <a:endParaRPr lang="en-US" altLang="en-US" dirty="0">
              <a:latin typeface="Times New Roman" pitchFamily="18" charset="0"/>
            </a:endParaRPr>
          </a:p>
          <a:p>
            <a:r>
              <a:rPr lang="en-AU" altLang="en-US" dirty="0">
                <a:latin typeface="Times New Roman" pitchFamily="18" charset="0"/>
              </a:rPr>
              <a:t>The permeability, &amp; therefore the transmissibility, are temperature dependent &amp; are related directly, i.e. the higher the temperature, the higher the Dk &amp; therefore the higher the Dk/</a:t>
            </a:r>
            <a:r>
              <a:rPr lang="en-AU" altLang="en-US" i="1" dirty="0">
                <a:latin typeface="Times New Roman" pitchFamily="18" charset="0"/>
              </a:rPr>
              <a:t>t</a:t>
            </a:r>
            <a:r>
              <a:rPr lang="en-AU" altLang="en-US" dirty="0">
                <a:latin typeface="Times New Roman" pitchFamily="18" charset="0"/>
              </a:rPr>
              <a:t>.  Because of the greater relevance of an on-eye temperature, such figures are probably more useful clinically.  Alternatively, an </a:t>
            </a:r>
            <a:r>
              <a:rPr lang="en-AU" altLang="en-US" i="1" dirty="0">
                <a:latin typeface="Times New Roman" pitchFamily="18" charset="0"/>
              </a:rPr>
              <a:t>in vitro</a:t>
            </a:r>
            <a:r>
              <a:rPr lang="en-AU" altLang="en-US" dirty="0">
                <a:latin typeface="Times New Roman" pitchFamily="18" charset="0"/>
              </a:rPr>
              <a:t> laboratory temperature may be quoted.  This is usually 20 or 21 °C.</a:t>
            </a:r>
            <a:endParaRPr lang="en-US" altLang="en-US" dirty="0">
              <a:latin typeface="Times New Roman" pitchFamily="18" charset="0"/>
            </a:endParaRPr>
          </a:p>
          <a:p>
            <a:r>
              <a:rPr lang="en-AU" altLang="en-US" dirty="0">
                <a:latin typeface="Times New Roman" pitchFamily="18" charset="0"/>
              </a:rPr>
              <a:t>Clinically, O</a:t>
            </a:r>
            <a:r>
              <a:rPr lang="en-AU" altLang="en-US" baseline="-25000" dirty="0">
                <a:latin typeface="Times New Roman" pitchFamily="18" charset="0"/>
              </a:rPr>
              <a:t>2</a:t>
            </a:r>
            <a:r>
              <a:rPr lang="en-AU" altLang="en-US" dirty="0">
                <a:latin typeface="Times New Roman" pitchFamily="18" charset="0"/>
              </a:rPr>
              <a:t> transmissibility is more useful than O</a:t>
            </a:r>
            <a:r>
              <a:rPr lang="en-AU" altLang="en-US" baseline="-25000" dirty="0">
                <a:latin typeface="Times New Roman" pitchFamily="18" charset="0"/>
              </a:rPr>
              <a:t>2</a:t>
            </a:r>
            <a:r>
              <a:rPr lang="en-AU" altLang="en-US" dirty="0">
                <a:latin typeface="Times New Roman" pitchFamily="18" charset="0"/>
              </a:rPr>
              <a:t> permeability as it relates directly to on-eye issues as it includes CL thickness.</a:t>
            </a:r>
            <a:endParaRPr lang="en-US" altLang="en-US" dirty="0">
              <a:latin typeface="Times New Roman" pitchFamily="18" charset="0"/>
            </a:endParaRPr>
          </a:p>
          <a:p>
            <a:r>
              <a:rPr lang="en-AU" altLang="en-US" dirty="0">
                <a:latin typeface="Times New Roman" pitchFamily="18" charset="0"/>
              </a:rPr>
              <a:t>Commonly, the transmissibility of a CL series is given for a CL BVP of </a:t>
            </a:r>
            <a:r>
              <a:rPr lang="en-AU" altLang="en-US" dirty="0">
                <a:latin typeface="Times New Roman" pitchFamily="18" charset="0"/>
                <a:sym typeface="Symbol" pitchFamily="18" charset="2"/>
              </a:rPr>
              <a:t></a:t>
            </a:r>
            <a:r>
              <a:rPr lang="en-AU" altLang="en-US" dirty="0">
                <a:latin typeface="Times New Roman" pitchFamily="18" charset="0"/>
              </a:rPr>
              <a:t>3.00 D, a BVP that has become something of a </a:t>
            </a:r>
            <a:r>
              <a:rPr lang="en-AU" altLang="en-US" i="1" dirty="0">
                <a:latin typeface="Times New Roman" pitchFamily="18" charset="0"/>
              </a:rPr>
              <a:t>de facto </a:t>
            </a:r>
            <a:r>
              <a:rPr lang="en-AU" altLang="en-US" dirty="0">
                <a:latin typeface="Times New Roman" pitchFamily="18" charset="0"/>
              </a:rPr>
              <a:t>industry standard. </a:t>
            </a:r>
            <a:endParaRPr lang="en-US" altLang="en-US" dirty="0">
              <a:latin typeface="Times New Roman" pitchFamily="18" charset="0"/>
            </a:endParaRPr>
          </a:p>
          <a:p>
            <a:r>
              <a:rPr lang="en-AU" altLang="en-US" dirty="0">
                <a:latin typeface="Times New Roman" pitchFamily="18" charset="0"/>
              </a:rPr>
              <a:t>However, it is important to realize that the value stated varies according to CL BVP because of the latter’s effect on CL thickness at any point within the optic zone and the blend to the lens periphery just outside the optic zone.  A CL of plus power has significantly </a:t>
            </a:r>
            <a:r>
              <a:rPr lang="en-AU" altLang="en-US" i="1" dirty="0">
                <a:latin typeface="Times New Roman" pitchFamily="18" charset="0"/>
              </a:rPr>
              <a:t>less</a:t>
            </a:r>
            <a:r>
              <a:rPr lang="en-AU" altLang="en-US" dirty="0">
                <a:latin typeface="Times New Roman" pitchFamily="18" charset="0"/>
              </a:rPr>
              <a:t> transmissibility at its centre than does a minus powered lens.  The Dk/</a:t>
            </a:r>
            <a:r>
              <a:rPr lang="en-AU" altLang="en-US" i="1" dirty="0">
                <a:latin typeface="Times New Roman" pitchFamily="18" charset="0"/>
              </a:rPr>
              <a:t>t</a:t>
            </a:r>
            <a:r>
              <a:rPr lang="en-AU" altLang="en-US" dirty="0">
                <a:latin typeface="Times New Roman" pitchFamily="18" charset="0"/>
              </a:rPr>
              <a:t> of a minus CL has little relevance to a plus lens, especially one of significant plus power.</a:t>
            </a:r>
            <a:endParaRPr lang="en-US" altLang="en-US" dirty="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ltLang="en-US">
              <a:latin typeface="Times New Roman" pitchFamily="18" charset="0"/>
            </a:endParaRPr>
          </a:p>
        </p:txBody>
      </p:sp>
      <p:sp>
        <p:nvSpPr>
          <p:cNvPr id="71684" name="Slide Number Placeholder 3"/>
          <p:cNvSpPr>
            <a:spLocks noGrp="1"/>
          </p:cNvSpPr>
          <p:nvPr>
            <p:ph type="sldNum" sz="quarter" idx="5"/>
          </p:nvPr>
        </p:nvSpPr>
        <p:spPr>
          <a:noFill/>
        </p:spPr>
        <p:txBody>
          <a:bodyPr/>
          <a:lstStyle/>
          <a:p>
            <a:fld id="{E1C7923B-72BC-404C-B443-076DBB74DA65}" type="slidenum">
              <a:rPr lang="en-US" altLang="en-US" sz="900"/>
              <a:pPr/>
              <a:t>32</a:t>
            </a:fld>
            <a:endParaRPr lang="en-US" altLang="en-US" sz="9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p>
            <a:fld id="{064746EC-63EC-4F6F-85BD-41D7E20A1967}" type="slidenum">
              <a:rPr lang="en-US" altLang="en-US" sz="900"/>
              <a:pPr/>
              <a:t>33</a:t>
            </a:fld>
            <a:endParaRPr lang="en-US" altLang="en-US" sz="900" dirty="0"/>
          </a:p>
        </p:txBody>
      </p:sp>
      <p:sp>
        <p:nvSpPr>
          <p:cNvPr id="73731"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73732"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73733"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73734"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73735"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73736"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73737"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73738"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sz="3300" dirty="0"/>
          </a:p>
        </p:txBody>
      </p:sp>
      <p:sp>
        <p:nvSpPr>
          <p:cNvPr id="73739" name="Rectangle 10"/>
          <p:cNvSpPr>
            <a:spLocks noGrp="1" noRot="1" noChangeAspect="1" noChangeArrowheads="1" noTextEdit="1"/>
          </p:cNvSpPr>
          <p:nvPr>
            <p:ph type="sldImg"/>
          </p:nvPr>
        </p:nvSpPr>
        <p:spPr>
          <a:ln cap="flat"/>
        </p:spPr>
      </p:sp>
      <p:sp>
        <p:nvSpPr>
          <p:cNvPr id="73740" name="Rectangle 11"/>
          <p:cNvSpPr>
            <a:spLocks noGrp="1" noChangeArrowheads="1"/>
          </p:cNvSpPr>
          <p:nvPr>
            <p:ph type="body" idx="1"/>
          </p:nvPr>
        </p:nvSpPr>
        <p:spPr>
          <a:noFill/>
          <a:ln/>
        </p:spPr>
        <p:txBody>
          <a:bodyPr/>
          <a:lstStyle/>
          <a:p>
            <a:endParaRPr lang="en-US" altLang="en-US" dirty="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fld id="{36A36DAA-DE4C-49A4-9215-73CB36543187}" type="slidenum">
              <a:rPr lang="en-US" altLang="en-US" sz="900"/>
              <a:pPr/>
              <a:t>34</a:t>
            </a:fld>
            <a:endParaRPr lang="en-US" altLang="en-US" sz="900" dirty="0"/>
          </a:p>
        </p:txBody>
      </p:sp>
      <p:sp>
        <p:nvSpPr>
          <p:cNvPr id="77827"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7828"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77829"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7830"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7831"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7832"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77833"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7834"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7835" name="Rectangle 10"/>
          <p:cNvSpPr>
            <a:spLocks noGrp="1" noRot="1" noChangeAspect="1" noChangeArrowheads="1" noTextEdit="1"/>
          </p:cNvSpPr>
          <p:nvPr>
            <p:ph type="sldImg"/>
          </p:nvPr>
        </p:nvSpPr>
        <p:spPr>
          <a:ln cap="flat"/>
        </p:spPr>
      </p:sp>
      <p:sp>
        <p:nvSpPr>
          <p:cNvPr id="77836" name="Rectangle 11"/>
          <p:cNvSpPr>
            <a:spLocks noGrp="1" noChangeArrowheads="1"/>
          </p:cNvSpPr>
          <p:nvPr>
            <p:ph type="body" idx="1"/>
          </p:nvPr>
        </p:nvSpPr>
        <p:spPr>
          <a:noFill/>
          <a:ln/>
        </p:spPr>
        <p:txBody>
          <a:bodyPr>
            <a:normAutofit fontScale="92500"/>
          </a:bodyPr>
          <a:lstStyle/>
          <a:p>
            <a:r>
              <a:rPr lang="en-AU" altLang="en-US" b="1" dirty="0">
                <a:latin typeface="Times New Roman" pitchFamily="18" charset="0"/>
              </a:rPr>
              <a:t>CLs &amp; O</a:t>
            </a:r>
            <a:r>
              <a:rPr lang="en-AU" altLang="en-US" b="1" baseline="-25000" dirty="0">
                <a:latin typeface="Times New Roman" pitchFamily="18" charset="0"/>
              </a:rPr>
              <a:t>2</a:t>
            </a:r>
            <a:r>
              <a:rPr lang="en-AU" altLang="en-US" b="1" dirty="0">
                <a:latin typeface="Times New Roman" pitchFamily="18" charset="0"/>
              </a:rPr>
              <a:t> Transport to the Cornea</a:t>
            </a:r>
            <a:endParaRPr lang="en-US" altLang="en-US" dirty="0">
              <a:latin typeface="Times New Roman" pitchFamily="18" charset="0"/>
            </a:endParaRPr>
          </a:p>
          <a:p>
            <a:r>
              <a:rPr lang="en-AU" altLang="en-US" dirty="0">
                <a:latin typeface="Times New Roman" pitchFamily="18" charset="0"/>
              </a:rPr>
              <a:t>A major goal of CL material research &amp; development is to increase material O</a:t>
            </a:r>
            <a:r>
              <a:rPr lang="en-AU" altLang="en-US" baseline="-25000" dirty="0">
                <a:latin typeface="Times New Roman" pitchFamily="18" charset="0"/>
              </a:rPr>
              <a:t>2</a:t>
            </a:r>
            <a:r>
              <a:rPr lang="en-AU" altLang="en-US" dirty="0">
                <a:latin typeface="Times New Roman" pitchFamily="18" charset="0"/>
              </a:rPr>
              <a:t> permeability to boost the levels of O</a:t>
            </a:r>
            <a:r>
              <a:rPr lang="en-AU" altLang="en-US" baseline="-25000" dirty="0">
                <a:latin typeface="Times New Roman" pitchFamily="18" charset="0"/>
              </a:rPr>
              <a:t>2</a:t>
            </a:r>
            <a:r>
              <a:rPr lang="en-AU" altLang="en-US" dirty="0">
                <a:latin typeface="Times New Roman" pitchFamily="18" charset="0"/>
              </a:rPr>
              <a:t> available to the cornea during CL wear.</a:t>
            </a:r>
            <a:endParaRPr lang="en-US" altLang="en-US" dirty="0">
              <a:latin typeface="Times New Roman" pitchFamily="18" charset="0"/>
            </a:endParaRPr>
          </a:p>
          <a:p>
            <a:r>
              <a:rPr lang="en-AU" altLang="en-US" dirty="0">
                <a:latin typeface="Times New Roman" pitchFamily="18" charset="0"/>
              </a:rPr>
              <a:t>Breakthroughs in the polymer chemistry of hydrogels, siloxane elastomers, SiHys, &amp; rigid gas permeable CL materials have resulted in CLs that offer a wide range of O</a:t>
            </a:r>
            <a:r>
              <a:rPr lang="en-AU" altLang="en-US" baseline="-25000" dirty="0">
                <a:latin typeface="Times New Roman" pitchFamily="18" charset="0"/>
              </a:rPr>
              <a:t>2</a:t>
            </a:r>
            <a:r>
              <a:rPr lang="en-AU" altLang="en-US" dirty="0">
                <a:latin typeface="Times New Roman" pitchFamily="18" charset="0"/>
              </a:rPr>
              <a:t> transmissibilities.</a:t>
            </a:r>
            <a:endParaRPr lang="en-US" altLang="en-US" dirty="0">
              <a:latin typeface="Times New Roman" pitchFamily="18" charset="0"/>
            </a:endParaRPr>
          </a:p>
          <a:p>
            <a:r>
              <a:rPr lang="en-AU" altLang="en-US" dirty="0">
                <a:latin typeface="Times New Roman" pitchFamily="18" charset="0"/>
              </a:rPr>
              <a:t>As advances yield higher O</a:t>
            </a:r>
            <a:r>
              <a:rPr lang="en-AU" altLang="en-US" baseline="-25000" dirty="0">
                <a:latin typeface="Times New Roman" pitchFamily="18" charset="0"/>
              </a:rPr>
              <a:t>2</a:t>
            </a:r>
            <a:r>
              <a:rPr lang="en-AU" altLang="en-US" dirty="0">
                <a:latin typeface="Times New Roman" pitchFamily="18" charset="0"/>
              </a:rPr>
              <a:t> performances, older materials that offer no special advantages or characteristics are deleted from product lines.  Particularly in the case of GP CL materials, this means that current product lines range from average to high performance rather than low to average. </a:t>
            </a:r>
            <a:endParaRPr lang="en-US" altLang="en-US" dirty="0">
              <a:latin typeface="Times New Roman" pitchFamily="18" charset="0"/>
            </a:endParaRPr>
          </a:p>
          <a:p>
            <a:r>
              <a:rPr lang="en-AU" altLang="en-US" dirty="0">
                <a:latin typeface="Times New Roman" pitchFamily="18" charset="0"/>
              </a:rPr>
              <a:t>Issues not related to O</a:t>
            </a:r>
            <a:r>
              <a:rPr lang="en-AU" altLang="en-US" baseline="-25000" dirty="0">
                <a:latin typeface="Times New Roman" pitchFamily="18" charset="0"/>
              </a:rPr>
              <a:t>2</a:t>
            </a:r>
            <a:r>
              <a:rPr lang="en-AU" altLang="en-US" dirty="0">
                <a:latin typeface="Times New Roman" pitchFamily="18" charset="0"/>
              </a:rPr>
              <a:t> which may help a less permeable material remain attractive to users include economic pricing, ease of manufacture, stability of parameters when worn, &amp; surface wettability </a:t>
            </a:r>
            <a:r>
              <a:rPr lang="en-AU" altLang="en-US" i="1" dirty="0">
                <a:latin typeface="Times New Roman" pitchFamily="18" charset="0"/>
              </a:rPr>
              <a:t>in situ.</a:t>
            </a:r>
            <a:endParaRPr lang="en-US" altLang="en-US" dirty="0">
              <a:latin typeface="Times New Roman" pitchFamily="18" charset="0"/>
            </a:endParaRPr>
          </a:p>
          <a:p>
            <a:endParaRPr lang="en-US" altLang="en-US" dirty="0">
              <a:latin typeface="Times New Roman" pitchFamily="18" charset="0"/>
            </a:endParaRPr>
          </a:p>
          <a:p>
            <a:endParaRPr lang="en-AU" altLang="en-US" b="1" dirty="0">
              <a:latin typeface="Times New Roman" pitchFamily="18" charset="0"/>
            </a:endParaRPr>
          </a:p>
          <a:p>
            <a:r>
              <a:rPr lang="en-AU" altLang="en-US" b="1" dirty="0">
                <a:latin typeface="Times New Roman" pitchFamily="18" charset="0"/>
              </a:rPr>
              <a:t>Corneal O</a:t>
            </a:r>
            <a:r>
              <a:rPr lang="en-AU" altLang="en-US" b="1" baseline="-25000" dirty="0">
                <a:latin typeface="Times New Roman" pitchFamily="18" charset="0"/>
              </a:rPr>
              <a:t>2</a:t>
            </a:r>
            <a:r>
              <a:rPr lang="en-AU" altLang="en-US" b="1" dirty="0">
                <a:latin typeface="Times New Roman" pitchFamily="18" charset="0"/>
              </a:rPr>
              <a:t> Requirements: General</a:t>
            </a:r>
            <a:endParaRPr lang="en-US" altLang="en-US" dirty="0">
              <a:latin typeface="Times New Roman" pitchFamily="18" charset="0"/>
            </a:endParaRPr>
          </a:p>
          <a:p>
            <a:r>
              <a:rPr lang="en-AU" altLang="en-US" dirty="0">
                <a:latin typeface="Times New Roman" pitchFamily="18" charset="0"/>
              </a:rPr>
              <a:t>To understand the effects of CLs on the structure &amp; function of the cornea, it is necessary to consider its normal O</a:t>
            </a:r>
            <a:r>
              <a:rPr lang="en-AU" altLang="en-US" baseline="-25000" dirty="0">
                <a:latin typeface="Times New Roman" pitchFamily="18" charset="0"/>
              </a:rPr>
              <a:t>2</a:t>
            </a:r>
            <a:r>
              <a:rPr lang="en-AU" altLang="en-US" dirty="0">
                <a:latin typeface="Times New Roman" pitchFamily="18" charset="0"/>
              </a:rPr>
              <a:t> requirements under a variety of conditions both with &amp; without CLs.</a:t>
            </a:r>
            <a:endParaRPr lang="en-US" altLang="en-US" dirty="0">
              <a:latin typeface="Times New Roman" pitchFamily="18" charset="0"/>
            </a:endParaRPr>
          </a:p>
          <a:p>
            <a:r>
              <a:rPr lang="en-AU" altLang="en-US" dirty="0">
                <a:latin typeface="Times New Roman" pitchFamily="18" charset="0"/>
              </a:rPr>
              <a:t> </a:t>
            </a:r>
            <a:endParaRPr lang="en-US" altLang="en-US" dirty="0">
              <a:latin typeface="Times New Roman" pitchFamily="18" charset="0"/>
            </a:endParaRPr>
          </a:p>
          <a:p>
            <a:r>
              <a:rPr lang="en-AU" altLang="en-US" b="1" dirty="0">
                <a:latin typeface="Times New Roman" pitchFamily="18" charset="0"/>
              </a:rPr>
              <a:t>The major questions are:</a:t>
            </a:r>
            <a:endParaRPr lang="en-US" altLang="en-US" b="1" dirty="0">
              <a:latin typeface="Times New Roman" pitchFamily="18" charset="0"/>
            </a:endParaRPr>
          </a:p>
          <a:p>
            <a:r>
              <a:rPr lang="en-AU" altLang="en-US" dirty="0">
                <a:latin typeface="Times New Roman" pitchFamily="18" charset="0"/>
              </a:rPr>
              <a:t>What is the minimum level of O</a:t>
            </a:r>
            <a:r>
              <a:rPr lang="en-AU" altLang="en-US" baseline="-25000" dirty="0">
                <a:latin typeface="Times New Roman" pitchFamily="18" charset="0"/>
              </a:rPr>
              <a:t>2</a:t>
            </a:r>
            <a:r>
              <a:rPr lang="en-AU" altLang="en-US" dirty="0">
                <a:latin typeface="Times New Roman" pitchFamily="18" charset="0"/>
              </a:rPr>
              <a:t> required by the cornea to maintain normal metabolic activity?</a:t>
            </a:r>
            <a:endParaRPr lang="en-US" altLang="en-US" dirty="0">
              <a:latin typeface="Times New Roman" pitchFamily="18" charset="0"/>
            </a:endParaRPr>
          </a:p>
          <a:p>
            <a:r>
              <a:rPr lang="en-AU" altLang="en-US" dirty="0">
                <a:latin typeface="Times New Roman" pitchFamily="18" charset="0"/>
              </a:rPr>
              <a:t>Does the corneal O</a:t>
            </a:r>
            <a:r>
              <a:rPr lang="en-AU" altLang="en-US" baseline="-25000" dirty="0">
                <a:latin typeface="Times New Roman" pitchFamily="18" charset="0"/>
              </a:rPr>
              <a:t>2</a:t>
            </a:r>
            <a:r>
              <a:rPr lang="en-AU" altLang="en-US" dirty="0">
                <a:latin typeface="Times New Roman" pitchFamily="18" charset="0"/>
              </a:rPr>
              <a:t> demand change with CL wear?</a:t>
            </a:r>
            <a:endParaRPr lang="en-US" altLang="en-US" dirty="0">
              <a:latin typeface="Times New Roman" pitchFamily="18" charset="0"/>
            </a:endParaRPr>
          </a:p>
          <a:p>
            <a:r>
              <a:rPr lang="en-AU" altLang="en-US" dirty="0">
                <a:latin typeface="Times New Roman" pitchFamily="18" charset="0"/>
              </a:rPr>
              <a:t>What effects do the different wear modalities have on the cornea’s need for O</a:t>
            </a:r>
            <a:r>
              <a:rPr lang="en-AU" altLang="en-US" baseline="-25000" dirty="0">
                <a:latin typeface="Times New Roman" pitchFamily="18" charset="0"/>
              </a:rPr>
              <a:t>2</a:t>
            </a:r>
            <a:r>
              <a:rPr lang="en-AU" altLang="en-US" dirty="0">
                <a:latin typeface="Times New Roman" pitchFamily="18" charset="0"/>
              </a:rPr>
              <a:t>?</a:t>
            </a:r>
            <a:endParaRPr lang="en-US" altLang="en-US" dirty="0">
              <a:latin typeface="Times New Roman" pitchFamily="18" charset="0"/>
            </a:endParaRPr>
          </a:p>
          <a:p>
            <a:r>
              <a:rPr lang="en-AU" altLang="en-US" dirty="0">
                <a:latin typeface="Times New Roman" pitchFamily="18" charset="0"/>
              </a:rPr>
              <a:t>How do the variables of CL material &amp; design affect corneal O</a:t>
            </a:r>
            <a:r>
              <a:rPr lang="en-AU" altLang="en-US" baseline="-25000" dirty="0">
                <a:latin typeface="Times New Roman" pitchFamily="18" charset="0"/>
              </a:rPr>
              <a:t>2</a:t>
            </a:r>
            <a:r>
              <a:rPr lang="en-AU" altLang="en-US" dirty="0">
                <a:latin typeface="Times New Roman" pitchFamily="18" charset="0"/>
              </a:rPr>
              <a:t> supply during CL wear?</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p:spPr>
        <p:txBody>
          <a:bodyPr/>
          <a:lstStyle/>
          <a:p>
            <a:fld id="{96BDDB1D-BDF3-4B0D-A02C-4C7012D799AA}" type="slidenum">
              <a:rPr lang="en-US" altLang="en-US" sz="900"/>
              <a:pPr/>
              <a:t>35</a:t>
            </a:fld>
            <a:endParaRPr lang="en-US" altLang="en-US" sz="900" dirty="0"/>
          </a:p>
        </p:txBody>
      </p:sp>
      <p:sp>
        <p:nvSpPr>
          <p:cNvPr id="79875"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9876"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79877"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9878"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9879"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9880"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79881"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9882"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79883" name="Rectangle 10"/>
          <p:cNvSpPr>
            <a:spLocks noGrp="1" noRot="1" noChangeAspect="1" noChangeArrowheads="1" noTextEdit="1"/>
          </p:cNvSpPr>
          <p:nvPr>
            <p:ph type="sldImg"/>
          </p:nvPr>
        </p:nvSpPr>
        <p:spPr>
          <a:ln cap="flat"/>
        </p:spPr>
      </p:sp>
      <p:sp>
        <p:nvSpPr>
          <p:cNvPr id="79884" name="Rectangle 11"/>
          <p:cNvSpPr>
            <a:spLocks noGrp="1" noChangeArrowheads="1"/>
          </p:cNvSpPr>
          <p:nvPr>
            <p:ph type="body" idx="1"/>
          </p:nvPr>
        </p:nvSpPr>
        <p:spPr>
          <a:noFill/>
          <a:ln/>
        </p:spPr>
        <p:txBody>
          <a:bodyPr>
            <a:normAutofit fontScale="92500"/>
          </a:bodyPr>
          <a:lstStyle/>
          <a:p>
            <a:r>
              <a:rPr lang="en-AU" altLang="en-US" b="1" dirty="0">
                <a:latin typeface="Times New Roman" pitchFamily="18" charset="0"/>
              </a:rPr>
              <a:t>Corneal O</a:t>
            </a:r>
            <a:r>
              <a:rPr lang="en-AU" altLang="en-US" b="1" baseline="-25000" dirty="0">
                <a:latin typeface="Times New Roman" pitchFamily="18" charset="0"/>
              </a:rPr>
              <a:t>2</a:t>
            </a:r>
            <a:r>
              <a:rPr lang="en-AU" altLang="en-US" b="1" dirty="0">
                <a:latin typeface="Times New Roman" pitchFamily="18" charset="0"/>
              </a:rPr>
              <a:t> Requirements: Definition</a:t>
            </a:r>
            <a:endParaRPr lang="en-US" altLang="en-US" dirty="0">
              <a:latin typeface="Times New Roman" pitchFamily="18" charset="0"/>
            </a:endParaRPr>
          </a:p>
          <a:p>
            <a:r>
              <a:rPr lang="en-AU" altLang="en-US" dirty="0">
                <a:latin typeface="Times New Roman" pitchFamily="18" charset="0"/>
              </a:rPr>
              <a:t>Many researchers have attempted to measure &amp; define the minimum amount of O</a:t>
            </a:r>
            <a:r>
              <a:rPr lang="en-AU" altLang="en-US" baseline="-25000" dirty="0">
                <a:latin typeface="Times New Roman" pitchFamily="18" charset="0"/>
              </a:rPr>
              <a:t>2</a:t>
            </a:r>
            <a:r>
              <a:rPr lang="en-AU" altLang="en-US" dirty="0">
                <a:latin typeface="Times New Roman" pitchFamily="18" charset="0"/>
              </a:rPr>
              <a:t> the cornea needs to maintain successful CL wear. </a:t>
            </a:r>
            <a:endParaRPr lang="en-US" altLang="en-US" dirty="0">
              <a:latin typeface="Times New Roman" pitchFamily="18" charset="0"/>
            </a:endParaRPr>
          </a:p>
          <a:p>
            <a:r>
              <a:rPr lang="en-AU" altLang="en-US" dirty="0">
                <a:latin typeface="Times New Roman" pitchFamily="18" charset="0"/>
              </a:rPr>
              <a:t>These studies have investigated numerous phenomena associated with CL wear including:</a:t>
            </a:r>
            <a:endParaRPr lang="en-US" altLang="en-US" dirty="0">
              <a:latin typeface="Times New Roman" pitchFamily="18" charset="0"/>
            </a:endParaRPr>
          </a:p>
          <a:p>
            <a:r>
              <a:rPr lang="en-AU" altLang="en-US" dirty="0">
                <a:latin typeface="Times New Roman" pitchFamily="18" charset="0"/>
              </a:rPr>
              <a:t>Corneal swelling</a:t>
            </a:r>
            <a:endParaRPr lang="en-US" altLang="en-US" dirty="0">
              <a:latin typeface="Times New Roman" pitchFamily="18" charset="0"/>
            </a:endParaRPr>
          </a:p>
          <a:p>
            <a:r>
              <a:rPr lang="en-AU" altLang="en-US" dirty="0">
                <a:latin typeface="Times New Roman" pitchFamily="18" charset="0"/>
              </a:rPr>
              <a:t>Structural changes</a:t>
            </a:r>
            <a:endParaRPr lang="en-US" altLang="en-US" dirty="0">
              <a:latin typeface="Times New Roman" pitchFamily="18" charset="0"/>
            </a:endParaRPr>
          </a:p>
          <a:p>
            <a:r>
              <a:rPr lang="en-AU" altLang="en-US" dirty="0">
                <a:latin typeface="Times New Roman" pitchFamily="18" charset="0"/>
              </a:rPr>
              <a:t>Biochemical changes</a:t>
            </a:r>
            <a:endParaRPr lang="en-US" altLang="en-US" dirty="0">
              <a:latin typeface="Times New Roman" pitchFamily="18" charset="0"/>
            </a:endParaRPr>
          </a:p>
          <a:p>
            <a:r>
              <a:rPr lang="en-AU" altLang="en-US" dirty="0">
                <a:latin typeface="Times New Roman" pitchFamily="18" charset="0"/>
              </a:rPr>
              <a:t>Alterations to cell reproduction</a:t>
            </a:r>
            <a:endParaRPr lang="en-US" altLang="en-US" dirty="0">
              <a:latin typeface="Times New Roman" pitchFamily="18" charset="0"/>
            </a:endParaRPr>
          </a:p>
          <a:p>
            <a:r>
              <a:rPr lang="en-AU" altLang="en-US" dirty="0">
                <a:latin typeface="Times New Roman" pitchFamily="18" charset="0"/>
              </a:rPr>
              <a:t>Changes in corneal sensory behaviour.</a:t>
            </a:r>
            <a:endParaRPr lang="en-US" altLang="en-US" dirty="0">
              <a:latin typeface="Times New Roman" pitchFamily="18" charset="0"/>
            </a:endParaRPr>
          </a:p>
          <a:p>
            <a:r>
              <a:rPr lang="en-AU" altLang="en-US" dirty="0">
                <a:latin typeface="Times New Roman" pitchFamily="18" charset="0"/>
              </a:rPr>
              <a:t> </a:t>
            </a:r>
            <a:endParaRPr lang="en-US" altLang="en-US" dirty="0">
              <a:latin typeface="Times New Roman" pitchFamily="18" charset="0"/>
            </a:endParaRPr>
          </a:p>
          <a:p>
            <a:r>
              <a:rPr lang="en-AU" altLang="en-US" dirty="0" err="1">
                <a:latin typeface="Times New Roman" pitchFamily="18" charset="0"/>
              </a:rPr>
              <a:t>Polse</a:t>
            </a:r>
            <a:r>
              <a:rPr lang="en-AU" altLang="en-US" dirty="0">
                <a:latin typeface="Times New Roman" pitchFamily="18" charset="0"/>
              </a:rPr>
              <a:t> &amp; Mandell (1971) conducted one of the earliest studies that attempted to define the critical O</a:t>
            </a:r>
            <a:r>
              <a:rPr lang="en-AU" altLang="en-US" baseline="-25000" dirty="0">
                <a:latin typeface="Times New Roman" pitchFamily="18" charset="0"/>
              </a:rPr>
              <a:t>2</a:t>
            </a:r>
            <a:r>
              <a:rPr lang="en-AU" altLang="en-US" dirty="0">
                <a:latin typeface="Times New Roman" pitchFamily="18" charset="0"/>
              </a:rPr>
              <a:t> requirements of the cornea.  The major study in this field is that of Holden &amp; Mertz (1984).  Holden &amp; Mertz attempted to define the minimum CL O</a:t>
            </a:r>
            <a:r>
              <a:rPr lang="en-AU" altLang="en-US" baseline="-25000" dirty="0">
                <a:latin typeface="Times New Roman" pitchFamily="18" charset="0"/>
              </a:rPr>
              <a:t>2</a:t>
            </a:r>
            <a:r>
              <a:rPr lang="en-AU" altLang="en-US" dirty="0">
                <a:latin typeface="Times New Roman" pitchFamily="18" charset="0"/>
              </a:rPr>
              <a:t> transmissibility required to meet the needs of various modes of CL wear.  Their assessment of need was based on the levels of corneal swelling (corneal oedema) measured by optical </a:t>
            </a:r>
            <a:r>
              <a:rPr lang="en-AU" altLang="en-US" dirty="0" err="1">
                <a:latin typeface="Times New Roman" pitchFamily="18" charset="0"/>
              </a:rPr>
              <a:t>pachometry</a:t>
            </a:r>
            <a:r>
              <a:rPr lang="en-AU" altLang="en-US" dirty="0">
                <a:latin typeface="Times New Roman" pitchFamily="18" charset="0"/>
              </a:rPr>
              <a:t> (</a:t>
            </a:r>
            <a:r>
              <a:rPr lang="en-AU" altLang="en-US" dirty="0" err="1">
                <a:latin typeface="Times New Roman" pitchFamily="18" charset="0"/>
              </a:rPr>
              <a:t>pachymetry</a:t>
            </a:r>
            <a:r>
              <a:rPr lang="en-AU" altLang="en-US" dirty="0">
                <a:latin typeface="Times New Roman" pitchFamily="18" charset="0"/>
              </a:rPr>
              <a:t>).</a:t>
            </a:r>
            <a:endParaRPr lang="en-US" altLang="en-US" dirty="0">
              <a:latin typeface="Times New Roman" pitchFamily="18" charset="0"/>
            </a:endParaRPr>
          </a:p>
          <a:p>
            <a:r>
              <a:rPr lang="en-AU" altLang="en-US" dirty="0">
                <a:latin typeface="Times New Roman" pitchFamily="18" charset="0"/>
              </a:rPr>
              <a:t>Their study, which was derived from a series of large clinical studies, provided valuable information on the average human corneal O</a:t>
            </a:r>
            <a:r>
              <a:rPr lang="en-AU" altLang="en-US" baseline="-25000" dirty="0">
                <a:latin typeface="Times New Roman" pitchFamily="18" charset="0"/>
              </a:rPr>
              <a:t>2</a:t>
            </a:r>
            <a:r>
              <a:rPr lang="en-AU" altLang="en-US" dirty="0">
                <a:latin typeface="Times New Roman" pitchFamily="18" charset="0"/>
              </a:rPr>
              <a:t> requirement.</a:t>
            </a:r>
            <a:endParaRPr lang="en-US" altLang="en-US" dirty="0">
              <a:latin typeface="Times New Roman" pitchFamily="18" charset="0"/>
            </a:endParaRPr>
          </a:p>
          <a:p>
            <a:r>
              <a:rPr lang="en-AU" altLang="en-US" dirty="0">
                <a:latin typeface="Times New Roman" pitchFamily="18" charset="0"/>
              </a:rPr>
              <a:t>However, it is important to note that because of significant individual variation, many CL wearers require more corneal O</a:t>
            </a:r>
            <a:r>
              <a:rPr lang="en-AU" altLang="en-US" baseline="-25000" dirty="0">
                <a:latin typeface="Times New Roman" pitchFamily="18" charset="0"/>
              </a:rPr>
              <a:t>2</a:t>
            </a:r>
            <a:r>
              <a:rPr lang="en-AU" altLang="en-US" dirty="0">
                <a:latin typeface="Times New Roman" pitchFamily="18" charset="0"/>
              </a:rPr>
              <a:t> than the average to maintain normal corneal function, while others may need less.  Only wearers in the former category are a concern clinically.</a:t>
            </a:r>
            <a:endParaRPr lang="en-US" altLang="en-US" dirty="0">
              <a:latin typeface="Times New Roman" pitchFamily="18" charset="0"/>
            </a:endParaRPr>
          </a:p>
          <a:p>
            <a:r>
              <a:rPr lang="en-AU" altLang="en-US" dirty="0">
                <a:latin typeface="Times New Roman" pitchFamily="18" charset="0"/>
              </a:rPr>
              <a:t>Consideration must also be given to the O</a:t>
            </a:r>
            <a:r>
              <a:rPr lang="en-AU" altLang="en-US" baseline="-25000" dirty="0">
                <a:latin typeface="Times New Roman" pitchFamily="18" charset="0"/>
              </a:rPr>
              <a:t>2</a:t>
            </a:r>
            <a:r>
              <a:rPr lang="en-AU" altLang="en-US" dirty="0">
                <a:latin typeface="Times New Roman" pitchFamily="18" charset="0"/>
              </a:rPr>
              <a:t> needs of the cornea that has undergone surgery or been affected by a disease process (Holden </a:t>
            </a:r>
            <a:r>
              <a:rPr lang="en-AU" altLang="en-US" i="1" dirty="0">
                <a:latin typeface="Times New Roman" pitchFamily="18" charset="0"/>
              </a:rPr>
              <a:t>et al</a:t>
            </a:r>
            <a:r>
              <a:rPr lang="en-AU" altLang="en-US" dirty="0">
                <a:latin typeface="Times New Roman" pitchFamily="18" charset="0"/>
              </a:rPr>
              <a:t>, 1980).</a:t>
            </a:r>
            <a:endParaRPr lang="en-US" altLang="en-US" dirty="0">
              <a:latin typeface="Times New Roman" pitchFamily="18" charset="0"/>
            </a:endParaRPr>
          </a:p>
          <a:p>
            <a:r>
              <a:rPr lang="en-AU" altLang="en-US" dirty="0">
                <a:latin typeface="Times New Roman" pitchFamily="18" charset="0"/>
              </a:rPr>
              <a:t>More details on the critical O</a:t>
            </a:r>
            <a:r>
              <a:rPr lang="en-AU" altLang="en-US" baseline="-25000" dirty="0">
                <a:latin typeface="Times New Roman" pitchFamily="18" charset="0"/>
              </a:rPr>
              <a:t>2</a:t>
            </a:r>
            <a:r>
              <a:rPr lang="en-AU" altLang="en-US" dirty="0">
                <a:latin typeface="Times New Roman" pitchFamily="18" charset="0"/>
              </a:rPr>
              <a:t> requirements according to various physiological criteria, &amp; the effects of hypoxia on the cornea, are given in Lecture 6.1, Section IV of the original </a:t>
            </a:r>
            <a:r>
              <a:rPr lang="en-AU" altLang="en-US" dirty="0" err="1">
                <a:latin typeface="Times New Roman" pitchFamily="18" charset="0"/>
              </a:rPr>
              <a:t>ICLC</a:t>
            </a:r>
            <a:r>
              <a:rPr lang="en-AU" altLang="en-US" dirty="0">
                <a:latin typeface="Times New Roman" pitchFamily="18" charset="0"/>
              </a:rPr>
              <a:t>.</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p:spPr>
        <p:txBody>
          <a:bodyPr/>
          <a:lstStyle/>
          <a:p>
            <a:fld id="{8A1BEDB6-6350-4667-B4E7-A1C3B4302222}" type="slidenum">
              <a:rPr lang="en-US" altLang="en-US" sz="900"/>
              <a:pPr/>
              <a:t>36</a:t>
            </a:fld>
            <a:endParaRPr lang="en-US" altLang="en-US" sz="900" dirty="0"/>
          </a:p>
        </p:txBody>
      </p:sp>
      <p:sp>
        <p:nvSpPr>
          <p:cNvPr id="81923"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1924"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1925"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1926"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1927"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1928"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1929"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1930"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1931" name="Rectangle 10"/>
          <p:cNvSpPr>
            <a:spLocks noGrp="1" noRot="1" noChangeAspect="1" noChangeArrowheads="1" noTextEdit="1"/>
          </p:cNvSpPr>
          <p:nvPr>
            <p:ph type="sldImg"/>
          </p:nvPr>
        </p:nvSpPr>
        <p:spPr>
          <a:ln cap="flat"/>
        </p:spPr>
      </p:sp>
      <p:sp>
        <p:nvSpPr>
          <p:cNvPr id="81932" name="Rectangle 11"/>
          <p:cNvSpPr>
            <a:spLocks noGrp="1" noChangeArrowheads="1"/>
          </p:cNvSpPr>
          <p:nvPr>
            <p:ph type="body" idx="1"/>
          </p:nvPr>
        </p:nvSpPr>
        <p:spPr>
          <a:noFill/>
          <a:ln/>
        </p:spPr>
        <p:txBody>
          <a:bodyPr>
            <a:normAutofit fontScale="92500" lnSpcReduction="10000"/>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Requirements During SCL Daily Wear</a:t>
            </a:r>
            <a:endParaRPr lang="en-US" altLang="en-US" dirty="0">
              <a:latin typeface="Times New Roman" pitchFamily="18" charset="0"/>
            </a:endParaRPr>
          </a:p>
          <a:p>
            <a:r>
              <a:rPr lang="en-AU" altLang="en-US" dirty="0">
                <a:latin typeface="Times New Roman" pitchFamily="18" charset="0"/>
              </a:rPr>
              <a:t>Physiologically, the ideal SCL, when worn on a daily wear (DW) basis, should cause zero corneal oedema (swelling).  To minimize its impact on the average cornea, the O</a:t>
            </a:r>
            <a:r>
              <a:rPr lang="en-AU" altLang="en-US" baseline="-25000" dirty="0">
                <a:latin typeface="Times New Roman" pitchFamily="18" charset="0"/>
              </a:rPr>
              <a:t>2</a:t>
            </a:r>
            <a:r>
              <a:rPr lang="en-AU" altLang="en-US" dirty="0">
                <a:latin typeface="Times New Roman" pitchFamily="18" charset="0"/>
              </a:rPr>
              <a:t> transmissibility of a SCL should be 24.1 ± 2.7 x 10</a:t>
            </a:r>
            <a:r>
              <a:rPr lang="en-AU" altLang="en-US" baseline="30000" dirty="0">
                <a:latin typeface="Times New Roman" pitchFamily="18" charset="0"/>
              </a:rPr>
              <a:t>-9</a:t>
            </a:r>
            <a:r>
              <a:rPr lang="en-AU" altLang="en-US" dirty="0">
                <a:latin typeface="Times New Roman" pitchFamily="18" charset="0"/>
              </a:rPr>
              <a:t> units based on the study of Holden &amp; Mertz (1984). </a:t>
            </a:r>
            <a:endParaRPr lang="en-US" altLang="en-US" dirty="0">
              <a:latin typeface="Times New Roman" pitchFamily="18" charset="0"/>
            </a:endParaRPr>
          </a:p>
          <a:p>
            <a:r>
              <a:rPr lang="en-AU" altLang="en-US" dirty="0">
                <a:latin typeface="Times New Roman" pitchFamily="18" charset="0"/>
              </a:rPr>
              <a:t>Alternatively, this O</a:t>
            </a:r>
            <a:r>
              <a:rPr lang="en-AU" altLang="en-US" baseline="-25000" dirty="0">
                <a:latin typeface="Times New Roman" pitchFamily="18" charset="0"/>
              </a:rPr>
              <a:t>2</a:t>
            </a:r>
            <a:r>
              <a:rPr lang="en-AU" altLang="en-US" dirty="0">
                <a:latin typeface="Times New Roman" pitchFamily="18" charset="0"/>
              </a:rPr>
              <a:t> requirement can be expressed in terms of the equivalent O</a:t>
            </a:r>
            <a:r>
              <a:rPr lang="en-AU" altLang="en-US" baseline="-25000" dirty="0">
                <a:latin typeface="Times New Roman" pitchFamily="18" charset="0"/>
              </a:rPr>
              <a:t>2</a:t>
            </a:r>
            <a:r>
              <a:rPr lang="en-AU" altLang="en-US" dirty="0">
                <a:latin typeface="Times New Roman" pitchFamily="18" charset="0"/>
              </a:rPr>
              <a:t> percentage (EOP*) required at the corneal surface (EOP has fallen out of favour for technical and practical reasons – see below).  For a SCL to induce zero swelling during DW, the EOP value should be 9.9% for the ‘average’ cornea.</a:t>
            </a:r>
          </a:p>
          <a:p>
            <a:endParaRPr lang="en-AU" altLang="en-US" dirty="0">
              <a:latin typeface="Times New Roman" pitchFamily="18" charset="0"/>
            </a:endParaRPr>
          </a:p>
          <a:p>
            <a:r>
              <a:rPr lang="en-AU" altLang="en-US" dirty="0">
                <a:latin typeface="Times New Roman" pitchFamily="18" charset="0"/>
              </a:rPr>
              <a:t>* Equivalent Oxygen Percentage (EOP).  An early measure of assessing the physiological performance</a:t>
            </a:r>
            <a:r>
              <a:rPr lang="en-AU" altLang="en-US" baseline="0" dirty="0">
                <a:latin typeface="Times New Roman" pitchFamily="18" charset="0"/>
              </a:rPr>
              <a:t> of a CL.  A cornea’s response (O</a:t>
            </a:r>
            <a:r>
              <a:rPr lang="en-AU" altLang="en-US" baseline="-25000" dirty="0">
                <a:latin typeface="Times New Roman" pitchFamily="18" charset="0"/>
              </a:rPr>
              <a:t>2</a:t>
            </a:r>
            <a:r>
              <a:rPr lang="en-AU" altLang="en-US" baseline="0" dirty="0">
                <a:latin typeface="Times New Roman" pitchFamily="18" charset="0"/>
              </a:rPr>
              <a:t> demand as determined by an O</a:t>
            </a:r>
            <a:r>
              <a:rPr lang="en-AU" altLang="en-US" baseline="-25000" dirty="0">
                <a:latin typeface="Times New Roman" pitchFamily="18" charset="0"/>
              </a:rPr>
              <a:t>2 </a:t>
            </a:r>
            <a:r>
              <a:rPr lang="en-AU" altLang="en-US" baseline="0" dirty="0">
                <a:latin typeface="Times New Roman" pitchFamily="18" charset="0"/>
              </a:rPr>
              <a:t>electrode applied directly to the bare cornea) to a rational series of gas mixes of known O</a:t>
            </a:r>
            <a:r>
              <a:rPr lang="en-AU" altLang="en-US" baseline="-25000" dirty="0">
                <a:latin typeface="Times New Roman" pitchFamily="18" charset="0"/>
              </a:rPr>
              <a:t>2</a:t>
            </a:r>
            <a:r>
              <a:rPr lang="en-AU" altLang="en-US" baseline="0" dirty="0">
                <a:latin typeface="Times New Roman" pitchFamily="18" charset="0"/>
              </a:rPr>
              <a:t> partial pressure is used to create a ‘calibration’ curve of electrode response </a:t>
            </a:r>
            <a:r>
              <a:rPr lang="en-AU" altLang="en-US" i="1" baseline="0" dirty="0">
                <a:latin typeface="Times New Roman" pitchFamily="18" charset="0"/>
              </a:rPr>
              <a:t>versus </a:t>
            </a:r>
            <a:r>
              <a:rPr lang="en-AU" altLang="en-US" i="0" baseline="0" dirty="0">
                <a:latin typeface="Times New Roman" pitchFamily="18" charset="0"/>
              </a:rPr>
              <a:t>the level of hypoxia</a:t>
            </a:r>
            <a:r>
              <a:rPr lang="en-AU" altLang="en-US" baseline="0" dirty="0">
                <a:latin typeface="Times New Roman" pitchFamily="18" charset="0"/>
              </a:rPr>
              <a:t>.  After a CL has been worn for some time (stable circumstances under the CL reached) the CL is removed &amp; an O</a:t>
            </a:r>
            <a:r>
              <a:rPr lang="en-AU" altLang="en-US" baseline="-25000" dirty="0">
                <a:latin typeface="Times New Roman" pitchFamily="18" charset="0"/>
              </a:rPr>
              <a:t>2</a:t>
            </a:r>
            <a:r>
              <a:rPr lang="en-AU" altLang="en-US" baseline="0" dirty="0">
                <a:latin typeface="Times New Roman" pitchFamily="18" charset="0"/>
              </a:rPr>
              <a:t> electrode is applied immediately to the exposed cornea.  The O</a:t>
            </a:r>
            <a:r>
              <a:rPr lang="en-AU" altLang="en-US" baseline="-25000" dirty="0">
                <a:latin typeface="Times New Roman" pitchFamily="18" charset="0"/>
              </a:rPr>
              <a:t>2 </a:t>
            </a:r>
            <a:r>
              <a:rPr lang="en-AU" altLang="en-US" baseline="0" dirty="0">
                <a:latin typeface="Times New Roman" pitchFamily="18" charset="0"/>
              </a:rPr>
              <a:t>consumption rate is then used to estimate the equivalent gas mixture (</a:t>
            </a:r>
            <a:r>
              <a:rPr lang="en-AU" altLang="en-US" baseline="0" dirty="0" err="1">
                <a:latin typeface="Times New Roman" pitchFamily="18" charset="0"/>
              </a:rPr>
              <a:t>pO</a:t>
            </a:r>
            <a:r>
              <a:rPr lang="en-AU" altLang="en-US" baseline="-25000" dirty="0" err="1">
                <a:latin typeface="Times New Roman" pitchFamily="18" charset="0"/>
              </a:rPr>
              <a:t>2</a:t>
            </a:r>
            <a:r>
              <a:rPr lang="en-AU" altLang="en-US" baseline="0" dirty="0">
                <a:latin typeface="Times New Roman" pitchFamily="18" charset="0"/>
              </a:rPr>
              <a:t>) that would have resulted in the same consumption rate just measured (from the ‘calibration’ curve).  Essentially, the CL produces an O</a:t>
            </a:r>
            <a:r>
              <a:rPr lang="en-AU" altLang="en-US" baseline="-25000" dirty="0">
                <a:latin typeface="Times New Roman" pitchFamily="18" charset="0"/>
              </a:rPr>
              <a:t>2</a:t>
            </a:r>
            <a:r>
              <a:rPr lang="en-AU" altLang="en-US" baseline="0" dirty="0">
                <a:latin typeface="Times New Roman" pitchFamily="18" charset="0"/>
              </a:rPr>
              <a:t> debt that is measured indirectly by the electrode.  The technique has fallen into disfavour as it has been shown to be unreliable, unpleasant, limited largely to research laboratories, &amp; too indirect (&amp; subject to too many vagaries in its application) to be used as a measuring standard.  Furthermore, the advances &amp; refinements in </a:t>
            </a:r>
            <a:r>
              <a:rPr lang="en-AU" altLang="en-US" i="1" baseline="0" dirty="0">
                <a:latin typeface="Times New Roman" pitchFamily="18" charset="0"/>
              </a:rPr>
              <a:t>in vitro </a:t>
            </a:r>
            <a:r>
              <a:rPr lang="en-AU" altLang="en-US" i="0" baseline="0" dirty="0">
                <a:latin typeface="Times New Roman" pitchFamily="18" charset="0"/>
              </a:rPr>
              <a:t> assessments of CL physiological properties have resulted in more </a:t>
            </a:r>
            <a:r>
              <a:rPr lang="en-AU" altLang="en-US" i="0" baseline="0" dirty="0" err="1">
                <a:latin typeface="Times New Roman" pitchFamily="18" charset="0"/>
              </a:rPr>
              <a:t>rigourous</a:t>
            </a:r>
            <a:r>
              <a:rPr lang="en-AU" altLang="en-US" i="0" baseline="0" dirty="0">
                <a:latin typeface="Times New Roman" pitchFamily="18" charset="0"/>
              </a:rPr>
              <a:t>, more accurate, &amp; more reliable methods eclipsing the relatively cumbersome and time-consuming EOP method.</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p:spPr>
        <p:txBody>
          <a:bodyPr/>
          <a:lstStyle/>
          <a:p>
            <a:fld id="{37A096C7-F56E-45EC-886D-4A8B7A672A87}" type="slidenum">
              <a:rPr lang="en-US" altLang="en-US" sz="900"/>
              <a:pPr/>
              <a:t>37</a:t>
            </a:fld>
            <a:endParaRPr lang="en-US" altLang="en-US" sz="900" dirty="0"/>
          </a:p>
        </p:txBody>
      </p:sp>
      <p:sp>
        <p:nvSpPr>
          <p:cNvPr id="83971"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3972"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3973"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3974"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3975"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3976"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3977"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3978"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3979" name="Rectangle 10"/>
          <p:cNvSpPr>
            <a:spLocks noGrp="1" noRot="1" noChangeAspect="1" noChangeArrowheads="1" noTextEdit="1"/>
          </p:cNvSpPr>
          <p:nvPr>
            <p:ph type="sldImg"/>
          </p:nvPr>
        </p:nvSpPr>
        <p:spPr>
          <a:ln cap="flat"/>
        </p:spPr>
      </p:sp>
      <p:sp>
        <p:nvSpPr>
          <p:cNvPr id="83980" name="Rectangle 11"/>
          <p:cNvSpPr>
            <a:spLocks noGrp="1" noChangeArrowheads="1"/>
          </p:cNvSpPr>
          <p:nvPr>
            <p:ph type="body" idx="1"/>
          </p:nvPr>
        </p:nvSpPr>
        <p:spPr>
          <a:noFill/>
          <a:ln/>
        </p:spPr>
        <p:txBody>
          <a:bodyPr/>
          <a:lstStyle/>
          <a:p>
            <a:r>
              <a:rPr lang="en-US" altLang="en-US" dirty="0">
                <a:latin typeface="Calibri" pitchFamily="34" charset="0"/>
                <a:cs typeface="Times New Roman" pitchFamily="18" charset="0"/>
              </a:rPr>
              <a:t>Graph representing lesser corneal oedema with the CL materials having higher O</a:t>
            </a:r>
            <a:r>
              <a:rPr lang="en-US" altLang="en-US" baseline="-25000" dirty="0">
                <a:latin typeface="Calibri" pitchFamily="34" charset="0"/>
                <a:cs typeface="Times New Roman" pitchFamily="18" charset="0"/>
              </a:rPr>
              <a:t>2</a:t>
            </a:r>
            <a:r>
              <a:rPr lang="en-US" altLang="en-US" dirty="0">
                <a:latin typeface="Calibri" pitchFamily="34" charset="0"/>
                <a:cs typeface="Times New Roman" pitchFamily="18" charset="0"/>
              </a:rPr>
              <a:t> transmissibility (Dk/</a:t>
            </a:r>
            <a:r>
              <a:rPr lang="en-US" altLang="en-US" i="1" dirty="0">
                <a:latin typeface="Calibri" pitchFamily="34" charset="0"/>
                <a:cs typeface="Times New Roman" pitchFamily="18" charset="0"/>
              </a:rPr>
              <a:t>t</a:t>
            </a:r>
            <a:r>
              <a:rPr lang="en-US" altLang="en-US" dirty="0">
                <a:latin typeface="Calibri" pitchFamily="34" charset="0"/>
                <a:cs typeface="Times New Roman" pitchFamily="18" charset="0"/>
              </a:rPr>
              <a:t>) values</a:t>
            </a:r>
            <a:r>
              <a:rPr lang="en-US" altLang="en-US" dirty="0">
                <a:latin typeface="Times New Roman" pitchFamily="18"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p:spPr>
        <p:txBody>
          <a:bodyPr/>
          <a:lstStyle/>
          <a:p>
            <a:fld id="{1D65934F-FB82-4D18-9CA7-1D4D7E95DBB6}" type="slidenum">
              <a:rPr lang="en-US" altLang="en-US" sz="900"/>
              <a:pPr/>
              <a:t>38</a:t>
            </a:fld>
            <a:endParaRPr lang="en-US" altLang="en-US" sz="900" dirty="0"/>
          </a:p>
        </p:txBody>
      </p:sp>
      <p:sp>
        <p:nvSpPr>
          <p:cNvPr id="86019"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6020"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6021"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6022"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6023"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6024"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6025"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6026"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6027" name="Rectangle 10"/>
          <p:cNvSpPr>
            <a:spLocks noGrp="1" noRot="1" noChangeAspect="1" noChangeArrowheads="1" noTextEdit="1"/>
          </p:cNvSpPr>
          <p:nvPr>
            <p:ph type="sldImg"/>
          </p:nvPr>
        </p:nvSpPr>
        <p:spPr>
          <a:ln cap="flat"/>
        </p:spPr>
      </p:sp>
      <p:sp>
        <p:nvSpPr>
          <p:cNvPr id="86028"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Requirements During SCL Extended Wear (EW): Zero Residual Swelling</a:t>
            </a:r>
            <a:endParaRPr lang="en-US" altLang="en-US" dirty="0">
              <a:latin typeface="Times New Roman" pitchFamily="18" charset="0"/>
            </a:endParaRPr>
          </a:p>
          <a:p>
            <a:r>
              <a:rPr lang="en-AU" altLang="en-US" dirty="0">
                <a:latin typeface="Times New Roman" pitchFamily="18" charset="0"/>
              </a:rPr>
              <a:t>Following overnight wear of an SCL, the cornea swells by an amount which is related to the O</a:t>
            </a:r>
            <a:r>
              <a:rPr lang="en-AU" altLang="en-US" baseline="-25000" dirty="0">
                <a:latin typeface="Times New Roman" pitchFamily="18" charset="0"/>
              </a:rPr>
              <a:t>2</a:t>
            </a:r>
            <a:r>
              <a:rPr lang="en-AU" altLang="en-US" dirty="0">
                <a:latin typeface="Times New Roman" pitchFamily="18" charset="0"/>
              </a:rPr>
              <a:t> transmissibility of the material.  After eye opening, the cornea begins to thin as its metabolic activity </a:t>
            </a:r>
            <a:r>
              <a:rPr lang="en-AU" altLang="en-US" dirty="0">
                <a:latin typeface="Arial"/>
                <a:cs typeface="Arial"/>
              </a:rPr>
              <a:t>↑ </a:t>
            </a:r>
            <a:r>
              <a:rPr lang="en-AU" altLang="en-US" dirty="0">
                <a:latin typeface="Times New Roman" pitchFamily="18" charset="0"/>
              </a:rPr>
              <a:t>due to the higher availability of O</a:t>
            </a:r>
            <a:r>
              <a:rPr lang="en-AU" altLang="en-US" baseline="-25000" dirty="0">
                <a:latin typeface="Times New Roman" pitchFamily="18" charset="0"/>
              </a:rPr>
              <a:t>2</a:t>
            </a:r>
            <a:r>
              <a:rPr lang="en-AU" altLang="en-US" dirty="0">
                <a:latin typeface="Times New Roman" pitchFamily="18" charset="0"/>
              </a:rPr>
              <a:t>.  </a:t>
            </a:r>
            <a:endParaRPr lang="en-US" altLang="en-US" dirty="0">
              <a:latin typeface="Times New Roman" pitchFamily="18" charset="0"/>
            </a:endParaRPr>
          </a:p>
          <a:p>
            <a:r>
              <a:rPr lang="en-AU" altLang="en-US" dirty="0">
                <a:latin typeface="Times New Roman" pitchFamily="18" charset="0"/>
              </a:rPr>
              <a:t>Holden &amp; Mertz (1984) determined the SCL O</a:t>
            </a:r>
            <a:r>
              <a:rPr lang="en-AU" altLang="en-US" baseline="-25000" dirty="0">
                <a:latin typeface="Times New Roman" pitchFamily="18" charset="0"/>
              </a:rPr>
              <a:t>2 </a:t>
            </a:r>
            <a:r>
              <a:rPr lang="en-AU" altLang="en-US" dirty="0">
                <a:latin typeface="Times New Roman" pitchFamily="18" charset="0"/>
              </a:rPr>
              <a:t>transmissibility required to permit the cornea to return to baseline corneal thickness (no residual daytime oedema) prior to the next period of eye closure, when CLs are worn on an EW basis.</a:t>
            </a:r>
            <a:endParaRPr lang="en-US" altLang="en-US" dirty="0">
              <a:latin typeface="Times New Roman" pitchFamily="18" charset="0"/>
            </a:endParaRPr>
          </a:p>
          <a:p>
            <a:r>
              <a:rPr lang="en-AU" altLang="en-US" dirty="0">
                <a:latin typeface="Times New Roman" pitchFamily="18" charset="0"/>
              </a:rPr>
              <a:t>According to their calculations, the O</a:t>
            </a:r>
            <a:r>
              <a:rPr lang="en-AU" altLang="en-US" baseline="-25000" dirty="0">
                <a:latin typeface="Times New Roman" pitchFamily="18" charset="0"/>
              </a:rPr>
              <a:t>2</a:t>
            </a:r>
            <a:r>
              <a:rPr lang="en-AU" altLang="en-US" dirty="0">
                <a:latin typeface="Times New Roman" pitchFamily="18" charset="0"/>
              </a:rPr>
              <a:t> transmissibility of an SCL must be 34.3 x 10</a:t>
            </a:r>
            <a:r>
              <a:rPr lang="en-AU" altLang="en-US" baseline="30000" dirty="0">
                <a:latin typeface="Times New Roman" pitchFamily="18" charset="0"/>
              </a:rPr>
              <a:t>-9</a:t>
            </a:r>
            <a:r>
              <a:rPr lang="en-AU" altLang="en-US" dirty="0">
                <a:latin typeface="Times New Roman" pitchFamily="18" charset="0"/>
              </a:rPr>
              <a:t> units or an EOP of 12.1%.  This Dk/</a:t>
            </a:r>
            <a:r>
              <a:rPr lang="en-AU" altLang="en-US" i="1" dirty="0">
                <a:latin typeface="Times New Roman" pitchFamily="18" charset="0"/>
              </a:rPr>
              <a:t>t</a:t>
            </a:r>
            <a:r>
              <a:rPr lang="en-AU" altLang="en-US" dirty="0">
                <a:latin typeface="Times New Roman" pitchFamily="18" charset="0"/>
              </a:rPr>
              <a:t> value limits the permissible overnight corneal swelling to approximately 8.0%.</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p>
            <a:fld id="{D7200551-99A8-40F2-8870-DE6D7CB66C08}" type="slidenum">
              <a:rPr lang="en-US" altLang="en-US" sz="900"/>
              <a:pPr/>
              <a:t>39</a:t>
            </a:fld>
            <a:endParaRPr lang="en-US" altLang="en-US" sz="900" dirty="0"/>
          </a:p>
        </p:txBody>
      </p:sp>
      <p:sp>
        <p:nvSpPr>
          <p:cNvPr id="88067"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8068"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8069"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8070"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8071"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8072"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88073"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8074"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88075" name="Rectangle 10"/>
          <p:cNvSpPr>
            <a:spLocks noGrp="1" noRot="1" noChangeAspect="1" noChangeArrowheads="1" noTextEdit="1"/>
          </p:cNvSpPr>
          <p:nvPr>
            <p:ph type="sldImg"/>
          </p:nvPr>
        </p:nvSpPr>
        <p:spPr>
          <a:ln cap="flat"/>
        </p:spPr>
      </p:sp>
      <p:sp>
        <p:nvSpPr>
          <p:cNvPr id="88076"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Requirements During SCL EW: Maximum of 4% Overnight Swelling</a:t>
            </a:r>
            <a:endParaRPr lang="en-US" altLang="en-US" dirty="0">
              <a:latin typeface="Times New Roman" pitchFamily="18" charset="0"/>
            </a:endParaRPr>
          </a:p>
          <a:p>
            <a:r>
              <a:rPr lang="en-AU" altLang="en-US" dirty="0">
                <a:latin typeface="Times New Roman" pitchFamily="18" charset="0"/>
              </a:rPr>
              <a:t>Physiologically, the ideal SCL for EW is one that produces no more corneal swelling than a non-CL wearing eye following 8 hours of sleep.  The normal, no-CL overnight corneal swelling is of the order of 4.0% (the literature provides figures between 3% &amp; 5.5%).</a:t>
            </a:r>
            <a:endParaRPr lang="en-US" altLang="en-US" dirty="0">
              <a:latin typeface="Times New Roman" pitchFamily="18" charset="0"/>
            </a:endParaRPr>
          </a:p>
          <a:p>
            <a:r>
              <a:rPr lang="en-AU" altLang="en-US" dirty="0">
                <a:latin typeface="Times New Roman" pitchFamily="18" charset="0"/>
              </a:rPr>
              <a:t>To achieve this, the O</a:t>
            </a:r>
            <a:r>
              <a:rPr lang="en-AU" altLang="en-US" baseline="-25000" dirty="0">
                <a:latin typeface="Times New Roman" pitchFamily="18" charset="0"/>
              </a:rPr>
              <a:t>2 </a:t>
            </a:r>
            <a:r>
              <a:rPr lang="en-AU" altLang="en-US" dirty="0">
                <a:latin typeface="Times New Roman" pitchFamily="18" charset="0"/>
              </a:rPr>
              <a:t>transmissibility of an SCL must be 87.0 x 10</a:t>
            </a:r>
            <a:r>
              <a:rPr lang="en-AU" altLang="en-US" baseline="30000" dirty="0">
                <a:latin typeface="Times New Roman" pitchFamily="18" charset="0"/>
              </a:rPr>
              <a:t>-9</a:t>
            </a:r>
            <a:r>
              <a:rPr lang="en-AU" altLang="en-US" dirty="0">
                <a:latin typeface="Times New Roman" pitchFamily="18" charset="0"/>
              </a:rPr>
              <a:t> units or an EOP of 17.9% (Holden &amp; Mertz, 1984).</a:t>
            </a:r>
            <a:endParaRPr lang="en-US" altLang="en-US" dirty="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AU" altLang="en-US" dirty="0">
                <a:latin typeface="Times New Roman" pitchFamily="18" charset="0"/>
              </a:rPr>
              <a:t>More recently, this topic has been re-examined by </a:t>
            </a:r>
            <a:r>
              <a:rPr lang="en-AU" altLang="en-US" dirty="0" err="1">
                <a:latin typeface="Times New Roman" pitchFamily="18" charset="0"/>
              </a:rPr>
              <a:t>Harvitt</a:t>
            </a:r>
            <a:r>
              <a:rPr lang="en-AU" altLang="en-US" dirty="0">
                <a:latin typeface="Times New Roman" pitchFamily="18" charset="0"/>
              </a:rPr>
              <a:t> &amp; </a:t>
            </a:r>
            <a:r>
              <a:rPr lang="en-AU" altLang="en-US" dirty="0" err="1">
                <a:latin typeface="Times New Roman" pitchFamily="18" charset="0"/>
              </a:rPr>
              <a:t>Bonanno</a:t>
            </a:r>
            <a:r>
              <a:rPr lang="en-AU" altLang="en-US" dirty="0">
                <a:latin typeface="Times New Roman" pitchFamily="18" charset="0"/>
              </a:rPr>
              <a:t> (1999) using a model incorporating their finding that </a:t>
            </a:r>
            <a:r>
              <a:rPr lang="en-AU" altLang="en-US" dirty="0">
                <a:latin typeface="Arial"/>
                <a:cs typeface="Arial"/>
              </a:rPr>
              <a:t>↑ </a:t>
            </a:r>
            <a:r>
              <a:rPr lang="en-AU" altLang="en-US" dirty="0">
                <a:latin typeface="Times New Roman" pitchFamily="18" charset="0"/>
              </a:rPr>
              <a:t>corneal O</a:t>
            </a:r>
            <a:r>
              <a:rPr lang="en-AU" altLang="en-US" baseline="-25000" dirty="0">
                <a:latin typeface="Times New Roman" pitchFamily="18" charset="0"/>
              </a:rPr>
              <a:t>2</a:t>
            </a:r>
            <a:r>
              <a:rPr lang="en-AU" altLang="en-US" dirty="0">
                <a:latin typeface="Times New Roman" pitchFamily="18" charset="0"/>
              </a:rPr>
              <a:t> consumption results from corneal acidification (</a:t>
            </a:r>
            <a:r>
              <a:rPr lang="en-AU" altLang="en-US" dirty="0" err="1">
                <a:latin typeface="Times New Roman" pitchFamily="18" charset="0"/>
              </a:rPr>
              <a:t>Harvitt</a:t>
            </a:r>
            <a:r>
              <a:rPr lang="en-AU" altLang="en-US" dirty="0">
                <a:latin typeface="Times New Roman" pitchFamily="18" charset="0"/>
              </a:rPr>
              <a:t> &amp; </a:t>
            </a:r>
            <a:r>
              <a:rPr lang="en-AU" altLang="en-US" dirty="0" err="1">
                <a:latin typeface="Times New Roman" pitchFamily="18" charset="0"/>
              </a:rPr>
              <a:t>Bonanno</a:t>
            </a:r>
            <a:r>
              <a:rPr lang="en-AU" altLang="en-US" dirty="0">
                <a:latin typeface="Times New Roman" pitchFamily="18" charset="0"/>
              </a:rPr>
              <a:t>, 1998).</a:t>
            </a:r>
            <a:endParaRPr lang="en-US" altLang="en-US" dirty="0">
              <a:latin typeface="Times New Roman" pitchFamily="18" charset="0"/>
            </a:endParaRPr>
          </a:p>
          <a:p>
            <a:r>
              <a:rPr lang="en-AU" altLang="en-US" dirty="0">
                <a:latin typeface="Times New Roman" pitchFamily="18" charset="0"/>
              </a:rPr>
              <a:t>For humans, they found the minimum CL transmissibility that would deliver O</a:t>
            </a:r>
            <a:r>
              <a:rPr lang="en-AU" altLang="en-US" baseline="-25000" dirty="0">
                <a:latin typeface="Times New Roman" pitchFamily="18" charset="0"/>
              </a:rPr>
              <a:t>2</a:t>
            </a:r>
            <a:r>
              <a:rPr lang="en-AU" altLang="en-US" dirty="0">
                <a:latin typeface="Times New Roman" pitchFamily="18" charset="0"/>
              </a:rPr>
              <a:t> to the basal epithelial cells was 23 (</a:t>
            </a:r>
            <a:r>
              <a:rPr lang="en-AU" altLang="en-US" dirty="0" err="1">
                <a:latin typeface="Times New Roman" pitchFamily="18" charset="0"/>
              </a:rPr>
              <a:t>X10</a:t>
            </a:r>
            <a:r>
              <a:rPr lang="en-AU" altLang="en-US" baseline="30000" dirty="0">
                <a:latin typeface="Times New Roman" pitchFamily="18" charset="0"/>
              </a:rPr>
              <a:t>–9</a:t>
            </a:r>
            <a:r>
              <a:rPr lang="en-AU" altLang="en-US" dirty="0">
                <a:latin typeface="Times New Roman" pitchFamily="18" charset="0"/>
              </a:rPr>
              <a:t>) for the open eye &amp; 89 (</a:t>
            </a:r>
            <a:r>
              <a:rPr lang="en-AU" altLang="en-US" dirty="0" err="1">
                <a:latin typeface="Times New Roman" pitchFamily="18" charset="0"/>
              </a:rPr>
              <a:t>X10</a:t>
            </a:r>
            <a:r>
              <a:rPr lang="en-AU" altLang="en-US" baseline="30000" dirty="0">
                <a:latin typeface="Times New Roman" pitchFamily="18" charset="0"/>
              </a:rPr>
              <a:t>–9</a:t>
            </a:r>
            <a:r>
              <a:rPr lang="en-AU" altLang="en-US" dirty="0">
                <a:latin typeface="Times New Roman" pitchFamily="18" charset="0"/>
              </a:rPr>
              <a:t>) for the closed eye.  These figures agree very closely with Holden &amp; Mertz (1984) estimates (24 &amp; 87 respectively). </a:t>
            </a:r>
            <a:endParaRPr lang="en-US" altLang="en-US" dirty="0">
              <a:latin typeface="Times New Roman" pitchFamily="18" charset="0"/>
            </a:endParaRPr>
          </a:p>
          <a:p>
            <a:r>
              <a:rPr lang="en-AU" altLang="en-US" dirty="0">
                <a:latin typeface="Times New Roman" pitchFamily="18" charset="0"/>
              </a:rPr>
              <a:t>To prevent anoxia across the entire corneal thickness, </a:t>
            </a:r>
            <a:r>
              <a:rPr lang="en-AU" altLang="en-US" dirty="0" err="1">
                <a:latin typeface="Times New Roman" pitchFamily="18" charset="0"/>
              </a:rPr>
              <a:t>Harvitt</a:t>
            </a:r>
            <a:r>
              <a:rPr lang="en-AU" altLang="en-US" dirty="0">
                <a:latin typeface="Times New Roman" pitchFamily="18" charset="0"/>
              </a:rPr>
              <a:t> &amp; </a:t>
            </a:r>
            <a:r>
              <a:rPr lang="en-AU" altLang="en-US" dirty="0" err="1">
                <a:latin typeface="Times New Roman" pitchFamily="18" charset="0"/>
              </a:rPr>
              <a:t>Bonanno</a:t>
            </a:r>
            <a:r>
              <a:rPr lang="en-AU" altLang="en-US" dirty="0">
                <a:latin typeface="Times New Roman" pitchFamily="18" charset="0"/>
              </a:rPr>
              <a:t> (1999) suggested transmissibilities of 35 (</a:t>
            </a:r>
            <a:r>
              <a:rPr lang="en-AU" altLang="en-US" dirty="0" err="1">
                <a:latin typeface="Times New Roman" pitchFamily="18" charset="0"/>
              </a:rPr>
              <a:t>X10</a:t>
            </a:r>
            <a:r>
              <a:rPr lang="en-AU" altLang="en-US" baseline="30000" dirty="0">
                <a:latin typeface="Times New Roman" pitchFamily="18" charset="0"/>
              </a:rPr>
              <a:t>–9</a:t>
            </a:r>
            <a:r>
              <a:rPr lang="en-AU" altLang="en-US" dirty="0">
                <a:latin typeface="Times New Roman" pitchFamily="18" charset="0"/>
              </a:rPr>
              <a:t>) for the open eye &amp; 125 (</a:t>
            </a:r>
            <a:r>
              <a:rPr lang="en-AU" altLang="en-US" dirty="0" err="1">
                <a:latin typeface="Times New Roman" pitchFamily="18" charset="0"/>
              </a:rPr>
              <a:t>X10</a:t>
            </a:r>
            <a:r>
              <a:rPr lang="en-AU" altLang="en-US" baseline="30000" dirty="0">
                <a:latin typeface="Times New Roman" pitchFamily="18" charset="0"/>
              </a:rPr>
              <a:t>–9</a:t>
            </a:r>
            <a:r>
              <a:rPr lang="en-AU" altLang="en-US" dirty="0">
                <a:latin typeface="Times New Roman" pitchFamily="18" charset="0"/>
              </a:rPr>
              <a:t>) for the closed eye are required.</a:t>
            </a:r>
            <a:endParaRPr lang="en-US" altLang="en-US" dirty="0">
              <a:latin typeface="Times New Roman" pitchFamily="18" charset="0"/>
            </a:endParaRPr>
          </a:p>
          <a:p>
            <a:r>
              <a:rPr lang="en-AU" altLang="en-US" dirty="0">
                <a:latin typeface="Times New Roman" pitchFamily="18" charset="0"/>
              </a:rPr>
              <a:t>These figures represent a new ‘high-water mark’ in the estimates of the O</a:t>
            </a:r>
            <a:r>
              <a:rPr lang="en-AU" altLang="en-US" baseline="-25000" dirty="0">
                <a:latin typeface="Times New Roman" pitchFamily="18" charset="0"/>
              </a:rPr>
              <a:t>2</a:t>
            </a:r>
            <a:r>
              <a:rPr lang="en-AU" altLang="en-US" dirty="0">
                <a:latin typeface="Times New Roman" pitchFamily="18" charset="0"/>
              </a:rPr>
              <a:t> minima required to prevent hypoxia-related adverse corneal responses.  The latest generation of GP &amp; SiHy materials can deliver these levels, whereas previous generation materials could not.</a:t>
            </a:r>
            <a:endParaRPr lang="en-US" altLang="en-US" dirty="0">
              <a:latin typeface="Times New Roman" pitchFamily="18" charset="0"/>
            </a:endParaRPr>
          </a:p>
          <a:p>
            <a:endParaRPr lang="en-US" altLang="en-US" dirty="0">
              <a:latin typeface="Times New Roman" pitchFamily="18" charset="0"/>
            </a:endParaRPr>
          </a:p>
        </p:txBody>
      </p:sp>
      <p:sp>
        <p:nvSpPr>
          <p:cNvPr id="90116" name="Slide Number Placeholder 3"/>
          <p:cNvSpPr>
            <a:spLocks noGrp="1"/>
          </p:cNvSpPr>
          <p:nvPr>
            <p:ph type="sldNum" sz="quarter" idx="5"/>
          </p:nvPr>
        </p:nvSpPr>
        <p:spPr>
          <a:noFill/>
        </p:spPr>
        <p:txBody>
          <a:bodyPr/>
          <a:lstStyle/>
          <a:p>
            <a:fld id="{0FD04985-86EA-4612-8F56-403DB17A3602}" type="slidenum">
              <a:rPr lang="en-US" altLang="en-US" sz="900"/>
              <a:pPr/>
              <a:t>40</a:t>
            </a:fld>
            <a:endParaRPr lang="en-US" altLang="en-US"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1143000" y="685800"/>
            <a:ext cx="4572000" cy="3429000"/>
          </a:xfrm>
        </p:spPr>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anose="02020603050405020304" pitchFamily="18" charset="0"/>
            </a:endParaRPr>
          </a:p>
        </p:txBody>
      </p:sp>
    </p:spTree>
    <p:extLst>
      <p:ext uri="{BB962C8B-B14F-4D97-AF65-F5344CB8AC3E}">
        <p14:creationId xmlns:p14="http://schemas.microsoft.com/office/powerpoint/2010/main" val="3944543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fld id="{635924B5-5987-4CEC-ADA3-7736559E1155}" type="slidenum">
              <a:rPr lang="en-US" altLang="en-US" sz="900"/>
              <a:pPr/>
              <a:t>41</a:t>
            </a:fld>
            <a:endParaRPr lang="en-US" altLang="en-US" sz="900" dirty="0"/>
          </a:p>
        </p:txBody>
      </p:sp>
      <p:sp>
        <p:nvSpPr>
          <p:cNvPr id="92163"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2164"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92165"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2166"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2167"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2168"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92169"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2170"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2171" name="Rectangle 10"/>
          <p:cNvSpPr>
            <a:spLocks noGrp="1" noRot="1" noChangeAspect="1" noChangeArrowheads="1" noTextEdit="1"/>
          </p:cNvSpPr>
          <p:nvPr>
            <p:ph type="sldImg"/>
          </p:nvPr>
        </p:nvSpPr>
        <p:spPr>
          <a:ln cap="flat"/>
        </p:spPr>
      </p:sp>
      <p:sp>
        <p:nvSpPr>
          <p:cNvPr id="92172" name="Rectangle 11"/>
          <p:cNvSpPr>
            <a:spLocks noGrp="1" noChangeArrowheads="1"/>
          </p:cNvSpPr>
          <p:nvPr>
            <p:ph type="body" idx="1"/>
          </p:nvPr>
        </p:nvSpPr>
        <p:spPr>
          <a:noFill/>
          <a:ln/>
        </p:spPr>
        <p:txBody>
          <a:bodyPr/>
          <a:lstStyle/>
          <a:p>
            <a:r>
              <a:rPr lang="en-AU" altLang="en-US" b="1" dirty="0">
                <a:latin typeface="Times New Roman" pitchFamily="18" charset="0"/>
              </a:rPr>
              <a:t>CL Dynamics &amp; O</a:t>
            </a:r>
            <a:r>
              <a:rPr lang="en-AU" altLang="en-US" b="1" baseline="-25000" dirty="0">
                <a:latin typeface="Times New Roman" pitchFamily="18" charset="0"/>
              </a:rPr>
              <a:t>2</a:t>
            </a:r>
            <a:r>
              <a:rPr lang="en-AU" altLang="en-US" b="1" dirty="0">
                <a:latin typeface="Times New Roman" pitchFamily="18" charset="0"/>
              </a:rPr>
              <a:t> Supply</a:t>
            </a:r>
            <a:endParaRPr lang="en-US" altLang="en-US" dirty="0">
              <a:latin typeface="Times New Roman" pitchFamily="18" charset="0"/>
            </a:endParaRPr>
          </a:p>
          <a:p>
            <a:r>
              <a:rPr lang="en-AU" altLang="en-US" dirty="0">
                <a:latin typeface="Times New Roman" pitchFamily="18" charset="0"/>
              </a:rPr>
              <a:t>Measurement of O</a:t>
            </a:r>
            <a:r>
              <a:rPr lang="en-AU" altLang="en-US" baseline="-25000" dirty="0">
                <a:latin typeface="Times New Roman" pitchFamily="18" charset="0"/>
              </a:rPr>
              <a:t>2</a:t>
            </a:r>
            <a:r>
              <a:rPr lang="en-AU" altLang="en-US" dirty="0">
                <a:latin typeface="Times New Roman" pitchFamily="18" charset="0"/>
              </a:rPr>
              <a:t> transmissibility provides an indication of the amount of O</a:t>
            </a:r>
            <a:r>
              <a:rPr lang="en-AU" altLang="en-US" baseline="-25000" dirty="0">
                <a:latin typeface="Times New Roman" pitchFamily="18" charset="0"/>
              </a:rPr>
              <a:t>2 </a:t>
            </a:r>
            <a:r>
              <a:rPr lang="en-AU" altLang="en-US" dirty="0">
                <a:latin typeface="Times New Roman" pitchFamily="18" charset="0"/>
              </a:rPr>
              <a:t>that will pass through the bulk of the CL to the cornea.</a:t>
            </a:r>
            <a:endParaRPr lang="en-US" altLang="en-US" dirty="0">
              <a:latin typeface="Times New Roman" pitchFamily="18" charset="0"/>
            </a:endParaRPr>
          </a:p>
          <a:p>
            <a:r>
              <a:rPr lang="en-AU" altLang="en-US" dirty="0">
                <a:latin typeface="Times New Roman" pitchFamily="18" charset="0"/>
              </a:rPr>
              <a:t>However, it is also important to assess the tear exchange behind a CL, as O</a:t>
            </a:r>
            <a:r>
              <a:rPr lang="en-AU" altLang="en-US" baseline="-25000" dirty="0">
                <a:latin typeface="Times New Roman" pitchFamily="18" charset="0"/>
              </a:rPr>
              <a:t>2</a:t>
            </a:r>
            <a:r>
              <a:rPr lang="en-AU" altLang="en-US" dirty="0">
                <a:latin typeface="Times New Roman" pitchFamily="18" charset="0"/>
              </a:rPr>
              <a:t> also reaches the cornea in the tear fluid.  This issue is covered in Lecture 6.1, Section </a:t>
            </a:r>
            <a:r>
              <a:rPr lang="en-AU" altLang="en-US" dirty="0" err="1">
                <a:latin typeface="Times New Roman" pitchFamily="18" charset="0"/>
              </a:rPr>
              <a:t>I.B</a:t>
            </a:r>
            <a:r>
              <a:rPr lang="en-AU" altLang="en-US" dirty="0">
                <a:latin typeface="Times New Roman" pitchFamily="18" charset="0"/>
              </a:rPr>
              <a:t> of the original </a:t>
            </a:r>
            <a:r>
              <a:rPr lang="en-AU" altLang="en-US" dirty="0" err="1">
                <a:latin typeface="Times New Roman" pitchFamily="18" charset="0"/>
              </a:rPr>
              <a:t>ICLC</a:t>
            </a:r>
            <a:r>
              <a:rPr lang="en-AU" altLang="en-US" dirty="0">
                <a:latin typeface="Times New Roman" pitchFamily="18" charset="0"/>
              </a:rPr>
              <a:t>.</a:t>
            </a:r>
            <a:endParaRPr lang="en-US" altLang="en-US" dirty="0">
              <a:latin typeface="Times New Roman" pitchFamily="18" charset="0"/>
            </a:endParaRPr>
          </a:p>
          <a:p>
            <a:r>
              <a:rPr lang="en-AU" altLang="en-US" dirty="0">
                <a:latin typeface="Times New Roman" pitchFamily="18" charset="0"/>
              </a:rPr>
              <a:t>SCLs have only minimal tear exchange with each blink due to their large total diameter &amp; conformity with the corneal, &amp; conjunctival surface shapes (</a:t>
            </a:r>
            <a:r>
              <a:rPr lang="en-AU" altLang="en-US" dirty="0" err="1">
                <a:latin typeface="Times New Roman" pitchFamily="18" charset="0"/>
              </a:rPr>
              <a:t>Polse</a:t>
            </a:r>
            <a:r>
              <a:rPr lang="en-AU" altLang="en-US" dirty="0">
                <a:latin typeface="Times New Roman" pitchFamily="18" charset="0"/>
              </a:rPr>
              <a:t> 1979).   Parrish &amp; </a:t>
            </a:r>
            <a:r>
              <a:rPr lang="en-AU" altLang="en-US" dirty="0" err="1">
                <a:latin typeface="Times New Roman" pitchFamily="18" charset="0"/>
              </a:rPr>
              <a:t>Larke</a:t>
            </a:r>
            <a:r>
              <a:rPr lang="en-AU" altLang="en-US" dirty="0">
                <a:latin typeface="Times New Roman" pitchFamily="18" charset="0"/>
              </a:rPr>
              <a:t> (1981) also showed that not only was the SCL tear pump ‘small’ but that it also varied slightly with CL fit.  Consequently, the O</a:t>
            </a:r>
            <a:r>
              <a:rPr lang="en-AU" altLang="en-US" baseline="-25000" dirty="0">
                <a:latin typeface="Times New Roman" pitchFamily="18" charset="0"/>
              </a:rPr>
              <a:t>2 </a:t>
            </a:r>
            <a:r>
              <a:rPr lang="en-AU" altLang="en-US" dirty="0">
                <a:latin typeface="Times New Roman" pitchFamily="18" charset="0"/>
              </a:rPr>
              <a:t>transmissibility of the CL is the principal determinant of the supply of O</a:t>
            </a:r>
            <a:r>
              <a:rPr lang="en-AU" altLang="en-US" baseline="-25000" dirty="0">
                <a:latin typeface="Times New Roman" pitchFamily="18" charset="0"/>
              </a:rPr>
              <a:t>2</a:t>
            </a:r>
            <a:r>
              <a:rPr lang="en-AU" altLang="en-US" dirty="0">
                <a:latin typeface="Times New Roman" pitchFamily="18" charset="0"/>
              </a:rPr>
              <a:t> to the cornea for SCLs.</a:t>
            </a:r>
            <a:endParaRPr lang="en-US" altLang="en-US" dirty="0">
              <a:latin typeface="Times New Roman" pitchFamily="18" charset="0"/>
            </a:endParaRPr>
          </a:p>
          <a:p>
            <a:r>
              <a:rPr lang="en-AU" altLang="en-US" dirty="0">
                <a:latin typeface="Times New Roman" pitchFamily="18" charset="0"/>
              </a:rPr>
              <a:t>On the other hand, rigid gas permeable (GP) CLs can supply significantly more O</a:t>
            </a:r>
            <a:r>
              <a:rPr lang="en-AU" altLang="en-US" baseline="-25000" dirty="0">
                <a:latin typeface="Times New Roman" pitchFamily="18" charset="0"/>
              </a:rPr>
              <a:t>2</a:t>
            </a:r>
            <a:r>
              <a:rPr lang="en-AU" altLang="en-US" dirty="0">
                <a:latin typeface="Times New Roman" pitchFamily="18" charset="0"/>
              </a:rPr>
              <a:t> to the eye than SCLs via the exchange of tears that occur with each blink. Their greater tear exchange is due to their smaller total diameter, &amp; greater on-eye movement.</a:t>
            </a:r>
            <a:endParaRPr lang="en-US" altLang="en-US" dirty="0">
              <a:latin typeface="Times New Roman" pitchFamily="18" charset="0"/>
            </a:endParaRPr>
          </a:p>
          <a:p>
            <a:r>
              <a:rPr lang="en-AU" altLang="en-US" dirty="0">
                <a:latin typeface="Times New Roman" pitchFamily="18" charset="0"/>
              </a:rPr>
              <a:t>It is estimated that 10-20% of the tear film behind an GP CL is exchanged for fresh, oxygenated tears following a blink.</a:t>
            </a:r>
            <a:endParaRPr lang="en-US" altLang="en-US" dirty="0">
              <a:latin typeface="Times New Roman" pitchFamily="18" charset="0"/>
            </a:endParaRPr>
          </a:p>
          <a:p>
            <a:r>
              <a:rPr lang="en-AU" altLang="en-US" dirty="0">
                <a:latin typeface="Times New Roman" pitchFamily="18" charset="0"/>
              </a:rPr>
              <a:t>Therefore, in GP CL wearers the blink rate, the completeness of each blink, &amp; the CL transmissibility are all important determinants of corneal oxygenation.</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p:spPr>
        <p:txBody>
          <a:bodyPr/>
          <a:lstStyle/>
          <a:p>
            <a:fld id="{935031E0-F7FE-4568-A8A6-C42B21C4DB34}" type="slidenum">
              <a:rPr lang="en-US" altLang="en-US" sz="900"/>
              <a:pPr/>
              <a:t>42</a:t>
            </a:fld>
            <a:endParaRPr lang="en-US" altLang="en-US" sz="900" dirty="0"/>
          </a:p>
        </p:txBody>
      </p:sp>
      <p:sp>
        <p:nvSpPr>
          <p:cNvPr id="94211"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4212"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94213"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4214"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4215"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4216"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94217"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4218"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4219" name="Rectangle 10"/>
          <p:cNvSpPr>
            <a:spLocks noGrp="1" noRot="1" noChangeAspect="1" noChangeArrowheads="1" noTextEdit="1"/>
          </p:cNvSpPr>
          <p:nvPr>
            <p:ph type="sldImg"/>
          </p:nvPr>
        </p:nvSpPr>
        <p:spPr>
          <a:ln cap="flat"/>
        </p:spPr>
      </p:sp>
      <p:sp>
        <p:nvSpPr>
          <p:cNvPr id="94220" name="Rectangle 11"/>
          <p:cNvSpPr>
            <a:spLocks noGrp="1" noChangeArrowheads="1"/>
          </p:cNvSpPr>
          <p:nvPr>
            <p:ph type="body" idx="1"/>
          </p:nvPr>
        </p:nvSpPr>
        <p:spPr>
          <a:noFill/>
          <a:ln/>
        </p:spPr>
        <p:txBody>
          <a:bodyPr/>
          <a:lstStyle/>
          <a:p>
            <a:r>
              <a:rPr lang="en-AU" altLang="en-US" b="1" dirty="0">
                <a:latin typeface="Times New Roman" pitchFamily="18" charset="0"/>
              </a:rPr>
              <a:t>Gas Movement Through CLs</a:t>
            </a:r>
            <a:endParaRPr lang="en-US" altLang="en-US" dirty="0">
              <a:latin typeface="Times New Roman" pitchFamily="18" charset="0"/>
            </a:endParaRPr>
          </a:p>
          <a:p>
            <a:r>
              <a:rPr lang="en-AU" altLang="en-US" dirty="0">
                <a:latin typeface="Times New Roman" pitchFamily="18" charset="0"/>
              </a:rPr>
              <a:t>Five major parameters dictate the O</a:t>
            </a:r>
            <a:r>
              <a:rPr lang="en-AU" altLang="en-US" baseline="-25000" dirty="0">
                <a:latin typeface="Times New Roman" pitchFamily="18" charset="0"/>
              </a:rPr>
              <a:t>2</a:t>
            </a:r>
            <a:r>
              <a:rPr lang="en-AU" altLang="en-US" dirty="0">
                <a:latin typeface="Times New Roman" pitchFamily="18" charset="0"/>
              </a:rPr>
              <a:t> permeability of a CL material.</a:t>
            </a:r>
            <a:endParaRPr lang="en-US" altLang="en-US" dirty="0">
              <a:latin typeface="Times New Roman" pitchFamily="18" charset="0"/>
            </a:endParaRPr>
          </a:p>
          <a:p>
            <a:r>
              <a:rPr lang="en-AU" altLang="en-US" dirty="0">
                <a:latin typeface="Times New Roman" pitchFamily="18" charset="0"/>
              </a:rPr>
              <a:t>The most important of these parameters is the composition of the polymer from which the CL is fabricated.</a:t>
            </a:r>
            <a:endParaRPr lang="en-US" altLang="en-US"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p:spPr>
        <p:txBody>
          <a:bodyPr/>
          <a:lstStyle/>
          <a:p>
            <a:fld id="{D062D9C7-F5B5-4BE2-8FE5-02225D8A5AB8}" type="slidenum">
              <a:rPr lang="en-US" altLang="en-US" sz="900"/>
              <a:pPr/>
              <a:t>43</a:t>
            </a:fld>
            <a:endParaRPr lang="en-US" altLang="en-US" sz="900" dirty="0"/>
          </a:p>
        </p:txBody>
      </p:sp>
      <p:sp>
        <p:nvSpPr>
          <p:cNvPr id="96259"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6260"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96261"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6262"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6263"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6264"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96265"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6266"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96267" name="Rectangle 10"/>
          <p:cNvSpPr>
            <a:spLocks noGrp="1" noRot="1" noChangeAspect="1" noChangeArrowheads="1" noTextEdit="1"/>
          </p:cNvSpPr>
          <p:nvPr>
            <p:ph type="sldImg"/>
          </p:nvPr>
        </p:nvSpPr>
        <p:spPr>
          <a:ln cap="flat"/>
        </p:spPr>
      </p:sp>
      <p:sp>
        <p:nvSpPr>
          <p:cNvPr id="96268" name="Rectangle 11"/>
          <p:cNvSpPr>
            <a:spLocks noGrp="1" noChangeArrowheads="1"/>
          </p:cNvSpPr>
          <p:nvPr>
            <p:ph type="body" idx="1"/>
          </p:nvPr>
        </p:nvSpPr>
        <p:spPr>
          <a:noFill/>
          <a:ln/>
        </p:spPr>
        <p:txBody>
          <a:bodyPr/>
          <a:lstStyle/>
          <a:p>
            <a:r>
              <a:rPr lang="en-AU" altLang="en-US" b="1" dirty="0">
                <a:latin typeface="Times New Roman" pitchFamily="18" charset="0"/>
              </a:rPr>
              <a:t>Gas Diffusion</a:t>
            </a:r>
            <a:endParaRPr lang="en-US" altLang="en-US" dirty="0">
              <a:latin typeface="Times New Roman" pitchFamily="18" charset="0"/>
            </a:endParaRPr>
          </a:p>
          <a:p>
            <a:r>
              <a:rPr lang="en-AU" altLang="en-US" dirty="0">
                <a:latin typeface="Times New Roman" pitchFamily="18" charset="0"/>
              </a:rPr>
              <a:t>Diffusion is the process by which gas molecules (or molecules of other substances), move within another gas (or liquid or solid) to fill uniformly, all of the available space.  This is made possible by the continuous random movement (Brownian movement in fluids, i.e. liquids and gases) exhibited by all molecules whose temperature is above absolute zero, i.e. </a:t>
            </a:r>
            <a:r>
              <a:rPr lang="en-AU" altLang="en-US" dirty="0" err="1">
                <a:latin typeface="Times New Roman" pitchFamily="18" charset="0"/>
              </a:rPr>
              <a:t>0°K</a:t>
            </a:r>
            <a:r>
              <a:rPr lang="en-AU" altLang="en-US" dirty="0">
                <a:latin typeface="Times New Roman" pitchFamily="18" charset="0"/>
              </a:rPr>
              <a:t> or –</a:t>
            </a:r>
            <a:r>
              <a:rPr lang="en-AU" altLang="en-US" dirty="0" err="1">
                <a:latin typeface="Times New Roman" pitchFamily="18" charset="0"/>
              </a:rPr>
              <a:t>273.15°C</a:t>
            </a:r>
            <a:r>
              <a:rPr lang="en-AU" altLang="en-US" dirty="0">
                <a:latin typeface="Times New Roman" pitchFamily="18" charset="0"/>
              </a:rPr>
              <a:t>.  At absolute zero (only approximated but not realized to date) all motion would cease &amp; any diffusion would be suspended.</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AU" altLang="en-US" dirty="0">
                <a:latin typeface="Times New Roman" pitchFamily="18" charset="0"/>
              </a:rPr>
              <a:t>When the concentration of a substance, or substances, is higher in a particular region of an enclosed space, the number of molecule collisions in this region is greater.  This leads to a tendency for the molecules to distance themselves uniformly within the space, over time.  In this situation, the least number of collisions occur, i.e. a state is reached in which the least amount of energy is ‘expended’ on collisions.</a:t>
            </a:r>
            <a:endParaRPr lang="en-US" altLang="en-US" dirty="0">
              <a:latin typeface="Times New Roman" pitchFamily="18" charset="0"/>
            </a:endParaRPr>
          </a:p>
          <a:p>
            <a:r>
              <a:rPr lang="en-AU" altLang="en-US" dirty="0">
                <a:latin typeface="Times New Roman" pitchFamily="18" charset="0"/>
              </a:rPr>
              <a:t>Similarly, when a concentration gradient exists across a membrane, there will be a tendency for the molecules to pass from the region of higher concentration towards that of lower concentration until such time as the concentrations are equalized (see slide).</a:t>
            </a:r>
            <a:endParaRPr lang="en-US" altLang="en-US" dirty="0">
              <a:latin typeface="Times New Roman" pitchFamily="18" charset="0"/>
            </a:endParaRPr>
          </a:p>
          <a:p>
            <a:endParaRPr lang="en-US" altLang="en-US" dirty="0">
              <a:latin typeface="Times New Roman" pitchFamily="18" charset="0"/>
            </a:endParaRPr>
          </a:p>
        </p:txBody>
      </p:sp>
      <p:sp>
        <p:nvSpPr>
          <p:cNvPr id="98308" name="Slide Number Placeholder 3"/>
          <p:cNvSpPr>
            <a:spLocks noGrp="1"/>
          </p:cNvSpPr>
          <p:nvPr>
            <p:ph type="sldNum" sz="quarter" idx="5"/>
          </p:nvPr>
        </p:nvSpPr>
        <p:spPr>
          <a:noFill/>
        </p:spPr>
        <p:txBody>
          <a:bodyPr/>
          <a:lstStyle/>
          <a:p>
            <a:fld id="{3FE2AACB-0D28-46F3-A894-B5B4B436BAEA}" type="slidenum">
              <a:rPr lang="en-US" altLang="en-US" sz="900"/>
              <a:pPr/>
              <a:t>44</a:t>
            </a:fld>
            <a:endParaRPr lang="en-US" altLang="en-US" sz="9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AU" dirty="0"/>
              <a:t>However, some membranes can resist (limited permeability) or even prevent (impermeable) the transfer of molecules.  Some are somewhat selective in that they allow some molecular species to pass while denying passage to others, i.e. they are said to be semi-permeable (see slide).</a:t>
            </a:r>
            <a:endParaRPr lang="en-US" dirty="0"/>
          </a:p>
          <a:p>
            <a:pPr>
              <a:defRPr/>
            </a:pPr>
            <a:r>
              <a:rPr lang="en-AU" dirty="0"/>
              <a:t>If the membrane is permeable to the substance in question, molecules do not only pass in one direction, rather the net effect is as if the flow is unidirectional.  This is because the activity of molecules on the lower concentration side results in some of the molecules travelling against the concentration gradient.</a:t>
            </a:r>
            <a:endParaRPr lang="en-US" dirty="0"/>
          </a:p>
          <a:p>
            <a:pPr>
              <a:defRPr/>
            </a:pPr>
            <a:r>
              <a:rPr lang="en-AU" dirty="0"/>
              <a:t>However, for each molecule travelling against the gradient, many more travel with the gradient because of the greater collision frequency in the space of greater concentration.  This results in a net flow from the space of higher concentration to that of the lower concentration.</a:t>
            </a:r>
            <a:endParaRPr lang="en-US" dirty="0"/>
          </a:p>
          <a:p>
            <a:pPr>
              <a:defRPr/>
            </a:pPr>
            <a:r>
              <a:rPr lang="en-AU" dirty="0"/>
              <a:t>Ultimately, an equal number of molecules are passing in either direction, i.e. a state of equilibrium is reached.  This can only occur when the concentrations on either side of the membrane are equal.</a:t>
            </a:r>
            <a:endParaRPr lang="en-US" dirty="0"/>
          </a:p>
          <a:p>
            <a:pPr>
              <a:defRPr/>
            </a:pPr>
            <a:r>
              <a:rPr lang="en-AU" dirty="0"/>
              <a:t>Gas molecules colliding with the membrane molecules can result in a failure to penetrate the membrane at all, or a more circuitous route being taken because of deflection or reflection of the molecule from its original trajectory.</a:t>
            </a:r>
            <a:endParaRPr lang="en-US" dirty="0"/>
          </a:p>
          <a:p>
            <a:pPr>
              <a:defRPr/>
            </a:pPr>
            <a:r>
              <a:rPr lang="en-AU" b="1" dirty="0"/>
              <a:t>In summary: </a:t>
            </a:r>
            <a:r>
              <a:rPr lang="en-AU" dirty="0"/>
              <a:t>when a membrane separates a mixture of gases, the molecules in greater concentration are propelled by their kinetic energy (molecular movement), &amp; the resulting collisions, into &amp; then across the membrane to the side with the lower concentration (after </a:t>
            </a:r>
            <a:r>
              <a:rPr lang="en-AU" dirty="0" err="1"/>
              <a:t>Refojo</a:t>
            </a:r>
            <a:r>
              <a:rPr lang="en-AU" dirty="0"/>
              <a:t> </a:t>
            </a:r>
            <a:r>
              <a:rPr lang="en-AU" i="1" dirty="0"/>
              <a:t>et al.,</a:t>
            </a:r>
            <a:r>
              <a:rPr lang="en-AU" dirty="0"/>
              <a:t> 1984). </a:t>
            </a:r>
            <a:endParaRPr lang="en-US" dirty="0"/>
          </a:p>
          <a:p>
            <a:pPr>
              <a:defRPr/>
            </a:pPr>
            <a:r>
              <a:rPr lang="en-AU" dirty="0"/>
              <a:t>The transfer rate depends largely on the concentration gradient (differences in partial pressures), temperature (affects level of molecular agitation), &amp; the properties of the membrane itself. </a:t>
            </a:r>
            <a:endParaRPr lang="en-US" dirty="0"/>
          </a:p>
          <a:p>
            <a:pPr>
              <a:defRPr/>
            </a:pPr>
            <a:r>
              <a:rPr lang="en-AU" dirty="0"/>
              <a:t>A gas can diffuse into &amp; through a CL material if the molecules of the gas are able to find (&amp; fit through) ‘voids’ (polymer-free spaces) (Hill, 1978) or ‘</a:t>
            </a:r>
            <a:r>
              <a:rPr lang="en-AU" dirty="0" err="1"/>
              <a:t>microvoids</a:t>
            </a:r>
            <a:r>
              <a:rPr lang="en-AU" dirty="0"/>
              <a:t>’ within the structure (Caroline &amp; Ellis, 1986).</a:t>
            </a:r>
            <a:endParaRPr lang="en-US" dirty="0"/>
          </a:p>
          <a:p>
            <a:pPr>
              <a:defRPr/>
            </a:pPr>
            <a:r>
              <a:rPr lang="en-AU" dirty="0"/>
              <a:t>An example of this process occurs when a tennis ball is removed from its pressurized storage can for the first time.  When manufactured, the pressure within the can is greater than that inside the ball, the ball will be compressed somewhat &amp; the air trapped inside the ball cannot escape.  Over time, the pressure inside &amp; outside the ball will equalize by the pressurized air inside the can </a:t>
            </a:r>
            <a:r>
              <a:rPr lang="en-AU" i="1" dirty="0"/>
              <a:t>entering</a:t>
            </a:r>
            <a:r>
              <a:rPr lang="en-AU" dirty="0"/>
              <a:t> the ball.</a:t>
            </a:r>
            <a:br>
              <a:rPr lang="en-AU" dirty="0"/>
            </a:br>
            <a:r>
              <a:rPr lang="en-AU" dirty="0"/>
              <a:t>After opening the can, the air inside the ball </a:t>
            </a:r>
            <a:r>
              <a:rPr lang="en-AU" i="1" dirty="0"/>
              <a:t>diffuses</a:t>
            </a:r>
            <a:r>
              <a:rPr lang="en-AU" dirty="0"/>
              <a:t> through the </a:t>
            </a:r>
            <a:r>
              <a:rPr lang="en-AU" dirty="0" err="1"/>
              <a:t>micropores</a:t>
            </a:r>
            <a:r>
              <a:rPr lang="en-AU" dirty="0"/>
              <a:t>, or voids, within the rubber shell.  In this way the ball eventually loses its bounce &amp; becomes ‘flat’ (pressure inside the ball will be atmospheric pressure only instead of being higher than atmospheric </a:t>
            </a:r>
            <a:r>
              <a:rPr lang="en-AU" dirty="0" err="1"/>
              <a:t>prossure</a:t>
            </a:r>
            <a:r>
              <a:rPr lang="en-AU" dirty="0"/>
              <a:t>).</a:t>
            </a:r>
            <a:endParaRPr lang="en-US" dirty="0"/>
          </a:p>
          <a:p>
            <a:pPr>
              <a:defRPr/>
            </a:pPr>
            <a:r>
              <a:rPr lang="en-AU" dirty="0"/>
              <a:t>Each material (solid, liquid, or gas) has an inherent property called a </a:t>
            </a:r>
            <a:r>
              <a:rPr lang="en-AU" i="1" dirty="0"/>
              <a:t>diffusion coefficient </a:t>
            </a:r>
            <a:r>
              <a:rPr lang="en-AU" dirty="0"/>
              <a:t>that is given the symbol </a:t>
            </a:r>
            <a:r>
              <a:rPr lang="en-AU" b="1" dirty="0"/>
              <a:t>D</a:t>
            </a:r>
            <a:r>
              <a:rPr lang="en-AU" dirty="0"/>
              <a:t>.  It is the D in the equation for O</a:t>
            </a:r>
            <a:r>
              <a:rPr lang="en-AU" baseline="-25000" dirty="0"/>
              <a:t>2</a:t>
            </a:r>
            <a:r>
              <a:rPr lang="en-AU" dirty="0"/>
              <a:t> permeability, </a:t>
            </a:r>
            <a:r>
              <a:rPr lang="en-AU" b="1" dirty="0"/>
              <a:t>P</a:t>
            </a:r>
            <a:r>
              <a:rPr lang="en-AU" dirty="0"/>
              <a:t>= </a:t>
            </a:r>
            <a:r>
              <a:rPr lang="en-AU" b="1" dirty="0"/>
              <a:t>Dk</a:t>
            </a:r>
            <a:r>
              <a:rPr lang="en-AU" dirty="0"/>
              <a:t>.  For details of </a:t>
            </a:r>
            <a:r>
              <a:rPr lang="en-AU" b="1" dirty="0"/>
              <a:t>k</a:t>
            </a:r>
            <a:r>
              <a:rPr lang="en-AU" dirty="0"/>
              <a:t> &amp; </a:t>
            </a:r>
            <a:r>
              <a:rPr lang="en-AU" b="1" dirty="0"/>
              <a:t>P</a:t>
            </a:r>
            <a:r>
              <a:rPr lang="en-AU" dirty="0"/>
              <a:t> see the next slide &amp; Notes text.</a:t>
            </a:r>
            <a:endParaRPr lang="en-US" dirty="0"/>
          </a:p>
        </p:txBody>
      </p:sp>
      <p:sp>
        <p:nvSpPr>
          <p:cNvPr id="100356" name="Slide Number Placeholder 3"/>
          <p:cNvSpPr>
            <a:spLocks noGrp="1"/>
          </p:cNvSpPr>
          <p:nvPr>
            <p:ph type="sldNum" sz="quarter" idx="5"/>
          </p:nvPr>
        </p:nvSpPr>
        <p:spPr>
          <a:noFill/>
        </p:spPr>
        <p:txBody>
          <a:bodyPr/>
          <a:lstStyle/>
          <a:p>
            <a:fld id="{86F7244B-2DD6-4DD2-9164-D6A6035CD7A3}" type="slidenum">
              <a:rPr lang="en-US" altLang="en-US" sz="900"/>
              <a:pPr/>
              <a:t>45</a:t>
            </a:fld>
            <a:endParaRPr lang="en-US" altLang="en-US" sz="9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p:spPr>
        <p:txBody>
          <a:bodyPr/>
          <a:lstStyle/>
          <a:p>
            <a:fld id="{1E7D88C4-55F8-42CB-A493-DC2610B14909}" type="slidenum">
              <a:rPr lang="en-US" altLang="en-US" sz="900"/>
              <a:pPr/>
              <a:t>46</a:t>
            </a:fld>
            <a:endParaRPr lang="en-US" altLang="en-US" sz="900" dirty="0"/>
          </a:p>
        </p:txBody>
      </p:sp>
      <p:sp>
        <p:nvSpPr>
          <p:cNvPr id="102403"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2404"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2405"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2406"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2407"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2408"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2409"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2410"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2411" name="Rectangle 10"/>
          <p:cNvSpPr>
            <a:spLocks noGrp="1" noRot="1" noChangeAspect="1" noChangeArrowheads="1" noTextEdit="1"/>
          </p:cNvSpPr>
          <p:nvPr>
            <p:ph type="sldImg"/>
          </p:nvPr>
        </p:nvSpPr>
        <p:spPr>
          <a:ln cap="flat"/>
        </p:spPr>
      </p:sp>
      <p:sp>
        <p:nvSpPr>
          <p:cNvPr id="102412" name="Rectangle 11"/>
          <p:cNvSpPr>
            <a:spLocks noGrp="1" noChangeArrowheads="1"/>
          </p:cNvSpPr>
          <p:nvPr>
            <p:ph type="body" idx="1"/>
          </p:nvPr>
        </p:nvSpPr>
        <p:spPr>
          <a:noFill/>
          <a:ln/>
        </p:spPr>
        <p:txBody>
          <a:bodyPr/>
          <a:lstStyle/>
          <a:p>
            <a:r>
              <a:rPr lang="en-AU" altLang="en-US" b="1" dirty="0">
                <a:latin typeface="Times New Roman" pitchFamily="18" charset="0"/>
              </a:rPr>
              <a:t>Gas Solubility</a:t>
            </a:r>
            <a:endParaRPr lang="en-US" altLang="en-US" dirty="0">
              <a:latin typeface="Times New Roman" pitchFamily="18" charset="0"/>
            </a:endParaRPr>
          </a:p>
          <a:p>
            <a:r>
              <a:rPr lang="en-AU" altLang="en-US" dirty="0">
                <a:latin typeface="Times New Roman" pitchFamily="18" charset="0"/>
              </a:rPr>
              <a:t>The process of gas solubility in a CL can be likened to a sponge that absorbs &amp; holds a liquid (Caroline &amp; Ellis, 1986).</a:t>
            </a:r>
            <a:endParaRPr lang="en-US" altLang="en-US" dirty="0">
              <a:latin typeface="Times New Roman" pitchFamily="18" charset="0"/>
            </a:endParaRPr>
          </a:p>
          <a:p>
            <a:r>
              <a:rPr lang="en-AU" altLang="en-US" dirty="0">
                <a:latin typeface="Times New Roman" pitchFamily="18" charset="0"/>
              </a:rPr>
              <a:t>A CL material has a specific solubility coefficient that is given the symbol </a:t>
            </a:r>
            <a:r>
              <a:rPr lang="en-AU" altLang="en-US" b="1" dirty="0">
                <a:latin typeface="Times New Roman" pitchFamily="18" charset="0"/>
              </a:rPr>
              <a:t>k</a:t>
            </a:r>
            <a:r>
              <a:rPr lang="en-AU" altLang="en-US" dirty="0">
                <a:latin typeface="Times New Roman" pitchFamily="18" charset="0"/>
              </a:rPr>
              <a:t> in the O</a:t>
            </a:r>
            <a:r>
              <a:rPr lang="en-AU" altLang="en-US" baseline="-25000" dirty="0">
                <a:latin typeface="Times New Roman" pitchFamily="18" charset="0"/>
              </a:rPr>
              <a:t>2</a:t>
            </a:r>
            <a:r>
              <a:rPr lang="en-AU" altLang="en-US" dirty="0">
                <a:latin typeface="Times New Roman" pitchFamily="18" charset="0"/>
              </a:rPr>
              <a:t> permeability (</a:t>
            </a:r>
            <a:r>
              <a:rPr lang="en-AU" altLang="en-US" b="1" dirty="0">
                <a:latin typeface="Times New Roman" pitchFamily="18" charset="0"/>
              </a:rPr>
              <a:t>P</a:t>
            </a:r>
            <a:r>
              <a:rPr lang="en-AU" altLang="en-US" dirty="0">
                <a:latin typeface="Times New Roman" pitchFamily="18" charset="0"/>
              </a:rPr>
              <a:t>) equation.</a:t>
            </a:r>
            <a:endParaRPr lang="en-US" altLang="en-US" dirty="0">
              <a:latin typeface="Times New Roman" pitchFamily="18" charset="0"/>
            </a:endParaRPr>
          </a:p>
          <a:p>
            <a:r>
              <a:rPr lang="en-AU" altLang="en-US" b="1" dirty="0">
                <a:latin typeface="Times New Roman" pitchFamily="18" charset="0"/>
              </a:rPr>
              <a:t>P = Dk</a:t>
            </a:r>
            <a:endParaRPr lang="en-US" altLang="en-US" dirty="0">
              <a:latin typeface="Times New Roman" pitchFamily="18" charset="0"/>
            </a:endParaRPr>
          </a:p>
          <a:p>
            <a:r>
              <a:rPr lang="en-AU" altLang="en-US" dirty="0">
                <a:latin typeface="Times New Roman" pitchFamily="18" charset="0"/>
              </a:rPr>
              <a:t>Because of the practical difficulties in measuring k, it is usual to measure the quantity Dk directly rather than by multiplication of its components (D &amp; k) (</a:t>
            </a:r>
            <a:r>
              <a:rPr lang="en-AU" altLang="en-US" dirty="0" err="1">
                <a:latin typeface="Times New Roman" pitchFamily="18" charset="0"/>
              </a:rPr>
              <a:t>Fatt</a:t>
            </a:r>
            <a:r>
              <a:rPr lang="en-AU" altLang="en-US" dirty="0">
                <a:latin typeface="Times New Roman" pitchFamily="18" charset="0"/>
              </a:rPr>
              <a:t>, 1976).</a:t>
            </a:r>
            <a:endParaRPr lang="en-US" altLang="en-US" dirty="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fld id="{76F4BA32-44BD-49B1-88B5-8982F3D7CBE8}" type="slidenum">
              <a:rPr lang="en-US" altLang="en-US" sz="900"/>
              <a:pPr/>
              <a:t>47</a:t>
            </a:fld>
            <a:endParaRPr lang="en-US" altLang="en-US" sz="900" dirty="0"/>
          </a:p>
        </p:txBody>
      </p:sp>
      <p:sp>
        <p:nvSpPr>
          <p:cNvPr id="104451"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4452"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4453"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4454"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4455"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4456"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4457"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4458"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4459" name="Rectangle 10"/>
          <p:cNvSpPr>
            <a:spLocks noGrp="1" noRot="1" noChangeAspect="1" noChangeArrowheads="1" noTextEdit="1"/>
          </p:cNvSpPr>
          <p:nvPr>
            <p:ph type="sldImg"/>
          </p:nvPr>
        </p:nvSpPr>
        <p:spPr>
          <a:ln cap="flat"/>
        </p:spPr>
      </p:sp>
      <p:sp>
        <p:nvSpPr>
          <p:cNvPr id="104460"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Permeability of Rigid Gas Permeable CLs</a:t>
            </a:r>
            <a:endParaRPr lang="en-US" altLang="en-US" dirty="0">
              <a:latin typeface="Times New Roman" pitchFamily="18" charset="0"/>
            </a:endParaRPr>
          </a:p>
          <a:p>
            <a:r>
              <a:rPr lang="en-AU" altLang="en-US" dirty="0">
                <a:latin typeface="Times New Roman" pitchFamily="18" charset="0"/>
              </a:rPr>
              <a:t>Most GP CL materials contain siloxane, a generic name for chemical entities involving the silicon to oxygen bond (Si-O-Si), also referred to as the siloxane bond.</a:t>
            </a:r>
            <a:endParaRPr lang="en-US" altLang="en-US" dirty="0">
              <a:latin typeface="Times New Roman" pitchFamily="18" charset="0"/>
            </a:endParaRPr>
          </a:p>
          <a:p>
            <a:r>
              <a:rPr lang="en-AU" altLang="en-US" dirty="0">
                <a:latin typeface="Times New Roman" pitchFamily="18" charset="0"/>
              </a:rPr>
              <a:t>Such a bond is capable of rotation &amp; flexure (including significant extension &amp; compression)  (see next slide).</a:t>
            </a:r>
            <a:endParaRPr lang="en-US" altLang="en-US" dirty="0">
              <a:latin typeface="Times New Roman" pitchFamily="18" charset="0"/>
            </a:endParaRPr>
          </a:p>
          <a:p>
            <a:r>
              <a:rPr lang="en-AU" altLang="en-US" dirty="0">
                <a:latin typeface="Times New Roman" pitchFamily="18" charset="0"/>
              </a:rPr>
              <a:t>During movement, molecular-sized spaces that permit the permeation of gases are formed within the material.  Although these spaces exist only momentarily, they are open long enough to enable O</a:t>
            </a:r>
            <a:r>
              <a:rPr lang="en-AU" altLang="en-US" baseline="-25000" dirty="0">
                <a:latin typeface="Times New Roman" pitchFamily="18" charset="0"/>
              </a:rPr>
              <a:t>2 </a:t>
            </a:r>
            <a:r>
              <a:rPr lang="en-AU" altLang="en-US" dirty="0">
                <a:latin typeface="Times New Roman" pitchFamily="18" charset="0"/>
              </a:rPr>
              <a:t>molecules to pass (diffuse).  They should not be regarded as ‘holes’.  Rather, they should be viewed as potential voids (Caroline &amp; Ellis, 1986).  The degree to which this process occurs in a material is referred to as the diffusion coefficient (</a:t>
            </a:r>
            <a:r>
              <a:rPr lang="en-AU" altLang="en-US" b="1" dirty="0">
                <a:latin typeface="Times New Roman" pitchFamily="18" charset="0"/>
              </a:rPr>
              <a:t>D</a:t>
            </a:r>
            <a:r>
              <a:rPr lang="en-AU" altLang="en-US" dirty="0">
                <a:latin typeface="Times New Roman" pitchFamily="18" charset="0"/>
              </a:rPr>
              <a:t>) in the O</a:t>
            </a:r>
            <a:r>
              <a:rPr lang="en-AU" altLang="en-US" baseline="-25000" dirty="0">
                <a:latin typeface="Times New Roman" pitchFamily="18" charset="0"/>
              </a:rPr>
              <a:t>2</a:t>
            </a:r>
            <a:r>
              <a:rPr lang="en-AU" altLang="en-US" dirty="0">
                <a:latin typeface="Times New Roman" pitchFamily="18" charset="0"/>
              </a:rPr>
              <a:t> permeability equation </a:t>
            </a:r>
            <a:r>
              <a:rPr lang="en-AU" altLang="en-US" b="1" dirty="0">
                <a:latin typeface="Times New Roman" pitchFamily="18" charset="0"/>
              </a:rPr>
              <a:t>P</a:t>
            </a:r>
            <a:r>
              <a:rPr lang="en-AU" altLang="en-US" dirty="0">
                <a:latin typeface="Times New Roman" pitchFamily="18" charset="0"/>
              </a:rPr>
              <a:t> = </a:t>
            </a:r>
            <a:r>
              <a:rPr lang="en-AU" altLang="en-US" b="1" dirty="0">
                <a:latin typeface="Times New Roman" pitchFamily="18" charset="0"/>
              </a:rPr>
              <a:t>Dk</a:t>
            </a:r>
            <a:r>
              <a:rPr lang="en-AU" altLang="en-US" dirty="0">
                <a:latin typeface="Times New Roman" pitchFamily="18" charset="0"/>
              </a:rPr>
              <a:t>.</a:t>
            </a:r>
            <a:endParaRPr lang="en-US" altLang="en-US" dirty="0">
              <a:latin typeface="Times New Roman" pitchFamily="18" charset="0"/>
            </a:endParaRPr>
          </a:p>
          <a:p>
            <a:r>
              <a:rPr lang="en-AU" altLang="en-US" dirty="0">
                <a:latin typeface="Times New Roman" pitchFamily="18" charset="0"/>
              </a:rPr>
              <a:t>A concentration gradient is formed across the CL thickness, i.e. between the front &amp; back surfaces of the CL </a:t>
            </a:r>
            <a:r>
              <a:rPr lang="en-AU" altLang="en-US" i="1" dirty="0">
                <a:latin typeface="Times New Roman" pitchFamily="18" charset="0"/>
              </a:rPr>
              <a:t>in situ</a:t>
            </a:r>
            <a:r>
              <a:rPr lang="en-AU" altLang="en-US" dirty="0">
                <a:latin typeface="Times New Roman" pitchFamily="18" charset="0"/>
              </a:rPr>
              <a:t>, due to the consumption of O</a:t>
            </a:r>
            <a:r>
              <a:rPr lang="en-AU" altLang="en-US" baseline="-25000" dirty="0">
                <a:latin typeface="Times New Roman" pitchFamily="18" charset="0"/>
              </a:rPr>
              <a:t>2</a:t>
            </a:r>
            <a:r>
              <a:rPr lang="en-AU" altLang="en-US" dirty="0">
                <a:latin typeface="Times New Roman" pitchFamily="18" charset="0"/>
              </a:rPr>
              <a:t> from the post-CL tear film by the cornea (or cornea &amp; anterior eye in the case of SCLs).  O</a:t>
            </a:r>
            <a:r>
              <a:rPr lang="en-AU" altLang="en-US" baseline="-25000" dirty="0">
                <a:latin typeface="Times New Roman" pitchFamily="18" charset="0"/>
              </a:rPr>
              <a:t>2</a:t>
            </a:r>
            <a:r>
              <a:rPr lang="en-AU" altLang="en-US" dirty="0">
                <a:latin typeface="Times New Roman" pitchFamily="18" charset="0"/>
              </a:rPr>
              <a:t> passes along this gradient, through the lens, towards the eye to supply the anterior cornea via the post-CL tear film.</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p>
            <a:fld id="{8F60095F-BE7B-40A3-A9AC-0F59D22CF345}" type="slidenum">
              <a:rPr lang="en-US" altLang="en-US" sz="900"/>
              <a:pPr/>
              <a:t>49</a:t>
            </a:fld>
            <a:endParaRPr lang="en-US" altLang="en-US" sz="900" dirty="0"/>
          </a:p>
        </p:txBody>
      </p:sp>
      <p:sp>
        <p:nvSpPr>
          <p:cNvPr id="107523"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7524"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7525"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7526"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7527"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7528"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7529"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7530"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7531" name="Rectangle 10"/>
          <p:cNvSpPr>
            <a:spLocks noGrp="1" noRot="1" noChangeAspect="1" noChangeArrowheads="1" noTextEdit="1"/>
          </p:cNvSpPr>
          <p:nvPr>
            <p:ph type="sldImg"/>
          </p:nvPr>
        </p:nvSpPr>
        <p:spPr>
          <a:ln cap="flat"/>
        </p:spPr>
      </p:sp>
      <p:sp>
        <p:nvSpPr>
          <p:cNvPr id="107532" name="Rectangle 11"/>
          <p:cNvSpPr>
            <a:spLocks noGrp="1" noChangeArrowheads="1"/>
          </p:cNvSpPr>
          <p:nvPr>
            <p:ph type="body" idx="1"/>
          </p:nvPr>
        </p:nvSpPr>
        <p:spPr>
          <a:noFill/>
          <a:ln/>
        </p:spPr>
        <p:txBody>
          <a:bodyPr/>
          <a:lstStyle/>
          <a:p>
            <a:r>
              <a:rPr lang="en-AU" altLang="en-US" dirty="0">
                <a:latin typeface="Times New Roman" pitchFamily="18" charset="0"/>
              </a:rPr>
              <a:t>The diffusion of O</a:t>
            </a:r>
            <a:r>
              <a:rPr lang="en-AU" altLang="en-US" baseline="-25000" dirty="0">
                <a:latin typeface="Times New Roman" pitchFamily="18" charset="0"/>
              </a:rPr>
              <a:t>2  </a:t>
            </a:r>
            <a:r>
              <a:rPr lang="en-AU" altLang="en-US" dirty="0">
                <a:latin typeface="Times New Roman" pitchFamily="18" charset="0"/>
              </a:rPr>
              <a:t>through the material is only one component of CL permeability.  The value </a:t>
            </a:r>
            <a:r>
              <a:rPr lang="en-AU" altLang="en-US" b="1" dirty="0">
                <a:latin typeface="Times New Roman" pitchFamily="18" charset="0"/>
              </a:rPr>
              <a:t>k</a:t>
            </a:r>
            <a:r>
              <a:rPr lang="en-AU" altLang="en-US" dirty="0">
                <a:latin typeface="Times New Roman" pitchFamily="18" charset="0"/>
              </a:rPr>
              <a:t> in the permeability equation relates to the solubility of O</a:t>
            </a:r>
            <a:r>
              <a:rPr lang="en-AU" altLang="en-US" baseline="-25000" dirty="0">
                <a:latin typeface="Times New Roman" pitchFamily="18" charset="0"/>
              </a:rPr>
              <a:t>2 </a:t>
            </a:r>
            <a:r>
              <a:rPr lang="en-AU" altLang="en-US" dirty="0">
                <a:latin typeface="Times New Roman" pitchFamily="18" charset="0"/>
              </a:rPr>
              <a:t>in the material. O</a:t>
            </a:r>
            <a:r>
              <a:rPr lang="en-AU" altLang="en-US" baseline="-25000" dirty="0">
                <a:latin typeface="Times New Roman" pitchFamily="18" charset="0"/>
              </a:rPr>
              <a:t>2</a:t>
            </a:r>
            <a:r>
              <a:rPr lang="en-AU" altLang="en-US" dirty="0">
                <a:latin typeface="Times New Roman" pitchFamily="18" charset="0"/>
              </a:rPr>
              <a:t> has a demonstrated preference for dissolving in fluorinated siloxane acrylates (FSAs) rather than siloxane acrylates (SAs).</a:t>
            </a:r>
            <a:endParaRPr lang="en-US" altLang="en-US" dirty="0">
              <a:latin typeface="Times New Roman" pitchFamily="18" charset="0"/>
            </a:endParaRPr>
          </a:p>
          <a:p>
            <a:r>
              <a:rPr lang="en-AU" altLang="en-US" dirty="0">
                <a:latin typeface="Times New Roman" pitchFamily="18" charset="0"/>
              </a:rPr>
              <a:t>The solubility of O</a:t>
            </a:r>
            <a:r>
              <a:rPr lang="en-AU" altLang="en-US" baseline="-25000" dirty="0">
                <a:latin typeface="Times New Roman" pitchFamily="18" charset="0"/>
              </a:rPr>
              <a:t>2</a:t>
            </a:r>
            <a:r>
              <a:rPr lang="en-AU" altLang="en-US" dirty="0">
                <a:latin typeface="Times New Roman" pitchFamily="18" charset="0"/>
              </a:rPr>
              <a:t> within an GP material starts with the adsorption of the gas (O</a:t>
            </a:r>
            <a:r>
              <a:rPr lang="en-AU" altLang="en-US" baseline="-25000" dirty="0">
                <a:latin typeface="Times New Roman" pitchFamily="18" charset="0"/>
              </a:rPr>
              <a:t>2</a:t>
            </a:r>
            <a:r>
              <a:rPr lang="en-AU" altLang="en-US" dirty="0">
                <a:latin typeface="Times New Roman" pitchFamily="18" charset="0"/>
              </a:rPr>
              <a:t>) onto the front surface of the lens.  The O</a:t>
            </a:r>
            <a:r>
              <a:rPr lang="en-AU" altLang="en-US" baseline="-25000" dirty="0">
                <a:latin typeface="Times New Roman" pitchFamily="18" charset="0"/>
              </a:rPr>
              <a:t>2 </a:t>
            </a:r>
            <a:r>
              <a:rPr lang="en-AU" altLang="en-US" dirty="0">
                <a:latin typeface="Times New Roman" pitchFamily="18" charset="0"/>
              </a:rPr>
              <a:t> then dissolves into the CL material through which it passes (diffuses) towards the back surface under the influence of the concentration gradient explained previously.  It then leaves the back surface &amp; enters the post-CL or pre-corneal tear film again by a further process of dissolution.</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p:spPr>
        <p:txBody>
          <a:bodyPr/>
          <a:lstStyle/>
          <a:p>
            <a:fld id="{205991FD-08A5-4061-90CE-A75F1543C2E8}" type="slidenum">
              <a:rPr lang="en-US" altLang="en-US" sz="900"/>
              <a:pPr/>
              <a:t>50</a:t>
            </a:fld>
            <a:endParaRPr lang="en-US" altLang="en-US" sz="900" dirty="0"/>
          </a:p>
        </p:txBody>
      </p:sp>
      <p:sp>
        <p:nvSpPr>
          <p:cNvPr id="109571"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9572"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9573"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9574"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9575"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9576"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09577"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9578"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09579" name="Rectangle 10"/>
          <p:cNvSpPr>
            <a:spLocks noGrp="1" noRot="1" noChangeAspect="1" noChangeArrowheads="1" noTextEdit="1"/>
          </p:cNvSpPr>
          <p:nvPr>
            <p:ph type="sldImg"/>
          </p:nvPr>
        </p:nvSpPr>
        <p:spPr>
          <a:ln cap="flat"/>
        </p:spPr>
      </p:sp>
      <p:sp>
        <p:nvSpPr>
          <p:cNvPr id="109580" name="Rectangle 11"/>
          <p:cNvSpPr>
            <a:spLocks noGrp="1" noChangeArrowheads="1"/>
          </p:cNvSpPr>
          <p:nvPr>
            <p:ph type="body" idx="1"/>
          </p:nvPr>
        </p:nvSpPr>
        <p:spPr>
          <a:noFill/>
          <a:ln/>
        </p:spPr>
        <p:txBody>
          <a:bodyPr/>
          <a:lstStyle/>
          <a:p>
            <a:r>
              <a:rPr lang="en-AU" altLang="en-US" dirty="0">
                <a:latin typeface="Times New Roman" pitchFamily="18" charset="0"/>
              </a:rPr>
              <a:t>The factors that determine the O</a:t>
            </a:r>
            <a:r>
              <a:rPr lang="en-AU" altLang="en-US" baseline="-25000" dirty="0">
                <a:latin typeface="Times New Roman" pitchFamily="18" charset="0"/>
              </a:rPr>
              <a:t>2</a:t>
            </a:r>
            <a:r>
              <a:rPr lang="en-AU" altLang="en-US" dirty="0">
                <a:latin typeface="Times New Roman" pitchFamily="18" charset="0"/>
              </a:rPr>
              <a:t> permeability of an GP CL are:</a:t>
            </a:r>
            <a:endParaRPr lang="en-US" altLang="en-US" dirty="0">
              <a:latin typeface="Times New Roman" pitchFamily="18" charset="0"/>
            </a:endParaRPr>
          </a:p>
          <a:p>
            <a:r>
              <a:rPr lang="en-AU" altLang="en-US" dirty="0">
                <a:latin typeface="Times New Roman" pitchFamily="18" charset="0"/>
              </a:rPr>
              <a:t>Polymer composition</a:t>
            </a:r>
            <a:endParaRPr lang="en-US" altLang="en-US" dirty="0">
              <a:latin typeface="Times New Roman" pitchFamily="18" charset="0"/>
            </a:endParaRPr>
          </a:p>
          <a:p>
            <a:r>
              <a:rPr lang="en-AU" altLang="en-US" dirty="0">
                <a:latin typeface="Times New Roman" pitchFamily="18" charset="0"/>
              </a:rPr>
              <a:t>Temperature</a:t>
            </a:r>
            <a:endParaRPr lang="en-US" altLang="en-US" dirty="0">
              <a:latin typeface="Times New Roman" pitchFamily="18" charset="0"/>
            </a:endParaRPr>
          </a:p>
          <a:p>
            <a:r>
              <a:rPr lang="en-AU" altLang="en-US" dirty="0">
                <a:latin typeface="Times New Roman" pitchFamily="18" charset="0"/>
              </a:rPr>
              <a:t>Partial pressure at the anterior surface</a:t>
            </a:r>
            <a:endParaRPr lang="en-US" altLang="en-US" dirty="0">
              <a:latin typeface="Times New Roman" pitchFamily="18" charset="0"/>
            </a:endParaRPr>
          </a:p>
          <a:p>
            <a:r>
              <a:rPr lang="en-AU" altLang="en-US" dirty="0">
                <a:latin typeface="Times New Roman" pitchFamily="18" charset="0"/>
              </a:rPr>
              <a:t>Boundary layers (lens/tear film interface).</a:t>
            </a:r>
          </a:p>
          <a:p>
            <a:endParaRPr lang="en-US" altLang="en-US" dirty="0">
              <a:latin typeface="Times New Roman" pitchFamily="18" charset="0"/>
            </a:endParaRPr>
          </a:p>
          <a:p>
            <a:r>
              <a:rPr lang="en-AU" altLang="en-US" dirty="0">
                <a:latin typeface="Times New Roman" pitchFamily="18" charset="0"/>
              </a:rPr>
              <a:t>Polymer chemists who develop GP materials must ensure that certain desirable characteristics are not compromised in an attempt to develop a higher level of O</a:t>
            </a:r>
            <a:r>
              <a:rPr lang="en-AU" altLang="en-US" baseline="-25000" dirty="0">
                <a:latin typeface="Times New Roman" pitchFamily="18" charset="0"/>
              </a:rPr>
              <a:t>2</a:t>
            </a:r>
            <a:r>
              <a:rPr lang="en-AU" altLang="en-US" dirty="0">
                <a:latin typeface="Times New Roman" pitchFamily="18" charset="0"/>
              </a:rPr>
              <a:t> permeability.</a:t>
            </a:r>
            <a:br>
              <a:rPr lang="en-AU" altLang="en-US" dirty="0">
                <a:latin typeface="Times New Roman" pitchFamily="18" charset="0"/>
              </a:rPr>
            </a:br>
            <a:r>
              <a:rPr lang="en-AU" altLang="en-US" dirty="0">
                <a:latin typeface="Times New Roman" pitchFamily="18" charset="0"/>
              </a:rPr>
              <a:t>Such characteristics include:</a:t>
            </a:r>
            <a:endParaRPr lang="en-US" altLang="en-US" dirty="0">
              <a:latin typeface="Times New Roman" pitchFamily="18" charset="0"/>
            </a:endParaRPr>
          </a:p>
          <a:p>
            <a:r>
              <a:rPr lang="en-AU" altLang="en-US" dirty="0">
                <a:latin typeface="Times New Roman" pitchFamily="18" charset="0"/>
              </a:rPr>
              <a:t>Rigidity</a:t>
            </a:r>
            <a:endParaRPr lang="en-US" altLang="en-US" dirty="0">
              <a:latin typeface="Times New Roman" pitchFamily="18" charset="0"/>
            </a:endParaRPr>
          </a:p>
          <a:p>
            <a:r>
              <a:rPr lang="en-AU" altLang="en-US" dirty="0">
                <a:latin typeface="Times New Roman" pitchFamily="18" charset="0"/>
              </a:rPr>
              <a:t>Durability</a:t>
            </a:r>
            <a:endParaRPr lang="en-US" altLang="en-US" dirty="0">
              <a:latin typeface="Times New Roman" pitchFamily="18" charset="0"/>
            </a:endParaRPr>
          </a:p>
          <a:p>
            <a:r>
              <a:rPr lang="en-AU" altLang="en-US" dirty="0">
                <a:latin typeface="Times New Roman" pitchFamily="18" charset="0"/>
              </a:rPr>
              <a:t>Wettability</a:t>
            </a:r>
          </a:p>
          <a:p>
            <a:r>
              <a:rPr lang="en-AU" altLang="en-US" dirty="0">
                <a:latin typeface="Times New Roman" pitchFamily="18" charset="0"/>
              </a:rPr>
              <a:t>Machinability</a:t>
            </a:r>
            <a:endParaRPr lang="en-US" altLang="en-US" dirty="0">
              <a:latin typeface="Times New Roman" pitchFamily="18" charset="0"/>
            </a:endParaRPr>
          </a:p>
          <a:p>
            <a:r>
              <a:rPr lang="en-AU" altLang="en-US" dirty="0">
                <a:latin typeface="Times New Roman" pitchFamily="18" charset="0"/>
              </a:rPr>
              <a:t>Long-term stability.</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AU" altLang="en-US" b="1" dirty="0">
                <a:latin typeface="Times New Roman" pitchFamily="18" charset="0"/>
              </a:rPr>
              <a:t>Permeability of Fluorinated GP Materials</a:t>
            </a:r>
            <a:endParaRPr lang="en-US" altLang="en-US" dirty="0">
              <a:latin typeface="Times New Roman" pitchFamily="18" charset="0"/>
            </a:endParaRPr>
          </a:p>
          <a:p>
            <a:r>
              <a:rPr lang="en-AU" altLang="en-US" dirty="0">
                <a:latin typeface="Times New Roman" pitchFamily="18" charset="0"/>
              </a:rPr>
              <a:t>The SA (siloxane-acrylate) GP CL materials were developed further by the addition of a fluorinated monomer.  FSAs (fluoro-siloxane acrylates) owe their higher O</a:t>
            </a:r>
            <a:r>
              <a:rPr lang="en-AU" altLang="en-US" baseline="-25000" dirty="0">
                <a:latin typeface="Times New Roman" pitchFamily="18" charset="0"/>
              </a:rPr>
              <a:t>2</a:t>
            </a:r>
            <a:r>
              <a:rPr lang="en-AU" altLang="en-US" dirty="0">
                <a:latin typeface="Times New Roman" pitchFamily="18" charset="0"/>
              </a:rPr>
              <a:t> permeability to both their fluorine &amp; siloxane components.</a:t>
            </a:r>
            <a:endParaRPr lang="en-US" altLang="en-US" dirty="0">
              <a:latin typeface="Times New Roman" pitchFamily="18" charset="0"/>
            </a:endParaRPr>
          </a:p>
          <a:p>
            <a:r>
              <a:rPr lang="en-AU" altLang="en-US" dirty="0">
                <a:latin typeface="Times New Roman" pitchFamily="18" charset="0"/>
              </a:rPr>
              <a:t>However, a siloxane bond provides a much greater level of O</a:t>
            </a:r>
            <a:r>
              <a:rPr lang="en-AU" altLang="en-US" baseline="-25000" dirty="0">
                <a:latin typeface="Times New Roman" pitchFamily="18" charset="0"/>
              </a:rPr>
              <a:t>2</a:t>
            </a:r>
            <a:r>
              <a:rPr lang="en-AU" altLang="en-US" dirty="0">
                <a:latin typeface="Times New Roman" pitchFamily="18" charset="0"/>
              </a:rPr>
              <a:t> permeability than does the addition of fluorine, i.e. all other things being equal, the siloxane factor is more influential than the fluorine one.</a:t>
            </a:r>
            <a:endParaRPr lang="en-US" altLang="en-US" dirty="0">
              <a:latin typeface="Times New Roman" pitchFamily="18" charset="0"/>
            </a:endParaRPr>
          </a:p>
          <a:p>
            <a:r>
              <a:rPr lang="en-AU" altLang="en-US" dirty="0">
                <a:latin typeface="Times New Roman" pitchFamily="18" charset="0"/>
              </a:rPr>
              <a:t>While fluorinated CL materials are more O</a:t>
            </a:r>
            <a:r>
              <a:rPr lang="en-AU" altLang="en-US" baseline="-25000" dirty="0">
                <a:latin typeface="Times New Roman" pitchFamily="18" charset="0"/>
              </a:rPr>
              <a:t>2</a:t>
            </a:r>
            <a:r>
              <a:rPr lang="en-AU" altLang="en-US" dirty="0">
                <a:latin typeface="Times New Roman" pitchFamily="18" charset="0"/>
              </a:rPr>
              <a:t> permeable due to the greater solubility of O</a:t>
            </a:r>
            <a:r>
              <a:rPr lang="en-AU" altLang="en-US" baseline="-25000" dirty="0">
                <a:latin typeface="Times New Roman" pitchFamily="18" charset="0"/>
              </a:rPr>
              <a:t>2</a:t>
            </a:r>
            <a:r>
              <a:rPr lang="en-AU" altLang="en-US" dirty="0">
                <a:latin typeface="Times New Roman" pitchFamily="18" charset="0"/>
              </a:rPr>
              <a:t> in them (see slide), the major benefit of a fluorinated polymer is its improved surface properties compared with those of the SAs.  The interaction between the CL &amp; tear film components such as proteins, mucus, &amp; lipids is </a:t>
            </a:r>
            <a:r>
              <a:rPr lang="en-AU" altLang="en-US" dirty="0">
                <a:latin typeface="Arial"/>
                <a:cs typeface="Arial"/>
              </a:rPr>
              <a:t>↓ </a:t>
            </a:r>
            <a:r>
              <a:rPr lang="en-AU" altLang="en-US" dirty="0">
                <a:latin typeface="Times New Roman" pitchFamily="18" charset="0"/>
              </a:rPr>
              <a:t>significantly, resulting in </a:t>
            </a:r>
            <a:r>
              <a:rPr lang="en-AU" altLang="en-US" dirty="0">
                <a:latin typeface="Arial"/>
                <a:cs typeface="Arial"/>
              </a:rPr>
              <a:t>↓ </a:t>
            </a:r>
            <a:r>
              <a:rPr lang="en-AU" altLang="en-US" dirty="0">
                <a:latin typeface="Times New Roman" pitchFamily="18" charset="0"/>
              </a:rPr>
              <a:t>deposits.</a:t>
            </a:r>
            <a:endParaRPr lang="en-US" altLang="en-US" dirty="0">
              <a:latin typeface="Times New Roman" pitchFamily="18" charset="0"/>
            </a:endParaRPr>
          </a:p>
          <a:p>
            <a:r>
              <a:rPr lang="en-AU" altLang="en-US" dirty="0">
                <a:latin typeface="Times New Roman" pitchFamily="18" charset="0"/>
              </a:rPr>
              <a:t>The combination of enhanced surface characteristics &amp; higher O</a:t>
            </a:r>
            <a:r>
              <a:rPr lang="en-AU" altLang="en-US" baseline="-25000" dirty="0">
                <a:latin typeface="Times New Roman" pitchFamily="18" charset="0"/>
              </a:rPr>
              <a:t>2</a:t>
            </a:r>
            <a:r>
              <a:rPr lang="en-AU" altLang="en-US" dirty="0">
                <a:latin typeface="Times New Roman" pitchFamily="18" charset="0"/>
              </a:rPr>
              <a:t> permeability makes the FSAs the materials of choice for the majority of patients who require, or elect to use, GP CLs.</a:t>
            </a:r>
            <a:endParaRPr lang="en-US" altLang="en-US" dirty="0">
              <a:latin typeface="Times New Roman" pitchFamily="18" charset="0"/>
            </a:endParaRPr>
          </a:p>
          <a:p>
            <a:endParaRPr lang="en-US" altLang="en-US" dirty="0">
              <a:latin typeface="Times New Roman" pitchFamily="18" charset="0"/>
            </a:endParaRPr>
          </a:p>
        </p:txBody>
      </p:sp>
      <p:sp>
        <p:nvSpPr>
          <p:cNvPr id="111620" name="Slide Number Placeholder 3"/>
          <p:cNvSpPr>
            <a:spLocks noGrp="1"/>
          </p:cNvSpPr>
          <p:nvPr>
            <p:ph type="sldNum" sz="quarter" idx="5"/>
          </p:nvPr>
        </p:nvSpPr>
        <p:spPr>
          <a:noFill/>
        </p:spPr>
        <p:txBody>
          <a:bodyPr/>
          <a:lstStyle/>
          <a:p>
            <a:fld id="{F081278C-EC2F-4BD5-95DA-F9D0E250DE45}" type="slidenum">
              <a:rPr lang="en-US" altLang="en-US" sz="900"/>
              <a:pPr/>
              <a:t>51</a:t>
            </a:fld>
            <a:endParaRPr lang="en-US" alt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ln>
        </p:spPr>
      </p:sp>
      <p:sp>
        <p:nvSpPr>
          <p:cNvPr id="51202" name="Notes Placeholder 2"/>
          <p:cNvSpPr>
            <a:spLocks noGrp="1"/>
          </p:cNvSpPr>
          <p:nvPr>
            <p:ph type="body" idx="1"/>
          </p:nvPr>
        </p:nvSpPr>
        <p:spPr bwMode="auto">
          <a:noFill/>
        </p:spPr>
        <p:txBody>
          <a:bodyPr/>
          <a:lstStyle/>
          <a:p>
            <a:pPr eaLnBrk="1" hangingPunct="1">
              <a:spcBef>
                <a:spcPct val="0"/>
              </a:spcBef>
            </a:pPr>
            <a:endParaRPr lang="en-CA" altLang="en-US" dirty="0">
              <a:ea typeface="MS PGothic" panose="020B0600070205080204" pitchFamily="34" charset="-128"/>
            </a:endParaRPr>
          </a:p>
        </p:txBody>
      </p:sp>
      <p:sp>
        <p:nvSpPr>
          <p:cNvPr id="51203" name="Slide Number Placeholder 3"/>
          <p:cNvSpPr>
            <a:spLocks noGrp="1"/>
          </p:cNvSpPr>
          <p:nvPr>
            <p:ph type="sldNum" sz="quarter" idx="5"/>
          </p:nvPr>
        </p:nvSpPr>
        <p:spPr bwMode="auto">
          <a:noFill/>
          <a:ln>
            <a:miter lim="800000"/>
          </a:ln>
        </p:spPr>
        <p:txBody>
          <a:bodyPr/>
          <a:lstStyle/>
          <a:p>
            <a:fld id="{26AD6163-B8E4-43D3-9B2B-667C667941B5}" type="slidenum">
              <a:rPr lang="en-US" altLang="en-US" sz="1000" smtClean="0">
                <a:solidFill>
                  <a:srgbClr val="000000"/>
                </a:solidFill>
              </a:rPr>
              <a:t>6</a:t>
            </a:fld>
            <a:endParaRPr lang="en-US" altLang="en-US" sz="1000" dirty="0">
              <a:solidFill>
                <a:srgbClr val="000000"/>
              </a:solidFill>
            </a:endParaRPr>
          </a:p>
        </p:txBody>
      </p:sp>
    </p:spTree>
    <p:extLst>
      <p:ext uri="{BB962C8B-B14F-4D97-AF65-F5344CB8AC3E}">
        <p14:creationId xmlns:p14="http://schemas.microsoft.com/office/powerpoint/2010/main" val="1875398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p>
            <a:fld id="{FC0A1784-9D99-4AEB-A107-6C13A87A1B00}" type="slidenum">
              <a:rPr lang="en-US" altLang="en-US" sz="900"/>
              <a:pPr/>
              <a:t>52</a:t>
            </a:fld>
            <a:endParaRPr lang="en-US" altLang="en-US" sz="900" dirty="0"/>
          </a:p>
        </p:txBody>
      </p:sp>
      <p:sp>
        <p:nvSpPr>
          <p:cNvPr id="113667"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3668"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13669"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3670"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3671"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3672"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13673"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3674"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3675" name="Rectangle 10"/>
          <p:cNvSpPr>
            <a:spLocks noGrp="1" noRot="1" noChangeAspect="1" noChangeArrowheads="1" noTextEdit="1"/>
          </p:cNvSpPr>
          <p:nvPr>
            <p:ph type="sldImg"/>
          </p:nvPr>
        </p:nvSpPr>
        <p:spPr>
          <a:ln cap="flat"/>
        </p:spPr>
      </p:sp>
      <p:sp>
        <p:nvSpPr>
          <p:cNvPr id="113676" name="Rectangle 11"/>
          <p:cNvSpPr>
            <a:spLocks noGrp="1" noChangeArrowheads="1"/>
          </p:cNvSpPr>
          <p:nvPr>
            <p:ph type="body" idx="1"/>
          </p:nvPr>
        </p:nvSpPr>
        <p:spPr>
          <a:noFill/>
          <a:ln/>
        </p:spPr>
        <p:txBody>
          <a:bodyPr/>
          <a:lstStyle/>
          <a:p>
            <a:endParaRPr lang="en-US" altLang="en-US">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p:spPr>
        <p:txBody>
          <a:bodyPr/>
          <a:lstStyle/>
          <a:p>
            <a:fld id="{3AB877A1-8806-4472-8DC3-DB4AA1508367}" type="slidenum">
              <a:rPr lang="en-US" altLang="en-US" sz="900"/>
              <a:pPr/>
              <a:t>53</a:t>
            </a:fld>
            <a:endParaRPr lang="en-US" altLang="en-US" sz="900" dirty="0"/>
          </a:p>
        </p:txBody>
      </p:sp>
      <p:sp>
        <p:nvSpPr>
          <p:cNvPr id="115715"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5716"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15717"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5718"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5719"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5720"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15721"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5722"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5723" name="Rectangle 10"/>
          <p:cNvSpPr>
            <a:spLocks noGrp="1" noRot="1" noChangeAspect="1" noChangeArrowheads="1" noTextEdit="1"/>
          </p:cNvSpPr>
          <p:nvPr>
            <p:ph type="sldImg"/>
          </p:nvPr>
        </p:nvSpPr>
        <p:spPr>
          <a:ln cap="flat"/>
        </p:spPr>
      </p:sp>
      <p:sp>
        <p:nvSpPr>
          <p:cNvPr id="115724" name="Rectangle 11"/>
          <p:cNvSpPr>
            <a:spLocks noGrp="1" noChangeArrowheads="1"/>
          </p:cNvSpPr>
          <p:nvPr>
            <p:ph type="body" idx="1"/>
          </p:nvPr>
        </p:nvSpPr>
        <p:spPr>
          <a:noFill/>
          <a:ln/>
        </p:spPr>
        <p:txBody>
          <a:bodyPr/>
          <a:lstStyle/>
          <a:p>
            <a:r>
              <a:rPr lang="en-AU" altLang="en-US" b="1" dirty="0">
                <a:latin typeface="Times New Roman" pitchFamily="18" charset="0"/>
              </a:rPr>
              <a:t>Corneal O</a:t>
            </a:r>
            <a:r>
              <a:rPr lang="en-AU" altLang="en-US" b="1" baseline="-25000" dirty="0">
                <a:latin typeface="Times New Roman" pitchFamily="18" charset="0"/>
              </a:rPr>
              <a:t>2</a:t>
            </a:r>
            <a:r>
              <a:rPr lang="en-AU" altLang="en-US" b="1" dirty="0">
                <a:latin typeface="Times New Roman" pitchFamily="18" charset="0"/>
              </a:rPr>
              <a:t> Supply with GP Lenses</a:t>
            </a:r>
            <a:endParaRPr lang="en-US" altLang="en-US" dirty="0">
              <a:latin typeface="Times New Roman" pitchFamily="18" charset="0"/>
            </a:endParaRPr>
          </a:p>
          <a:p>
            <a:r>
              <a:rPr lang="en-AU" altLang="en-US" dirty="0">
                <a:latin typeface="Times New Roman" pitchFamily="18" charset="0"/>
              </a:rPr>
              <a:t>The supply of O</a:t>
            </a:r>
            <a:r>
              <a:rPr lang="en-AU" altLang="en-US" baseline="-25000" dirty="0">
                <a:latin typeface="Times New Roman" pitchFamily="18" charset="0"/>
              </a:rPr>
              <a:t>2</a:t>
            </a:r>
            <a:r>
              <a:rPr lang="en-AU" altLang="en-US" dirty="0">
                <a:latin typeface="Times New Roman" pitchFamily="18" charset="0"/>
              </a:rPr>
              <a:t> to the cornea during GP CL wear is determined by a number of factors.</a:t>
            </a:r>
            <a:endParaRPr lang="en-US" altLang="en-US" dirty="0">
              <a:latin typeface="Times New Roman" pitchFamily="18" charset="0"/>
            </a:endParaRPr>
          </a:p>
          <a:p>
            <a:r>
              <a:rPr lang="en-AU" altLang="en-US" dirty="0">
                <a:latin typeface="Times New Roman" pitchFamily="18" charset="0"/>
              </a:rPr>
              <a:t>Most O</a:t>
            </a:r>
            <a:r>
              <a:rPr lang="en-AU" altLang="en-US" baseline="-25000" dirty="0">
                <a:latin typeface="Times New Roman" pitchFamily="18" charset="0"/>
              </a:rPr>
              <a:t>2</a:t>
            </a:r>
            <a:r>
              <a:rPr lang="en-AU" altLang="en-US" dirty="0">
                <a:latin typeface="Times New Roman" pitchFamily="18" charset="0"/>
              </a:rPr>
              <a:t> supplied to the cornea diffuses </a:t>
            </a:r>
            <a:r>
              <a:rPr lang="en-AU" altLang="en-US" i="1" dirty="0">
                <a:latin typeface="Times New Roman" pitchFamily="18" charset="0"/>
              </a:rPr>
              <a:t>through</a:t>
            </a:r>
            <a:r>
              <a:rPr lang="en-AU" altLang="en-US" dirty="0">
                <a:latin typeface="Times New Roman" pitchFamily="18" charset="0"/>
              </a:rPr>
              <a:t> the lens.  Therefore, the O</a:t>
            </a:r>
            <a:r>
              <a:rPr lang="en-AU" altLang="en-US" baseline="-25000" dirty="0">
                <a:latin typeface="Times New Roman" pitchFamily="18" charset="0"/>
              </a:rPr>
              <a:t>2</a:t>
            </a:r>
            <a:r>
              <a:rPr lang="en-AU" altLang="en-US" dirty="0">
                <a:latin typeface="Times New Roman" pitchFamily="18" charset="0"/>
              </a:rPr>
              <a:t> permeability of the CL material for an average CL is the prime determinant of O</a:t>
            </a:r>
            <a:r>
              <a:rPr lang="en-AU" altLang="en-US" baseline="-25000" dirty="0">
                <a:latin typeface="Times New Roman" pitchFamily="18" charset="0"/>
              </a:rPr>
              <a:t>2</a:t>
            </a:r>
            <a:r>
              <a:rPr lang="en-AU" altLang="en-US" dirty="0">
                <a:latin typeface="Times New Roman" pitchFamily="18" charset="0"/>
              </a:rPr>
              <a:t> supply to the cornea – not the tear exchange under the CL.</a:t>
            </a:r>
            <a:endParaRPr lang="en-US" altLang="en-US" dirty="0">
              <a:latin typeface="Times New Roman" pitchFamily="18" charset="0"/>
            </a:endParaRPr>
          </a:p>
          <a:p>
            <a:r>
              <a:rPr lang="en-AU" altLang="en-US" dirty="0">
                <a:latin typeface="Times New Roman" pitchFamily="18" charset="0"/>
              </a:rPr>
              <a:t>Design characteristics such as CL BVP &amp; average thickness play a significant role in determining the O</a:t>
            </a:r>
            <a:r>
              <a:rPr lang="en-AU" altLang="en-US" baseline="-25000" dirty="0">
                <a:latin typeface="Times New Roman" pitchFamily="18" charset="0"/>
              </a:rPr>
              <a:t>2</a:t>
            </a:r>
            <a:r>
              <a:rPr lang="en-AU" altLang="en-US" dirty="0">
                <a:latin typeface="Times New Roman" pitchFamily="18" charset="0"/>
              </a:rPr>
              <a:t> transmissibility of the CL </a:t>
            </a:r>
            <a:r>
              <a:rPr lang="en-AU" altLang="en-US" i="1" dirty="0">
                <a:latin typeface="Times New Roman" pitchFamily="18" charset="0"/>
              </a:rPr>
              <a:t>in situ.  </a:t>
            </a:r>
            <a:r>
              <a:rPr lang="en-AU" altLang="en-US" dirty="0">
                <a:latin typeface="Times New Roman" pitchFamily="18" charset="0"/>
              </a:rPr>
              <a:t>However, GP CLs are routinely applied in a relatively narrow range of centre thicknesses.  Given this, the material permeability &amp; BVP are of most significance when considering the O</a:t>
            </a:r>
            <a:r>
              <a:rPr lang="en-AU" altLang="en-US" baseline="-25000" dirty="0">
                <a:latin typeface="Times New Roman" pitchFamily="18" charset="0"/>
              </a:rPr>
              <a:t>2</a:t>
            </a:r>
            <a:r>
              <a:rPr lang="en-AU" altLang="en-US" dirty="0">
                <a:latin typeface="Times New Roman" pitchFamily="18" charset="0"/>
              </a:rPr>
              <a:t> performance of a particular GP CL.</a:t>
            </a:r>
            <a:endParaRPr lang="en-US" altLang="en-US" dirty="0">
              <a:latin typeface="Times New Roman" pitchFamily="18" charset="0"/>
            </a:endParaRPr>
          </a:p>
          <a:p>
            <a:r>
              <a:rPr lang="en-AU" altLang="en-US" dirty="0">
                <a:latin typeface="Times New Roman" pitchFamily="18" charset="0"/>
              </a:rPr>
              <a:t>O</a:t>
            </a:r>
            <a:r>
              <a:rPr lang="en-AU" altLang="en-US" baseline="-25000" dirty="0">
                <a:latin typeface="Times New Roman" pitchFamily="18" charset="0"/>
              </a:rPr>
              <a:t>2</a:t>
            </a:r>
            <a:r>
              <a:rPr lang="en-AU" altLang="en-US" dirty="0">
                <a:latin typeface="Times New Roman" pitchFamily="18" charset="0"/>
              </a:rPr>
              <a:t> is also supplied to the cornea via the tears.  The exchange of tear fluid between the tear reservoir at, &amp; under, the CL edge, &amp; the tears in the post-CL tear film, results from CL movement on the eye.  This is the so-called ‘tear pump’, the driving force of which is normal blinking.</a:t>
            </a:r>
            <a:endParaRPr lang="en-US" altLang="en-US" dirty="0">
              <a:latin typeface="Times New Roman" pitchFamily="18" charset="0"/>
            </a:endParaRPr>
          </a:p>
          <a:p>
            <a:r>
              <a:rPr lang="en-AU" altLang="en-US" dirty="0">
                <a:latin typeface="Times New Roman" pitchFamily="18" charset="0"/>
              </a:rPr>
              <a:t>Despite the much more effective tear pump existing with GP CLs, the tears are a much less effective source of corneal O</a:t>
            </a:r>
            <a:r>
              <a:rPr lang="en-AU" altLang="en-US" baseline="-25000" dirty="0">
                <a:latin typeface="Times New Roman" pitchFamily="18" charset="0"/>
              </a:rPr>
              <a:t>2</a:t>
            </a:r>
            <a:r>
              <a:rPr lang="en-AU" altLang="en-US" dirty="0">
                <a:latin typeface="Times New Roman" pitchFamily="18" charset="0"/>
              </a:rPr>
              <a:t> than transmission </a:t>
            </a:r>
            <a:r>
              <a:rPr lang="en-AU" altLang="en-US" i="1" dirty="0">
                <a:latin typeface="Times New Roman" pitchFamily="18" charset="0"/>
              </a:rPr>
              <a:t>through</a:t>
            </a:r>
            <a:r>
              <a:rPr lang="en-AU" altLang="en-US" dirty="0">
                <a:latin typeface="Times New Roman" pitchFamily="18" charset="0"/>
              </a:rPr>
              <a:t> highly permeable GP CLs.</a:t>
            </a:r>
            <a:endParaRPr lang="en-US" altLang="en-US" dirty="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p>
            <a:fld id="{BF9C9593-125A-4D53-A34A-F6E1194E552A}" type="slidenum">
              <a:rPr lang="en-US" altLang="en-US" sz="900"/>
              <a:pPr/>
              <a:t>54</a:t>
            </a:fld>
            <a:endParaRPr lang="en-US" altLang="en-US" sz="900" dirty="0"/>
          </a:p>
        </p:txBody>
      </p:sp>
      <p:sp>
        <p:nvSpPr>
          <p:cNvPr id="117763"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7764"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17765"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7766"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7767"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7768"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17769"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7770"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17771" name="Rectangle 10"/>
          <p:cNvSpPr>
            <a:spLocks noGrp="1" noRot="1" noChangeAspect="1" noChangeArrowheads="1" noTextEdit="1"/>
          </p:cNvSpPr>
          <p:nvPr>
            <p:ph type="sldImg"/>
          </p:nvPr>
        </p:nvSpPr>
        <p:spPr>
          <a:ln cap="flat"/>
        </p:spPr>
      </p:sp>
      <p:sp>
        <p:nvSpPr>
          <p:cNvPr id="117772"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Permeability of Hydrogel Materials</a:t>
            </a:r>
            <a:endParaRPr lang="en-US" altLang="en-US" dirty="0">
              <a:latin typeface="Times New Roman" pitchFamily="18" charset="0"/>
            </a:endParaRPr>
          </a:p>
          <a:p>
            <a:r>
              <a:rPr lang="en-AU" altLang="en-US" dirty="0">
                <a:latin typeface="Times New Roman" pitchFamily="18" charset="0"/>
              </a:rPr>
              <a:t>Typically, polymers used in the production of hydrogel CLs are characterized by their water content.  Usually, the water content is expressed as a percentage of the total CL once it is hydrated fully in normal saline.</a:t>
            </a:r>
            <a:endParaRPr lang="en-US" altLang="en-US" dirty="0">
              <a:latin typeface="Times New Roman" pitchFamily="18" charset="0"/>
            </a:endParaRPr>
          </a:p>
          <a:p>
            <a:r>
              <a:rPr lang="en-AU" altLang="en-US" dirty="0">
                <a:latin typeface="Times New Roman" pitchFamily="18" charset="0"/>
              </a:rPr>
              <a:t>The temperature should also be stated because the amount of water contained within the CL is temperature dependent.  Usually, as a hydrogel’s temperature </a:t>
            </a:r>
            <a:r>
              <a:rPr lang="en-AU" altLang="en-US" dirty="0">
                <a:latin typeface="Arial"/>
                <a:cs typeface="Arial"/>
              </a:rPr>
              <a:t>↑ </a:t>
            </a:r>
            <a:r>
              <a:rPr lang="en-AU" altLang="en-US" dirty="0">
                <a:latin typeface="Times New Roman" pitchFamily="18" charset="0"/>
              </a:rPr>
              <a:t>its water content </a:t>
            </a:r>
            <a:r>
              <a:rPr lang="en-AU" altLang="en-US" dirty="0">
                <a:latin typeface="Arial"/>
                <a:cs typeface="Arial"/>
              </a:rPr>
              <a:t>↓ </a:t>
            </a:r>
            <a:r>
              <a:rPr lang="en-AU" altLang="en-US" dirty="0">
                <a:latin typeface="Times New Roman" pitchFamily="18" charset="0"/>
              </a:rPr>
              <a:t>(</a:t>
            </a:r>
            <a:r>
              <a:rPr lang="en-AU" altLang="en-US" dirty="0" err="1">
                <a:latin typeface="Times New Roman" pitchFamily="18" charset="0"/>
              </a:rPr>
              <a:t>Tighe</a:t>
            </a:r>
            <a:r>
              <a:rPr lang="en-AU" altLang="en-US" dirty="0">
                <a:latin typeface="Times New Roman" pitchFamily="18" charset="0"/>
              </a:rPr>
              <a:t>, 1989).  This has a significant effect on the effective O</a:t>
            </a:r>
            <a:r>
              <a:rPr lang="en-AU" altLang="en-US" baseline="-25000" dirty="0">
                <a:latin typeface="Times New Roman" pitchFamily="18" charset="0"/>
              </a:rPr>
              <a:t>2</a:t>
            </a:r>
            <a:r>
              <a:rPr lang="en-AU" altLang="en-US" dirty="0">
                <a:latin typeface="Times New Roman" pitchFamily="18" charset="0"/>
              </a:rPr>
              <a:t> permeability of the material, as will be seen later.</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altLang="en-US">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AU" dirty="0"/>
              <a:t>Polymer-polymer attraction (see right hand side of slide).</a:t>
            </a:r>
            <a:endParaRPr lang="en-US" dirty="0"/>
          </a:p>
          <a:p>
            <a:pPr>
              <a:defRPr/>
            </a:pPr>
            <a:r>
              <a:rPr lang="en-AU" dirty="0"/>
              <a:t>The presence of other polymer groups, tails, or side-chains competing with water for the same molecular space, or which may shield the charged sites from the water dipole is significant. </a:t>
            </a:r>
            <a:endParaRPr lang="en-US" dirty="0"/>
          </a:p>
          <a:p>
            <a:pPr>
              <a:defRPr/>
            </a:pPr>
            <a:r>
              <a:rPr lang="en-AU" dirty="0"/>
              <a:t>The presence of groups, tails or side-chains that may shield charged sites from other large polar species, which, while too big to gain access, allow the water dipole ready access.</a:t>
            </a:r>
          </a:p>
          <a:p>
            <a:pPr>
              <a:defRPr/>
            </a:pPr>
            <a:endParaRPr lang="en-US" dirty="0"/>
          </a:p>
          <a:p>
            <a:pPr>
              <a:defRPr/>
            </a:pPr>
            <a:r>
              <a:rPr lang="en-AU" altLang="en-US" dirty="0">
                <a:latin typeface="Times New Roman" pitchFamily="18" charset="0"/>
              </a:rPr>
              <a:t>O</a:t>
            </a:r>
            <a:r>
              <a:rPr lang="en-AU" altLang="en-US" baseline="-25000" dirty="0">
                <a:latin typeface="Times New Roman" pitchFamily="18" charset="0"/>
              </a:rPr>
              <a:t>2</a:t>
            </a:r>
            <a:r>
              <a:rPr lang="en-AU" dirty="0"/>
              <a:t> flow through a hydrogel CL is dependent on the properties of the water ‘contained’ within the material. </a:t>
            </a:r>
            <a:r>
              <a:rPr lang="en-AU" altLang="en-US" dirty="0">
                <a:latin typeface="Times New Roman" pitchFamily="18" charset="0"/>
              </a:rPr>
              <a:t>O</a:t>
            </a:r>
            <a:r>
              <a:rPr lang="en-AU" altLang="en-US" baseline="-25000" dirty="0">
                <a:latin typeface="Times New Roman" pitchFamily="18" charset="0"/>
              </a:rPr>
              <a:t>2</a:t>
            </a:r>
            <a:r>
              <a:rPr lang="en-AU" dirty="0"/>
              <a:t> passes through the CL by virtue of water’s inherent permeability to such gases.  There is no gaseous phase transfer of </a:t>
            </a:r>
            <a:r>
              <a:rPr lang="en-AU" altLang="en-US" dirty="0">
                <a:latin typeface="Times New Roman" pitchFamily="18" charset="0"/>
              </a:rPr>
              <a:t>O</a:t>
            </a:r>
            <a:r>
              <a:rPr lang="en-AU" altLang="en-US" baseline="-25000" dirty="0">
                <a:latin typeface="Times New Roman" pitchFamily="18" charset="0"/>
              </a:rPr>
              <a:t>2</a:t>
            </a:r>
            <a:r>
              <a:rPr lang="en-AU" dirty="0"/>
              <a:t> in hydrogels.  All transfer occurs in the dissolved phase, i.e. the movement of </a:t>
            </a:r>
            <a:r>
              <a:rPr lang="en-AU" altLang="en-US" dirty="0">
                <a:latin typeface="Times New Roman" pitchFamily="18" charset="0"/>
              </a:rPr>
              <a:t>O</a:t>
            </a:r>
            <a:r>
              <a:rPr lang="en-AU" altLang="en-US" baseline="-25000" dirty="0">
                <a:latin typeface="Times New Roman" pitchFamily="18" charset="0"/>
              </a:rPr>
              <a:t>2</a:t>
            </a:r>
            <a:r>
              <a:rPr lang="en-AU" dirty="0"/>
              <a:t> through a hydrogel relies on </a:t>
            </a:r>
            <a:r>
              <a:rPr lang="en-AU" altLang="en-US" dirty="0" err="1">
                <a:latin typeface="Times New Roman" pitchFamily="18" charset="0"/>
              </a:rPr>
              <a:t>O</a:t>
            </a:r>
            <a:r>
              <a:rPr lang="en-AU" altLang="en-US" baseline="-25000" dirty="0" err="1">
                <a:latin typeface="Times New Roman" pitchFamily="18" charset="0"/>
              </a:rPr>
              <a:t>2</a:t>
            </a:r>
            <a:r>
              <a:rPr lang="en-AU" dirty="0" err="1"/>
              <a:t>’s</a:t>
            </a:r>
            <a:r>
              <a:rPr lang="en-AU" dirty="0"/>
              <a:t> solubility in water. (</a:t>
            </a:r>
            <a:r>
              <a:rPr lang="en-AU" dirty="0" err="1"/>
              <a:t>Fatt</a:t>
            </a:r>
            <a:r>
              <a:rPr lang="en-AU" dirty="0"/>
              <a:t>, 1987).   </a:t>
            </a:r>
            <a:r>
              <a:rPr lang="en-AU" altLang="en-US" dirty="0">
                <a:latin typeface="Times New Roman" pitchFamily="18" charset="0"/>
              </a:rPr>
              <a:t>O</a:t>
            </a:r>
            <a:r>
              <a:rPr lang="en-AU" altLang="en-US" baseline="-25000" dirty="0">
                <a:latin typeface="Times New Roman" pitchFamily="18" charset="0"/>
              </a:rPr>
              <a:t>2</a:t>
            </a:r>
            <a:r>
              <a:rPr lang="en-AU" dirty="0"/>
              <a:t> molecules do not pass through the material polymer </a:t>
            </a:r>
            <a:r>
              <a:rPr lang="en-AU" i="1" dirty="0"/>
              <a:t>per se</a:t>
            </a:r>
            <a:r>
              <a:rPr lang="en-AU" dirty="0"/>
              <a:t>, rather they diffuse mostly through the water-filled pores contained within the CL.  Some </a:t>
            </a:r>
            <a:r>
              <a:rPr lang="en-AU" altLang="en-US" dirty="0">
                <a:latin typeface="Times New Roman" pitchFamily="18" charset="0"/>
              </a:rPr>
              <a:t>O</a:t>
            </a:r>
            <a:r>
              <a:rPr lang="en-AU" altLang="en-US" baseline="-25000" dirty="0">
                <a:latin typeface="Times New Roman" pitchFamily="18" charset="0"/>
              </a:rPr>
              <a:t>2</a:t>
            </a:r>
            <a:r>
              <a:rPr lang="en-AU" dirty="0"/>
              <a:t> is dissolved in the material itself.</a:t>
            </a:r>
            <a:endParaRPr lang="en-US" dirty="0"/>
          </a:p>
          <a:p>
            <a:pPr>
              <a:defRPr/>
            </a:pPr>
            <a:r>
              <a:rPr lang="en-AU" dirty="0"/>
              <a:t>Therefore, the </a:t>
            </a:r>
            <a:r>
              <a:rPr lang="en-AU" altLang="en-US" dirty="0">
                <a:latin typeface="Times New Roman" pitchFamily="18" charset="0"/>
              </a:rPr>
              <a:t>O</a:t>
            </a:r>
            <a:r>
              <a:rPr lang="en-AU" altLang="en-US" baseline="-25000" dirty="0">
                <a:latin typeface="Times New Roman" pitchFamily="18" charset="0"/>
              </a:rPr>
              <a:t>2</a:t>
            </a:r>
            <a:r>
              <a:rPr lang="en-AU" dirty="0"/>
              <a:t> permeability of water is the main limiting factor in the amount of </a:t>
            </a:r>
            <a:r>
              <a:rPr lang="en-AU" altLang="en-US" dirty="0">
                <a:latin typeface="Times New Roman" pitchFamily="18" charset="0"/>
              </a:rPr>
              <a:t>O</a:t>
            </a:r>
            <a:r>
              <a:rPr lang="en-AU" altLang="en-US" baseline="-25000" dirty="0">
                <a:latin typeface="Times New Roman" pitchFamily="18" charset="0"/>
              </a:rPr>
              <a:t>2</a:t>
            </a:r>
            <a:r>
              <a:rPr lang="en-AU" dirty="0"/>
              <a:t> that reaches the cornea via a hydrogel lens.  Water is much more permeable to the carbon dioxide leaving the cornea, largely because of its solubility &amp; chemical interaction with water.</a:t>
            </a:r>
            <a:endParaRPr lang="en-US" dirty="0"/>
          </a:p>
          <a:p>
            <a:pPr>
              <a:defRPr/>
            </a:pPr>
            <a:r>
              <a:rPr lang="en-AU" dirty="0"/>
              <a:t>To conceptualize dissolved </a:t>
            </a:r>
            <a:r>
              <a:rPr lang="en-AU" altLang="en-US" dirty="0">
                <a:latin typeface="Times New Roman" pitchFamily="18" charset="0"/>
              </a:rPr>
              <a:t>O</a:t>
            </a:r>
            <a:r>
              <a:rPr lang="en-AU" altLang="en-US" baseline="-25000" dirty="0">
                <a:latin typeface="Times New Roman" pitchFamily="18" charset="0"/>
              </a:rPr>
              <a:t>2</a:t>
            </a:r>
            <a:r>
              <a:rPr lang="en-AU" dirty="0"/>
              <a:t>, </a:t>
            </a:r>
            <a:r>
              <a:rPr lang="en-AU" dirty="0" err="1"/>
              <a:t>Fatt</a:t>
            </a:r>
            <a:r>
              <a:rPr lang="en-AU" dirty="0"/>
              <a:t> (1978) uses the analogy of the gas (the identity of the gas is unimportant but it is actually carbon dioxide) present in a sealed aerated (carbonated) beverage.  It enters as a gas, is dissolved in the beverage while sealed &amp; exits as a gas once the bottle is opened.</a:t>
            </a:r>
            <a:endParaRPr lang="en-US" dirty="0"/>
          </a:p>
          <a:p>
            <a:pPr>
              <a:defRPr/>
            </a:pPr>
            <a:r>
              <a:rPr lang="en-AU" dirty="0"/>
              <a:t>Generally, a material’s </a:t>
            </a:r>
            <a:r>
              <a:rPr lang="en-AU" altLang="en-US" dirty="0">
                <a:latin typeface="Times New Roman" pitchFamily="18" charset="0"/>
              </a:rPr>
              <a:t>O</a:t>
            </a:r>
            <a:r>
              <a:rPr lang="en-AU" altLang="en-US" baseline="-25000" dirty="0">
                <a:latin typeface="Times New Roman" pitchFamily="18" charset="0"/>
              </a:rPr>
              <a:t>2</a:t>
            </a:r>
            <a:r>
              <a:rPr lang="en-AU" dirty="0"/>
              <a:t> permeability </a:t>
            </a:r>
            <a:r>
              <a:rPr lang="en-AU" dirty="0">
                <a:latin typeface="Arial"/>
                <a:cs typeface="Arial"/>
              </a:rPr>
              <a:t>↑ </a:t>
            </a:r>
            <a:r>
              <a:rPr lang="en-AU" dirty="0"/>
              <a:t>as the water content is </a:t>
            </a:r>
            <a:r>
              <a:rPr lang="en-AU" dirty="0">
                <a:latin typeface="Arial"/>
                <a:cs typeface="Arial"/>
              </a:rPr>
              <a:t>↑</a:t>
            </a:r>
            <a:r>
              <a:rPr lang="en-AU" dirty="0"/>
              <a:t>.  However, the </a:t>
            </a:r>
            <a:r>
              <a:rPr lang="en-AU" altLang="en-US" dirty="0">
                <a:latin typeface="Times New Roman" pitchFamily="18" charset="0"/>
              </a:rPr>
              <a:t>O</a:t>
            </a:r>
            <a:r>
              <a:rPr lang="en-AU" altLang="en-US" baseline="-25000" dirty="0">
                <a:latin typeface="Times New Roman" pitchFamily="18" charset="0"/>
              </a:rPr>
              <a:t>2</a:t>
            </a:r>
            <a:r>
              <a:rPr lang="en-AU" dirty="0"/>
              <a:t> permeability of water itself imposes an upper limit on the amount of </a:t>
            </a:r>
            <a:r>
              <a:rPr lang="en-AU" altLang="en-US" dirty="0">
                <a:latin typeface="Times New Roman" pitchFamily="18" charset="0"/>
              </a:rPr>
              <a:t>O</a:t>
            </a:r>
            <a:r>
              <a:rPr lang="en-AU" altLang="en-US" baseline="-25000" dirty="0">
                <a:latin typeface="Times New Roman" pitchFamily="18" charset="0"/>
              </a:rPr>
              <a:t>2</a:t>
            </a:r>
            <a:r>
              <a:rPr lang="en-AU" dirty="0"/>
              <a:t> that can be delivered to the cornea through a hydrogel CL.</a:t>
            </a:r>
          </a:p>
          <a:p>
            <a:pPr>
              <a:defRPr/>
            </a:pPr>
            <a:endParaRPr lang="en-US" dirty="0"/>
          </a:p>
          <a:p>
            <a:pPr>
              <a:defRPr/>
            </a:pPr>
            <a:r>
              <a:rPr lang="en-AU" dirty="0"/>
              <a:t>Furthermore, the chemistry of water retention within a hydrogel material also determines how easily </a:t>
            </a:r>
            <a:r>
              <a:rPr lang="en-AU" altLang="en-US" dirty="0">
                <a:latin typeface="Times New Roman" pitchFamily="18" charset="0"/>
              </a:rPr>
              <a:t>O</a:t>
            </a:r>
            <a:r>
              <a:rPr lang="en-AU" altLang="en-US" baseline="-25000" dirty="0">
                <a:latin typeface="Times New Roman" pitchFamily="18" charset="0"/>
              </a:rPr>
              <a:t>2</a:t>
            </a:r>
            <a:r>
              <a:rPr lang="en-AU" dirty="0"/>
              <a:t> can pass through the CL to reach the post-CL tear film.  For this reason it is necessary to distinguish between the methods of water retention within the CL matrix.</a:t>
            </a:r>
            <a:endParaRPr lang="en-US" dirty="0"/>
          </a:p>
          <a:p>
            <a:pPr>
              <a:defRPr/>
            </a:pPr>
            <a:r>
              <a:rPr lang="en-AU" dirty="0"/>
              <a:t>There are two methods of water retention - bound &amp; free.  In a hydrogel material, some of the water, which exists as a charged molecule or dipole, is bound to the polymer electrostatically by the so-called hydrogen bond (see slide).  Its properties are changed by this attraction in such a way that it is no longer available as a vehicle for </a:t>
            </a:r>
            <a:r>
              <a:rPr lang="en-AU" altLang="en-US" dirty="0">
                <a:latin typeface="Times New Roman" pitchFamily="18" charset="0"/>
              </a:rPr>
              <a:t>O</a:t>
            </a:r>
            <a:r>
              <a:rPr lang="en-AU" altLang="en-US" baseline="-25000" dirty="0">
                <a:latin typeface="Times New Roman" pitchFamily="18" charset="0"/>
              </a:rPr>
              <a:t>2</a:t>
            </a:r>
            <a:r>
              <a:rPr lang="en-AU" dirty="0"/>
              <a:t> transport through the lens.  This bound water is also referred to as non-freezing water (</a:t>
            </a:r>
            <a:r>
              <a:rPr lang="en-AU" dirty="0" err="1"/>
              <a:t>Mirejovsky</a:t>
            </a:r>
            <a:r>
              <a:rPr lang="en-AU" dirty="0"/>
              <a:t> </a:t>
            </a:r>
            <a:r>
              <a:rPr lang="en-AU" i="1" dirty="0"/>
              <a:t>et al</a:t>
            </a:r>
            <a:r>
              <a:rPr lang="en-AU" dirty="0"/>
              <a:t>. 1993).</a:t>
            </a:r>
            <a:endParaRPr lang="en-US" dirty="0"/>
          </a:p>
          <a:p>
            <a:pPr>
              <a:defRPr/>
            </a:pPr>
            <a:r>
              <a:rPr lang="en-AU" dirty="0"/>
              <a:t>Other factors are involved in water retention at the molecular level.  For example, in the case of vinyl pyrrolidone-containing materials, the main water attractant is the negatively charged nitrogen atom in the bulky &amp; relatively rigid pyrrolidone ring (see slide).</a:t>
            </a:r>
            <a:endParaRPr lang="en-US" dirty="0"/>
          </a:p>
          <a:p>
            <a:pPr>
              <a:defRPr/>
            </a:pPr>
            <a:r>
              <a:rPr lang="en-AU" dirty="0"/>
              <a:t>Although the ring itself can rotate about its connection to the main polymer backbone (i.e. about the C–N bond) its inflexible properties reduce the attraction between itself &amp; adjacent pyrrolidone rings within the material.</a:t>
            </a:r>
            <a:endParaRPr lang="en-US" dirty="0"/>
          </a:p>
          <a:p>
            <a:pPr>
              <a:defRPr/>
            </a:pPr>
            <a:r>
              <a:rPr lang="en-AU" dirty="0"/>
              <a:t>Importantly, the protected nature of N allows water to bond while restricting access by other larger entities.</a:t>
            </a:r>
            <a:endParaRPr lang="en-US" dirty="0"/>
          </a:p>
          <a:p>
            <a:pPr>
              <a:defRPr/>
            </a:pPr>
            <a:r>
              <a:rPr lang="en-AU" dirty="0"/>
              <a:t>The charges on the carbonyl group (C=O) are small &amp; contribute little to either polymer-polymer or polymer-water attraction &amp; have only limited significance (this section after Frankland, 1973).</a:t>
            </a:r>
            <a:endParaRPr lang="en-US" dirty="0"/>
          </a:p>
          <a:p>
            <a:pPr>
              <a:defRPr/>
            </a:pPr>
            <a:r>
              <a:rPr lang="en-AU" dirty="0"/>
              <a:t>Much of the water within a hydrogel polymer is free to carry </a:t>
            </a:r>
            <a:r>
              <a:rPr lang="en-AU" altLang="en-US" dirty="0">
                <a:latin typeface="Times New Roman" pitchFamily="18" charset="0"/>
              </a:rPr>
              <a:t>O</a:t>
            </a:r>
            <a:r>
              <a:rPr lang="en-AU" altLang="en-US" baseline="-25000" dirty="0">
                <a:latin typeface="Times New Roman" pitchFamily="18" charset="0"/>
              </a:rPr>
              <a:t>2</a:t>
            </a:r>
            <a:r>
              <a:rPr lang="en-AU" dirty="0"/>
              <a:t> from the anterior surface to the cornea.  This free water component is also referred to as freezing water.  As far as </a:t>
            </a:r>
            <a:r>
              <a:rPr lang="en-AU" altLang="en-US" dirty="0">
                <a:latin typeface="Times New Roman" pitchFamily="18" charset="0"/>
              </a:rPr>
              <a:t>O</a:t>
            </a:r>
            <a:r>
              <a:rPr lang="en-AU" altLang="en-US" baseline="-25000" dirty="0">
                <a:latin typeface="Times New Roman" pitchFamily="18" charset="0"/>
              </a:rPr>
              <a:t>2</a:t>
            </a:r>
            <a:r>
              <a:rPr lang="en-AU" dirty="0"/>
              <a:t> transport is concerned, the ratio of bound to free water is more important than the total water content of the CL material.</a:t>
            </a:r>
            <a:endParaRPr lang="en-US" dirty="0"/>
          </a:p>
        </p:txBody>
      </p:sp>
      <p:sp>
        <p:nvSpPr>
          <p:cNvPr id="121860" name="Slide Number Placeholder 3"/>
          <p:cNvSpPr>
            <a:spLocks noGrp="1"/>
          </p:cNvSpPr>
          <p:nvPr>
            <p:ph type="sldNum" sz="quarter" idx="5"/>
          </p:nvPr>
        </p:nvSpPr>
        <p:spPr>
          <a:noFill/>
        </p:spPr>
        <p:txBody>
          <a:bodyPr/>
          <a:lstStyle/>
          <a:p>
            <a:fld id="{43AB02A6-D952-4ABE-B218-D0411D674574}" type="slidenum">
              <a:rPr lang="en-US" altLang="en-US" sz="900"/>
              <a:pPr/>
              <a:t>56</a:t>
            </a:fld>
            <a:endParaRPr lang="en-US" altLang="en-US" sz="9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p:spPr>
        <p:txBody>
          <a:bodyPr/>
          <a:lstStyle/>
          <a:p>
            <a:fld id="{EA6C24AA-BE6A-4887-9987-BA4AB3CD91C7}" type="slidenum">
              <a:rPr lang="en-US" altLang="en-US" sz="900"/>
              <a:pPr/>
              <a:t>57</a:t>
            </a:fld>
            <a:endParaRPr lang="en-US" altLang="en-US" sz="900" dirty="0"/>
          </a:p>
        </p:txBody>
      </p:sp>
      <p:sp>
        <p:nvSpPr>
          <p:cNvPr id="123907"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3908"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23909"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3910"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3911"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3912"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23913"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3914"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3915" name="Rectangle 10"/>
          <p:cNvSpPr>
            <a:spLocks noGrp="1" noRot="1" noChangeAspect="1" noChangeArrowheads="1" noTextEdit="1"/>
          </p:cNvSpPr>
          <p:nvPr>
            <p:ph type="sldImg"/>
          </p:nvPr>
        </p:nvSpPr>
        <p:spPr>
          <a:ln cap="flat"/>
        </p:spPr>
      </p:sp>
      <p:sp>
        <p:nvSpPr>
          <p:cNvPr id="123916" name="Rectangle 11"/>
          <p:cNvSpPr>
            <a:spLocks noGrp="1" noChangeArrowheads="1"/>
          </p:cNvSpPr>
          <p:nvPr>
            <p:ph type="body" idx="1"/>
          </p:nvPr>
        </p:nvSpPr>
        <p:spPr>
          <a:noFill/>
          <a:ln/>
        </p:spPr>
        <p:txBody>
          <a:bodyPr/>
          <a:lstStyle/>
          <a:p>
            <a:endParaRPr lang="en-US" altLang="en-US">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p:spPr>
        <p:txBody>
          <a:bodyPr/>
          <a:lstStyle/>
          <a:p>
            <a:fld id="{C9314AC3-C407-463F-A19E-82782E8FEA53}" type="slidenum">
              <a:rPr lang="en-US" altLang="en-US" sz="900"/>
              <a:pPr/>
              <a:t>58</a:t>
            </a:fld>
            <a:endParaRPr lang="en-US" altLang="en-US" sz="900" dirty="0"/>
          </a:p>
        </p:txBody>
      </p:sp>
      <p:sp>
        <p:nvSpPr>
          <p:cNvPr id="125955"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5956"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25957"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5958"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5959"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5960"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25961"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5962"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5963" name="Rectangle 10"/>
          <p:cNvSpPr>
            <a:spLocks noGrp="1" noRot="1" noChangeAspect="1" noChangeArrowheads="1" noTextEdit="1"/>
          </p:cNvSpPr>
          <p:nvPr>
            <p:ph type="sldImg"/>
          </p:nvPr>
        </p:nvSpPr>
        <p:spPr>
          <a:ln cap="flat"/>
        </p:spPr>
      </p:sp>
      <p:sp>
        <p:nvSpPr>
          <p:cNvPr id="125964" name="Rectangle 11"/>
          <p:cNvSpPr>
            <a:spLocks noGrp="1" noChangeArrowheads="1"/>
          </p:cNvSpPr>
          <p:nvPr>
            <p:ph type="body" idx="1"/>
          </p:nvPr>
        </p:nvSpPr>
        <p:spPr>
          <a:noFill/>
          <a:ln/>
        </p:spPr>
        <p:txBody>
          <a:bodyPr/>
          <a:lstStyle/>
          <a:p>
            <a:r>
              <a:rPr lang="en-AU" altLang="en-US" dirty="0">
                <a:latin typeface="Times New Roman" pitchFamily="18" charset="0"/>
              </a:rPr>
              <a:t>SiHy (silicone hydrogel) materials provide </a:t>
            </a:r>
            <a:r>
              <a:rPr lang="en-AU" altLang="en-US" dirty="0">
                <a:latin typeface="Arial"/>
                <a:cs typeface="Arial"/>
              </a:rPr>
              <a:t>↑ </a:t>
            </a:r>
            <a:r>
              <a:rPr lang="en-AU" altLang="en-US" dirty="0">
                <a:latin typeface="Times New Roman" pitchFamily="18" charset="0"/>
              </a:rPr>
              <a:t>oxygenation to the cornea &amp; have eliminated hypoxic signs whether worn on a DW or EW basis. The SiHy material permits both O</a:t>
            </a:r>
            <a:r>
              <a:rPr lang="en-AU" altLang="en-US" baseline="-25000" dirty="0">
                <a:latin typeface="Times New Roman" pitchFamily="18" charset="0"/>
              </a:rPr>
              <a:t>2</a:t>
            </a:r>
            <a:r>
              <a:rPr lang="en-AU" altLang="en-US" dirty="0">
                <a:latin typeface="Times New Roman" pitchFamily="18" charset="0"/>
              </a:rPr>
              <a:t> &amp; ions to permeate freely through the material by means of two co-continuous phases. It can be described as a biphasic block-copolymer of a highly permeable  silicone-based polymer, coupled with a water phase. The transport of O</a:t>
            </a:r>
            <a:r>
              <a:rPr lang="en-AU" altLang="en-US" baseline="-25000" dirty="0">
                <a:latin typeface="Times New Roman" pitchFamily="18" charset="0"/>
              </a:rPr>
              <a:t>2</a:t>
            </a:r>
            <a:r>
              <a:rPr lang="en-AU" altLang="en-US" dirty="0">
                <a:latin typeface="Times New Roman" pitchFamily="18" charset="0"/>
              </a:rPr>
              <a:t> molecules occurs via the silicone phase, while ionic &amp; hydraulic permeability takes place through the aqueous phase. A minimum level of ionic &amp; hydraulic permeability is important for CL movement on-eye, especially in low water content materials. 2</a:t>
            </a:r>
            <a:r>
              <a:rPr lang="en-AU" altLang="en-US" baseline="30000" dirty="0">
                <a:latin typeface="Times New Roman" pitchFamily="18" charset="0"/>
              </a:rPr>
              <a:t>nd</a:t>
            </a:r>
            <a:r>
              <a:rPr lang="en-AU" altLang="en-US" dirty="0">
                <a:latin typeface="Times New Roman" pitchFamily="18" charset="0"/>
              </a:rPr>
              <a:t> &amp; 3</a:t>
            </a:r>
            <a:r>
              <a:rPr lang="en-AU" altLang="en-US" baseline="30000" dirty="0">
                <a:latin typeface="Times New Roman" pitchFamily="18" charset="0"/>
              </a:rPr>
              <a:t>rd</a:t>
            </a:r>
            <a:r>
              <a:rPr lang="en-AU" altLang="en-US" dirty="0">
                <a:latin typeface="Times New Roman" pitchFamily="18" charset="0"/>
              </a:rPr>
              <a:t> generation polymers are intrinsically wettable, which are a combination of monomers &amp; </a:t>
            </a:r>
            <a:r>
              <a:rPr lang="en-AU" altLang="en-US" dirty="0" err="1">
                <a:latin typeface="Times New Roman" pitchFamily="18" charset="0"/>
              </a:rPr>
              <a:t>macromers</a:t>
            </a:r>
            <a:r>
              <a:rPr lang="en-AU" altLang="en-US" dirty="0">
                <a:latin typeface="Times New Roman" pitchFamily="18" charset="0"/>
              </a:rPr>
              <a:t> that may (2</a:t>
            </a:r>
            <a:r>
              <a:rPr lang="en-AU" altLang="en-US" baseline="30000" dirty="0">
                <a:latin typeface="Times New Roman" pitchFamily="18" charset="0"/>
              </a:rPr>
              <a:t>nd</a:t>
            </a:r>
            <a:r>
              <a:rPr lang="en-AU" altLang="en-US" dirty="0">
                <a:latin typeface="Times New Roman" pitchFamily="18" charset="0"/>
              </a:rPr>
              <a:t> generation) or may not (3</a:t>
            </a:r>
            <a:r>
              <a:rPr lang="en-AU" altLang="en-US" baseline="30000" dirty="0">
                <a:latin typeface="Times New Roman" pitchFamily="18" charset="0"/>
              </a:rPr>
              <a:t>rd</a:t>
            </a:r>
            <a:r>
              <a:rPr lang="en-AU" altLang="en-US" dirty="0">
                <a:latin typeface="Times New Roman" pitchFamily="18" charset="0"/>
              </a:rPr>
              <a:t> generation) incorporate an internal wetting agent (polyvinyl pyrrolidone). These later materials do not present the inverse relationship between Dk &amp; water content as per 1</a:t>
            </a:r>
            <a:r>
              <a:rPr lang="en-AU" altLang="en-US" baseline="30000" dirty="0">
                <a:latin typeface="Times New Roman" pitchFamily="18" charset="0"/>
              </a:rPr>
              <a:t>st</a:t>
            </a:r>
            <a:r>
              <a:rPr lang="en-AU" altLang="en-US" dirty="0">
                <a:latin typeface="Times New Roman" pitchFamily="18" charset="0"/>
              </a:rPr>
              <a:t> generation polymers.  It is important to realize that SiHy materials rely on polymer properties and not water content for their O</a:t>
            </a:r>
            <a:r>
              <a:rPr lang="en-AU" altLang="en-US" baseline="-25000" dirty="0">
                <a:latin typeface="Times New Roman" pitchFamily="18" charset="0"/>
              </a:rPr>
              <a:t>2 </a:t>
            </a:r>
            <a:r>
              <a:rPr lang="en-AU" altLang="en-US" dirty="0">
                <a:latin typeface="Times New Roman" pitchFamily="18" charset="0"/>
              </a:rPr>
              <a:t>performance, i.e. siloxane materials overcome the limitations placed on O</a:t>
            </a:r>
            <a:r>
              <a:rPr lang="en-AU" altLang="en-US" baseline="-25000" dirty="0">
                <a:latin typeface="Times New Roman" pitchFamily="18" charset="0"/>
              </a:rPr>
              <a:t>2</a:t>
            </a:r>
            <a:r>
              <a:rPr lang="en-AU" altLang="en-US" dirty="0">
                <a:latin typeface="Times New Roman" pitchFamily="18" charset="0"/>
              </a:rPr>
              <a:t> performance in</a:t>
            </a:r>
            <a:r>
              <a:rPr lang="en-AU" altLang="en-US" baseline="0" dirty="0">
                <a:latin typeface="Times New Roman" pitchFamily="18" charset="0"/>
              </a:rPr>
              <a:t> hydrogels imparted by their dependence on water content for gas passage.  Tellingly, the highest performing SiHy CL material has the LOWEST water content, i.e. a material’s water content is actually a barrier to high O</a:t>
            </a:r>
            <a:r>
              <a:rPr lang="en-AU" altLang="en-US" baseline="-25000" dirty="0">
                <a:latin typeface="Times New Roman" pitchFamily="18" charset="0"/>
              </a:rPr>
              <a:t>2 </a:t>
            </a:r>
            <a:r>
              <a:rPr lang="en-AU" altLang="en-US" baseline="0" dirty="0">
                <a:latin typeface="Times New Roman" pitchFamily="18" charset="0"/>
              </a:rPr>
              <a:t>performance.</a:t>
            </a:r>
            <a:endParaRPr lang="en-US" altLang="en-US" dirty="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p:spPr>
        <p:txBody>
          <a:bodyPr/>
          <a:lstStyle/>
          <a:p>
            <a:fld id="{099DE312-6E11-4FD2-A1DC-1ED2649B909E}" type="slidenum">
              <a:rPr lang="en-US" altLang="en-US" sz="900"/>
              <a:pPr/>
              <a:t>59</a:t>
            </a:fld>
            <a:endParaRPr lang="en-US" altLang="en-US" sz="900" dirty="0"/>
          </a:p>
        </p:txBody>
      </p:sp>
      <p:sp>
        <p:nvSpPr>
          <p:cNvPr id="128003"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8004"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28005"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8006"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8007"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8008"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28009"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8010"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28011" name="Rectangle 10"/>
          <p:cNvSpPr>
            <a:spLocks noGrp="1" noRot="1" noChangeAspect="1" noChangeArrowheads="1" noTextEdit="1"/>
          </p:cNvSpPr>
          <p:nvPr>
            <p:ph type="sldImg"/>
          </p:nvPr>
        </p:nvSpPr>
        <p:spPr>
          <a:ln cap="flat"/>
        </p:spPr>
      </p:sp>
      <p:sp>
        <p:nvSpPr>
          <p:cNvPr id="128012"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Transmissibility of Hydrogel Materials</a:t>
            </a:r>
            <a:endParaRPr lang="en-US" altLang="en-US" dirty="0">
              <a:latin typeface="Times New Roman" pitchFamily="18" charset="0"/>
            </a:endParaRPr>
          </a:p>
          <a:p>
            <a:r>
              <a:rPr lang="en-AU" altLang="en-US" dirty="0">
                <a:latin typeface="Times New Roman" pitchFamily="18" charset="0"/>
              </a:rPr>
              <a:t>The thickness of a hydrogel CL also influences the amount of O</a:t>
            </a:r>
            <a:r>
              <a:rPr lang="en-AU" altLang="en-US" baseline="-25000" dirty="0">
                <a:latin typeface="Times New Roman" pitchFamily="18" charset="0"/>
              </a:rPr>
              <a:t>2</a:t>
            </a:r>
            <a:r>
              <a:rPr lang="en-AU" altLang="en-US" dirty="0">
                <a:latin typeface="Times New Roman" pitchFamily="18" charset="0"/>
              </a:rPr>
              <a:t> transmitted.  The thickness characteristics of an SCL influence both the O</a:t>
            </a:r>
            <a:r>
              <a:rPr lang="en-AU" altLang="en-US" baseline="-25000" dirty="0">
                <a:latin typeface="Times New Roman" pitchFamily="18" charset="0"/>
              </a:rPr>
              <a:t>2</a:t>
            </a:r>
            <a:r>
              <a:rPr lang="en-AU" altLang="en-US" dirty="0">
                <a:latin typeface="Times New Roman" pitchFamily="18" charset="0"/>
              </a:rPr>
              <a:t> transmissibility &amp; the clinical performance of the lens.</a:t>
            </a:r>
            <a:endParaRPr lang="en-US" altLang="en-US" dirty="0">
              <a:latin typeface="Times New Roman" pitchFamily="18" charset="0"/>
            </a:endParaRPr>
          </a:p>
          <a:p>
            <a:r>
              <a:rPr lang="en-AU" altLang="en-US" dirty="0">
                <a:latin typeface="Times New Roman" pitchFamily="18" charset="0"/>
              </a:rPr>
              <a:t>Calculation of SCL O</a:t>
            </a:r>
            <a:r>
              <a:rPr lang="en-AU" altLang="en-US" baseline="-25000" dirty="0">
                <a:latin typeface="Times New Roman" pitchFamily="18" charset="0"/>
              </a:rPr>
              <a:t>2</a:t>
            </a:r>
            <a:r>
              <a:rPr lang="en-AU" altLang="en-US" dirty="0">
                <a:latin typeface="Times New Roman" pitchFamily="18" charset="0"/>
              </a:rPr>
              <a:t> transmissibility should take into account the </a:t>
            </a:r>
            <a:r>
              <a:rPr lang="en-AU" altLang="en-US" i="1" dirty="0">
                <a:latin typeface="Times New Roman" pitchFamily="18" charset="0"/>
              </a:rPr>
              <a:t>average</a:t>
            </a:r>
            <a:r>
              <a:rPr lang="en-AU" altLang="en-US" dirty="0">
                <a:latin typeface="Times New Roman" pitchFamily="18" charset="0"/>
              </a:rPr>
              <a:t> thickness of the lens.  The centre of the CL may not be representative of much of the CL in terms of the amount of O</a:t>
            </a:r>
            <a:r>
              <a:rPr lang="en-AU" altLang="en-US" baseline="-25000" dirty="0">
                <a:latin typeface="Times New Roman" pitchFamily="18" charset="0"/>
              </a:rPr>
              <a:t>2</a:t>
            </a:r>
            <a:r>
              <a:rPr lang="en-AU" altLang="en-US" dirty="0">
                <a:latin typeface="Times New Roman" pitchFamily="18" charset="0"/>
              </a:rPr>
              <a:t> delivered to the anterior corneal surface.  This is particularly so when considering moderate to high minus powers or plus powered CLs.</a:t>
            </a:r>
            <a:endParaRPr lang="en-US" altLang="en-US" dirty="0">
              <a:latin typeface="Times New Roman" pitchFamily="18" charset="0"/>
            </a:endParaRPr>
          </a:p>
          <a:p>
            <a:r>
              <a:rPr lang="en-AU" altLang="en-US" dirty="0">
                <a:latin typeface="Times New Roman" pitchFamily="18" charset="0"/>
              </a:rPr>
              <a:t>Thickness also contributes to the dehydration characteristics of the material both on &amp; off the eye.  In general, the thicker the lens, the less it will dehydrate.  This is due largely to the greater resistance to the bulk flow of water through the CL offered by thicker lenses.</a:t>
            </a:r>
            <a:endParaRPr lang="en-US" altLang="en-US" dirty="0">
              <a:latin typeface="Times New Roman" pitchFamily="18" charset="0"/>
            </a:endParaRPr>
          </a:p>
          <a:p>
            <a:r>
              <a:rPr lang="en-AU" altLang="en-US" dirty="0">
                <a:latin typeface="Times New Roman" pitchFamily="18" charset="0"/>
              </a:rPr>
              <a:t>However, thickness also reduces the O</a:t>
            </a:r>
            <a:r>
              <a:rPr lang="en-AU" altLang="en-US" baseline="-25000" dirty="0">
                <a:latin typeface="Times New Roman" pitchFamily="18" charset="0"/>
              </a:rPr>
              <a:t>2</a:t>
            </a:r>
            <a:r>
              <a:rPr lang="en-AU" altLang="en-US" dirty="0">
                <a:latin typeface="Times New Roman" pitchFamily="18" charset="0"/>
              </a:rPr>
              <a:t> transmissibility.  If a high water content CL is produced too thin, it causes a higher level of coalescent macro-punctate corneal staining due to pervaporation (Holden </a:t>
            </a:r>
            <a:r>
              <a:rPr lang="en-AU" altLang="en-US" i="1" dirty="0">
                <a:latin typeface="Times New Roman" pitchFamily="18" charset="0"/>
              </a:rPr>
              <a:t>et al</a:t>
            </a:r>
            <a:r>
              <a:rPr lang="en-AU" altLang="en-US" dirty="0">
                <a:latin typeface="Times New Roman" pitchFamily="18" charset="0"/>
              </a:rPr>
              <a:t>. 1986), i.e. desiccation or dehydration staining.  Therefore, CL designers &amp; prescribers must balance the desire for high transmissibility (thinner lenses) with preventing pervaporation staining (thicker lenses). </a:t>
            </a:r>
            <a:endParaRPr lang="en-US" altLang="en-US" dirty="0">
              <a:latin typeface="Times New Roman" pitchFamily="18" charset="0"/>
            </a:endParaRPr>
          </a:p>
          <a:p>
            <a:r>
              <a:rPr lang="en-AU" altLang="en-US" dirty="0">
                <a:latin typeface="Times New Roman" pitchFamily="18" charset="0"/>
              </a:rPr>
              <a:t>O</a:t>
            </a:r>
            <a:r>
              <a:rPr lang="en-AU" altLang="en-US" baseline="-25000" dirty="0">
                <a:latin typeface="Times New Roman" pitchFamily="18" charset="0"/>
              </a:rPr>
              <a:t>2</a:t>
            </a:r>
            <a:r>
              <a:rPr lang="en-AU" altLang="en-US" dirty="0">
                <a:latin typeface="Times New Roman" pitchFamily="18" charset="0"/>
              </a:rPr>
              <a:t> transmissibility of a hydrogel CL indicates the expected overall physiological performance of the CL on-eye.  Knowing the Dk/</a:t>
            </a:r>
            <a:r>
              <a:rPr lang="en-AU" altLang="en-US" i="1" dirty="0">
                <a:latin typeface="Times New Roman" pitchFamily="18" charset="0"/>
              </a:rPr>
              <a:t>t</a:t>
            </a:r>
            <a:r>
              <a:rPr lang="en-AU" altLang="en-US" dirty="0">
                <a:latin typeface="Times New Roman" pitchFamily="18" charset="0"/>
              </a:rPr>
              <a:t> of a CL permits the practitioner to classify it on the basis of the Holden &amp; Mertz criteria for safe daily &amp; overnight wear.</a:t>
            </a:r>
            <a:endParaRPr lang="en-US" altLang="en-US" dirty="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p:spPr>
        <p:txBody>
          <a:bodyPr/>
          <a:lstStyle/>
          <a:p>
            <a:fld id="{54C30FAE-19C9-4E06-B727-95EEA6447BA4}" type="slidenum">
              <a:rPr lang="en-US" altLang="en-US" sz="900"/>
              <a:pPr/>
              <a:t>60</a:t>
            </a:fld>
            <a:endParaRPr lang="en-US" altLang="en-US" sz="900" dirty="0"/>
          </a:p>
        </p:txBody>
      </p:sp>
      <p:sp>
        <p:nvSpPr>
          <p:cNvPr id="130051"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0052"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0053"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0054"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0055"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0056"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0057"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0058"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0059" name="Rectangle 10"/>
          <p:cNvSpPr>
            <a:spLocks noGrp="1" noRot="1" noChangeAspect="1" noChangeArrowheads="1" noTextEdit="1"/>
          </p:cNvSpPr>
          <p:nvPr>
            <p:ph type="sldImg"/>
          </p:nvPr>
        </p:nvSpPr>
        <p:spPr>
          <a:ln cap="flat"/>
        </p:spPr>
      </p:sp>
      <p:sp>
        <p:nvSpPr>
          <p:cNvPr id="130060" name="Rectangle 11"/>
          <p:cNvSpPr>
            <a:spLocks noGrp="1" noChangeArrowheads="1"/>
          </p:cNvSpPr>
          <p:nvPr>
            <p:ph type="body" idx="1"/>
          </p:nvPr>
        </p:nvSpPr>
        <p:spPr>
          <a:noFill/>
          <a:ln/>
        </p:spPr>
        <p:txBody>
          <a:bodyPr/>
          <a:lstStyle/>
          <a:p>
            <a:r>
              <a:rPr lang="en-AU" altLang="en-US" dirty="0">
                <a:latin typeface="Times New Roman" pitchFamily="18" charset="0"/>
              </a:rPr>
              <a:t>Changes in material water content as well as CL design can affect O</a:t>
            </a:r>
            <a:r>
              <a:rPr lang="en-AU" altLang="en-US" baseline="-25000" dirty="0">
                <a:latin typeface="Times New Roman" pitchFamily="18" charset="0"/>
              </a:rPr>
              <a:t>2</a:t>
            </a:r>
            <a:r>
              <a:rPr lang="en-AU" altLang="en-US" dirty="0">
                <a:latin typeface="Times New Roman" pitchFamily="18" charset="0"/>
              </a:rPr>
              <a:t> transmissibility.  Based on clinical performance, the practitioner may vary one or both of these variables to achieve higher O</a:t>
            </a:r>
            <a:r>
              <a:rPr lang="en-AU" altLang="en-US" baseline="-25000" dirty="0">
                <a:latin typeface="Times New Roman" pitchFamily="18" charset="0"/>
              </a:rPr>
              <a:t>2</a:t>
            </a:r>
            <a:r>
              <a:rPr lang="en-AU" altLang="en-US" dirty="0">
                <a:latin typeface="Times New Roman" pitchFamily="18" charset="0"/>
              </a:rPr>
              <a:t> supply to the cornea. </a:t>
            </a:r>
            <a:endParaRPr lang="en-US" altLang="en-US" dirty="0">
              <a:latin typeface="Times New Roman" pitchFamily="18" charset="0"/>
            </a:endParaRPr>
          </a:p>
          <a:p>
            <a:r>
              <a:rPr lang="en-AU" altLang="en-US" dirty="0">
                <a:latin typeface="Times New Roman" pitchFamily="18" charset="0"/>
              </a:rPr>
              <a:t>For practical purposes, the Dk/</a:t>
            </a:r>
            <a:r>
              <a:rPr lang="en-AU" altLang="en-US" i="1" dirty="0">
                <a:latin typeface="Times New Roman" pitchFamily="18" charset="0"/>
              </a:rPr>
              <a:t>t</a:t>
            </a:r>
            <a:r>
              <a:rPr lang="en-AU" altLang="en-US" dirty="0">
                <a:latin typeface="Times New Roman" pitchFamily="18" charset="0"/>
              </a:rPr>
              <a:t> of a hydrogel CL is unaffected by mild to moderate deposits on the surface.  The O</a:t>
            </a:r>
            <a:r>
              <a:rPr lang="en-AU" altLang="en-US" baseline="-25000" dirty="0">
                <a:latin typeface="Times New Roman" pitchFamily="18" charset="0"/>
              </a:rPr>
              <a:t>2</a:t>
            </a:r>
            <a:r>
              <a:rPr lang="en-AU" altLang="en-US" dirty="0">
                <a:latin typeface="Times New Roman" pitchFamily="18" charset="0"/>
              </a:rPr>
              <a:t> transmissibility may be slightly decreased when very heavy deposits accumulate.</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85A0D549-F0B4-434C-BBD0-EC92DD654EF4}" type="slidenum">
              <a:rPr lang="en-US" altLang="en-US" sz="900"/>
              <a:pPr/>
              <a:t>61</a:t>
            </a:fld>
            <a:endParaRPr lang="en-US" altLang="en-US" sz="900" dirty="0"/>
          </a:p>
        </p:txBody>
      </p:sp>
      <p:sp>
        <p:nvSpPr>
          <p:cNvPr id="132099"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0"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1"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2"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3"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4"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5"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6"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7" name="Rectangle 10"/>
          <p:cNvSpPr>
            <a:spLocks noGrp="1" noRot="1" noChangeAspect="1" noChangeArrowheads="1" noTextEdit="1"/>
          </p:cNvSpPr>
          <p:nvPr>
            <p:ph type="sldImg"/>
          </p:nvPr>
        </p:nvSpPr>
        <p:spPr>
          <a:ln cap="flat"/>
        </p:spPr>
      </p:sp>
      <p:sp>
        <p:nvSpPr>
          <p:cNvPr id="132108" name="Rectangle 11"/>
          <p:cNvSpPr>
            <a:spLocks noGrp="1" noChangeArrowheads="1"/>
          </p:cNvSpPr>
          <p:nvPr>
            <p:ph type="body" idx="1"/>
          </p:nvPr>
        </p:nvSpPr>
        <p:spPr>
          <a:noFill/>
          <a:ln/>
        </p:spPr>
        <p:txBody>
          <a:bodyPr/>
          <a:lstStyle/>
          <a:p>
            <a:r>
              <a:rPr lang="en-AU" altLang="en-US" b="1" dirty="0">
                <a:latin typeface="Times New Roman" pitchFamily="18" charset="0"/>
              </a:rPr>
              <a:t>Corneal Swelling with SCL Wear</a:t>
            </a:r>
            <a:endParaRPr lang="en-US" altLang="en-US" dirty="0">
              <a:latin typeface="Times New Roman" pitchFamily="18" charset="0"/>
            </a:endParaRPr>
          </a:p>
          <a:p>
            <a:r>
              <a:rPr lang="en-AU" altLang="en-US" dirty="0">
                <a:latin typeface="Times New Roman" pitchFamily="18" charset="0"/>
              </a:rPr>
              <a:t>Among the most commonly used hydrogel polymers is a polymer of </a:t>
            </a:r>
            <a:r>
              <a:rPr lang="en-AU" altLang="en-US" dirty="0" err="1">
                <a:latin typeface="Times New Roman" pitchFamily="18" charset="0"/>
              </a:rPr>
              <a:t>hydroxy</a:t>
            </a:r>
            <a:r>
              <a:rPr lang="en-AU" altLang="en-US" dirty="0">
                <a:latin typeface="Times New Roman" pitchFamily="18" charset="0"/>
              </a:rPr>
              <a:t>-ethyl methacrylate (pHEMA), the very first successful soft CL material (</a:t>
            </a:r>
            <a:r>
              <a:rPr lang="en-AU" altLang="en-US" dirty="0" err="1">
                <a:latin typeface="Times New Roman" pitchFamily="18" charset="0"/>
              </a:rPr>
              <a:t>Wichtele</a:t>
            </a:r>
            <a:r>
              <a:rPr lang="en-AU" altLang="en-US" dirty="0">
                <a:latin typeface="Times New Roman" pitchFamily="18" charset="0"/>
              </a:rPr>
              <a:t> &amp; Lim, </a:t>
            </a:r>
            <a:r>
              <a:rPr lang="en-AU" altLang="en-US" dirty="0" err="1">
                <a:latin typeface="Times New Roman" pitchFamily="18" charset="0"/>
              </a:rPr>
              <a:t>1950s</a:t>
            </a:r>
            <a:r>
              <a:rPr lang="en-AU" altLang="en-US" dirty="0">
                <a:latin typeface="Times New Roman" pitchFamily="18" charset="0"/>
              </a:rPr>
              <a:t>).  HEMA is a low water content (approximately 38.6%), non-ionic material which has been used to fabricate CLs using all existing manufacturing technologies.</a:t>
            </a:r>
            <a:endParaRPr lang="en-US" altLang="en-US" dirty="0">
              <a:latin typeface="Times New Roman" pitchFamily="18" charset="0"/>
            </a:endParaRPr>
          </a:p>
          <a:p>
            <a:r>
              <a:rPr lang="en-AU" altLang="en-US" dirty="0">
                <a:latin typeface="Times New Roman" pitchFamily="18" charset="0"/>
              </a:rPr>
              <a:t>Interestingly, the method of manufacture influences the physical properties of the CL that results. O</a:t>
            </a:r>
            <a:r>
              <a:rPr lang="en-AU" altLang="en-US" baseline="-25000" dirty="0">
                <a:latin typeface="Times New Roman" pitchFamily="18" charset="0"/>
              </a:rPr>
              <a:t>2</a:t>
            </a:r>
            <a:r>
              <a:rPr lang="en-AU" altLang="en-US" dirty="0">
                <a:latin typeface="Times New Roman" pitchFamily="18" charset="0"/>
              </a:rPr>
              <a:t> permeability is such a factor &amp; one possible reason for the variation in material Dk reported for HEMA is the failure to note the manufacturing technique used to fabricate the test CLs.</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C89F5-4B7B-43DA-9256-E5FD636A9AE3}"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35"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36"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marL="0" marR="0" lvl="0" indent="0" algn="r" defTabSz="912874" rtl="0" eaLnBrk="1" fontAlgn="base" latinLnBrk="0" hangingPunct="1">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Times New Roman" pitchFamily="18" charset="0"/>
                <a:ea typeface="+mn-ea"/>
                <a:cs typeface="Arial" charset="0"/>
              </a:rPr>
              <a:t>12</a:t>
            </a:r>
          </a:p>
        </p:txBody>
      </p:sp>
      <p:sp>
        <p:nvSpPr>
          <p:cNvPr id="18437"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38"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39"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40"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marL="0" marR="0" lvl="0" indent="0" algn="r" defTabSz="912874" rtl="0" eaLnBrk="1" fontAlgn="base" latinLnBrk="0" hangingPunct="1">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Times New Roman" pitchFamily="18" charset="0"/>
                <a:ea typeface="+mn-ea"/>
                <a:cs typeface="Arial" charset="0"/>
              </a:rPr>
              <a:t>12</a:t>
            </a:r>
          </a:p>
        </p:txBody>
      </p:sp>
      <p:sp>
        <p:nvSpPr>
          <p:cNvPr id="18441"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42"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43" name="Rectangle 10"/>
          <p:cNvSpPr>
            <a:spLocks noGrp="1" noRot="1" noChangeAspect="1" noChangeArrowheads="1" noTextEdit="1"/>
          </p:cNvSpPr>
          <p:nvPr>
            <p:ph type="sldImg"/>
          </p:nvPr>
        </p:nvSpPr>
        <p:spPr>
          <a:ln cap="flat"/>
        </p:spPr>
      </p:sp>
      <p:sp>
        <p:nvSpPr>
          <p:cNvPr id="18444" name="Rectangle 11"/>
          <p:cNvSpPr>
            <a:spLocks noGrp="1" noChangeArrowheads="1"/>
          </p:cNvSpPr>
          <p:nvPr>
            <p:ph type="body" idx="1"/>
          </p:nvPr>
        </p:nvSpPr>
        <p:spPr>
          <a:noFill/>
          <a:ln/>
        </p:spPr>
        <p:txBody>
          <a:bodyPr>
            <a:normAutofit fontScale="92500"/>
          </a:bodyPr>
          <a:lstStyle/>
          <a:p>
            <a:r>
              <a:rPr lang="en-AU" altLang="en-US" b="1" dirty="0">
                <a:latin typeface="Times New Roman" pitchFamily="18" charset="0"/>
              </a:rPr>
              <a:t>Measurement of Corneal O</a:t>
            </a:r>
            <a:r>
              <a:rPr lang="en-AU" altLang="en-US" b="1" baseline="-25000" dirty="0">
                <a:latin typeface="Times New Roman" pitchFamily="18" charset="0"/>
              </a:rPr>
              <a:t>2 </a:t>
            </a:r>
            <a:r>
              <a:rPr lang="en-AU" altLang="en-US" b="1" dirty="0">
                <a:latin typeface="Times New Roman" pitchFamily="18" charset="0"/>
              </a:rPr>
              <a:t>Requirements</a:t>
            </a:r>
            <a:endParaRPr lang="en-US" altLang="en-US" dirty="0">
              <a:latin typeface="Times New Roman" pitchFamily="18" charset="0"/>
            </a:endParaRPr>
          </a:p>
          <a:p>
            <a:r>
              <a:rPr lang="en-AU" altLang="en-US" dirty="0">
                <a:latin typeface="Times New Roman" pitchFamily="18" charset="0"/>
              </a:rPr>
              <a:t>Any </a:t>
            </a:r>
            <a:r>
              <a:rPr lang="en-AU" altLang="en-US" dirty="0">
                <a:latin typeface="Arial"/>
                <a:cs typeface="Arial"/>
              </a:rPr>
              <a:t>↓ </a:t>
            </a:r>
            <a:r>
              <a:rPr lang="en-AU" altLang="en-US" dirty="0">
                <a:latin typeface="Times New Roman" pitchFamily="18" charset="0"/>
              </a:rPr>
              <a:t>in the amount of O</a:t>
            </a:r>
            <a:r>
              <a:rPr lang="en-AU" altLang="en-US" baseline="-25000" dirty="0">
                <a:latin typeface="Times New Roman" pitchFamily="18" charset="0"/>
              </a:rPr>
              <a:t>2</a:t>
            </a:r>
            <a:r>
              <a:rPr lang="en-AU" altLang="en-US" dirty="0">
                <a:latin typeface="Times New Roman" pitchFamily="18" charset="0"/>
              </a:rPr>
              <a:t> available to a metabolically active tissue can significantly alter the physiological equilibrium of the component cells &amp; therefore, the tissue itself.  The cornea is no exception.</a:t>
            </a:r>
            <a:endParaRPr lang="en-US" altLang="en-US" dirty="0">
              <a:latin typeface="Times New Roman" pitchFamily="18" charset="0"/>
            </a:endParaRPr>
          </a:p>
          <a:p>
            <a:r>
              <a:rPr lang="en-AU" altLang="en-US" dirty="0">
                <a:latin typeface="Times New Roman" pitchFamily="18" charset="0"/>
              </a:rPr>
              <a:t>An adequate supply of O</a:t>
            </a:r>
            <a:r>
              <a:rPr lang="en-AU" altLang="en-US" baseline="-25000" dirty="0">
                <a:latin typeface="Times New Roman" pitchFamily="18" charset="0"/>
              </a:rPr>
              <a:t>2</a:t>
            </a:r>
            <a:r>
              <a:rPr lang="en-AU" altLang="en-US" dirty="0">
                <a:latin typeface="Times New Roman" pitchFamily="18" charset="0"/>
              </a:rPr>
              <a:t>  to the cornea is vital to its metabolic processes &amp; the maintenance of its structural integrity.  For successful CL wear, the CLs fitted must supply at least the minimum level of O</a:t>
            </a:r>
            <a:r>
              <a:rPr lang="en-AU" altLang="en-US" baseline="-25000" dirty="0">
                <a:latin typeface="Times New Roman" pitchFamily="18" charset="0"/>
              </a:rPr>
              <a:t>2</a:t>
            </a:r>
            <a:r>
              <a:rPr lang="en-AU" altLang="en-US" dirty="0">
                <a:latin typeface="Times New Roman" pitchFamily="18" charset="0"/>
              </a:rPr>
              <a:t> the cornea requires.  While it would be useful to know the minimum O</a:t>
            </a:r>
            <a:r>
              <a:rPr lang="en-AU" altLang="en-US" baseline="-25000" dirty="0">
                <a:latin typeface="Times New Roman" pitchFamily="18" charset="0"/>
              </a:rPr>
              <a:t>2</a:t>
            </a:r>
            <a:r>
              <a:rPr lang="en-AU" altLang="en-US" dirty="0">
                <a:latin typeface="Times New Roman" pitchFamily="18" charset="0"/>
              </a:rPr>
              <a:t> requirement of the individual cornea, this is usually not practical in routine CL practice.  Instead, a CL is selected which should allow a level of O</a:t>
            </a:r>
            <a:r>
              <a:rPr lang="en-AU" altLang="en-US" baseline="-25000" dirty="0">
                <a:latin typeface="Times New Roman" pitchFamily="18" charset="0"/>
              </a:rPr>
              <a:t>2 </a:t>
            </a:r>
            <a:r>
              <a:rPr lang="en-AU" altLang="en-US" dirty="0">
                <a:latin typeface="Times New Roman" pitchFamily="18" charset="0"/>
              </a:rPr>
              <a:t>above, &amp; preferably well above, the ‘average’ minimum required.</a:t>
            </a:r>
            <a:endParaRPr lang="en-US" altLang="en-US" dirty="0">
              <a:latin typeface="Times New Roman" pitchFamily="18" charset="0"/>
            </a:endParaRPr>
          </a:p>
          <a:p>
            <a:r>
              <a:rPr lang="en-AU" altLang="en-US" dirty="0">
                <a:latin typeface="Times New Roman" pitchFamily="18" charset="0"/>
              </a:rPr>
              <a:t>A considerable amount of research has been undertaken to determine the critical O</a:t>
            </a:r>
            <a:r>
              <a:rPr lang="en-AU" altLang="en-US" baseline="-25000" dirty="0">
                <a:latin typeface="Times New Roman" pitchFamily="18" charset="0"/>
              </a:rPr>
              <a:t>2</a:t>
            </a:r>
            <a:r>
              <a:rPr lang="en-AU" altLang="en-US" dirty="0">
                <a:latin typeface="Times New Roman" pitchFamily="18" charset="0"/>
              </a:rPr>
              <a:t> needs of the cornea.  While there are some differences in the conclusions of such research, there is general agreement on the O</a:t>
            </a:r>
            <a:r>
              <a:rPr lang="en-AU" altLang="en-US" baseline="-25000" dirty="0">
                <a:latin typeface="Times New Roman" pitchFamily="18" charset="0"/>
              </a:rPr>
              <a:t>2</a:t>
            </a:r>
            <a:r>
              <a:rPr lang="en-AU" altLang="en-US" dirty="0">
                <a:latin typeface="Times New Roman" pitchFamily="18" charset="0"/>
              </a:rPr>
              <a:t> levels required for safe daily &amp; overnight wear of CLs.  Until recently, many of the CLs marketed were incapable of meeting the relatively high levels of O</a:t>
            </a:r>
            <a:r>
              <a:rPr lang="en-AU" altLang="en-US" baseline="-25000" dirty="0">
                <a:latin typeface="Times New Roman" pitchFamily="18" charset="0"/>
              </a:rPr>
              <a:t>2</a:t>
            </a:r>
            <a:r>
              <a:rPr lang="en-AU" altLang="en-US" dirty="0">
                <a:latin typeface="Times New Roman" pitchFamily="18" charset="0"/>
              </a:rPr>
              <a:t> that much of the published research indicated was required, especially in relation to overnight extended wear.  Products are now becoming available which exceed the recommendations for this mode of wear by a comfortable margin.</a:t>
            </a:r>
            <a:endParaRPr lang="en-US" altLang="en-US" dirty="0">
              <a:latin typeface="Times New Roman" pitchFamily="18" charset="0"/>
            </a:endParaRPr>
          </a:p>
          <a:p>
            <a:endParaRPr lang="en-US" altLang="en-US" dirty="0">
              <a:latin typeface="Times New Roman" pitchFamily="18" charset="0"/>
            </a:endParaRPr>
          </a:p>
          <a:p>
            <a:r>
              <a:rPr lang="en-AU" altLang="en-US" b="1" dirty="0">
                <a:latin typeface="Times New Roman" pitchFamily="18" charset="0"/>
              </a:rPr>
              <a:t>Gaseous Components of the Atmosphere</a:t>
            </a:r>
            <a:endParaRPr lang="en-US" altLang="en-US" dirty="0">
              <a:latin typeface="Times New Roman" pitchFamily="18" charset="0"/>
            </a:endParaRPr>
          </a:p>
          <a:p>
            <a:r>
              <a:rPr lang="en-AU" altLang="en-US" dirty="0">
                <a:latin typeface="Times New Roman" pitchFamily="18" charset="0"/>
              </a:rPr>
              <a:t>A substantial but minor part of the earth’s atmosphere is made up of gaseous O</a:t>
            </a:r>
            <a:r>
              <a:rPr lang="en-AU" altLang="en-US" baseline="-25000" dirty="0">
                <a:latin typeface="Times New Roman" pitchFamily="18" charset="0"/>
              </a:rPr>
              <a:t>2</a:t>
            </a:r>
            <a:r>
              <a:rPr lang="en-AU" altLang="en-US" dirty="0">
                <a:latin typeface="Times New Roman" pitchFamily="18" charset="0"/>
              </a:rPr>
              <a:t>, which is the ‘fuel’ for many of the metabolic functions within the body.  O</a:t>
            </a:r>
            <a:r>
              <a:rPr lang="en-AU" altLang="en-US" baseline="-25000" dirty="0">
                <a:latin typeface="Times New Roman" pitchFamily="18" charset="0"/>
              </a:rPr>
              <a:t>2</a:t>
            </a:r>
            <a:r>
              <a:rPr lang="en-AU" altLang="en-US" dirty="0">
                <a:latin typeface="Times New Roman" pitchFamily="18" charset="0"/>
              </a:rPr>
              <a:t> makes up approximately 21% of the earth’s atmosphere.</a:t>
            </a:r>
          </a:p>
          <a:p>
            <a:r>
              <a:rPr lang="en-AU" altLang="en-US" dirty="0">
                <a:latin typeface="Times New Roman" pitchFamily="18" charset="0"/>
              </a:rPr>
              <a:t>CO</a:t>
            </a:r>
            <a:r>
              <a:rPr lang="en-AU" altLang="en-US" baseline="-25000" dirty="0">
                <a:latin typeface="Times New Roman" pitchFamily="18" charset="0"/>
              </a:rPr>
              <a:t>2</a:t>
            </a:r>
            <a:r>
              <a:rPr lang="en-AU" altLang="en-US" baseline="0" dirty="0">
                <a:latin typeface="Times New Roman" pitchFamily="18" charset="0"/>
              </a:rPr>
              <a:t> levels have now reached 400 ppm (0.04%) a level it is expected to maintain or exceed for years to come.</a:t>
            </a:r>
            <a:endParaRPr lang="en-US" altLang="en-US" dirty="0">
              <a:latin typeface="Times New Roman" pitchFamily="18" charset="0"/>
            </a:endParaRPr>
          </a:p>
          <a:p>
            <a:endParaRPr lang="en-US" altLang="en-US" dirty="0">
              <a:latin typeface="Times New Roman" pitchFamily="18" charset="0"/>
            </a:endParaRPr>
          </a:p>
        </p:txBody>
      </p:sp>
    </p:spTree>
    <p:extLst>
      <p:ext uri="{BB962C8B-B14F-4D97-AF65-F5344CB8AC3E}">
        <p14:creationId xmlns:p14="http://schemas.microsoft.com/office/powerpoint/2010/main" val="990569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85A0D549-F0B4-434C-BBD0-EC92DD654EF4}" type="slidenum">
              <a:rPr lang="en-US" altLang="en-US" sz="900"/>
              <a:pPr/>
              <a:t>62</a:t>
            </a:fld>
            <a:endParaRPr lang="en-US" altLang="en-US" sz="900" dirty="0"/>
          </a:p>
        </p:txBody>
      </p:sp>
      <p:sp>
        <p:nvSpPr>
          <p:cNvPr id="132099"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0"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1"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2"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3"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4"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5"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6"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7" name="Rectangle 10"/>
          <p:cNvSpPr>
            <a:spLocks noGrp="1" noRot="1" noChangeAspect="1" noChangeArrowheads="1" noTextEdit="1"/>
          </p:cNvSpPr>
          <p:nvPr>
            <p:ph type="sldImg"/>
          </p:nvPr>
        </p:nvSpPr>
        <p:spPr>
          <a:ln cap="flat"/>
        </p:spPr>
      </p:sp>
      <p:sp>
        <p:nvSpPr>
          <p:cNvPr id="132108" name="Rectangle 11"/>
          <p:cNvSpPr>
            <a:spLocks noGrp="1" noChangeArrowheads="1"/>
          </p:cNvSpPr>
          <p:nvPr>
            <p:ph type="body" idx="1"/>
          </p:nvPr>
        </p:nvSpPr>
        <p:spPr>
          <a:noFill/>
          <a:ln/>
        </p:spPr>
        <p:txBody>
          <a:bodyPr/>
          <a:lstStyle/>
          <a:p>
            <a:r>
              <a:rPr lang="en-AU" altLang="en-US" dirty="0">
                <a:latin typeface="Times New Roman" pitchFamily="18" charset="0"/>
              </a:rPr>
              <a:t>As the thickness of a CL </a:t>
            </a:r>
            <a:r>
              <a:rPr lang="en-AU" altLang="en-US" dirty="0">
                <a:latin typeface="Arial"/>
                <a:cs typeface="Arial"/>
              </a:rPr>
              <a:t>↑</a:t>
            </a:r>
            <a:r>
              <a:rPr lang="en-AU" altLang="en-US" dirty="0">
                <a:latin typeface="Times New Roman" pitchFamily="18" charset="0"/>
              </a:rPr>
              <a:t>, its O</a:t>
            </a:r>
            <a:r>
              <a:rPr lang="en-AU" altLang="en-US" baseline="-25000" dirty="0">
                <a:latin typeface="Times New Roman" pitchFamily="18" charset="0"/>
              </a:rPr>
              <a:t>2 </a:t>
            </a:r>
            <a:r>
              <a:rPr lang="en-AU" altLang="en-US" dirty="0">
                <a:latin typeface="Times New Roman" pitchFamily="18" charset="0"/>
              </a:rPr>
              <a:t>transmissibility </a:t>
            </a:r>
            <a:r>
              <a:rPr lang="en-AU" altLang="en-US" dirty="0">
                <a:latin typeface="Arial"/>
                <a:cs typeface="Arial"/>
              </a:rPr>
              <a:t>↓ &amp;</a:t>
            </a:r>
            <a:r>
              <a:rPr lang="en-AU" altLang="en-US" dirty="0">
                <a:latin typeface="Times New Roman" pitchFamily="18" charset="0"/>
              </a:rPr>
              <a:t> a </a:t>
            </a:r>
            <a:r>
              <a:rPr lang="en-AU" altLang="en-US" dirty="0">
                <a:latin typeface="Arial"/>
                <a:cs typeface="Arial"/>
              </a:rPr>
              <a:t>↑ </a:t>
            </a:r>
            <a:r>
              <a:rPr lang="en-AU" altLang="en-US" dirty="0">
                <a:latin typeface="Times New Roman" pitchFamily="18" charset="0"/>
              </a:rPr>
              <a:t>corneal swelling results.  Over an 8-hour period of wear, an ultra-thin HEMA CL may induce only minimal swelling.  A thicker CL such as a toric or a plus power (typical </a:t>
            </a:r>
            <a:r>
              <a:rPr lang="en-AU" altLang="en-US" i="1" dirty="0" err="1">
                <a:latin typeface="Times New Roman" pitchFamily="18" charset="0"/>
              </a:rPr>
              <a:t>t</a:t>
            </a:r>
            <a:r>
              <a:rPr lang="en-AU" altLang="en-US" baseline="-25000" dirty="0" err="1">
                <a:latin typeface="Times New Roman" pitchFamily="18" charset="0"/>
              </a:rPr>
              <a:t>c</a:t>
            </a:r>
            <a:r>
              <a:rPr lang="en-AU" altLang="en-US" baseline="-25000" dirty="0">
                <a:latin typeface="Times New Roman" pitchFamily="18" charset="0"/>
              </a:rPr>
              <a:t> </a:t>
            </a:r>
            <a:r>
              <a:rPr lang="en-AU" altLang="en-US" dirty="0">
                <a:latin typeface="Times New Roman" pitchFamily="18" charset="0"/>
              </a:rPr>
              <a:t>= 0.13 mm) </a:t>
            </a:r>
            <a:r>
              <a:rPr lang="en-AU" altLang="en-US" dirty="0">
                <a:latin typeface="Times New Roman" pitchFamily="18" charset="0"/>
                <a:sym typeface="Symbol"/>
              </a:rPr>
              <a:t> </a:t>
            </a:r>
            <a:r>
              <a:rPr lang="en-AU" altLang="en-US" dirty="0">
                <a:latin typeface="Times New Roman" pitchFamily="18" charset="0"/>
              </a:rPr>
              <a:t>about 8% corneal swelling.</a:t>
            </a:r>
            <a:endParaRPr lang="en-US" altLang="en-US" dirty="0">
              <a:latin typeface="Times New Roman" pitchFamily="18" charset="0"/>
            </a:endParaRPr>
          </a:p>
          <a:p>
            <a:r>
              <a:rPr lang="en-AU" altLang="en-US" dirty="0">
                <a:latin typeface="Times New Roman" pitchFamily="18" charset="0"/>
              </a:rPr>
              <a:t>A 0.15 mm thick CL made from a high water content material (e.g. 74%) results in about 0.5% swelling after eight-hours of daily wear.  Such CLs are more suitable for toric &amp; plus prescriptions than are lower water content materials.  However, the advent of SiHy materials has transformed most aspects of the CL market (</a:t>
            </a:r>
            <a:r>
              <a:rPr lang="en-AU" altLang="en-US" dirty="0" err="1">
                <a:latin typeface="Times New Roman" pitchFamily="18" charset="0"/>
              </a:rPr>
              <a:t>sph</a:t>
            </a:r>
            <a:r>
              <a:rPr lang="en-AU" altLang="en-US" dirty="0">
                <a:latin typeface="Times New Roman" pitchFamily="18" charset="0"/>
              </a:rPr>
              <a:t>, toric, high &amp; low BVPs)</a:t>
            </a:r>
            <a:r>
              <a:rPr lang="en-AU" altLang="en-US" baseline="0" dirty="0">
                <a:latin typeface="Times New Roman" pitchFamily="18" charset="0"/>
              </a:rPr>
              <a:t> &amp; are preferred in most cases because of their greater O</a:t>
            </a:r>
            <a:r>
              <a:rPr lang="en-AU" altLang="en-US" baseline="-25000" dirty="0">
                <a:latin typeface="Times New Roman" pitchFamily="18" charset="0"/>
              </a:rPr>
              <a:t>2</a:t>
            </a:r>
            <a:r>
              <a:rPr lang="en-AU" altLang="en-US" baseline="0" dirty="0">
                <a:latin typeface="Times New Roman" pitchFamily="18" charset="0"/>
              </a:rPr>
              <a:t> performance.</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85A0D549-F0B4-434C-BBD0-EC92DD654EF4}" type="slidenum">
              <a:rPr lang="en-US" altLang="en-US" sz="900"/>
              <a:pPr/>
              <a:t>63</a:t>
            </a:fld>
            <a:endParaRPr lang="en-US" altLang="en-US" sz="900" dirty="0"/>
          </a:p>
        </p:txBody>
      </p:sp>
      <p:sp>
        <p:nvSpPr>
          <p:cNvPr id="132099"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0"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1"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2"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3"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4"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5"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6"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7" name="Rectangle 10"/>
          <p:cNvSpPr>
            <a:spLocks noGrp="1" noRot="1" noChangeAspect="1" noChangeArrowheads="1" noTextEdit="1"/>
          </p:cNvSpPr>
          <p:nvPr>
            <p:ph type="sldImg"/>
          </p:nvPr>
        </p:nvSpPr>
        <p:spPr>
          <a:ln cap="flat"/>
        </p:spPr>
      </p:sp>
      <p:sp>
        <p:nvSpPr>
          <p:cNvPr id="132108" name="Rectangle 11"/>
          <p:cNvSpPr>
            <a:spLocks noGrp="1" noChangeArrowheads="1"/>
          </p:cNvSpPr>
          <p:nvPr>
            <p:ph type="body" idx="1"/>
          </p:nvPr>
        </p:nvSpPr>
        <p:spPr>
          <a:noFill/>
          <a:ln/>
        </p:spPr>
        <p:txBody>
          <a:bodyPr/>
          <a:lstStyle/>
          <a:p>
            <a:r>
              <a:rPr lang="en-AU" altLang="en-US" dirty="0">
                <a:latin typeface="Times New Roman" pitchFamily="18" charset="0"/>
              </a:rPr>
              <a:t>In myopic hydrogel EW patients, the level of corneal oedema caused during the closed eye phase of wear varies only slightly between CLs that are considered to be optimum for that modality.</a:t>
            </a:r>
          </a:p>
          <a:p>
            <a:r>
              <a:rPr lang="en-AU" altLang="en-US" dirty="0">
                <a:latin typeface="Times New Roman" pitchFamily="18" charset="0"/>
              </a:rPr>
              <a:t>Such CLs are:</a:t>
            </a:r>
            <a:endParaRPr lang="en-US" altLang="en-US" dirty="0">
              <a:latin typeface="Times New Roman" pitchFamily="18" charset="0"/>
            </a:endParaRPr>
          </a:p>
          <a:p>
            <a:r>
              <a:rPr lang="en-AU" altLang="en-US" dirty="0">
                <a:latin typeface="Times New Roman" pitchFamily="18" charset="0"/>
              </a:rPr>
              <a:t>Ultra thin low water content</a:t>
            </a:r>
            <a:endParaRPr lang="en-US" altLang="en-US" dirty="0">
              <a:latin typeface="Times New Roman" pitchFamily="18" charset="0"/>
            </a:endParaRPr>
          </a:p>
          <a:p>
            <a:r>
              <a:rPr lang="en-AU" altLang="en-US" dirty="0">
                <a:latin typeface="Times New Roman" pitchFamily="18" charset="0"/>
              </a:rPr>
              <a:t>Thin mid water content</a:t>
            </a:r>
            <a:endParaRPr lang="en-US" altLang="en-US" dirty="0">
              <a:latin typeface="Times New Roman" pitchFamily="18" charset="0"/>
            </a:endParaRPr>
          </a:p>
          <a:p>
            <a:r>
              <a:rPr lang="en-AU" altLang="en-US" dirty="0">
                <a:latin typeface="Times New Roman" pitchFamily="18" charset="0"/>
              </a:rPr>
              <a:t>High water content.</a:t>
            </a:r>
          </a:p>
          <a:p>
            <a:r>
              <a:rPr lang="en-AU" altLang="en-US" dirty="0">
                <a:latin typeface="Times New Roman" pitchFamily="18" charset="0"/>
              </a:rPr>
              <a:t>Now, SiHy CLs eclipse most of these considerations.</a:t>
            </a:r>
          </a:p>
          <a:p>
            <a:endParaRPr lang="en-US" altLang="en-US" dirty="0">
              <a:latin typeface="Times New Roman" pitchFamily="18" charset="0"/>
            </a:endParaRPr>
          </a:p>
          <a:p>
            <a:r>
              <a:rPr lang="en-AU" altLang="en-US" dirty="0">
                <a:latin typeface="Times New Roman" pitchFamily="18" charset="0"/>
              </a:rPr>
              <a:t>Typically, hydrogel EW CLs cause about 8-12% corneal swelling following 8 hours of eye closure.  This compares very unfavourably with the 3-4% swelling that occurs in the average non-CL wearing eye.</a:t>
            </a:r>
            <a:endParaRPr lang="en-US" altLang="en-US" dirty="0">
              <a:latin typeface="Times New Roman" pitchFamily="18" charset="0"/>
            </a:endParaRPr>
          </a:p>
          <a:p>
            <a:r>
              <a:rPr lang="en-AU" altLang="en-US" dirty="0">
                <a:latin typeface="Times New Roman" pitchFamily="18" charset="0"/>
              </a:rPr>
              <a:t>Recent developments in SiHy materials for SCL EW have produced a significantly </a:t>
            </a:r>
            <a:r>
              <a:rPr lang="en-AU" altLang="en-US" dirty="0">
                <a:latin typeface="Arial"/>
                <a:cs typeface="Arial"/>
              </a:rPr>
              <a:t>↓ </a:t>
            </a:r>
            <a:r>
              <a:rPr lang="en-AU" altLang="en-US" dirty="0">
                <a:latin typeface="Times New Roman" pitchFamily="18" charset="0"/>
              </a:rPr>
              <a:t>swelling response of approximately 2–3% after 8 hours of sleep.  In a study by </a:t>
            </a:r>
            <a:r>
              <a:rPr lang="en-AU" altLang="en-US" dirty="0" err="1">
                <a:latin typeface="Times New Roman" pitchFamily="18" charset="0"/>
              </a:rPr>
              <a:t>Fonn</a:t>
            </a:r>
            <a:r>
              <a:rPr lang="en-AU" altLang="en-US" dirty="0">
                <a:latin typeface="Times New Roman" pitchFamily="18" charset="0"/>
              </a:rPr>
              <a:t> </a:t>
            </a:r>
            <a:r>
              <a:rPr lang="en-AU" altLang="en-US" i="1" dirty="0">
                <a:latin typeface="Times New Roman" pitchFamily="18" charset="0"/>
              </a:rPr>
              <a:t>et al. </a:t>
            </a:r>
            <a:r>
              <a:rPr lang="en-AU" altLang="en-US" dirty="0">
                <a:latin typeface="Times New Roman" pitchFamily="18" charset="0"/>
              </a:rPr>
              <a:t>(1998) comparing high Dk (140) siloxane-containing hydrogel CLs (lotrafilcon A) with low Dk (28) hydrogel CLs (etafilcon A), overnight corneal swelling after 8 hours sleep was 2.7% (SD ±0.4%) with the high Dk CLs &amp; 8.6% (SD ±0.6%) with the low Dk lenses.  The new generation CLs delivering much higher transmissibilities than previously are being used to re-launch soft CL EW.</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85A0D549-F0B4-434C-BBD0-EC92DD654EF4}" type="slidenum">
              <a:rPr lang="en-US" altLang="en-US" sz="900"/>
              <a:pPr/>
              <a:t>64</a:t>
            </a:fld>
            <a:endParaRPr lang="en-US" altLang="en-US" sz="900" dirty="0"/>
          </a:p>
        </p:txBody>
      </p:sp>
      <p:sp>
        <p:nvSpPr>
          <p:cNvPr id="132099"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0"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1"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2"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3"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4"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5"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6"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7" name="Rectangle 10"/>
          <p:cNvSpPr>
            <a:spLocks noGrp="1" noRot="1" noChangeAspect="1" noChangeArrowheads="1" noTextEdit="1"/>
          </p:cNvSpPr>
          <p:nvPr>
            <p:ph type="sldImg"/>
          </p:nvPr>
        </p:nvSpPr>
        <p:spPr>
          <a:ln cap="flat"/>
        </p:spPr>
      </p:sp>
      <p:sp>
        <p:nvSpPr>
          <p:cNvPr id="132108" name="Rectangle 11"/>
          <p:cNvSpPr>
            <a:spLocks noGrp="1" noChangeArrowheads="1"/>
          </p:cNvSpPr>
          <p:nvPr>
            <p:ph type="body" idx="1"/>
          </p:nvPr>
        </p:nvSpPr>
        <p:spPr>
          <a:noFill/>
          <a:ln/>
        </p:spPr>
        <p:txBody>
          <a:bodyPr/>
          <a:lstStyle/>
          <a:p>
            <a:r>
              <a:rPr lang="en-AU" altLang="en-US" b="1" dirty="0">
                <a:latin typeface="Times New Roman" pitchFamily="18" charset="0"/>
              </a:rPr>
              <a:t>Corneal Swelling with GP CL Wear</a:t>
            </a:r>
            <a:endParaRPr lang="en-US" altLang="en-US" dirty="0">
              <a:latin typeface="Times New Roman" pitchFamily="18" charset="0"/>
            </a:endParaRPr>
          </a:p>
          <a:p>
            <a:r>
              <a:rPr lang="en-AU" altLang="en-US" dirty="0">
                <a:latin typeface="Times New Roman" pitchFamily="18" charset="0"/>
              </a:rPr>
              <a:t>The higher level of O</a:t>
            </a:r>
            <a:r>
              <a:rPr lang="en-AU" altLang="en-US" baseline="-25000" dirty="0">
                <a:latin typeface="Times New Roman" pitchFamily="18" charset="0"/>
              </a:rPr>
              <a:t>2</a:t>
            </a:r>
            <a:r>
              <a:rPr lang="en-AU" altLang="en-US" dirty="0">
                <a:latin typeface="Times New Roman" pitchFamily="18" charset="0"/>
              </a:rPr>
              <a:t> transmissibility achievable with GP CLs compared with SCLs results in less corneal swelling during DW.  The additional supply of O</a:t>
            </a:r>
            <a:r>
              <a:rPr lang="en-AU" altLang="en-US" baseline="-25000" dirty="0">
                <a:latin typeface="Times New Roman" pitchFamily="18" charset="0"/>
              </a:rPr>
              <a:t>2</a:t>
            </a:r>
            <a:r>
              <a:rPr lang="en-AU" altLang="en-US" dirty="0">
                <a:latin typeface="Times New Roman" pitchFamily="18" charset="0"/>
              </a:rPr>
              <a:t> via the tear pumping mechanism with GP lenses, also contributes to the low levels of oedema.  Only very low Dk/</a:t>
            </a:r>
            <a:r>
              <a:rPr lang="en-AU" altLang="en-US" i="1" dirty="0">
                <a:latin typeface="Times New Roman" pitchFamily="18" charset="0"/>
              </a:rPr>
              <a:t>t</a:t>
            </a:r>
            <a:r>
              <a:rPr lang="en-AU" altLang="en-US" dirty="0">
                <a:latin typeface="Times New Roman" pitchFamily="18" charset="0"/>
              </a:rPr>
              <a:t> GP CLs cause any significant corneal swelling.  Consequently, there is little reason to continue to use such CL materials</a:t>
            </a:r>
            <a:endParaRPr lang="en-US" altLang="en-US" dirty="0">
              <a:latin typeface="Times New Roman" pitchFamily="18" charset="0"/>
            </a:endParaRPr>
          </a:p>
          <a:p>
            <a:r>
              <a:rPr lang="en-AU" altLang="en-US" dirty="0">
                <a:latin typeface="Times New Roman" pitchFamily="18" charset="0"/>
              </a:rPr>
              <a:t>When GP CLs of low O</a:t>
            </a:r>
            <a:r>
              <a:rPr lang="en-AU" altLang="en-US" baseline="-25000" dirty="0">
                <a:latin typeface="Times New Roman" pitchFamily="18" charset="0"/>
              </a:rPr>
              <a:t>2</a:t>
            </a:r>
            <a:r>
              <a:rPr lang="en-AU" altLang="en-US" dirty="0">
                <a:latin typeface="Times New Roman" pitchFamily="18" charset="0"/>
              </a:rPr>
              <a:t> transmissibility are worn overnight, the level of corneal oedema induced is very similar to the best results achievable with current conventional hydrogel lenses.</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85A0D549-F0B4-434C-BBD0-EC92DD654EF4}" type="slidenum">
              <a:rPr lang="en-US" altLang="en-US" sz="900"/>
              <a:pPr/>
              <a:t>65</a:t>
            </a:fld>
            <a:endParaRPr lang="en-US" altLang="en-US" sz="900" dirty="0"/>
          </a:p>
        </p:txBody>
      </p:sp>
      <p:sp>
        <p:nvSpPr>
          <p:cNvPr id="132099" name="Rectangle 2"/>
          <p:cNvSpPr>
            <a:spLocks noChangeArrowheads="1"/>
          </p:cNvSpPr>
          <p:nvPr/>
        </p:nvSpPr>
        <p:spPr bwMode="auto">
          <a:xfrm>
            <a:off x="3733186"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0" name="Rectangle 3"/>
          <p:cNvSpPr>
            <a:spLocks noChangeArrowheads="1"/>
          </p:cNvSpPr>
          <p:nvPr/>
        </p:nvSpPr>
        <p:spPr bwMode="auto">
          <a:xfrm>
            <a:off x="3733186" y="8463774"/>
            <a:ext cx="2854427"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1" name="Rectangle 4"/>
          <p:cNvSpPr>
            <a:spLocks noChangeArrowheads="1"/>
          </p:cNvSpPr>
          <p:nvPr/>
        </p:nvSpPr>
        <p:spPr bwMode="auto">
          <a:xfrm>
            <a:off x="1" y="8463774"/>
            <a:ext cx="2854427"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2" name="Rectangle 5"/>
          <p:cNvSpPr>
            <a:spLocks noChangeArrowheads="1"/>
          </p:cNvSpPr>
          <p:nvPr/>
        </p:nvSpPr>
        <p:spPr bwMode="auto">
          <a:xfrm>
            <a:off x="1" y="5681"/>
            <a:ext cx="2854427"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3" name="Rectangle 6"/>
          <p:cNvSpPr>
            <a:spLocks noChangeArrowheads="1"/>
          </p:cNvSpPr>
          <p:nvPr/>
        </p:nvSpPr>
        <p:spPr bwMode="auto">
          <a:xfrm>
            <a:off x="3731650" y="2841"/>
            <a:ext cx="2855963"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4" name="Rectangle 7"/>
          <p:cNvSpPr>
            <a:spLocks noChangeArrowheads="1"/>
          </p:cNvSpPr>
          <p:nvPr/>
        </p:nvSpPr>
        <p:spPr bwMode="auto">
          <a:xfrm>
            <a:off x="3731650" y="8462354"/>
            <a:ext cx="2855963" cy="414668"/>
          </a:xfrm>
          <a:prstGeom prst="rect">
            <a:avLst/>
          </a:prstGeom>
          <a:noFill/>
          <a:ln w="9525">
            <a:noFill/>
            <a:miter lim="800000"/>
            <a:headEnd/>
            <a:tailEnd/>
          </a:ln>
        </p:spPr>
        <p:txBody>
          <a:bodyPr lIns="17612" tIns="0" rIns="17612" bIns="0" anchor="b"/>
          <a:lstStyle/>
          <a:p>
            <a:pPr algn="r"/>
            <a:r>
              <a:rPr lang="en-US" altLang="en-US" sz="900" i="1" dirty="0">
                <a:latin typeface="Times New Roman" pitchFamily="18" charset="0"/>
              </a:rPr>
              <a:t>12</a:t>
            </a:r>
          </a:p>
        </p:txBody>
      </p:sp>
      <p:sp>
        <p:nvSpPr>
          <p:cNvPr id="132105" name="Rectangle 8"/>
          <p:cNvSpPr>
            <a:spLocks noChangeArrowheads="1"/>
          </p:cNvSpPr>
          <p:nvPr/>
        </p:nvSpPr>
        <p:spPr bwMode="auto">
          <a:xfrm>
            <a:off x="-1537" y="8462354"/>
            <a:ext cx="2854428" cy="41466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6" name="Rectangle 9"/>
          <p:cNvSpPr>
            <a:spLocks noChangeArrowheads="1"/>
          </p:cNvSpPr>
          <p:nvPr/>
        </p:nvSpPr>
        <p:spPr bwMode="auto">
          <a:xfrm>
            <a:off x="-1537" y="2841"/>
            <a:ext cx="2854428" cy="417508"/>
          </a:xfrm>
          <a:prstGeom prst="rect">
            <a:avLst/>
          </a:prstGeom>
          <a:noFill/>
          <a:ln w="9525">
            <a:noFill/>
            <a:miter lim="800000"/>
            <a:headEnd/>
            <a:tailEnd/>
          </a:ln>
        </p:spPr>
        <p:txBody>
          <a:bodyPr wrap="none" lIns="84536" tIns="42268" rIns="84536" bIns="42268" anchor="ctr"/>
          <a:lstStyle/>
          <a:p>
            <a:endParaRPr lang="en-US" altLang="en-US" dirty="0"/>
          </a:p>
        </p:txBody>
      </p:sp>
      <p:sp>
        <p:nvSpPr>
          <p:cNvPr id="132107" name="Rectangle 10"/>
          <p:cNvSpPr>
            <a:spLocks noGrp="1" noRot="1" noChangeAspect="1" noChangeArrowheads="1" noTextEdit="1"/>
          </p:cNvSpPr>
          <p:nvPr>
            <p:ph type="sldImg"/>
          </p:nvPr>
        </p:nvSpPr>
        <p:spPr>
          <a:ln cap="flat"/>
        </p:spPr>
      </p:sp>
      <p:sp>
        <p:nvSpPr>
          <p:cNvPr id="132108" name="Rectangle 11"/>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a:latin typeface="Times New Roman" pitchFamily="18" charset="0"/>
              </a:rPr>
              <a:t>When highly O</a:t>
            </a:r>
            <a:r>
              <a:rPr lang="en-AU" altLang="en-US" baseline="-25000" dirty="0">
                <a:latin typeface="Times New Roman" pitchFamily="18" charset="0"/>
              </a:rPr>
              <a:t>2</a:t>
            </a:r>
            <a:r>
              <a:rPr lang="en-AU" altLang="en-US" dirty="0">
                <a:latin typeface="Times New Roman" pitchFamily="18" charset="0"/>
              </a:rPr>
              <a:t> transmissible GP CLs are worn overnight, the 5-6% corneal swelling that occurs compares favourably with the 3-4% in a non-wearer.  In EW, a major advantage of GP CLs over SCLs is the rapidity with which the induced corneal oedema resolves following eye opening.  This is due primarily to the superior O</a:t>
            </a:r>
            <a:r>
              <a:rPr lang="en-AU" altLang="en-US" baseline="-25000" dirty="0">
                <a:latin typeface="Times New Roman" pitchFamily="18" charset="0"/>
              </a:rPr>
              <a:t>2</a:t>
            </a:r>
            <a:r>
              <a:rPr lang="en-AU" altLang="en-US" dirty="0">
                <a:latin typeface="Times New Roman" pitchFamily="18" charset="0"/>
              </a:rPr>
              <a:t> transmissibility of GP lenses (cf. hydrogel SCLs), as well as the tear exchange that occurs when the CLs begin to move on the cornea once blinking is re-established.  Incomplete corneal coverage is also helpful.</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89FCBC-C5E6-483A-8A57-0434905B6E43}" type="slidenum">
              <a:rPr lang="en-US" smtClean="0"/>
              <a:pPr/>
              <a:t>66</a:t>
            </a:fld>
            <a:endParaRPr lang="en-US"/>
          </a:p>
        </p:txBody>
      </p:sp>
    </p:spTree>
    <p:extLst>
      <p:ext uri="{BB962C8B-B14F-4D97-AF65-F5344CB8AC3E}">
        <p14:creationId xmlns:p14="http://schemas.microsoft.com/office/powerpoint/2010/main" val="2629717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See last slide of this lecture for further references.</a:t>
            </a:r>
            <a:br>
              <a:rPr lang="en-US" sz="1200"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589FCBC-C5E6-483A-8A57-0434905B6E43}"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See last slide of this lecture for further references.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6589FCBC-C5E6-483A-8A57-0434905B6E43}"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See last slide of this lecture for further references.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6589FCBC-C5E6-483A-8A57-0434905B6E43}"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p:spPr>
        <p:txBody>
          <a:bodyPr/>
          <a:lstStyle/>
          <a:p>
            <a:fld id="{E8443FF6-A066-4557-B1F9-561A23CFC147}" type="slidenum">
              <a:rPr lang="en-US" altLang="en-US"/>
              <a:pPr/>
              <a:t>70</a:t>
            </a:fld>
            <a:endParaRPr lang="en-US" altLang="en-US"/>
          </a:p>
        </p:txBody>
      </p:sp>
      <p:sp>
        <p:nvSpPr>
          <p:cNvPr id="148483"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48484"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48485"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48486"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48487"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48488"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48489"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48490"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48491" name="Rectangle 10"/>
          <p:cNvSpPr>
            <a:spLocks noGrp="1" noRot="1" noChangeAspect="1" noChangeArrowheads="1" noTextEdit="1"/>
          </p:cNvSpPr>
          <p:nvPr>
            <p:ph type="sldImg"/>
          </p:nvPr>
        </p:nvSpPr>
        <p:spPr>
          <a:ln cap="flat"/>
        </p:spPr>
      </p:sp>
      <p:sp>
        <p:nvSpPr>
          <p:cNvPr id="148492" name="Rectangle 11"/>
          <p:cNvSpPr>
            <a:spLocks noGrp="1" noChangeArrowheads="1"/>
          </p:cNvSpPr>
          <p:nvPr>
            <p:ph type="body" idx="1"/>
          </p:nvPr>
        </p:nvSpPr>
        <p:spPr>
          <a:noFill/>
          <a:ln/>
        </p:spPr>
        <p:txBody>
          <a:bodyPr/>
          <a:lstStyle/>
          <a:p>
            <a:r>
              <a:rPr lang="en-AU" altLang="en-US" b="1" dirty="0">
                <a:latin typeface="Times New Roman" pitchFamily="18" charset="0"/>
              </a:rPr>
              <a:t>Effects of Corneal Hypoxia</a:t>
            </a:r>
            <a:endParaRPr lang="en-US" altLang="en-US" dirty="0">
              <a:latin typeface="Times New Roman" pitchFamily="18" charset="0"/>
            </a:endParaRPr>
          </a:p>
          <a:p>
            <a:r>
              <a:rPr lang="en-AU" altLang="en-US" dirty="0">
                <a:latin typeface="Times New Roman" pitchFamily="18" charset="0"/>
              </a:rPr>
              <a:t>Any </a:t>
            </a:r>
            <a:r>
              <a:rPr lang="en-AU" altLang="en-US" dirty="0">
                <a:latin typeface="Arial"/>
                <a:cs typeface="Arial"/>
              </a:rPr>
              <a:t>↓ </a:t>
            </a:r>
            <a:r>
              <a:rPr lang="en-AU" altLang="en-US" dirty="0">
                <a:latin typeface="Times New Roman" pitchFamily="18" charset="0"/>
              </a:rPr>
              <a:t>in the supply of O</a:t>
            </a:r>
            <a:r>
              <a:rPr lang="en-AU" altLang="en-US" baseline="-25000" dirty="0">
                <a:latin typeface="Times New Roman" pitchFamily="18" charset="0"/>
              </a:rPr>
              <a:t>2</a:t>
            </a:r>
            <a:r>
              <a:rPr lang="en-AU" altLang="en-US" dirty="0">
                <a:latin typeface="Times New Roman" pitchFamily="18" charset="0"/>
              </a:rPr>
              <a:t> to the cornea can have significant effects on normal metabolic activity.  The effects are numerous &amp; they range from mild to severe in their impact on the cornea.</a:t>
            </a:r>
            <a:endParaRPr lang="en-US" altLang="en-US" dirty="0">
              <a:latin typeface="Times New Roman" pitchFamily="18" charset="0"/>
            </a:endParaRPr>
          </a:p>
          <a:p>
            <a:r>
              <a:rPr lang="en-AU" altLang="en-US" dirty="0">
                <a:latin typeface="Times New Roman" pitchFamily="18" charset="0"/>
              </a:rPr>
              <a:t>Assessment of the effects of hypoxia on the eye provides a better understanding of corneal O</a:t>
            </a:r>
            <a:r>
              <a:rPr lang="en-AU" altLang="en-US" baseline="-25000" dirty="0">
                <a:latin typeface="Times New Roman" pitchFamily="18" charset="0"/>
              </a:rPr>
              <a:t>2</a:t>
            </a:r>
            <a:r>
              <a:rPr lang="en-AU" altLang="en-US" dirty="0">
                <a:latin typeface="Times New Roman" pitchFamily="18" charset="0"/>
              </a:rPr>
              <a:t> requirements.  A number of </a:t>
            </a:r>
            <a:r>
              <a:rPr lang="en-AU" altLang="en-US" i="1" dirty="0">
                <a:latin typeface="Times New Roman" pitchFamily="18" charset="0"/>
              </a:rPr>
              <a:t>in vivo </a:t>
            </a:r>
            <a:r>
              <a:rPr lang="en-AU" altLang="en-US" dirty="0">
                <a:latin typeface="Times New Roman" pitchFamily="18" charset="0"/>
              </a:rPr>
              <a:t>studies have attempted to define the level of O</a:t>
            </a:r>
            <a:r>
              <a:rPr lang="en-AU" altLang="en-US" baseline="-25000" dirty="0">
                <a:latin typeface="Times New Roman" pitchFamily="18" charset="0"/>
              </a:rPr>
              <a:t>2</a:t>
            </a:r>
            <a:r>
              <a:rPr lang="en-AU" altLang="en-US" dirty="0">
                <a:latin typeface="Times New Roman" pitchFamily="18" charset="0"/>
              </a:rPr>
              <a:t> required by the cornea to prevent the occurrence of changes in structure or function. </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p:spPr>
        <p:txBody>
          <a:bodyPr/>
          <a:lstStyle/>
          <a:p>
            <a:fld id="{55F8A4B5-F915-4A91-BFEE-0870EF1E2426}" type="slidenum">
              <a:rPr lang="en-US" altLang="en-US"/>
              <a:pPr/>
              <a:t>71</a:t>
            </a:fld>
            <a:endParaRPr lang="en-US" altLang="en-US"/>
          </a:p>
        </p:txBody>
      </p:sp>
      <p:sp>
        <p:nvSpPr>
          <p:cNvPr id="150531"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0532"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0533"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0534"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0535"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0536"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0537"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0538"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0539" name="Rectangle 10"/>
          <p:cNvSpPr>
            <a:spLocks noGrp="1" noRot="1" noChangeAspect="1" noChangeArrowheads="1" noTextEdit="1"/>
          </p:cNvSpPr>
          <p:nvPr>
            <p:ph type="sldImg"/>
          </p:nvPr>
        </p:nvSpPr>
        <p:spPr>
          <a:ln cap="flat"/>
        </p:spPr>
      </p:sp>
      <p:sp>
        <p:nvSpPr>
          <p:cNvPr id="150540"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Tension &amp; Corneal Changes</a:t>
            </a:r>
            <a:endParaRPr lang="en-US" altLang="en-US" dirty="0">
              <a:latin typeface="Times New Roman" pitchFamily="18" charset="0"/>
            </a:endParaRPr>
          </a:p>
          <a:p>
            <a:r>
              <a:rPr lang="en-AU" altLang="en-US" dirty="0">
                <a:latin typeface="Times New Roman" pitchFamily="18" charset="0"/>
              </a:rPr>
              <a:t>A large number of studies have examined the effect of changes to the pre-corneal O</a:t>
            </a:r>
            <a:r>
              <a:rPr lang="en-AU" altLang="en-US" baseline="-25000" dirty="0">
                <a:latin typeface="Times New Roman" pitchFamily="18" charset="0"/>
              </a:rPr>
              <a:t>2</a:t>
            </a:r>
            <a:r>
              <a:rPr lang="en-AU" altLang="en-US" dirty="0">
                <a:latin typeface="Times New Roman" pitchFamily="18" charset="0"/>
              </a:rPr>
              <a:t> tension &amp; any resultant oedema of the corneal tissue.</a:t>
            </a:r>
            <a:endParaRPr lang="en-US" altLang="en-US" dirty="0">
              <a:latin typeface="Times New Roman" pitchFamily="18" charset="0"/>
            </a:endParaRPr>
          </a:p>
          <a:p>
            <a:r>
              <a:rPr lang="en-AU" altLang="en-US" dirty="0">
                <a:latin typeface="Times New Roman" pitchFamily="18" charset="0"/>
              </a:rPr>
              <a:t>Other effects from reduced O</a:t>
            </a:r>
            <a:r>
              <a:rPr lang="en-AU" altLang="en-US" baseline="-25000" dirty="0">
                <a:latin typeface="Times New Roman" pitchFamily="18" charset="0"/>
              </a:rPr>
              <a:t>2</a:t>
            </a:r>
            <a:r>
              <a:rPr lang="en-AU" altLang="en-US" dirty="0">
                <a:latin typeface="Times New Roman" pitchFamily="18" charset="0"/>
              </a:rPr>
              <a:t> supply to the cornea include changes to the:</a:t>
            </a:r>
            <a:endParaRPr lang="en-US" altLang="en-US" dirty="0">
              <a:latin typeface="Times New Roman" pitchFamily="18" charset="0"/>
            </a:endParaRPr>
          </a:p>
          <a:p>
            <a:r>
              <a:rPr lang="en-AU" altLang="en-US" dirty="0">
                <a:latin typeface="Times New Roman" pitchFamily="18" charset="0"/>
              </a:rPr>
              <a:t>Epithelial mitotic rate</a:t>
            </a:r>
            <a:endParaRPr lang="en-US" altLang="en-US" dirty="0">
              <a:latin typeface="Times New Roman" pitchFamily="18" charset="0"/>
            </a:endParaRPr>
          </a:p>
          <a:p>
            <a:r>
              <a:rPr lang="en-AU" altLang="en-US" dirty="0">
                <a:latin typeface="Times New Roman" pitchFamily="18" charset="0"/>
              </a:rPr>
              <a:t>Density of nerve fibre endings.</a:t>
            </a:r>
            <a:endParaRPr lang="en-US" altLang="en-US" dirty="0">
              <a:latin typeface="Times New Roman" pitchFamily="18" charset="0"/>
            </a:endParaRPr>
          </a:p>
          <a:p>
            <a:r>
              <a:rPr lang="en-AU" altLang="en-US" dirty="0">
                <a:latin typeface="Times New Roman" pitchFamily="18" charset="0"/>
              </a:rPr>
              <a:t>Sensitivity of the cornea</a:t>
            </a:r>
            <a:endParaRPr lang="en-US" altLang="en-US" dirty="0">
              <a:latin typeface="Times New Roman" pitchFamily="18" charset="0"/>
            </a:endParaRPr>
          </a:p>
          <a:p>
            <a:r>
              <a:rPr lang="en-AU" altLang="en-US" dirty="0">
                <a:latin typeface="Times New Roman" pitchFamily="18" charset="0"/>
              </a:rPr>
              <a:t>Corneal pH.</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29565A-2987-4070-9266-5409ADE49E1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483"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484"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marL="0" marR="0" lvl="0" indent="0" algn="r" defTabSz="912874" rtl="0" eaLnBrk="1" fontAlgn="base" latinLnBrk="0" hangingPunct="1">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Times New Roman" pitchFamily="18" charset="0"/>
                <a:ea typeface="+mn-ea"/>
                <a:cs typeface="Arial" charset="0"/>
              </a:rPr>
              <a:t>12</a:t>
            </a:r>
          </a:p>
        </p:txBody>
      </p:sp>
      <p:sp>
        <p:nvSpPr>
          <p:cNvPr id="20485"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486"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487"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488"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marL="0" marR="0" lvl="0" indent="0" algn="r" defTabSz="912874" rtl="0" eaLnBrk="1" fontAlgn="base" latinLnBrk="0" hangingPunct="1">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Times New Roman" pitchFamily="18" charset="0"/>
                <a:ea typeface="+mn-ea"/>
                <a:cs typeface="Arial" charset="0"/>
              </a:rPr>
              <a:t>12</a:t>
            </a:r>
          </a:p>
        </p:txBody>
      </p:sp>
      <p:sp>
        <p:nvSpPr>
          <p:cNvPr id="20489"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490"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491" name="Rectangle 10"/>
          <p:cNvSpPr>
            <a:spLocks noGrp="1" noRot="1" noChangeAspect="1" noChangeArrowheads="1" noTextEdit="1"/>
          </p:cNvSpPr>
          <p:nvPr>
            <p:ph type="sldImg"/>
          </p:nvPr>
        </p:nvSpPr>
        <p:spPr>
          <a:ln cap="flat"/>
        </p:spPr>
      </p:sp>
      <p:sp>
        <p:nvSpPr>
          <p:cNvPr id="20492" name="Rectangle 11"/>
          <p:cNvSpPr>
            <a:spLocks noGrp="1" noChangeArrowheads="1"/>
          </p:cNvSpPr>
          <p:nvPr>
            <p:ph type="body" idx="1"/>
          </p:nvPr>
        </p:nvSpPr>
        <p:spPr>
          <a:noFill/>
          <a:ln/>
        </p:spPr>
        <p:txBody>
          <a:bodyPr/>
          <a:lstStyle/>
          <a:p>
            <a:r>
              <a:rPr lang="en-AU" altLang="en-US" dirty="0">
                <a:latin typeface="Times New Roman" pitchFamily="18" charset="0"/>
              </a:rPr>
              <a:t>Other constituents of potential relevance to CL wear and/or the cornea are carbon dioxide (CO</a:t>
            </a:r>
            <a:r>
              <a:rPr lang="en-AU" altLang="en-US" baseline="-25000" dirty="0">
                <a:latin typeface="Times New Roman" pitchFamily="18" charset="0"/>
              </a:rPr>
              <a:t>2</a:t>
            </a:r>
            <a:r>
              <a:rPr lang="en-AU" altLang="en-US" dirty="0">
                <a:latin typeface="Times New Roman" pitchFamily="18" charset="0"/>
              </a:rPr>
              <a:t>) &amp; water vapour.  However, in the normal atmosphere, the CO</a:t>
            </a:r>
            <a:r>
              <a:rPr lang="en-AU" altLang="en-US" baseline="-25000" dirty="0">
                <a:latin typeface="Times New Roman" pitchFamily="18" charset="0"/>
              </a:rPr>
              <a:t>2</a:t>
            </a:r>
            <a:r>
              <a:rPr lang="en-AU" altLang="en-US" dirty="0">
                <a:latin typeface="Times New Roman" pitchFamily="18" charset="0"/>
              </a:rPr>
              <a:t> levels are so low as to be practically insignificant &amp; the amount of water vapour present is very variable &amp; will be dealt with separately (see later). </a:t>
            </a:r>
            <a:endParaRPr lang="en-US" altLang="en-US" dirty="0">
              <a:latin typeface="Times New Roman" pitchFamily="18" charset="0"/>
            </a:endParaRPr>
          </a:p>
        </p:txBody>
      </p:sp>
    </p:spTree>
    <p:extLst>
      <p:ext uri="{BB962C8B-B14F-4D97-AF65-F5344CB8AC3E}">
        <p14:creationId xmlns:p14="http://schemas.microsoft.com/office/powerpoint/2010/main" val="2491494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p:spPr>
        <p:txBody>
          <a:bodyPr/>
          <a:lstStyle/>
          <a:p>
            <a:fld id="{BE5CBA18-CE16-4C9A-BC53-3249ECEDD4D2}" type="slidenum">
              <a:rPr lang="en-US" altLang="en-US"/>
              <a:pPr/>
              <a:t>72</a:t>
            </a:fld>
            <a:endParaRPr lang="en-US" altLang="en-US"/>
          </a:p>
        </p:txBody>
      </p:sp>
      <p:sp>
        <p:nvSpPr>
          <p:cNvPr id="152579"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2580"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2581"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2582"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2583"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2584"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2585"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2586"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2587" name="Rectangle 10"/>
          <p:cNvSpPr>
            <a:spLocks noGrp="1" noRot="1" noChangeAspect="1" noChangeArrowheads="1" noTextEdit="1"/>
          </p:cNvSpPr>
          <p:nvPr>
            <p:ph type="sldImg"/>
          </p:nvPr>
        </p:nvSpPr>
        <p:spPr>
          <a:ln cap="flat"/>
        </p:spPr>
      </p:sp>
      <p:sp>
        <p:nvSpPr>
          <p:cNvPr id="152588" name="Rectangle 11"/>
          <p:cNvSpPr>
            <a:spLocks noGrp="1" noChangeArrowheads="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Supply &amp; Epithelial Mitosis</a:t>
            </a:r>
            <a:endParaRPr lang="en-US" altLang="en-US" dirty="0">
              <a:latin typeface="Times New Roman" pitchFamily="18" charset="0"/>
            </a:endParaRPr>
          </a:p>
          <a:p>
            <a:r>
              <a:rPr lang="en-AU" altLang="en-US" dirty="0">
                <a:latin typeface="Times New Roman" pitchFamily="18" charset="0"/>
              </a:rPr>
              <a:t>Hamano (1985) showed that when the O</a:t>
            </a:r>
            <a:r>
              <a:rPr lang="en-AU" altLang="en-US" baseline="-25000" dirty="0">
                <a:latin typeface="Times New Roman" pitchFamily="18" charset="0"/>
              </a:rPr>
              <a:t>2</a:t>
            </a:r>
            <a:r>
              <a:rPr lang="en-AU" altLang="en-US" dirty="0">
                <a:latin typeface="Times New Roman" pitchFamily="18" charset="0"/>
              </a:rPr>
              <a:t> level falls below 9%, a significant </a:t>
            </a:r>
            <a:r>
              <a:rPr lang="en-AU" altLang="en-US" dirty="0">
                <a:latin typeface="Arial"/>
                <a:cs typeface="Arial"/>
              </a:rPr>
              <a:t>↓ </a:t>
            </a:r>
            <a:r>
              <a:rPr lang="en-AU" altLang="en-US" dirty="0">
                <a:latin typeface="Times New Roman" pitchFamily="18" charset="0"/>
              </a:rPr>
              <a:t>in rabbit epithelial mitotic configurations occurs compared with that in the control eyes. </a:t>
            </a:r>
            <a:endParaRPr lang="en-US" altLang="en-US" dirty="0">
              <a:latin typeface="Times New Roman" pitchFamily="18" charset="0"/>
            </a:endParaRPr>
          </a:p>
          <a:p>
            <a:r>
              <a:rPr lang="en-AU" altLang="en-US" dirty="0">
                <a:latin typeface="Times New Roman" pitchFamily="18" charset="0"/>
              </a:rPr>
              <a:t>Glucose metabolism within the cornea is related to the amount of O</a:t>
            </a:r>
            <a:r>
              <a:rPr lang="en-AU" altLang="en-US" baseline="-25000" dirty="0">
                <a:latin typeface="Times New Roman" pitchFamily="18" charset="0"/>
              </a:rPr>
              <a:t>2</a:t>
            </a:r>
            <a:r>
              <a:rPr lang="en-AU" altLang="en-US" dirty="0">
                <a:latin typeface="Times New Roman" pitchFamily="18" charset="0"/>
              </a:rPr>
              <a:t> available to the tissue.  It can be quantified in terms of the accumulation of lactate in the anterior chamber, which </a:t>
            </a:r>
            <a:r>
              <a:rPr lang="en-AU" altLang="en-US" dirty="0">
                <a:latin typeface="Arial"/>
                <a:cs typeface="Arial"/>
              </a:rPr>
              <a:t>↑ </a:t>
            </a:r>
            <a:r>
              <a:rPr lang="en-AU" altLang="en-US" dirty="0">
                <a:latin typeface="Times New Roman" pitchFamily="18" charset="0"/>
              </a:rPr>
              <a:t>as the O</a:t>
            </a:r>
            <a:r>
              <a:rPr lang="en-AU" altLang="en-US" baseline="-25000" dirty="0">
                <a:latin typeface="Times New Roman" pitchFamily="18" charset="0"/>
              </a:rPr>
              <a:t>2</a:t>
            </a:r>
            <a:r>
              <a:rPr lang="en-AU" altLang="en-US" dirty="0">
                <a:latin typeface="Times New Roman" pitchFamily="18" charset="0"/>
              </a:rPr>
              <a:t> supply </a:t>
            </a:r>
            <a:r>
              <a:rPr lang="en-AU" altLang="en-US" dirty="0">
                <a:latin typeface="Arial"/>
                <a:cs typeface="Arial"/>
              </a:rPr>
              <a:t>↓</a:t>
            </a:r>
            <a:r>
              <a:rPr lang="en-AU" altLang="en-US" dirty="0">
                <a:latin typeface="Times New Roman" pitchFamily="18" charset="0"/>
              </a:rPr>
              <a:t>.  To prevent the build-up of lactate, Hamano (1985) suggested that the level of O</a:t>
            </a:r>
            <a:r>
              <a:rPr lang="en-AU" altLang="en-US" baseline="-25000" dirty="0">
                <a:latin typeface="Times New Roman" pitchFamily="18" charset="0"/>
              </a:rPr>
              <a:t>2</a:t>
            </a:r>
            <a:r>
              <a:rPr lang="en-AU" altLang="en-US" dirty="0">
                <a:latin typeface="Times New Roman" pitchFamily="18" charset="0"/>
              </a:rPr>
              <a:t> must be 9% or higher.</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p:spPr>
        <p:txBody>
          <a:bodyPr/>
          <a:lstStyle/>
          <a:p>
            <a:fld id="{55E5B8D6-10F8-4D05-BD6A-7C752720132B}" type="slidenum">
              <a:rPr lang="en-US" altLang="en-US"/>
              <a:pPr/>
              <a:t>73</a:t>
            </a:fld>
            <a:endParaRPr lang="en-US" altLang="en-US"/>
          </a:p>
        </p:txBody>
      </p:sp>
      <p:sp>
        <p:nvSpPr>
          <p:cNvPr id="154627" name="Rectangle 1026"/>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4628" name="Rectangle 1027"/>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4629" name="Rectangle 1028"/>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4630" name="Rectangle 1029"/>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4631" name="Rectangle 1030"/>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4632" name="Rectangle 1031"/>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4633" name="Rectangle 1032"/>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4634" name="Rectangle 1033"/>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4635" name="Rectangle 1034"/>
          <p:cNvSpPr>
            <a:spLocks noGrp="1" noRot="1" noChangeAspect="1" noChangeArrowheads="1" noTextEdit="1"/>
          </p:cNvSpPr>
          <p:nvPr>
            <p:ph type="sldImg"/>
          </p:nvPr>
        </p:nvSpPr>
        <p:spPr>
          <a:ln cap="flat"/>
        </p:spPr>
      </p:sp>
      <p:sp>
        <p:nvSpPr>
          <p:cNvPr id="154636" name="Rectangle 1035"/>
          <p:cNvSpPr>
            <a:spLocks noGrp="1" noChangeArrowheads="1"/>
          </p:cNvSpPr>
          <p:nvPr>
            <p:ph type="body" idx="1"/>
          </p:nvPr>
        </p:nvSpPr>
        <p:spPr>
          <a:noFill/>
          <a:ln/>
        </p:spPr>
        <p:txBody>
          <a:bodyPr/>
          <a:lstStyle/>
          <a:p>
            <a:r>
              <a:rPr lang="en-AU" altLang="en-US" b="1" dirty="0">
                <a:latin typeface="Times New Roman" pitchFamily="18" charset="0"/>
              </a:rPr>
              <a:t>Corneal Nerve Fibre Endings</a:t>
            </a:r>
            <a:endParaRPr lang="en-US" altLang="en-US" dirty="0">
              <a:latin typeface="Times New Roman" pitchFamily="18" charset="0"/>
            </a:endParaRPr>
          </a:p>
          <a:p>
            <a:r>
              <a:rPr lang="en-AU" altLang="en-US" dirty="0">
                <a:latin typeface="Times New Roman" pitchFamily="18" charset="0"/>
              </a:rPr>
              <a:t>Hamano (1985) also examined the effects of CL EW on the nerve fibre terminal endings in the rabbit.  </a:t>
            </a:r>
            <a:endParaRPr lang="en-US" altLang="en-US" dirty="0">
              <a:latin typeface="Times New Roman" pitchFamily="18" charset="0"/>
            </a:endParaRPr>
          </a:p>
          <a:p>
            <a:r>
              <a:rPr lang="en-AU" altLang="en-US" dirty="0">
                <a:latin typeface="Times New Roman" pitchFamily="18" charset="0"/>
              </a:rPr>
              <a:t>Hypoxia caused the density of the terminal endings to </a:t>
            </a:r>
            <a:r>
              <a:rPr lang="en-AU" altLang="en-US" dirty="0">
                <a:latin typeface="Arial"/>
                <a:cs typeface="Arial"/>
              </a:rPr>
              <a:t>↓</a:t>
            </a:r>
            <a:r>
              <a:rPr lang="en-AU" altLang="en-US" dirty="0">
                <a:latin typeface="Times New Roman" pitchFamily="18" charset="0"/>
              </a:rPr>
              <a:t>.  His study determined that the O</a:t>
            </a:r>
            <a:r>
              <a:rPr lang="en-AU" altLang="en-US" baseline="-25000" dirty="0">
                <a:latin typeface="Times New Roman" pitchFamily="18" charset="0"/>
              </a:rPr>
              <a:t>2</a:t>
            </a:r>
            <a:r>
              <a:rPr lang="en-AU" altLang="en-US" dirty="0">
                <a:latin typeface="Times New Roman" pitchFamily="18" charset="0"/>
              </a:rPr>
              <a:t> level required to maintain the nerve fibres in their normal state is 9–10%. </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p:spPr>
        <p:txBody>
          <a:bodyPr/>
          <a:lstStyle/>
          <a:p>
            <a:fld id="{D15041D6-BBA8-40CE-83BB-288FFB56630B}" type="slidenum">
              <a:rPr lang="en-US" altLang="en-US"/>
              <a:pPr/>
              <a:t>74</a:t>
            </a:fld>
            <a:endParaRPr lang="en-US" altLang="en-US"/>
          </a:p>
        </p:txBody>
      </p:sp>
      <p:sp>
        <p:nvSpPr>
          <p:cNvPr id="156675" name="Rectangle 2050"/>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6676" name="Rectangle 2051"/>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6677" name="Rectangle 2052"/>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6678" name="Rectangle 2053"/>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6679" name="Rectangle 2054"/>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6680" name="Rectangle 2055"/>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6681" name="Rectangle 2056"/>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6682" name="Rectangle 2057"/>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6683" name="Rectangle 2058"/>
          <p:cNvSpPr>
            <a:spLocks noGrp="1" noRot="1" noChangeAspect="1" noChangeArrowheads="1" noTextEdit="1"/>
          </p:cNvSpPr>
          <p:nvPr>
            <p:ph type="sldImg"/>
          </p:nvPr>
        </p:nvSpPr>
        <p:spPr>
          <a:ln cap="flat"/>
        </p:spPr>
      </p:sp>
      <p:sp>
        <p:nvSpPr>
          <p:cNvPr id="156684" name="Rectangle 2059"/>
          <p:cNvSpPr>
            <a:spLocks noGrp="1" noChangeArrowheads="1"/>
          </p:cNvSpPr>
          <p:nvPr>
            <p:ph type="body" idx="1"/>
          </p:nvPr>
        </p:nvSpPr>
        <p:spPr>
          <a:noFill/>
          <a:ln/>
        </p:spPr>
        <p:txBody>
          <a:bodyPr/>
          <a:lstStyle/>
          <a:p>
            <a:r>
              <a:rPr lang="en-AU" altLang="en-US" b="1" dirty="0">
                <a:latin typeface="Times New Roman" pitchFamily="18" charset="0"/>
              </a:rPr>
              <a:t>Corneal Sensitivity &amp; CL Wear</a:t>
            </a:r>
            <a:endParaRPr lang="en-US" altLang="en-US" dirty="0">
              <a:latin typeface="Times New Roman" pitchFamily="18" charset="0"/>
            </a:endParaRPr>
          </a:p>
          <a:p>
            <a:r>
              <a:rPr lang="en-AU" altLang="en-US" dirty="0">
                <a:latin typeface="Times New Roman" pitchFamily="18" charset="0"/>
              </a:rPr>
              <a:t>The cornea is the most densely innervated tissue in the body.  This innervation protects the eye by making it highly sensitive &amp; responsive to foreign bodies, abrasion, etc.</a:t>
            </a:r>
            <a:endParaRPr lang="en-US" altLang="en-US" dirty="0">
              <a:latin typeface="Times New Roman" pitchFamily="18" charset="0"/>
            </a:endParaRPr>
          </a:p>
          <a:p>
            <a:r>
              <a:rPr lang="en-AU" altLang="en-US" dirty="0" err="1">
                <a:latin typeface="Times New Roman" pitchFamily="18" charset="0"/>
              </a:rPr>
              <a:t>Millodot</a:t>
            </a:r>
            <a:r>
              <a:rPr lang="en-AU" altLang="en-US" dirty="0">
                <a:latin typeface="Times New Roman" pitchFamily="18" charset="0"/>
              </a:rPr>
              <a:t> (e.g. 1984) has demonstrated that the cornea can be affected by a number of conditions to a point where the ability of the cornea to perceive a stimulus is severely reduced.  He examined the touch threshold of the cornea using a </a:t>
            </a:r>
            <a:r>
              <a:rPr lang="en-AU" altLang="en-US" dirty="0" err="1">
                <a:latin typeface="Times New Roman" pitchFamily="18" charset="0"/>
              </a:rPr>
              <a:t>Cochet</a:t>
            </a:r>
            <a:r>
              <a:rPr lang="en-AU" altLang="en-US" dirty="0">
                <a:latin typeface="Times New Roman" pitchFamily="18" charset="0"/>
              </a:rPr>
              <a:t>-Bonnet </a:t>
            </a:r>
            <a:r>
              <a:rPr lang="en-AU" altLang="en-US" dirty="0" err="1">
                <a:latin typeface="Times New Roman" pitchFamily="18" charset="0"/>
              </a:rPr>
              <a:t>aesthesiometer</a:t>
            </a:r>
            <a:r>
              <a:rPr lang="en-AU" altLang="en-US" dirty="0">
                <a:latin typeface="Times New Roman" pitchFamily="18" charset="0"/>
              </a:rPr>
              <a:t> &amp; found that hypoxia of the cornea resulted in an </a:t>
            </a:r>
            <a:r>
              <a:rPr lang="en-AU" altLang="en-US" dirty="0">
                <a:latin typeface="Arial"/>
                <a:cs typeface="Arial"/>
              </a:rPr>
              <a:t>↑ </a:t>
            </a:r>
            <a:r>
              <a:rPr lang="en-AU" altLang="en-US" dirty="0">
                <a:latin typeface="Times New Roman" pitchFamily="18" charset="0"/>
              </a:rPr>
              <a:t>in the touch threshold value.  Such an effect could make the cornea more susceptible to serious damage as the normal defensive mechanisms &amp; reactions are absent or reduced.</a:t>
            </a:r>
            <a:endParaRPr lang="en-US" altLang="en-US" dirty="0">
              <a:latin typeface="Times New Roman" pitchFamily="18" charset="0"/>
            </a:endParaRPr>
          </a:p>
          <a:p>
            <a:r>
              <a:rPr lang="en-AU" altLang="en-US" dirty="0">
                <a:latin typeface="Times New Roman" pitchFamily="18" charset="0"/>
              </a:rPr>
              <a:t>A minimum of 8% O</a:t>
            </a:r>
            <a:r>
              <a:rPr lang="en-AU" altLang="en-US" baseline="-25000" dirty="0">
                <a:latin typeface="Times New Roman" pitchFamily="18" charset="0"/>
              </a:rPr>
              <a:t>2</a:t>
            </a:r>
            <a:r>
              <a:rPr lang="en-AU" altLang="en-US" dirty="0">
                <a:latin typeface="Times New Roman" pitchFamily="18" charset="0"/>
              </a:rPr>
              <a:t> is required to maintain corneal sensitivity at or near a normal level for the average person (</a:t>
            </a:r>
            <a:r>
              <a:rPr lang="en-AU" altLang="en-US" dirty="0" err="1">
                <a:latin typeface="Times New Roman" pitchFamily="18" charset="0"/>
              </a:rPr>
              <a:t>Millodot</a:t>
            </a:r>
            <a:r>
              <a:rPr lang="en-AU" altLang="en-US" dirty="0">
                <a:latin typeface="Times New Roman" pitchFamily="18" charset="0"/>
              </a:rPr>
              <a:t> &amp; O’Leary, 1980). </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sldNum" sz="quarter" idx="5"/>
          </p:nvPr>
        </p:nvSpPr>
        <p:spPr>
          <a:noFill/>
        </p:spPr>
        <p:txBody>
          <a:bodyPr/>
          <a:lstStyle/>
          <a:p>
            <a:fld id="{58F8CEF3-F647-48A0-B2ED-4333C81AC66A}" type="slidenum">
              <a:rPr lang="en-US" altLang="en-US"/>
              <a:pPr/>
              <a:t>75</a:t>
            </a:fld>
            <a:endParaRPr lang="en-US" altLang="en-US"/>
          </a:p>
        </p:txBody>
      </p:sp>
      <p:sp>
        <p:nvSpPr>
          <p:cNvPr id="158723"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8724"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8725"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8726"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8727"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8728"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58729"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58730"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58731" name="Rectangle 10"/>
          <p:cNvSpPr>
            <a:spLocks noGrp="1" noRot="1" noChangeAspect="1" noChangeArrowheads="1" noTextEdit="1"/>
          </p:cNvSpPr>
          <p:nvPr>
            <p:ph type="sldImg"/>
          </p:nvPr>
        </p:nvSpPr>
        <p:spPr>
          <a:ln cap="flat"/>
        </p:spPr>
      </p:sp>
      <p:sp>
        <p:nvSpPr>
          <p:cNvPr id="158732" name="Rectangle 11"/>
          <p:cNvSpPr>
            <a:spLocks noGrp="1" noChangeArrowheads="1"/>
          </p:cNvSpPr>
          <p:nvPr>
            <p:ph type="body" idx="1"/>
          </p:nvPr>
        </p:nvSpPr>
        <p:spPr>
          <a:noFill/>
          <a:ln/>
        </p:spPr>
        <p:txBody>
          <a:bodyPr/>
          <a:lstStyle/>
          <a:p>
            <a:r>
              <a:rPr lang="en-AU" altLang="en-US" b="1" dirty="0">
                <a:latin typeface="Times New Roman" pitchFamily="18" charset="0"/>
              </a:rPr>
              <a:t>Corneal pH &amp; CL Wear</a:t>
            </a:r>
            <a:endParaRPr lang="en-US" altLang="en-US" dirty="0">
              <a:latin typeface="Times New Roman" pitchFamily="18" charset="0"/>
            </a:endParaRPr>
          </a:p>
          <a:p>
            <a:r>
              <a:rPr lang="en-AU" altLang="en-US" dirty="0" err="1">
                <a:latin typeface="Times New Roman" pitchFamily="18" charset="0"/>
              </a:rPr>
              <a:t>Bonanno</a:t>
            </a:r>
            <a:r>
              <a:rPr lang="en-AU" altLang="en-US" dirty="0">
                <a:latin typeface="Times New Roman" pitchFamily="18" charset="0"/>
              </a:rPr>
              <a:t> &amp; </a:t>
            </a:r>
            <a:r>
              <a:rPr lang="en-AU" altLang="en-US" dirty="0" err="1">
                <a:latin typeface="Times New Roman" pitchFamily="18" charset="0"/>
              </a:rPr>
              <a:t>Polse</a:t>
            </a:r>
            <a:r>
              <a:rPr lang="en-AU" altLang="en-US" dirty="0">
                <a:latin typeface="Times New Roman" pitchFamily="18" charset="0"/>
              </a:rPr>
              <a:t> (</a:t>
            </a:r>
            <a:r>
              <a:rPr lang="en-AU" altLang="en-US" dirty="0" err="1">
                <a:latin typeface="Times New Roman" pitchFamily="18" charset="0"/>
              </a:rPr>
              <a:t>1987b</a:t>
            </a:r>
            <a:r>
              <a:rPr lang="en-AU" altLang="en-US" dirty="0">
                <a:latin typeface="Times New Roman" pitchFamily="18" charset="0"/>
              </a:rPr>
              <a:t>) demonstrated that the corneal stromal environment becomes more acidic (</a:t>
            </a:r>
            <a:r>
              <a:rPr lang="en-AU" altLang="en-US" dirty="0">
                <a:latin typeface="Arial"/>
                <a:cs typeface="Arial"/>
              </a:rPr>
              <a:t>↓ </a:t>
            </a:r>
            <a:r>
              <a:rPr lang="en-AU" altLang="en-US" dirty="0">
                <a:latin typeface="Times New Roman" pitchFamily="18" charset="0"/>
              </a:rPr>
              <a:t>pH) in a range of circumstances including CL wear.  </a:t>
            </a:r>
            <a:endParaRPr lang="en-US" altLang="en-US" dirty="0">
              <a:latin typeface="Times New Roman" pitchFamily="18" charset="0"/>
            </a:endParaRPr>
          </a:p>
          <a:p>
            <a:r>
              <a:rPr lang="en-AU" altLang="en-US" dirty="0">
                <a:latin typeface="Times New Roman" pitchFamily="18" charset="0"/>
              </a:rPr>
              <a:t>It is postulated that a reduction (Holden </a:t>
            </a:r>
            <a:r>
              <a:rPr lang="en-AU" altLang="en-US" i="1" dirty="0">
                <a:latin typeface="Times New Roman" pitchFamily="18" charset="0"/>
              </a:rPr>
              <a:t>et al</a:t>
            </a:r>
            <a:r>
              <a:rPr lang="en-AU" altLang="en-US" dirty="0">
                <a:latin typeface="Times New Roman" pitchFamily="18" charset="0"/>
              </a:rPr>
              <a:t>., 1985) or changes (Williams, 1986) in corneal pH cause the endothelial bleb response.  </a:t>
            </a:r>
            <a:endParaRPr lang="en-US" altLang="en-US" dirty="0">
              <a:latin typeface="Times New Roman" pitchFamily="18" charset="0"/>
            </a:endParaRPr>
          </a:p>
          <a:p>
            <a:r>
              <a:rPr lang="en-AU" altLang="en-US" dirty="0">
                <a:latin typeface="Times New Roman" pitchFamily="18" charset="0"/>
              </a:rPr>
              <a:t>It has been estimated that in the rabbit, a Dk/</a:t>
            </a:r>
            <a:r>
              <a:rPr lang="en-AU" altLang="en-US" i="1" dirty="0">
                <a:latin typeface="Times New Roman" pitchFamily="18" charset="0"/>
              </a:rPr>
              <a:t>t</a:t>
            </a:r>
            <a:r>
              <a:rPr lang="en-AU" altLang="en-US" dirty="0">
                <a:latin typeface="Times New Roman" pitchFamily="18" charset="0"/>
              </a:rPr>
              <a:t> of greater than 300 (</a:t>
            </a:r>
            <a:r>
              <a:rPr lang="en-AU" altLang="en-US" dirty="0" err="1">
                <a:latin typeface="Times New Roman" pitchFamily="18" charset="0"/>
              </a:rPr>
              <a:t>x10</a:t>
            </a:r>
            <a:r>
              <a:rPr lang="en-AU" altLang="en-US" baseline="30000" dirty="0">
                <a:latin typeface="Times New Roman" pitchFamily="18" charset="0"/>
              </a:rPr>
              <a:t>–9</a:t>
            </a:r>
            <a:r>
              <a:rPr lang="en-AU" altLang="en-US" dirty="0">
                <a:latin typeface="Times New Roman" pitchFamily="18" charset="0"/>
              </a:rPr>
              <a:t>) is required to prevent epithelial intracellular pH changes in the open eye (</a:t>
            </a:r>
            <a:r>
              <a:rPr lang="en-AU" altLang="en-US" dirty="0" err="1">
                <a:latin typeface="Times New Roman" pitchFamily="18" charset="0"/>
              </a:rPr>
              <a:t>Giasson</a:t>
            </a:r>
            <a:r>
              <a:rPr lang="en-AU" altLang="en-US" dirty="0">
                <a:latin typeface="Times New Roman" pitchFamily="18" charset="0"/>
              </a:rPr>
              <a:t> &amp; </a:t>
            </a:r>
            <a:r>
              <a:rPr lang="en-AU" altLang="en-US" dirty="0" err="1">
                <a:latin typeface="Times New Roman" pitchFamily="18" charset="0"/>
              </a:rPr>
              <a:t>Bonanno</a:t>
            </a:r>
            <a:r>
              <a:rPr lang="en-AU" altLang="en-US" dirty="0">
                <a:latin typeface="Times New Roman" pitchFamily="18" charset="0"/>
              </a:rPr>
              <a:t>, 1994).  This suggests an EOP of about 21% (calculation using the equation from Holden &amp; Mertz, 1984, shows 25.5%, an impossibility under normal atmospheric circumstances, i.e. supranormal O</a:t>
            </a:r>
            <a:r>
              <a:rPr lang="en-AU" altLang="en-US" baseline="-25000" dirty="0">
                <a:latin typeface="Times New Roman" pitchFamily="18" charset="0"/>
              </a:rPr>
              <a:t>2</a:t>
            </a:r>
            <a:r>
              <a:rPr lang="en-AU" altLang="en-US" dirty="0">
                <a:latin typeface="Times New Roman" pitchFamily="18" charset="0"/>
              </a:rPr>
              <a:t> levels).  This implies unhindered access to atmospheric O</a:t>
            </a:r>
            <a:r>
              <a:rPr lang="en-AU" altLang="en-US" baseline="-25000" dirty="0">
                <a:latin typeface="Times New Roman" pitchFamily="18" charset="0"/>
              </a:rPr>
              <a:t>2</a:t>
            </a:r>
            <a:r>
              <a:rPr lang="en-AU" altLang="en-US" dirty="0">
                <a:latin typeface="Times New Roman" pitchFamily="18" charset="0"/>
              </a:rPr>
              <a:t>.  By way of contrast, a Dk/</a:t>
            </a:r>
            <a:r>
              <a:rPr lang="en-AU" altLang="en-US" i="1" dirty="0">
                <a:latin typeface="Times New Roman" pitchFamily="18" charset="0"/>
              </a:rPr>
              <a:t>t</a:t>
            </a:r>
            <a:r>
              <a:rPr lang="en-AU" altLang="en-US" dirty="0">
                <a:latin typeface="Times New Roman" pitchFamily="18" charset="0"/>
              </a:rPr>
              <a:t> of only 18 (</a:t>
            </a:r>
            <a:r>
              <a:rPr lang="en-AU" altLang="en-US" dirty="0" err="1">
                <a:latin typeface="Times New Roman" pitchFamily="18" charset="0"/>
              </a:rPr>
              <a:t>x10</a:t>
            </a:r>
            <a:r>
              <a:rPr lang="en-AU" altLang="en-US" baseline="30000" dirty="0">
                <a:latin typeface="Times New Roman" pitchFamily="18" charset="0"/>
              </a:rPr>
              <a:t>–9</a:t>
            </a:r>
            <a:r>
              <a:rPr lang="en-AU" altLang="en-US" dirty="0">
                <a:latin typeface="Times New Roman" pitchFamily="18" charset="0"/>
              </a:rPr>
              <a:t> ) is required to prevent aqueous pH changes (</a:t>
            </a:r>
            <a:r>
              <a:rPr lang="en-AU" altLang="en-US" dirty="0" err="1">
                <a:latin typeface="Times New Roman" pitchFamily="18" charset="0"/>
              </a:rPr>
              <a:t>Giasson</a:t>
            </a:r>
            <a:r>
              <a:rPr lang="en-AU" altLang="en-US" dirty="0">
                <a:latin typeface="Times New Roman" pitchFamily="18" charset="0"/>
              </a:rPr>
              <a:t> &amp; </a:t>
            </a:r>
            <a:r>
              <a:rPr lang="en-AU" altLang="en-US" dirty="0" err="1">
                <a:latin typeface="Times New Roman" pitchFamily="18" charset="0"/>
              </a:rPr>
              <a:t>Bonanno</a:t>
            </a:r>
            <a:r>
              <a:rPr lang="en-AU" altLang="en-US" dirty="0">
                <a:latin typeface="Times New Roman" pitchFamily="18" charset="0"/>
              </a:rPr>
              <a:t>, 1994).  This suggests an EOP of only about 8% is required.</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Grp="1" noChangeArrowheads="1"/>
          </p:cNvSpPr>
          <p:nvPr>
            <p:ph type="sldNum" sz="quarter" idx="5"/>
          </p:nvPr>
        </p:nvSpPr>
        <p:spPr>
          <a:noFill/>
        </p:spPr>
        <p:txBody>
          <a:bodyPr/>
          <a:lstStyle/>
          <a:p>
            <a:fld id="{FCE83421-5DA4-4DCF-80CD-9C772193FB61}" type="slidenum">
              <a:rPr lang="en-US" altLang="en-US"/>
              <a:pPr/>
              <a:t>76</a:t>
            </a:fld>
            <a:endParaRPr lang="en-US" altLang="en-US"/>
          </a:p>
        </p:txBody>
      </p:sp>
      <p:sp>
        <p:nvSpPr>
          <p:cNvPr id="160771" name="Rectangle 1026"/>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0772" name="Rectangle 1027"/>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60773" name="Rectangle 1028"/>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60774" name="Rectangle 1029"/>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0775" name="Rectangle 1030"/>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0776" name="Rectangle 1031"/>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60777" name="Rectangle 1032"/>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60778" name="Rectangle 1033"/>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0779" name="Rectangle 1034"/>
          <p:cNvSpPr>
            <a:spLocks noGrp="1" noRot="1" noChangeAspect="1" noChangeArrowheads="1" noTextEdit="1"/>
          </p:cNvSpPr>
          <p:nvPr>
            <p:ph type="sldImg"/>
          </p:nvPr>
        </p:nvSpPr>
        <p:spPr>
          <a:ln cap="flat"/>
        </p:spPr>
      </p:sp>
      <p:sp>
        <p:nvSpPr>
          <p:cNvPr id="160780" name="Rectangle 1035"/>
          <p:cNvSpPr>
            <a:spLocks noGrp="1" noChangeArrowheads="1"/>
          </p:cNvSpPr>
          <p:nvPr>
            <p:ph type="body" idx="1"/>
          </p:nvPr>
        </p:nvSpPr>
        <p:spPr>
          <a:noFill/>
          <a:ln/>
        </p:spPr>
        <p:txBody>
          <a:bodyPr/>
          <a:lstStyle/>
          <a:p>
            <a:r>
              <a:rPr lang="en-AU" altLang="en-US" b="1" dirty="0">
                <a:latin typeface="Times New Roman" pitchFamily="18" charset="0"/>
              </a:rPr>
              <a:t>Effects of Eye Closure</a:t>
            </a:r>
            <a:endParaRPr lang="en-US" altLang="en-US" dirty="0">
              <a:latin typeface="Times New Roman" pitchFamily="18" charset="0"/>
            </a:endParaRPr>
          </a:p>
          <a:p>
            <a:r>
              <a:rPr lang="en-AU" altLang="en-US" dirty="0">
                <a:latin typeface="Times New Roman" pitchFamily="18" charset="0"/>
              </a:rPr>
              <a:t>When the eyelids are open, the majority of O</a:t>
            </a:r>
            <a:r>
              <a:rPr lang="en-AU" altLang="en-US" baseline="-25000" dirty="0">
                <a:latin typeface="Times New Roman" pitchFamily="18" charset="0"/>
              </a:rPr>
              <a:t>2</a:t>
            </a:r>
            <a:r>
              <a:rPr lang="en-AU" altLang="en-US" dirty="0">
                <a:latin typeface="Times New Roman" pitchFamily="18" charset="0"/>
              </a:rPr>
              <a:t> supplied to the cornea comes from the atmosphere.</a:t>
            </a:r>
            <a:endParaRPr lang="en-US" altLang="en-US" dirty="0">
              <a:latin typeface="Times New Roman" pitchFamily="18" charset="0"/>
            </a:endParaRPr>
          </a:p>
          <a:p>
            <a:r>
              <a:rPr lang="en-AU" altLang="en-US" dirty="0">
                <a:latin typeface="Times New Roman" pitchFamily="18" charset="0"/>
              </a:rPr>
              <a:t>During sleep, the lids are closed &amp; significant changes take place in the ocular environment.</a:t>
            </a:r>
            <a:endParaRPr lang="en-US" altLang="en-US" dirty="0">
              <a:latin typeface="Times New Roman" pitchFamily="18" charset="0"/>
            </a:endParaRPr>
          </a:p>
          <a:p>
            <a:r>
              <a:rPr lang="en-AU" altLang="en-US" dirty="0">
                <a:latin typeface="Times New Roman" pitchFamily="18" charset="0"/>
              </a:rPr>
              <a:t>The main change is a </a:t>
            </a:r>
            <a:r>
              <a:rPr lang="en-AU" altLang="en-US" dirty="0">
                <a:latin typeface="Arial"/>
                <a:cs typeface="Arial"/>
              </a:rPr>
              <a:t>↓ </a:t>
            </a:r>
            <a:r>
              <a:rPr lang="en-AU" altLang="en-US" dirty="0">
                <a:latin typeface="Times New Roman" pitchFamily="18" charset="0"/>
              </a:rPr>
              <a:t>in the O</a:t>
            </a:r>
            <a:r>
              <a:rPr lang="en-AU" altLang="en-US" baseline="-25000" dirty="0">
                <a:latin typeface="Times New Roman" pitchFamily="18" charset="0"/>
              </a:rPr>
              <a:t>2</a:t>
            </a:r>
            <a:r>
              <a:rPr lang="en-AU" altLang="en-US" dirty="0">
                <a:latin typeface="Times New Roman" pitchFamily="18" charset="0"/>
              </a:rPr>
              <a:t> supply to the cornea.  When the lids are closed the major source of supply becomes the palpebral conjunctival vessels.  Some atmospheric O</a:t>
            </a:r>
            <a:r>
              <a:rPr lang="en-AU" altLang="en-US" baseline="-25000" dirty="0">
                <a:latin typeface="Times New Roman" pitchFamily="18" charset="0"/>
              </a:rPr>
              <a:t>2</a:t>
            </a:r>
            <a:r>
              <a:rPr lang="en-AU" altLang="en-US" dirty="0">
                <a:latin typeface="Times New Roman" pitchFamily="18" charset="0"/>
              </a:rPr>
              <a:t> may reach the cornea if the lids are only partially closed (</a:t>
            </a:r>
            <a:r>
              <a:rPr lang="en-AU" altLang="en-US" dirty="0" err="1">
                <a:latin typeface="Times New Roman" pitchFamily="18" charset="0"/>
              </a:rPr>
              <a:t>lagophthalmos</a:t>
            </a:r>
            <a:r>
              <a:rPr lang="en-AU" altLang="en-US" dirty="0">
                <a:latin typeface="Times New Roman" pitchFamily="18" charset="0"/>
              </a:rPr>
              <a:t>) &amp; some may be supplied by the bulbar conjunctival vessels.</a:t>
            </a:r>
            <a:endParaRPr lang="en-US" altLang="en-US" dirty="0">
              <a:latin typeface="Times New Roman" pitchFamily="18" charset="0"/>
            </a:endParaRPr>
          </a:p>
          <a:p>
            <a:r>
              <a:rPr lang="en-AU" altLang="en-US" dirty="0">
                <a:latin typeface="Times New Roman" pitchFamily="18" charset="0"/>
              </a:rPr>
              <a:t>For the latter to be effective, some tear movement would be required.  Rapid eye movement (REM) sleep could provide such movement but it is likely to result in only limited tear exchange.</a:t>
            </a:r>
            <a:endParaRPr lang="en-US" altLang="en-US" dirty="0">
              <a:latin typeface="Times New Roman" pitchFamily="18" charset="0"/>
            </a:endParaRPr>
          </a:p>
          <a:p>
            <a:r>
              <a:rPr lang="en-AU" altLang="en-US" dirty="0">
                <a:latin typeface="Times New Roman" pitchFamily="18" charset="0"/>
              </a:rPr>
              <a:t>Lid closure also causes a build-up in the levels of CO</a:t>
            </a:r>
            <a:r>
              <a:rPr lang="en-AU" altLang="en-US" baseline="-25000" dirty="0">
                <a:latin typeface="Times New Roman" pitchFamily="18" charset="0"/>
              </a:rPr>
              <a:t>2</a:t>
            </a:r>
            <a:r>
              <a:rPr lang="en-AU" altLang="en-US" dirty="0">
                <a:latin typeface="Times New Roman" pitchFamily="18" charset="0"/>
              </a:rPr>
              <a:t> in the cornea &amp; results in an acidic pH shift in the tear film &amp; stroma.  The tear osmolality also </a:t>
            </a:r>
            <a:r>
              <a:rPr lang="en-AU" altLang="en-US" dirty="0">
                <a:latin typeface="Arial"/>
                <a:cs typeface="Arial"/>
              </a:rPr>
              <a:t>↓ </a:t>
            </a:r>
            <a:r>
              <a:rPr lang="en-AU" altLang="en-US" dirty="0">
                <a:latin typeface="Times New Roman" pitchFamily="18" charset="0"/>
              </a:rPr>
              <a:t>during sleep.</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p:cNvSpPr>
            <a:spLocks noGrp="1" noChangeArrowheads="1"/>
          </p:cNvSpPr>
          <p:nvPr>
            <p:ph type="sldNum" sz="quarter" idx="5"/>
          </p:nvPr>
        </p:nvSpPr>
        <p:spPr>
          <a:noFill/>
        </p:spPr>
        <p:txBody>
          <a:bodyPr/>
          <a:lstStyle/>
          <a:p>
            <a:fld id="{68432BA5-CD85-4B7F-8B85-6D64040FFDF5}" type="slidenum">
              <a:rPr lang="en-US" altLang="en-US"/>
              <a:pPr/>
              <a:t>77</a:t>
            </a:fld>
            <a:endParaRPr lang="en-US" altLang="en-US"/>
          </a:p>
        </p:txBody>
      </p:sp>
      <p:sp>
        <p:nvSpPr>
          <p:cNvPr id="162819"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2820"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62821"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62822"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2823"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2824"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62825"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62826"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2827" name="Rectangle 10"/>
          <p:cNvSpPr>
            <a:spLocks noGrp="1" noRot="1" noChangeAspect="1" noChangeArrowheads="1" noTextEdit="1"/>
          </p:cNvSpPr>
          <p:nvPr>
            <p:ph type="sldImg"/>
          </p:nvPr>
        </p:nvSpPr>
        <p:spPr>
          <a:ln cap="flat"/>
        </p:spPr>
      </p:sp>
      <p:sp>
        <p:nvSpPr>
          <p:cNvPr id="162828" name="Rectangle 11"/>
          <p:cNvSpPr>
            <a:spLocks noGrp="1" noChangeArrowheads="1"/>
          </p:cNvSpPr>
          <p:nvPr>
            <p:ph type="body" idx="1"/>
          </p:nvPr>
        </p:nvSpPr>
        <p:spPr>
          <a:noFill/>
          <a:ln/>
        </p:spPr>
        <p:txBody>
          <a:bodyPr/>
          <a:lstStyle/>
          <a:p>
            <a:r>
              <a:rPr lang="en-AU" altLang="en-US" b="1" dirty="0">
                <a:latin typeface="Times New Roman" pitchFamily="18" charset="0"/>
              </a:rPr>
              <a:t>Corneal Swelling with Eye Closure</a:t>
            </a:r>
            <a:endParaRPr lang="en-US" altLang="en-US" dirty="0">
              <a:latin typeface="Times New Roman" pitchFamily="18" charset="0"/>
            </a:endParaRPr>
          </a:p>
          <a:p>
            <a:r>
              <a:rPr lang="en-AU" altLang="en-US" dirty="0">
                <a:latin typeface="Times New Roman" pitchFamily="18" charset="0"/>
              </a:rPr>
              <a:t>Following eye closure, the anterior corneal O</a:t>
            </a:r>
            <a:r>
              <a:rPr lang="en-AU" altLang="en-US" baseline="-25000" dirty="0">
                <a:latin typeface="Times New Roman" pitchFamily="18" charset="0"/>
              </a:rPr>
              <a:t>2</a:t>
            </a:r>
            <a:r>
              <a:rPr lang="en-AU" altLang="en-US" dirty="0">
                <a:latin typeface="Times New Roman" pitchFamily="18" charset="0"/>
              </a:rPr>
              <a:t> tension falls rapidly to a steady state level of about 55 mm Hg (for further details see earlier in this lecture).  This hypoxic state causes the cornea to swell. </a:t>
            </a:r>
            <a:endParaRPr lang="en-US" altLang="en-US" dirty="0">
              <a:latin typeface="Times New Roman" pitchFamily="18" charset="0"/>
            </a:endParaRPr>
          </a:p>
          <a:p>
            <a:r>
              <a:rPr lang="en-AU" altLang="en-US" dirty="0">
                <a:latin typeface="Times New Roman" pitchFamily="18" charset="0"/>
              </a:rPr>
              <a:t>The literature suggest that the average amount of overnight swelling, i.e. swelling that occurs following 8 hours of eye closure when no CL is worn, is between 3 an 5.5% (e.g. 3%: Sweeney, 1991, 5.5%: Harper </a:t>
            </a:r>
            <a:r>
              <a:rPr lang="en-AU" altLang="en-US" i="1" dirty="0">
                <a:latin typeface="Times New Roman" pitchFamily="18" charset="0"/>
              </a:rPr>
              <a:t>et al.</a:t>
            </a:r>
            <a:r>
              <a:rPr lang="en-AU" altLang="en-US" dirty="0">
                <a:latin typeface="Times New Roman" pitchFamily="18" charset="0"/>
              </a:rPr>
              <a:t>, 1996, most other studies fall between these limits).</a:t>
            </a:r>
            <a:endParaRPr lang="en-US" altLang="en-US" dirty="0">
              <a:latin typeface="Times New Roman" pitchFamily="18" charset="0"/>
            </a:endParaRPr>
          </a:p>
          <a:p>
            <a:r>
              <a:rPr lang="en-AU" altLang="en-US" dirty="0">
                <a:latin typeface="Times New Roman" pitchFamily="18" charset="0"/>
              </a:rPr>
              <a:t>When the eyelids are opened following sleep, the corneal oedema resolves quickly &amp; the corneal thickness returns to normal. </a:t>
            </a:r>
            <a:endParaRPr lang="en-US" altLang="en-US" dirty="0">
              <a:latin typeface="Times New Roman" pitchFamily="18" charset="0"/>
            </a:endParaRPr>
          </a:p>
          <a:p>
            <a:endParaRPr lang="en-US" altLang="en-US" dirty="0">
              <a:latin typeface="Times New Roman" pitchFamily="18" charset="0"/>
            </a:endParaRPr>
          </a:p>
          <a:p>
            <a:r>
              <a:rPr lang="en-AU" altLang="en-US" b="1" dirty="0">
                <a:latin typeface="Times New Roman" pitchFamily="18" charset="0"/>
              </a:rPr>
              <a:t>Closed Eye</a:t>
            </a:r>
            <a:endParaRPr lang="en-US" altLang="en-US" dirty="0">
              <a:latin typeface="Times New Roman" pitchFamily="18" charset="0"/>
            </a:endParaRPr>
          </a:p>
          <a:p>
            <a:r>
              <a:rPr lang="en-AU" altLang="en-US" dirty="0">
                <a:latin typeface="Times New Roman" pitchFamily="18" charset="0"/>
              </a:rPr>
              <a:t>It is possible that, during periods of closed-eye sleep, there is a physiological reduction in metabolic activity that offsets the </a:t>
            </a:r>
            <a:r>
              <a:rPr lang="en-AU" altLang="en-US" dirty="0">
                <a:latin typeface="Arial"/>
                <a:cs typeface="Arial"/>
              </a:rPr>
              <a:t>↓ </a:t>
            </a:r>
            <a:r>
              <a:rPr lang="en-AU" altLang="en-US" dirty="0">
                <a:latin typeface="Times New Roman" pitchFamily="18" charset="0"/>
              </a:rPr>
              <a:t>availability of O</a:t>
            </a:r>
            <a:r>
              <a:rPr lang="en-AU" altLang="en-US" baseline="-25000" dirty="0">
                <a:latin typeface="Times New Roman" pitchFamily="18" charset="0"/>
              </a:rPr>
              <a:t>2</a:t>
            </a:r>
            <a:r>
              <a:rPr lang="en-AU" altLang="en-US" dirty="0">
                <a:latin typeface="Times New Roman" pitchFamily="18" charset="0"/>
              </a:rPr>
              <a:t>.  If this is the case, the cells would presumably have a lower requirement for O</a:t>
            </a:r>
            <a:r>
              <a:rPr lang="en-AU" altLang="en-US" baseline="-25000" dirty="0">
                <a:latin typeface="Times New Roman" pitchFamily="18" charset="0"/>
              </a:rPr>
              <a:t>2</a:t>
            </a:r>
            <a:r>
              <a:rPr lang="en-AU" altLang="en-US" dirty="0">
                <a:latin typeface="Times New Roman" pitchFamily="18" charset="0"/>
              </a:rPr>
              <a:t> &amp; could function effectively with less O</a:t>
            </a:r>
            <a:r>
              <a:rPr lang="en-AU" altLang="en-US" baseline="-25000" dirty="0">
                <a:latin typeface="Times New Roman" pitchFamily="18" charset="0"/>
              </a:rPr>
              <a:t>2</a:t>
            </a:r>
            <a:r>
              <a:rPr lang="en-AU" altLang="en-US" dirty="0">
                <a:latin typeface="Times New Roman" pitchFamily="18" charset="0"/>
              </a:rPr>
              <a:t>.</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p:spPr>
        <p:txBody>
          <a:bodyPr/>
          <a:lstStyle/>
          <a:p>
            <a:fld id="{25F607DF-1823-4781-8519-FB2F6AE892B0}" type="slidenum">
              <a:rPr lang="en-US" altLang="en-US"/>
              <a:pPr/>
              <a:t>78</a:t>
            </a:fld>
            <a:endParaRPr lang="en-US" altLang="en-US"/>
          </a:p>
        </p:txBody>
      </p:sp>
      <p:sp>
        <p:nvSpPr>
          <p:cNvPr id="166915" name="Rectangle 2"/>
          <p:cNvSpPr>
            <a:spLocks noChangeArrowheads="1"/>
          </p:cNvSpPr>
          <p:nvPr/>
        </p:nvSpPr>
        <p:spPr bwMode="auto">
          <a:xfrm>
            <a:off x="3886815"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6916" name="Rectangle 3"/>
          <p:cNvSpPr>
            <a:spLocks noChangeArrowheads="1"/>
          </p:cNvSpPr>
          <p:nvPr/>
        </p:nvSpPr>
        <p:spPr bwMode="auto">
          <a:xfrm>
            <a:off x="3886815" y="8703770"/>
            <a:ext cx="2971185"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66917" name="Rectangle 4"/>
          <p:cNvSpPr>
            <a:spLocks noChangeArrowheads="1"/>
          </p:cNvSpPr>
          <p:nvPr/>
        </p:nvSpPr>
        <p:spPr bwMode="auto">
          <a:xfrm>
            <a:off x="1" y="8703770"/>
            <a:ext cx="2971185"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66918" name="Rectangle 5"/>
          <p:cNvSpPr>
            <a:spLocks noChangeArrowheads="1"/>
          </p:cNvSpPr>
          <p:nvPr/>
        </p:nvSpPr>
        <p:spPr bwMode="auto">
          <a:xfrm>
            <a:off x="1" y="5681"/>
            <a:ext cx="2971185"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6919" name="Rectangle 6"/>
          <p:cNvSpPr>
            <a:spLocks noChangeArrowheads="1"/>
          </p:cNvSpPr>
          <p:nvPr/>
        </p:nvSpPr>
        <p:spPr bwMode="auto">
          <a:xfrm>
            <a:off x="3885279" y="2841"/>
            <a:ext cx="2972721"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6920" name="Rectangle 7"/>
          <p:cNvSpPr>
            <a:spLocks noChangeArrowheads="1"/>
          </p:cNvSpPr>
          <p:nvPr/>
        </p:nvSpPr>
        <p:spPr bwMode="auto">
          <a:xfrm>
            <a:off x="3885279" y="8702350"/>
            <a:ext cx="2972721" cy="427449"/>
          </a:xfrm>
          <a:prstGeom prst="rect">
            <a:avLst/>
          </a:prstGeom>
          <a:noFill/>
          <a:ln w="9525">
            <a:noFill/>
            <a:miter lim="800000"/>
            <a:headEnd/>
            <a:tailEnd/>
          </a:ln>
        </p:spPr>
        <p:txBody>
          <a:bodyPr lIns="19005" tIns="0" rIns="19005" bIns="0" anchor="b"/>
          <a:lstStyle/>
          <a:p>
            <a:pPr algn="r" defTabSz="912874"/>
            <a:r>
              <a:rPr lang="en-US" altLang="en-US" sz="1000" i="1" dirty="0">
                <a:latin typeface="Times New Roman" pitchFamily="18" charset="0"/>
              </a:rPr>
              <a:t>12</a:t>
            </a:r>
          </a:p>
        </p:txBody>
      </p:sp>
      <p:sp>
        <p:nvSpPr>
          <p:cNvPr id="166921" name="Rectangle 8"/>
          <p:cNvSpPr>
            <a:spLocks noChangeArrowheads="1"/>
          </p:cNvSpPr>
          <p:nvPr/>
        </p:nvSpPr>
        <p:spPr bwMode="auto">
          <a:xfrm>
            <a:off x="-1537" y="8702350"/>
            <a:ext cx="2971186" cy="427449"/>
          </a:xfrm>
          <a:prstGeom prst="rect">
            <a:avLst/>
          </a:prstGeom>
          <a:noFill/>
          <a:ln w="9525">
            <a:noFill/>
            <a:miter lim="800000"/>
            <a:headEnd/>
            <a:tailEnd/>
          </a:ln>
        </p:spPr>
        <p:txBody>
          <a:bodyPr wrap="none" lIns="84536" tIns="42268" rIns="84536" bIns="42268" anchor="ctr"/>
          <a:lstStyle/>
          <a:p>
            <a:endParaRPr lang="en-US" altLang="en-US"/>
          </a:p>
        </p:txBody>
      </p:sp>
      <p:sp>
        <p:nvSpPr>
          <p:cNvPr id="166922" name="Rectangle 9"/>
          <p:cNvSpPr>
            <a:spLocks noChangeArrowheads="1"/>
          </p:cNvSpPr>
          <p:nvPr/>
        </p:nvSpPr>
        <p:spPr bwMode="auto">
          <a:xfrm>
            <a:off x="-1537" y="2841"/>
            <a:ext cx="2971186" cy="428869"/>
          </a:xfrm>
          <a:prstGeom prst="rect">
            <a:avLst/>
          </a:prstGeom>
          <a:noFill/>
          <a:ln w="9525">
            <a:noFill/>
            <a:miter lim="800000"/>
            <a:headEnd/>
            <a:tailEnd/>
          </a:ln>
        </p:spPr>
        <p:txBody>
          <a:bodyPr wrap="none" lIns="84536" tIns="42268" rIns="84536" bIns="42268" anchor="ctr"/>
          <a:lstStyle/>
          <a:p>
            <a:endParaRPr lang="en-US" altLang="en-US"/>
          </a:p>
        </p:txBody>
      </p:sp>
      <p:sp>
        <p:nvSpPr>
          <p:cNvPr id="166923" name="Rectangle 10"/>
          <p:cNvSpPr>
            <a:spLocks noGrp="1" noRot="1" noChangeAspect="1" noChangeArrowheads="1" noTextEdit="1"/>
          </p:cNvSpPr>
          <p:nvPr>
            <p:ph type="sldImg"/>
          </p:nvPr>
        </p:nvSpPr>
        <p:spPr>
          <a:ln cap="flat"/>
        </p:spPr>
      </p:sp>
      <p:sp>
        <p:nvSpPr>
          <p:cNvPr id="166924" name="Rectangle 11"/>
          <p:cNvSpPr>
            <a:spLocks noGrp="1" noChangeArrowheads="1"/>
          </p:cNvSpPr>
          <p:nvPr>
            <p:ph type="body" idx="1"/>
          </p:nvPr>
        </p:nvSpPr>
        <p:spPr>
          <a:noFill/>
          <a:ln/>
        </p:spPr>
        <p:txBody>
          <a:bodyPr/>
          <a:lstStyle/>
          <a:p>
            <a:r>
              <a:rPr lang="en-AU" altLang="en-US" b="1" dirty="0">
                <a:latin typeface="Times New Roman" pitchFamily="18" charset="0"/>
              </a:rPr>
              <a:t>Hypoxia &amp; Structural Changes to the Cornea</a:t>
            </a:r>
            <a:endParaRPr lang="en-US" altLang="en-US" dirty="0">
              <a:latin typeface="Times New Roman" pitchFamily="18" charset="0"/>
            </a:endParaRPr>
          </a:p>
          <a:p>
            <a:r>
              <a:rPr lang="en-AU" altLang="en-US" dirty="0">
                <a:latin typeface="Times New Roman" pitchFamily="18" charset="0"/>
              </a:rPr>
              <a:t>Both short-term &amp; chronic corneal hypoxia can result in significant changes in the structure &amp; function of corneal tissue.  In most cases, even subtle changes are visible with the slit-lamp biomicroscope. </a:t>
            </a:r>
            <a:endParaRPr lang="en-US" altLang="en-US" dirty="0">
              <a:latin typeface="Times New Roman" pitchFamily="18" charset="0"/>
            </a:endParaRPr>
          </a:p>
          <a:p>
            <a:r>
              <a:rPr lang="en-AU" altLang="en-US" dirty="0">
                <a:latin typeface="Times New Roman" pitchFamily="18" charset="0"/>
              </a:rPr>
              <a:t>All layers of the cornea can be affected by hypoxia.  The CL practitioner must look for signs of hypoxia at each after-care examination (see Lectures 4.4 &amp; 4.5 &amp; Module 7 of the original </a:t>
            </a:r>
            <a:r>
              <a:rPr lang="en-AU" altLang="en-US" dirty="0" err="1">
                <a:latin typeface="Times New Roman" pitchFamily="18" charset="0"/>
              </a:rPr>
              <a:t>ICLC</a:t>
            </a:r>
            <a:r>
              <a:rPr lang="en-AU" altLang="en-US" dirty="0">
                <a:latin typeface="Times New Roman" pitchFamily="18" charset="0"/>
              </a:rPr>
              <a:t>).</a:t>
            </a:r>
            <a:endParaRPr lang="en-US" altLang="en-US" dirty="0">
              <a:latin typeface="Times New Roman" pitchFamily="18" charset="0"/>
            </a:endParaRPr>
          </a:p>
          <a:p>
            <a:r>
              <a:rPr lang="en-AU" altLang="en-US" dirty="0">
                <a:latin typeface="Times New Roman" pitchFamily="18" charset="0"/>
              </a:rPr>
              <a:t> </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AU" altLang="en-US" b="1" dirty="0">
                <a:latin typeface="Times New Roman" pitchFamily="18" charset="0"/>
              </a:rPr>
              <a:t>O</a:t>
            </a:r>
            <a:r>
              <a:rPr lang="en-AU" altLang="en-US" b="1" baseline="-25000" dirty="0">
                <a:latin typeface="Times New Roman" pitchFamily="18" charset="0"/>
              </a:rPr>
              <a:t>2</a:t>
            </a:r>
            <a:r>
              <a:rPr lang="en-AU" altLang="en-US" b="1" dirty="0">
                <a:latin typeface="Times New Roman" pitchFamily="18" charset="0"/>
              </a:rPr>
              <a:t> Requirements: Summary</a:t>
            </a:r>
            <a:endParaRPr lang="en-US" altLang="en-US" dirty="0">
              <a:latin typeface="Times New Roman" pitchFamily="18" charset="0"/>
            </a:endParaRPr>
          </a:p>
          <a:p>
            <a:r>
              <a:rPr lang="en-AU" altLang="en-US" dirty="0">
                <a:latin typeface="Times New Roman" pitchFamily="18" charset="0"/>
              </a:rPr>
              <a:t>The minimum O</a:t>
            </a:r>
            <a:r>
              <a:rPr lang="en-AU" altLang="en-US" baseline="-25000" dirty="0">
                <a:latin typeface="Times New Roman" pitchFamily="18" charset="0"/>
              </a:rPr>
              <a:t>2</a:t>
            </a:r>
            <a:r>
              <a:rPr lang="en-AU" altLang="en-US" dirty="0">
                <a:latin typeface="Times New Roman" pitchFamily="18" charset="0"/>
              </a:rPr>
              <a:t> level preferred by the eye is probably 20.95%, i.e. the level of O</a:t>
            </a:r>
            <a:r>
              <a:rPr lang="en-AU" altLang="en-US" baseline="-25000" dirty="0">
                <a:latin typeface="Times New Roman" pitchFamily="18" charset="0"/>
              </a:rPr>
              <a:t>2</a:t>
            </a:r>
            <a:r>
              <a:rPr lang="en-AU" altLang="en-US" dirty="0">
                <a:latin typeface="Times New Roman" pitchFamily="18" charset="0"/>
              </a:rPr>
              <a:t> generally available at sea level. </a:t>
            </a:r>
            <a:endParaRPr lang="en-US" altLang="en-US" dirty="0">
              <a:latin typeface="Times New Roman" pitchFamily="18" charset="0"/>
            </a:endParaRPr>
          </a:p>
          <a:p>
            <a:r>
              <a:rPr lang="en-AU" altLang="en-US" dirty="0">
                <a:latin typeface="Times New Roman" pitchFamily="18" charset="0"/>
              </a:rPr>
              <a:t>However, many people live the whole of their lives in environments in which less O</a:t>
            </a:r>
            <a:r>
              <a:rPr lang="en-AU" altLang="en-US" baseline="-25000" dirty="0">
                <a:latin typeface="Times New Roman" pitchFamily="18" charset="0"/>
              </a:rPr>
              <a:t>2</a:t>
            </a:r>
            <a:r>
              <a:rPr lang="en-AU" altLang="en-US" dirty="0">
                <a:latin typeface="Times New Roman" pitchFamily="18" charset="0"/>
              </a:rPr>
              <a:t> than this is available because of the altitude at which they live.  Further, for about one-third of our lives, the anterior eye is exposed to only about one-third of this level of O</a:t>
            </a:r>
            <a:r>
              <a:rPr lang="en-AU" altLang="en-US" baseline="-25000" dirty="0">
                <a:latin typeface="Times New Roman" pitchFamily="18" charset="0"/>
              </a:rPr>
              <a:t>2</a:t>
            </a:r>
            <a:r>
              <a:rPr lang="en-AU" altLang="en-US" dirty="0">
                <a:latin typeface="Times New Roman" pitchFamily="18" charset="0"/>
              </a:rPr>
              <a:t> during eye closure &amp; sleep.  </a:t>
            </a:r>
            <a:endParaRPr lang="en-US" altLang="en-US" dirty="0">
              <a:latin typeface="Times New Roman" pitchFamily="18" charset="0"/>
            </a:endParaRPr>
          </a:p>
          <a:p>
            <a:r>
              <a:rPr lang="en-AU" altLang="en-US" dirty="0">
                <a:latin typeface="Times New Roman" pitchFamily="18" charset="0"/>
              </a:rPr>
              <a:t>Therefore, it may be more appropriate to think in terms of a desired minimum rather than an absolute minimum, despite the results of numerous studies offering minima based on study outcomes &amp; the individual variation demonstrated.  Such results are limited by study design, stimulus limitations, non-human subjects and, frequently, the lack of reality of the environment applied.</a:t>
            </a:r>
            <a:endParaRPr lang="en-US" altLang="en-US" dirty="0">
              <a:latin typeface="Times New Roman" pitchFamily="18" charset="0"/>
            </a:endParaRPr>
          </a:p>
          <a:p>
            <a:r>
              <a:rPr lang="en-AU" altLang="en-US" dirty="0">
                <a:latin typeface="Times New Roman" pitchFamily="18" charset="0"/>
              </a:rPr>
              <a:t>Rather than a ‘minimum’ level perhaps we should be using the term ‘optimum’, ‘ideal’, ‘recommended’ or as some authors use, ‘critical’ minimum level.  </a:t>
            </a:r>
            <a:r>
              <a:rPr lang="en-AU" altLang="en-US" dirty="0" err="1">
                <a:latin typeface="Times New Roman" pitchFamily="18" charset="0"/>
              </a:rPr>
              <a:t>Fatt</a:t>
            </a:r>
            <a:r>
              <a:rPr lang="en-AU" altLang="en-US" dirty="0">
                <a:latin typeface="Times New Roman" pitchFamily="18" charset="0"/>
              </a:rPr>
              <a:t> used the phrase ‘critical O</a:t>
            </a:r>
            <a:r>
              <a:rPr lang="en-AU" altLang="en-US" baseline="-25000" dirty="0">
                <a:latin typeface="Times New Roman" pitchFamily="18" charset="0"/>
              </a:rPr>
              <a:t>2</a:t>
            </a:r>
            <a:r>
              <a:rPr lang="en-AU" altLang="en-US" dirty="0">
                <a:latin typeface="Times New Roman" pitchFamily="18" charset="0"/>
              </a:rPr>
              <a:t> requirement’ or COR.</a:t>
            </a:r>
            <a:endParaRPr lang="en-US" altLang="en-US" dirty="0">
              <a:latin typeface="Times New Roman" pitchFamily="18" charset="0"/>
            </a:endParaRPr>
          </a:p>
          <a:p>
            <a:r>
              <a:rPr lang="en-AU" altLang="en-US" dirty="0">
                <a:latin typeface="Times New Roman" pitchFamily="18" charset="0"/>
              </a:rPr>
              <a:t>Recommendations from some studies cannot be applied too rigorously since they exceed the levels available in many high-altitude regions of the world.  The inhabitants of such regions thrive despite their ‘O</a:t>
            </a:r>
            <a:r>
              <a:rPr lang="en-AU" altLang="en-US" baseline="-25000" dirty="0">
                <a:latin typeface="Times New Roman" pitchFamily="18" charset="0"/>
              </a:rPr>
              <a:t>2</a:t>
            </a:r>
            <a:r>
              <a:rPr lang="en-AU" altLang="en-US" dirty="0">
                <a:latin typeface="Times New Roman" pitchFamily="18" charset="0"/>
              </a:rPr>
              <a:t> deprivation’.</a:t>
            </a:r>
            <a:endParaRPr lang="en-US" altLang="en-US" dirty="0">
              <a:latin typeface="Times New Roman" pitchFamily="18" charset="0"/>
            </a:endParaRPr>
          </a:p>
          <a:p>
            <a:endParaRPr lang="en-US" altLang="en-US" dirty="0">
              <a:latin typeface="Times New Roman" pitchFamily="18" charset="0"/>
            </a:endParaRPr>
          </a:p>
        </p:txBody>
      </p:sp>
      <p:sp>
        <p:nvSpPr>
          <p:cNvPr id="171012" name="Slide Number Placeholder 3"/>
          <p:cNvSpPr>
            <a:spLocks noGrp="1"/>
          </p:cNvSpPr>
          <p:nvPr>
            <p:ph type="sldNum" sz="quarter" idx="5"/>
          </p:nvPr>
        </p:nvSpPr>
        <p:spPr>
          <a:noFill/>
        </p:spPr>
        <p:txBody>
          <a:bodyPr/>
          <a:lstStyle/>
          <a:p>
            <a:fld id="{6A7A8590-5F54-4E73-8A33-D7B8F11E8398}" type="slidenum">
              <a:rPr lang="en-US" altLang="en-US"/>
              <a:pPr/>
              <a:t>79</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143000" y="685800"/>
            <a:ext cx="4572000" cy="3429000"/>
          </a:xfrm>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4">
              <a:defRPr sz="1900">
                <a:solidFill>
                  <a:srgbClr val="FFFFFF"/>
                </a:solidFill>
                <a:latin typeface="Arial" charset="0"/>
              </a:defRPr>
            </a:lvl1pPr>
            <a:lvl2pPr marL="686857" indent="-264176" defTabSz="912874">
              <a:defRPr sz="1900">
                <a:solidFill>
                  <a:srgbClr val="FFFFFF"/>
                </a:solidFill>
                <a:latin typeface="Arial" charset="0"/>
              </a:defRPr>
            </a:lvl2pPr>
            <a:lvl3pPr marL="1056704" indent="-211341" defTabSz="912874">
              <a:defRPr sz="1900">
                <a:solidFill>
                  <a:srgbClr val="FFFFFF"/>
                </a:solidFill>
                <a:latin typeface="Arial" charset="0"/>
              </a:defRPr>
            </a:lvl3pPr>
            <a:lvl4pPr marL="1479385" indent="-211341" defTabSz="912874">
              <a:defRPr sz="1900">
                <a:solidFill>
                  <a:srgbClr val="FFFFFF"/>
                </a:solidFill>
                <a:latin typeface="Arial" charset="0"/>
              </a:defRPr>
            </a:lvl4pPr>
            <a:lvl5pPr marL="1902066" indent="-211341" defTabSz="912874">
              <a:defRPr sz="1900">
                <a:solidFill>
                  <a:srgbClr val="FFFFFF"/>
                </a:solidFill>
                <a:latin typeface="Arial" charset="0"/>
              </a:defRPr>
            </a:lvl5pPr>
            <a:lvl6pPr marL="2324748" indent="-211341" defTabSz="912874" eaLnBrk="0" fontAlgn="base" hangingPunct="0">
              <a:spcBef>
                <a:spcPct val="0"/>
              </a:spcBef>
              <a:spcAft>
                <a:spcPct val="0"/>
              </a:spcAft>
              <a:defRPr sz="1900">
                <a:solidFill>
                  <a:srgbClr val="FFFFFF"/>
                </a:solidFill>
                <a:latin typeface="Arial" charset="0"/>
              </a:defRPr>
            </a:lvl6pPr>
            <a:lvl7pPr marL="2747429" indent="-211341" defTabSz="912874" eaLnBrk="0" fontAlgn="base" hangingPunct="0">
              <a:spcBef>
                <a:spcPct val="0"/>
              </a:spcBef>
              <a:spcAft>
                <a:spcPct val="0"/>
              </a:spcAft>
              <a:defRPr sz="1900">
                <a:solidFill>
                  <a:srgbClr val="FFFFFF"/>
                </a:solidFill>
                <a:latin typeface="Arial" charset="0"/>
              </a:defRPr>
            </a:lvl7pPr>
            <a:lvl8pPr marL="3170111" indent="-211341" defTabSz="912874" eaLnBrk="0" fontAlgn="base" hangingPunct="0">
              <a:spcBef>
                <a:spcPct val="0"/>
              </a:spcBef>
              <a:spcAft>
                <a:spcPct val="0"/>
              </a:spcAft>
              <a:defRPr sz="1900">
                <a:solidFill>
                  <a:srgbClr val="FFFFFF"/>
                </a:solidFill>
                <a:latin typeface="Arial" charset="0"/>
              </a:defRPr>
            </a:lvl8pPr>
            <a:lvl9pPr marL="3592792" indent="-211341" defTabSz="912874" eaLnBrk="0" fontAlgn="base" hangingPunct="0">
              <a:spcBef>
                <a:spcPct val="0"/>
              </a:spcBef>
              <a:spcAft>
                <a:spcPct val="0"/>
              </a:spcAft>
              <a:defRPr sz="1900">
                <a:solidFill>
                  <a:srgbClr val="FFFFFF"/>
                </a:solidFill>
                <a:latin typeface="Arial" charset="0"/>
              </a:defRPr>
            </a:lvl9pPr>
          </a:lstStyle>
          <a:p>
            <a:fld id="{887BF819-8EDE-48CF-B4D3-CF7C5950FEC8}" type="slidenum">
              <a:rPr lang="en-US" altLang="en-US" sz="1000">
                <a:solidFill>
                  <a:schemeClr val="tx1"/>
                </a:solidFill>
                <a:latin typeface="Times New Roman" pitchFamily="18" charset="0"/>
              </a:rPr>
              <a:pPr/>
              <a:t>80</a:t>
            </a:fld>
            <a:endParaRPr lang="en-US" altLang="en-US" sz="1000">
              <a:solidFill>
                <a:schemeClr val="tx1"/>
              </a:solidFill>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143000" y="685800"/>
            <a:ext cx="4572000" cy="3429000"/>
          </a:xfrm>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4">
              <a:defRPr sz="1900">
                <a:solidFill>
                  <a:srgbClr val="FFFFFF"/>
                </a:solidFill>
                <a:latin typeface="Arial" charset="0"/>
              </a:defRPr>
            </a:lvl1pPr>
            <a:lvl2pPr marL="686857" indent="-264176" defTabSz="912874">
              <a:defRPr sz="1900">
                <a:solidFill>
                  <a:srgbClr val="FFFFFF"/>
                </a:solidFill>
                <a:latin typeface="Arial" charset="0"/>
              </a:defRPr>
            </a:lvl2pPr>
            <a:lvl3pPr marL="1056704" indent="-211341" defTabSz="912874">
              <a:defRPr sz="1900">
                <a:solidFill>
                  <a:srgbClr val="FFFFFF"/>
                </a:solidFill>
                <a:latin typeface="Arial" charset="0"/>
              </a:defRPr>
            </a:lvl3pPr>
            <a:lvl4pPr marL="1479385" indent="-211341" defTabSz="912874">
              <a:defRPr sz="1900">
                <a:solidFill>
                  <a:srgbClr val="FFFFFF"/>
                </a:solidFill>
                <a:latin typeface="Arial" charset="0"/>
              </a:defRPr>
            </a:lvl4pPr>
            <a:lvl5pPr marL="1902066" indent="-211341" defTabSz="912874">
              <a:defRPr sz="1900">
                <a:solidFill>
                  <a:srgbClr val="FFFFFF"/>
                </a:solidFill>
                <a:latin typeface="Arial" charset="0"/>
              </a:defRPr>
            </a:lvl5pPr>
            <a:lvl6pPr marL="2324748" indent="-211341" defTabSz="912874" eaLnBrk="0" fontAlgn="base" hangingPunct="0">
              <a:spcBef>
                <a:spcPct val="0"/>
              </a:spcBef>
              <a:spcAft>
                <a:spcPct val="0"/>
              </a:spcAft>
              <a:defRPr sz="1900">
                <a:solidFill>
                  <a:srgbClr val="FFFFFF"/>
                </a:solidFill>
                <a:latin typeface="Arial" charset="0"/>
              </a:defRPr>
            </a:lvl6pPr>
            <a:lvl7pPr marL="2747429" indent="-211341" defTabSz="912874" eaLnBrk="0" fontAlgn="base" hangingPunct="0">
              <a:spcBef>
                <a:spcPct val="0"/>
              </a:spcBef>
              <a:spcAft>
                <a:spcPct val="0"/>
              </a:spcAft>
              <a:defRPr sz="1900">
                <a:solidFill>
                  <a:srgbClr val="FFFFFF"/>
                </a:solidFill>
                <a:latin typeface="Arial" charset="0"/>
              </a:defRPr>
            </a:lvl7pPr>
            <a:lvl8pPr marL="3170111" indent="-211341" defTabSz="912874" eaLnBrk="0" fontAlgn="base" hangingPunct="0">
              <a:spcBef>
                <a:spcPct val="0"/>
              </a:spcBef>
              <a:spcAft>
                <a:spcPct val="0"/>
              </a:spcAft>
              <a:defRPr sz="1900">
                <a:solidFill>
                  <a:srgbClr val="FFFFFF"/>
                </a:solidFill>
                <a:latin typeface="Arial" charset="0"/>
              </a:defRPr>
            </a:lvl8pPr>
            <a:lvl9pPr marL="3592792" indent="-211341" defTabSz="912874" eaLnBrk="0" fontAlgn="base" hangingPunct="0">
              <a:spcBef>
                <a:spcPct val="0"/>
              </a:spcBef>
              <a:spcAft>
                <a:spcPct val="0"/>
              </a:spcAft>
              <a:defRPr sz="1900">
                <a:solidFill>
                  <a:srgbClr val="FFFFFF"/>
                </a:solidFill>
                <a:latin typeface="Arial" charset="0"/>
              </a:defRPr>
            </a:lvl9pPr>
          </a:lstStyle>
          <a:p>
            <a:fld id="{6914D1F7-6CA0-47AF-A563-874912819977}" type="slidenum">
              <a:rPr lang="en-US" altLang="en-US" sz="1000">
                <a:solidFill>
                  <a:schemeClr val="tx1"/>
                </a:solidFill>
                <a:latin typeface="Times New Roman" pitchFamily="18" charset="0"/>
              </a:rPr>
              <a:pPr/>
              <a:t>81</a:t>
            </a:fld>
            <a:endParaRPr lang="en-US" altLang="en-US" sz="100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AU" b="1" dirty="0"/>
              <a:t>Partial Pressure (Tension) of O</a:t>
            </a:r>
            <a:r>
              <a:rPr lang="en-AU" b="1" baseline="-25000" dirty="0"/>
              <a:t>2</a:t>
            </a:r>
            <a:endParaRPr lang="en-US" baseline="-25000" dirty="0"/>
          </a:p>
          <a:p>
            <a:pPr>
              <a:defRPr/>
            </a:pPr>
            <a:r>
              <a:rPr lang="en-AU" dirty="0"/>
              <a:t>In percentage terms, the components of the atmosphere do not vary with altitude.  However, the pressure of the atmosphere on the body (atmospheric pressure or barometric pressure) </a:t>
            </a:r>
            <a:r>
              <a:rPr lang="en-AU" dirty="0">
                <a:latin typeface="Arial"/>
                <a:cs typeface="Arial"/>
              </a:rPr>
              <a:t>↓ </a:t>
            </a:r>
            <a:r>
              <a:rPr lang="en-AU" dirty="0"/>
              <a:t>significantly with altitude.</a:t>
            </a:r>
            <a:endParaRPr lang="en-US" dirty="0"/>
          </a:p>
          <a:p>
            <a:pPr>
              <a:defRPr/>
            </a:pPr>
            <a:r>
              <a:rPr lang="en-AU" dirty="0"/>
              <a:t>There is also an attendant </a:t>
            </a:r>
            <a:r>
              <a:rPr lang="en-AU" dirty="0">
                <a:latin typeface="Arial"/>
                <a:cs typeface="Arial"/>
              </a:rPr>
              <a:t>↓ </a:t>
            </a:r>
            <a:r>
              <a:rPr lang="en-AU" dirty="0"/>
              <a:t>in the partial pressure of O</a:t>
            </a:r>
            <a:r>
              <a:rPr lang="en-AU" baseline="-25000" dirty="0"/>
              <a:t>2</a:t>
            </a:r>
            <a:r>
              <a:rPr lang="en-AU" dirty="0"/>
              <a:t>.  However, as a percentage of the total atmospheric pressure, it remains the same, i.e. 20.95% of the total.</a:t>
            </a:r>
            <a:endParaRPr lang="en-US" dirty="0"/>
          </a:p>
          <a:p>
            <a:pPr>
              <a:defRPr/>
            </a:pPr>
            <a:r>
              <a:rPr lang="en-AU" dirty="0"/>
              <a:t>At sea level the partial pressure of O</a:t>
            </a:r>
            <a:r>
              <a:rPr lang="en-AU" baseline="-25000" dirty="0"/>
              <a:t>2</a:t>
            </a:r>
            <a:r>
              <a:rPr lang="en-AU" dirty="0"/>
              <a:t> (</a:t>
            </a:r>
            <a:r>
              <a:rPr lang="en-AU" dirty="0" err="1"/>
              <a:t>pO</a:t>
            </a:r>
            <a:r>
              <a:rPr lang="en-AU" baseline="-25000" dirty="0" err="1"/>
              <a:t>2</a:t>
            </a:r>
            <a:r>
              <a:rPr lang="en-AU" dirty="0"/>
              <a:t>) in the atmosphere depends on many factors including the barometric pressure, the relative humidity (RH), air temperature &amp; other prevailing factors such as wind, pollution, etc. </a:t>
            </a:r>
            <a:endParaRPr lang="en-US" dirty="0"/>
          </a:p>
          <a:p>
            <a:pPr>
              <a:defRPr/>
            </a:pPr>
            <a:r>
              <a:rPr lang="en-AU" dirty="0"/>
              <a:t>Relative humidity (RH) is a significant variable which often depends on local geography, e.g. a sea-side location or</a:t>
            </a:r>
            <a:r>
              <a:rPr lang="en-AU" i="1" dirty="0"/>
              <a:t> </a:t>
            </a:r>
            <a:r>
              <a:rPr lang="en-AU" dirty="0"/>
              <a:t>a land-locked one, wind direction, e.g. the prevailing winds passing over a body of water or</a:t>
            </a:r>
            <a:r>
              <a:rPr lang="en-AU" i="1" dirty="0"/>
              <a:t> </a:t>
            </a:r>
            <a:r>
              <a:rPr lang="en-AU" dirty="0"/>
              <a:t>over a hot, dry land mass, &amp; season of the year, e.g. summer or</a:t>
            </a:r>
            <a:r>
              <a:rPr lang="en-AU" i="1" dirty="0"/>
              <a:t> </a:t>
            </a:r>
            <a:r>
              <a:rPr lang="en-AU" dirty="0"/>
              <a:t>winter.  </a:t>
            </a:r>
            <a:endParaRPr lang="en-US" dirty="0"/>
          </a:p>
          <a:p>
            <a:pPr>
              <a:defRPr/>
            </a:pPr>
            <a:r>
              <a:rPr lang="en-AU" dirty="0"/>
              <a:t>Importantly, relative humidity changes can affect the water content of conventional hydrogel CL materials.  A low relative humidity will </a:t>
            </a:r>
            <a:r>
              <a:rPr lang="en-AU" dirty="0">
                <a:latin typeface="Arial"/>
                <a:cs typeface="Arial"/>
              </a:rPr>
              <a:t>↓ </a:t>
            </a:r>
            <a:r>
              <a:rPr lang="en-AU" dirty="0"/>
              <a:t>the water content of a CL </a:t>
            </a:r>
            <a:r>
              <a:rPr lang="en-AU" i="1" dirty="0"/>
              <a:t>in situ</a:t>
            </a:r>
            <a:r>
              <a:rPr lang="en-AU" dirty="0"/>
              <a:t>.  This will result in a </a:t>
            </a:r>
            <a:r>
              <a:rPr lang="en-AU" dirty="0">
                <a:latin typeface="Arial"/>
                <a:cs typeface="Arial"/>
              </a:rPr>
              <a:t>↓ </a:t>
            </a:r>
            <a:r>
              <a:rPr lang="en-AU" dirty="0"/>
              <a:t>in the availability of O</a:t>
            </a:r>
            <a:r>
              <a:rPr lang="en-AU" baseline="-25000" dirty="0"/>
              <a:t>2</a:t>
            </a:r>
            <a:r>
              <a:rPr lang="en-AU" dirty="0"/>
              <a:t> under the CL because of the lowered Dk of the material resulting from dehydration. </a:t>
            </a:r>
            <a:endParaRPr lang="en-US" dirty="0"/>
          </a:p>
          <a:p>
            <a:pPr>
              <a:defRPr/>
            </a:pPr>
            <a:r>
              <a:rPr lang="en-AU" dirty="0"/>
              <a:t>Somewhat paradoxically, the </a:t>
            </a:r>
            <a:r>
              <a:rPr lang="en-AU" i="1" dirty="0"/>
              <a:t>standard atmosphere</a:t>
            </a:r>
            <a:r>
              <a:rPr lang="en-AU" dirty="0"/>
              <a:t> has 0% RH, an impossibility in reality.  The partial O</a:t>
            </a:r>
            <a:r>
              <a:rPr lang="en-AU" baseline="-25000" dirty="0"/>
              <a:t>2</a:t>
            </a:r>
            <a:r>
              <a:rPr lang="en-AU" dirty="0"/>
              <a:t> pressure in this dry standard atmosphere is 159 mm Hg, i.e. 20.95% of 760 mm Hg.  This figure also appears in the literature.</a:t>
            </a:r>
            <a:endParaRPr lang="en-US" dirty="0"/>
          </a:p>
          <a:p>
            <a:pPr>
              <a:defRPr/>
            </a:pPr>
            <a:r>
              <a:rPr lang="en-AU" dirty="0"/>
              <a:t>While a standard atmosphere is defined, its component values are somewhat nominal because of the number &amp; efficacy of the variables that can influence them.  Although minor, even the latitude at which an atmosphere is measured has some influence.</a:t>
            </a:r>
            <a:endParaRPr lang="en-US" dirty="0"/>
          </a:p>
          <a:p>
            <a:pPr>
              <a:defRPr/>
            </a:pPr>
            <a:r>
              <a:rPr lang="en-AU" dirty="0"/>
              <a:t>The components of dry air are subject to less local variation (at sea level) (see pie chart representations earlier).  The ‘water vapour over water’ vapour pressure, i.e. the saturated vapour pressure, varies with temperature</a:t>
            </a:r>
            <a:r>
              <a:rPr lang="en-AU" baseline="0" dirty="0"/>
              <a:t> (see above)</a:t>
            </a:r>
            <a:r>
              <a:rPr lang="en-AU" dirty="0"/>
              <a:t>. </a:t>
            </a:r>
            <a:endParaRPr lang="en-US" dirty="0"/>
          </a:p>
        </p:txBody>
      </p:sp>
      <p:sp>
        <p:nvSpPr>
          <p:cNvPr id="22532" name="Slide Number Placeholder 3"/>
          <p:cNvSpPr>
            <a:spLocks noGrp="1"/>
          </p:cNvSpPr>
          <p:nvPr>
            <p:ph type="sldNum" sz="quarter" idx="5"/>
          </p:nvPr>
        </p:nvSpPr>
        <p:spPr>
          <a:noFill/>
        </p:spPr>
        <p:txBody>
          <a:bodyPr/>
          <a:lstStyle/>
          <a:p>
            <a:fld id="{B1FC2F14-8727-46FD-B686-C6474262C544}"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AU" altLang="en-US" dirty="0">
                <a:latin typeface="Times New Roman" pitchFamily="18" charset="0"/>
              </a:rPr>
              <a:t> The water vapour pressure over water (12.79 mm Hg) at </a:t>
            </a:r>
            <a:r>
              <a:rPr lang="en-AU" altLang="en-US" dirty="0" err="1">
                <a:latin typeface="Times New Roman" pitchFamily="18" charset="0"/>
              </a:rPr>
              <a:t>15°C</a:t>
            </a:r>
            <a:r>
              <a:rPr lang="en-AU" altLang="en-US" dirty="0">
                <a:latin typeface="Times New Roman" pitchFamily="18" charset="0"/>
              </a:rPr>
              <a:t>, the temperature of the ‘standard atmosphere’, gives a nominal value which can be used to calculate a pressure of the dry atmosphere.  From this result an O</a:t>
            </a:r>
            <a:r>
              <a:rPr lang="en-AU" altLang="en-US" baseline="-25000" dirty="0">
                <a:latin typeface="Times New Roman" pitchFamily="18" charset="0"/>
              </a:rPr>
              <a:t>2</a:t>
            </a:r>
            <a:r>
              <a:rPr lang="en-AU" altLang="en-US" dirty="0">
                <a:latin typeface="Times New Roman" pitchFamily="18" charset="0"/>
              </a:rPr>
              <a:t> partial pressure (</a:t>
            </a:r>
            <a:r>
              <a:rPr lang="en-AU" altLang="en-US" dirty="0" err="1">
                <a:latin typeface="Times New Roman" pitchFamily="18" charset="0"/>
              </a:rPr>
              <a:t>pO</a:t>
            </a:r>
            <a:r>
              <a:rPr lang="en-AU" altLang="en-US" baseline="-25000" dirty="0" err="1">
                <a:latin typeface="Times New Roman" pitchFamily="18" charset="0"/>
              </a:rPr>
              <a:t>2</a:t>
            </a:r>
            <a:r>
              <a:rPr lang="en-AU" altLang="en-US" dirty="0">
                <a:latin typeface="Times New Roman" pitchFamily="18" charset="0"/>
              </a:rPr>
              <a:t>) can be derived, i.e. 20.95% of the </a:t>
            </a:r>
            <a:r>
              <a:rPr lang="en-AU" altLang="en-US" i="1" dirty="0">
                <a:latin typeface="Times New Roman" pitchFamily="18" charset="0"/>
              </a:rPr>
              <a:t>dry</a:t>
            </a:r>
            <a:r>
              <a:rPr lang="en-AU" altLang="en-US" dirty="0">
                <a:latin typeface="Times New Roman" pitchFamily="18" charset="0"/>
              </a:rPr>
              <a:t> total.  This is </a:t>
            </a:r>
            <a:r>
              <a:rPr lang="en-AU" altLang="en-US" dirty="0" err="1">
                <a:latin typeface="Times New Roman" pitchFamily="18" charset="0"/>
              </a:rPr>
              <a:t>156.54mm</a:t>
            </a:r>
            <a:r>
              <a:rPr lang="en-AU" altLang="en-US" dirty="0">
                <a:latin typeface="Times New Roman" pitchFamily="18" charset="0"/>
              </a:rPr>
              <a:t> Hg.  If the RH is 50%, the ‘water vapour pressure over water’ value should be halved &amp; the </a:t>
            </a:r>
            <a:r>
              <a:rPr lang="en-AU" altLang="en-US" dirty="0" err="1">
                <a:latin typeface="Times New Roman" pitchFamily="18" charset="0"/>
              </a:rPr>
              <a:t>pO</a:t>
            </a:r>
            <a:r>
              <a:rPr lang="en-AU" altLang="en-US" baseline="-25000" dirty="0" err="1">
                <a:latin typeface="Times New Roman" pitchFamily="18" charset="0"/>
              </a:rPr>
              <a:t>2</a:t>
            </a:r>
            <a:r>
              <a:rPr lang="en-AU" altLang="en-US" baseline="-25000" dirty="0">
                <a:latin typeface="Times New Roman" pitchFamily="18" charset="0"/>
              </a:rPr>
              <a:t> </a:t>
            </a:r>
            <a:r>
              <a:rPr lang="en-AU" altLang="en-US" dirty="0">
                <a:latin typeface="Times New Roman" pitchFamily="18" charset="0"/>
              </a:rPr>
              <a:t>recalculated (157.8 mm Hg). </a:t>
            </a:r>
            <a:endParaRPr lang="en-US" altLang="en-US" dirty="0">
              <a:latin typeface="Times New Roman" pitchFamily="18" charset="0"/>
            </a:endParaRPr>
          </a:p>
        </p:txBody>
      </p:sp>
      <p:sp>
        <p:nvSpPr>
          <p:cNvPr id="2458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AB8E34-4C9C-4C26-98FD-04E3D5899163}"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3862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le 1"/>
          <p:cNvSpPr>
            <a:spLocks noGrp="1"/>
          </p:cNvSpPr>
          <p:nvPr>
            <p:ph type="ctrTitle"/>
          </p:nvPr>
        </p:nvSpPr>
        <p:spPr>
          <a:xfrm>
            <a:off x="685800" y="2130425"/>
            <a:ext cx="7772400" cy="1470025"/>
          </a:xfrm>
        </p:spPr>
        <p:txBody>
          <a:bodyPr>
            <a:normAutofit/>
          </a:bodyPr>
          <a:lstStyle>
            <a:lvl1pPr>
              <a:defRPr sz="3600">
                <a:solidFill>
                  <a:srgbClr val="5C6F7B"/>
                </a:solidFill>
                <a:latin typeface="Times New Roman" pitchFamily="18" charset="0"/>
                <a:cs typeface="Times New Roman" pitchFamily="18" charset="0"/>
              </a:defRPr>
            </a:lvl1p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3916D6-23DB-4D45-AAAD-2B00778B676A}" type="datetimeFigureOut">
              <a:rPr lang="en-CA"/>
              <a:pPr>
                <a:defRPr/>
              </a:pPr>
              <a:t>2020-03-14</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A870637-482F-4B18-921C-1F839F6EC38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E6AC64-6764-4148-8E51-CD3BA85C4655}" type="datetimeFigureOut">
              <a:rPr lang="en-CA"/>
              <a:pPr>
                <a:defRPr/>
              </a:pPr>
              <a:t>2020-03-14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CF969F9-B1B0-413C-8DE8-E8494C2169E3}"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C4D54C-92C1-49B9-A078-8AF0CF4A8B62}" type="datetimeFigureOut">
              <a:rPr lang="en-CA"/>
              <a:pPr>
                <a:defRPr/>
              </a:pPr>
              <a:t>2020-03-14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D93E26-3A01-4243-999F-9D23B2C17AC9}"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sz="2489" dirty="0" smtClean="0">
                <a:solidFill>
                  <a:prstClr val="white"/>
                </a:solidFill>
              </a:rPr>
              <a:t>			    </a:t>
            </a:r>
            <a:r>
              <a:rPr lang="en-US" sz="2489" b="1" dirty="0" smtClean="0">
                <a:solidFill>
                  <a:prstClr val="white"/>
                </a:solidFill>
              </a:rPr>
              <a:t>IACLE SPONSORS</a:t>
            </a:r>
            <a:endParaRPr lang="en-CA" sz="2489" b="1" dirty="0">
              <a:solidFill>
                <a:prstClr val="white"/>
              </a:solidFill>
            </a:endParaRPr>
          </a:p>
        </p:txBody>
      </p:sp>
      <p:sp>
        <p:nvSpPr>
          <p:cNvPr id="3" name="Title 1"/>
          <p:cNvSpPr txBox="1"/>
          <p:nvPr userDrawn="1"/>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889" dirty="0" smtClean="0"/>
              <a:t>©  </a:t>
            </a:r>
            <a:r>
              <a:rPr lang="en-US" sz="889" dirty="0" smtClean="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889" dirty="0" smtClean="0">
                <a:solidFill>
                  <a:srgbClr val="0073AE"/>
                </a:solidFill>
                <a:latin typeface="Arial" panose="020B0604020202020204" pitchFamily="34" charset="0"/>
                <a:cs typeface="Arial" panose="020B0604020202020204" pitchFamily="34" charset="0"/>
              </a:rPr>
              <a:t>www.iacle.org</a:t>
            </a:r>
            <a:endParaRPr lang="en-CA" sz="889" dirty="0">
              <a:solidFill>
                <a:srgbClr val="0073AE"/>
              </a:solidFill>
              <a:latin typeface="Arial" panose="020B0604020202020204" pitchFamily="34" charset="0"/>
              <a:cs typeface="Arial" panose="020B0604020202020204" pitchFamily="34" charset="0"/>
            </a:endParaRPr>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740" y="2095500"/>
            <a:ext cx="24860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740" y="4876800"/>
            <a:ext cx="248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p:cNvSpPr txBox="1">
            <a:spLocks noChangeArrowheads="1"/>
          </p:cNvSpPr>
          <p:nvPr userDrawn="1"/>
        </p:nvSpPr>
        <p:spPr bwMode="auto">
          <a:xfrm>
            <a:off x="312740" y="2514600"/>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Industry</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sp>
        <p:nvSpPr>
          <p:cNvPr id="7" name="TextBox 16"/>
          <p:cNvSpPr txBox="1">
            <a:spLocks noChangeArrowheads="1"/>
          </p:cNvSpPr>
          <p:nvPr userDrawn="1"/>
        </p:nvSpPr>
        <p:spPr bwMode="auto">
          <a:xfrm>
            <a:off x="312740" y="5008567"/>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Previous</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00402" y="2659067"/>
            <a:ext cx="560546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80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a:spLocks/>
          </p:cNvSpPr>
          <p:nvPr/>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a:t>International Association of Contact Lens Educators</a:t>
            </a:r>
            <a:endParaRPr lang="en-CA" dirty="0"/>
          </a:p>
        </p:txBody>
      </p:sp>
      <p:sp>
        <p:nvSpPr>
          <p:cNvPr id="5" name="TextBox 8"/>
          <p:cNvSpPr txBox="1">
            <a:spLocks noChangeArrowheads="1"/>
          </p:cNvSpPr>
          <p:nvPr/>
        </p:nvSpPr>
        <p:spPr bwMode="auto">
          <a:xfrm>
            <a:off x="0" y="6381750"/>
            <a:ext cx="9144000"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1000">
                <a:solidFill>
                  <a:srgbClr val="7F7F7F"/>
                </a:solidFill>
                <a:latin typeface="Arial" charset="0"/>
              </a:rPr>
              <a:t>©  The International Association of Contact Lens Educators</a:t>
            </a:r>
          </a:p>
          <a:p>
            <a:pPr algn="ctr">
              <a:defRPr/>
            </a:pPr>
            <a:r>
              <a:rPr lang="en-GB" altLang="en-US" sz="1000">
                <a:solidFill>
                  <a:srgbClr val="0073AE"/>
                </a:solidFill>
                <a:latin typeface="Arial" charset="0"/>
              </a:rPr>
              <a:t>www.iacle.org</a:t>
            </a:r>
            <a:endParaRPr lang="en-CA" altLang="en-US" sz="1000">
              <a:latin typeface="Arial"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2210"/>
            <a:ext cx="7772400" cy="829790"/>
          </a:xfrm>
        </p:spPr>
        <p:txBody>
          <a:bodyPr>
            <a:normAutofit/>
          </a:bodyPr>
          <a:lstStyle>
            <a:lvl1pPr>
              <a:defRPr sz="3600"/>
            </a:lvl1pPr>
          </a:lstStyle>
          <a:p>
            <a:r>
              <a:rPr lang="en-US" dirty="0"/>
              <a:t>Click to edit Master title style</a:t>
            </a:r>
            <a:endParaRPr lang="en-CA" dirty="0"/>
          </a:p>
        </p:txBody>
      </p:sp>
      <p:sp>
        <p:nvSpPr>
          <p:cNvPr id="3" name="Subtitle 2"/>
          <p:cNvSpPr>
            <a:spLocks noGrp="1"/>
          </p:cNvSpPr>
          <p:nvPr>
            <p:ph type="subTitle" idx="1"/>
          </p:nvPr>
        </p:nvSpPr>
        <p:spPr>
          <a:xfrm>
            <a:off x="1371600" y="4445334"/>
            <a:ext cx="6400800" cy="507666"/>
          </a:xfrm>
        </p:spPr>
        <p:txBody>
          <a:bodyPr>
            <a:normAutofit/>
          </a:bodyPr>
          <a:lstStyle>
            <a:lvl1pPr marL="0" indent="0" algn="ctr">
              <a:buNone/>
              <a:defRPr sz="20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656" y="3505203"/>
            <a:ext cx="169474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505203"/>
            <a:ext cx="1943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8656" y="2590803"/>
            <a:ext cx="199954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2619378"/>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9624" y="2667003"/>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685800" y="6353178"/>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5022" y="4905378"/>
            <a:ext cx="210537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023" y="2476500"/>
            <a:ext cx="248637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023" y="4572000"/>
            <a:ext cx="248637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33023" y="2932116"/>
            <a:ext cx="2486378"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023" y="4724400"/>
            <a:ext cx="2486378"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51688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chemeClr val="tx1">
                    <a:tint val="75000"/>
                  </a:schemeClr>
                </a:solidFill>
              </a:defRPr>
            </a:lvl1pPr>
          </a:lstStyle>
          <a:p>
            <a:pPr>
              <a:defRPr/>
            </a:pPr>
            <a:fld id="{AA4FB282-636A-4E50-B290-3FBB568866C3}" type="datetimeFigureOut">
              <a:rPr lang="en-US">
                <a:solidFill>
                  <a:prstClr val="black">
                    <a:tint val="75000"/>
                  </a:prstClr>
                </a:solidFill>
              </a:rPr>
              <a:pPr>
                <a:defRPr/>
              </a:pPr>
              <a:t>3/14/2020</a:t>
            </a:fld>
            <a:endParaRPr lang="en-U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smtClean="0">
                <a:latin typeface="Arial" pitchFamily="34" charset="0"/>
              </a:defRPr>
            </a:lvl1pPr>
          </a:lstStyle>
          <a:p>
            <a:pPr>
              <a:defRPr/>
            </a:pPr>
            <a:fld id="{34FAE2F2-9270-48B6-B8D1-E144DDC0536E}" type="slidenum">
              <a:rPr lang="en-US" altLang="en-US"/>
              <a:pPr>
                <a:defRPr/>
              </a:pPr>
              <a:t>‹#›</a:t>
            </a:fld>
            <a:endParaRPr lang="en-US" altLang="en-US"/>
          </a:p>
        </p:txBody>
      </p:sp>
    </p:spTree>
    <p:extLst>
      <p:ext uri="{BB962C8B-B14F-4D97-AF65-F5344CB8AC3E}">
        <p14:creationId xmlns:p14="http://schemas.microsoft.com/office/powerpoint/2010/main" val="2405512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856" y="44450"/>
            <a:ext cx="6850944"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tint val="75000"/>
                  </a:schemeClr>
                </a:solidFill>
              </a:defRPr>
            </a:lvl1pPr>
          </a:lstStyle>
          <a:p>
            <a:pPr>
              <a:defRPr/>
            </a:pPr>
            <a:fld id="{BB46188B-90DE-41E4-8665-34319EC9AB1E}" type="datetimeFigureOut">
              <a:rPr lang="en-US">
                <a:solidFill>
                  <a:prstClr val="black">
                    <a:tint val="75000"/>
                  </a:prstClr>
                </a:solidFill>
              </a:rPr>
              <a:pPr>
                <a:defRPr/>
              </a:pPr>
              <a:t>3/14/2020</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smtClean="0">
                <a:latin typeface="Arial" pitchFamily="34" charset="0"/>
              </a:defRPr>
            </a:lvl1pPr>
          </a:lstStyle>
          <a:p>
            <a:pPr>
              <a:defRPr/>
            </a:pPr>
            <a:fld id="{1AF39552-2109-4C7E-90A6-9F5DEB20BA96}" type="slidenum">
              <a:rPr lang="en-US" altLang="en-US"/>
              <a:pPr>
                <a:defRPr/>
              </a:pPr>
              <a:t>‹#›</a:t>
            </a:fld>
            <a:endParaRPr lang="en-US" altLang="en-US"/>
          </a:p>
        </p:txBody>
      </p:sp>
    </p:spTree>
    <p:extLst>
      <p:ext uri="{BB962C8B-B14F-4D97-AF65-F5344CB8AC3E}">
        <p14:creationId xmlns:p14="http://schemas.microsoft.com/office/powerpoint/2010/main" val="2838926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srcRect/>
          <a:stretch>
            <a:fillRect/>
          </a:stretch>
        </p:blipFill>
        <p:spPr bwMode="auto">
          <a:xfrm>
            <a:off x="6458656" y="3505206"/>
            <a:ext cx="1694744"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3962400" y="3505206"/>
            <a:ext cx="1943100"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6458656" y="2590807"/>
            <a:ext cx="1999544"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5334000" y="2619382"/>
            <a:ext cx="685800"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3609624" y="2667007"/>
            <a:ext cx="1143000" cy="581025"/>
          </a:xfrm>
          <a:prstGeom prst="rect">
            <a:avLst/>
          </a:prstGeom>
          <a:noFill/>
          <a:ln w="9525">
            <a:noFill/>
            <a:miter lim="800000"/>
            <a:headEnd/>
            <a:tailEnd/>
          </a:ln>
        </p:spPr>
      </p:pic>
      <p:sp>
        <p:nvSpPr>
          <p:cNvPr id="8" name="Title 1"/>
          <p:cNvSpPr txBox="1">
            <a:spLocks/>
          </p:cNvSpPr>
          <p:nvPr/>
        </p:nvSpPr>
        <p:spPr>
          <a:xfrm>
            <a:off x="685800" y="6353182"/>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srcRect/>
          <a:stretch>
            <a:fillRect/>
          </a:stretch>
        </p:blipFill>
        <p:spPr bwMode="auto">
          <a:xfrm>
            <a:off x="4905022" y="4905382"/>
            <a:ext cx="2105378"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33023" y="2476500"/>
            <a:ext cx="2486378"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33023" y="4572000"/>
            <a:ext cx="2486378" cy="1219200"/>
          </a:xfrm>
          <a:prstGeom prst="rect">
            <a:avLst/>
          </a:prstGeom>
          <a:noFill/>
          <a:ln w="9525">
            <a:noFill/>
            <a:miter lim="800000"/>
            <a:headEnd/>
            <a:tailEnd/>
          </a:ln>
        </p:spPr>
      </p:pic>
      <p:sp>
        <p:nvSpPr>
          <p:cNvPr id="12" name="TextBox 11"/>
          <p:cNvSpPr txBox="1">
            <a:spLocks noChangeArrowheads="1"/>
          </p:cNvSpPr>
          <p:nvPr/>
        </p:nvSpPr>
        <p:spPr bwMode="auto">
          <a:xfrm>
            <a:off x="333023" y="2932120"/>
            <a:ext cx="248637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defRPr/>
            </a:pPr>
            <a:r>
              <a:rPr lang="en-GB" altLang="en-US" sz="2800" dirty="0">
                <a:solidFill>
                  <a:prstClr val="white"/>
                </a:solidFill>
                <a:latin typeface="Times New Roman" pitchFamily="18" charset="0"/>
                <a:cs typeface="Times New Roman" pitchFamily="18" charset="0"/>
              </a:rPr>
              <a:t>Industry</a:t>
            </a:r>
          </a:p>
          <a:p>
            <a:pPr algn="ctr" eaLnBrk="0" hangingPunct="0">
              <a:defRPr/>
            </a:pPr>
            <a:r>
              <a:rPr lang="en-GB" altLang="en-US" sz="2800" dirty="0">
                <a:solidFill>
                  <a:prstClr val="white"/>
                </a:solidFill>
                <a:latin typeface="Times New Roman" pitchFamily="18" charset="0"/>
                <a:cs typeface="Times New Roman" pitchFamily="18" charset="0"/>
              </a:rPr>
              <a:t>Supporters</a:t>
            </a:r>
            <a:endParaRPr lang="en-CA" altLang="en-US" sz="2800" dirty="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023" y="4724400"/>
            <a:ext cx="248637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defRPr/>
            </a:pPr>
            <a:r>
              <a:rPr lang="en-GB" altLang="en-US" sz="2800" dirty="0">
                <a:solidFill>
                  <a:prstClr val="white"/>
                </a:solidFill>
                <a:latin typeface="Times New Roman" pitchFamily="18" charset="0"/>
                <a:cs typeface="Times New Roman" pitchFamily="18" charset="0"/>
              </a:rPr>
              <a:t>Major In-Kind</a:t>
            </a:r>
          </a:p>
          <a:p>
            <a:pPr algn="ctr" eaLnBrk="0" hangingPunct="0">
              <a:defRPr/>
            </a:pPr>
            <a:r>
              <a:rPr lang="en-GB" altLang="en-US" sz="2800" dirty="0">
                <a:solidFill>
                  <a:prstClr val="white"/>
                </a:solidFill>
                <a:latin typeface="Times New Roman" pitchFamily="18" charset="0"/>
                <a:cs typeface="Times New Roman" pitchFamily="18" charset="0"/>
              </a:rPr>
              <a:t>Supporter</a:t>
            </a:r>
            <a:endParaRPr lang="en-CA" altLang="en-US" sz="28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3617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a:t>IACLE Sponsors</a:t>
            </a:r>
            <a:endParaRPr lang="en-CA" dirty="0"/>
          </a:p>
        </p:txBody>
      </p:sp>
      <p:pic>
        <p:nvPicPr>
          <p:cNvPr id="3" name="Picture 7"/>
          <p:cNvPicPr>
            <a:picLocks noChangeAspect="1"/>
          </p:cNvPicPr>
          <p:nvPr/>
        </p:nvPicPr>
        <p:blipFill>
          <a:blip r:embed="rId2" cstate="print"/>
          <a:srcRect/>
          <a:stretch>
            <a:fillRect/>
          </a:stretch>
        </p:blipFill>
        <p:spPr bwMode="auto">
          <a:xfrm>
            <a:off x="6457950" y="3505200"/>
            <a:ext cx="1695450"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3962400" y="3505200"/>
            <a:ext cx="1943100"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6457950" y="2590800"/>
            <a:ext cx="2000250"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5334000" y="2619375"/>
            <a:ext cx="685800"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3609975" y="2667000"/>
            <a:ext cx="1143000" cy="581025"/>
          </a:xfrm>
          <a:prstGeom prst="rect">
            <a:avLst/>
          </a:prstGeom>
          <a:noFill/>
          <a:ln w="9525">
            <a:noFill/>
            <a:miter lim="800000"/>
            <a:headEnd/>
            <a:tailEnd/>
          </a:ln>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srcRect/>
          <a:stretch>
            <a:fillRect/>
          </a:stretch>
        </p:blipFill>
        <p:spPr bwMode="auto">
          <a:xfrm>
            <a:off x="4905375" y="4905375"/>
            <a:ext cx="2105025"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33375" y="2476500"/>
            <a:ext cx="2486025"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33375" y="4572000"/>
            <a:ext cx="2486025" cy="1219200"/>
          </a:xfrm>
          <a:prstGeom prst="rect">
            <a:avLst/>
          </a:prstGeom>
          <a:noFill/>
          <a:ln w="9525">
            <a:noFill/>
            <a:miter lim="800000"/>
            <a:headEnd/>
            <a:tailEnd/>
          </a:ln>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schemeClr val="bg1"/>
                </a:solidFill>
                <a:latin typeface="Times New Roman" pitchFamily="18" charset="0"/>
                <a:cs typeface="Times New Roman" pitchFamily="18" charset="0"/>
              </a:rPr>
              <a:t>Industry</a:t>
            </a:r>
          </a:p>
          <a:p>
            <a:pPr algn="ctr">
              <a:defRPr/>
            </a:pPr>
            <a:r>
              <a:rPr lang="en-GB" altLang="en-US" sz="2800">
                <a:solidFill>
                  <a:schemeClr val="bg1"/>
                </a:solidFill>
                <a:latin typeface="Times New Roman" pitchFamily="18" charset="0"/>
                <a:cs typeface="Times New Roman" pitchFamily="18" charset="0"/>
              </a:rPr>
              <a:t>Supporters</a:t>
            </a:r>
            <a:endParaRPr lang="en-CA" altLang="en-US" sz="2800">
              <a:solidFill>
                <a:schemeClr val="bg1"/>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schemeClr val="bg1"/>
                </a:solidFill>
                <a:latin typeface="Times New Roman" pitchFamily="18" charset="0"/>
                <a:cs typeface="Times New Roman" pitchFamily="18" charset="0"/>
              </a:rPr>
              <a:t>Major In-Kind</a:t>
            </a:r>
          </a:p>
          <a:p>
            <a:pPr algn="ctr">
              <a:defRPr/>
            </a:pPr>
            <a:r>
              <a:rPr lang="en-GB" altLang="en-US" sz="2800">
                <a:solidFill>
                  <a:schemeClr val="bg1"/>
                </a:solidFill>
                <a:latin typeface="Times New Roman" pitchFamily="18" charset="0"/>
                <a:cs typeface="Times New Roman" pitchFamily="18" charset="0"/>
              </a:rPr>
              <a:t>Supporter</a:t>
            </a:r>
            <a:endParaRPr lang="en-CA" altLang="en-US" sz="2800">
              <a:solidFill>
                <a:schemeClr val="bg1"/>
              </a:solidFill>
              <a:latin typeface="Times New Roman" pitchFamily="18" charset="0"/>
              <a:cs typeface="Times New Roman"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lvl2pPr marL="742950" indent="-285750">
              <a:buFont typeface="Arial" panose="020B0604020202020204" pitchFamily="34" charset="0"/>
              <a:buChar char="‒"/>
              <a:defRPr/>
            </a:lvl2pPr>
            <a:lvl3pPr marL="1143000" indent="-228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3000C2FD-A25F-4BBE-93B4-96BC14EBA371}" type="datetimeFigureOut">
              <a:rPr lang="en-CA">
                <a:solidFill>
                  <a:prstClr val="black">
                    <a:tint val="75000"/>
                  </a:prstClr>
                </a:solidFill>
              </a:rPr>
              <a:pPr>
                <a:defRPr/>
              </a:pPr>
              <a:t>2020-03-14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3B4A81-9617-40DC-9044-95F9DFB8BF85}"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86088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676400"/>
            <a:ext cx="7772400" cy="4572000"/>
          </a:xfrm>
        </p:spPr>
        <p:txBody>
          <a:bodyPr/>
          <a:lstStyle/>
          <a:p>
            <a:pPr lvl="0"/>
            <a:endParaRPr lang="en-US" noProof="0" dirty="0"/>
          </a:p>
        </p:txBody>
      </p:sp>
    </p:spTree>
    <p:extLst>
      <p:ext uri="{BB962C8B-B14F-4D97-AF65-F5344CB8AC3E}">
        <p14:creationId xmlns:p14="http://schemas.microsoft.com/office/powerpoint/2010/main" val="331215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49DFC1C-AC57-4E03-8F6C-D52252956AB7}" type="datetimeFigureOut">
              <a:rPr lang="en-CA"/>
              <a:pPr>
                <a:defRPr/>
              </a:pPr>
              <a:t>2020-03-14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C58777E-C150-4002-B227-EFFB38DA9F15}"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5856" y="44450"/>
            <a:ext cx="6850944"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9F821AC-5C2D-4C64-AA8C-B97938F1FE8F}"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A3AB622-D1F1-422E-8B45-332FF6574C5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
            <a:ext cx="77724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92405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3701CE-ABA9-4D73-817B-AA2B524A75AA}"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856" y="44450"/>
            <a:ext cx="6850944"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79832F-F03E-4A08-8C16-6698ACE8C606}"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6F576DE-1645-42F0-A0D6-85E8E403F8DF}" type="datetimeFigureOut">
              <a:rPr lang="en-CA"/>
              <a:pPr>
                <a:defRPr/>
              </a:pPr>
              <a:t>2020-03-14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BFD47D8-9A48-4C1A-B348-4E54772DB8FF}"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3935DBE-DE58-41DE-BA92-8715EB38C059}" type="datetimeFigureOut">
              <a:rPr lang="en-CA"/>
              <a:pPr>
                <a:defRPr/>
              </a:pPr>
              <a:t>2020-03-14</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5F41F6-01C5-4E82-AAE1-C14CD7C4FE2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8" cstate="print"/>
          <a:srcRect/>
          <a:stretch>
            <a:fillRect/>
          </a:stretch>
        </p:blipFill>
        <p:spPr bwMode="auto">
          <a:xfrm>
            <a:off x="0" y="4763"/>
            <a:ext cx="9144000" cy="6848475"/>
          </a:xfrm>
          <a:prstGeom prst="rect">
            <a:avLst/>
          </a:prstGeom>
          <a:noFill/>
          <a:ln w="9525">
            <a:noFill/>
            <a:miter lim="800000"/>
            <a:headEnd/>
            <a:tailEnd/>
          </a:ln>
        </p:spPr>
      </p:pic>
      <p:sp>
        <p:nvSpPr>
          <p:cNvPr id="2051"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77C5DF3-268B-455B-9E34-270BDA53CBD6}" type="datetimeFigureOut">
              <a:rPr lang="en-CA"/>
              <a:pPr>
                <a:defRPr/>
              </a:pPr>
              <a:t>2020-03-14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036128-9573-41EF-81FB-413119BE4FD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06" r:id="rId1"/>
    <p:sldLayoutId id="2147483703" r:id="rId2"/>
    <p:sldLayoutId id="2147483713" r:id="rId3"/>
    <p:sldLayoutId id="2147483714" r:id="rId4"/>
    <p:sldLayoutId id="2147483715" r:id="rId5"/>
    <p:sldLayoutId id="2147483716" r:id="rId6"/>
  </p:sldLayoutIdLst>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8" cstate="print"/>
          <a:srcRect/>
          <a:stretch>
            <a:fillRect/>
          </a:stretch>
        </p:blipFill>
        <p:spPr bwMode="auto">
          <a:xfrm>
            <a:off x="0" y="4763"/>
            <a:ext cx="9144000" cy="6848475"/>
          </a:xfrm>
          <a:prstGeom prst="rect">
            <a:avLst/>
          </a:prstGeom>
          <a:noFill/>
          <a:ln w="9525">
            <a:noFill/>
            <a:miter lim="800000"/>
            <a:headEnd/>
            <a:tailEnd/>
          </a:ln>
        </p:spPr>
      </p:pic>
      <p:sp>
        <p:nvSpPr>
          <p:cNvPr id="3075" name="Title Placeholder 1"/>
          <p:cNvSpPr>
            <a:spLocks noGrp="1"/>
          </p:cNvSpPr>
          <p:nvPr>
            <p:ph type="title"/>
          </p:nvPr>
        </p:nvSpPr>
        <p:spPr bwMode="auto">
          <a:xfrm>
            <a:off x="152400" y="4763"/>
            <a:ext cx="8839200" cy="681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CA" altLang="en-US"/>
          </a:p>
        </p:txBody>
      </p:sp>
      <p:sp>
        <p:nvSpPr>
          <p:cNvPr id="3076"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3077" name="TextBox 8"/>
          <p:cNvSpPr txBox="1">
            <a:spLocks noChangeArrowheads="1"/>
          </p:cNvSpPr>
          <p:nvPr/>
        </p:nvSpPr>
        <p:spPr bwMode="auto">
          <a:xfrm>
            <a:off x="0" y="6381750"/>
            <a:ext cx="9144000"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1000" dirty="0">
                <a:solidFill>
                  <a:srgbClr val="7F7F7F"/>
                </a:solidFill>
                <a:latin typeface="Arial" charset="0"/>
              </a:rPr>
              <a:t>©  The International Association of Contact Lens Educators</a:t>
            </a:r>
          </a:p>
          <a:p>
            <a:pPr algn="ctr">
              <a:defRPr/>
            </a:pPr>
            <a:r>
              <a:rPr lang="en-GB" altLang="en-US" sz="1000" dirty="0">
                <a:solidFill>
                  <a:srgbClr val="0073AE"/>
                </a:solidFill>
                <a:latin typeface="Arial" charset="0"/>
              </a:rPr>
              <a:t>www.iacle.org</a:t>
            </a:r>
            <a:endParaRPr lang="en-CA" altLang="en-US" sz="1000" dirty="0">
              <a:latin typeface="Arial" charset="0"/>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27" r:id="rId6"/>
  </p:sldLayoutIdLst>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4099"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8CB4E00-B9A4-4921-BCA9-21BC4DC6F3D5}" type="datetimeFigureOut">
              <a:rPr lang="en-CA"/>
              <a:pPr>
                <a:defRPr/>
              </a:pPr>
              <a:t>2020-03-14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605942E-BC0A-4F2A-B255-0EC05620B78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rtl="0" eaLnBrk="0" fontAlgn="base" hangingPunct="0">
        <a:spcBef>
          <a:spcPct val="0"/>
        </a:spcBef>
        <a:spcAft>
          <a:spcPct val="0"/>
        </a:spcAft>
        <a:defRPr sz="20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2000">
          <a:solidFill>
            <a:schemeClr val="bg1"/>
          </a:solidFill>
          <a:latin typeface="Arial" charset="0"/>
          <a:cs typeface="Arial" charset="0"/>
        </a:defRPr>
      </a:lvl2pPr>
      <a:lvl3pPr algn="ctr" rtl="0" eaLnBrk="0" fontAlgn="base" hangingPunct="0">
        <a:spcBef>
          <a:spcPct val="0"/>
        </a:spcBef>
        <a:spcAft>
          <a:spcPct val="0"/>
        </a:spcAft>
        <a:defRPr sz="2000">
          <a:solidFill>
            <a:schemeClr val="bg1"/>
          </a:solidFill>
          <a:latin typeface="Arial" charset="0"/>
          <a:cs typeface="Arial" charset="0"/>
        </a:defRPr>
      </a:lvl3pPr>
      <a:lvl4pPr algn="ctr" rtl="0" eaLnBrk="0" fontAlgn="base" hangingPunct="0">
        <a:spcBef>
          <a:spcPct val="0"/>
        </a:spcBef>
        <a:spcAft>
          <a:spcPct val="0"/>
        </a:spcAft>
        <a:defRPr sz="2000">
          <a:solidFill>
            <a:schemeClr val="bg1"/>
          </a:solidFill>
          <a:latin typeface="Arial" charset="0"/>
          <a:cs typeface="Arial" charset="0"/>
        </a:defRPr>
      </a:lvl4pPr>
      <a:lvl5pPr algn="ctr" rtl="0" eaLnBrk="0" fontAlgn="base" hangingPunct="0">
        <a:spcBef>
          <a:spcPct val="0"/>
        </a:spcBef>
        <a:spcAft>
          <a:spcPct val="0"/>
        </a:spcAft>
        <a:defRPr sz="2000">
          <a:solidFill>
            <a:schemeClr val="bg1"/>
          </a:solidFill>
          <a:latin typeface="Arial" charset="0"/>
          <a:cs typeface="Arial" charset="0"/>
        </a:defRPr>
      </a:lvl5pPr>
      <a:lvl6pPr marL="457200" algn="ctr" rtl="0" fontAlgn="base">
        <a:spcBef>
          <a:spcPct val="0"/>
        </a:spcBef>
        <a:spcAft>
          <a:spcPct val="0"/>
        </a:spcAft>
        <a:defRPr sz="2000">
          <a:solidFill>
            <a:schemeClr val="bg1"/>
          </a:solidFill>
          <a:latin typeface="Arial" charset="0"/>
          <a:cs typeface="Arial" charset="0"/>
        </a:defRPr>
      </a:lvl6pPr>
      <a:lvl7pPr marL="914400" algn="ctr" rtl="0" fontAlgn="base">
        <a:spcBef>
          <a:spcPct val="0"/>
        </a:spcBef>
        <a:spcAft>
          <a:spcPct val="0"/>
        </a:spcAft>
        <a:defRPr sz="2000">
          <a:solidFill>
            <a:schemeClr val="bg1"/>
          </a:solidFill>
          <a:latin typeface="Arial" charset="0"/>
          <a:cs typeface="Arial" charset="0"/>
        </a:defRPr>
      </a:lvl7pPr>
      <a:lvl8pPr marL="1371600" algn="ctr" rtl="0" fontAlgn="base">
        <a:spcBef>
          <a:spcPct val="0"/>
        </a:spcBef>
        <a:spcAft>
          <a:spcPct val="0"/>
        </a:spcAft>
        <a:defRPr sz="2000">
          <a:solidFill>
            <a:schemeClr val="bg1"/>
          </a:solidFill>
          <a:latin typeface="Arial" charset="0"/>
          <a:cs typeface="Arial" charset="0"/>
        </a:defRPr>
      </a:lvl8pPr>
      <a:lvl9pPr marL="1828800" algn="ctr" rtl="0" fontAlgn="base">
        <a:spcBef>
          <a:spcPct val="0"/>
        </a:spcBef>
        <a:spcAft>
          <a:spcPct val="0"/>
        </a:spcAft>
        <a:defRPr sz="20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CA" altLang="en-US"/>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rtl="0" eaLnBrk="0" fontAlgn="base" hangingPunct="0">
        <a:spcBef>
          <a:spcPct val="0"/>
        </a:spcBef>
        <a:spcAft>
          <a:spcPct val="0"/>
        </a:spcAft>
        <a:defRPr sz="4400" kern="1200">
          <a:solidFill>
            <a:srgbClr val="7F7F7F"/>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5pPr>
      <a:lvl6pPr marL="457200" algn="ctr" rtl="0" fontAlgn="base">
        <a:spcBef>
          <a:spcPct val="0"/>
        </a:spcBef>
        <a:spcAft>
          <a:spcPct val="0"/>
        </a:spcAft>
        <a:defRPr sz="4400">
          <a:solidFill>
            <a:srgbClr val="7F7F7F"/>
          </a:solidFill>
          <a:latin typeface="Times New Roman" pitchFamily="18" charset="0"/>
          <a:cs typeface="Times New Roman" pitchFamily="18" charset="0"/>
        </a:defRPr>
      </a:lvl6pPr>
      <a:lvl7pPr marL="914400" algn="ctr" rtl="0" fontAlgn="base">
        <a:spcBef>
          <a:spcPct val="0"/>
        </a:spcBef>
        <a:spcAft>
          <a:spcPct val="0"/>
        </a:spcAft>
        <a:defRPr sz="4400">
          <a:solidFill>
            <a:srgbClr val="7F7F7F"/>
          </a:solidFill>
          <a:latin typeface="Times New Roman" pitchFamily="18" charset="0"/>
          <a:cs typeface="Times New Roman" pitchFamily="18" charset="0"/>
        </a:defRPr>
      </a:lvl7pPr>
      <a:lvl8pPr marL="1371600" algn="ctr" rtl="0" fontAlgn="base">
        <a:spcBef>
          <a:spcPct val="0"/>
        </a:spcBef>
        <a:spcAft>
          <a:spcPct val="0"/>
        </a:spcAft>
        <a:defRPr sz="4400">
          <a:solidFill>
            <a:srgbClr val="7F7F7F"/>
          </a:solidFill>
          <a:latin typeface="Times New Roman" pitchFamily="18" charset="0"/>
          <a:cs typeface="Times New Roman" pitchFamily="18" charset="0"/>
        </a:defRPr>
      </a:lvl8pPr>
      <a:lvl9pPr marL="1828800" algn="ctr" rtl="0" fontAlgn="base">
        <a:spcBef>
          <a:spcPct val="0"/>
        </a:spcBef>
        <a:spcAft>
          <a:spcPct val="0"/>
        </a:spcAft>
        <a:defRPr sz="4400">
          <a:solidFill>
            <a:srgbClr val="7F7F7F"/>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73AE"/>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73AE"/>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73AE"/>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73AE"/>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73A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13D6241-ABF9-4A1C-BCA0-D7DABAD25F7A}" type="datetimeFigureOut">
              <a:rPr lang="en-CA"/>
              <a:pPr>
                <a:defRPr/>
              </a:pPr>
              <a:t>2020-03-14</a:t>
            </a:fld>
            <a:endParaRPr lang="en-CA"/>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E815FD7C-9AFE-49BC-B93E-55B708247D51}" type="slidenum">
              <a:rPr lang="en-CA" altLang="en-US">
                <a:cs typeface="Arial" pitchFamily="34" charset="0"/>
              </a:rPr>
              <a:pPr>
                <a:defRPr/>
              </a:pPr>
              <a:t>‹#›</a:t>
            </a:fld>
            <a:endParaRPr lang="en-CA" altLang="en-US">
              <a:cs typeface="Arial" pitchFamily="34" charset="0"/>
            </a:endParaRPr>
          </a:p>
        </p:txBody>
      </p:sp>
    </p:spTree>
    <p:extLst>
      <p:ext uri="{BB962C8B-B14F-4D97-AF65-F5344CB8AC3E}">
        <p14:creationId xmlns:p14="http://schemas.microsoft.com/office/powerpoint/2010/main" val="4240004181"/>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Lst>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5" cstate="print"/>
          <a:srcRect/>
          <a:stretch>
            <a:fillRect/>
          </a:stretch>
        </p:blipFill>
        <p:spPr bwMode="auto">
          <a:xfrm>
            <a:off x="0" y="4765"/>
            <a:ext cx="9144000" cy="6848475"/>
          </a:xfrm>
          <a:prstGeom prst="rect">
            <a:avLst/>
          </a:prstGeom>
          <a:noFill/>
          <a:ln w="9525">
            <a:noFill/>
            <a:miter lim="800000"/>
            <a:headEnd/>
            <a:tailEnd/>
          </a:ln>
        </p:spPr>
      </p:pic>
      <p:sp>
        <p:nvSpPr>
          <p:cNvPr id="3075"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0" hangingPunct="0">
              <a:defRPr/>
            </a:pPr>
            <a:fld id="{3C61A1C2-94EE-4EE8-8F51-E750E48AD12E}" type="datetimeFigureOut">
              <a:rPr lang="en-CA">
                <a:solidFill>
                  <a:prstClr val="black">
                    <a:tint val="75000"/>
                  </a:prstClr>
                </a:solidFill>
              </a:rPr>
              <a:pPr eaLnBrk="0" hangingPunct="0">
                <a:defRPr/>
              </a:pPr>
              <a:t>2020-03-14</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0" hangingPunct="0">
              <a:defRPr/>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0" hangingPunct="0">
              <a:defRPr/>
            </a:pPr>
            <a:fld id="{BA053B5F-03F6-43E8-AF22-ACCD80CFA388}" type="slidenum">
              <a:rPr lang="en-CA">
                <a:solidFill>
                  <a:prstClr val="black">
                    <a:tint val="75000"/>
                  </a:prstClr>
                </a:solidFill>
              </a:rPr>
              <a:pPr eaLnBrk="0" hangingPunct="0">
                <a:defRPr/>
              </a:pPr>
              <a:t>‹#›</a:t>
            </a:fld>
            <a:endParaRPr lang="en-CA" dirty="0">
              <a:solidFill>
                <a:prstClr val="black">
                  <a:tint val="75000"/>
                </a:prstClr>
              </a:solidFill>
            </a:endParaRPr>
          </a:p>
        </p:txBody>
      </p:sp>
    </p:spTree>
    <p:extLst>
      <p:ext uri="{BB962C8B-B14F-4D97-AF65-F5344CB8AC3E}">
        <p14:creationId xmlns:p14="http://schemas.microsoft.com/office/powerpoint/2010/main" val="39151443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Lst>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www.ncbi.nlm.nih.gov/pubmed/23572108"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0425"/>
            <a:ext cx="7772400" cy="1470025"/>
          </a:xfrm>
        </p:spPr>
        <p:txBody>
          <a:bodyPr>
            <a:noAutofit/>
          </a:bodyPr>
          <a:lstStyle/>
          <a:p>
            <a:pPr eaLnBrk="1" hangingPunct="1"/>
            <a:r>
              <a:rPr lang="zh-CN" altLang="en-US" dirty="0"/>
              <a:t>角膜氧供与接触镜配戴</a:t>
            </a:r>
            <a:endParaRPr lang="en-CA" altLang="en-US" dirty="0"/>
          </a:p>
        </p:txBody>
      </p:sp>
      <p:sp>
        <p:nvSpPr>
          <p:cNvPr id="14339" name="Subtitle 2"/>
          <p:cNvSpPr>
            <a:spLocks noGrp="1"/>
          </p:cNvSpPr>
          <p:nvPr>
            <p:ph type="subTitle" idx="1"/>
          </p:nvPr>
        </p:nvSpPr>
        <p:spPr>
          <a:xfrm>
            <a:off x="1371600" y="4144736"/>
            <a:ext cx="6400800" cy="982960"/>
          </a:xfrm>
        </p:spPr>
        <p:txBody>
          <a:bodyPr>
            <a:normAutofit/>
          </a:bodyPr>
          <a:lstStyle/>
          <a:p>
            <a:pPr eaLnBrk="1" hangingPunct="1"/>
            <a:r>
              <a:rPr lang="en-GB" altLang="en-US" sz="3600" dirty="0" err="1">
                <a:latin typeface="Arial" charset="0"/>
                <a:cs typeface="Arial" charset="0"/>
              </a:rPr>
              <a:t>A6</a:t>
            </a:r>
            <a:endParaRPr lang="en-CA" altLang="en-US" sz="3600" dirty="0">
              <a:latin typeface="Arial" charset="0"/>
              <a:cs typeface="Arial" charset="0"/>
            </a:endParaRPr>
          </a:p>
        </p:txBody>
      </p:sp>
      <p:sp>
        <p:nvSpPr>
          <p:cNvPr id="2" name="TextBox 1"/>
          <p:cNvSpPr txBox="1"/>
          <p:nvPr/>
        </p:nvSpPr>
        <p:spPr>
          <a:xfrm>
            <a:off x="0" y="6324600"/>
            <a:ext cx="3033464" cy="369332"/>
          </a:xfrm>
          <a:prstGeom prst="rect">
            <a:avLst/>
          </a:prstGeom>
          <a:noFill/>
        </p:spPr>
        <p:txBody>
          <a:bodyPr wrap="square" rtlCol="0">
            <a:spAutoFit/>
          </a:bodyPr>
          <a:lstStyle/>
          <a:p>
            <a:r>
              <a:rPr lang="en-AU" dirty="0">
                <a:solidFill>
                  <a:srgbClr val="FF0000"/>
                </a:solidFill>
                <a:latin typeface="+mj-lt"/>
                <a:cs typeface="Arial" pitchFamily="34" charset="0"/>
              </a:rPr>
              <a:t>2016-June-20</a:t>
            </a:r>
            <a:endParaRPr lang="en-GB" dirty="0">
              <a:solidFill>
                <a:srgbClr val="FF0000"/>
              </a:solidFill>
              <a:latin typeface="+mj-lt"/>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267" y="941816"/>
            <a:ext cx="7216422" cy="5111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56" name="Text Box 3"/>
          <p:cNvSpPr txBox="1">
            <a:spLocks noChangeArrowheads="1"/>
          </p:cNvSpPr>
          <p:nvPr/>
        </p:nvSpPr>
        <p:spPr bwMode="auto">
          <a:xfrm>
            <a:off x="2159000" y="986266"/>
            <a:ext cx="4013200" cy="430887"/>
          </a:xfrm>
          <a:prstGeom prst="rect">
            <a:avLst/>
          </a:prstGeom>
          <a:noFill/>
          <a:ln w="9525">
            <a:noFill/>
            <a:miter lim="800000"/>
            <a:headEnd/>
            <a:tailEnd/>
          </a:ln>
        </p:spPr>
        <p:txBody>
          <a:bodyPr wrap="square" lIns="0" tIns="0" rIns="0" bIns="0">
            <a:spAutoFit/>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lang="zh-CN" altLang="en-US" sz="2800" b="1" dirty="0">
                <a:solidFill>
                  <a:prstClr val="black"/>
                </a:solidFill>
              </a:rPr>
              <a:t>标准大气</a:t>
            </a:r>
            <a:endParaRPr kumimoji="0" lang="en-US" altLang="en-US" sz="28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3557" name="Text Box 4"/>
          <p:cNvSpPr txBox="1">
            <a:spLocks noChangeArrowheads="1"/>
          </p:cNvSpPr>
          <p:nvPr/>
        </p:nvSpPr>
        <p:spPr bwMode="auto">
          <a:xfrm>
            <a:off x="1721556" y="1656192"/>
            <a:ext cx="4448334" cy="4321183"/>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r>
              <a:rPr lang="zh-CN" altLang="en-US" sz="2400" b="1" dirty="0">
                <a:solidFill>
                  <a:srgbClr val="002060"/>
                </a:solidFill>
              </a:rPr>
              <a:t>温度</a:t>
            </a:r>
            <a:r>
              <a:rPr lang="en-US" altLang="en-US" sz="2400" b="1" dirty="0">
                <a:solidFill>
                  <a:srgbClr val="002060"/>
                </a:solidFill>
              </a:rPr>
              <a:t>:</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15 °C</a:t>
            </a:r>
          </a:p>
          <a:p>
            <a:pPr marL="0" marR="0" lvl="0" indent="0" algn="l" defTabSz="762000" rtl="0" eaLnBrk="1" fontAlgn="base" latinLnBrk="0" hangingPunct="1">
              <a:lnSpc>
                <a:spcPct val="90000"/>
              </a:lnSpc>
              <a:spcBef>
                <a:spcPct val="0"/>
              </a:spcBef>
              <a:spcAft>
                <a:spcPct val="0"/>
              </a:spcAft>
              <a:buClr>
                <a:srgbClr val="CC6600"/>
              </a:buClr>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zh-CN"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气压</a:t>
            </a:r>
            <a:r>
              <a:rPr kumimoji="0" lang="en-US"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 </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760 mm Hg</a:t>
            </a: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zh-CN"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水蒸气压</a:t>
            </a:r>
            <a:r>
              <a:rPr kumimoji="0" lang="en-US"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 15 °C: </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12.79 mm Hg</a:t>
            </a: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zh-CN"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干性成分大气压</a:t>
            </a:r>
            <a:r>
              <a:rPr kumimoji="0" lang="en-US"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 </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747.21 mm Hg </a:t>
            </a: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r>
              <a:rPr lang="zh-CN" altLang="en-US" sz="2400" b="1" dirty="0">
                <a:solidFill>
                  <a:srgbClr val="002060"/>
                </a:solidFill>
              </a:rPr>
              <a:t> 氧浓度</a:t>
            </a:r>
            <a:r>
              <a:rPr kumimoji="0" lang="en-US"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 </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20.95%</a:t>
            </a: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zh-CN"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氧分压</a:t>
            </a:r>
            <a:r>
              <a:rPr kumimoji="0" lang="en-US"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 (pO</a:t>
            </a:r>
            <a:r>
              <a:rPr kumimoji="0" lang="en-US" altLang="en-US" sz="2400" b="1" i="0" u="none" strike="noStrike" kern="1200" cap="none" spc="0" normalizeH="0" baseline="-25000" noProof="0" dirty="0">
                <a:ln>
                  <a:noFill/>
                </a:ln>
                <a:solidFill>
                  <a:srgbClr val="002060"/>
                </a:solidFill>
                <a:effectLst/>
                <a:uLnTx/>
                <a:uFillTx/>
                <a:latin typeface="Calibri" pitchFamily="34" charset="0"/>
                <a:ea typeface="+mn-ea"/>
                <a:cs typeface="Arial" charset="0"/>
              </a:rPr>
              <a:t>2</a:t>
            </a:r>
            <a:r>
              <a:rPr kumimoji="0" lang="en-US"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 </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156.54 mm Hg</a:t>
            </a: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762000" rtl="0" eaLnBrk="1" fontAlgn="base" latinLnBrk="0" hangingPunct="1">
              <a:lnSpc>
                <a:spcPct val="90000"/>
              </a:lnSpc>
              <a:spcBef>
                <a:spcPct val="0"/>
              </a:spcBef>
              <a:spcAft>
                <a:spcPct val="0"/>
              </a:spcAft>
              <a:buClr>
                <a:srgbClr val="CC6600"/>
              </a:buClr>
              <a:buSzTx/>
              <a:buFontTx/>
              <a:buChar char="•"/>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zh-CN"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氧分压常用值</a:t>
            </a:r>
            <a:r>
              <a:rPr kumimoji="0" lang="en-US"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 </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155 mm Hg   </a:t>
            </a:r>
          </a:p>
        </p:txBody>
      </p:sp>
      <p:sp>
        <p:nvSpPr>
          <p:cNvPr id="6"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Arial" charset="0"/>
                <a:ea typeface="+mj-ea"/>
                <a:cs typeface="Arial" charset="0"/>
              </a:rPr>
              <a:t>氧分压</a:t>
            </a:r>
            <a:r>
              <a:rPr kumimoji="0" lang="en-US" altLang="en-US" sz="2800" b="0" i="0" u="none" strike="noStrike" kern="1200" cap="none" spc="0" normalizeH="0" baseline="0" noProof="0" dirty="0">
                <a:ln>
                  <a:noFill/>
                </a:ln>
                <a:solidFill>
                  <a:prstClr val="white"/>
                </a:solidFill>
                <a:effectLst/>
                <a:uLnTx/>
                <a:uFillTx/>
                <a:latin typeface="Arial" charset="0"/>
                <a:ea typeface="+mj-ea"/>
                <a:cs typeface="Arial" charset="0"/>
              </a:rPr>
              <a:t>(pO</a:t>
            </a:r>
            <a:r>
              <a:rPr kumimoji="0" lang="en-US" altLang="en-US" sz="2800" b="0" i="0" u="none" strike="noStrike" kern="1200" cap="none" spc="0" normalizeH="0" baseline="-25000" noProof="0" dirty="0">
                <a:ln>
                  <a:noFill/>
                </a:ln>
                <a:solidFill>
                  <a:prstClr val="white"/>
                </a:solidFill>
                <a:effectLst/>
                <a:uLnTx/>
                <a:uFillTx/>
                <a:latin typeface="Arial" charset="0"/>
                <a:ea typeface="+mj-ea"/>
                <a:cs typeface="Arial" charset="0"/>
              </a:rPr>
              <a:t>2</a:t>
            </a:r>
            <a:r>
              <a:rPr kumimoji="0" lang="en-US" altLang="en-US" sz="2800" b="0" i="0" u="none" strike="noStrike" kern="1200" cap="none" spc="0" normalizeH="0" baseline="0" noProof="0" dirty="0">
                <a:ln>
                  <a:noFill/>
                </a:ln>
                <a:solidFill>
                  <a:prstClr val="white"/>
                </a:solidFill>
                <a:effectLst/>
                <a:uLnTx/>
                <a:uFillTx/>
                <a:latin typeface="Arial" charset="0"/>
                <a:ea typeface="+mj-ea"/>
                <a:cs typeface="Arial" charset="0"/>
              </a:rPr>
              <a:t>)</a:t>
            </a:r>
            <a:endParaRPr kumimoji="0" lang="en-CA" altLang="en-US" sz="2800" b="0" i="0" u="none" strike="noStrike" kern="1200" cap="none" spc="0" normalizeH="0" baseline="0" noProof="0" dirty="0">
              <a:ln>
                <a:noFill/>
              </a:ln>
              <a:solidFill>
                <a:srgbClr val="FFFF00"/>
              </a:solidFill>
              <a:effectLst/>
              <a:uLnTx/>
              <a:uFillTx/>
              <a:latin typeface="Arial" charset="0"/>
              <a:ea typeface="+mj-ea"/>
              <a:cs typeface="Arial" charset="0"/>
            </a:endParaRPr>
          </a:p>
        </p:txBody>
      </p:sp>
    </p:spTree>
    <p:extLst>
      <p:ext uri="{BB962C8B-B14F-4D97-AF65-F5344CB8AC3E}">
        <p14:creationId xmlns:p14="http://schemas.microsoft.com/office/powerpoint/2010/main" val="44482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29783" y="990600"/>
            <a:ext cx="6684434" cy="5447746"/>
            <a:chOff x="1233075" y="782053"/>
            <a:chExt cx="6684434" cy="5447746"/>
          </a:xfrm>
        </p:grpSpPr>
        <p:sp>
          <p:nvSpPr>
            <p:cNvPr id="69" name="Rectangle 68"/>
            <p:cNvSpPr/>
            <p:nvPr/>
          </p:nvSpPr>
          <p:spPr>
            <a:xfrm>
              <a:off x="1233075" y="782053"/>
              <a:ext cx="6684434" cy="54435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4" name="Line 15"/>
            <p:cNvSpPr>
              <a:spLocks noChangeShapeType="1"/>
            </p:cNvSpPr>
            <p:nvPr/>
          </p:nvSpPr>
          <p:spPr bwMode="auto">
            <a:xfrm>
              <a:off x="2680875" y="4604753"/>
              <a:ext cx="5144911" cy="1588"/>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05" name="Line 18"/>
            <p:cNvSpPr>
              <a:spLocks noChangeShapeType="1"/>
            </p:cNvSpPr>
            <p:nvPr/>
          </p:nvSpPr>
          <p:spPr bwMode="auto">
            <a:xfrm>
              <a:off x="2680875" y="4145967"/>
              <a:ext cx="5144911" cy="3175"/>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06" name="Line 23"/>
            <p:cNvSpPr>
              <a:spLocks noChangeShapeType="1"/>
            </p:cNvSpPr>
            <p:nvPr/>
          </p:nvSpPr>
          <p:spPr bwMode="auto">
            <a:xfrm>
              <a:off x="2680875" y="3233154"/>
              <a:ext cx="5144911" cy="3175"/>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07" name="Line 28"/>
            <p:cNvSpPr>
              <a:spLocks noChangeShapeType="1"/>
            </p:cNvSpPr>
            <p:nvPr/>
          </p:nvSpPr>
          <p:spPr bwMode="auto">
            <a:xfrm>
              <a:off x="2680875" y="2320342"/>
              <a:ext cx="5144911" cy="1587"/>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08" name="Line 30"/>
            <p:cNvSpPr>
              <a:spLocks noChangeShapeType="1"/>
            </p:cNvSpPr>
            <p:nvPr/>
          </p:nvSpPr>
          <p:spPr bwMode="auto">
            <a:xfrm>
              <a:off x="2680875" y="1859967"/>
              <a:ext cx="5144911" cy="3175"/>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09" name="Rectangle 5"/>
            <p:cNvSpPr>
              <a:spLocks noChangeArrowheads="1"/>
            </p:cNvSpPr>
            <p:nvPr/>
          </p:nvSpPr>
          <p:spPr bwMode="auto">
            <a:xfrm>
              <a:off x="2460742" y="947154"/>
              <a:ext cx="5150556" cy="4576763"/>
            </a:xfrm>
            <a:prstGeom prst="rect">
              <a:avLst/>
            </a:prstGeom>
            <a:solidFill>
              <a:srgbClr val="92D050"/>
            </a:solidFill>
            <a:ln w="9525">
              <a:solidFill>
                <a:schemeClr val="tx1"/>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0" name="Line 6"/>
            <p:cNvSpPr>
              <a:spLocks noChangeShapeType="1"/>
            </p:cNvSpPr>
            <p:nvPr/>
          </p:nvSpPr>
          <p:spPr bwMode="auto">
            <a:xfrm>
              <a:off x="2460742" y="947154"/>
              <a:ext cx="2822" cy="4570413"/>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1" name="Line 7"/>
            <p:cNvSpPr>
              <a:spLocks noChangeShapeType="1"/>
            </p:cNvSpPr>
            <p:nvPr/>
          </p:nvSpPr>
          <p:spPr bwMode="auto">
            <a:xfrm>
              <a:off x="2460742" y="5517567"/>
              <a:ext cx="5144911" cy="1587"/>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2" name="Line 8"/>
            <p:cNvSpPr>
              <a:spLocks noChangeShapeType="1"/>
            </p:cNvSpPr>
            <p:nvPr/>
          </p:nvSpPr>
          <p:spPr bwMode="auto">
            <a:xfrm flipV="1">
              <a:off x="7605652" y="947154"/>
              <a:ext cx="1412" cy="4570413"/>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3" name="Line 9"/>
            <p:cNvSpPr>
              <a:spLocks noChangeShapeType="1"/>
            </p:cNvSpPr>
            <p:nvPr/>
          </p:nvSpPr>
          <p:spPr bwMode="auto">
            <a:xfrm flipH="1">
              <a:off x="2460742" y="947154"/>
              <a:ext cx="5144911" cy="317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4" name="Line 10"/>
            <p:cNvSpPr>
              <a:spLocks noChangeShapeType="1"/>
            </p:cNvSpPr>
            <p:nvPr/>
          </p:nvSpPr>
          <p:spPr bwMode="auto">
            <a:xfrm>
              <a:off x="2563754" y="5517567"/>
              <a:ext cx="74788" cy="1587"/>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5" name="Rectangle 11"/>
            <p:cNvSpPr>
              <a:spLocks noChangeArrowheads="1"/>
            </p:cNvSpPr>
            <p:nvPr/>
          </p:nvSpPr>
          <p:spPr bwMode="auto">
            <a:xfrm>
              <a:off x="1822919" y="5401678"/>
              <a:ext cx="379589" cy="261938"/>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135 </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6" name="Line 12"/>
            <p:cNvSpPr>
              <a:spLocks noChangeShapeType="1"/>
            </p:cNvSpPr>
            <p:nvPr/>
          </p:nvSpPr>
          <p:spPr bwMode="auto">
            <a:xfrm>
              <a:off x="2412764" y="5061953"/>
              <a:ext cx="47978" cy="1588"/>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7" name="Line 13"/>
            <p:cNvSpPr>
              <a:spLocks noChangeShapeType="1"/>
            </p:cNvSpPr>
            <p:nvPr/>
          </p:nvSpPr>
          <p:spPr bwMode="auto">
            <a:xfrm>
              <a:off x="2680875" y="5061953"/>
              <a:ext cx="5144911" cy="1588"/>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8" name="Line 14"/>
            <p:cNvSpPr>
              <a:spLocks noChangeShapeType="1"/>
            </p:cNvSpPr>
            <p:nvPr/>
          </p:nvSpPr>
          <p:spPr bwMode="auto">
            <a:xfrm>
              <a:off x="2385954" y="4604753"/>
              <a:ext cx="74788" cy="1588"/>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19" name="Rectangle 16"/>
            <p:cNvSpPr>
              <a:spLocks noChangeArrowheads="1"/>
            </p:cNvSpPr>
            <p:nvPr/>
          </p:nvSpPr>
          <p:spPr bwMode="auto">
            <a:xfrm>
              <a:off x="1822919" y="4488867"/>
              <a:ext cx="379589" cy="261937"/>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140 </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0" name="Line 17"/>
            <p:cNvSpPr>
              <a:spLocks noChangeShapeType="1"/>
            </p:cNvSpPr>
            <p:nvPr/>
          </p:nvSpPr>
          <p:spPr bwMode="auto">
            <a:xfrm>
              <a:off x="2412764" y="4145967"/>
              <a:ext cx="47978" cy="317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1" name="Line 19"/>
            <p:cNvSpPr>
              <a:spLocks noChangeShapeType="1"/>
            </p:cNvSpPr>
            <p:nvPr/>
          </p:nvSpPr>
          <p:spPr bwMode="auto">
            <a:xfrm>
              <a:off x="2385954" y="3688767"/>
              <a:ext cx="74788" cy="1587"/>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2" name="Line 20"/>
            <p:cNvSpPr>
              <a:spLocks noChangeShapeType="1"/>
            </p:cNvSpPr>
            <p:nvPr/>
          </p:nvSpPr>
          <p:spPr bwMode="auto">
            <a:xfrm>
              <a:off x="2680875" y="3688767"/>
              <a:ext cx="5144911" cy="1587"/>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3" name="Rectangle 21"/>
            <p:cNvSpPr>
              <a:spLocks noChangeArrowheads="1"/>
            </p:cNvSpPr>
            <p:nvPr/>
          </p:nvSpPr>
          <p:spPr bwMode="auto">
            <a:xfrm>
              <a:off x="1822919" y="3572878"/>
              <a:ext cx="379589" cy="261938"/>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145 </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4" name="Line 22"/>
            <p:cNvSpPr>
              <a:spLocks noChangeShapeType="1"/>
            </p:cNvSpPr>
            <p:nvPr/>
          </p:nvSpPr>
          <p:spPr bwMode="auto">
            <a:xfrm>
              <a:off x="2412764" y="3233154"/>
              <a:ext cx="47978" cy="317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5" name="Line 24"/>
            <p:cNvSpPr>
              <a:spLocks noChangeShapeType="1"/>
            </p:cNvSpPr>
            <p:nvPr/>
          </p:nvSpPr>
          <p:spPr bwMode="auto">
            <a:xfrm>
              <a:off x="2385954" y="2775953"/>
              <a:ext cx="74788" cy="1588"/>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6" name="Line 25"/>
            <p:cNvSpPr>
              <a:spLocks noChangeShapeType="1"/>
            </p:cNvSpPr>
            <p:nvPr/>
          </p:nvSpPr>
          <p:spPr bwMode="auto">
            <a:xfrm>
              <a:off x="2680875" y="2775953"/>
              <a:ext cx="5144911" cy="1588"/>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7" name="Rectangle 26"/>
            <p:cNvSpPr>
              <a:spLocks noChangeArrowheads="1"/>
            </p:cNvSpPr>
            <p:nvPr/>
          </p:nvSpPr>
          <p:spPr bwMode="auto">
            <a:xfrm>
              <a:off x="1822919" y="2660067"/>
              <a:ext cx="379589" cy="261937"/>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150 </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8" name="Line 27"/>
            <p:cNvSpPr>
              <a:spLocks noChangeShapeType="1"/>
            </p:cNvSpPr>
            <p:nvPr/>
          </p:nvSpPr>
          <p:spPr bwMode="auto">
            <a:xfrm>
              <a:off x="2412764" y="2320342"/>
              <a:ext cx="47978" cy="1587"/>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29" name="Line 29"/>
            <p:cNvSpPr>
              <a:spLocks noChangeShapeType="1"/>
            </p:cNvSpPr>
            <p:nvPr/>
          </p:nvSpPr>
          <p:spPr bwMode="auto">
            <a:xfrm>
              <a:off x="2385954" y="1859967"/>
              <a:ext cx="74788" cy="317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0" name="Rectangle 31"/>
            <p:cNvSpPr>
              <a:spLocks noChangeArrowheads="1"/>
            </p:cNvSpPr>
            <p:nvPr/>
          </p:nvSpPr>
          <p:spPr bwMode="auto">
            <a:xfrm>
              <a:off x="1822919" y="1742492"/>
              <a:ext cx="379589" cy="261937"/>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155 </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1" name="Line 32"/>
            <p:cNvSpPr>
              <a:spLocks noChangeShapeType="1"/>
            </p:cNvSpPr>
            <p:nvPr/>
          </p:nvSpPr>
          <p:spPr bwMode="auto">
            <a:xfrm>
              <a:off x="2412764" y="1402767"/>
              <a:ext cx="47978" cy="317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2" name="Line 33"/>
            <p:cNvSpPr>
              <a:spLocks noChangeShapeType="1"/>
            </p:cNvSpPr>
            <p:nvPr/>
          </p:nvSpPr>
          <p:spPr bwMode="auto">
            <a:xfrm>
              <a:off x="2680875" y="1402767"/>
              <a:ext cx="5144911" cy="3175"/>
            </a:xfrm>
            <a:prstGeom prst="line">
              <a:avLst/>
            </a:prstGeom>
            <a:solidFill>
              <a:srgbClr val="92D05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3" name="Line 34"/>
            <p:cNvSpPr>
              <a:spLocks noChangeShapeType="1"/>
            </p:cNvSpPr>
            <p:nvPr/>
          </p:nvSpPr>
          <p:spPr bwMode="auto">
            <a:xfrm>
              <a:off x="2385954" y="947154"/>
              <a:ext cx="74788" cy="317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4" name="Rectangle 35"/>
            <p:cNvSpPr>
              <a:spLocks noChangeArrowheads="1"/>
            </p:cNvSpPr>
            <p:nvPr/>
          </p:nvSpPr>
          <p:spPr bwMode="auto">
            <a:xfrm>
              <a:off x="1822919" y="829678"/>
              <a:ext cx="379589" cy="261938"/>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160 </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5" name="Line 36"/>
            <p:cNvSpPr>
              <a:spLocks noChangeShapeType="1"/>
            </p:cNvSpPr>
            <p:nvPr/>
          </p:nvSpPr>
          <p:spPr bwMode="auto">
            <a:xfrm flipV="1">
              <a:off x="2829042" y="5449304"/>
              <a:ext cx="1411" cy="13652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6" name="Rectangle 37"/>
            <p:cNvSpPr>
              <a:spLocks noChangeArrowheads="1"/>
            </p:cNvSpPr>
            <p:nvPr/>
          </p:nvSpPr>
          <p:spPr bwMode="auto">
            <a:xfrm>
              <a:off x="2675230" y="5585828"/>
              <a:ext cx="288541" cy="261610"/>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-10</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7" name="Line 38"/>
            <p:cNvSpPr>
              <a:spLocks noChangeShapeType="1"/>
            </p:cNvSpPr>
            <p:nvPr/>
          </p:nvSpPr>
          <p:spPr bwMode="auto">
            <a:xfrm flipV="1">
              <a:off x="3562820" y="5449304"/>
              <a:ext cx="1411" cy="13652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8" name="Rectangle 39"/>
            <p:cNvSpPr>
              <a:spLocks noChangeArrowheads="1"/>
            </p:cNvSpPr>
            <p:nvPr/>
          </p:nvSpPr>
          <p:spPr bwMode="auto">
            <a:xfrm>
              <a:off x="3513430" y="5585828"/>
              <a:ext cx="110608" cy="261610"/>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0</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39" name="Line 40"/>
            <p:cNvSpPr>
              <a:spLocks noChangeShapeType="1"/>
            </p:cNvSpPr>
            <p:nvPr/>
          </p:nvSpPr>
          <p:spPr bwMode="auto">
            <a:xfrm flipV="1">
              <a:off x="4298008" y="5449304"/>
              <a:ext cx="1412" cy="13652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0" name="Rectangle 41"/>
            <p:cNvSpPr>
              <a:spLocks noChangeArrowheads="1"/>
            </p:cNvSpPr>
            <p:nvPr/>
          </p:nvSpPr>
          <p:spPr bwMode="auto">
            <a:xfrm>
              <a:off x="4202053" y="5585828"/>
              <a:ext cx="221214" cy="261610"/>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10</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1" name="Line 42"/>
            <p:cNvSpPr>
              <a:spLocks noChangeShapeType="1"/>
            </p:cNvSpPr>
            <p:nvPr/>
          </p:nvSpPr>
          <p:spPr bwMode="auto">
            <a:xfrm flipV="1">
              <a:off x="5036020" y="5449304"/>
              <a:ext cx="1411" cy="136525"/>
            </a:xfrm>
            <a:prstGeom prst="line">
              <a:avLst/>
            </a:prstGeom>
            <a:solidFill>
              <a:srgbClr val="92D050"/>
            </a:solidFill>
            <a:ln w="635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2" name="Rectangle 43"/>
            <p:cNvSpPr>
              <a:spLocks noChangeArrowheads="1"/>
            </p:cNvSpPr>
            <p:nvPr/>
          </p:nvSpPr>
          <p:spPr bwMode="auto">
            <a:xfrm>
              <a:off x="4940064" y="5585828"/>
              <a:ext cx="221214" cy="261610"/>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20</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3" name="Line 44"/>
            <p:cNvSpPr>
              <a:spLocks noChangeShapeType="1"/>
            </p:cNvSpPr>
            <p:nvPr/>
          </p:nvSpPr>
          <p:spPr bwMode="auto">
            <a:xfrm flipV="1">
              <a:off x="5768386" y="5449304"/>
              <a:ext cx="1412" cy="13652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4" name="Rectangle 45"/>
            <p:cNvSpPr>
              <a:spLocks noChangeArrowheads="1"/>
            </p:cNvSpPr>
            <p:nvPr/>
          </p:nvSpPr>
          <p:spPr bwMode="auto">
            <a:xfrm>
              <a:off x="5672430" y="5585828"/>
              <a:ext cx="221214" cy="261610"/>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30</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5" name="Line 46"/>
            <p:cNvSpPr>
              <a:spLocks noChangeShapeType="1"/>
            </p:cNvSpPr>
            <p:nvPr/>
          </p:nvSpPr>
          <p:spPr bwMode="auto">
            <a:xfrm flipV="1">
              <a:off x="6503575" y="5449304"/>
              <a:ext cx="1411" cy="13652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6" name="Rectangle 47"/>
            <p:cNvSpPr>
              <a:spLocks noChangeArrowheads="1"/>
            </p:cNvSpPr>
            <p:nvPr/>
          </p:nvSpPr>
          <p:spPr bwMode="auto">
            <a:xfrm>
              <a:off x="6407620" y="5585828"/>
              <a:ext cx="221214" cy="261610"/>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40</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7" name="Line 48"/>
            <p:cNvSpPr>
              <a:spLocks noChangeShapeType="1"/>
            </p:cNvSpPr>
            <p:nvPr/>
          </p:nvSpPr>
          <p:spPr bwMode="auto">
            <a:xfrm flipV="1">
              <a:off x="7237353" y="5449304"/>
              <a:ext cx="1411" cy="136525"/>
            </a:xfrm>
            <a:prstGeom prst="line">
              <a:avLst/>
            </a:prstGeom>
            <a:solidFill>
              <a:srgbClr val="92D050"/>
            </a:solidFill>
            <a:ln w="63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8" name="Rectangle 49"/>
            <p:cNvSpPr>
              <a:spLocks noChangeArrowheads="1"/>
            </p:cNvSpPr>
            <p:nvPr/>
          </p:nvSpPr>
          <p:spPr bwMode="auto">
            <a:xfrm>
              <a:off x="7141398" y="5585828"/>
              <a:ext cx="221214" cy="261610"/>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50</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49" name="Freeform 50"/>
            <p:cNvSpPr>
              <a:spLocks/>
            </p:cNvSpPr>
            <p:nvPr/>
          </p:nvSpPr>
          <p:spPr bwMode="auto">
            <a:xfrm>
              <a:off x="2829042" y="1129716"/>
              <a:ext cx="4408311" cy="1733550"/>
            </a:xfrm>
            <a:custGeom>
              <a:avLst/>
              <a:gdLst>
                <a:gd name="T0" fmla="*/ 0 w 2821"/>
                <a:gd name="T1" fmla="*/ 0 h 799"/>
                <a:gd name="T2" fmla="*/ 2147483646 w 2821"/>
                <a:gd name="T3" fmla="*/ 2147483646 h 799"/>
                <a:gd name="T4" fmla="*/ 2147483646 w 2821"/>
                <a:gd name="T5" fmla="*/ 2147483646 h 799"/>
                <a:gd name="T6" fmla="*/ 2147483646 w 2821"/>
                <a:gd name="T7" fmla="*/ 2147483646 h 799"/>
                <a:gd name="T8" fmla="*/ 2147483646 w 2821"/>
                <a:gd name="T9" fmla="*/ 2147483646 h 799"/>
                <a:gd name="T10" fmla="*/ 2147483646 w 2821"/>
                <a:gd name="T11" fmla="*/ 2147483646 h 799"/>
                <a:gd name="T12" fmla="*/ 2147483646 w 2821"/>
                <a:gd name="T13" fmla="*/ 2147483646 h 799"/>
                <a:gd name="T14" fmla="*/ 0 60000 65536"/>
                <a:gd name="T15" fmla="*/ 0 60000 65536"/>
                <a:gd name="T16" fmla="*/ 0 60000 65536"/>
                <a:gd name="T17" fmla="*/ 0 60000 65536"/>
                <a:gd name="T18" fmla="*/ 0 60000 65536"/>
                <a:gd name="T19" fmla="*/ 0 60000 65536"/>
                <a:gd name="T20" fmla="*/ 0 60000 65536"/>
                <a:gd name="T21" fmla="*/ 0 w 2821"/>
                <a:gd name="T22" fmla="*/ 0 h 799"/>
                <a:gd name="T23" fmla="*/ 2821 w 2821"/>
                <a:gd name="T24" fmla="*/ 799 h 7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1" h="799">
                  <a:moveTo>
                    <a:pt x="0" y="0"/>
                  </a:moveTo>
                  <a:lnTo>
                    <a:pt x="470" y="22"/>
                  </a:lnTo>
                  <a:lnTo>
                    <a:pt x="940" y="63"/>
                  </a:lnTo>
                  <a:lnTo>
                    <a:pt x="1412" y="136"/>
                  </a:lnTo>
                  <a:lnTo>
                    <a:pt x="1881" y="263"/>
                  </a:lnTo>
                  <a:lnTo>
                    <a:pt x="2351" y="469"/>
                  </a:lnTo>
                  <a:lnTo>
                    <a:pt x="2821" y="799"/>
                  </a:lnTo>
                </a:path>
              </a:pathLst>
            </a:custGeom>
            <a:solidFill>
              <a:srgbClr val="92D050"/>
            </a:solidFill>
            <a:ln w="38100">
              <a:solidFill>
                <a:srgbClr val="66FFFF"/>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0" name="Rectangle 51"/>
            <p:cNvSpPr>
              <a:spLocks noChangeArrowheads="1"/>
            </p:cNvSpPr>
            <p:nvPr/>
          </p:nvSpPr>
          <p:spPr bwMode="auto">
            <a:xfrm>
              <a:off x="2778242" y="1086853"/>
              <a:ext cx="100188" cy="88900"/>
            </a:xfrm>
            <a:prstGeom prst="rect">
              <a:avLst/>
            </a:prstGeom>
            <a:solidFill>
              <a:srgbClr val="00FFFF"/>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1" name="Rectangle 52"/>
            <p:cNvSpPr>
              <a:spLocks noChangeArrowheads="1"/>
            </p:cNvSpPr>
            <p:nvPr/>
          </p:nvSpPr>
          <p:spPr bwMode="auto">
            <a:xfrm>
              <a:off x="3513431" y="1134478"/>
              <a:ext cx="100189" cy="88900"/>
            </a:xfrm>
            <a:prstGeom prst="rect">
              <a:avLst/>
            </a:prstGeom>
            <a:solidFill>
              <a:srgbClr val="00FFFF"/>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2" name="Rectangle 53"/>
            <p:cNvSpPr>
              <a:spLocks noChangeArrowheads="1"/>
            </p:cNvSpPr>
            <p:nvPr/>
          </p:nvSpPr>
          <p:spPr bwMode="auto">
            <a:xfrm>
              <a:off x="4247208" y="1223378"/>
              <a:ext cx="98778" cy="88900"/>
            </a:xfrm>
            <a:prstGeom prst="rect">
              <a:avLst/>
            </a:prstGeom>
            <a:solidFill>
              <a:srgbClr val="00FFFF"/>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3" name="Rectangle 54"/>
            <p:cNvSpPr>
              <a:spLocks noChangeArrowheads="1"/>
            </p:cNvSpPr>
            <p:nvPr/>
          </p:nvSpPr>
          <p:spPr bwMode="auto">
            <a:xfrm>
              <a:off x="4985220" y="1378953"/>
              <a:ext cx="98778" cy="88900"/>
            </a:xfrm>
            <a:prstGeom prst="rect">
              <a:avLst/>
            </a:prstGeom>
            <a:solidFill>
              <a:srgbClr val="00FFFF"/>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4" name="Rectangle 55"/>
            <p:cNvSpPr>
              <a:spLocks noChangeArrowheads="1"/>
            </p:cNvSpPr>
            <p:nvPr/>
          </p:nvSpPr>
          <p:spPr bwMode="auto">
            <a:xfrm>
              <a:off x="5720408" y="1655178"/>
              <a:ext cx="98778" cy="88900"/>
            </a:xfrm>
            <a:prstGeom prst="rect">
              <a:avLst/>
            </a:prstGeom>
            <a:solidFill>
              <a:srgbClr val="00FFFF"/>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5" name="Rectangle 56"/>
            <p:cNvSpPr>
              <a:spLocks noChangeArrowheads="1"/>
            </p:cNvSpPr>
            <p:nvPr/>
          </p:nvSpPr>
          <p:spPr bwMode="auto">
            <a:xfrm>
              <a:off x="6452775" y="2102853"/>
              <a:ext cx="100188" cy="88900"/>
            </a:xfrm>
            <a:prstGeom prst="rect">
              <a:avLst/>
            </a:prstGeom>
            <a:solidFill>
              <a:srgbClr val="00FFFF"/>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6" name="Rectangle 57"/>
            <p:cNvSpPr>
              <a:spLocks noChangeArrowheads="1"/>
            </p:cNvSpPr>
            <p:nvPr/>
          </p:nvSpPr>
          <p:spPr bwMode="auto">
            <a:xfrm>
              <a:off x="7187964" y="2817228"/>
              <a:ext cx="100189" cy="88900"/>
            </a:xfrm>
            <a:prstGeom prst="rect">
              <a:avLst/>
            </a:prstGeom>
            <a:solidFill>
              <a:srgbClr val="00FFFF"/>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7" name="Freeform 58"/>
            <p:cNvSpPr>
              <a:spLocks/>
            </p:cNvSpPr>
            <p:nvPr/>
          </p:nvSpPr>
          <p:spPr bwMode="auto">
            <a:xfrm>
              <a:off x="2829042" y="1169404"/>
              <a:ext cx="4408311" cy="3465513"/>
            </a:xfrm>
            <a:custGeom>
              <a:avLst/>
              <a:gdLst>
                <a:gd name="T0" fmla="*/ 0 w 2821"/>
                <a:gd name="T1" fmla="*/ 0 h 1598"/>
                <a:gd name="T2" fmla="*/ 2147483646 w 2821"/>
                <a:gd name="T3" fmla="*/ 2147483646 h 1598"/>
                <a:gd name="T4" fmla="*/ 2147483646 w 2821"/>
                <a:gd name="T5" fmla="*/ 2147483646 h 1598"/>
                <a:gd name="T6" fmla="*/ 2147483646 w 2821"/>
                <a:gd name="T7" fmla="*/ 2147483646 h 1598"/>
                <a:gd name="T8" fmla="*/ 2147483646 w 2821"/>
                <a:gd name="T9" fmla="*/ 2147483646 h 1598"/>
                <a:gd name="T10" fmla="*/ 2147483646 w 2821"/>
                <a:gd name="T11" fmla="*/ 2147483646 h 1598"/>
                <a:gd name="T12" fmla="*/ 2147483646 w 2821"/>
                <a:gd name="T13" fmla="*/ 2147483646 h 1598"/>
                <a:gd name="T14" fmla="*/ 0 60000 65536"/>
                <a:gd name="T15" fmla="*/ 0 60000 65536"/>
                <a:gd name="T16" fmla="*/ 0 60000 65536"/>
                <a:gd name="T17" fmla="*/ 0 60000 65536"/>
                <a:gd name="T18" fmla="*/ 0 60000 65536"/>
                <a:gd name="T19" fmla="*/ 0 60000 65536"/>
                <a:gd name="T20" fmla="*/ 0 60000 65536"/>
                <a:gd name="T21" fmla="*/ 0 w 2821"/>
                <a:gd name="T22" fmla="*/ 0 h 1598"/>
                <a:gd name="T23" fmla="*/ 2821 w 2821"/>
                <a:gd name="T24" fmla="*/ 1598 h 15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1" h="1598">
                  <a:moveTo>
                    <a:pt x="0" y="0"/>
                  </a:moveTo>
                  <a:lnTo>
                    <a:pt x="470" y="45"/>
                  </a:lnTo>
                  <a:lnTo>
                    <a:pt x="940" y="126"/>
                  </a:lnTo>
                  <a:lnTo>
                    <a:pt x="1412" y="272"/>
                  </a:lnTo>
                  <a:lnTo>
                    <a:pt x="1881" y="525"/>
                  </a:lnTo>
                  <a:lnTo>
                    <a:pt x="2351" y="941"/>
                  </a:lnTo>
                  <a:lnTo>
                    <a:pt x="2821" y="1598"/>
                  </a:lnTo>
                </a:path>
              </a:pathLst>
            </a:custGeom>
            <a:solidFill>
              <a:srgbClr val="92D050"/>
            </a:solidFill>
            <a:ln w="38100">
              <a:solidFill>
                <a:srgbClr val="FFFF66"/>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8" name="Oval 59"/>
            <p:cNvSpPr>
              <a:spLocks noChangeArrowheads="1"/>
            </p:cNvSpPr>
            <p:nvPr/>
          </p:nvSpPr>
          <p:spPr bwMode="auto">
            <a:xfrm>
              <a:off x="2778242" y="1124953"/>
              <a:ext cx="100188" cy="88900"/>
            </a:xfrm>
            <a:prstGeom prst="ellipse">
              <a:avLst/>
            </a:prstGeom>
            <a:solidFill>
              <a:srgbClr val="FFFF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59" name="Oval 60"/>
            <p:cNvSpPr>
              <a:spLocks noChangeArrowheads="1"/>
            </p:cNvSpPr>
            <p:nvPr/>
          </p:nvSpPr>
          <p:spPr bwMode="auto">
            <a:xfrm>
              <a:off x="3513431" y="1223378"/>
              <a:ext cx="100189" cy="88900"/>
            </a:xfrm>
            <a:prstGeom prst="ellipse">
              <a:avLst/>
            </a:prstGeom>
            <a:solidFill>
              <a:srgbClr val="FFFF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60" name="Oval 61"/>
            <p:cNvSpPr>
              <a:spLocks noChangeArrowheads="1"/>
            </p:cNvSpPr>
            <p:nvPr/>
          </p:nvSpPr>
          <p:spPr bwMode="auto">
            <a:xfrm>
              <a:off x="4247208" y="1396416"/>
              <a:ext cx="98778" cy="88900"/>
            </a:xfrm>
            <a:prstGeom prst="ellipse">
              <a:avLst/>
            </a:prstGeom>
            <a:solidFill>
              <a:srgbClr val="FFFF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61" name="Oval 62"/>
            <p:cNvSpPr>
              <a:spLocks noChangeArrowheads="1"/>
            </p:cNvSpPr>
            <p:nvPr/>
          </p:nvSpPr>
          <p:spPr bwMode="auto">
            <a:xfrm>
              <a:off x="4985220" y="1715503"/>
              <a:ext cx="98778" cy="88900"/>
            </a:xfrm>
            <a:prstGeom prst="ellipse">
              <a:avLst/>
            </a:prstGeom>
            <a:solidFill>
              <a:srgbClr val="FFFF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62" name="Oval 63"/>
            <p:cNvSpPr>
              <a:spLocks noChangeArrowheads="1"/>
            </p:cNvSpPr>
            <p:nvPr/>
          </p:nvSpPr>
          <p:spPr bwMode="auto">
            <a:xfrm>
              <a:off x="5720408" y="2264778"/>
              <a:ext cx="98778" cy="88900"/>
            </a:xfrm>
            <a:prstGeom prst="ellipse">
              <a:avLst/>
            </a:prstGeom>
            <a:solidFill>
              <a:srgbClr val="FFFF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63" name="Oval 64"/>
            <p:cNvSpPr>
              <a:spLocks noChangeArrowheads="1"/>
            </p:cNvSpPr>
            <p:nvPr/>
          </p:nvSpPr>
          <p:spPr bwMode="auto">
            <a:xfrm>
              <a:off x="6452775" y="3163303"/>
              <a:ext cx="100188" cy="88900"/>
            </a:xfrm>
            <a:prstGeom prst="ellipse">
              <a:avLst/>
            </a:prstGeom>
            <a:solidFill>
              <a:srgbClr val="FFFF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64" name="Oval 65"/>
            <p:cNvSpPr>
              <a:spLocks noChangeArrowheads="1"/>
            </p:cNvSpPr>
            <p:nvPr/>
          </p:nvSpPr>
          <p:spPr bwMode="auto">
            <a:xfrm>
              <a:off x="7187964" y="4590466"/>
              <a:ext cx="100189" cy="88900"/>
            </a:xfrm>
            <a:prstGeom prst="ellipse">
              <a:avLst/>
            </a:prstGeom>
            <a:solidFill>
              <a:srgbClr val="FFFF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665" name="Text Box 67"/>
            <p:cNvSpPr txBox="1">
              <a:spLocks noChangeArrowheads="1"/>
            </p:cNvSpPr>
            <p:nvPr/>
          </p:nvSpPr>
          <p:spPr bwMode="auto">
            <a:xfrm>
              <a:off x="4266964" y="4592053"/>
              <a:ext cx="1274388" cy="369332"/>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zh-CN"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海平面</a:t>
              </a: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5666" name="Text Box 68"/>
            <p:cNvSpPr txBox="1">
              <a:spLocks noChangeArrowheads="1"/>
            </p:cNvSpPr>
            <p:nvPr/>
          </p:nvSpPr>
          <p:spPr bwMode="auto">
            <a:xfrm>
              <a:off x="5103753" y="2787066"/>
              <a:ext cx="847989" cy="276999"/>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itchFamily="34" charset="0"/>
                  <a:ea typeface="+mn-ea"/>
                  <a:cs typeface="Arial" charset="0"/>
                </a:rPr>
                <a:t>100% RH</a:t>
              </a:r>
            </a:p>
          </p:txBody>
        </p:sp>
        <p:sp>
          <p:nvSpPr>
            <p:cNvPr id="25667" name="Text Box 69"/>
            <p:cNvSpPr txBox="1">
              <a:spLocks noChangeArrowheads="1"/>
            </p:cNvSpPr>
            <p:nvPr/>
          </p:nvSpPr>
          <p:spPr bwMode="auto">
            <a:xfrm>
              <a:off x="6128220" y="1626604"/>
              <a:ext cx="730969" cy="276999"/>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itchFamily="34" charset="0"/>
                  <a:ea typeface="+mn-ea"/>
                  <a:cs typeface="Arial" charset="0"/>
                </a:rPr>
                <a:t>50% RH</a:t>
              </a:r>
            </a:p>
          </p:txBody>
        </p:sp>
        <p:sp>
          <p:nvSpPr>
            <p:cNvPr id="25668" name="Text Box 70"/>
            <p:cNvSpPr txBox="1">
              <a:spLocks noChangeArrowheads="1"/>
            </p:cNvSpPr>
            <p:nvPr/>
          </p:nvSpPr>
          <p:spPr bwMode="auto">
            <a:xfrm>
              <a:off x="3816819" y="5860467"/>
              <a:ext cx="1524456" cy="369332"/>
            </a:xfrm>
            <a:prstGeom prst="rect">
              <a:avLst/>
            </a:prstGeom>
            <a:solidFill>
              <a:srgbClr val="92D050"/>
            </a:solid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空气温度</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°C</a:t>
              </a:r>
            </a:p>
          </p:txBody>
        </p:sp>
        <p:sp>
          <p:nvSpPr>
            <p:cNvPr id="25669" name="Text Box 71"/>
            <p:cNvSpPr txBox="1">
              <a:spLocks noChangeArrowheads="1"/>
            </p:cNvSpPr>
            <p:nvPr/>
          </p:nvSpPr>
          <p:spPr bwMode="auto">
            <a:xfrm rot="16200000">
              <a:off x="319204" y="2813540"/>
              <a:ext cx="2276478" cy="369332"/>
            </a:xfrm>
            <a:prstGeom prst="rect">
              <a:avLst/>
            </a:prstGeom>
            <a:solidFill>
              <a:srgbClr val="92D050"/>
            </a:solidFill>
            <a:ln w="9525">
              <a:noFill/>
              <a:miter lim="800000"/>
              <a:headEnd/>
              <a:tailEnd/>
            </a:ln>
          </p:spPr>
          <p:txBody>
            <a:bodyPr wrap="squar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氧分压</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(mm Hg)</a:t>
              </a:r>
            </a:p>
          </p:txBody>
        </p:sp>
      </p:grpSp>
      <p:sp>
        <p:nvSpPr>
          <p:cNvPr id="70" name="Title 3"/>
          <p:cNvSpPr txBox="1">
            <a:spLocks/>
          </p:cNvSpPr>
          <p:nvPr/>
        </p:nvSpPr>
        <p:spPr>
          <a:xfrm>
            <a:off x="152400" y="69176"/>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prstClr val="white"/>
                </a:solidFill>
                <a:latin typeface="Arial" charset="0"/>
                <a:cs typeface="Arial" charset="0"/>
              </a:rPr>
              <a:t>氧分压</a:t>
            </a:r>
            <a:r>
              <a:rPr kumimoji="0" lang="en-US" altLang="en-US" sz="2800" b="0" i="0" u="none" strike="noStrike" kern="1200" cap="none" spc="0" normalizeH="0" baseline="-25000" noProof="0" dirty="0">
                <a:ln>
                  <a:noFill/>
                </a:ln>
                <a:solidFill>
                  <a:prstClr val="white"/>
                </a:solidFill>
                <a:effectLst/>
                <a:uLnTx/>
                <a:uFillTx/>
                <a:latin typeface="Arial" charset="0"/>
                <a:ea typeface="+mj-ea"/>
                <a:cs typeface="Arial" charset="0"/>
              </a:rPr>
              <a:t> </a:t>
            </a:r>
            <a:r>
              <a:rPr kumimoji="0" lang="en-US" altLang="en-US" sz="2800" b="0" i="1" u="none" strike="noStrike" kern="1200" cap="none" spc="0" normalizeH="0" baseline="0" noProof="0" dirty="0">
                <a:ln>
                  <a:noFill/>
                </a:ln>
                <a:solidFill>
                  <a:prstClr val="white"/>
                </a:solidFill>
                <a:effectLst/>
                <a:uLnTx/>
                <a:uFillTx/>
                <a:latin typeface="Arial" charset="0"/>
                <a:ea typeface="+mj-ea"/>
                <a:cs typeface="Arial" charset="0"/>
              </a:rPr>
              <a:t>vs </a:t>
            </a:r>
            <a:r>
              <a:rPr kumimoji="0" lang="zh-CN" altLang="en-US" sz="2800" b="0" i="0" u="none" strike="noStrike" kern="1200" cap="none" spc="0" normalizeH="0" baseline="0" noProof="0" dirty="0">
                <a:ln>
                  <a:noFill/>
                </a:ln>
                <a:solidFill>
                  <a:prstClr val="white"/>
                </a:solidFill>
                <a:effectLst/>
                <a:uLnTx/>
                <a:uFillTx/>
                <a:latin typeface="Arial" charset="0"/>
                <a:ea typeface="+mj-ea"/>
                <a:cs typeface="Arial" charset="0"/>
              </a:rPr>
              <a:t>温度</a:t>
            </a:r>
            <a:endParaRPr kumimoji="0" lang="en-CA" altLang="en-US" sz="2800" b="0" i="0" u="none" strike="noStrike" kern="1200" cap="none" spc="0" normalizeH="0" baseline="0" noProof="0" dirty="0">
              <a:ln>
                <a:noFill/>
              </a:ln>
              <a:solidFill>
                <a:srgbClr val="FFFF00"/>
              </a:solidFill>
              <a:effectLst/>
              <a:uLnTx/>
              <a:uFillTx/>
              <a:latin typeface="Arial" charset="0"/>
              <a:ea typeface="+mj-ea"/>
              <a:cs typeface="Arial" charset="0"/>
            </a:endParaRPr>
          </a:p>
        </p:txBody>
      </p:sp>
    </p:spTree>
    <p:extLst>
      <p:ext uri="{BB962C8B-B14F-4D97-AF65-F5344CB8AC3E}">
        <p14:creationId xmlns:p14="http://schemas.microsoft.com/office/powerpoint/2010/main" val="115849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8400" y="772528"/>
            <a:ext cx="7705597" cy="5443538"/>
            <a:chOff x="1195212" y="1029254"/>
            <a:chExt cx="7705597" cy="5443538"/>
          </a:xfrm>
        </p:grpSpPr>
        <p:sp>
          <p:nvSpPr>
            <p:cNvPr id="66" name="Rectangle 65"/>
            <p:cNvSpPr/>
            <p:nvPr/>
          </p:nvSpPr>
          <p:spPr>
            <a:xfrm>
              <a:off x="1195212" y="1029254"/>
              <a:ext cx="7705597" cy="5443538"/>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2" name="Text Box 58"/>
            <p:cNvSpPr txBox="1">
              <a:spLocks noChangeArrowheads="1"/>
            </p:cNvSpPr>
            <p:nvPr/>
          </p:nvSpPr>
          <p:spPr bwMode="auto">
            <a:xfrm>
              <a:off x="3210350" y="1550953"/>
              <a:ext cx="1703139" cy="215444"/>
            </a:xfrm>
            <a:prstGeom prst="rect">
              <a:avLst/>
            </a:prstGeom>
            <a:noFill/>
            <a:ln w="9525">
              <a:noFill/>
              <a:miter lim="800000"/>
              <a:headEnd/>
              <a:tailEnd/>
            </a:ln>
          </p:spPr>
          <p:txBody>
            <a:bodyPr wrap="squar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丹佛</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a:t>
              </a: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美国</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1,609 m</a:t>
              </a:r>
            </a:p>
          </p:txBody>
        </p:sp>
        <p:sp>
          <p:nvSpPr>
            <p:cNvPr id="27653" name="Text Box 59"/>
            <p:cNvSpPr txBox="1">
              <a:spLocks noChangeArrowheads="1"/>
            </p:cNvSpPr>
            <p:nvPr/>
          </p:nvSpPr>
          <p:spPr bwMode="auto">
            <a:xfrm>
              <a:off x="3414889" y="1798638"/>
              <a:ext cx="1960473" cy="215444"/>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墨西哥市</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a:t>
              </a: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墨西哥</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2240 m</a:t>
              </a:r>
            </a:p>
          </p:txBody>
        </p:sp>
        <p:sp>
          <p:nvSpPr>
            <p:cNvPr id="27654" name="Text Box 60"/>
            <p:cNvSpPr txBox="1">
              <a:spLocks noChangeArrowheads="1"/>
            </p:cNvSpPr>
            <p:nvPr/>
          </p:nvSpPr>
          <p:spPr bwMode="auto">
            <a:xfrm>
              <a:off x="3754968" y="2292350"/>
              <a:ext cx="1655903" cy="215444"/>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库斯科</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a:t>
              </a: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秘鲁</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3360 m</a:t>
              </a:r>
            </a:p>
          </p:txBody>
        </p:sp>
        <p:sp>
          <p:nvSpPr>
            <p:cNvPr id="27655" name="Text Box 61"/>
            <p:cNvSpPr txBox="1">
              <a:spLocks noChangeArrowheads="1"/>
            </p:cNvSpPr>
            <p:nvPr/>
          </p:nvSpPr>
          <p:spPr bwMode="auto">
            <a:xfrm>
              <a:off x="4080933" y="2706688"/>
              <a:ext cx="1780937" cy="215444"/>
            </a:xfrm>
            <a:prstGeom prst="rect">
              <a:avLst/>
            </a:prstGeom>
            <a:noFill/>
            <a:ln w="9525">
              <a:noFill/>
              <a:miter lim="800000"/>
              <a:headEnd/>
              <a:tailEnd/>
            </a:ln>
          </p:spPr>
          <p:txBody>
            <a:bodyPr wrap="none" lIns="0" tIns="0" rIns="0" bIns="0">
              <a:spAutoFit/>
            </a:bodyPr>
            <a:lstStyle/>
            <a:p>
              <a:pPr lvl="0" defTabSz="762000"/>
              <a:r>
                <a:rPr lang="zh-CN" altLang="en-US" sz="1400" b="1" dirty="0">
                  <a:solidFill>
                    <a:srgbClr val="FFFF00"/>
                  </a:solidFill>
                </a:rPr>
                <a:t>马特洪峰</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a:t>
              </a: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瑞士</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4476 m</a:t>
              </a:r>
            </a:p>
          </p:txBody>
        </p:sp>
        <p:sp>
          <p:nvSpPr>
            <p:cNvPr id="27656" name="Text Box 62"/>
            <p:cNvSpPr txBox="1">
              <a:spLocks noChangeArrowheads="1"/>
            </p:cNvSpPr>
            <p:nvPr/>
          </p:nvSpPr>
          <p:spPr bwMode="auto">
            <a:xfrm>
              <a:off x="4598812" y="3179763"/>
              <a:ext cx="3252750" cy="215444"/>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德纳里峰</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(a.k.a. Mt McKinley, </a:t>
              </a:r>
              <a:r>
                <a:rPr lang="zh-CN" altLang="en-US" sz="1400" b="1" dirty="0">
                  <a:solidFill>
                    <a:srgbClr val="FFFF00"/>
                  </a:solidFill>
                </a:rPr>
                <a:t>美国</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6194 m</a:t>
              </a:r>
            </a:p>
          </p:txBody>
        </p:sp>
        <p:sp>
          <p:nvSpPr>
            <p:cNvPr id="27657" name="Text Box 63"/>
            <p:cNvSpPr txBox="1">
              <a:spLocks noChangeArrowheads="1"/>
            </p:cNvSpPr>
            <p:nvPr/>
          </p:nvSpPr>
          <p:spPr bwMode="auto">
            <a:xfrm>
              <a:off x="5342467" y="3770313"/>
              <a:ext cx="2626296" cy="646331"/>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珠穆朗玛峰</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(a.k.a. Mt Everest,</a:t>
              </a:r>
              <a:b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b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a:t>
              </a: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泥泊尔</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8844.43 m  (snowless,</a:t>
              </a:r>
              <a:b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b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Chinese </a:t>
              </a:r>
              <a:r>
                <a:rPr kumimoji="0" lang="en-US" altLang="en-US" sz="1400" b="1" i="0" u="none" strike="noStrike" kern="1200" cap="none" spc="0" normalizeH="0" baseline="0" noProof="0" dirty="0" err="1">
                  <a:ln>
                    <a:noFill/>
                  </a:ln>
                  <a:solidFill>
                    <a:srgbClr val="FFFF00"/>
                  </a:solidFill>
                  <a:effectLst/>
                  <a:uLnTx/>
                  <a:uFillTx/>
                  <a:latin typeface="Calibri" pitchFamily="34" charset="0"/>
                  <a:ea typeface="+mn-ea"/>
                  <a:cs typeface="Arial" charset="0"/>
                </a:rPr>
                <a:t>Acad</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of Sci., 2005)</a:t>
              </a:r>
            </a:p>
          </p:txBody>
        </p:sp>
        <p:grpSp>
          <p:nvGrpSpPr>
            <p:cNvPr id="2" name="Group 78"/>
            <p:cNvGrpSpPr>
              <a:grpSpLocks/>
            </p:cNvGrpSpPr>
            <p:nvPr/>
          </p:nvGrpSpPr>
          <p:grpSpPr bwMode="auto">
            <a:xfrm>
              <a:off x="1393553" y="1071564"/>
              <a:ext cx="7390478" cy="5221289"/>
              <a:chOff x="1048634" y="628"/>
              <a:chExt cx="8314290" cy="3289"/>
            </a:xfrm>
          </p:grpSpPr>
          <p:grpSp>
            <p:nvGrpSpPr>
              <p:cNvPr id="3" name="Group 4"/>
              <p:cNvGrpSpPr>
                <a:grpSpLocks/>
              </p:cNvGrpSpPr>
              <p:nvPr/>
            </p:nvGrpSpPr>
            <p:grpSpPr bwMode="auto">
              <a:xfrm>
                <a:off x="1048634" y="628"/>
                <a:ext cx="8314290" cy="3128"/>
                <a:chOff x="1101" y="1039"/>
                <a:chExt cx="4097" cy="2820"/>
              </a:xfrm>
            </p:grpSpPr>
            <p:sp>
              <p:nvSpPr>
                <p:cNvPr id="27671" name="Rectangle 5"/>
                <p:cNvSpPr>
                  <a:spLocks noChangeArrowheads="1"/>
                </p:cNvSpPr>
                <p:nvPr/>
              </p:nvSpPr>
              <p:spPr bwMode="auto">
                <a:xfrm>
                  <a:off x="1832" y="1154"/>
                  <a:ext cx="3191" cy="2332"/>
                </a:xfrm>
                <a:prstGeom prst="rect">
                  <a:avLst/>
                </a:prstGeom>
                <a:noFill/>
                <a:ln w="28575">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2" name="Line 6"/>
                <p:cNvSpPr>
                  <a:spLocks noChangeShapeType="1"/>
                </p:cNvSpPr>
                <p:nvPr/>
              </p:nvSpPr>
              <p:spPr bwMode="auto">
                <a:xfrm>
                  <a:off x="1832" y="1154"/>
                  <a:ext cx="1" cy="2325"/>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3" name="Line 7"/>
                <p:cNvSpPr>
                  <a:spLocks noChangeShapeType="1"/>
                </p:cNvSpPr>
                <p:nvPr/>
              </p:nvSpPr>
              <p:spPr bwMode="auto">
                <a:xfrm>
                  <a:off x="1832" y="3479"/>
                  <a:ext cx="3187" cy="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4" name="Line 8"/>
                <p:cNvSpPr>
                  <a:spLocks noChangeShapeType="1"/>
                </p:cNvSpPr>
                <p:nvPr/>
              </p:nvSpPr>
              <p:spPr bwMode="auto">
                <a:xfrm flipV="1">
                  <a:off x="5019" y="1154"/>
                  <a:ext cx="1" cy="2325"/>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5" name="Line 9"/>
                <p:cNvSpPr>
                  <a:spLocks noChangeShapeType="1"/>
                </p:cNvSpPr>
                <p:nvPr/>
              </p:nvSpPr>
              <p:spPr bwMode="auto">
                <a:xfrm flipH="1">
                  <a:off x="1832" y="1154"/>
                  <a:ext cx="3187" cy="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6" name="Line 10"/>
                <p:cNvSpPr>
                  <a:spLocks noChangeShapeType="1"/>
                </p:cNvSpPr>
                <p:nvPr/>
              </p:nvSpPr>
              <p:spPr bwMode="auto">
                <a:xfrm>
                  <a:off x="1786" y="3479"/>
                  <a:ext cx="91" cy="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7" name="Rectangle 11"/>
                <p:cNvSpPr>
                  <a:spLocks noChangeArrowheads="1"/>
                </p:cNvSpPr>
                <p:nvPr/>
              </p:nvSpPr>
              <p:spPr bwMode="auto">
                <a:xfrm>
                  <a:off x="1600" y="3340"/>
                  <a:ext cx="9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78" name="Line 12"/>
                <p:cNvSpPr>
                  <a:spLocks noChangeShapeType="1"/>
                </p:cNvSpPr>
                <p:nvPr/>
              </p:nvSpPr>
              <p:spPr bwMode="auto">
                <a:xfrm>
                  <a:off x="1786" y="2899"/>
                  <a:ext cx="91" cy="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9" name="Rectangle 13"/>
                <p:cNvSpPr>
                  <a:spLocks noChangeArrowheads="1"/>
                </p:cNvSpPr>
                <p:nvPr/>
              </p:nvSpPr>
              <p:spPr bwMode="auto">
                <a:xfrm>
                  <a:off x="1470" y="2779"/>
                  <a:ext cx="22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200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80" name="Line 14"/>
                <p:cNvSpPr>
                  <a:spLocks noChangeShapeType="1"/>
                </p:cNvSpPr>
                <p:nvPr/>
              </p:nvSpPr>
              <p:spPr bwMode="auto">
                <a:xfrm>
                  <a:off x="1786" y="2316"/>
                  <a:ext cx="91" cy="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81" name="Rectangle 15"/>
                <p:cNvSpPr>
                  <a:spLocks noChangeArrowheads="1"/>
                </p:cNvSpPr>
                <p:nvPr/>
              </p:nvSpPr>
              <p:spPr bwMode="auto">
                <a:xfrm>
                  <a:off x="1470" y="2195"/>
                  <a:ext cx="22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400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82" name="Line 16"/>
                <p:cNvSpPr>
                  <a:spLocks noChangeShapeType="1"/>
                </p:cNvSpPr>
                <p:nvPr/>
              </p:nvSpPr>
              <p:spPr bwMode="auto">
                <a:xfrm>
                  <a:off x="1786" y="1736"/>
                  <a:ext cx="91" cy="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83" name="Rectangle 17"/>
                <p:cNvSpPr>
                  <a:spLocks noChangeArrowheads="1"/>
                </p:cNvSpPr>
                <p:nvPr/>
              </p:nvSpPr>
              <p:spPr bwMode="auto">
                <a:xfrm>
                  <a:off x="1470" y="1621"/>
                  <a:ext cx="22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600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84" name="Line 18"/>
                <p:cNvSpPr>
                  <a:spLocks noChangeShapeType="1"/>
                </p:cNvSpPr>
                <p:nvPr/>
              </p:nvSpPr>
              <p:spPr bwMode="auto">
                <a:xfrm>
                  <a:off x="1786" y="1154"/>
                  <a:ext cx="91" cy="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85" name="Rectangle 19"/>
                <p:cNvSpPr>
                  <a:spLocks noChangeArrowheads="1"/>
                </p:cNvSpPr>
                <p:nvPr/>
              </p:nvSpPr>
              <p:spPr bwMode="auto">
                <a:xfrm>
                  <a:off x="1470" y="1039"/>
                  <a:ext cx="22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800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86" name="Line 20"/>
                <p:cNvSpPr>
                  <a:spLocks noChangeShapeType="1"/>
                </p:cNvSpPr>
                <p:nvPr/>
              </p:nvSpPr>
              <p:spPr bwMode="auto">
                <a:xfrm flipV="1">
                  <a:off x="1832" y="3441"/>
                  <a:ext cx="1" cy="76"/>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87" name="Rectangle 21"/>
                <p:cNvSpPr>
                  <a:spLocks noChangeArrowheads="1"/>
                </p:cNvSpPr>
                <p:nvPr/>
              </p:nvSpPr>
              <p:spPr bwMode="auto">
                <a:xfrm>
                  <a:off x="1796" y="3614"/>
                  <a:ext cx="9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88" name="Line 22"/>
                <p:cNvSpPr>
                  <a:spLocks noChangeShapeType="1"/>
                </p:cNvSpPr>
                <p:nvPr/>
              </p:nvSpPr>
              <p:spPr bwMode="auto">
                <a:xfrm flipV="1">
                  <a:off x="2628" y="3441"/>
                  <a:ext cx="1" cy="76"/>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89" name="Rectangle 23"/>
                <p:cNvSpPr>
                  <a:spLocks noChangeArrowheads="1"/>
                </p:cNvSpPr>
                <p:nvPr/>
              </p:nvSpPr>
              <p:spPr bwMode="auto">
                <a:xfrm>
                  <a:off x="2484" y="3614"/>
                  <a:ext cx="289"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5000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90" name="Line 24"/>
                <p:cNvSpPr>
                  <a:spLocks noChangeShapeType="1"/>
                </p:cNvSpPr>
                <p:nvPr/>
              </p:nvSpPr>
              <p:spPr bwMode="auto">
                <a:xfrm flipV="1">
                  <a:off x="3425" y="3441"/>
                  <a:ext cx="1" cy="76"/>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91" name="Rectangle 25"/>
                <p:cNvSpPr>
                  <a:spLocks noChangeArrowheads="1"/>
                </p:cNvSpPr>
                <p:nvPr/>
              </p:nvSpPr>
              <p:spPr bwMode="auto">
                <a:xfrm>
                  <a:off x="3253" y="3614"/>
                  <a:ext cx="35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10000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92" name="Line 26"/>
                <p:cNvSpPr>
                  <a:spLocks noChangeShapeType="1"/>
                </p:cNvSpPr>
                <p:nvPr/>
              </p:nvSpPr>
              <p:spPr bwMode="auto">
                <a:xfrm flipV="1">
                  <a:off x="4222" y="3441"/>
                  <a:ext cx="1" cy="76"/>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93" name="Rectangle 27"/>
                <p:cNvSpPr>
                  <a:spLocks noChangeArrowheads="1"/>
                </p:cNvSpPr>
                <p:nvPr/>
              </p:nvSpPr>
              <p:spPr bwMode="auto">
                <a:xfrm>
                  <a:off x="4048" y="3614"/>
                  <a:ext cx="35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15000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94" name="Line 28"/>
                <p:cNvSpPr>
                  <a:spLocks noChangeShapeType="1"/>
                </p:cNvSpPr>
                <p:nvPr/>
              </p:nvSpPr>
              <p:spPr bwMode="auto">
                <a:xfrm flipV="1">
                  <a:off x="5019" y="3441"/>
                  <a:ext cx="1" cy="76"/>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95" name="Rectangle 29"/>
                <p:cNvSpPr>
                  <a:spLocks noChangeArrowheads="1"/>
                </p:cNvSpPr>
                <p:nvPr/>
              </p:nvSpPr>
              <p:spPr bwMode="auto">
                <a:xfrm>
                  <a:off x="4844" y="3614"/>
                  <a:ext cx="354" cy="245"/>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20000 </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7696" name="Line 30"/>
                <p:cNvSpPr>
                  <a:spLocks noChangeShapeType="1"/>
                </p:cNvSpPr>
                <p:nvPr/>
              </p:nvSpPr>
              <p:spPr bwMode="auto">
                <a:xfrm>
                  <a:off x="1832" y="1271"/>
                  <a:ext cx="796" cy="1025"/>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97" name="Rectangle 31"/>
                <p:cNvSpPr>
                  <a:spLocks noChangeArrowheads="1"/>
                </p:cNvSpPr>
                <p:nvPr/>
              </p:nvSpPr>
              <p:spPr bwMode="auto">
                <a:xfrm>
                  <a:off x="1802" y="1246"/>
                  <a:ext cx="62" cy="51"/>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98" name="Line 32"/>
                <p:cNvSpPr>
                  <a:spLocks noChangeShapeType="1"/>
                </p:cNvSpPr>
                <p:nvPr/>
              </p:nvSpPr>
              <p:spPr bwMode="auto">
                <a:xfrm>
                  <a:off x="2628" y="2296"/>
                  <a:ext cx="797" cy="551"/>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99" name="Rectangle 33"/>
                <p:cNvSpPr>
                  <a:spLocks noChangeArrowheads="1"/>
                </p:cNvSpPr>
                <p:nvPr/>
              </p:nvSpPr>
              <p:spPr bwMode="auto">
                <a:xfrm>
                  <a:off x="2599" y="2271"/>
                  <a:ext cx="61"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0" name="Line 34"/>
                <p:cNvSpPr>
                  <a:spLocks noChangeShapeType="1"/>
                </p:cNvSpPr>
                <p:nvPr/>
              </p:nvSpPr>
              <p:spPr bwMode="auto">
                <a:xfrm>
                  <a:off x="3425" y="2847"/>
                  <a:ext cx="319" cy="138"/>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1" name="Rectangle 35"/>
                <p:cNvSpPr>
                  <a:spLocks noChangeArrowheads="1"/>
                </p:cNvSpPr>
                <p:nvPr/>
              </p:nvSpPr>
              <p:spPr bwMode="auto">
                <a:xfrm>
                  <a:off x="3395" y="2822"/>
                  <a:ext cx="62"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2" name="Line 36"/>
                <p:cNvSpPr>
                  <a:spLocks noChangeShapeType="1"/>
                </p:cNvSpPr>
                <p:nvPr/>
              </p:nvSpPr>
              <p:spPr bwMode="auto">
                <a:xfrm>
                  <a:off x="3744" y="2985"/>
                  <a:ext cx="1275" cy="314"/>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3" name="Rectangle 37"/>
                <p:cNvSpPr>
                  <a:spLocks noChangeArrowheads="1"/>
                </p:cNvSpPr>
                <p:nvPr/>
              </p:nvSpPr>
              <p:spPr bwMode="auto">
                <a:xfrm>
                  <a:off x="3714" y="2960"/>
                  <a:ext cx="62"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4" name="Rectangle 38"/>
                <p:cNvSpPr>
                  <a:spLocks noChangeArrowheads="1"/>
                </p:cNvSpPr>
                <p:nvPr/>
              </p:nvSpPr>
              <p:spPr bwMode="auto">
                <a:xfrm>
                  <a:off x="4989" y="3274"/>
                  <a:ext cx="62"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5" name="Line 39"/>
                <p:cNvSpPr>
                  <a:spLocks noChangeShapeType="1"/>
                </p:cNvSpPr>
                <p:nvPr/>
              </p:nvSpPr>
              <p:spPr bwMode="auto">
                <a:xfrm>
                  <a:off x="1832" y="3017"/>
                  <a:ext cx="796" cy="215"/>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6" name="Rectangle 40"/>
                <p:cNvSpPr>
                  <a:spLocks noChangeArrowheads="1"/>
                </p:cNvSpPr>
                <p:nvPr/>
              </p:nvSpPr>
              <p:spPr bwMode="auto">
                <a:xfrm>
                  <a:off x="1802" y="2992"/>
                  <a:ext cx="62"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7" name="Line 41"/>
                <p:cNvSpPr>
                  <a:spLocks noChangeShapeType="1"/>
                </p:cNvSpPr>
                <p:nvPr/>
              </p:nvSpPr>
              <p:spPr bwMode="auto">
                <a:xfrm>
                  <a:off x="2628" y="3232"/>
                  <a:ext cx="797" cy="115"/>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8" name="Rectangle 42"/>
                <p:cNvSpPr>
                  <a:spLocks noChangeArrowheads="1"/>
                </p:cNvSpPr>
                <p:nvPr/>
              </p:nvSpPr>
              <p:spPr bwMode="auto">
                <a:xfrm>
                  <a:off x="2599" y="3207"/>
                  <a:ext cx="61"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09" name="Line 43"/>
                <p:cNvSpPr>
                  <a:spLocks noChangeShapeType="1"/>
                </p:cNvSpPr>
                <p:nvPr/>
              </p:nvSpPr>
              <p:spPr bwMode="auto">
                <a:xfrm>
                  <a:off x="3425" y="3347"/>
                  <a:ext cx="319" cy="29"/>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10" name="Rectangle 44"/>
                <p:cNvSpPr>
                  <a:spLocks noChangeArrowheads="1"/>
                </p:cNvSpPr>
                <p:nvPr/>
              </p:nvSpPr>
              <p:spPr bwMode="auto">
                <a:xfrm>
                  <a:off x="3395" y="3322"/>
                  <a:ext cx="62"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11" name="Line 45"/>
                <p:cNvSpPr>
                  <a:spLocks noChangeShapeType="1"/>
                </p:cNvSpPr>
                <p:nvPr/>
              </p:nvSpPr>
              <p:spPr bwMode="auto">
                <a:xfrm>
                  <a:off x="3744" y="3376"/>
                  <a:ext cx="1275" cy="66"/>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12" name="Rectangle 46"/>
                <p:cNvSpPr>
                  <a:spLocks noChangeArrowheads="1"/>
                </p:cNvSpPr>
                <p:nvPr/>
              </p:nvSpPr>
              <p:spPr bwMode="auto">
                <a:xfrm>
                  <a:off x="3714" y="3351"/>
                  <a:ext cx="62" cy="51"/>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13" name="Rectangle 47"/>
                <p:cNvSpPr>
                  <a:spLocks noChangeArrowheads="1"/>
                </p:cNvSpPr>
                <p:nvPr/>
              </p:nvSpPr>
              <p:spPr bwMode="auto">
                <a:xfrm>
                  <a:off x="4989" y="3417"/>
                  <a:ext cx="62" cy="52"/>
                </a:xfrm>
                <a:prstGeom prst="rect">
                  <a:avLst/>
                </a:prstGeom>
                <a:solidFill>
                  <a:srgbClr val="CC6600"/>
                </a:solidFill>
                <a:ln w="0">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714" name="Text Box 48"/>
                <p:cNvSpPr txBox="1">
                  <a:spLocks noChangeArrowheads="1"/>
                </p:cNvSpPr>
                <p:nvPr/>
              </p:nvSpPr>
              <p:spPr bwMode="auto">
                <a:xfrm rot="16200000">
                  <a:off x="731" y="2233"/>
                  <a:ext cx="893" cy="154"/>
                </a:xfrm>
                <a:prstGeom prst="rect">
                  <a:avLst/>
                </a:prstGeom>
                <a:noFill/>
                <a:ln w="9525">
                  <a:noFill/>
                  <a:miter lim="800000"/>
                  <a:headEnd/>
                  <a:tailEnd/>
                </a:ln>
              </p:spPr>
              <p:txBody>
                <a:bodyPr wrap="none" lIns="0" tIns="0" rIns="0" bIns="0">
                  <a:spAutoFit/>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大气压</a:t>
                  </a: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(mm Hg)</a:t>
                  </a:r>
                </a:p>
              </p:txBody>
            </p:sp>
          </p:grpSp>
          <p:sp>
            <p:nvSpPr>
              <p:cNvPr id="27661" name="Text Box 49"/>
              <p:cNvSpPr txBox="1">
                <a:spLocks noChangeArrowheads="1"/>
              </p:cNvSpPr>
              <p:nvPr/>
            </p:nvSpPr>
            <p:spPr bwMode="auto">
              <a:xfrm>
                <a:off x="4171949" y="3743"/>
                <a:ext cx="1529265" cy="174"/>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海拔高度</a:t>
                </a: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zh-CN"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米</a:t>
                </a: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a:t>
                </a:r>
              </a:p>
            </p:txBody>
          </p:sp>
          <p:sp>
            <p:nvSpPr>
              <p:cNvPr id="27663" name="Text Box 51"/>
              <p:cNvSpPr txBox="1">
                <a:spLocks noChangeArrowheads="1"/>
              </p:cNvSpPr>
              <p:nvPr/>
            </p:nvSpPr>
            <p:spPr bwMode="auto">
              <a:xfrm>
                <a:off x="2604007" y="2901"/>
                <a:ext cx="402154" cy="174"/>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prstClr val="black"/>
                    </a:solidFill>
                    <a:effectLst/>
                    <a:uLnTx/>
                    <a:uFillTx/>
                    <a:latin typeface="Calibri" pitchFamily="34" charset="0"/>
                    <a:ea typeface="+mn-ea"/>
                    <a:cs typeface="Arial" charset="0"/>
                  </a:rPr>
                  <a:t>pO</a:t>
                </a:r>
                <a:r>
                  <a:rPr kumimoji="0" lang="en-US" altLang="en-US" sz="1800" b="1" i="0" u="none" strike="noStrike" kern="1200" cap="none" spc="0" normalizeH="0" baseline="-25000" noProof="0" dirty="0" err="1">
                    <a:ln>
                      <a:noFill/>
                    </a:ln>
                    <a:solidFill>
                      <a:prstClr val="black"/>
                    </a:solidFill>
                    <a:effectLst/>
                    <a:uLnTx/>
                    <a:uFillTx/>
                    <a:latin typeface="Calibri" pitchFamily="34" charset="0"/>
                    <a:ea typeface="+mn-ea"/>
                    <a:cs typeface="Arial" charset="0"/>
                  </a:rPr>
                  <a:t>2</a:t>
                </a:r>
                <a:endPar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7664" name="Line 52"/>
              <p:cNvSpPr>
                <a:spLocks noChangeShapeType="1"/>
              </p:cNvSpPr>
              <p:nvPr/>
            </p:nvSpPr>
            <p:spPr bwMode="auto">
              <a:xfrm flipV="1">
                <a:off x="3060700" y="1004"/>
                <a:ext cx="0" cy="1980"/>
              </a:xfrm>
              <a:prstGeom prst="line">
                <a:avLst/>
              </a:prstGeom>
              <a:noFill/>
              <a:ln w="9525">
                <a:solidFill>
                  <a:srgbClr val="FFFFFF"/>
                </a:solidFill>
                <a:round/>
                <a:headEnd/>
                <a:tailEnd/>
              </a:ln>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65" name="Line 53"/>
              <p:cNvSpPr>
                <a:spLocks noChangeShapeType="1"/>
              </p:cNvSpPr>
              <p:nvPr/>
            </p:nvSpPr>
            <p:spPr bwMode="auto">
              <a:xfrm flipV="1">
                <a:off x="3238500" y="1166"/>
                <a:ext cx="0" cy="1839"/>
              </a:xfrm>
              <a:prstGeom prst="line">
                <a:avLst/>
              </a:prstGeom>
              <a:noFill/>
              <a:ln w="9525">
                <a:solidFill>
                  <a:srgbClr val="FFFFFF"/>
                </a:solidFill>
                <a:round/>
                <a:headEnd/>
                <a:tailEnd/>
              </a:ln>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66" name="Line 54"/>
              <p:cNvSpPr>
                <a:spLocks noChangeShapeType="1"/>
              </p:cNvSpPr>
              <p:nvPr/>
            </p:nvSpPr>
            <p:spPr bwMode="auto">
              <a:xfrm flipV="1">
                <a:off x="3617913" y="1490"/>
                <a:ext cx="0" cy="1565"/>
              </a:xfrm>
              <a:prstGeom prst="line">
                <a:avLst/>
              </a:prstGeom>
              <a:noFill/>
              <a:ln w="9525">
                <a:solidFill>
                  <a:srgbClr val="FFFFFF"/>
                </a:solidFill>
                <a:round/>
                <a:headEnd/>
                <a:tailEnd/>
              </a:ln>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67" name="Line 55"/>
              <p:cNvSpPr>
                <a:spLocks noChangeShapeType="1"/>
              </p:cNvSpPr>
              <p:nvPr/>
            </p:nvSpPr>
            <p:spPr bwMode="auto">
              <a:xfrm flipV="1">
                <a:off x="3987800" y="1744"/>
                <a:ext cx="0" cy="1360"/>
              </a:xfrm>
              <a:prstGeom prst="line">
                <a:avLst/>
              </a:prstGeom>
              <a:noFill/>
              <a:ln w="9525">
                <a:solidFill>
                  <a:srgbClr val="FFFFFF"/>
                </a:solidFill>
                <a:round/>
                <a:headEnd/>
                <a:tailEnd/>
              </a:ln>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68" name="Line 56"/>
              <p:cNvSpPr>
                <a:spLocks noChangeShapeType="1"/>
              </p:cNvSpPr>
              <p:nvPr/>
            </p:nvSpPr>
            <p:spPr bwMode="auto">
              <a:xfrm flipV="1">
                <a:off x="4570413" y="2038"/>
                <a:ext cx="0" cy="1129"/>
              </a:xfrm>
              <a:prstGeom prst="line">
                <a:avLst/>
              </a:prstGeom>
              <a:noFill/>
              <a:ln w="9525">
                <a:solidFill>
                  <a:srgbClr val="FFFFFF"/>
                </a:solidFill>
                <a:round/>
                <a:headEnd/>
                <a:tailEnd/>
              </a:ln>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69" name="Line 57"/>
              <p:cNvSpPr>
                <a:spLocks noChangeShapeType="1"/>
              </p:cNvSpPr>
              <p:nvPr/>
            </p:nvSpPr>
            <p:spPr bwMode="auto">
              <a:xfrm flipV="1">
                <a:off x="5405438" y="2405"/>
                <a:ext cx="0" cy="826"/>
              </a:xfrm>
              <a:prstGeom prst="line">
                <a:avLst/>
              </a:prstGeom>
              <a:noFill/>
              <a:ln w="9525">
                <a:solidFill>
                  <a:srgbClr val="FFFFFF"/>
                </a:solidFill>
                <a:round/>
                <a:headEnd/>
                <a:tailEnd/>
              </a:ln>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7670" name="Line 64"/>
              <p:cNvSpPr>
                <a:spLocks noChangeShapeType="1"/>
              </p:cNvSpPr>
              <p:nvPr/>
            </p:nvSpPr>
            <p:spPr bwMode="auto">
              <a:xfrm flipV="1">
                <a:off x="4782997" y="2229"/>
                <a:ext cx="0" cy="959"/>
              </a:xfrm>
              <a:prstGeom prst="line">
                <a:avLst/>
              </a:prstGeom>
              <a:noFill/>
              <a:ln w="9525">
                <a:solidFill>
                  <a:srgbClr val="FFFFFF"/>
                </a:solidFill>
                <a:round/>
                <a:headEnd/>
                <a:tailEnd/>
              </a:ln>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70" name="Text Box 51"/>
              <p:cNvSpPr txBox="1">
                <a:spLocks noChangeArrowheads="1"/>
              </p:cNvSpPr>
              <p:nvPr/>
            </p:nvSpPr>
            <p:spPr bwMode="auto">
              <a:xfrm>
                <a:off x="5535776" y="2936"/>
                <a:ext cx="784471" cy="174"/>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lang="zh-CN" altLang="en-US" b="1" dirty="0">
                    <a:solidFill>
                      <a:prstClr val="black"/>
                    </a:solidFill>
                  </a:rPr>
                  <a:t>大气压</a:t>
                </a:r>
                <a:endPar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pSp>
        <p:sp>
          <p:nvSpPr>
            <p:cNvPr id="27659" name="Text Box 65"/>
            <p:cNvSpPr txBox="1">
              <a:spLocks noChangeArrowheads="1"/>
            </p:cNvSpPr>
            <p:nvPr/>
          </p:nvSpPr>
          <p:spPr bwMode="auto">
            <a:xfrm>
              <a:off x="4802012" y="3492500"/>
              <a:ext cx="2180084" cy="215444"/>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阿空加瓜山</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a:t>
              </a:r>
              <a:r>
                <a:rPr kumimoji="0" lang="zh-CN"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阿根廷</a:t>
              </a:r>
              <a:r>
                <a:rPr kumimoji="0" lang="en-US" altLang="en-US" sz="1400" b="1" i="0" u="none" strike="noStrike" kern="1200" cap="none" spc="0" normalizeH="0" baseline="0" noProof="0" dirty="0">
                  <a:ln>
                    <a:noFill/>
                  </a:ln>
                  <a:solidFill>
                    <a:srgbClr val="FFFF00"/>
                  </a:solidFill>
                  <a:effectLst/>
                  <a:uLnTx/>
                  <a:uFillTx/>
                  <a:latin typeface="Calibri" pitchFamily="34" charset="0"/>
                  <a:ea typeface="+mn-ea"/>
                  <a:cs typeface="Arial" charset="0"/>
                </a:rPr>
                <a:t>) 6962 m</a:t>
              </a:r>
            </a:p>
          </p:txBody>
        </p:sp>
      </p:grpSp>
      <p:sp>
        <p:nvSpPr>
          <p:cNvPr id="67"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Arial" charset="0"/>
                <a:ea typeface="+mj-ea"/>
                <a:cs typeface="Arial" charset="0"/>
              </a:rPr>
              <a:t>大气压</a:t>
            </a:r>
            <a:r>
              <a:rPr kumimoji="0" lang="en-US" altLang="en-US" sz="2800" b="0" i="1" u="none" strike="noStrike" kern="1200" cap="none" spc="0" normalizeH="0" baseline="0" noProof="0" dirty="0">
                <a:ln>
                  <a:noFill/>
                </a:ln>
                <a:solidFill>
                  <a:prstClr val="white"/>
                </a:solidFill>
                <a:effectLst/>
                <a:uLnTx/>
                <a:uFillTx/>
                <a:latin typeface="Arial" charset="0"/>
                <a:ea typeface="+mj-ea"/>
                <a:cs typeface="Arial" charset="0"/>
              </a:rPr>
              <a:t>vs </a:t>
            </a:r>
            <a:r>
              <a:rPr kumimoji="0" lang="zh-CN" altLang="en-US" sz="2800" b="0" i="0" u="none" strike="noStrike" kern="1200" cap="none" spc="0" normalizeH="0" baseline="0" noProof="0" dirty="0">
                <a:ln>
                  <a:noFill/>
                </a:ln>
                <a:solidFill>
                  <a:prstClr val="white"/>
                </a:solidFill>
                <a:effectLst/>
                <a:uLnTx/>
                <a:uFillTx/>
                <a:latin typeface="Arial" charset="0"/>
                <a:ea typeface="+mj-ea"/>
                <a:cs typeface="Arial" charset="0"/>
              </a:rPr>
              <a:t>海拔高度</a:t>
            </a:r>
            <a:endParaRPr kumimoji="0" lang="en-CA" altLang="en-US" sz="2800" b="0" i="0" u="none" strike="noStrike" kern="1200" cap="none" spc="0" normalizeH="0" baseline="0" noProof="0" dirty="0">
              <a:ln>
                <a:noFill/>
              </a:ln>
              <a:solidFill>
                <a:srgbClr val="FFFF00"/>
              </a:solidFill>
              <a:effectLst/>
              <a:uLnTx/>
              <a:uFillTx/>
              <a:latin typeface="Arial" charset="0"/>
              <a:ea typeface="+mj-ea"/>
              <a:cs typeface="Arial" charset="0"/>
            </a:endParaRPr>
          </a:p>
        </p:txBody>
      </p:sp>
    </p:spTree>
    <p:extLst>
      <p:ext uri="{BB962C8B-B14F-4D97-AF65-F5344CB8AC3E}">
        <p14:creationId xmlns:p14="http://schemas.microsoft.com/office/powerpoint/2010/main" val="23982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27584" y="869808"/>
            <a:ext cx="7488376" cy="5207101"/>
            <a:chOff x="1332096" y="937904"/>
            <a:chExt cx="7488376" cy="5207101"/>
          </a:xfrm>
        </p:grpSpPr>
        <p:sp>
          <p:nvSpPr>
            <p:cNvPr id="75" name="Rectangle 74"/>
            <p:cNvSpPr/>
            <p:nvPr/>
          </p:nvSpPr>
          <p:spPr>
            <a:xfrm>
              <a:off x="1332096" y="937904"/>
              <a:ext cx="7488376" cy="5207101"/>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701" name="Rectangle 14"/>
            <p:cNvSpPr>
              <a:spLocks noChangeArrowheads="1"/>
            </p:cNvSpPr>
            <p:nvPr/>
          </p:nvSpPr>
          <p:spPr bwMode="auto">
            <a:xfrm>
              <a:off x="2180171" y="3508375"/>
              <a:ext cx="0" cy="430213"/>
            </a:xfrm>
            <a:prstGeom prst="rect">
              <a:avLst/>
            </a:prstGeom>
            <a:noFill/>
            <a:ln w="9525">
              <a:noFill/>
              <a:miter lim="800000"/>
              <a:headEnd/>
              <a:tailEnd/>
            </a:ln>
          </p:spPr>
          <p:txBody>
            <a:bodyPr wrap="none" lIns="0" tIns="0" rIns="0" bIns="0">
              <a:spAutoFit/>
            </a:bodyPr>
            <a:lstStyle/>
            <a:p>
              <a:pPr defTabSz="762000"/>
              <a:endParaRPr lang="en-US" altLang="en-US" sz="2800" b="1">
                <a:solidFill>
                  <a:schemeClr val="tx1"/>
                </a:solidFill>
                <a:latin typeface="Times New Roman" pitchFamily="18" charset="0"/>
              </a:endParaRPr>
            </a:p>
          </p:txBody>
        </p:sp>
        <p:sp>
          <p:nvSpPr>
            <p:cNvPr id="29702" name="Rectangle 18"/>
            <p:cNvSpPr>
              <a:spLocks noChangeArrowheads="1"/>
            </p:cNvSpPr>
            <p:nvPr/>
          </p:nvSpPr>
          <p:spPr bwMode="auto">
            <a:xfrm>
              <a:off x="2180171" y="1762125"/>
              <a:ext cx="0" cy="430213"/>
            </a:xfrm>
            <a:prstGeom prst="rect">
              <a:avLst/>
            </a:prstGeom>
            <a:noFill/>
            <a:ln w="9525">
              <a:noFill/>
              <a:miter lim="800000"/>
              <a:headEnd/>
              <a:tailEnd/>
            </a:ln>
          </p:spPr>
          <p:txBody>
            <a:bodyPr wrap="none" lIns="0" tIns="0" rIns="0" bIns="0">
              <a:spAutoFit/>
            </a:bodyPr>
            <a:lstStyle/>
            <a:p>
              <a:pPr defTabSz="762000"/>
              <a:endParaRPr lang="en-US" altLang="en-US" sz="2800" b="1">
                <a:solidFill>
                  <a:schemeClr val="tx1"/>
                </a:solidFill>
                <a:latin typeface="Times New Roman" pitchFamily="18" charset="0"/>
              </a:endParaRPr>
            </a:p>
          </p:txBody>
        </p:sp>
        <p:sp>
          <p:nvSpPr>
            <p:cNvPr id="29703" name="Text Box 69"/>
            <p:cNvSpPr txBox="1">
              <a:spLocks noChangeArrowheads="1"/>
            </p:cNvSpPr>
            <p:nvPr/>
          </p:nvSpPr>
          <p:spPr bwMode="auto">
            <a:xfrm rot="5400000">
              <a:off x="7173743" y="3192076"/>
              <a:ext cx="2516715" cy="276999"/>
            </a:xfrm>
            <a:prstGeom prst="rect">
              <a:avLst/>
            </a:prstGeom>
            <a:noFill/>
            <a:ln w="9525">
              <a:noFill/>
              <a:miter lim="800000"/>
              <a:headEnd/>
              <a:tailEnd/>
            </a:ln>
          </p:spPr>
          <p:txBody>
            <a:bodyPr wrap="none" lIns="0" tIns="0" rIns="0" bIns="0">
              <a:spAutoFit/>
            </a:bodyPr>
            <a:lstStyle/>
            <a:p>
              <a:pPr defTabSz="762000"/>
              <a:r>
                <a:rPr lang="en-US" altLang="en-US" b="1" dirty="0">
                  <a:solidFill>
                    <a:schemeClr val="tx1"/>
                  </a:solidFill>
                </a:rPr>
                <a:t>‘</a:t>
              </a:r>
              <a:r>
                <a:rPr lang="zh-CN" altLang="en-US" b="1" dirty="0">
                  <a:solidFill>
                    <a:schemeClr val="tx1"/>
                  </a:solidFill>
                </a:rPr>
                <a:t>有效氧</a:t>
              </a:r>
              <a:r>
                <a:rPr lang="en-US" altLang="en-US" b="1" dirty="0">
                  <a:solidFill>
                    <a:schemeClr val="tx1"/>
                  </a:solidFill>
                </a:rPr>
                <a:t>% </a:t>
              </a:r>
              <a:r>
                <a:rPr lang="en-US" altLang="en-US" sz="1800" b="1" dirty="0">
                  <a:solidFill>
                    <a:schemeClr val="tx1"/>
                  </a:solidFill>
                </a:rPr>
                <a:t>(</a:t>
              </a:r>
              <a:r>
                <a:rPr lang="zh-CN" altLang="en-US" b="1" dirty="0"/>
                <a:t>相对于海平面</a:t>
              </a:r>
              <a:r>
                <a:rPr lang="en-US" altLang="en-US" sz="1800" b="1" dirty="0">
                  <a:solidFill>
                    <a:schemeClr val="tx1"/>
                  </a:solidFill>
                </a:rPr>
                <a:t>)</a:t>
              </a:r>
              <a:endParaRPr lang="en-US" altLang="en-US" b="1" dirty="0">
                <a:solidFill>
                  <a:schemeClr val="tx1"/>
                </a:solidFill>
              </a:endParaRPr>
            </a:p>
          </p:txBody>
        </p:sp>
        <p:sp>
          <p:nvSpPr>
            <p:cNvPr id="29704" name="Rectangle 4"/>
            <p:cNvSpPr>
              <a:spLocks noChangeArrowheads="1"/>
            </p:cNvSpPr>
            <p:nvPr/>
          </p:nvSpPr>
          <p:spPr bwMode="auto">
            <a:xfrm>
              <a:off x="2223915" y="1092200"/>
              <a:ext cx="5058831" cy="4292600"/>
            </a:xfrm>
            <a:prstGeom prst="rect">
              <a:avLst/>
            </a:prstGeom>
            <a:noFill/>
            <a:ln w="28575">
              <a:solidFill>
                <a:srgbClr val="FFFFFF"/>
              </a:solidFill>
              <a:miter lim="800000"/>
              <a:headEnd/>
              <a:tailEnd/>
            </a:ln>
          </p:spPr>
          <p:txBody>
            <a:bodyPr/>
            <a:lstStyle/>
            <a:p>
              <a:endParaRPr lang="en-US" altLang="en-US">
                <a:solidFill>
                  <a:schemeClr val="tx1"/>
                </a:solidFill>
              </a:endParaRPr>
            </a:p>
          </p:txBody>
        </p:sp>
        <p:sp>
          <p:nvSpPr>
            <p:cNvPr id="29705" name="Line 6"/>
            <p:cNvSpPr>
              <a:spLocks noChangeShapeType="1"/>
            </p:cNvSpPr>
            <p:nvPr/>
          </p:nvSpPr>
          <p:spPr bwMode="auto">
            <a:xfrm>
              <a:off x="2223915" y="5370512"/>
              <a:ext cx="5051775" cy="1588"/>
            </a:xfrm>
            <a:prstGeom prst="line">
              <a:avLst/>
            </a:prstGeom>
            <a:noFill/>
            <a:ln w="9525">
              <a:solidFill>
                <a:srgbClr val="FFFFFF"/>
              </a:solidFill>
              <a:round/>
              <a:headEnd/>
              <a:tailEnd/>
            </a:ln>
          </p:spPr>
          <p:txBody>
            <a:bodyPr/>
            <a:lstStyle/>
            <a:p>
              <a:endParaRPr lang="en-US"/>
            </a:p>
          </p:txBody>
        </p:sp>
        <p:sp>
          <p:nvSpPr>
            <p:cNvPr id="29706" name="Line 7"/>
            <p:cNvSpPr>
              <a:spLocks noChangeShapeType="1"/>
            </p:cNvSpPr>
            <p:nvPr/>
          </p:nvSpPr>
          <p:spPr bwMode="auto">
            <a:xfrm flipV="1">
              <a:off x="7275691" y="1092200"/>
              <a:ext cx="1411" cy="4278313"/>
            </a:xfrm>
            <a:prstGeom prst="line">
              <a:avLst/>
            </a:prstGeom>
            <a:noFill/>
            <a:ln w="9525">
              <a:solidFill>
                <a:srgbClr val="FFFFFF"/>
              </a:solidFill>
              <a:round/>
              <a:headEnd/>
              <a:tailEnd/>
            </a:ln>
          </p:spPr>
          <p:txBody>
            <a:bodyPr/>
            <a:lstStyle/>
            <a:p>
              <a:endParaRPr lang="en-US"/>
            </a:p>
          </p:txBody>
        </p:sp>
        <p:sp>
          <p:nvSpPr>
            <p:cNvPr id="29707" name="Line 8"/>
            <p:cNvSpPr>
              <a:spLocks noChangeShapeType="1"/>
            </p:cNvSpPr>
            <p:nvPr/>
          </p:nvSpPr>
          <p:spPr bwMode="auto">
            <a:xfrm flipH="1">
              <a:off x="2223915" y="1092200"/>
              <a:ext cx="5051775" cy="1588"/>
            </a:xfrm>
            <a:prstGeom prst="line">
              <a:avLst/>
            </a:prstGeom>
            <a:noFill/>
            <a:ln w="9525">
              <a:solidFill>
                <a:srgbClr val="FFFFFF"/>
              </a:solidFill>
              <a:round/>
              <a:headEnd/>
              <a:tailEnd/>
            </a:ln>
          </p:spPr>
          <p:txBody>
            <a:bodyPr/>
            <a:lstStyle/>
            <a:p>
              <a:endParaRPr lang="en-US"/>
            </a:p>
          </p:txBody>
        </p:sp>
        <p:sp>
          <p:nvSpPr>
            <p:cNvPr id="29708" name="Line 9"/>
            <p:cNvSpPr>
              <a:spLocks noChangeShapeType="1"/>
            </p:cNvSpPr>
            <p:nvPr/>
          </p:nvSpPr>
          <p:spPr bwMode="auto">
            <a:xfrm>
              <a:off x="2150538" y="5370512"/>
              <a:ext cx="143933" cy="1588"/>
            </a:xfrm>
            <a:prstGeom prst="line">
              <a:avLst/>
            </a:prstGeom>
            <a:noFill/>
            <a:ln w="9525">
              <a:solidFill>
                <a:srgbClr val="FFFFFF"/>
              </a:solidFill>
              <a:round/>
              <a:headEnd/>
              <a:tailEnd/>
            </a:ln>
          </p:spPr>
          <p:txBody>
            <a:bodyPr/>
            <a:lstStyle/>
            <a:p>
              <a:endParaRPr lang="en-US"/>
            </a:p>
          </p:txBody>
        </p:sp>
        <p:sp>
          <p:nvSpPr>
            <p:cNvPr id="29709" name="Rectangle 12"/>
            <p:cNvSpPr>
              <a:spLocks noChangeArrowheads="1"/>
            </p:cNvSpPr>
            <p:nvPr/>
          </p:nvSpPr>
          <p:spPr bwMode="auto">
            <a:xfrm>
              <a:off x="1500016" y="4124325"/>
              <a:ext cx="52211" cy="430213"/>
            </a:xfrm>
            <a:prstGeom prst="rect">
              <a:avLst/>
            </a:prstGeom>
            <a:noFill/>
            <a:ln w="9525">
              <a:noFill/>
              <a:miter lim="800000"/>
              <a:headEnd/>
              <a:tailEnd/>
            </a:ln>
          </p:spPr>
          <p:txBody>
            <a:bodyPr wrap="none" lIns="0" tIns="0" rIns="0" bIns="0">
              <a:spAutoFit/>
            </a:bodyPr>
            <a:lstStyle/>
            <a:p>
              <a:pPr defTabSz="762000"/>
              <a:r>
                <a:rPr lang="en-US" altLang="en-US" b="1">
                  <a:solidFill>
                    <a:schemeClr val="tx1"/>
                  </a:solidFill>
                </a:rPr>
                <a:t> </a:t>
              </a:r>
              <a:endParaRPr lang="en-US" altLang="en-US" sz="2800" b="1">
                <a:solidFill>
                  <a:schemeClr val="tx1"/>
                </a:solidFill>
                <a:latin typeface="Times New Roman" pitchFamily="18" charset="0"/>
              </a:endParaRPr>
            </a:p>
          </p:txBody>
        </p:sp>
        <p:sp>
          <p:nvSpPr>
            <p:cNvPr id="29710" name="Rectangle 16"/>
            <p:cNvSpPr>
              <a:spLocks noChangeArrowheads="1"/>
            </p:cNvSpPr>
            <p:nvPr/>
          </p:nvSpPr>
          <p:spPr bwMode="auto">
            <a:xfrm>
              <a:off x="1500016" y="1984375"/>
              <a:ext cx="52211" cy="430213"/>
            </a:xfrm>
            <a:prstGeom prst="rect">
              <a:avLst/>
            </a:prstGeom>
            <a:noFill/>
            <a:ln w="9525">
              <a:noFill/>
              <a:miter lim="800000"/>
              <a:headEnd/>
              <a:tailEnd/>
            </a:ln>
          </p:spPr>
          <p:txBody>
            <a:bodyPr wrap="none" lIns="0" tIns="0" rIns="0" bIns="0">
              <a:spAutoFit/>
            </a:bodyPr>
            <a:lstStyle/>
            <a:p>
              <a:pPr defTabSz="762000"/>
              <a:r>
                <a:rPr lang="en-US" altLang="en-US" b="1">
                  <a:solidFill>
                    <a:schemeClr val="tx1"/>
                  </a:solidFill>
                </a:rPr>
                <a:t> </a:t>
              </a:r>
              <a:endParaRPr lang="en-US" altLang="en-US" sz="2800" b="1">
                <a:solidFill>
                  <a:schemeClr val="tx1"/>
                </a:solidFill>
                <a:latin typeface="Times New Roman" pitchFamily="18" charset="0"/>
              </a:endParaRPr>
            </a:p>
          </p:txBody>
        </p:sp>
        <p:sp>
          <p:nvSpPr>
            <p:cNvPr id="29711" name="Line 17"/>
            <p:cNvSpPr>
              <a:spLocks noChangeShapeType="1"/>
            </p:cNvSpPr>
            <p:nvPr/>
          </p:nvSpPr>
          <p:spPr bwMode="auto">
            <a:xfrm>
              <a:off x="2150538" y="1092200"/>
              <a:ext cx="143933" cy="1588"/>
            </a:xfrm>
            <a:prstGeom prst="line">
              <a:avLst/>
            </a:prstGeom>
            <a:noFill/>
            <a:ln w="9525">
              <a:solidFill>
                <a:srgbClr val="FFFFFF"/>
              </a:solidFill>
              <a:round/>
              <a:headEnd/>
              <a:tailEnd/>
            </a:ln>
          </p:spPr>
          <p:txBody>
            <a:bodyPr/>
            <a:lstStyle/>
            <a:p>
              <a:endParaRPr lang="en-US"/>
            </a:p>
          </p:txBody>
        </p:sp>
        <p:sp>
          <p:nvSpPr>
            <p:cNvPr id="29712" name="Line 19"/>
            <p:cNvSpPr>
              <a:spLocks noChangeShapeType="1"/>
            </p:cNvSpPr>
            <p:nvPr/>
          </p:nvSpPr>
          <p:spPr bwMode="auto">
            <a:xfrm flipV="1">
              <a:off x="2223915" y="5300662"/>
              <a:ext cx="1411" cy="139700"/>
            </a:xfrm>
            <a:prstGeom prst="line">
              <a:avLst/>
            </a:prstGeom>
            <a:noFill/>
            <a:ln w="9525">
              <a:solidFill>
                <a:srgbClr val="FFFFFF"/>
              </a:solidFill>
              <a:round/>
              <a:headEnd/>
              <a:tailEnd/>
            </a:ln>
          </p:spPr>
          <p:txBody>
            <a:bodyPr/>
            <a:lstStyle/>
            <a:p>
              <a:endParaRPr lang="en-US"/>
            </a:p>
          </p:txBody>
        </p:sp>
        <p:sp>
          <p:nvSpPr>
            <p:cNvPr id="29713" name="Rectangle 20"/>
            <p:cNvSpPr>
              <a:spLocks noChangeArrowheads="1"/>
            </p:cNvSpPr>
            <p:nvPr/>
          </p:nvSpPr>
          <p:spPr bwMode="auto">
            <a:xfrm>
              <a:off x="2149127" y="5387975"/>
              <a:ext cx="169333" cy="430213"/>
            </a:xfrm>
            <a:prstGeom prst="rect">
              <a:avLst/>
            </a:prstGeom>
            <a:noFill/>
            <a:ln w="9525">
              <a:noFill/>
              <a:miter lim="800000"/>
              <a:headEnd/>
              <a:tailEnd/>
            </a:ln>
          </p:spPr>
          <p:txBody>
            <a:bodyPr wrap="none" lIns="0" tIns="0" rIns="0" bIns="0">
              <a:spAutoFit/>
            </a:bodyPr>
            <a:lstStyle/>
            <a:p>
              <a:pPr defTabSz="762000"/>
              <a:r>
                <a:rPr lang="en-US" altLang="en-US" b="1" dirty="0">
                  <a:solidFill>
                    <a:schemeClr val="tx1"/>
                  </a:solidFill>
                </a:rPr>
                <a:t>0 </a:t>
              </a:r>
              <a:endParaRPr lang="en-US" altLang="en-US" sz="2800" b="1" dirty="0">
                <a:solidFill>
                  <a:schemeClr val="tx1"/>
                </a:solidFill>
                <a:latin typeface="Times New Roman" pitchFamily="18" charset="0"/>
              </a:endParaRPr>
            </a:p>
          </p:txBody>
        </p:sp>
        <p:sp>
          <p:nvSpPr>
            <p:cNvPr id="29714" name="Line 21"/>
            <p:cNvSpPr>
              <a:spLocks noChangeShapeType="1"/>
            </p:cNvSpPr>
            <p:nvPr/>
          </p:nvSpPr>
          <p:spPr bwMode="auto">
            <a:xfrm flipV="1">
              <a:off x="3485448" y="5300662"/>
              <a:ext cx="1411" cy="139700"/>
            </a:xfrm>
            <a:prstGeom prst="line">
              <a:avLst/>
            </a:prstGeom>
            <a:noFill/>
            <a:ln w="9525">
              <a:solidFill>
                <a:srgbClr val="FFFFFF"/>
              </a:solidFill>
              <a:round/>
              <a:headEnd/>
              <a:tailEnd/>
            </a:ln>
          </p:spPr>
          <p:txBody>
            <a:bodyPr/>
            <a:lstStyle/>
            <a:p>
              <a:endParaRPr lang="en-US"/>
            </a:p>
          </p:txBody>
        </p:sp>
        <p:sp>
          <p:nvSpPr>
            <p:cNvPr id="29715" name="Rectangle 22"/>
            <p:cNvSpPr>
              <a:spLocks noChangeArrowheads="1"/>
            </p:cNvSpPr>
            <p:nvPr/>
          </p:nvSpPr>
          <p:spPr bwMode="auto">
            <a:xfrm>
              <a:off x="3215926" y="5387975"/>
              <a:ext cx="520700" cy="430213"/>
            </a:xfrm>
            <a:prstGeom prst="rect">
              <a:avLst/>
            </a:prstGeom>
            <a:noFill/>
            <a:ln w="9525">
              <a:noFill/>
              <a:miter lim="800000"/>
              <a:headEnd/>
              <a:tailEnd/>
            </a:ln>
          </p:spPr>
          <p:txBody>
            <a:bodyPr wrap="none" lIns="0" tIns="0" rIns="0" bIns="0">
              <a:spAutoFit/>
            </a:bodyPr>
            <a:lstStyle/>
            <a:p>
              <a:pPr defTabSz="762000"/>
              <a:r>
                <a:rPr lang="en-US" altLang="en-US" b="1" dirty="0">
                  <a:solidFill>
                    <a:schemeClr val="tx1"/>
                  </a:solidFill>
                </a:rPr>
                <a:t>5000 </a:t>
              </a:r>
              <a:endParaRPr lang="en-US" altLang="en-US" sz="2800" b="1" dirty="0">
                <a:solidFill>
                  <a:schemeClr val="tx1"/>
                </a:solidFill>
                <a:latin typeface="Times New Roman" pitchFamily="18" charset="0"/>
              </a:endParaRPr>
            </a:p>
          </p:txBody>
        </p:sp>
        <p:sp>
          <p:nvSpPr>
            <p:cNvPr id="29716" name="Line 23"/>
            <p:cNvSpPr>
              <a:spLocks noChangeShapeType="1"/>
            </p:cNvSpPr>
            <p:nvPr/>
          </p:nvSpPr>
          <p:spPr bwMode="auto">
            <a:xfrm flipV="1">
              <a:off x="4749803" y="5300662"/>
              <a:ext cx="1411" cy="139700"/>
            </a:xfrm>
            <a:prstGeom prst="line">
              <a:avLst/>
            </a:prstGeom>
            <a:noFill/>
            <a:ln w="9525">
              <a:solidFill>
                <a:srgbClr val="FFFFFF"/>
              </a:solidFill>
              <a:round/>
              <a:headEnd/>
              <a:tailEnd/>
            </a:ln>
          </p:spPr>
          <p:txBody>
            <a:bodyPr/>
            <a:lstStyle/>
            <a:p>
              <a:endParaRPr lang="en-US"/>
            </a:p>
          </p:txBody>
        </p:sp>
        <p:sp>
          <p:nvSpPr>
            <p:cNvPr id="29717" name="Rectangle 24"/>
            <p:cNvSpPr>
              <a:spLocks noChangeArrowheads="1"/>
            </p:cNvSpPr>
            <p:nvPr/>
          </p:nvSpPr>
          <p:spPr bwMode="auto">
            <a:xfrm>
              <a:off x="4432303" y="5387975"/>
              <a:ext cx="637822" cy="430213"/>
            </a:xfrm>
            <a:prstGeom prst="rect">
              <a:avLst/>
            </a:prstGeom>
            <a:noFill/>
            <a:ln w="9525">
              <a:noFill/>
              <a:miter lim="800000"/>
              <a:headEnd/>
              <a:tailEnd/>
            </a:ln>
          </p:spPr>
          <p:txBody>
            <a:bodyPr wrap="none" lIns="0" tIns="0" rIns="0" bIns="0">
              <a:spAutoFit/>
            </a:bodyPr>
            <a:lstStyle/>
            <a:p>
              <a:pPr defTabSz="762000"/>
              <a:r>
                <a:rPr lang="en-US" altLang="en-US" b="1" dirty="0">
                  <a:solidFill>
                    <a:schemeClr val="tx1"/>
                  </a:solidFill>
                </a:rPr>
                <a:t>10000 </a:t>
              </a:r>
              <a:endParaRPr lang="en-US" altLang="en-US" sz="2800" b="1" dirty="0">
                <a:solidFill>
                  <a:schemeClr val="tx1"/>
                </a:solidFill>
                <a:latin typeface="Times New Roman" pitchFamily="18" charset="0"/>
              </a:endParaRPr>
            </a:p>
          </p:txBody>
        </p:sp>
        <p:sp>
          <p:nvSpPr>
            <p:cNvPr id="29718" name="Line 25"/>
            <p:cNvSpPr>
              <a:spLocks noChangeShapeType="1"/>
            </p:cNvSpPr>
            <p:nvPr/>
          </p:nvSpPr>
          <p:spPr bwMode="auto">
            <a:xfrm flipV="1">
              <a:off x="6011336" y="5300662"/>
              <a:ext cx="2822" cy="139700"/>
            </a:xfrm>
            <a:prstGeom prst="line">
              <a:avLst/>
            </a:prstGeom>
            <a:noFill/>
            <a:ln w="9525">
              <a:solidFill>
                <a:srgbClr val="FFFFFF"/>
              </a:solidFill>
              <a:round/>
              <a:headEnd/>
              <a:tailEnd/>
            </a:ln>
          </p:spPr>
          <p:txBody>
            <a:bodyPr/>
            <a:lstStyle/>
            <a:p>
              <a:endParaRPr lang="en-US"/>
            </a:p>
          </p:txBody>
        </p:sp>
        <p:sp>
          <p:nvSpPr>
            <p:cNvPr id="29719" name="Rectangle 26"/>
            <p:cNvSpPr>
              <a:spLocks noChangeArrowheads="1"/>
            </p:cNvSpPr>
            <p:nvPr/>
          </p:nvSpPr>
          <p:spPr bwMode="auto">
            <a:xfrm>
              <a:off x="5693836" y="5387975"/>
              <a:ext cx="637822" cy="430213"/>
            </a:xfrm>
            <a:prstGeom prst="rect">
              <a:avLst/>
            </a:prstGeom>
            <a:noFill/>
            <a:ln w="9525">
              <a:noFill/>
              <a:miter lim="800000"/>
              <a:headEnd/>
              <a:tailEnd/>
            </a:ln>
          </p:spPr>
          <p:txBody>
            <a:bodyPr wrap="none" lIns="0" tIns="0" rIns="0" bIns="0">
              <a:spAutoFit/>
            </a:bodyPr>
            <a:lstStyle/>
            <a:p>
              <a:pPr defTabSz="762000"/>
              <a:r>
                <a:rPr lang="en-US" altLang="en-US" b="1" dirty="0">
                  <a:solidFill>
                    <a:schemeClr val="tx1"/>
                  </a:solidFill>
                </a:rPr>
                <a:t>15000 </a:t>
              </a:r>
              <a:endParaRPr lang="en-US" altLang="en-US" sz="2800" b="1" dirty="0">
                <a:solidFill>
                  <a:schemeClr val="tx1"/>
                </a:solidFill>
                <a:latin typeface="Times New Roman" pitchFamily="18" charset="0"/>
              </a:endParaRPr>
            </a:p>
          </p:txBody>
        </p:sp>
        <p:sp>
          <p:nvSpPr>
            <p:cNvPr id="29720" name="Line 27"/>
            <p:cNvSpPr>
              <a:spLocks noChangeShapeType="1"/>
            </p:cNvSpPr>
            <p:nvPr/>
          </p:nvSpPr>
          <p:spPr bwMode="auto">
            <a:xfrm flipV="1">
              <a:off x="7275691" y="5300662"/>
              <a:ext cx="1411" cy="139700"/>
            </a:xfrm>
            <a:prstGeom prst="line">
              <a:avLst/>
            </a:prstGeom>
            <a:noFill/>
            <a:ln w="9525">
              <a:solidFill>
                <a:srgbClr val="FFFFFF"/>
              </a:solidFill>
              <a:round/>
              <a:headEnd/>
              <a:tailEnd/>
            </a:ln>
          </p:spPr>
          <p:txBody>
            <a:bodyPr/>
            <a:lstStyle/>
            <a:p>
              <a:endParaRPr lang="en-US"/>
            </a:p>
          </p:txBody>
        </p:sp>
        <p:sp>
          <p:nvSpPr>
            <p:cNvPr id="29721" name="Rectangle 28"/>
            <p:cNvSpPr>
              <a:spLocks noChangeArrowheads="1"/>
            </p:cNvSpPr>
            <p:nvPr/>
          </p:nvSpPr>
          <p:spPr bwMode="auto">
            <a:xfrm>
              <a:off x="6977946" y="5387975"/>
              <a:ext cx="637822" cy="430213"/>
            </a:xfrm>
            <a:prstGeom prst="rect">
              <a:avLst/>
            </a:prstGeom>
            <a:noFill/>
            <a:ln w="9525">
              <a:noFill/>
              <a:miter lim="800000"/>
              <a:headEnd/>
              <a:tailEnd/>
            </a:ln>
          </p:spPr>
          <p:txBody>
            <a:bodyPr wrap="none" lIns="0" tIns="0" rIns="0" bIns="0">
              <a:spAutoFit/>
            </a:bodyPr>
            <a:lstStyle/>
            <a:p>
              <a:pPr defTabSz="762000"/>
              <a:r>
                <a:rPr lang="en-US" altLang="en-US" b="1" dirty="0">
                  <a:solidFill>
                    <a:schemeClr val="tx1"/>
                  </a:solidFill>
                </a:rPr>
                <a:t>20000 </a:t>
              </a:r>
              <a:endParaRPr lang="en-US" altLang="en-US" sz="2800" b="1" dirty="0">
                <a:solidFill>
                  <a:schemeClr val="tx1"/>
                </a:solidFill>
                <a:latin typeface="Times New Roman" pitchFamily="18" charset="0"/>
              </a:endParaRPr>
            </a:p>
          </p:txBody>
        </p:sp>
        <p:sp>
          <p:nvSpPr>
            <p:cNvPr id="29722" name="Line 29"/>
            <p:cNvSpPr>
              <a:spLocks noChangeShapeType="1"/>
            </p:cNvSpPr>
            <p:nvPr/>
          </p:nvSpPr>
          <p:spPr bwMode="auto">
            <a:xfrm>
              <a:off x="2223915" y="1306512"/>
              <a:ext cx="1261533" cy="1885950"/>
            </a:xfrm>
            <a:prstGeom prst="line">
              <a:avLst/>
            </a:prstGeom>
            <a:noFill/>
            <a:ln w="9525">
              <a:solidFill>
                <a:srgbClr val="FFFFFF"/>
              </a:solidFill>
              <a:round/>
              <a:headEnd/>
              <a:tailEnd/>
            </a:ln>
          </p:spPr>
          <p:txBody>
            <a:bodyPr/>
            <a:lstStyle/>
            <a:p>
              <a:endParaRPr lang="en-US"/>
            </a:p>
          </p:txBody>
        </p:sp>
        <p:sp>
          <p:nvSpPr>
            <p:cNvPr id="29723" name="Rectangle 30"/>
            <p:cNvSpPr>
              <a:spLocks noChangeArrowheads="1"/>
            </p:cNvSpPr>
            <p:nvPr/>
          </p:nvSpPr>
          <p:spPr bwMode="auto">
            <a:xfrm>
              <a:off x="2175938" y="1262062"/>
              <a:ext cx="98778" cy="93663"/>
            </a:xfrm>
            <a:prstGeom prst="rect">
              <a:avLst/>
            </a:prstGeom>
            <a:solidFill>
              <a:srgbClr val="CC6600"/>
            </a:solidFill>
            <a:ln w="0">
              <a:solidFill>
                <a:srgbClr val="FFFFFF"/>
              </a:solidFill>
              <a:miter lim="800000"/>
              <a:headEnd/>
              <a:tailEnd/>
            </a:ln>
          </p:spPr>
          <p:txBody>
            <a:bodyPr/>
            <a:lstStyle/>
            <a:p>
              <a:endParaRPr lang="en-US" altLang="en-US">
                <a:solidFill>
                  <a:schemeClr val="tx1"/>
                </a:solidFill>
              </a:endParaRPr>
            </a:p>
          </p:txBody>
        </p:sp>
        <p:sp>
          <p:nvSpPr>
            <p:cNvPr id="29724" name="Line 31"/>
            <p:cNvSpPr>
              <a:spLocks noChangeShapeType="1"/>
            </p:cNvSpPr>
            <p:nvPr/>
          </p:nvSpPr>
          <p:spPr bwMode="auto">
            <a:xfrm>
              <a:off x="3485448" y="3192462"/>
              <a:ext cx="1264355" cy="1014413"/>
            </a:xfrm>
            <a:prstGeom prst="line">
              <a:avLst/>
            </a:prstGeom>
            <a:noFill/>
            <a:ln w="9525">
              <a:solidFill>
                <a:srgbClr val="FFFFFF"/>
              </a:solidFill>
              <a:round/>
              <a:headEnd/>
              <a:tailEnd/>
            </a:ln>
          </p:spPr>
          <p:txBody>
            <a:bodyPr/>
            <a:lstStyle/>
            <a:p>
              <a:endParaRPr lang="en-US"/>
            </a:p>
          </p:txBody>
        </p:sp>
        <p:sp>
          <p:nvSpPr>
            <p:cNvPr id="29725" name="Rectangle 32"/>
            <p:cNvSpPr>
              <a:spLocks noChangeArrowheads="1"/>
            </p:cNvSpPr>
            <p:nvPr/>
          </p:nvSpPr>
          <p:spPr bwMode="auto">
            <a:xfrm>
              <a:off x="3438881" y="3148012"/>
              <a:ext cx="97367" cy="95250"/>
            </a:xfrm>
            <a:prstGeom prst="rect">
              <a:avLst/>
            </a:prstGeom>
            <a:solidFill>
              <a:srgbClr val="CC6600"/>
            </a:solidFill>
            <a:ln w="0">
              <a:solidFill>
                <a:srgbClr val="FFFFFF"/>
              </a:solidFill>
              <a:miter lim="800000"/>
              <a:headEnd/>
              <a:tailEnd/>
            </a:ln>
          </p:spPr>
          <p:txBody>
            <a:bodyPr/>
            <a:lstStyle/>
            <a:p>
              <a:endParaRPr lang="en-US" altLang="en-US">
                <a:solidFill>
                  <a:schemeClr val="tx1"/>
                </a:solidFill>
              </a:endParaRPr>
            </a:p>
          </p:txBody>
        </p:sp>
        <p:sp>
          <p:nvSpPr>
            <p:cNvPr id="29726" name="Line 33"/>
            <p:cNvSpPr>
              <a:spLocks noChangeShapeType="1"/>
            </p:cNvSpPr>
            <p:nvPr/>
          </p:nvSpPr>
          <p:spPr bwMode="auto">
            <a:xfrm>
              <a:off x="4749803" y="4206875"/>
              <a:ext cx="505178" cy="254000"/>
            </a:xfrm>
            <a:prstGeom prst="line">
              <a:avLst/>
            </a:prstGeom>
            <a:noFill/>
            <a:ln w="9525">
              <a:solidFill>
                <a:srgbClr val="FFFFFF"/>
              </a:solidFill>
              <a:round/>
              <a:headEnd/>
              <a:tailEnd/>
            </a:ln>
          </p:spPr>
          <p:txBody>
            <a:bodyPr/>
            <a:lstStyle/>
            <a:p>
              <a:endParaRPr lang="en-US"/>
            </a:p>
          </p:txBody>
        </p:sp>
        <p:sp>
          <p:nvSpPr>
            <p:cNvPr id="29727" name="Rectangle 34"/>
            <p:cNvSpPr>
              <a:spLocks noChangeArrowheads="1"/>
            </p:cNvSpPr>
            <p:nvPr/>
          </p:nvSpPr>
          <p:spPr bwMode="auto">
            <a:xfrm>
              <a:off x="4701825" y="4162425"/>
              <a:ext cx="97367" cy="95250"/>
            </a:xfrm>
            <a:prstGeom prst="rect">
              <a:avLst/>
            </a:prstGeom>
            <a:solidFill>
              <a:srgbClr val="CC6600"/>
            </a:solidFill>
            <a:ln w="0">
              <a:solidFill>
                <a:srgbClr val="FFFFFF"/>
              </a:solidFill>
              <a:miter lim="800000"/>
              <a:headEnd/>
              <a:tailEnd/>
            </a:ln>
          </p:spPr>
          <p:txBody>
            <a:bodyPr/>
            <a:lstStyle/>
            <a:p>
              <a:endParaRPr lang="en-US" altLang="en-US">
                <a:solidFill>
                  <a:schemeClr val="tx1"/>
                </a:solidFill>
              </a:endParaRPr>
            </a:p>
          </p:txBody>
        </p:sp>
        <p:sp>
          <p:nvSpPr>
            <p:cNvPr id="29728" name="Line 35"/>
            <p:cNvSpPr>
              <a:spLocks noChangeShapeType="1"/>
            </p:cNvSpPr>
            <p:nvPr/>
          </p:nvSpPr>
          <p:spPr bwMode="auto">
            <a:xfrm>
              <a:off x="5254981" y="4460875"/>
              <a:ext cx="2020710" cy="579438"/>
            </a:xfrm>
            <a:prstGeom prst="line">
              <a:avLst/>
            </a:prstGeom>
            <a:noFill/>
            <a:ln w="9525">
              <a:solidFill>
                <a:srgbClr val="FFFFFF"/>
              </a:solidFill>
              <a:round/>
              <a:headEnd/>
              <a:tailEnd/>
            </a:ln>
          </p:spPr>
          <p:txBody>
            <a:bodyPr/>
            <a:lstStyle/>
            <a:p>
              <a:endParaRPr lang="en-US"/>
            </a:p>
          </p:txBody>
        </p:sp>
        <p:sp>
          <p:nvSpPr>
            <p:cNvPr id="29729" name="Rectangle 36"/>
            <p:cNvSpPr>
              <a:spLocks noChangeArrowheads="1"/>
            </p:cNvSpPr>
            <p:nvPr/>
          </p:nvSpPr>
          <p:spPr bwMode="auto">
            <a:xfrm>
              <a:off x="5207003" y="4414837"/>
              <a:ext cx="98778" cy="95250"/>
            </a:xfrm>
            <a:prstGeom prst="rect">
              <a:avLst/>
            </a:prstGeom>
            <a:solidFill>
              <a:srgbClr val="CC6600"/>
            </a:solidFill>
            <a:ln w="0">
              <a:solidFill>
                <a:srgbClr val="FFFFFF"/>
              </a:solidFill>
              <a:miter lim="800000"/>
              <a:headEnd/>
              <a:tailEnd/>
            </a:ln>
          </p:spPr>
          <p:txBody>
            <a:bodyPr/>
            <a:lstStyle/>
            <a:p>
              <a:endParaRPr lang="en-US" altLang="en-US">
                <a:solidFill>
                  <a:schemeClr val="tx1"/>
                </a:solidFill>
              </a:endParaRPr>
            </a:p>
          </p:txBody>
        </p:sp>
        <p:sp>
          <p:nvSpPr>
            <p:cNvPr id="29730" name="Rectangle 37"/>
            <p:cNvSpPr>
              <a:spLocks noChangeArrowheads="1"/>
            </p:cNvSpPr>
            <p:nvPr/>
          </p:nvSpPr>
          <p:spPr bwMode="auto">
            <a:xfrm>
              <a:off x="7227713" y="4992687"/>
              <a:ext cx="98778" cy="95250"/>
            </a:xfrm>
            <a:prstGeom prst="rect">
              <a:avLst/>
            </a:prstGeom>
            <a:solidFill>
              <a:srgbClr val="CC6600"/>
            </a:solidFill>
            <a:ln w="0">
              <a:solidFill>
                <a:srgbClr val="FFFFFF"/>
              </a:solidFill>
              <a:miter lim="800000"/>
              <a:headEnd/>
              <a:tailEnd/>
            </a:ln>
          </p:spPr>
          <p:txBody>
            <a:bodyPr/>
            <a:lstStyle/>
            <a:p>
              <a:endParaRPr lang="en-US" altLang="en-US">
                <a:solidFill>
                  <a:schemeClr val="tx1"/>
                </a:solidFill>
              </a:endParaRPr>
            </a:p>
          </p:txBody>
        </p:sp>
        <p:sp>
          <p:nvSpPr>
            <p:cNvPr id="29732" name="Text Box 47"/>
            <p:cNvSpPr txBox="1">
              <a:spLocks noChangeArrowheads="1"/>
            </p:cNvSpPr>
            <p:nvPr/>
          </p:nvSpPr>
          <p:spPr bwMode="auto">
            <a:xfrm rot="16200000">
              <a:off x="736034" y="3101588"/>
              <a:ext cx="1577355" cy="276999"/>
            </a:xfrm>
            <a:prstGeom prst="rect">
              <a:avLst/>
            </a:prstGeom>
            <a:noFill/>
            <a:ln w="9525">
              <a:noFill/>
              <a:miter lim="800000"/>
              <a:headEnd/>
              <a:tailEnd/>
            </a:ln>
          </p:spPr>
          <p:txBody>
            <a:bodyPr wrap="none" lIns="0" tIns="0" rIns="0" bIns="0">
              <a:spAutoFit/>
            </a:bodyPr>
            <a:lstStyle/>
            <a:p>
              <a:pPr algn="ctr" defTabSz="762000"/>
              <a:r>
                <a:rPr lang="zh-CN" altLang="en-US" b="1" dirty="0">
                  <a:solidFill>
                    <a:schemeClr val="tx1"/>
                  </a:solidFill>
                </a:rPr>
                <a:t>氧分压</a:t>
              </a:r>
              <a:r>
                <a:rPr lang="en-US" altLang="en-US" b="1" dirty="0">
                  <a:solidFill>
                    <a:schemeClr val="tx1"/>
                  </a:solidFill>
                </a:rPr>
                <a:t> (mm Hg)</a:t>
              </a:r>
            </a:p>
          </p:txBody>
        </p:sp>
        <p:sp>
          <p:nvSpPr>
            <p:cNvPr id="29733" name="Text Box 48"/>
            <p:cNvSpPr txBox="1">
              <a:spLocks noChangeArrowheads="1"/>
            </p:cNvSpPr>
            <p:nvPr/>
          </p:nvSpPr>
          <p:spPr bwMode="auto">
            <a:xfrm>
              <a:off x="3945470" y="5818187"/>
              <a:ext cx="1625445" cy="276999"/>
            </a:xfrm>
            <a:prstGeom prst="rect">
              <a:avLst/>
            </a:prstGeom>
            <a:noFill/>
            <a:ln w="9525">
              <a:noFill/>
              <a:miter lim="800000"/>
              <a:headEnd/>
              <a:tailEnd/>
            </a:ln>
          </p:spPr>
          <p:txBody>
            <a:bodyPr wrap="none" lIns="0" tIns="0" rIns="0" bIns="0">
              <a:spAutoFit/>
            </a:bodyPr>
            <a:lstStyle/>
            <a:p>
              <a:pPr defTabSz="762000"/>
              <a:r>
                <a:rPr lang="zh-CN" altLang="en-US" b="1" dirty="0">
                  <a:solidFill>
                    <a:schemeClr val="tx1"/>
                  </a:solidFill>
                </a:rPr>
                <a:t>海拔高度（米）</a:t>
              </a:r>
              <a:endParaRPr lang="en-US" altLang="en-US" b="1" dirty="0">
                <a:solidFill>
                  <a:schemeClr val="tx1"/>
                </a:solidFill>
              </a:endParaRPr>
            </a:p>
          </p:txBody>
        </p:sp>
        <p:sp>
          <p:nvSpPr>
            <p:cNvPr id="29734" name="Text Box 50"/>
            <p:cNvSpPr txBox="1">
              <a:spLocks noChangeArrowheads="1"/>
            </p:cNvSpPr>
            <p:nvPr/>
          </p:nvSpPr>
          <p:spPr bwMode="auto">
            <a:xfrm>
              <a:off x="2822226" y="4003675"/>
              <a:ext cx="464871" cy="276999"/>
            </a:xfrm>
            <a:prstGeom prst="rect">
              <a:avLst/>
            </a:prstGeom>
            <a:noFill/>
            <a:ln w="9525">
              <a:noFill/>
              <a:miter lim="800000"/>
              <a:headEnd/>
              <a:tailEnd/>
            </a:ln>
          </p:spPr>
          <p:txBody>
            <a:bodyPr wrap="none" lIns="0" tIns="0" rIns="0" bIns="0">
              <a:spAutoFit/>
            </a:bodyPr>
            <a:lstStyle/>
            <a:p>
              <a:pPr defTabSz="762000"/>
              <a:r>
                <a:rPr lang="zh-CN" altLang="en-US" b="1" dirty="0"/>
                <a:t>氧气</a:t>
              </a:r>
              <a:endParaRPr lang="en-US" altLang="en-US" b="1" dirty="0">
                <a:solidFill>
                  <a:schemeClr val="tx1"/>
                </a:solidFill>
              </a:endParaRPr>
            </a:p>
          </p:txBody>
        </p:sp>
        <p:sp>
          <p:nvSpPr>
            <p:cNvPr id="29735" name="Line 51"/>
            <p:cNvSpPr>
              <a:spLocks noChangeShapeType="1"/>
            </p:cNvSpPr>
            <p:nvPr/>
          </p:nvSpPr>
          <p:spPr bwMode="auto">
            <a:xfrm flipV="1">
              <a:off x="2630315" y="1503362"/>
              <a:ext cx="7056" cy="412750"/>
            </a:xfrm>
            <a:prstGeom prst="line">
              <a:avLst/>
            </a:prstGeom>
            <a:noFill/>
            <a:ln w="9525">
              <a:solidFill>
                <a:srgbClr val="FFFFFF"/>
              </a:solidFill>
              <a:round/>
              <a:headEnd/>
              <a:tailEnd/>
            </a:ln>
          </p:spPr>
          <p:txBody>
            <a:bodyPr lIns="0" tIns="0" rIns="0" bIns="0" anchor="ctr">
              <a:spAutoFit/>
            </a:bodyPr>
            <a:lstStyle/>
            <a:p>
              <a:endParaRPr lang="en-US"/>
            </a:p>
          </p:txBody>
        </p:sp>
        <p:sp>
          <p:nvSpPr>
            <p:cNvPr id="29736" name="Line 52"/>
            <p:cNvSpPr>
              <a:spLocks noChangeShapeType="1"/>
            </p:cNvSpPr>
            <p:nvPr/>
          </p:nvSpPr>
          <p:spPr bwMode="auto">
            <a:xfrm flipV="1">
              <a:off x="2770015" y="1771650"/>
              <a:ext cx="5644" cy="350838"/>
            </a:xfrm>
            <a:prstGeom prst="line">
              <a:avLst/>
            </a:prstGeom>
            <a:noFill/>
            <a:ln w="9525">
              <a:solidFill>
                <a:srgbClr val="FFFFFF"/>
              </a:solidFill>
              <a:round/>
              <a:headEnd/>
              <a:tailEnd/>
            </a:ln>
          </p:spPr>
          <p:txBody>
            <a:bodyPr lIns="0" tIns="0" rIns="0" bIns="0" anchor="ctr">
              <a:spAutoFit/>
            </a:bodyPr>
            <a:lstStyle/>
            <a:p>
              <a:endParaRPr lang="en-US"/>
            </a:p>
          </p:txBody>
        </p:sp>
        <p:sp>
          <p:nvSpPr>
            <p:cNvPr id="29737" name="Line 53"/>
            <p:cNvSpPr>
              <a:spLocks noChangeShapeType="1"/>
            </p:cNvSpPr>
            <p:nvPr/>
          </p:nvSpPr>
          <p:spPr bwMode="auto">
            <a:xfrm flipV="1">
              <a:off x="3066348" y="2308225"/>
              <a:ext cx="7056" cy="276225"/>
            </a:xfrm>
            <a:prstGeom prst="line">
              <a:avLst/>
            </a:prstGeom>
            <a:noFill/>
            <a:ln w="9525">
              <a:solidFill>
                <a:srgbClr val="FFFFFF"/>
              </a:solidFill>
              <a:round/>
              <a:headEnd/>
              <a:tailEnd/>
            </a:ln>
          </p:spPr>
          <p:txBody>
            <a:bodyPr lIns="0" tIns="0" rIns="0" bIns="0" anchor="ctr">
              <a:spAutoFit/>
            </a:bodyPr>
            <a:lstStyle/>
            <a:p>
              <a:endParaRPr lang="en-US"/>
            </a:p>
          </p:txBody>
        </p:sp>
        <p:sp>
          <p:nvSpPr>
            <p:cNvPr id="29738" name="Line 54"/>
            <p:cNvSpPr>
              <a:spLocks noChangeShapeType="1"/>
            </p:cNvSpPr>
            <p:nvPr/>
          </p:nvSpPr>
          <p:spPr bwMode="auto">
            <a:xfrm flipV="1">
              <a:off x="3359859" y="2736850"/>
              <a:ext cx="0" cy="257175"/>
            </a:xfrm>
            <a:prstGeom prst="line">
              <a:avLst/>
            </a:prstGeom>
            <a:noFill/>
            <a:ln w="9525">
              <a:solidFill>
                <a:srgbClr val="FFFFFF"/>
              </a:solidFill>
              <a:round/>
              <a:headEnd/>
              <a:tailEnd/>
            </a:ln>
          </p:spPr>
          <p:txBody>
            <a:bodyPr lIns="0" tIns="0" rIns="0" bIns="0" anchor="ctr">
              <a:spAutoFit/>
            </a:bodyPr>
            <a:lstStyle/>
            <a:p>
              <a:endParaRPr lang="en-US"/>
            </a:p>
          </p:txBody>
        </p:sp>
        <p:sp>
          <p:nvSpPr>
            <p:cNvPr id="29739" name="Line 55"/>
            <p:cNvSpPr>
              <a:spLocks noChangeShapeType="1"/>
            </p:cNvSpPr>
            <p:nvPr/>
          </p:nvSpPr>
          <p:spPr bwMode="auto">
            <a:xfrm flipV="1">
              <a:off x="3815648" y="3219450"/>
              <a:ext cx="0" cy="238125"/>
            </a:xfrm>
            <a:prstGeom prst="line">
              <a:avLst/>
            </a:prstGeom>
            <a:noFill/>
            <a:ln w="9525">
              <a:solidFill>
                <a:srgbClr val="FFFFFF"/>
              </a:solidFill>
              <a:round/>
              <a:headEnd/>
              <a:tailEnd/>
            </a:ln>
          </p:spPr>
          <p:txBody>
            <a:bodyPr lIns="0" tIns="0" rIns="0" bIns="0" anchor="ctr">
              <a:spAutoFit/>
            </a:bodyPr>
            <a:lstStyle/>
            <a:p>
              <a:endParaRPr lang="en-US"/>
            </a:p>
          </p:txBody>
        </p:sp>
        <p:sp>
          <p:nvSpPr>
            <p:cNvPr id="29740" name="Line 57"/>
            <p:cNvSpPr>
              <a:spLocks noChangeShapeType="1"/>
            </p:cNvSpPr>
            <p:nvPr/>
          </p:nvSpPr>
          <p:spPr bwMode="auto">
            <a:xfrm flipH="1" flipV="1">
              <a:off x="4461936" y="3827462"/>
              <a:ext cx="7056" cy="147638"/>
            </a:xfrm>
            <a:prstGeom prst="line">
              <a:avLst/>
            </a:prstGeom>
            <a:noFill/>
            <a:ln w="9525">
              <a:solidFill>
                <a:srgbClr val="FFFFFF"/>
              </a:solidFill>
              <a:round/>
              <a:headEnd/>
              <a:tailEnd/>
            </a:ln>
          </p:spPr>
          <p:txBody>
            <a:bodyPr lIns="0" tIns="0" rIns="0" bIns="0" anchor="ctr">
              <a:spAutoFit/>
            </a:bodyPr>
            <a:lstStyle/>
            <a:p>
              <a:endParaRPr lang="en-US"/>
            </a:p>
          </p:txBody>
        </p:sp>
        <p:sp>
          <p:nvSpPr>
            <p:cNvPr id="29741" name="Text Box 58"/>
            <p:cNvSpPr txBox="1">
              <a:spLocks noChangeArrowheads="1"/>
            </p:cNvSpPr>
            <p:nvPr/>
          </p:nvSpPr>
          <p:spPr bwMode="auto">
            <a:xfrm>
              <a:off x="2703693" y="1355725"/>
              <a:ext cx="1508426" cy="215444"/>
            </a:xfrm>
            <a:prstGeom prst="rect">
              <a:avLst/>
            </a:prstGeom>
            <a:noFill/>
            <a:ln w="9525">
              <a:noFill/>
              <a:miter lim="800000"/>
              <a:headEnd/>
              <a:tailEnd/>
            </a:ln>
          </p:spPr>
          <p:txBody>
            <a:bodyPr wrap="none" lIns="0" tIns="0" rIns="0" bIns="0">
              <a:spAutoFit/>
            </a:bodyPr>
            <a:lstStyle/>
            <a:p>
              <a:pPr defTabSz="762000"/>
              <a:r>
                <a:rPr lang="zh-CN" altLang="en-US" sz="1400" b="1" dirty="0">
                  <a:solidFill>
                    <a:srgbClr val="FFFF00"/>
                  </a:solidFill>
                </a:rPr>
                <a:t>丹佛 </a:t>
              </a:r>
              <a:r>
                <a:rPr lang="en-US" altLang="zh-CN" sz="1400" b="1" dirty="0">
                  <a:solidFill>
                    <a:srgbClr val="FFFF00"/>
                  </a:solidFill>
                </a:rPr>
                <a:t>(</a:t>
              </a:r>
              <a:r>
                <a:rPr lang="zh-CN" altLang="en-US" sz="1400" b="1" dirty="0">
                  <a:solidFill>
                    <a:srgbClr val="FFFF00"/>
                  </a:solidFill>
                </a:rPr>
                <a:t>美国</a:t>
              </a:r>
              <a:r>
                <a:rPr lang="en-US" altLang="zh-CN" sz="1400" b="1" dirty="0">
                  <a:solidFill>
                    <a:srgbClr val="FFFF00"/>
                  </a:solidFill>
                </a:rPr>
                <a:t>) 1,609 </a:t>
              </a:r>
              <a:r>
                <a:rPr lang="en-US" altLang="en-US" sz="1400" b="1" dirty="0">
                  <a:solidFill>
                    <a:srgbClr val="FFFF00"/>
                  </a:solidFill>
                </a:rPr>
                <a:t>m</a:t>
              </a:r>
            </a:p>
          </p:txBody>
        </p:sp>
        <p:sp>
          <p:nvSpPr>
            <p:cNvPr id="29742" name="Text Box 59"/>
            <p:cNvSpPr txBox="1">
              <a:spLocks noChangeArrowheads="1"/>
            </p:cNvSpPr>
            <p:nvPr/>
          </p:nvSpPr>
          <p:spPr bwMode="auto">
            <a:xfrm>
              <a:off x="2841982" y="1638300"/>
              <a:ext cx="1960473" cy="215444"/>
            </a:xfrm>
            <a:prstGeom prst="rect">
              <a:avLst/>
            </a:prstGeom>
            <a:noFill/>
            <a:ln w="9525">
              <a:noFill/>
              <a:miter lim="800000"/>
              <a:headEnd/>
              <a:tailEnd/>
            </a:ln>
          </p:spPr>
          <p:txBody>
            <a:bodyPr wrap="none" lIns="0" tIns="0" rIns="0" bIns="0">
              <a:spAutoFit/>
            </a:bodyPr>
            <a:lstStyle/>
            <a:p>
              <a:pPr defTabSz="762000"/>
              <a:r>
                <a:rPr lang="zh-CN" altLang="en-US" sz="1400" b="1" dirty="0">
                  <a:solidFill>
                    <a:srgbClr val="FFFF00"/>
                  </a:solidFill>
                </a:rPr>
                <a:t>墨西哥市</a:t>
              </a:r>
              <a:r>
                <a:rPr lang="en-US" altLang="zh-CN" sz="1400" b="1" dirty="0">
                  <a:solidFill>
                    <a:srgbClr val="FFFF00"/>
                  </a:solidFill>
                </a:rPr>
                <a:t>(</a:t>
              </a:r>
              <a:r>
                <a:rPr lang="zh-CN" altLang="en-US" sz="1400" b="1" dirty="0">
                  <a:solidFill>
                    <a:srgbClr val="FFFF00"/>
                  </a:solidFill>
                </a:rPr>
                <a:t>墨西哥</a:t>
              </a:r>
              <a:r>
                <a:rPr lang="en-US" altLang="zh-CN" sz="1400" b="1" dirty="0">
                  <a:solidFill>
                    <a:srgbClr val="FFFF00"/>
                  </a:solidFill>
                </a:rPr>
                <a:t>) 2240 </a:t>
              </a:r>
              <a:r>
                <a:rPr lang="en-US" altLang="en-US" sz="1400" b="1" dirty="0">
                  <a:solidFill>
                    <a:srgbClr val="FFFF00"/>
                  </a:solidFill>
                </a:rPr>
                <a:t>m</a:t>
              </a:r>
            </a:p>
          </p:txBody>
        </p:sp>
        <p:sp>
          <p:nvSpPr>
            <p:cNvPr id="29743" name="Text Box 60"/>
            <p:cNvSpPr txBox="1">
              <a:spLocks noChangeArrowheads="1"/>
            </p:cNvSpPr>
            <p:nvPr/>
          </p:nvSpPr>
          <p:spPr bwMode="auto">
            <a:xfrm>
              <a:off x="3139726" y="2154237"/>
              <a:ext cx="1641475" cy="215444"/>
            </a:xfrm>
            <a:prstGeom prst="rect">
              <a:avLst/>
            </a:prstGeom>
            <a:noFill/>
            <a:ln w="9525">
              <a:noFill/>
              <a:miter lim="800000"/>
              <a:headEnd/>
              <a:tailEnd/>
            </a:ln>
          </p:spPr>
          <p:txBody>
            <a:bodyPr wrap="none" lIns="0" tIns="0" rIns="0" bIns="0">
              <a:spAutoFit/>
            </a:bodyPr>
            <a:lstStyle/>
            <a:p>
              <a:pPr defTabSz="762000"/>
              <a:r>
                <a:rPr lang="zh-CN" altLang="en-US" sz="1400" b="1" dirty="0">
                  <a:solidFill>
                    <a:srgbClr val="FFFF00"/>
                  </a:solidFill>
                </a:rPr>
                <a:t>库斯科 </a:t>
              </a:r>
              <a:r>
                <a:rPr lang="en-US" altLang="zh-CN" sz="1400" b="1" dirty="0">
                  <a:solidFill>
                    <a:srgbClr val="FFFF00"/>
                  </a:solidFill>
                </a:rPr>
                <a:t>(</a:t>
              </a:r>
              <a:r>
                <a:rPr lang="zh-CN" altLang="en-US" sz="1400" b="1" dirty="0">
                  <a:solidFill>
                    <a:srgbClr val="FFFF00"/>
                  </a:solidFill>
                </a:rPr>
                <a:t>秘鲁</a:t>
              </a:r>
              <a:r>
                <a:rPr lang="en-US" altLang="zh-CN" sz="1400" b="1" dirty="0">
                  <a:solidFill>
                    <a:srgbClr val="FFFF00"/>
                  </a:solidFill>
                </a:rPr>
                <a:t>) 3360 </a:t>
              </a:r>
              <a:r>
                <a:rPr lang="en-US" altLang="en-US" sz="1400" b="1" dirty="0">
                  <a:solidFill>
                    <a:srgbClr val="FFFF00"/>
                  </a:solidFill>
                </a:rPr>
                <a:t>m</a:t>
              </a:r>
            </a:p>
          </p:txBody>
        </p:sp>
        <p:sp>
          <p:nvSpPr>
            <p:cNvPr id="29744" name="Text Box 61"/>
            <p:cNvSpPr txBox="1">
              <a:spLocks noChangeArrowheads="1"/>
            </p:cNvSpPr>
            <p:nvPr/>
          </p:nvSpPr>
          <p:spPr bwMode="auto">
            <a:xfrm>
              <a:off x="3426181" y="2587625"/>
              <a:ext cx="1780937" cy="215444"/>
            </a:xfrm>
            <a:prstGeom prst="rect">
              <a:avLst/>
            </a:prstGeom>
            <a:noFill/>
            <a:ln w="9525">
              <a:noFill/>
              <a:miter lim="800000"/>
              <a:headEnd/>
              <a:tailEnd/>
            </a:ln>
          </p:spPr>
          <p:txBody>
            <a:bodyPr wrap="none" lIns="0" tIns="0" rIns="0" bIns="0">
              <a:spAutoFit/>
            </a:bodyPr>
            <a:lstStyle/>
            <a:p>
              <a:pPr defTabSz="762000"/>
              <a:r>
                <a:rPr lang="zh-CN" altLang="en-US" sz="1400" b="1" dirty="0">
                  <a:solidFill>
                    <a:srgbClr val="FFFF00"/>
                  </a:solidFill>
                </a:rPr>
                <a:t>马特洪峰</a:t>
              </a:r>
              <a:r>
                <a:rPr lang="en-US" altLang="zh-CN" sz="1400" b="1" dirty="0">
                  <a:solidFill>
                    <a:srgbClr val="FFFF00"/>
                  </a:solidFill>
                </a:rPr>
                <a:t>(</a:t>
              </a:r>
              <a:r>
                <a:rPr lang="zh-CN" altLang="en-US" sz="1400" b="1" dirty="0">
                  <a:solidFill>
                    <a:srgbClr val="FFFF00"/>
                  </a:solidFill>
                </a:rPr>
                <a:t>瑞士</a:t>
              </a:r>
              <a:r>
                <a:rPr lang="en-US" altLang="zh-CN" sz="1400" b="1" dirty="0">
                  <a:solidFill>
                    <a:srgbClr val="FFFF00"/>
                  </a:solidFill>
                </a:rPr>
                <a:t>) 4476 m</a:t>
              </a:r>
            </a:p>
          </p:txBody>
        </p:sp>
        <p:sp>
          <p:nvSpPr>
            <p:cNvPr id="29745" name="Text Box 63"/>
            <p:cNvSpPr txBox="1">
              <a:spLocks noChangeArrowheads="1"/>
            </p:cNvSpPr>
            <p:nvPr/>
          </p:nvSpPr>
          <p:spPr bwMode="auto">
            <a:xfrm>
              <a:off x="3881970" y="3082925"/>
              <a:ext cx="3730976" cy="215444"/>
            </a:xfrm>
            <a:prstGeom prst="rect">
              <a:avLst/>
            </a:prstGeom>
            <a:noFill/>
            <a:ln w="9525">
              <a:noFill/>
              <a:miter lim="800000"/>
              <a:headEnd/>
              <a:tailEnd/>
            </a:ln>
          </p:spPr>
          <p:txBody>
            <a:bodyPr wrap="square" lIns="0" tIns="0" rIns="0" bIns="0">
              <a:spAutoFit/>
            </a:bodyPr>
            <a:lstStyle/>
            <a:p>
              <a:pPr defTabSz="762000"/>
              <a:r>
                <a:rPr lang="zh-CN" altLang="en-US" sz="1400" b="1" dirty="0">
                  <a:solidFill>
                    <a:srgbClr val="FFFF00"/>
                  </a:solidFill>
                </a:rPr>
                <a:t>德纳里峰</a:t>
              </a:r>
              <a:r>
                <a:rPr lang="en-US" altLang="zh-CN" sz="1400" b="1" dirty="0">
                  <a:solidFill>
                    <a:srgbClr val="FFFF00"/>
                  </a:solidFill>
                </a:rPr>
                <a:t>(</a:t>
              </a:r>
              <a:r>
                <a:rPr lang="en-US" altLang="en-US" sz="1400" b="1" dirty="0">
                  <a:solidFill>
                    <a:srgbClr val="FFFF00"/>
                  </a:solidFill>
                </a:rPr>
                <a:t>a.k.a. Mt McKinley, </a:t>
              </a:r>
              <a:r>
                <a:rPr lang="zh-CN" altLang="en-US" sz="1400" b="1" dirty="0">
                  <a:solidFill>
                    <a:srgbClr val="FFFF00"/>
                  </a:solidFill>
                </a:rPr>
                <a:t>美国</a:t>
              </a:r>
              <a:r>
                <a:rPr lang="en-US" altLang="zh-CN" sz="1400" b="1" dirty="0">
                  <a:solidFill>
                    <a:srgbClr val="FFFF00"/>
                  </a:solidFill>
                </a:rPr>
                <a:t>) 6194 </a:t>
              </a:r>
              <a:r>
                <a:rPr lang="en-US" altLang="en-US" sz="1400" b="1" dirty="0">
                  <a:solidFill>
                    <a:srgbClr val="FFFF00"/>
                  </a:solidFill>
                </a:rPr>
                <a:t>m</a:t>
              </a:r>
            </a:p>
          </p:txBody>
        </p:sp>
        <p:sp>
          <p:nvSpPr>
            <p:cNvPr id="29746" name="Text Box 64"/>
            <p:cNvSpPr txBox="1">
              <a:spLocks noChangeArrowheads="1"/>
            </p:cNvSpPr>
            <p:nvPr/>
          </p:nvSpPr>
          <p:spPr bwMode="auto">
            <a:xfrm>
              <a:off x="4535314" y="3702050"/>
              <a:ext cx="2298065" cy="430887"/>
            </a:xfrm>
            <a:prstGeom prst="rect">
              <a:avLst/>
            </a:prstGeom>
            <a:noFill/>
            <a:ln w="9525">
              <a:noFill/>
              <a:miter lim="800000"/>
              <a:headEnd/>
              <a:tailEnd/>
            </a:ln>
          </p:spPr>
          <p:txBody>
            <a:bodyPr wrap="none" lIns="0" tIns="0" rIns="0" bIns="0">
              <a:spAutoFit/>
            </a:bodyPr>
            <a:lstStyle/>
            <a:p>
              <a:pPr defTabSz="762000"/>
              <a:r>
                <a:rPr lang="zh-CN" altLang="en-US" sz="1400" b="1" dirty="0">
                  <a:solidFill>
                    <a:srgbClr val="FFFF00"/>
                  </a:solidFill>
                </a:rPr>
                <a:t>珠穆朗玛峰</a:t>
              </a:r>
              <a:r>
                <a:rPr lang="en-US" altLang="en-US" sz="1400" b="1" dirty="0">
                  <a:solidFill>
                    <a:srgbClr val="FFFF00"/>
                  </a:solidFill>
                </a:rPr>
                <a:t> (a.k.a. Mt Everest)</a:t>
              </a:r>
              <a:br>
                <a:rPr lang="en-US" altLang="en-US" sz="1400" b="1" dirty="0">
                  <a:solidFill>
                    <a:srgbClr val="FFFF00"/>
                  </a:solidFill>
                </a:rPr>
              </a:br>
              <a:r>
                <a:rPr lang="en-US" altLang="en-US" sz="1400" b="1" dirty="0">
                  <a:solidFill>
                    <a:srgbClr val="FFFF00"/>
                  </a:solidFill>
                </a:rPr>
                <a:t>         8844.43 m</a:t>
              </a:r>
            </a:p>
          </p:txBody>
        </p:sp>
        <p:sp>
          <p:nvSpPr>
            <p:cNvPr id="29747" name="Text Box 68"/>
            <p:cNvSpPr txBox="1">
              <a:spLocks noChangeArrowheads="1"/>
            </p:cNvSpPr>
            <p:nvPr/>
          </p:nvSpPr>
          <p:spPr bwMode="auto">
            <a:xfrm>
              <a:off x="4059770" y="3409950"/>
              <a:ext cx="2180084" cy="215444"/>
            </a:xfrm>
            <a:prstGeom prst="rect">
              <a:avLst/>
            </a:prstGeom>
            <a:noFill/>
            <a:ln w="9525">
              <a:noFill/>
              <a:miter lim="800000"/>
              <a:headEnd/>
              <a:tailEnd/>
            </a:ln>
          </p:spPr>
          <p:txBody>
            <a:bodyPr wrap="none" lIns="0" tIns="0" rIns="0" bIns="0">
              <a:spAutoFit/>
            </a:bodyPr>
            <a:lstStyle/>
            <a:p>
              <a:pPr defTabSz="762000"/>
              <a:r>
                <a:rPr lang="zh-CN" altLang="en-US" sz="1400" b="1" dirty="0">
                  <a:solidFill>
                    <a:srgbClr val="FFFF00"/>
                  </a:solidFill>
                </a:rPr>
                <a:t>阿空加瓜山 </a:t>
              </a:r>
              <a:r>
                <a:rPr lang="en-US" altLang="zh-CN" sz="1400" b="1" dirty="0">
                  <a:solidFill>
                    <a:srgbClr val="FFFF00"/>
                  </a:solidFill>
                </a:rPr>
                <a:t>(</a:t>
              </a:r>
              <a:r>
                <a:rPr lang="zh-CN" altLang="en-US" sz="1400" b="1" dirty="0">
                  <a:solidFill>
                    <a:srgbClr val="FFFF00"/>
                  </a:solidFill>
                </a:rPr>
                <a:t>阿根廷</a:t>
              </a:r>
              <a:r>
                <a:rPr lang="en-US" altLang="zh-CN" sz="1400" b="1" dirty="0">
                  <a:solidFill>
                    <a:srgbClr val="FFFF00"/>
                  </a:solidFill>
                </a:rPr>
                <a:t>) 6962 </a:t>
              </a:r>
              <a:r>
                <a:rPr lang="en-US" altLang="en-US" sz="1400" b="1" dirty="0">
                  <a:solidFill>
                    <a:srgbClr val="FFFF00"/>
                  </a:solidFill>
                </a:rPr>
                <a:t>m</a:t>
              </a:r>
            </a:p>
          </p:txBody>
        </p:sp>
        <p:sp>
          <p:nvSpPr>
            <p:cNvPr id="29748" name="Text Box 72"/>
            <p:cNvSpPr txBox="1">
              <a:spLocks noChangeArrowheads="1"/>
            </p:cNvSpPr>
            <p:nvPr/>
          </p:nvSpPr>
          <p:spPr bwMode="auto">
            <a:xfrm>
              <a:off x="7574846" y="1164043"/>
              <a:ext cx="519289" cy="274638"/>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100%</a:t>
              </a:r>
            </a:p>
          </p:txBody>
        </p:sp>
        <p:sp>
          <p:nvSpPr>
            <p:cNvPr id="29749" name="Text Box 73"/>
            <p:cNvSpPr txBox="1">
              <a:spLocks noChangeArrowheads="1"/>
            </p:cNvSpPr>
            <p:nvPr/>
          </p:nvSpPr>
          <p:spPr bwMode="auto">
            <a:xfrm>
              <a:off x="7574846" y="4899634"/>
              <a:ext cx="575733" cy="274638"/>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10.8%</a:t>
              </a:r>
            </a:p>
          </p:txBody>
        </p:sp>
        <p:sp>
          <p:nvSpPr>
            <p:cNvPr id="29750" name="Text Box 75"/>
            <p:cNvSpPr txBox="1">
              <a:spLocks noChangeArrowheads="1"/>
            </p:cNvSpPr>
            <p:nvPr/>
          </p:nvSpPr>
          <p:spPr bwMode="auto">
            <a:xfrm>
              <a:off x="7574846" y="3060330"/>
              <a:ext cx="575733" cy="274638"/>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60.8%</a:t>
              </a:r>
            </a:p>
          </p:txBody>
        </p:sp>
        <p:sp>
          <p:nvSpPr>
            <p:cNvPr id="29751" name="Text Box 77"/>
            <p:cNvSpPr txBox="1">
              <a:spLocks noChangeArrowheads="1"/>
            </p:cNvSpPr>
            <p:nvPr/>
          </p:nvSpPr>
          <p:spPr bwMode="auto">
            <a:xfrm>
              <a:off x="7574846" y="4053902"/>
              <a:ext cx="575733" cy="274638"/>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34.2%</a:t>
              </a:r>
            </a:p>
          </p:txBody>
        </p:sp>
        <p:grpSp>
          <p:nvGrpSpPr>
            <p:cNvPr id="3" name="Group 82"/>
            <p:cNvGrpSpPr>
              <a:grpSpLocks/>
            </p:cNvGrpSpPr>
            <p:nvPr/>
          </p:nvGrpSpPr>
          <p:grpSpPr bwMode="auto">
            <a:xfrm>
              <a:off x="7282025" y="1308100"/>
              <a:ext cx="242041" cy="4064579"/>
              <a:chOff x="5049" y="1252"/>
              <a:chExt cx="146" cy="2088"/>
            </a:xfrm>
          </p:grpSpPr>
          <p:sp>
            <p:nvSpPr>
              <p:cNvPr id="29767" name="Line 70"/>
              <p:cNvSpPr>
                <a:spLocks noChangeShapeType="1"/>
              </p:cNvSpPr>
              <p:nvPr/>
            </p:nvSpPr>
            <p:spPr bwMode="auto">
              <a:xfrm>
                <a:off x="5052" y="1252"/>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68" name="Line 71"/>
              <p:cNvSpPr>
                <a:spLocks noChangeShapeType="1"/>
              </p:cNvSpPr>
              <p:nvPr/>
            </p:nvSpPr>
            <p:spPr bwMode="auto">
              <a:xfrm>
                <a:off x="5052" y="3166"/>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69" name="Line 74"/>
              <p:cNvSpPr>
                <a:spLocks noChangeShapeType="1"/>
              </p:cNvSpPr>
              <p:nvPr/>
            </p:nvSpPr>
            <p:spPr bwMode="auto">
              <a:xfrm>
                <a:off x="5058" y="2218"/>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70" name="Line 76"/>
              <p:cNvSpPr>
                <a:spLocks noChangeShapeType="1"/>
              </p:cNvSpPr>
              <p:nvPr/>
            </p:nvSpPr>
            <p:spPr bwMode="auto">
              <a:xfrm>
                <a:off x="5052" y="2734"/>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71" name="Line 78"/>
              <p:cNvSpPr>
                <a:spLocks noChangeShapeType="1"/>
              </p:cNvSpPr>
              <p:nvPr/>
            </p:nvSpPr>
            <p:spPr bwMode="auto">
              <a:xfrm>
                <a:off x="5058" y="2872"/>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79" name="Line 71"/>
              <p:cNvSpPr>
                <a:spLocks noChangeShapeType="1"/>
              </p:cNvSpPr>
              <p:nvPr/>
            </p:nvSpPr>
            <p:spPr bwMode="auto">
              <a:xfrm>
                <a:off x="5049" y="3340"/>
                <a:ext cx="51" cy="0"/>
              </a:xfrm>
              <a:prstGeom prst="line">
                <a:avLst/>
              </a:prstGeom>
              <a:noFill/>
              <a:ln w="9525">
                <a:solidFill>
                  <a:srgbClr val="FFFFFF"/>
                </a:solidFill>
                <a:round/>
                <a:headEnd/>
                <a:tailEnd/>
              </a:ln>
            </p:spPr>
            <p:txBody>
              <a:bodyPr wrap="square" lIns="0" tIns="0" rIns="0" bIns="0" anchor="ctr">
                <a:spAutoFit/>
              </a:bodyPr>
              <a:lstStyle/>
              <a:p>
                <a:endParaRPr lang="en-US"/>
              </a:p>
            </p:txBody>
          </p:sp>
        </p:grpSp>
        <p:sp>
          <p:nvSpPr>
            <p:cNvPr id="29753" name="Text Box 79"/>
            <p:cNvSpPr txBox="1">
              <a:spLocks noChangeArrowheads="1"/>
            </p:cNvSpPr>
            <p:nvPr/>
          </p:nvSpPr>
          <p:spPr bwMode="auto">
            <a:xfrm>
              <a:off x="7574846" y="4333505"/>
              <a:ext cx="575733" cy="274638"/>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30.8%</a:t>
              </a:r>
            </a:p>
          </p:txBody>
        </p:sp>
        <p:sp>
          <p:nvSpPr>
            <p:cNvPr id="29754" name="Text Box 81"/>
            <p:cNvSpPr txBox="1">
              <a:spLocks noChangeArrowheads="1"/>
            </p:cNvSpPr>
            <p:nvPr/>
          </p:nvSpPr>
          <p:spPr bwMode="auto">
            <a:xfrm>
              <a:off x="1588916" y="1162050"/>
              <a:ext cx="351366" cy="276225"/>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155</a:t>
              </a:r>
            </a:p>
          </p:txBody>
        </p:sp>
        <p:grpSp>
          <p:nvGrpSpPr>
            <p:cNvPr id="4" name="Group 83"/>
            <p:cNvGrpSpPr>
              <a:grpSpLocks/>
            </p:cNvGrpSpPr>
            <p:nvPr/>
          </p:nvGrpSpPr>
          <p:grpSpPr bwMode="auto">
            <a:xfrm>
              <a:off x="1993904" y="1308100"/>
              <a:ext cx="235655" cy="3725863"/>
              <a:chOff x="5052" y="1252"/>
              <a:chExt cx="143" cy="1914"/>
            </a:xfrm>
          </p:grpSpPr>
          <p:sp>
            <p:nvSpPr>
              <p:cNvPr id="29762" name="Line 84"/>
              <p:cNvSpPr>
                <a:spLocks noChangeShapeType="1"/>
              </p:cNvSpPr>
              <p:nvPr/>
            </p:nvSpPr>
            <p:spPr bwMode="auto">
              <a:xfrm>
                <a:off x="5052" y="1252"/>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63" name="Line 85"/>
              <p:cNvSpPr>
                <a:spLocks noChangeShapeType="1"/>
              </p:cNvSpPr>
              <p:nvPr/>
            </p:nvSpPr>
            <p:spPr bwMode="auto">
              <a:xfrm>
                <a:off x="5052" y="3166"/>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64" name="Line 86"/>
              <p:cNvSpPr>
                <a:spLocks noChangeShapeType="1"/>
              </p:cNvSpPr>
              <p:nvPr/>
            </p:nvSpPr>
            <p:spPr bwMode="auto">
              <a:xfrm>
                <a:off x="5058" y="2218"/>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65" name="Line 87"/>
              <p:cNvSpPr>
                <a:spLocks noChangeShapeType="1"/>
              </p:cNvSpPr>
              <p:nvPr/>
            </p:nvSpPr>
            <p:spPr bwMode="auto">
              <a:xfrm>
                <a:off x="5052" y="2734"/>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29766" name="Line 88"/>
              <p:cNvSpPr>
                <a:spLocks noChangeShapeType="1"/>
              </p:cNvSpPr>
              <p:nvPr/>
            </p:nvSpPr>
            <p:spPr bwMode="auto">
              <a:xfrm>
                <a:off x="5058" y="2872"/>
                <a:ext cx="137" cy="0"/>
              </a:xfrm>
              <a:prstGeom prst="line">
                <a:avLst/>
              </a:prstGeom>
              <a:noFill/>
              <a:ln w="9525">
                <a:solidFill>
                  <a:srgbClr val="FFFFFF"/>
                </a:solidFill>
                <a:round/>
                <a:headEnd/>
                <a:tailEnd/>
              </a:ln>
            </p:spPr>
            <p:txBody>
              <a:bodyPr wrap="none" lIns="0" tIns="0" rIns="0" bIns="0" anchor="ctr">
                <a:spAutoFit/>
              </a:bodyPr>
              <a:lstStyle/>
              <a:p>
                <a:endParaRPr lang="en-US"/>
              </a:p>
            </p:txBody>
          </p:sp>
        </p:grpSp>
        <p:sp>
          <p:nvSpPr>
            <p:cNvPr id="29756" name="Text Box 89"/>
            <p:cNvSpPr txBox="1">
              <a:spLocks noChangeArrowheads="1"/>
            </p:cNvSpPr>
            <p:nvPr/>
          </p:nvSpPr>
          <p:spPr bwMode="auto">
            <a:xfrm>
              <a:off x="1706038" y="3046412"/>
              <a:ext cx="234244" cy="276225"/>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94</a:t>
              </a:r>
            </a:p>
          </p:txBody>
        </p:sp>
        <p:sp>
          <p:nvSpPr>
            <p:cNvPr id="29757" name="Text Box 90"/>
            <p:cNvSpPr txBox="1">
              <a:spLocks noChangeArrowheads="1"/>
            </p:cNvSpPr>
            <p:nvPr/>
          </p:nvSpPr>
          <p:spPr bwMode="auto">
            <a:xfrm>
              <a:off x="1706038" y="4054475"/>
              <a:ext cx="234244" cy="276225"/>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53</a:t>
              </a:r>
            </a:p>
          </p:txBody>
        </p:sp>
        <p:sp>
          <p:nvSpPr>
            <p:cNvPr id="29758" name="Text Box 91"/>
            <p:cNvSpPr txBox="1">
              <a:spLocks noChangeArrowheads="1"/>
            </p:cNvSpPr>
            <p:nvPr/>
          </p:nvSpPr>
          <p:spPr bwMode="auto">
            <a:xfrm>
              <a:off x="1706038" y="4870450"/>
              <a:ext cx="234244" cy="276225"/>
            </a:xfrm>
            <a:prstGeom prst="rect">
              <a:avLst/>
            </a:prstGeom>
            <a:noFill/>
            <a:ln w="9525">
              <a:noFill/>
              <a:miter lim="800000"/>
              <a:headEnd/>
              <a:tailEnd/>
            </a:ln>
          </p:spPr>
          <p:txBody>
            <a:bodyPr wrap="none" lIns="0" tIns="0" rIns="0" bIns="0">
              <a:spAutoFit/>
            </a:bodyPr>
            <a:lstStyle/>
            <a:p>
              <a:pPr defTabSz="762000"/>
              <a:r>
                <a:rPr lang="en-US" altLang="en-US" sz="1800">
                  <a:solidFill>
                    <a:schemeClr val="tx1"/>
                  </a:solidFill>
                </a:rPr>
                <a:t>17</a:t>
              </a:r>
            </a:p>
          </p:txBody>
        </p:sp>
        <p:sp>
          <p:nvSpPr>
            <p:cNvPr id="29759" name="Text Box 92"/>
            <p:cNvSpPr txBox="1">
              <a:spLocks noChangeArrowheads="1"/>
            </p:cNvSpPr>
            <p:nvPr/>
          </p:nvSpPr>
          <p:spPr bwMode="auto">
            <a:xfrm>
              <a:off x="1706038" y="4322762"/>
              <a:ext cx="234244" cy="276225"/>
            </a:xfrm>
            <a:prstGeom prst="rect">
              <a:avLst/>
            </a:prstGeom>
            <a:noFill/>
            <a:ln w="9525">
              <a:noFill/>
              <a:miter lim="800000"/>
              <a:headEnd/>
              <a:tailEnd/>
            </a:ln>
          </p:spPr>
          <p:txBody>
            <a:bodyPr wrap="none" lIns="0" tIns="0" rIns="0" bIns="0">
              <a:spAutoFit/>
            </a:bodyPr>
            <a:lstStyle/>
            <a:p>
              <a:pPr defTabSz="762000"/>
              <a:r>
                <a:rPr lang="en-US" altLang="en-US" sz="1800" dirty="0">
                  <a:solidFill>
                    <a:schemeClr val="tx1"/>
                  </a:solidFill>
                </a:rPr>
                <a:t>48</a:t>
              </a:r>
            </a:p>
          </p:txBody>
        </p:sp>
        <p:sp>
          <p:nvSpPr>
            <p:cNvPr id="29760" name="Text Box 93"/>
            <p:cNvSpPr txBox="1">
              <a:spLocks noChangeArrowheads="1"/>
            </p:cNvSpPr>
            <p:nvPr/>
          </p:nvSpPr>
          <p:spPr bwMode="auto">
            <a:xfrm>
              <a:off x="1823160" y="5197475"/>
              <a:ext cx="117122" cy="276225"/>
            </a:xfrm>
            <a:prstGeom prst="rect">
              <a:avLst/>
            </a:prstGeom>
            <a:noFill/>
            <a:ln w="9525">
              <a:noFill/>
              <a:miter lim="800000"/>
              <a:headEnd/>
              <a:tailEnd/>
            </a:ln>
          </p:spPr>
          <p:txBody>
            <a:bodyPr wrap="none" lIns="0" tIns="0" rIns="0" bIns="0">
              <a:spAutoFit/>
            </a:bodyPr>
            <a:lstStyle/>
            <a:p>
              <a:pPr defTabSz="762000"/>
              <a:r>
                <a:rPr lang="en-US" altLang="en-US" sz="1800">
                  <a:solidFill>
                    <a:schemeClr val="tx1"/>
                  </a:solidFill>
                </a:rPr>
                <a:t>0</a:t>
              </a:r>
            </a:p>
          </p:txBody>
        </p:sp>
        <p:sp>
          <p:nvSpPr>
            <p:cNvPr id="29761" name="Line 94"/>
            <p:cNvSpPr>
              <a:spLocks noChangeShapeType="1"/>
            </p:cNvSpPr>
            <p:nvPr/>
          </p:nvSpPr>
          <p:spPr bwMode="auto">
            <a:xfrm flipV="1">
              <a:off x="4013203" y="3519487"/>
              <a:ext cx="7056" cy="96838"/>
            </a:xfrm>
            <a:prstGeom prst="line">
              <a:avLst/>
            </a:prstGeom>
            <a:noFill/>
            <a:ln w="9525">
              <a:solidFill>
                <a:srgbClr val="FFFFFF"/>
              </a:solidFill>
              <a:round/>
              <a:headEnd/>
              <a:tailEnd/>
            </a:ln>
          </p:spPr>
          <p:txBody>
            <a:bodyPr lIns="0" tIns="0" rIns="0" bIns="0" anchor="ctr">
              <a:spAutoFit/>
            </a:bodyPr>
            <a:lstStyle/>
            <a:p>
              <a:endParaRPr lang="en-US"/>
            </a:p>
          </p:txBody>
        </p:sp>
      </p:grpSp>
      <p:sp>
        <p:nvSpPr>
          <p:cNvPr id="77"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氧分压</a:t>
            </a:r>
            <a:r>
              <a:rPr lang="en-US" altLang="en-US" i="1" dirty="0">
                <a:latin typeface="Arial" charset="0"/>
                <a:cs typeface="Arial" charset="0"/>
              </a:rPr>
              <a:t>vs </a:t>
            </a:r>
            <a:r>
              <a:rPr lang="zh-CN" altLang="en-US" dirty="0">
                <a:latin typeface="Arial" charset="0"/>
                <a:cs typeface="Arial" charset="0"/>
              </a:rPr>
              <a:t>海拔高度</a:t>
            </a:r>
            <a:endParaRPr lang="en-CA" altLang="en-US" dirty="0">
              <a:solidFill>
                <a:srgbClr val="FFFF00"/>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en-US" altLang="en-US" dirty="0">
                <a:latin typeface="Arial" charset="0"/>
                <a:cs typeface="Arial" charset="0"/>
              </a:rPr>
              <a:t>1</a:t>
            </a:r>
            <a:r>
              <a:rPr lang="zh-CN" altLang="en-US" dirty="0">
                <a:latin typeface="Arial" charset="0"/>
                <a:cs typeface="Arial" charset="0"/>
              </a:rPr>
              <a:t>升</a:t>
            </a:r>
            <a:r>
              <a:rPr lang="en-US" altLang="en-US" dirty="0">
                <a:latin typeface="Arial" charset="0"/>
                <a:cs typeface="Arial" charset="0"/>
              </a:rPr>
              <a:t>(@</a:t>
            </a:r>
            <a:r>
              <a:rPr lang="zh-CN" altLang="en-US" dirty="0">
                <a:latin typeface="Arial" charset="0"/>
                <a:cs typeface="Arial" charset="0"/>
              </a:rPr>
              <a:t>海平面</a:t>
            </a:r>
            <a:r>
              <a:rPr lang="en-US" altLang="en-US" dirty="0">
                <a:latin typeface="Arial" charset="0"/>
                <a:cs typeface="Arial" charset="0"/>
              </a:rPr>
              <a:t>) </a:t>
            </a:r>
            <a:r>
              <a:rPr lang="zh-CN" altLang="en-US" dirty="0">
                <a:latin typeface="Arial" charset="0"/>
                <a:cs typeface="Arial" charset="0"/>
              </a:rPr>
              <a:t>气球</a:t>
            </a:r>
            <a:r>
              <a:rPr lang="en-US" altLang="en-US" dirty="0">
                <a:latin typeface="Arial" charset="0"/>
                <a:cs typeface="Arial" charset="0"/>
              </a:rPr>
              <a:t> </a:t>
            </a:r>
            <a:r>
              <a:rPr lang="zh-CN" altLang="en-US" dirty="0">
                <a:latin typeface="Arial" charset="0"/>
                <a:cs typeface="Arial" charset="0"/>
              </a:rPr>
              <a:t>在不同的海拔高度</a:t>
            </a:r>
            <a:endParaRPr lang="en-CA" altLang="en-US" dirty="0">
              <a:solidFill>
                <a:srgbClr val="FFFF00"/>
              </a:solidFill>
              <a:latin typeface="Arial" charset="0"/>
              <a:cs typeface="Arial"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5" y="990600"/>
            <a:ext cx="7705800" cy="5134819"/>
          </a:xfrm>
          <a:prstGeom prst="rect">
            <a:avLst/>
          </a:prstGeom>
        </p:spPr>
      </p:pic>
      <p:sp>
        <p:nvSpPr>
          <p:cNvPr id="24" name="TextBox 23"/>
          <p:cNvSpPr txBox="1"/>
          <p:nvPr/>
        </p:nvSpPr>
        <p:spPr>
          <a:xfrm>
            <a:off x="6852980" y="4735119"/>
            <a:ext cx="1463435" cy="461665"/>
          </a:xfrm>
          <a:prstGeom prst="rect">
            <a:avLst/>
          </a:prstGeom>
          <a:solidFill>
            <a:srgbClr val="FFFF00"/>
          </a:solidFill>
        </p:spPr>
        <p:txBody>
          <a:bodyPr wrap="square" rtlCol="0">
            <a:spAutoFit/>
          </a:bodyPr>
          <a:lstStyle/>
          <a:p>
            <a:pPr algn="ctr"/>
            <a:r>
              <a:rPr lang="zh-CN" altLang="en-US" sz="1200" dirty="0"/>
              <a:t>珠穆朗玛峰</a:t>
            </a:r>
            <a:endParaRPr lang="en-US" altLang="zh-CN" sz="1200" dirty="0"/>
          </a:p>
          <a:p>
            <a:pPr algn="ctr"/>
            <a:r>
              <a:rPr lang="en-AU" sz="1200" dirty="0"/>
              <a:t>8,844 m</a:t>
            </a:r>
            <a:endParaRPr lang="en-GB" sz="1200" dirty="0"/>
          </a:p>
        </p:txBody>
      </p:sp>
      <p:sp>
        <p:nvSpPr>
          <p:cNvPr id="2" name="矩形 1">
            <a:extLst>
              <a:ext uri="{FF2B5EF4-FFF2-40B4-BE49-F238E27FC236}">
                <a16:creationId xmlns:a16="http://schemas.microsoft.com/office/drawing/2014/main" id="{0DB80059-1704-4C18-8F6E-E0EBC88347E3}"/>
              </a:ext>
            </a:extLst>
          </p:cNvPr>
          <p:cNvSpPr/>
          <p:nvPr/>
        </p:nvSpPr>
        <p:spPr>
          <a:xfrm>
            <a:off x="1219200" y="1165916"/>
            <a:ext cx="6934200" cy="990600"/>
          </a:xfrm>
          <a:prstGeom prst="rect">
            <a:avLst/>
          </a:prstGeom>
          <a:solidFill>
            <a:srgbClr val="27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r>
              <a:rPr lang="zh-CN" altLang="en-US" sz="2800" dirty="0"/>
              <a:t>升气球 </a:t>
            </a:r>
            <a:r>
              <a:rPr lang="en-US" altLang="zh-CN" sz="2800" dirty="0"/>
              <a:t>(@</a:t>
            </a:r>
            <a:r>
              <a:rPr lang="zh-CN" altLang="en-US" sz="2800" dirty="0"/>
              <a:t>海平面</a:t>
            </a:r>
            <a:r>
              <a:rPr lang="en-US" altLang="zh-CN" sz="2800" dirty="0"/>
              <a:t>) </a:t>
            </a:r>
          </a:p>
          <a:p>
            <a:pPr algn="ctr"/>
            <a:r>
              <a:rPr lang="zh-CN" altLang="en-US" sz="2800" dirty="0"/>
              <a:t>在不同的海拔高度</a:t>
            </a:r>
          </a:p>
        </p:txBody>
      </p:sp>
      <p:sp>
        <p:nvSpPr>
          <p:cNvPr id="3" name="文本框 2">
            <a:extLst>
              <a:ext uri="{FF2B5EF4-FFF2-40B4-BE49-F238E27FC236}">
                <a16:creationId xmlns:a16="http://schemas.microsoft.com/office/drawing/2014/main" id="{F1BB68D6-A618-4535-9D9A-D238AB4F1B9F}"/>
              </a:ext>
            </a:extLst>
          </p:cNvPr>
          <p:cNvSpPr txBox="1"/>
          <p:nvPr/>
        </p:nvSpPr>
        <p:spPr>
          <a:xfrm>
            <a:off x="5410200" y="2120802"/>
            <a:ext cx="1676400" cy="261610"/>
          </a:xfrm>
          <a:prstGeom prst="rect">
            <a:avLst/>
          </a:prstGeom>
          <a:solidFill>
            <a:srgbClr val="32002E"/>
          </a:solidFill>
        </p:spPr>
        <p:txBody>
          <a:bodyPr wrap="square" rtlCol="0">
            <a:spAutoFit/>
          </a:bodyPr>
          <a:lstStyle/>
          <a:p>
            <a:pPr algn="ctr"/>
            <a:r>
              <a:rPr lang="zh-CN" altLang="en-US" sz="1100" dirty="0">
                <a:solidFill>
                  <a:schemeClr val="bg1"/>
                </a:solidFill>
              </a:rPr>
              <a:t>相对空气密度</a:t>
            </a:r>
          </a:p>
        </p:txBody>
      </p:sp>
      <p:sp>
        <p:nvSpPr>
          <p:cNvPr id="4" name="文本框 3">
            <a:extLst>
              <a:ext uri="{FF2B5EF4-FFF2-40B4-BE49-F238E27FC236}">
                <a16:creationId xmlns:a16="http://schemas.microsoft.com/office/drawing/2014/main" id="{14BC02DB-0A0C-404B-8A02-C10F450E800A}"/>
              </a:ext>
            </a:extLst>
          </p:cNvPr>
          <p:cNvSpPr txBox="1"/>
          <p:nvPr/>
        </p:nvSpPr>
        <p:spPr>
          <a:xfrm>
            <a:off x="2274940" y="3081634"/>
            <a:ext cx="461665" cy="1653485"/>
          </a:xfrm>
          <a:prstGeom prst="rect">
            <a:avLst/>
          </a:prstGeom>
          <a:solidFill>
            <a:srgbClr val="690060"/>
          </a:solidFill>
        </p:spPr>
        <p:txBody>
          <a:bodyPr vert="eaVert" wrap="square" rtlCol="0">
            <a:spAutoFit/>
          </a:bodyPr>
          <a:lstStyle/>
          <a:p>
            <a:r>
              <a:rPr lang="zh-CN" altLang="en-US" b="1" dirty="0">
                <a:solidFill>
                  <a:schemeClr val="bg1"/>
                </a:solidFill>
              </a:rPr>
              <a:t>海拔高度（米）</a:t>
            </a:r>
          </a:p>
        </p:txBody>
      </p:sp>
      <p:sp>
        <p:nvSpPr>
          <p:cNvPr id="5" name="文本框 4">
            <a:extLst>
              <a:ext uri="{FF2B5EF4-FFF2-40B4-BE49-F238E27FC236}">
                <a16:creationId xmlns:a16="http://schemas.microsoft.com/office/drawing/2014/main" id="{95A9ABBA-DF85-4A31-B39B-9CB2A5284B9F}"/>
              </a:ext>
            </a:extLst>
          </p:cNvPr>
          <p:cNvSpPr txBox="1"/>
          <p:nvPr/>
        </p:nvSpPr>
        <p:spPr>
          <a:xfrm>
            <a:off x="1474840" y="5521737"/>
            <a:ext cx="1600200" cy="276999"/>
          </a:xfrm>
          <a:prstGeom prst="rect">
            <a:avLst/>
          </a:prstGeom>
          <a:solidFill>
            <a:srgbClr val="810076"/>
          </a:solidFill>
        </p:spPr>
        <p:txBody>
          <a:bodyPr wrap="square" rtlCol="0">
            <a:spAutoFit/>
          </a:bodyPr>
          <a:lstStyle/>
          <a:p>
            <a:r>
              <a:rPr lang="en-US" altLang="zh-CN" sz="1200" dirty="0">
                <a:solidFill>
                  <a:schemeClr val="bg1"/>
                </a:solidFill>
              </a:rPr>
              <a:t>T</a:t>
            </a:r>
            <a:r>
              <a:rPr lang="en-US" altLang="zh-CN" sz="1200" baseline="-25000" dirty="0">
                <a:solidFill>
                  <a:schemeClr val="bg1"/>
                </a:solidFill>
              </a:rPr>
              <a:t>n</a:t>
            </a:r>
            <a:r>
              <a:rPr lang="zh-CN" altLang="en-US" sz="1200" dirty="0">
                <a:solidFill>
                  <a:schemeClr val="bg1"/>
                </a:solidFill>
              </a:rPr>
              <a:t>为绝对温度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337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3379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3379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33799" name="Rectangle 7"/>
          <p:cNvSpPr>
            <a:spLocks noGrp="1" noChangeArrowheads="1"/>
          </p:cNvSpPr>
          <p:nvPr>
            <p:ph idx="1"/>
          </p:nvPr>
        </p:nvSpPr>
        <p:spPr>
          <a:xfrm>
            <a:off x="825279" y="970544"/>
            <a:ext cx="6081889" cy="3927475"/>
          </a:xfrm>
        </p:spPr>
        <p:txBody>
          <a:bodyPr/>
          <a:lstStyle/>
          <a:p>
            <a:pPr eaLnBrk="1" hangingPunct="1">
              <a:lnSpc>
                <a:spcPct val="130000"/>
              </a:lnSpc>
            </a:pPr>
            <a:r>
              <a:rPr lang="zh-CN" altLang="en-US" sz="2400" dirty="0"/>
              <a:t>大气</a:t>
            </a:r>
            <a:endParaRPr lang="en-US" altLang="zh-CN" sz="2400" dirty="0"/>
          </a:p>
          <a:p>
            <a:pPr eaLnBrk="1" hangingPunct="1">
              <a:lnSpc>
                <a:spcPct val="130000"/>
              </a:lnSpc>
            </a:pPr>
            <a:r>
              <a:rPr lang="zh-CN" altLang="en-US" sz="2400" dirty="0">
                <a:sym typeface="Symbol"/>
              </a:rPr>
              <a:t>眼动脉分支供应</a:t>
            </a:r>
            <a:r>
              <a:rPr lang="en-US" altLang="en-US" sz="2400" dirty="0">
                <a:sym typeface="Symbol"/>
              </a:rPr>
              <a:t></a:t>
            </a:r>
            <a:endParaRPr lang="en-US" altLang="en-US" sz="2400" dirty="0"/>
          </a:p>
          <a:p>
            <a:pPr lvl="1" eaLnBrk="1" hangingPunct="1">
              <a:lnSpc>
                <a:spcPct val="130000"/>
              </a:lnSpc>
              <a:buFont typeface="Arial" panose="020B0604020202020204" pitchFamily="34" charset="0"/>
              <a:buChar char="‒"/>
            </a:pPr>
            <a:r>
              <a:rPr lang="zh-CN" altLang="en-US" sz="2400" dirty="0"/>
              <a:t>前方</a:t>
            </a:r>
            <a:endParaRPr lang="en-US" altLang="zh-CN" sz="2400" dirty="0"/>
          </a:p>
          <a:p>
            <a:pPr lvl="1" eaLnBrk="1" hangingPunct="1">
              <a:lnSpc>
                <a:spcPct val="130000"/>
              </a:lnSpc>
              <a:buFont typeface="Arial" panose="020B0604020202020204" pitchFamily="34" charset="0"/>
              <a:buChar char="‒"/>
            </a:pPr>
            <a:r>
              <a:rPr lang="zh-CN" altLang="en-US" sz="2400" dirty="0"/>
              <a:t>角巩膜缘</a:t>
            </a:r>
            <a:endParaRPr lang="en-US" altLang="zh-CN" sz="2400" dirty="0"/>
          </a:p>
          <a:p>
            <a:pPr lvl="1" eaLnBrk="1" hangingPunct="1">
              <a:lnSpc>
                <a:spcPct val="130000"/>
              </a:lnSpc>
              <a:buFont typeface="Arial" panose="020B0604020202020204" pitchFamily="34" charset="0"/>
              <a:buChar char="‒"/>
            </a:pPr>
            <a:r>
              <a:rPr lang="zh-CN" altLang="en-US" sz="2400" dirty="0"/>
              <a:t>睑结膜</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眼睛的氧气供应</a:t>
            </a:r>
            <a:endParaRPr lang="en-CA" altLang="en-US" dirty="0">
              <a:solidFill>
                <a:srgbClr val="FFFF00"/>
              </a:solidFill>
              <a:latin typeface="Arial" charset="0"/>
              <a:cs typeface="Arial"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1267607" y="1184500"/>
            <a:ext cx="1439497" cy="384721"/>
          </a:xfrm>
          <a:prstGeom prst="rect">
            <a:avLst/>
          </a:prstGeom>
          <a:noFill/>
          <a:ln w="9525">
            <a:noFill/>
            <a:miter lim="800000"/>
            <a:headEnd/>
            <a:tailEnd/>
          </a:ln>
        </p:spPr>
        <p:txBody>
          <a:bodyPr wrap="square" lIns="0" tIns="0" rIns="0" bIns="0">
            <a:spAutoFit/>
          </a:bodyPr>
          <a:lstStyle/>
          <a:p>
            <a:pPr defTabSz="762000"/>
            <a:r>
              <a:rPr lang="zh-CN" altLang="en-US" sz="2500" b="1" i="1" dirty="0">
                <a:solidFill>
                  <a:srgbClr val="002060"/>
                </a:solidFill>
              </a:rPr>
              <a:t>角膜层次</a:t>
            </a:r>
            <a:endParaRPr lang="en-US" altLang="en-US" b="1" i="1" dirty="0">
              <a:solidFill>
                <a:srgbClr val="002060"/>
              </a:solidFill>
            </a:endParaRPr>
          </a:p>
        </p:txBody>
      </p:sp>
      <p:sp>
        <p:nvSpPr>
          <p:cNvPr id="35844" name="Rectangle 5"/>
          <p:cNvSpPr>
            <a:spLocks noChangeArrowheads="1"/>
          </p:cNvSpPr>
          <p:nvPr/>
        </p:nvSpPr>
        <p:spPr bwMode="auto">
          <a:xfrm>
            <a:off x="3572421" y="1124744"/>
            <a:ext cx="644407" cy="384721"/>
          </a:xfrm>
          <a:prstGeom prst="rect">
            <a:avLst/>
          </a:prstGeom>
          <a:noFill/>
          <a:ln w="9525">
            <a:noFill/>
            <a:miter lim="800000"/>
            <a:headEnd/>
            <a:tailEnd/>
          </a:ln>
        </p:spPr>
        <p:txBody>
          <a:bodyPr wrap="none" lIns="0" tIns="0" rIns="0" bIns="0">
            <a:spAutoFit/>
          </a:bodyPr>
          <a:lstStyle/>
          <a:p>
            <a:pPr defTabSz="762000"/>
            <a:r>
              <a:rPr lang="zh-CN" altLang="en-US" sz="2500" b="1" i="1" dirty="0">
                <a:solidFill>
                  <a:srgbClr val="002060"/>
                </a:solidFill>
              </a:rPr>
              <a:t>睁眼</a:t>
            </a:r>
            <a:endParaRPr lang="en-US" altLang="en-US" b="1" i="1" dirty="0">
              <a:solidFill>
                <a:srgbClr val="002060"/>
              </a:solidFill>
            </a:endParaRPr>
          </a:p>
        </p:txBody>
      </p:sp>
      <p:sp>
        <p:nvSpPr>
          <p:cNvPr id="35845" name="Rectangle 6"/>
          <p:cNvSpPr>
            <a:spLocks noChangeArrowheads="1"/>
          </p:cNvSpPr>
          <p:nvPr/>
        </p:nvSpPr>
        <p:spPr bwMode="auto">
          <a:xfrm>
            <a:off x="6236552" y="1124744"/>
            <a:ext cx="644407" cy="384721"/>
          </a:xfrm>
          <a:prstGeom prst="rect">
            <a:avLst/>
          </a:prstGeom>
          <a:noFill/>
          <a:ln w="9525">
            <a:noFill/>
            <a:miter lim="800000"/>
            <a:headEnd/>
            <a:tailEnd/>
          </a:ln>
        </p:spPr>
        <p:txBody>
          <a:bodyPr wrap="none" lIns="0" tIns="0" rIns="0" bIns="0">
            <a:spAutoFit/>
          </a:bodyPr>
          <a:lstStyle/>
          <a:p>
            <a:pPr defTabSz="762000"/>
            <a:r>
              <a:rPr lang="zh-CN" altLang="en-US" sz="2500" b="1" i="1" dirty="0">
                <a:solidFill>
                  <a:srgbClr val="002060"/>
                </a:solidFill>
              </a:rPr>
              <a:t>闭眼</a:t>
            </a:r>
            <a:endParaRPr lang="en-US" altLang="en-US" b="1" i="1" dirty="0">
              <a:solidFill>
                <a:srgbClr val="002060"/>
              </a:solidFill>
            </a:endParaRPr>
          </a:p>
        </p:txBody>
      </p:sp>
      <p:sp>
        <p:nvSpPr>
          <p:cNvPr id="35846" name="Rectangle 7"/>
          <p:cNvSpPr>
            <a:spLocks noChangeArrowheads="1"/>
          </p:cNvSpPr>
          <p:nvPr/>
        </p:nvSpPr>
        <p:spPr bwMode="auto">
          <a:xfrm>
            <a:off x="1144978" y="1963330"/>
            <a:ext cx="1154162" cy="461665"/>
          </a:xfrm>
          <a:prstGeom prst="rect">
            <a:avLst/>
          </a:prstGeom>
          <a:noFill/>
          <a:ln w="9525">
            <a:noFill/>
            <a:miter lim="800000"/>
            <a:headEnd/>
            <a:tailEnd/>
          </a:ln>
        </p:spPr>
        <p:txBody>
          <a:bodyPr wrap="none" lIns="0" tIns="0" rIns="0" bIns="0">
            <a:spAutoFit/>
          </a:bodyPr>
          <a:lstStyle/>
          <a:p>
            <a:pPr defTabSz="762000"/>
            <a:r>
              <a:rPr lang="zh-CN" altLang="en-US" sz="3000" dirty="0">
                <a:solidFill>
                  <a:schemeClr val="tx1"/>
                </a:solidFill>
              </a:rPr>
              <a:t>上皮层</a:t>
            </a:r>
            <a:endParaRPr lang="en-US" altLang="en-US" dirty="0">
              <a:solidFill>
                <a:schemeClr val="tx1"/>
              </a:solidFill>
            </a:endParaRPr>
          </a:p>
        </p:txBody>
      </p:sp>
      <p:grpSp>
        <p:nvGrpSpPr>
          <p:cNvPr id="5" name="Group 4"/>
          <p:cNvGrpSpPr/>
          <p:nvPr/>
        </p:nvGrpSpPr>
        <p:grpSpPr>
          <a:xfrm>
            <a:off x="3442532" y="1849710"/>
            <a:ext cx="884858" cy="730137"/>
            <a:chOff x="3442532" y="2214563"/>
            <a:chExt cx="884858" cy="730137"/>
          </a:xfrm>
        </p:grpSpPr>
        <p:sp>
          <p:nvSpPr>
            <p:cNvPr id="35847" name="Rectangle 8"/>
            <p:cNvSpPr>
              <a:spLocks noChangeArrowheads="1"/>
            </p:cNvSpPr>
            <p:nvPr/>
          </p:nvSpPr>
          <p:spPr bwMode="auto">
            <a:xfrm>
              <a:off x="3506698" y="2214563"/>
              <a:ext cx="589905"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大气</a:t>
              </a:r>
              <a:endParaRPr lang="en-US" altLang="en-US" dirty="0">
                <a:solidFill>
                  <a:schemeClr val="tx1"/>
                </a:solidFill>
              </a:endParaRPr>
            </a:p>
          </p:txBody>
        </p:sp>
        <p:sp>
          <p:nvSpPr>
            <p:cNvPr id="35848" name="Rectangle 9"/>
            <p:cNvSpPr>
              <a:spLocks noChangeArrowheads="1"/>
            </p:cNvSpPr>
            <p:nvPr/>
          </p:nvSpPr>
          <p:spPr bwMode="auto">
            <a:xfrm>
              <a:off x="3442532" y="2590757"/>
              <a:ext cx="884858"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房水？</a:t>
              </a:r>
              <a:endParaRPr lang="en-US" altLang="en-US" dirty="0">
                <a:solidFill>
                  <a:schemeClr val="tx1"/>
                </a:solidFill>
              </a:endParaRPr>
            </a:p>
          </p:txBody>
        </p:sp>
      </p:grpSp>
      <p:grpSp>
        <p:nvGrpSpPr>
          <p:cNvPr id="6" name="Group 5"/>
          <p:cNvGrpSpPr/>
          <p:nvPr/>
        </p:nvGrpSpPr>
        <p:grpSpPr>
          <a:xfrm>
            <a:off x="6145382" y="1713970"/>
            <a:ext cx="1099660" cy="1023868"/>
            <a:chOff x="5738018" y="2214564"/>
            <a:chExt cx="1099660" cy="1023868"/>
          </a:xfrm>
        </p:grpSpPr>
        <p:sp>
          <p:nvSpPr>
            <p:cNvPr id="35849" name="Rectangle 10"/>
            <p:cNvSpPr>
              <a:spLocks noChangeArrowheads="1"/>
            </p:cNvSpPr>
            <p:nvPr/>
          </p:nvSpPr>
          <p:spPr bwMode="auto">
            <a:xfrm>
              <a:off x="5738018" y="2214564"/>
              <a:ext cx="884858"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睑结膜</a:t>
              </a:r>
              <a:endParaRPr lang="en-US" altLang="en-US" dirty="0">
                <a:solidFill>
                  <a:schemeClr val="tx1"/>
                </a:solidFill>
              </a:endParaRPr>
            </a:p>
          </p:txBody>
        </p:sp>
        <p:sp>
          <p:nvSpPr>
            <p:cNvPr id="35850" name="Rectangle 11"/>
            <p:cNvSpPr>
              <a:spLocks noChangeArrowheads="1"/>
            </p:cNvSpPr>
            <p:nvPr/>
          </p:nvSpPr>
          <p:spPr bwMode="auto">
            <a:xfrm>
              <a:off x="5816565" y="2549525"/>
              <a:ext cx="1021113"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球结膜</a:t>
              </a:r>
              <a:r>
                <a:rPr lang="en-US" altLang="en-US" sz="2300" i="1" dirty="0">
                  <a:solidFill>
                    <a:schemeClr val="tx1"/>
                  </a:solidFill>
                </a:rPr>
                <a:t>?</a:t>
              </a:r>
              <a:endParaRPr lang="en-US" altLang="en-US" dirty="0">
                <a:solidFill>
                  <a:schemeClr val="tx1"/>
                </a:solidFill>
              </a:endParaRPr>
            </a:p>
          </p:txBody>
        </p:sp>
        <p:sp>
          <p:nvSpPr>
            <p:cNvPr id="35851" name="Rectangle 12"/>
            <p:cNvSpPr>
              <a:spLocks noChangeArrowheads="1"/>
            </p:cNvSpPr>
            <p:nvPr/>
          </p:nvSpPr>
          <p:spPr bwMode="auto">
            <a:xfrm>
              <a:off x="5988471" y="2884489"/>
              <a:ext cx="726161"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房水</a:t>
              </a:r>
              <a:r>
                <a:rPr lang="en-US" altLang="en-US" sz="2300" i="1" dirty="0">
                  <a:solidFill>
                    <a:schemeClr val="tx1"/>
                  </a:solidFill>
                </a:rPr>
                <a:t>?</a:t>
              </a:r>
              <a:endParaRPr lang="en-US" altLang="en-US" dirty="0">
                <a:solidFill>
                  <a:schemeClr val="tx1"/>
                </a:solidFill>
              </a:endParaRPr>
            </a:p>
          </p:txBody>
        </p:sp>
      </p:grpSp>
      <p:sp>
        <p:nvSpPr>
          <p:cNvPr id="35852" name="Rectangle 13"/>
          <p:cNvSpPr>
            <a:spLocks noChangeArrowheads="1"/>
          </p:cNvSpPr>
          <p:nvPr/>
        </p:nvSpPr>
        <p:spPr bwMode="auto">
          <a:xfrm>
            <a:off x="1267607" y="3198167"/>
            <a:ext cx="1154162" cy="461665"/>
          </a:xfrm>
          <a:prstGeom prst="rect">
            <a:avLst/>
          </a:prstGeom>
          <a:noFill/>
          <a:ln w="9525">
            <a:noFill/>
            <a:miter lim="800000"/>
            <a:headEnd/>
            <a:tailEnd/>
          </a:ln>
        </p:spPr>
        <p:txBody>
          <a:bodyPr wrap="none" lIns="0" tIns="0" rIns="0" bIns="0">
            <a:spAutoFit/>
          </a:bodyPr>
          <a:lstStyle/>
          <a:p>
            <a:pPr defTabSz="762000"/>
            <a:r>
              <a:rPr lang="zh-CN" altLang="en-US" sz="3000" dirty="0"/>
              <a:t>基质层</a:t>
            </a:r>
            <a:endParaRPr lang="en-US" altLang="en-US" dirty="0">
              <a:solidFill>
                <a:schemeClr val="tx1"/>
              </a:solidFill>
            </a:endParaRPr>
          </a:p>
        </p:txBody>
      </p:sp>
      <p:grpSp>
        <p:nvGrpSpPr>
          <p:cNvPr id="4" name="Group 3"/>
          <p:cNvGrpSpPr/>
          <p:nvPr/>
        </p:nvGrpSpPr>
        <p:grpSpPr>
          <a:xfrm>
            <a:off x="3654174" y="3083342"/>
            <a:ext cx="884858" cy="699600"/>
            <a:chOff x="3654174" y="3461962"/>
            <a:chExt cx="884858" cy="699600"/>
          </a:xfrm>
        </p:grpSpPr>
        <p:sp>
          <p:nvSpPr>
            <p:cNvPr id="35853" name="Rectangle 14"/>
            <p:cNvSpPr>
              <a:spLocks noChangeArrowheads="1"/>
            </p:cNvSpPr>
            <p:nvPr/>
          </p:nvSpPr>
          <p:spPr bwMode="auto">
            <a:xfrm>
              <a:off x="3773515" y="3461962"/>
              <a:ext cx="589905" cy="353943"/>
            </a:xfrm>
            <a:prstGeom prst="rect">
              <a:avLst/>
            </a:prstGeom>
            <a:noFill/>
            <a:ln w="9525">
              <a:noFill/>
              <a:miter lim="800000"/>
              <a:headEnd/>
              <a:tailEnd/>
            </a:ln>
          </p:spPr>
          <p:txBody>
            <a:bodyPr wrap="square" lIns="0" tIns="0" rIns="0" bIns="0">
              <a:spAutoFit/>
            </a:bodyPr>
            <a:lstStyle/>
            <a:p>
              <a:pPr defTabSz="762000"/>
              <a:r>
                <a:rPr lang="zh-CN" altLang="en-US" sz="2300" i="1" dirty="0"/>
                <a:t>房水</a:t>
              </a:r>
              <a:endParaRPr lang="en-US" altLang="en-US" dirty="0">
                <a:solidFill>
                  <a:schemeClr val="tx1"/>
                </a:solidFill>
              </a:endParaRPr>
            </a:p>
          </p:txBody>
        </p:sp>
        <p:sp>
          <p:nvSpPr>
            <p:cNvPr id="35854" name="Rectangle 15"/>
            <p:cNvSpPr>
              <a:spLocks noChangeArrowheads="1"/>
            </p:cNvSpPr>
            <p:nvPr/>
          </p:nvSpPr>
          <p:spPr bwMode="auto">
            <a:xfrm>
              <a:off x="3654174" y="3807619"/>
              <a:ext cx="884858"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大气？</a:t>
              </a:r>
              <a:endParaRPr lang="en-US" altLang="en-US" dirty="0">
                <a:solidFill>
                  <a:schemeClr val="tx1"/>
                </a:solidFill>
              </a:endParaRPr>
            </a:p>
          </p:txBody>
        </p:sp>
      </p:grpSp>
      <p:sp>
        <p:nvSpPr>
          <p:cNvPr id="35855" name="Rectangle 16"/>
          <p:cNvSpPr>
            <a:spLocks noChangeArrowheads="1"/>
          </p:cNvSpPr>
          <p:nvPr/>
        </p:nvSpPr>
        <p:spPr bwMode="auto">
          <a:xfrm>
            <a:off x="6453158" y="3307904"/>
            <a:ext cx="1873911" cy="353943"/>
          </a:xfrm>
          <a:prstGeom prst="rect">
            <a:avLst/>
          </a:prstGeom>
          <a:noFill/>
          <a:ln w="9525">
            <a:noFill/>
            <a:miter lim="800000"/>
            <a:headEnd/>
            <a:tailEnd/>
          </a:ln>
        </p:spPr>
        <p:txBody>
          <a:bodyPr wrap="square" lIns="0" tIns="0" rIns="0" bIns="0">
            <a:spAutoFit/>
          </a:bodyPr>
          <a:lstStyle/>
          <a:p>
            <a:pPr defTabSz="762000"/>
            <a:r>
              <a:rPr lang="zh-CN" altLang="en-US" sz="2300" i="1" dirty="0">
                <a:solidFill>
                  <a:schemeClr val="tx1"/>
                </a:solidFill>
              </a:rPr>
              <a:t>房水</a:t>
            </a:r>
            <a:endParaRPr lang="en-US" altLang="en-US" dirty="0">
              <a:solidFill>
                <a:schemeClr val="tx1"/>
              </a:solidFill>
            </a:endParaRPr>
          </a:p>
        </p:txBody>
      </p:sp>
      <p:sp>
        <p:nvSpPr>
          <p:cNvPr id="35856" name="Rectangle 17"/>
          <p:cNvSpPr>
            <a:spLocks noChangeArrowheads="1"/>
          </p:cNvSpPr>
          <p:nvPr/>
        </p:nvSpPr>
        <p:spPr bwMode="auto">
          <a:xfrm>
            <a:off x="843612" y="4155626"/>
            <a:ext cx="2002151" cy="461665"/>
          </a:xfrm>
          <a:prstGeom prst="rect">
            <a:avLst/>
          </a:prstGeom>
          <a:noFill/>
          <a:ln w="9525">
            <a:noFill/>
            <a:miter lim="800000"/>
            <a:headEnd/>
            <a:tailEnd/>
          </a:ln>
        </p:spPr>
        <p:txBody>
          <a:bodyPr wrap="square" lIns="0" tIns="0" rIns="0" bIns="0">
            <a:spAutoFit/>
          </a:bodyPr>
          <a:lstStyle/>
          <a:p>
            <a:pPr algn="ctr" defTabSz="762000"/>
            <a:r>
              <a:rPr lang="zh-CN" altLang="en-US" sz="3000" dirty="0">
                <a:solidFill>
                  <a:schemeClr val="tx1"/>
                </a:solidFill>
              </a:rPr>
              <a:t>内皮层</a:t>
            </a:r>
            <a:endParaRPr lang="en-US" altLang="en-US" dirty="0">
              <a:solidFill>
                <a:schemeClr val="tx1"/>
              </a:solidFill>
            </a:endParaRPr>
          </a:p>
        </p:txBody>
      </p:sp>
      <p:sp>
        <p:nvSpPr>
          <p:cNvPr id="35857" name="Rectangle 18"/>
          <p:cNvSpPr>
            <a:spLocks noChangeArrowheads="1"/>
          </p:cNvSpPr>
          <p:nvPr/>
        </p:nvSpPr>
        <p:spPr bwMode="auto">
          <a:xfrm>
            <a:off x="3741547" y="4164692"/>
            <a:ext cx="589905"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房水</a:t>
            </a:r>
            <a:endParaRPr lang="en-US" altLang="en-US" dirty="0">
              <a:solidFill>
                <a:schemeClr val="tx1"/>
              </a:solidFill>
            </a:endParaRPr>
          </a:p>
        </p:txBody>
      </p:sp>
      <p:sp>
        <p:nvSpPr>
          <p:cNvPr id="35858" name="Rectangle 19"/>
          <p:cNvSpPr>
            <a:spLocks noChangeArrowheads="1"/>
          </p:cNvSpPr>
          <p:nvPr/>
        </p:nvSpPr>
        <p:spPr bwMode="auto">
          <a:xfrm>
            <a:off x="6442321" y="4148953"/>
            <a:ext cx="589905"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房水</a:t>
            </a:r>
            <a:endParaRPr lang="en-US" altLang="en-US" dirty="0">
              <a:solidFill>
                <a:schemeClr val="tx1"/>
              </a:solidFill>
            </a:endParaRPr>
          </a:p>
        </p:txBody>
      </p:sp>
      <p:sp>
        <p:nvSpPr>
          <p:cNvPr id="35859" name="Rectangle 20"/>
          <p:cNvSpPr>
            <a:spLocks noChangeArrowheads="1"/>
          </p:cNvSpPr>
          <p:nvPr/>
        </p:nvSpPr>
        <p:spPr bwMode="auto">
          <a:xfrm>
            <a:off x="1455961" y="4960143"/>
            <a:ext cx="769441" cy="461665"/>
          </a:xfrm>
          <a:prstGeom prst="rect">
            <a:avLst/>
          </a:prstGeom>
          <a:noFill/>
          <a:ln w="9525">
            <a:noFill/>
            <a:miter lim="800000"/>
            <a:headEnd/>
            <a:tailEnd/>
          </a:ln>
        </p:spPr>
        <p:txBody>
          <a:bodyPr wrap="none" lIns="0" tIns="0" rIns="0" bIns="0">
            <a:spAutoFit/>
          </a:bodyPr>
          <a:lstStyle/>
          <a:p>
            <a:pPr defTabSz="762000"/>
            <a:r>
              <a:rPr lang="zh-CN" altLang="en-US" sz="3000" dirty="0">
                <a:solidFill>
                  <a:schemeClr val="tx1"/>
                </a:solidFill>
              </a:rPr>
              <a:t>房水</a:t>
            </a:r>
            <a:endParaRPr lang="en-US" altLang="en-US" dirty="0">
              <a:solidFill>
                <a:schemeClr val="tx1"/>
              </a:solidFill>
            </a:endParaRPr>
          </a:p>
        </p:txBody>
      </p:sp>
      <p:grpSp>
        <p:nvGrpSpPr>
          <p:cNvPr id="2" name="Group 1"/>
          <p:cNvGrpSpPr/>
          <p:nvPr/>
        </p:nvGrpSpPr>
        <p:grpSpPr>
          <a:xfrm>
            <a:off x="6210304" y="4826290"/>
            <a:ext cx="1179810" cy="594823"/>
            <a:chOff x="6333117" y="5210441"/>
            <a:chExt cx="1179810" cy="594823"/>
          </a:xfrm>
        </p:grpSpPr>
        <p:sp>
          <p:nvSpPr>
            <p:cNvPr id="35863" name="Rectangle 24"/>
            <p:cNvSpPr>
              <a:spLocks noChangeArrowheads="1"/>
            </p:cNvSpPr>
            <p:nvPr/>
          </p:nvSpPr>
          <p:spPr bwMode="auto">
            <a:xfrm>
              <a:off x="6818025" y="5210441"/>
              <a:ext cx="65" cy="276999"/>
            </a:xfrm>
            <a:prstGeom prst="rect">
              <a:avLst/>
            </a:prstGeom>
            <a:noFill/>
            <a:ln w="9525">
              <a:noFill/>
              <a:miter lim="800000"/>
              <a:headEnd/>
              <a:tailEnd/>
            </a:ln>
          </p:spPr>
          <p:txBody>
            <a:bodyPr wrap="none" lIns="0" tIns="0" rIns="0" bIns="0">
              <a:spAutoFit/>
            </a:bodyPr>
            <a:lstStyle/>
            <a:p>
              <a:pPr defTabSz="762000"/>
              <a:endParaRPr lang="en-US" altLang="en-US" dirty="0">
                <a:solidFill>
                  <a:schemeClr val="tx1"/>
                </a:solidFill>
              </a:endParaRPr>
            </a:p>
          </p:txBody>
        </p:sp>
        <p:sp>
          <p:nvSpPr>
            <p:cNvPr id="35864" name="Rectangle 25"/>
            <p:cNvSpPr>
              <a:spLocks noChangeArrowheads="1"/>
            </p:cNvSpPr>
            <p:nvPr/>
          </p:nvSpPr>
          <p:spPr bwMode="auto">
            <a:xfrm>
              <a:off x="6333117" y="5451321"/>
              <a:ext cx="1179810"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虹膜血管</a:t>
              </a:r>
              <a:endParaRPr lang="en-US" altLang="en-US" dirty="0">
                <a:solidFill>
                  <a:schemeClr val="tx1"/>
                </a:solidFill>
              </a:endParaRPr>
            </a:p>
          </p:txBody>
        </p:sp>
      </p:grpSp>
      <p:sp>
        <p:nvSpPr>
          <p:cNvPr id="27" name="Rectangle 24"/>
          <p:cNvSpPr>
            <a:spLocks noChangeArrowheads="1"/>
          </p:cNvSpPr>
          <p:nvPr/>
        </p:nvSpPr>
        <p:spPr bwMode="auto">
          <a:xfrm>
            <a:off x="3572421" y="5067170"/>
            <a:ext cx="1179810" cy="353943"/>
          </a:xfrm>
          <a:prstGeom prst="rect">
            <a:avLst/>
          </a:prstGeom>
          <a:noFill/>
          <a:ln w="9525">
            <a:noFill/>
            <a:miter lim="800000"/>
            <a:headEnd/>
            <a:tailEnd/>
          </a:ln>
        </p:spPr>
        <p:txBody>
          <a:bodyPr wrap="none" lIns="0" tIns="0" rIns="0" bIns="0">
            <a:spAutoFit/>
          </a:bodyPr>
          <a:lstStyle/>
          <a:p>
            <a:pPr defTabSz="762000"/>
            <a:r>
              <a:rPr lang="zh-CN" altLang="en-US" sz="2300" i="1" dirty="0">
                <a:solidFill>
                  <a:schemeClr val="tx1"/>
                </a:solidFill>
              </a:rPr>
              <a:t>虹膜血管</a:t>
            </a:r>
            <a:endParaRPr lang="en-US" altLang="en-US" dirty="0">
              <a:solidFill>
                <a:schemeClr val="tx1"/>
              </a:solidFill>
            </a:endParaRPr>
          </a:p>
        </p:txBody>
      </p:sp>
      <p:sp>
        <p:nvSpPr>
          <p:cNvPr id="34"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角膜氧供的来源</a:t>
            </a:r>
            <a:endParaRPr lang="en-CA" altLang="en-US" dirty="0">
              <a:solidFill>
                <a:srgbClr val="FFFF00"/>
              </a:solidFill>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3789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37892"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37893"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37895" name="Rectangle 7"/>
          <p:cNvSpPr>
            <a:spLocks noGrp="1" noChangeArrowheads="1"/>
          </p:cNvSpPr>
          <p:nvPr>
            <p:ph idx="1"/>
          </p:nvPr>
        </p:nvSpPr>
        <p:spPr>
          <a:xfrm>
            <a:off x="838038" y="1001276"/>
            <a:ext cx="8153562" cy="4013200"/>
          </a:xfrm>
        </p:spPr>
        <p:txBody>
          <a:bodyPr/>
          <a:lstStyle/>
          <a:p>
            <a:pPr eaLnBrk="1" hangingPunct="1">
              <a:lnSpc>
                <a:spcPct val="120000"/>
              </a:lnSpc>
            </a:pPr>
            <a:r>
              <a:rPr lang="zh-CN" altLang="en-US" sz="2400" dirty="0"/>
              <a:t>海拔高度</a:t>
            </a:r>
            <a:endParaRPr lang="en-US" altLang="zh-CN" sz="2400" dirty="0"/>
          </a:p>
          <a:p>
            <a:pPr eaLnBrk="1" hangingPunct="1">
              <a:lnSpc>
                <a:spcPct val="120000"/>
              </a:lnSpc>
            </a:pPr>
            <a:r>
              <a:rPr lang="zh-CN" altLang="en-US" sz="2400" dirty="0"/>
              <a:t>接触镜</a:t>
            </a:r>
            <a:endParaRPr lang="en-US" altLang="zh-CN" sz="2400" dirty="0"/>
          </a:p>
          <a:p>
            <a:pPr marL="0" indent="0" eaLnBrk="1" hangingPunct="1">
              <a:lnSpc>
                <a:spcPct val="120000"/>
              </a:lnSpc>
              <a:buNone/>
            </a:pPr>
            <a:r>
              <a:rPr lang="zh-CN" altLang="en-US" sz="2400" dirty="0"/>
              <a:t>    硬镜</a:t>
            </a:r>
            <a:r>
              <a:rPr lang="en-US" altLang="en-US" sz="2400" dirty="0"/>
              <a:t>, </a:t>
            </a:r>
            <a:r>
              <a:rPr lang="zh-CN" altLang="en-US" sz="2400" dirty="0"/>
              <a:t>水凝胶</a:t>
            </a:r>
            <a:r>
              <a:rPr lang="en-US" altLang="en-US" sz="2400" dirty="0"/>
              <a:t>, </a:t>
            </a:r>
            <a:r>
              <a:rPr lang="zh-CN" altLang="en-US" sz="2400" dirty="0"/>
              <a:t>硅水凝胶</a:t>
            </a:r>
            <a:r>
              <a:rPr lang="en-US" altLang="en-US" sz="2400" dirty="0"/>
              <a:t>, </a:t>
            </a:r>
            <a:r>
              <a:rPr lang="zh-CN" altLang="en-US" sz="2400" dirty="0"/>
              <a:t>小巩膜镜</a:t>
            </a:r>
            <a:r>
              <a:rPr lang="en-US" altLang="en-US" sz="2400" dirty="0"/>
              <a:t>, </a:t>
            </a:r>
            <a:r>
              <a:rPr lang="zh-CN" altLang="en-US" sz="2400" dirty="0"/>
              <a:t>巩膜镜</a:t>
            </a:r>
            <a:endParaRPr lang="en-US" altLang="en-US" sz="2400" dirty="0"/>
          </a:p>
          <a:p>
            <a:pPr lvl="1" eaLnBrk="1" hangingPunct="1">
              <a:lnSpc>
                <a:spcPct val="120000"/>
              </a:lnSpc>
              <a:buFont typeface="Arial" panose="020B0604020202020204" pitchFamily="34" charset="0"/>
              <a:buChar char="‒"/>
            </a:pPr>
            <a:r>
              <a:rPr lang="zh-CN" altLang="en-US" sz="2400" dirty="0"/>
              <a:t>材料</a:t>
            </a:r>
            <a:r>
              <a:rPr lang="en-US" altLang="en-US" sz="2400" dirty="0"/>
              <a:t> (Dk [Dk/</a:t>
            </a:r>
            <a:r>
              <a:rPr lang="en-US" altLang="en-US" sz="2400" i="1" dirty="0"/>
              <a:t>t </a:t>
            </a:r>
            <a:r>
              <a:rPr lang="en-US" altLang="en-US" sz="2400" dirty="0"/>
              <a:t>])</a:t>
            </a:r>
          </a:p>
          <a:p>
            <a:pPr lvl="1" eaLnBrk="1" hangingPunct="1">
              <a:lnSpc>
                <a:spcPct val="120000"/>
              </a:lnSpc>
              <a:buFont typeface="Arial" panose="020B0604020202020204" pitchFamily="34" charset="0"/>
              <a:buChar char="‒"/>
            </a:pPr>
            <a:r>
              <a:rPr lang="zh-CN" altLang="en-US" sz="2400" dirty="0"/>
              <a:t>厚度</a:t>
            </a:r>
            <a:r>
              <a:rPr lang="en-US" altLang="en-US" sz="2400" dirty="0"/>
              <a:t> ( </a:t>
            </a:r>
            <a:r>
              <a:rPr lang="en-US" altLang="en-US" sz="2400" i="1" dirty="0"/>
              <a:t>t  </a:t>
            </a:r>
            <a:r>
              <a:rPr lang="en-US" altLang="en-US" sz="2400" dirty="0"/>
              <a:t>[Dk/</a:t>
            </a:r>
            <a:r>
              <a:rPr lang="en-US" altLang="en-US" sz="2400" i="1" dirty="0"/>
              <a:t>t </a:t>
            </a:r>
            <a:r>
              <a:rPr lang="en-US" altLang="en-US" sz="2400" dirty="0"/>
              <a:t>]) </a:t>
            </a:r>
          </a:p>
          <a:p>
            <a:pPr lvl="1" eaLnBrk="1" hangingPunct="1">
              <a:lnSpc>
                <a:spcPct val="120000"/>
              </a:lnSpc>
              <a:buFont typeface="Arial" panose="020B0604020202020204" pitchFamily="34" charset="0"/>
              <a:buChar char="‒"/>
            </a:pPr>
            <a:r>
              <a:rPr lang="zh-CN" altLang="en-US" sz="2400" dirty="0"/>
              <a:t>配适</a:t>
            </a:r>
            <a:r>
              <a:rPr lang="en-US" altLang="en-US" sz="2400" dirty="0"/>
              <a:t> (</a:t>
            </a:r>
            <a:r>
              <a:rPr lang="zh-CN" altLang="en-US" sz="2400" dirty="0"/>
              <a:t>紧</a:t>
            </a:r>
            <a:r>
              <a:rPr lang="en-US" altLang="en-US" sz="2400" dirty="0"/>
              <a:t>, </a:t>
            </a:r>
            <a:r>
              <a:rPr lang="zh-CN" altLang="en-US" sz="2400" dirty="0"/>
              <a:t>正常</a:t>
            </a:r>
            <a:r>
              <a:rPr lang="en-US" altLang="en-US" sz="2400" dirty="0"/>
              <a:t>, </a:t>
            </a:r>
            <a:r>
              <a:rPr lang="zh-CN" altLang="en-US" sz="2400" dirty="0"/>
              <a:t>松</a:t>
            </a:r>
            <a:r>
              <a:rPr lang="en-US" altLang="en-US" sz="2400" dirty="0"/>
              <a:t>, </a:t>
            </a:r>
            <a:r>
              <a:rPr lang="zh-CN" altLang="en-US" sz="2400" dirty="0"/>
              <a:t>平坦</a:t>
            </a:r>
            <a:r>
              <a:rPr lang="en-US" altLang="en-US" sz="2400" dirty="0"/>
              <a:t>, </a:t>
            </a:r>
            <a:r>
              <a:rPr lang="zh-CN" altLang="en-US" sz="2400" dirty="0"/>
              <a:t>陡峭</a:t>
            </a:r>
            <a:r>
              <a:rPr lang="en-US" altLang="en-US" sz="2400" dirty="0"/>
              <a:t>, </a:t>
            </a:r>
            <a:r>
              <a:rPr lang="zh-CN" altLang="en-US" sz="2400" dirty="0"/>
              <a:t>等</a:t>
            </a:r>
            <a:r>
              <a:rPr lang="en-US" altLang="en-US" sz="2400" dirty="0"/>
              <a:t>.)</a:t>
            </a:r>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a:t>
            </a:r>
            <a:r>
              <a:rPr lang="en-US" altLang="en-US" dirty="0">
                <a:latin typeface="Arial" charset="0"/>
                <a:cs typeface="Arial" charset="0"/>
              </a:rPr>
              <a:t>:</a:t>
            </a:r>
            <a:r>
              <a:rPr lang="zh-CN" altLang="en-US" dirty="0">
                <a:solidFill>
                  <a:srgbClr val="FFFF00"/>
                </a:solidFill>
                <a:latin typeface="Arial" charset="0"/>
                <a:cs typeface="Arial" charset="0"/>
              </a:rPr>
              <a:t>影响因素</a:t>
            </a:r>
            <a:endParaRPr lang="en-CA" altLang="en-US" dirty="0">
              <a:solidFill>
                <a:srgbClr val="FFFF00"/>
              </a:solidFill>
              <a:latin typeface="Arial" charset="0"/>
              <a:cs typeface="Arial"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228720" y="883577"/>
            <a:ext cx="6678203" cy="5404207"/>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nvGrpSpPr>
          <p:cNvPr id="3" name="Group 2"/>
          <p:cNvGrpSpPr/>
          <p:nvPr/>
        </p:nvGrpSpPr>
        <p:grpSpPr>
          <a:xfrm>
            <a:off x="-797778" y="908720"/>
            <a:ext cx="8885067" cy="5229224"/>
            <a:chOff x="-430389" y="558801"/>
            <a:chExt cx="9144001" cy="5748337"/>
          </a:xfrm>
        </p:grpSpPr>
        <p:sp>
          <p:nvSpPr>
            <p:cNvPr id="39939" name="Text Box 1473"/>
            <p:cNvSpPr txBox="1">
              <a:spLocks noChangeArrowheads="1"/>
            </p:cNvSpPr>
            <p:nvPr/>
          </p:nvSpPr>
          <p:spPr bwMode="auto">
            <a:xfrm>
              <a:off x="5861756" y="5351464"/>
              <a:ext cx="2589389" cy="575161"/>
            </a:xfrm>
            <a:prstGeom prst="rect">
              <a:avLst/>
            </a:prstGeom>
            <a:noFill/>
            <a:ln w="12700">
              <a:noFill/>
              <a:miter lim="800000"/>
              <a:headEnd type="none" w="sm" len="sm"/>
              <a:tailEnd type="none" w="sm" len="sm"/>
            </a:ln>
          </p:spPr>
          <p:txBody>
            <a:bodyPr>
              <a:spAutoFit/>
            </a:bodyPr>
            <a:lstStyle/>
            <a:p>
              <a:pPr defTabSz="762000"/>
              <a:r>
                <a:rPr lang="zh-CN" altLang="en-US" sz="1400" b="1" dirty="0">
                  <a:solidFill>
                    <a:srgbClr val="002060"/>
                  </a:solidFill>
                </a:rPr>
                <a:t>注释</a:t>
              </a:r>
              <a:r>
                <a:rPr lang="en-US" altLang="en-US" sz="1400" b="1" dirty="0">
                  <a:solidFill>
                    <a:srgbClr val="002060"/>
                  </a:solidFill>
                </a:rPr>
                <a:t>:  </a:t>
              </a:r>
              <a:r>
                <a:rPr lang="zh-CN" altLang="en-US" sz="1400" b="1" dirty="0">
                  <a:solidFill>
                    <a:srgbClr val="002060"/>
                  </a:solidFill>
                </a:rPr>
                <a:t>厚度不成比例</a:t>
              </a:r>
              <a:endParaRPr lang="en-US" altLang="en-US" sz="1400" b="1" dirty="0">
                <a:solidFill>
                  <a:srgbClr val="002060"/>
                </a:solidFill>
              </a:endParaRPr>
            </a:p>
            <a:p>
              <a:pPr defTabSz="762000"/>
              <a:endParaRPr lang="en-US" altLang="en-US" sz="1400" b="1" dirty="0">
                <a:solidFill>
                  <a:srgbClr val="002060"/>
                </a:solidFill>
              </a:endParaRPr>
            </a:p>
          </p:txBody>
        </p:sp>
        <p:sp>
          <p:nvSpPr>
            <p:cNvPr id="39941" name="Text Box 1501"/>
            <p:cNvSpPr txBox="1">
              <a:spLocks noChangeArrowheads="1"/>
            </p:cNvSpPr>
            <p:nvPr/>
          </p:nvSpPr>
          <p:spPr bwMode="auto">
            <a:xfrm>
              <a:off x="-430389" y="558801"/>
              <a:ext cx="9144001" cy="575161"/>
            </a:xfrm>
            <a:prstGeom prst="rect">
              <a:avLst/>
            </a:prstGeom>
            <a:noFill/>
            <a:ln w="12700">
              <a:noFill/>
              <a:miter lim="800000"/>
              <a:headEnd type="none" w="sm" len="sm"/>
              <a:tailEnd type="none" w="sm" len="sm"/>
            </a:ln>
          </p:spPr>
          <p:txBody>
            <a:bodyPr>
              <a:spAutoFit/>
            </a:bodyPr>
            <a:lstStyle/>
            <a:p>
              <a:pPr algn="ctr" defTabSz="762000"/>
              <a:r>
                <a:rPr lang="zh-CN" altLang="en-US" sz="2800" b="1" dirty="0">
                  <a:solidFill>
                    <a:srgbClr val="002060"/>
                  </a:solidFill>
                </a:rPr>
                <a:t>无镜片</a:t>
              </a:r>
              <a:endParaRPr lang="en-US" altLang="en-US" sz="3500" b="1" dirty="0">
                <a:solidFill>
                  <a:srgbClr val="002060"/>
                </a:solidFill>
              </a:endParaRPr>
            </a:p>
          </p:txBody>
        </p:sp>
        <p:sp>
          <p:nvSpPr>
            <p:cNvPr id="39942" name="Rectangle 234"/>
            <p:cNvSpPr>
              <a:spLocks noChangeArrowheads="1"/>
            </p:cNvSpPr>
            <p:nvPr/>
          </p:nvSpPr>
          <p:spPr bwMode="auto">
            <a:xfrm>
              <a:off x="3285067" y="5827714"/>
              <a:ext cx="1555044" cy="9525"/>
            </a:xfrm>
            <a:prstGeom prst="rect">
              <a:avLst/>
            </a:prstGeom>
            <a:solidFill>
              <a:srgbClr val="E3FFFF"/>
            </a:solidFill>
            <a:ln w="9525">
              <a:noFill/>
              <a:miter lim="800000"/>
              <a:headEnd/>
              <a:tailEnd/>
            </a:ln>
          </p:spPr>
          <p:txBody>
            <a:bodyPr/>
            <a:lstStyle/>
            <a:p>
              <a:endParaRPr lang="en-US" altLang="en-US">
                <a:solidFill>
                  <a:srgbClr val="002060"/>
                </a:solidFill>
              </a:endParaRPr>
            </a:p>
          </p:txBody>
        </p:sp>
        <p:sp>
          <p:nvSpPr>
            <p:cNvPr id="39943" name="Text Box 1471"/>
            <p:cNvSpPr txBox="1">
              <a:spLocks noChangeArrowheads="1"/>
            </p:cNvSpPr>
            <p:nvPr/>
          </p:nvSpPr>
          <p:spPr bwMode="auto">
            <a:xfrm rot="5400000">
              <a:off x="5352522" y="3596178"/>
              <a:ext cx="2028825" cy="411770"/>
            </a:xfrm>
            <a:prstGeom prst="rect">
              <a:avLst/>
            </a:prstGeom>
            <a:noFill/>
            <a:ln w="12700">
              <a:noFill/>
              <a:miter lim="800000"/>
              <a:headEnd type="none" w="sm" len="sm"/>
              <a:tailEnd type="none" w="sm" len="sm"/>
            </a:ln>
          </p:spPr>
          <p:txBody>
            <a:bodyPr>
              <a:spAutoFit/>
            </a:bodyPr>
            <a:lstStyle/>
            <a:p>
              <a:pPr defTabSz="762000"/>
              <a:r>
                <a:rPr lang="en-US" altLang="en-US" sz="2000" b="1" dirty="0">
                  <a:solidFill>
                    <a:srgbClr val="002060"/>
                  </a:solidFill>
                </a:rPr>
                <a:t>‘</a:t>
              </a:r>
              <a:r>
                <a:rPr lang="zh-CN" altLang="en-US" sz="2000" b="1" dirty="0">
                  <a:solidFill>
                    <a:srgbClr val="002060"/>
                  </a:solidFill>
                </a:rPr>
                <a:t>有效氧</a:t>
              </a:r>
              <a:r>
                <a:rPr lang="en-US" altLang="en-US" sz="2000" b="1" dirty="0">
                  <a:solidFill>
                    <a:srgbClr val="002060"/>
                  </a:solidFill>
                </a:rPr>
                <a:t>%</a:t>
              </a:r>
            </a:p>
          </p:txBody>
        </p:sp>
        <p:sp>
          <p:nvSpPr>
            <p:cNvPr id="39944" name="Text Box 1472"/>
            <p:cNvSpPr txBox="1">
              <a:spLocks noChangeArrowheads="1"/>
            </p:cNvSpPr>
            <p:nvPr/>
          </p:nvSpPr>
          <p:spPr bwMode="auto">
            <a:xfrm rot="16200000">
              <a:off x="930628" y="3121515"/>
              <a:ext cx="1968500" cy="411770"/>
            </a:xfrm>
            <a:prstGeom prst="rect">
              <a:avLst/>
            </a:prstGeom>
            <a:noFill/>
            <a:ln w="12700">
              <a:noFill/>
              <a:miter lim="800000"/>
              <a:headEnd type="none" w="sm" len="sm"/>
              <a:tailEnd type="none" w="sm" len="sm"/>
            </a:ln>
          </p:spPr>
          <p:txBody>
            <a:bodyPr>
              <a:spAutoFit/>
            </a:bodyPr>
            <a:lstStyle/>
            <a:p>
              <a:pPr defTabSz="762000"/>
              <a:r>
                <a:rPr lang="zh-CN" altLang="en-US" sz="2000" b="1" baseline="-25000" dirty="0">
                  <a:solidFill>
                    <a:srgbClr val="002060"/>
                  </a:solidFill>
                </a:rPr>
                <a:t>氧分压</a:t>
              </a:r>
              <a:r>
                <a:rPr lang="en-US" altLang="en-US" sz="2000" b="1" dirty="0">
                  <a:solidFill>
                    <a:srgbClr val="002060"/>
                  </a:solidFill>
                </a:rPr>
                <a:t> (mmHg)</a:t>
              </a:r>
            </a:p>
          </p:txBody>
        </p:sp>
        <p:sp>
          <p:nvSpPr>
            <p:cNvPr id="39945" name="Line 1524"/>
            <p:cNvSpPr>
              <a:spLocks noChangeShapeType="1"/>
            </p:cNvSpPr>
            <p:nvPr/>
          </p:nvSpPr>
          <p:spPr bwMode="auto">
            <a:xfrm flipV="1">
              <a:off x="5487812" y="1125538"/>
              <a:ext cx="1411" cy="5181600"/>
            </a:xfrm>
            <a:prstGeom prst="line">
              <a:avLst/>
            </a:prstGeom>
            <a:noFill/>
            <a:ln w="0">
              <a:solidFill>
                <a:srgbClr val="FFFFFF"/>
              </a:solidFill>
              <a:round/>
              <a:headEnd/>
              <a:tailEnd/>
            </a:ln>
          </p:spPr>
          <p:txBody>
            <a:bodyPr/>
            <a:lstStyle/>
            <a:p>
              <a:endParaRPr lang="en-US"/>
            </a:p>
          </p:txBody>
        </p:sp>
        <p:sp>
          <p:nvSpPr>
            <p:cNvPr id="39946" name="Freeform 1525"/>
            <p:cNvSpPr>
              <a:spLocks/>
            </p:cNvSpPr>
            <p:nvPr/>
          </p:nvSpPr>
          <p:spPr bwMode="auto">
            <a:xfrm>
              <a:off x="4912079" y="1125538"/>
              <a:ext cx="87489" cy="5181600"/>
            </a:xfrm>
            <a:custGeom>
              <a:avLst/>
              <a:gdLst>
                <a:gd name="T0" fmla="*/ 2147483646 w 62"/>
                <a:gd name="T1" fmla="*/ 0 h 3264"/>
                <a:gd name="T2" fmla="*/ 0 w 62"/>
                <a:gd name="T3" fmla="*/ 0 h 3264"/>
                <a:gd name="T4" fmla="*/ 0 w 62"/>
                <a:gd name="T5" fmla="*/ 2147483646 h 3264"/>
                <a:gd name="T6" fmla="*/ 2147483646 w 62"/>
                <a:gd name="T7" fmla="*/ 2147483646 h 3264"/>
                <a:gd name="T8" fmla="*/ 2147483646 w 62"/>
                <a:gd name="T9" fmla="*/ 0 h 3264"/>
                <a:gd name="T10" fmla="*/ 2147483646 w 62"/>
                <a:gd name="T11" fmla="*/ 0 h 3264"/>
                <a:gd name="T12" fmla="*/ 0 60000 65536"/>
                <a:gd name="T13" fmla="*/ 0 60000 65536"/>
                <a:gd name="T14" fmla="*/ 0 60000 65536"/>
                <a:gd name="T15" fmla="*/ 0 60000 65536"/>
                <a:gd name="T16" fmla="*/ 0 60000 65536"/>
                <a:gd name="T17" fmla="*/ 0 60000 65536"/>
                <a:gd name="T18" fmla="*/ 0 w 62"/>
                <a:gd name="T19" fmla="*/ 0 h 3264"/>
                <a:gd name="T20" fmla="*/ 62 w 6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62" h="3264">
                  <a:moveTo>
                    <a:pt x="32" y="0"/>
                  </a:moveTo>
                  <a:lnTo>
                    <a:pt x="0" y="0"/>
                  </a:lnTo>
                  <a:lnTo>
                    <a:pt x="0" y="3264"/>
                  </a:lnTo>
                  <a:lnTo>
                    <a:pt x="62" y="3264"/>
                  </a:lnTo>
                  <a:lnTo>
                    <a:pt x="62" y="0"/>
                  </a:lnTo>
                  <a:lnTo>
                    <a:pt x="32" y="0"/>
                  </a:lnTo>
                  <a:close/>
                </a:path>
              </a:pathLst>
            </a:custGeom>
            <a:solidFill>
              <a:schemeClr val="hlink"/>
            </a:solidFill>
            <a:ln w="9525">
              <a:noFill/>
              <a:round/>
              <a:headEnd/>
              <a:tailEnd/>
            </a:ln>
          </p:spPr>
          <p:txBody>
            <a:bodyPr/>
            <a:lstStyle/>
            <a:p>
              <a:endParaRPr lang="en-US"/>
            </a:p>
          </p:txBody>
        </p:sp>
        <p:sp>
          <p:nvSpPr>
            <p:cNvPr id="39947" name="Freeform 1526"/>
            <p:cNvSpPr>
              <a:spLocks/>
            </p:cNvSpPr>
            <p:nvPr/>
          </p:nvSpPr>
          <p:spPr bwMode="auto">
            <a:xfrm>
              <a:off x="3025423" y="1125538"/>
              <a:ext cx="87489" cy="5178425"/>
            </a:xfrm>
            <a:custGeom>
              <a:avLst/>
              <a:gdLst>
                <a:gd name="T0" fmla="*/ 2147483646 w 62"/>
                <a:gd name="T1" fmla="*/ 0 h 3262"/>
                <a:gd name="T2" fmla="*/ 0 w 62"/>
                <a:gd name="T3" fmla="*/ 0 h 3262"/>
                <a:gd name="T4" fmla="*/ 0 w 62"/>
                <a:gd name="T5" fmla="*/ 2147483646 h 3262"/>
                <a:gd name="T6" fmla="*/ 2147483646 w 62"/>
                <a:gd name="T7" fmla="*/ 2147483646 h 3262"/>
                <a:gd name="T8" fmla="*/ 2147483646 w 62"/>
                <a:gd name="T9" fmla="*/ 0 h 3262"/>
                <a:gd name="T10" fmla="*/ 2147483646 w 62"/>
                <a:gd name="T11" fmla="*/ 0 h 3262"/>
                <a:gd name="T12" fmla="*/ 0 60000 65536"/>
                <a:gd name="T13" fmla="*/ 0 60000 65536"/>
                <a:gd name="T14" fmla="*/ 0 60000 65536"/>
                <a:gd name="T15" fmla="*/ 0 60000 65536"/>
                <a:gd name="T16" fmla="*/ 0 60000 65536"/>
                <a:gd name="T17" fmla="*/ 0 60000 65536"/>
                <a:gd name="T18" fmla="*/ 0 w 62"/>
                <a:gd name="T19" fmla="*/ 0 h 3262"/>
                <a:gd name="T20" fmla="*/ 62 w 62"/>
                <a:gd name="T21" fmla="*/ 3262 h 3262"/>
              </a:gdLst>
              <a:ahLst/>
              <a:cxnLst>
                <a:cxn ang="T12">
                  <a:pos x="T0" y="T1"/>
                </a:cxn>
                <a:cxn ang="T13">
                  <a:pos x="T2" y="T3"/>
                </a:cxn>
                <a:cxn ang="T14">
                  <a:pos x="T4" y="T5"/>
                </a:cxn>
                <a:cxn ang="T15">
                  <a:pos x="T6" y="T7"/>
                </a:cxn>
                <a:cxn ang="T16">
                  <a:pos x="T8" y="T9"/>
                </a:cxn>
                <a:cxn ang="T17">
                  <a:pos x="T10" y="T11"/>
                </a:cxn>
              </a:cxnLst>
              <a:rect l="T18" t="T19" r="T20" b="T21"/>
              <a:pathLst>
                <a:path w="62" h="3262">
                  <a:moveTo>
                    <a:pt x="32" y="0"/>
                  </a:moveTo>
                  <a:lnTo>
                    <a:pt x="0" y="0"/>
                  </a:lnTo>
                  <a:lnTo>
                    <a:pt x="0" y="3262"/>
                  </a:lnTo>
                  <a:lnTo>
                    <a:pt x="62" y="3262"/>
                  </a:lnTo>
                  <a:lnTo>
                    <a:pt x="62" y="0"/>
                  </a:lnTo>
                  <a:lnTo>
                    <a:pt x="32" y="0"/>
                  </a:lnTo>
                  <a:close/>
                </a:path>
              </a:pathLst>
            </a:custGeom>
            <a:solidFill>
              <a:schemeClr val="hlink"/>
            </a:solidFill>
            <a:ln w="9525">
              <a:noFill/>
              <a:round/>
              <a:headEnd/>
              <a:tailEnd/>
            </a:ln>
          </p:spPr>
          <p:txBody>
            <a:bodyPr/>
            <a:lstStyle/>
            <a:p>
              <a:endParaRPr lang="en-US"/>
            </a:p>
          </p:txBody>
        </p:sp>
        <p:sp>
          <p:nvSpPr>
            <p:cNvPr id="39948" name="Line 1527"/>
            <p:cNvSpPr>
              <a:spLocks noChangeShapeType="1"/>
            </p:cNvSpPr>
            <p:nvPr/>
          </p:nvSpPr>
          <p:spPr bwMode="auto">
            <a:xfrm flipH="1">
              <a:off x="2637368" y="6037264"/>
              <a:ext cx="155222" cy="1587"/>
            </a:xfrm>
            <a:prstGeom prst="line">
              <a:avLst/>
            </a:prstGeom>
            <a:noFill/>
            <a:ln w="0">
              <a:solidFill>
                <a:srgbClr val="FFFFFF"/>
              </a:solidFill>
              <a:round/>
              <a:headEnd/>
              <a:tailEnd/>
            </a:ln>
          </p:spPr>
          <p:txBody>
            <a:bodyPr/>
            <a:lstStyle/>
            <a:p>
              <a:endParaRPr lang="en-US"/>
            </a:p>
          </p:txBody>
        </p:sp>
        <p:sp>
          <p:nvSpPr>
            <p:cNvPr id="39949" name="Line 1528"/>
            <p:cNvSpPr>
              <a:spLocks noChangeShapeType="1"/>
            </p:cNvSpPr>
            <p:nvPr/>
          </p:nvSpPr>
          <p:spPr bwMode="auto">
            <a:xfrm flipH="1">
              <a:off x="2637368" y="5487989"/>
              <a:ext cx="155222" cy="1587"/>
            </a:xfrm>
            <a:prstGeom prst="line">
              <a:avLst/>
            </a:prstGeom>
            <a:noFill/>
            <a:ln w="0">
              <a:solidFill>
                <a:srgbClr val="FFFFFF"/>
              </a:solidFill>
              <a:round/>
              <a:headEnd/>
              <a:tailEnd/>
            </a:ln>
          </p:spPr>
          <p:txBody>
            <a:bodyPr/>
            <a:lstStyle/>
            <a:p>
              <a:endParaRPr lang="en-US"/>
            </a:p>
          </p:txBody>
        </p:sp>
        <p:sp>
          <p:nvSpPr>
            <p:cNvPr id="39950" name="Line 1529"/>
            <p:cNvSpPr>
              <a:spLocks noChangeShapeType="1"/>
            </p:cNvSpPr>
            <p:nvPr/>
          </p:nvSpPr>
          <p:spPr bwMode="auto">
            <a:xfrm flipH="1">
              <a:off x="2637368" y="4943475"/>
              <a:ext cx="155222" cy="1588"/>
            </a:xfrm>
            <a:prstGeom prst="line">
              <a:avLst/>
            </a:prstGeom>
            <a:noFill/>
            <a:ln w="0">
              <a:solidFill>
                <a:srgbClr val="FFFFFF"/>
              </a:solidFill>
              <a:round/>
              <a:headEnd/>
              <a:tailEnd/>
            </a:ln>
          </p:spPr>
          <p:txBody>
            <a:bodyPr/>
            <a:lstStyle/>
            <a:p>
              <a:endParaRPr lang="en-US"/>
            </a:p>
          </p:txBody>
        </p:sp>
        <p:sp>
          <p:nvSpPr>
            <p:cNvPr id="39951" name="Line 1530"/>
            <p:cNvSpPr>
              <a:spLocks noChangeShapeType="1"/>
            </p:cNvSpPr>
            <p:nvPr/>
          </p:nvSpPr>
          <p:spPr bwMode="auto">
            <a:xfrm flipH="1">
              <a:off x="2637368" y="4362450"/>
              <a:ext cx="155222" cy="1588"/>
            </a:xfrm>
            <a:prstGeom prst="line">
              <a:avLst/>
            </a:prstGeom>
            <a:noFill/>
            <a:ln w="0">
              <a:solidFill>
                <a:srgbClr val="FFFFFF"/>
              </a:solidFill>
              <a:round/>
              <a:headEnd/>
              <a:tailEnd/>
            </a:ln>
          </p:spPr>
          <p:txBody>
            <a:bodyPr/>
            <a:lstStyle/>
            <a:p>
              <a:endParaRPr lang="en-US"/>
            </a:p>
          </p:txBody>
        </p:sp>
        <p:sp>
          <p:nvSpPr>
            <p:cNvPr id="39952" name="Line 1531"/>
            <p:cNvSpPr>
              <a:spLocks noChangeShapeType="1"/>
            </p:cNvSpPr>
            <p:nvPr/>
          </p:nvSpPr>
          <p:spPr bwMode="auto">
            <a:xfrm flipH="1">
              <a:off x="2714978" y="4506914"/>
              <a:ext cx="77612" cy="1587"/>
            </a:xfrm>
            <a:prstGeom prst="line">
              <a:avLst/>
            </a:prstGeom>
            <a:noFill/>
            <a:ln w="0">
              <a:solidFill>
                <a:srgbClr val="FFFFFF"/>
              </a:solidFill>
              <a:round/>
              <a:headEnd/>
              <a:tailEnd/>
            </a:ln>
          </p:spPr>
          <p:txBody>
            <a:bodyPr/>
            <a:lstStyle/>
            <a:p>
              <a:endParaRPr lang="en-US"/>
            </a:p>
          </p:txBody>
        </p:sp>
        <p:sp>
          <p:nvSpPr>
            <p:cNvPr id="39953" name="Line 1532"/>
            <p:cNvSpPr>
              <a:spLocks noChangeShapeType="1"/>
            </p:cNvSpPr>
            <p:nvPr/>
          </p:nvSpPr>
          <p:spPr bwMode="auto">
            <a:xfrm flipH="1">
              <a:off x="2637368" y="3821114"/>
              <a:ext cx="155222" cy="1587"/>
            </a:xfrm>
            <a:prstGeom prst="line">
              <a:avLst/>
            </a:prstGeom>
            <a:noFill/>
            <a:ln w="0">
              <a:solidFill>
                <a:srgbClr val="FFFFFF"/>
              </a:solidFill>
              <a:round/>
              <a:headEnd/>
              <a:tailEnd/>
            </a:ln>
          </p:spPr>
          <p:txBody>
            <a:bodyPr/>
            <a:lstStyle/>
            <a:p>
              <a:endParaRPr lang="en-US"/>
            </a:p>
          </p:txBody>
        </p:sp>
        <p:sp>
          <p:nvSpPr>
            <p:cNvPr id="39954" name="Line 1533"/>
            <p:cNvSpPr>
              <a:spLocks noChangeShapeType="1"/>
            </p:cNvSpPr>
            <p:nvPr/>
          </p:nvSpPr>
          <p:spPr bwMode="auto">
            <a:xfrm flipH="1">
              <a:off x="2637368" y="3330575"/>
              <a:ext cx="155222" cy="1588"/>
            </a:xfrm>
            <a:prstGeom prst="line">
              <a:avLst/>
            </a:prstGeom>
            <a:noFill/>
            <a:ln w="0">
              <a:solidFill>
                <a:srgbClr val="FFFFFF"/>
              </a:solidFill>
              <a:round/>
              <a:headEnd/>
              <a:tailEnd/>
            </a:ln>
          </p:spPr>
          <p:txBody>
            <a:bodyPr/>
            <a:lstStyle/>
            <a:p>
              <a:endParaRPr lang="en-US"/>
            </a:p>
          </p:txBody>
        </p:sp>
        <p:sp>
          <p:nvSpPr>
            <p:cNvPr id="39955" name="Line 1534"/>
            <p:cNvSpPr>
              <a:spLocks noChangeShapeType="1"/>
            </p:cNvSpPr>
            <p:nvPr/>
          </p:nvSpPr>
          <p:spPr bwMode="auto">
            <a:xfrm flipH="1">
              <a:off x="2637368" y="2797175"/>
              <a:ext cx="155222" cy="1588"/>
            </a:xfrm>
            <a:prstGeom prst="line">
              <a:avLst/>
            </a:prstGeom>
            <a:noFill/>
            <a:ln w="0">
              <a:solidFill>
                <a:srgbClr val="FFFFFF"/>
              </a:solidFill>
              <a:round/>
              <a:headEnd/>
              <a:tailEnd/>
            </a:ln>
          </p:spPr>
          <p:txBody>
            <a:bodyPr/>
            <a:lstStyle/>
            <a:p>
              <a:endParaRPr lang="en-US"/>
            </a:p>
          </p:txBody>
        </p:sp>
        <p:sp>
          <p:nvSpPr>
            <p:cNvPr id="39956" name="Line 1535"/>
            <p:cNvSpPr>
              <a:spLocks noChangeShapeType="1"/>
            </p:cNvSpPr>
            <p:nvPr/>
          </p:nvSpPr>
          <p:spPr bwMode="auto">
            <a:xfrm flipH="1">
              <a:off x="2637368" y="2274889"/>
              <a:ext cx="155222" cy="1587"/>
            </a:xfrm>
            <a:prstGeom prst="line">
              <a:avLst/>
            </a:prstGeom>
            <a:noFill/>
            <a:ln w="0">
              <a:solidFill>
                <a:srgbClr val="FFFFFF"/>
              </a:solidFill>
              <a:round/>
              <a:headEnd/>
              <a:tailEnd/>
            </a:ln>
          </p:spPr>
          <p:txBody>
            <a:bodyPr/>
            <a:lstStyle/>
            <a:p>
              <a:endParaRPr lang="en-US"/>
            </a:p>
          </p:txBody>
        </p:sp>
        <p:sp>
          <p:nvSpPr>
            <p:cNvPr id="39957" name="Line 1536"/>
            <p:cNvSpPr>
              <a:spLocks noChangeShapeType="1"/>
            </p:cNvSpPr>
            <p:nvPr/>
          </p:nvSpPr>
          <p:spPr bwMode="auto">
            <a:xfrm flipH="1">
              <a:off x="2637368" y="1754189"/>
              <a:ext cx="155222" cy="1587"/>
            </a:xfrm>
            <a:prstGeom prst="line">
              <a:avLst/>
            </a:prstGeom>
            <a:noFill/>
            <a:ln w="0">
              <a:solidFill>
                <a:srgbClr val="FFFFFF"/>
              </a:solidFill>
              <a:round/>
              <a:headEnd/>
              <a:tailEnd/>
            </a:ln>
          </p:spPr>
          <p:txBody>
            <a:bodyPr/>
            <a:lstStyle/>
            <a:p>
              <a:endParaRPr lang="en-US"/>
            </a:p>
          </p:txBody>
        </p:sp>
        <p:sp>
          <p:nvSpPr>
            <p:cNvPr id="39958" name="Line 1537"/>
            <p:cNvSpPr>
              <a:spLocks noChangeShapeType="1"/>
            </p:cNvSpPr>
            <p:nvPr/>
          </p:nvSpPr>
          <p:spPr bwMode="auto">
            <a:xfrm flipH="1">
              <a:off x="5465234" y="1803400"/>
              <a:ext cx="155222" cy="1588"/>
            </a:xfrm>
            <a:prstGeom prst="line">
              <a:avLst/>
            </a:prstGeom>
            <a:noFill/>
            <a:ln w="0">
              <a:solidFill>
                <a:srgbClr val="FFFFFF"/>
              </a:solidFill>
              <a:round/>
              <a:headEnd/>
              <a:tailEnd/>
            </a:ln>
          </p:spPr>
          <p:txBody>
            <a:bodyPr/>
            <a:lstStyle/>
            <a:p>
              <a:endParaRPr lang="en-US"/>
            </a:p>
          </p:txBody>
        </p:sp>
        <p:sp>
          <p:nvSpPr>
            <p:cNvPr id="39959" name="Line 1538"/>
            <p:cNvSpPr>
              <a:spLocks noChangeShapeType="1"/>
            </p:cNvSpPr>
            <p:nvPr/>
          </p:nvSpPr>
          <p:spPr bwMode="auto">
            <a:xfrm flipH="1">
              <a:off x="5465234" y="3132139"/>
              <a:ext cx="155222" cy="1587"/>
            </a:xfrm>
            <a:prstGeom prst="line">
              <a:avLst/>
            </a:prstGeom>
            <a:noFill/>
            <a:ln w="0">
              <a:solidFill>
                <a:srgbClr val="FFFFFF"/>
              </a:solidFill>
              <a:round/>
              <a:headEnd/>
              <a:tailEnd/>
            </a:ln>
          </p:spPr>
          <p:txBody>
            <a:bodyPr/>
            <a:lstStyle/>
            <a:p>
              <a:endParaRPr lang="en-US"/>
            </a:p>
          </p:txBody>
        </p:sp>
        <p:sp>
          <p:nvSpPr>
            <p:cNvPr id="39960" name="Line 1539"/>
            <p:cNvSpPr>
              <a:spLocks noChangeShapeType="1"/>
            </p:cNvSpPr>
            <p:nvPr/>
          </p:nvSpPr>
          <p:spPr bwMode="auto">
            <a:xfrm flipH="1">
              <a:off x="5465234" y="4167189"/>
              <a:ext cx="155222" cy="1587"/>
            </a:xfrm>
            <a:prstGeom prst="line">
              <a:avLst/>
            </a:prstGeom>
            <a:noFill/>
            <a:ln w="0">
              <a:solidFill>
                <a:srgbClr val="FFFFFF"/>
              </a:solidFill>
              <a:round/>
              <a:headEnd/>
              <a:tailEnd/>
            </a:ln>
          </p:spPr>
          <p:txBody>
            <a:bodyPr/>
            <a:lstStyle/>
            <a:p>
              <a:endParaRPr lang="en-US"/>
            </a:p>
          </p:txBody>
        </p:sp>
        <p:sp>
          <p:nvSpPr>
            <p:cNvPr id="39961" name="Line 1540"/>
            <p:cNvSpPr>
              <a:spLocks noChangeShapeType="1"/>
            </p:cNvSpPr>
            <p:nvPr/>
          </p:nvSpPr>
          <p:spPr bwMode="auto">
            <a:xfrm flipH="1">
              <a:off x="5465234" y="5043489"/>
              <a:ext cx="155222" cy="1587"/>
            </a:xfrm>
            <a:prstGeom prst="line">
              <a:avLst/>
            </a:prstGeom>
            <a:noFill/>
            <a:ln w="0">
              <a:solidFill>
                <a:srgbClr val="FFFFFF"/>
              </a:solidFill>
              <a:round/>
              <a:headEnd/>
              <a:tailEnd/>
            </a:ln>
          </p:spPr>
          <p:txBody>
            <a:bodyPr/>
            <a:lstStyle/>
            <a:p>
              <a:endParaRPr lang="en-US"/>
            </a:p>
          </p:txBody>
        </p:sp>
        <p:sp>
          <p:nvSpPr>
            <p:cNvPr id="39962" name="Line 1541"/>
            <p:cNvSpPr>
              <a:spLocks noChangeShapeType="1"/>
            </p:cNvSpPr>
            <p:nvPr/>
          </p:nvSpPr>
          <p:spPr bwMode="auto">
            <a:xfrm flipH="1">
              <a:off x="5465234" y="6037264"/>
              <a:ext cx="155222" cy="1587"/>
            </a:xfrm>
            <a:prstGeom prst="line">
              <a:avLst/>
            </a:prstGeom>
            <a:noFill/>
            <a:ln w="0">
              <a:solidFill>
                <a:srgbClr val="FFFFFF"/>
              </a:solidFill>
              <a:round/>
              <a:headEnd/>
              <a:tailEnd/>
            </a:ln>
          </p:spPr>
          <p:txBody>
            <a:bodyPr/>
            <a:lstStyle/>
            <a:p>
              <a:endParaRPr lang="en-US"/>
            </a:p>
          </p:txBody>
        </p:sp>
        <p:sp>
          <p:nvSpPr>
            <p:cNvPr id="39963" name="Freeform 1542"/>
            <p:cNvSpPr>
              <a:spLocks/>
            </p:cNvSpPr>
            <p:nvPr/>
          </p:nvSpPr>
          <p:spPr bwMode="auto">
            <a:xfrm>
              <a:off x="2789767" y="1806575"/>
              <a:ext cx="2668411" cy="2700338"/>
            </a:xfrm>
            <a:custGeom>
              <a:avLst/>
              <a:gdLst>
                <a:gd name="T0" fmla="*/ 0 w 1891"/>
                <a:gd name="T1" fmla="*/ 2147483646 h 1701"/>
                <a:gd name="T2" fmla="*/ 2147483646 w 1891"/>
                <a:gd name="T3" fmla="*/ 2147483646 h 1701"/>
                <a:gd name="T4" fmla="*/ 2147483646 w 1891"/>
                <a:gd name="T5" fmla="*/ 2147483646 h 1701"/>
                <a:gd name="T6" fmla="*/ 2147483646 w 1891"/>
                <a:gd name="T7" fmla="*/ 2147483646 h 1701"/>
                <a:gd name="T8" fmla="*/ 2147483646 w 1891"/>
                <a:gd name="T9" fmla="*/ 2147483646 h 1701"/>
                <a:gd name="T10" fmla="*/ 2147483646 w 1891"/>
                <a:gd name="T11" fmla="*/ 2147483646 h 1701"/>
                <a:gd name="T12" fmla="*/ 2147483646 w 1891"/>
                <a:gd name="T13" fmla="*/ 2147483646 h 1701"/>
                <a:gd name="T14" fmla="*/ 2147483646 w 1891"/>
                <a:gd name="T15" fmla="*/ 2147483646 h 1701"/>
                <a:gd name="T16" fmla="*/ 2147483646 w 1891"/>
                <a:gd name="T17" fmla="*/ 2147483646 h 1701"/>
                <a:gd name="T18" fmla="*/ 2147483646 w 1891"/>
                <a:gd name="T19" fmla="*/ 2147483646 h 1701"/>
                <a:gd name="T20" fmla="*/ 2147483646 w 1891"/>
                <a:gd name="T21" fmla="*/ 2147483646 h 1701"/>
                <a:gd name="T22" fmla="*/ 2147483646 w 1891"/>
                <a:gd name="T23" fmla="*/ 2147483646 h 1701"/>
                <a:gd name="T24" fmla="*/ 2147483646 w 1891"/>
                <a:gd name="T25" fmla="*/ 2147483646 h 1701"/>
                <a:gd name="T26" fmla="*/ 2147483646 w 1891"/>
                <a:gd name="T27" fmla="*/ 2147483646 h 1701"/>
                <a:gd name="T28" fmla="*/ 2147483646 w 1891"/>
                <a:gd name="T29" fmla="*/ 2147483646 h 1701"/>
                <a:gd name="T30" fmla="*/ 2147483646 w 1891"/>
                <a:gd name="T31" fmla="*/ 2147483646 h 1701"/>
                <a:gd name="T32" fmla="*/ 2147483646 w 1891"/>
                <a:gd name="T33" fmla="*/ 2147483646 h 1701"/>
                <a:gd name="T34" fmla="*/ 2147483646 w 1891"/>
                <a:gd name="T35" fmla="*/ 2147483646 h 1701"/>
                <a:gd name="T36" fmla="*/ 2147483646 w 1891"/>
                <a:gd name="T37" fmla="*/ 2147483646 h 1701"/>
                <a:gd name="T38" fmla="*/ 2147483646 w 1891"/>
                <a:gd name="T39" fmla="*/ 2147483646 h 1701"/>
                <a:gd name="T40" fmla="*/ 2147483646 w 1891"/>
                <a:gd name="T41" fmla="*/ 2147483646 h 1701"/>
                <a:gd name="T42" fmla="*/ 2147483646 w 1891"/>
                <a:gd name="T43" fmla="*/ 2147483646 h 1701"/>
                <a:gd name="T44" fmla="*/ 2147483646 w 1891"/>
                <a:gd name="T45" fmla="*/ 2147483646 h 1701"/>
                <a:gd name="T46" fmla="*/ 2147483646 w 1891"/>
                <a:gd name="T47" fmla="*/ 2147483646 h 1701"/>
                <a:gd name="T48" fmla="*/ 2147483646 w 1891"/>
                <a:gd name="T49" fmla="*/ 2147483646 h 1701"/>
                <a:gd name="T50" fmla="*/ 2147483646 w 1891"/>
                <a:gd name="T51" fmla="*/ 2147483646 h 1701"/>
                <a:gd name="T52" fmla="*/ 2147483646 w 1891"/>
                <a:gd name="T53" fmla="*/ 2147483646 h 1701"/>
                <a:gd name="T54" fmla="*/ 2147483646 w 1891"/>
                <a:gd name="T55" fmla="*/ 2147483646 h 1701"/>
                <a:gd name="T56" fmla="*/ 2147483646 w 1891"/>
                <a:gd name="T57" fmla="*/ 2147483646 h 1701"/>
                <a:gd name="T58" fmla="*/ 2147483646 w 1891"/>
                <a:gd name="T59" fmla="*/ 2147483646 h 1701"/>
                <a:gd name="T60" fmla="*/ 2147483646 w 1891"/>
                <a:gd name="T61" fmla="*/ 2147483646 h 1701"/>
                <a:gd name="T62" fmla="*/ 2147483646 w 1891"/>
                <a:gd name="T63" fmla="*/ 2147483646 h 1701"/>
                <a:gd name="T64" fmla="*/ 2147483646 w 1891"/>
                <a:gd name="T65" fmla="*/ 2147483646 h 1701"/>
                <a:gd name="T66" fmla="*/ 2147483646 w 1891"/>
                <a:gd name="T67" fmla="*/ 2147483646 h 1701"/>
                <a:gd name="T68" fmla="*/ 2147483646 w 1891"/>
                <a:gd name="T69" fmla="*/ 2147483646 h 1701"/>
                <a:gd name="T70" fmla="*/ 2147483646 w 1891"/>
                <a:gd name="T71" fmla="*/ 2147483646 h 1701"/>
                <a:gd name="T72" fmla="*/ 2147483646 w 1891"/>
                <a:gd name="T73" fmla="*/ 2147483646 h 1701"/>
                <a:gd name="T74" fmla="*/ 2147483646 w 1891"/>
                <a:gd name="T75" fmla="*/ 2147483646 h 1701"/>
                <a:gd name="T76" fmla="*/ 2147483646 w 1891"/>
                <a:gd name="T77" fmla="*/ 2147483646 h 1701"/>
                <a:gd name="T78" fmla="*/ 2147483646 w 1891"/>
                <a:gd name="T79" fmla="*/ 2147483646 h 1701"/>
                <a:gd name="T80" fmla="*/ 2147483646 w 1891"/>
                <a:gd name="T81" fmla="*/ 2147483646 h 1701"/>
                <a:gd name="T82" fmla="*/ 2147483646 w 1891"/>
                <a:gd name="T83" fmla="*/ 2147483646 h 1701"/>
                <a:gd name="T84" fmla="*/ 2147483646 w 1891"/>
                <a:gd name="T85" fmla="*/ 2147483646 h 1701"/>
                <a:gd name="T86" fmla="*/ 2147483646 w 1891"/>
                <a:gd name="T87" fmla="*/ 2147483646 h 1701"/>
                <a:gd name="T88" fmla="*/ 2147483646 w 1891"/>
                <a:gd name="T89" fmla="*/ 0 h 17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91"/>
                <a:gd name="T136" fmla="*/ 0 h 1701"/>
                <a:gd name="T137" fmla="*/ 1891 w 1891"/>
                <a:gd name="T138" fmla="*/ 1701 h 17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91" h="1701">
                  <a:moveTo>
                    <a:pt x="0" y="1701"/>
                  </a:moveTo>
                  <a:lnTo>
                    <a:pt x="16" y="1693"/>
                  </a:lnTo>
                  <a:lnTo>
                    <a:pt x="30" y="1686"/>
                  </a:lnTo>
                  <a:lnTo>
                    <a:pt x="46" y="1679"/>
                  </a:lnTo>
                  <a:lnTo>
                    <a:pt x="60" y="1674"/>
                  </a:lnTo>
                  <a:lnTo>
                    <a:pt x="76" y="1667"/>
                  </a:lnTo>
                  <a:lnTo>
                    <a:pt x="89" y="1660"/>
                  </a:lnTo>
                  <a:lnTo>
                    <a:pt x="105" y="1653"/>
                  </a:lnTo>
                  <a:lnTo>
                    <a:pt x="119" y="1645"/>
                  </a:lnTo>
                  <a:lnTo>
                    <a:pt x="128" y="1641"/>
                  </a:lnTo>
                  <a:lnTo>
                    <a:pt x="135" y="1636"/>
                  </a:lnTo>
                  <a:lnTo>
                    <a:pt x="144" y="1631"/>
                  </a:lnTo>
                  <a:lnTo>
                    <a:pt x="151" y="1626"/>
                  </a:lnTo>
                  <a:lnTo>
                    <a:pt x="160" y="1621"/>
                  </a:lnTo>
                  <a:lnTo>
                    <a:pt x="167" y="1614"/>
                  </a:lnTo>
                  <a:lnTo>
                    <a:pt x="176" y="1610"/>
                  </a:lnTo>
                  <a:lnTo>
                    <a:pt x="183" y="1605"/>
                  </a:lnTo>
                  <a:lnTo>
                    <a:pt x="199" y="1595"/>
                  </a:lnTo>
                  <a:lnTo>
                    <a:pt x="213" y="1586"/>
                  </a:lnTo>
                  <a:lnTo>
                    <a:pt x="227" y="1576"/>
                  </a:lnTo>
                  <a:lnTo>
                    <a:pt x="240" y="1566"/>
                  </a:lnTo>
                  <a:lnTo>
                    <a:pt x="254" y="1557"/>
                  </a:lnTo>
                  <a:lnTo>
                    <a:pt x="268" y="1547"/>
                  </a:lnTo>
                  <a:lnTo>
                    <a:pt x="282" y="1538"/>
                  </a:lnTo>
                  <a:lnTo>
                    <a:pt x="295" y="1528"/>
                  </a:lnTo>
                  <a:lnTo>
                    <a:pt x="307" y="1521"/>
                  </a:lnTo>
                  <a:lnTo>
                    <a:pt x="321" y="1511"/>
                  </a:lnTo>
                  <a:lnTo>
                    <a:pt x="332" y="1504"/>
                  </a:lnTo>
                  <a:lnTo>
                    <a:pt x="343" y="1497"/>
                  </a:lnTo>
                  <a:lnTo>
                    <a:pt x="355" y="1490"/>
                  </a:lnTo>
                  <a:lnTo>
                    <a:pt x="366" y="1482"/>
                  </a:lnTo>
                  <a:lnTo>
                    <a:pt x="378" y="1473"/>
                  </a:lnTo>
                  <a:lnTo>
                    <a:pt x="389" y="1466"/>
                  </a:lnTo>
                  <a:lnTo>
                    <a:pt x="421" y="1442"/>
                  </a:lnTo>
                  <a:lnTo>
                    <a:pt x="453" y="1418"/>
                  </a:lnTo>
                  <a:lnTo>
                    <a:pt x="485" y="1394"/>
                  </a:lnTo>
                  <a:lnTo>
                    <a:pt x="517" y="1372"/>
                  </a:lnTo>
                  <a:lnTo>
                    <a:pt x="547" y="1348"/>
                  </a:lnTo>
                  <a:lnTo>
                    <a:pt x="579" y="1322"/>
                  </a:lnTo>
                  <a:lnTo>
                    <a:pt x="611" y="1298"/>
                  </a:lnTo>
                  <a:lnTo>
                    <a:pt x="641" y="1274"/>
                  </a:lnTo>
                  <a:lnTo>
                    <a:pt x="1001" y="967"/>
                  </a:lnTo>
                  <a:lnTo>
                    <a:pt x="1321" y="655"/>
                  </a:lnTo>
                  <a:lnTo>
                    <a:pt x="1614" y="314"/>
                  </a:lnTo>
                  <a:lnTo>
                    <a:pt x="1891" y="0"/>
                  </a:lnTo>
                </a:path>
              </a:pathLst>
            </a:custGeom>
            <a:noFill/>
            <a:ln w="0">
              <a:solidFill>
                <a:srgbClr val="FF0000"/>
              </a:solidFill>
              <a:round/>
              <a:headEnd/>
              <a:tailEnd/>
            </a:ln>
          </p:spPr>
          <p:txBody>
            <a:bodyPr/>
            <a:lstStyle/>
            <a:p>
              <a:endParaRPr lang="en-US"/>
            </a:p>
          </p:txBody>
        </p:sp>
        <p:sp>
          <p:nvSpPr>
            <p:cNvPr id="39964" name="Freeform 1543"/>
            <p:cNvSpPr>
              <a:spLocks/>
            </p:cNvSpPr>
            <p:nvPr/>
          </p:nvSpPr>
          <p:spPr bwMode="auto">
            <a:xfrm>
              <a:off x="2789767" y="4411664"/>
              <a:ext cx="2668411" cy="460375"/>
            </a:xfrm>
            <a:custGeom>
              <a:avLst/>
              <a:gdLst>
                <a:gd name="T0" fmla="*/ 2147483646 w 1891"/>
                <a:gd name="T1" fmla="*/ 2147483646 h 290"/>
                <a:gd name="T2" fmla="*/ 2147483646 w 1891"/>
                <a:gd name="T3" fmla="*/ 2147483646 h 290"/>
                <a:gd name="T4" fmla="*/ 2147483646 w 1891"/>
                <a:gd name="T5" fmla="*/ 2147483646 h 290"/>
                <a:gd name="T6" fmla="*/ 2147483646 w 1891"/>
                <a:gd name="T7" fmla="*/ 2147483646 h 290"/>
                <a:gd name="T8" fmla="*/ 2147483646 w 1891"/>
                <a:gd name="T9" fmla="*/ 2147483646 h 290"/>
                <a:gd name="T10" fmla="*/ 2147483646 w 1891"/>
                <a:gd name="T11" fmla="*/ 2147483646 h 290"/>
                <a:gd name="T12" fmla="*/ 2147483646 w 1891"/>
                <a:gd name="T13" fmla="*/ 2147483646 h 290"/>
                <a:gd name="T14" fmla="*/ 2147483646 w 1891"/>
                <a:gd name="T15" fmla="*/ 2147483646 h 290"/>
                <a:gd name="T16" fmla="*/ 2147483646 w 1891"/>
                <a:gd name="T17" fmla="*/ 2147483646 h 290"/>
                <a:gd name="T18" fmla="*/ 2147483646 w 1891"/>
                <a:gd name="T19" fmla="*/ 2147483646 h 290"/>
                <a:gd name="T20" fmla="*/ 2147483646 w 1891"/>
                <a:gd name="T21" fmla="*/ 2147483646 h 290"/>
                <a:gd name="T22" fmla="*/ 2147483646 w 1891"/>
                <a:gd name="T23" fmla="*/ 2147483646 h 290"/>
                <a:gd name="T24" fmla="*/ 2147483646 w 1891"/>
                <a:gd name="T25" fmla="*/ 2147483646 h 290"/>
                <a:gd name="T26" fmla="*/ 2147483646 w 1891"/>
                <a:gd name="T27" fmla="*/ 2147483646 h 290"/>
                <a:gd name="T28" fmla="*/ 2147483646 w 1891"/>
                <a:gd name="T29" fmla="*/ 2147483646 h 290"/>
                <a:gd name="T30" fmla="*/ 2147483646 w 1891"/>
                <a:gd name="T31" fmla="*/ 2147483646 h 290"/>
                <a:gd name="T32" fmla="*/ 2147483646 w 1891"/>
                <a:gd name="T33" fmla="*/ 2147483646 h 290"/>
                <a:gd name="T34" fmla="*/ 2147483646 w 1891"/>
                <a:gd name="T35" fmla="*/ 2147483646 h 290"/>
                <a:gd name="T36" fmla="*/ 2147483646 w 1891"/>
                <a:gd name="T37" fmla="*/ 2147483646 h 290"/>
                <a:gd name="T38" fmla="*/ 2147483646 w 1891"/>
                <a:gd name="T39" fmla="*/ 2147483646 h 290"/>
                <a:gd name="T40" fmla="*/ 2147483646 w 1891"/>
                <a:gd name="T41" fmla="*/ 2147483646 h 290"/>
                <a:gd name="T42" fmla="*/ 2147483646 w 1891"/>
                <a:gd name="T43" fmla="*/ 2147483646 h 290"/>
                <a:gd name="T44" fmla="*/ 2147483646 w 1891"/>
                <a:gd name="T45" fmla="*/ 2147483646 h 290"/>
                <a:gd name="T46" fmla="*/ 2147483646 w 1891"/>
                <a:gd name="T47" fmla="*/ 2147483646 h 290"/>
                <a:gd name="T48" fmla="*/ 2147483646 w 1891"/>
                <a:gd name="T49" fmla="*/ 2147483646 h 290"/>
                <a:gd name="T50" fmla="*/ 2147483646 w 1891"/>
                <a:gd name="T51" fmla="*/ 2147483646 h 290"/>
                <a:gd name="T52" fmla="*/ 2147483646 w 1891"/>
                <a:gd name="T53" fmla="*/ 2147483646 h 290"/>
                <a:gd name="T54" fmla="*/ 2147483646 w 1891"/>
                <a:gd name="T55" fmla="*/ 2147483646 h 290"/>
                <a:gd name="T56" fmla="*/ 2147483646 w 1891"/>
                <a:gd name="T57" fmla="*/ 2147483646 h 290"/>
                <a:gd name="T58" fmla="*/ 2147483646 w 1891"/>
                <a:gd name="T59" fmla="*/ 2147483646 h 290"/>
                <a:gd name="T60" fmla="*/ 2147483646 w 1891"/>
                <a:gd name="T61" fmla="*/ 2147483646 h 290"/>
                <a:gd name="T62" fmla="*/ 2147483646 w 1891"/>
                <a:gd name="T63" fmla="*/ 2147483646 h 290"/>
                <a:gd name="T64" fmla="*/ 2147483646 w 1891"/>
                <a:gd name="T65" fmla="*/ 2147483646 h 290"/>
                <a:gd name="T66" fmla="*/ 2147483646 w 1891"/>
                <a:gd name="T67" fmla="*/ 2147483646 h 290"/>
                <a:gd name="T68" fmla="*/ 2147483646 w 1891"/>
                <a:gd name="T69" fmla="*/ 2147483646 h 290"/>
                <a:gd name="T70" fmla="*/ 2147483646 w 1891"/>
                <a:gd name="T71" fmla="*/ 2147483646 h 290"/>
                <a:gd name="T72" fmla="*/ 2147483646 w 1891"/>
                <a:gd name="T73" fmla="*/ 2147483646 h 290"/>
                <a:gd name="T74" fmla="*/ 2147483646 w 1891"/>
                <a:gd name="T75" fmla="*/ 2147483646 h 290"/>
                <a:gd name="T76" fmla="*/ 2147483646 w 1891"/>
                <a:gd name="T77" fmla="*/ 2147483646 h 290"/>
                <a:gd name="T78" fmla="*/ 2147483646 w 1891"/>
                <a:gd name="T79" fmla="*/ 2147483646 h 290"/>
                <a:gd name="T80" fmla="*/ 2147483646 w 1891"/>
                <a:gd name="T81" fmla="*/ 2147483646 h 290"/>
                <a:gd name="T82" fmla="*/ 2147483646 w 1891"/>
                <a:gd name="T83" fmla="*/ 2147483646 h 290"/>
                <a:gd name="T84" fmla="*/ 2147483646 w 1891"/>
                <a:gd name="T85" fmla="*/ 2147483646 h 290"/>
                <a:gd name="T86" fmla="*/ 2147483646 w 1891"/>
                <a:gd name="T87" fmla="*/ 2147483646 h 290"/>
                <a:gd name="T88" fmla="*/ 2147483646 w 1891"/>
                <a:gd name="T89" fmla="*/ 2147483646 h 290"/>
                <a:gd name="T90" fmla="*/ 2147483646 w 1891"/>
                <a:gd name="T91" fmla="*/ 2147483646 h 290"/>
                <a:gd name="T92" fmla="*/ 2147483646 w 1891"/>
                <a:gd name="T93" fmla="*/ 2147483646 h 290"/>
                <a:gd name="T94" fmla="*/ 2147483646 w 1891"/>
                <a:gd name="T95" fmla="*/ 2147483646 h 290"/>
                <a:gd name="T96" fmla="*/ 2147483646 w 1891"/>
                <a:gd name="T97" fmla="*/ 2147483646 h 290"/>
                <a:gd name="T98" fmla="*/ 2147483646 w 1891"/>
                <a:gd name="T99" fmla="*/ 2147483646 h 290"/>
                <a:gd name="T100" fmla="*/ 2147483646 w 1891"/>
                <a:gd name="T101" fmla="*/ 2147483646 h 290"/>
                <a:gd name="T102" fmla="*/ 2147483646 w 1891"/>
                <a:gd name="T103" fmla="*/ 2147483646 h 290"/>
                <a:gd name="T104" fmla="*/ 2147483646 w 1891"/>
                <a:gd name="T105" fmla="*/ 2147483646 h 290"/>
                <a:gd name="T106" fmla="*/ 2147483646 w 1891"/>
                <a:gd name="T107" fmla="*/ 2147483646 h 290"/>
                <a:gd name="T108" fmla="*/ 2147483646 w 1891"/>
                <a:gd name="T109" fmla="*/ 2147483646 h 290"/>
                <a:gd name="T110" fmla="*/ 2147483646 w 1891"/>
                <a:gd name="T111" fmla="*/ 2147483646 h 2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290"/>
                <a:gd name="T170" fmla="*/ 1891 w 1891"/>
                <a:gd name="T171" fmla="*/ 290 h 2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290">
                  <a:moveTo>
                    <a:pt x="0" y="57"/>
                  </a:moveTo>
                  <a:lnTo>
                    <a:pt x="21" y="67"/>
                  </a:lnTo>
                  <a:lnTo>
                    <a:pt x="39" y="76"/>
                  </a:lnTo>
                  <a:lnTo>
                    <a:pt x="57" y="84"/>
                  </a:lnTo>
                  <a:lnTo>
                    <a:pt x="78" y="93"/>
                  </a:lnTo>
                  <a:lnTo>
                    <a:pt x="96" y="103"/>
                  </a:lnTo>
                  <a:lnTo>
                    <a:pt x="115" y="110"/>
                  </a:lnTo>
                  <a:lnTo>
                    <a:pt x="135" y="120"/>
                  </a:lnTo>
                  <a:lnTo>
                    <a:pt x="153" y="127"/>
                  </a:lnTo>
                  <a:lnTo>
                    <a:pt x="165" y="132"/>
                  </a:lnTo>
                  <a:lnTo>
                    <a:pt x="174" y="136"/>
                  </a:lnTo>
                  <a:lnTo>
                    <a:pt x="185" y="141"/>
                  </a:lnTo>
                  <a:lnTo>
                    <a:pt x="197" y="146"/>
                  </a:lnTo>
                  <a:lnTo>
                    <a:pt x="208" y="151"/>
                  </a:lnTo>
                  <a:lnTo>
                    <a:pt x="218" y="153"/>
                  </a:lnTo>
                  <a:lnTo>
                    <a:pt x="229" y="158"/>
                  </a:lnTo>
                  <a:lnTo>
                    <a:pt x="240" y="163"/>
                  </a:lnTo>
                  <a:lnTo>
                    <a:pt x="252" y="165"/>
                  </a:lnTo>
                  <a:lnTo>
                    <a:pt x="261" y="170"/>
                  </a:lnTo>
                  <a:lnTo>
                    <a:pt x="272" y="172"/>
                  </a:lnTo>
                  <a:lnTo>
                    <a:pt x="284" y="177"/>
                  </a:lnTo>
                  <a:lnTo>
                    <a:pt x="295" y="180"/>
                  </a:lnTo>
                  <a:lnTo>
                    <a:pt x="305" y="184"/>
                  </a:lnTo>
                  <a:lnTo>
                    <a:pt x="316" y="187"/>
                  </a:lnTo>
                  <a:lnTo>
                    <a:pt x="327" y="189"/>
                  </a:lnTo>
                  <a:lnTo>
                    <a:pt x="337" y="194"/>
                  </a:lnTo>
                  <a:lnTo>
                    <a:pt x="346" y="196"/>
                  </a:lnTo>
                  <a:lnTo>
                    <a:pt x="355" y="199"/>
                  </a:lnTo>
                  <a:lnTo>
                    <a:pt x="364" y="201"/>
                  </a:lnTo>
                  <a:lnTo>
                    <a:pt x="373" y="204"/>
                  </a:lnTo>
                  <a:lnTo>
                    <a:pt x="382" y="206"/>
                  </a:lnTo>
                  <a:lnTo>
                    <a:pt x="392" y="208"/>
                  </a:lnTo>
                  <a:lnTo>
                    <a:pt x="401" y="211"/>
                  </a:lnTo>
                  <a:lnTo>
                    <a:pt x="410" y="213"/>
                  </a:lnTo>
                  <a:lnTo>
                    <a:pt x="421" y="216"/>
                  </a:lnTo>
                  <a:lnTo>
                    <a:pt x="430" y="218"/>
                  </a:lnTo>
                  <a:lnTo>
                    <a:pt x="440" y="220"/>
                  </a:lnTo>
                  <a:lnTo>
                    <a:pt x="449" y="223"/>
                  </a:lnTo>
                  <a:lnTo>
                    <a:pt x="460" y="228"/>
                  </a:lnTo>
                  <a:lnTo>
                    <a:pt x="469" y="230"/>
                  </a:lnTo>
                  <a:lnTo>
                    <a:pt x="479" y="232"/>
                  </a:lnTo>
                  <a:lnTo>
                    <a:pt x="490" y="235"/>
                  </a:lnTo>
                  <a:lnTo>
                    <a:pt x="499" y="237"/>
                  </a:lnTo>
                  <a:lnTo>
                    <a:pt x="511" y="240"/>
                  </a:lnTo>
                  <a:lnTo>
                    <a:pt x="520" y="242"/>
                  </a:lnTo>
                  <a:lnTo>
                    <a:pt x="531" y="244"/>
                  </a:lnTo>
                  <a:lnTo>
                    <a:pt x="543" y="247"/>
                  </a:lnTo>
                  <a:lnTo>
                    <a:pt x="552" y="249"/>
                  </a:lnTo>
                  <a:lnTo>
                    <a:pt x="563" y="251"/>
                  </a:lnTo>
                  <a:lnTo>
                    <a:pt x="575" y="254"/>
                  </a:lnTo>
                  <a:lnTo>
                    <a:pt x="586" y="256"/>
                  </a:lnTo>
                  <a:lnTo>
                    <a:pt x="598" y="256"/>
                  </a:lnTo>
                  <a:lnTo>
                    <a:pt x="609" y="259"/>
                  </a:lnTo>
                  <a:lnTo>
                    <a:pt x="618" y="259"/>
                  </a:lnTo>
                  <a:lnTo>
                    <a:pt x="630" y="261"/>
                  </a:lnTo>
                  <a:lnTo>
                    <a:pt x="641" y="263"/>
                  </a:lnTo>
                  <a:lnTo>
                    <a:pt x="653" y="263"/>
                  </a:lnTo>
                  <a:lnTo>
                    <a:pt x="664" y="266"/>
                  </a:lnTo>
                  <a:lnTo>
                    <a:pt x="675" y="266"/>
                  </a:lnTo>
                  <a:lnTo>
                    <a:pt x="687" y="268"/>
                  </a:lnTo>
                  <a:lnTo>
                    <a:pt x="698" y="268"/>
                  </a:lnTo>
                  <a:lnTo>
                    <a:pt x="710" y="271"/>
                  </a:lnTo>
                  <a:lnTo>
                    <a:pt x="721" y="273"/>
                  </a:lnTo>
                  <a:lnTo>
                    <a:pt x="733" y="273"/>
                  </a:lnTo>
                  <a:lnTo>
                    <a:pt x="744" y="275"/>
                  </a:lnTo>
                  <a:lnTo>
                    <a:pt x="753" y="275"/>
                  </a:lnTo>
                  <a:lnTo>
                    <a:pt x="762" y="278"/>
                  </a:lnTo>
                  <a:lnTo>
                    <a:pt x="772" y="278"/>
                  </a:lnTo>
                  <a:lnTo>
                    <a:pt x="783" y="280"/>
                  </a:lnTo>
                  <a:lnTo>
                    <a:pt x="792" y="280"/>
                  </a:lnTo>
                  <a:lnTo>
                    <a:pt x="801" y="283"/>
                  </a:lnTo>
                  <a:lnTo>
                    <a:pt x="810" y="283"/>
                  </a:lnTo>
                  <a:lnTo>
                    <a:pt x="822" y="283"/>
                  </a:lnTo>
                  <a:lnTo>
                    <a:pt x="833" y="285"/>
                  </a:lnTo>
                  <a:lnTo>
                    <a:pt x="845" y="285"/>
                  </a:lnTo>
                  <a:lnTo>
                    <a:pt x="859" y="285"/>
                  </a:lnTo>
                  <a:lnTo>
                    <a:pt x="870" y="287"/>
                  </a:lnTo>
                  <a:lnTo>
                    <a:pt x="881" y="287"/>
                  </a:lnTo>
                  <a:lnTo>
                    <a:pt x="893" y="287"/>
                  </a:lnTo>
                  <a:lnTo>
                    <a:pt x="907" y="287"/>
                  </a:lnTo>
                  <a:lnTo>
                    <a:pt x="918" y="287"/>
                  </a:lnTo>
                  <a:lnTo>
                    <a:pt x="927" y="290"/>
                  </a:lnTo>
                  <a:lnTo>
                    <a:pt x="936" y="290"/>
                  </a:lnTo>
                  <a:lnTo>
                    <a:pt x="948" y="290"/>
                  </a:lnTo>
                  <a:lnTo>
                    <a:pt x="957" y="290"/>
                  </a:lnTo>
                  <a:lnTo>
                    <a:pt x="966" y="290"/>
                  </a:lnTo>
                  <a:lnTo>
                    <a:pt x="975" y="290"/>
                  </a:lnTo>
                  <a:lnTo>
                    <a:pt x="987" y="290"/>
                  </a:lnTo>
                  <a:lnTo>
                    <a:pt x="996" y="290"/>
                  </a:lnTo>
                  <a:lnTo>
                    <a:pt x="1007" y="290"/>
                  </a:lnTo>
                  <a:lnTo>
                    <a:pt x="1017" y="290"/>
                  </a:lnTo>
                  <a:lnTo>
                    <a:pt x="1028" y="290"/>
                  </a:lnTo>
                  <a:lnTo>
                    <a:pt x="1039" y="290"/>
                  </a:lnTo>
                  <a:lnTo>
                    <a:pt x="1051" y="290"/>
                  </a:lnTo>
                  <a:lnTo>
                    <a:pt x="1060" y="287"/>
                  </a:lnTo>
                  <a:lnTo>
                    <a:pt x="1071" y="287"/>
                  </a:lnTo>
                  <a:lnTo>
                    <a:pt x="1083" y="287"/>
                  </a:lnTo>
                  <a:lnTo>
                    <a:pt x="1092" y="285"/>
                  </a:lnTo>
                  <a:lnTo>
                    <a:pt x="1104" y="285"/>
                  </a:lnTo>
                  <a:lnTo>
                    <a:pt x="1113" y="285"/>
                  </a:lnTo>
                  <a:lnTo>
                    <a:pt x="1124" y="283"/>
                  </a:lnTo>
                  <a:lnTo>
                    <a:pt x="1133" y="283"/>
                  </a:lnTo>
                  <a:lnTo>
                    <a:pt x="1145" y="280"/>
                  </a:lnTo>
                  <a:lnTo>
                    <a:pt x="1154" y="280"/>
                  </a:lnTo>
                  <a:lnTo>
                    <a:pt x="1165" y="278"/>
                  </a:lnTo>
                  <a:lnTo>
                    <a:pt x="1175" y="278"/>
                  </a:lnTo>
                  <a:lnTo>
                    <a:pt x="1181" y="278"/>
                  </a:lnTo>
                  <a:lnTo>
                    <a:pt x="1191" y="275"/>
                  </a:lnTo>
                  <a:lnTo>
                    <a:pt x="1197" y="275"/>
                  </a:lnTo>
                  <a:lnTo>
                    <a:pt x="1207" y="275"/>
                  </a:lnTo>
                  <a:lnTo>
                    <a:pt x="1216" y="273"/>
                  </a:lnTo>
                  <a:lnTo>
                    <a:pt x="1223" y="273"/>
                  </a:lnTo>
                  <a:lnTo>
                    <a:pt x="1232" y="271"/>
                  </a:lnTo>
                  <a:lnTo>
                    <a:pt x="1239" y="271"/>
                  </a:lnTo>
                  <a:lnTo>
                    <a:pt x="1248" y="268"/>
                  </a:lnTo>
                  <a:lnTo>
                    <a:pt x="1257" y="266"/>
                  </a:lnTo>
                  <a:lnTo>
                    <a:pt x="1266" y="266"/>
                  </a:lnTo>
                  <a:lnTo>
                    <a:pt x="1273" y="263"/>
                  </a:lnTo>
                  <a:lnTo>
                    <a:pt x="1282" y="261"/>
                  </a:lnTo>
                  <a:lnTo>
                    <a:pt x="1291" y="259"/>
                  </a:lnTo>
                  <a:lnTo>
                    <a:pt x="1298" y="259"/>
                  </a:lnTo>
                  <a:lnTo>
                    <a:pt x="1310" y="254"/>
                  </a:lnTo>
                  <a:lnTo>
                    <a:pt x="1321" y="251"/>
                  </a:lnTo>
                  <a:lnTo>
                    <a:pt x="1332" y="249"/>
                  </a:lnTo>
                  <a:lnTo>
                    <a:pt x="1346" y="247"/>
                  </a:lnTo>
                  <a:lnTo>
                    <a:pt x="1358" y="242"/>
                  </a:lnTo>
                  <a:lnTo>
                    <a:pt x="1369" y="240"/>
                  </a:lnTo>
                  <a:lnTo>
                    <a:pt x="1381" y="237"/>
                  </a:lnTo>
                  <a:lnTo>
                    <a:pt x="1392" y="235"/>
                  </a:lnTo>
                  <a:lnTo>
                    <a:pt x="1401" y="230"/>
                  </a:lnTo>
                  <a:lnTo>
                    <a:pt x="1413" y="228"/>
                  </a:lnTo>
                  <a:lnTo>
                    <a:pt x="1422" y="225"/>
                  </a:lnTo>
                  <a:lnTo>
                    <a:pt x="1431" y="223"/>
                  </a:lnTo>
                  <a:lnTo>
                    <a:pt x="1442" y="220"/>
                  </a:lnTo>
                  <a:lnTo>
                    <a:pt x="1452" y="216"/>
                  </a:lnTo>
                  <a:lnTo>
                    <a:pt x="1461" y="213"/>
                  </a:lnTo>
                  <a:lnTo>
                    <a:pt x="1472" y="211"/>
                  </a:lnTo>
                  <a:lnTo>
                    <a:pt x="1484" y="206"/>
                  </a:lnTo>
                  <a:lnTo>
                    <a:pt x="1495" y="201"/>
                  </a:lnTo>
                  <a:lnTo>
                    <a:pt x="1506" y="199"/>
                  </a:lnTo>
                  <a:lnTo>
                    <a:pt x="1518" y="194"/>
                  </a:lnTo>
                  <a:lnTo>
                    <a:pt x="1529" y="189"/>
                  </a:lnTo>
                  <a:lnTo>
                    <a:pt x="1541" y="184"/>
                  </a:lnTo>
                  <a:lnTo>
                    <a:pt x="1552" y="180"/>
                  </a:lnTo>
                  <a:lnTo>
                    <a:pt x="1564" y="175"/>
                  </a:lnTo>
                  <a:lnTo>
                    <a:pt x="1577" y="170"/>
                  </a:lnTo>
                  <a:lnTo>
                    <a:pt x="1591" y="165"/>
                  </a:lnTo>
                  <a:lnTo>
                    <a:pt x="1605" y="160"/>
                  </a:lnTo>
                  <a:lnTo>
                    <a:pt x="1616" y="153"/>
                  </a:lnTo>
                  <a:lnTo>
                    <a:pt x="1630" y="148"/>
                  </a:lnTo>
                  <a:lnTo>
                    <a:pt x="1644" y="144"/>
                  </a:lnTo>
                  <a:lnTo>
                    <a:pt x="1655" y="136"/>
                  </a:lnTo>
                  <a:lnTo>
                    <a:pt x="1669" y="132"/>
                  </a:lnTo>
                  <a:lnTo>
                    <a:pt x="1678" y="127"/>
                  </a:lnTo>
                  <a:lnTo>
                    <a:pt x="1687" y="124"/>
                  </a:lnTo>
                  <a:lnTo>
                    <a:pt x="1696" y="120"/>
                  </a:lnTo>
                  <a:lnTo>
                    <a:pt x="1706" y="115"/>
                  </a:lnTo>
                  <a:lnTo>
                    <a:pt x="1715" y="110"/>
                  </a:lnTo>
                  <a:lnTo>
                    <a:pt x="1724" y="105"/>
                  </a:lnTo>
                  <a:lnTo>
                    <a:pt x="1733" y="100"/>
                  </a:lnTo>
                  <a:lnTo>
                    <a:pt x="1742" y="96"/>
                  </a:lnTo>
                  <a:lnTo>
                    <a:pt x="1749" y="93"/>
                  </a:lnTo>
                  <a:lnTo>
                    <a:pt x="1754" y="91"/>
                  </a:lnTo>
                  <a:lnTo>
                    <a:pt x="1761" y="88"/>
                  </a:lnTo>
                  <a:lnTo>
                    <a:pt x="1765" y="84"/>
                  </a:lnTo>
                  <a:lnTo>
                    <a:pt x="1772" y="81"/>
                  </a:lnTo>
                  <a:lnTo>
                    <a:pt x="1777" y="79"/>
                  </a:lnTo>
                  <a:lnTo>
                    <a:pt x="1783" y="74"/>
                  </a:lnTo>
                  <a:lnTo>
                    <a:pt x="1788" y="72"/>
                  </a:lnTo>
                  <a:lnTo>
                    <a:pt x="1891" y="0"/>
                  </a:lnTo>
                </a:path>
              </a:pathLst>
            </a:custGeom>
            <a:noFill/>
            <a:ln w="0">
              <a:solidFill>
                <a:srgbClr val="FF0000"/>
              </a:solidFill>
              <a:round/>
              <a:headEnd/>
              <a:tailEnd/>
            </a:ln>
          </p:spPr>
          <p:txBody>
            <a:bodyPr/>
            <a:lstStyle/>
            <a:p>
              <a:endParaRPr lang="en-US"/>
            </a:p>
          </p:txBody>
        </p:sp>
        <p:sp>
          <p:nvSpPr>
            <p:cNvPr id="39965" name="Line 1544"/>
            <p:cNvSpPr>
              <a:spLocks noChangeShapeType="1"/>
            </p:cNvSpPr>
            <p:nvPr/>
          </p:nvSpPr>
          <p:spPr bwMode="auto">
            <a:xfrm flipV="1">
              <a:off x="2792590" y="1125538"/>
              <a:ext cx="1411" cy="5178425"/>
            </a:xfrm>
            <a:prstGeom prst="line">
              <a:avLst/>
            </a:prstGeom>
            <a:noFill/>
            <a:ln w="0">
              <a:solidFill>
                <a:srgbClr val="FFFFFF"/>
              </a:solidFill>
              <a:round/>
              <a:headEnd/>
              <a:tailEnd/>
            </a:ln>
          </p:spPr>
          <p:txBody>
            <a:bodyPr/>
            <a:lstStyle/>
            <a:p>
              <a:endParaRPr lang="en-US"/>
            </a:p>
          </p:txBody>
        </p:sp>
        <p:sp>
          <p:nvSpPr>
            <p:cNvPr id="39966" name="Line 1545"/>
            <p:cNvSpPr>
              <a:spLocks noChangeShapeType="1"/>
            </p:cNvSpPr>
            <p:nvPr/>
          </p:nvSpPr>
          <p:spPr bwMode="auto">
            <a:xfrm flipV="1">
              <a:off x="5461000" y="1125538"/>
              <a:ext cx="1412" cy="5178425"/>
            </a:xfrm>
            <a:prstGeom prst="line">
              <a:avLst/>
            </a:prstGeom>
            <a:noFill/>
            <a:ln w="0">
              <a:solidFill>
                <a:srgbClr val="FFFFFF"/>
              </a:solidFill>
              <a:round/>
              <a:headEnd/>
              <a:tailEnd/>
            </a:ln>
          </p:spPr>
          <p:txBody>
            <a:bodyPr/>
            <a:lstStyle/>
            <a:p>
              <a:endParaRPr lang="en-US"/>
            </a:p>
          </p:txBody>
        </p:sp>
        <p:grpSp>
          <p:nvGrpSpPr>
            <p:cNvPr id="2" name="Group 1546"/>
            <p:cNvGrpSpPr>
              <a:grpSpLocks/>
            </p:cNvGrpSpPr>
            <p:nvPr/>
          </p:nvGrpSpPr>
          <p:grpSpPr bwMode="auto">
            <a:xfrm>
              <a:off x="2764365" y="1011238"/>
              <a:ext cx="2596443" cy="2178050"/>
              <a:chOff x="2264" y="637"/>
              <a:chExt cx="1840" cy="1372"/>
            </a:xfrm>
          </p:grpSpPr>
          <p:sp>
            <p:nvSpPr>
              <p:cNvPr id="39984" name="Text Box 4"/>
              <p:cNvSpPr txBox="1">
                <a:spLocks noChangeArrowheads="1"/>
              </p:cNvSpPr>
              <p:nvPr/>
            </p:nvSpPr>
            <p:spPr bwMode="auto">
              <a:xfrm rot="16200000">
                <a:off x="3184" y="1052"/>
                <a:ext cx="1054" cy="224"/>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前弹力层</a:t>
                </a:r>
                <a:endParaRPr lang="en-US" altLang="en-US" sz="1400" b="1" dirty="0">
                  <a:solidFill>
                    <a:srgbClr val="002060"/>
                  </a:solidFill>
                </a:endParaRPr>
              </a:p>
            </p:txBody>
          </p:sp>
          <p:sp>
            <p:nvSpPr>
              <p:cNvPr id="39985" name="Text Box 1469"/>
              <p:cNvSpPr txBox="1">
                <a:spLocks noChangeArrowheads="1"/>
              </p:cNvSpPr>
              <p:nvPr/>
            </p:nvSpPr>
            <p:spPr bwMode="auto">
              <a:xfrm rot="16200000">
                <a:off x="1881" y="1211"/>
                <a:ext cx="1372" cy="224"/>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后弹力层</a:t>
                </a:r>
                <a:endParaRPr lang="en-US" altLang="en-US" sz="1400" b="1" dirty="0">
                  <a:solidFill>
                    <a:srgbClr val="002060"/>
                  </a:solidFill>
                </a:endParaRPr>
              </a:p>
            </p:txBody>
          </p:sp>
          <p:sp>
            <p:nvSpPr>
              <p:cNvPr id="39986" name="Text Box 1470"/>
              <p:cNvSpPr txBox="1">
                <a:spLocks noChangeArrowheads="1"/>
              </p:cNvSpPr>
              <p:nvPr/>
            </p:nvSpPr>
            <p:spPr bwMode="auto">
              <a:xfrm rot="16200000">
                <a:off x="1935" y="966"/>
                <a:ext cx="881" cy="224"/>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内皮层</a:t>
                </a:r>
                <a:endParaRPr lang="en-US" altLang="en-US" sz="1400" b="1" dirty="0">
                  <a:solidFill>
                    <a:srgbClr val="002060"/>
                  </a:solidFill>
                </a:endParaRPr>
              </a:p>
            </p:txBody>
          </p:sp>
          <p:sp>
            <p:nvSpPr>
              <p:cNvPr id="39987" name="Text Box 1477"/>
              <p:cNvSpPr txBox="1">
                <a:spLocks noChangeArrowheads="1"/>
              </p:cNvSpPr>
              <p:nvPr/>
            </p:nvSpPr>
            <p:spPr bwMode="auto">
              <a:xfrm rot="16200000">
                <a:off x="2832" y="810"/>
                <a:ext cx="570" cy="224"/>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基质层</a:t>
                </a:r>
                <a:endParaRPr lang="en-US" altLang="en-US" sz="1400" b="1" dirty="0">
                  <a:solidFill>
                    <a:srgbClr val="002060"/>
                  </a:solidFill>
                </a:endParaRPr>
              </a:p>
            </p:txBody>
          </p:sp>
          <p:sp>
            <p:nvSpPr>
              <p:cNvPr id="39988" name="Text Box 1488"/>
              <p:cNvSpPr txBox="1">
                <a:spLocks noChangeArrowheads="1"/>
              </p:cNvSpPr>
              <p:nvPr/>
            </p:nvSpPr>
            <p:spPr bwMode="auto">
              <a:xfrm rot="16200000">
                <a:off x="3646" y="871"/>
                <a:ext cx="692" cy="224"/>
              </a:xfrm>
              <a:prstGeom prst="rect">
                <a:avLst/>
              </a:prstGeom>
              <a:noFill/>
              <a:ln w="12700">
                <a:noFill/>
                <a:miter lim="800000"/>
                <a:headEnd type="none" w="sm" len="sm"/>
                <a:tailEnd type="none" w="sm" len="sm"/>
              </a:ln>
            </p:spPr>
            <p:txBody>
              <a:bodyPr wrap="square">
                <a:spAutoFit/>
              </a:bodyPr>
              <a:lstStyle/>
              <a:p>
                <a:pPr algn="r" defTabSz="762000"/>
                <a:r>
                  <a:rPr lang="zh-CN" altLang="en-US" sz="1400" b="1" dirty="0">
                    <a:solidFill>
                      <a:srgbClr val="002060"/>
                    </a:solidFill>
                  </a:rPr>
                  <a:t>上皮</a:t>
                </a:r>
                <a:endParaRPr lang="en-US" altLang="en-US" sz="1400" b="1" dirty="0">
                  <a:solidFill>
                    <a:srgbClr val="002060"/>
                  </a:solidFill>
                </a:endParaRPr>
              </a:p>
            </p:txBody>
          </p:sp>
        </p:grpSp>
        <p:sp>
          <p:nvSpPr>
            <p:cNvPr id="39968" name="Text Box 1490"/>
            <p:cNvSpPr txBox="1">
              <a:spLocks noChangeArrowheads="1"/>
            </p:cNvSpPr>
            <p:nvPr/>
          </p:nvSpPr>
          <p:spPr bwMode="auto">
            <a:xfrm>
              <a:off x="2191456" y="4718050"/>
              <a:ext cx="451556"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40</a:t>
              </a:r>
            </a:p>
          </p:txBody>
        </p:sp>
        <p:sp>
          <p:nvSpPr>
            <p:cNvPr id="39969" name="Text Box 1491"/>
            <p:cNvSpPr txBox="1">
              <a:spLocks noChangeArrowheads="1"/>
            </p:cNvSpPr>
            <p:nvPr/>
          </p:nvSpPr>
          <p:spPr bwMode="auto">
            <a:xfrm>
              <a:off x="2215445" y="3589338"/>
              <a:ext cx="427567"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80</a:t>
              </a:r>
            </a:p>
          </p:txBody>
        </p:sp>
        <p:sp>
          <p:nvSpPr>
            <p:cNvPr id="39970" name="Text Box 1492"/>
            <p:cNvSpPr txBox="1">
              <a:spLocks noChangeArrowheads="1"/>
            </p:cNvSpPr>
            <p:nvPr/>
          </p:nvSpPr>
          <p:spPr bwMode="auto">
            <a:xfrm>
              <a:off x="2047523" y="2559050"/>
              <a:ext cx="595489"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120</a:t>
              </a:r>
            </a:p>
          </p:txBody>
        </p:sp>
        <p:sp>
          <p:nvSpPr>
            <p:cNvPr id="39971" name="Text Box 1493"/>
            <p:cNvSpPr txBox="1">
              <a:spLocks noChangeArrowheads="1"/>
            </p:cNvSpPr>
            <p:nvPr/>
          </p:nvSpPr>
          <p:spPr bwMode="auto">
            <a:xfrm>
              <a:off x="2036234" y="1528763"/>
              <a:ext cx="606778"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160</a:t>
              </a:r>
            </a:p>
          </p:txBody>
        </p:sp>
        <p:sp>
          <p:nvSpPr>
            <p:cNvPr id="39972" name="Text Box 1494"/>
            <p:cNvSpPr txBox="1">
              <a:spLocks noChangeArrowheads="1"/>
            </p:cNvSpPr>
            <p:nvPr/>
          </p:nvSpPr>
          <p:spPr bwMode="auto">
            <a:xfrm>
              <a:off x="2191456" y="4308475"/>
              <a:ext cx="451556" cy="274638"/>
            </a:xfrm>
            <a:prstGeom prst="rect">
              <a:avLst/>
            </a:prstGeom>
            <a:noFill/>
            <a:ln w="12700">
              <a:noFill/>
              <a:miter lim="800000"/>
              <a:headEnd type="none" w="sm" len="sm"/>
              <a:tailEnd type="none" w="sm" len="sm"/>
            </a:ln>
          </p:spPr>
          <p:txBody>
            <a:bodyPr>
              <a:spAutoFit/>
            </a:bodyPr>
            <a:lstStyle/>
            <a:p>
              <a:pPr algn="r" defTabSz="762000"/>
              <a:r>
                <a:rPr lang="en-US" altLang="en-US" sz="1200" b="1">
                  <a:solidFill>
                    <a:srgbClr val="002060"/>
                  </a:solidFill>
                </a:rPr>
                <a:t>55</a:t>
              </a:r>
              <a:endParaRPr lang="en-US" altLang="en-US" sz="1600" b="1">
                <a:solidFill>
                  <a:srgbClr val="002060"/>
                </a:solidFill>
              </a:endParaRPr>
            </a:p>
          </p:txBody>
        </p:sp>
        <p:sp>
          <p:nvSpPr>
            <p:cNvPr id="39973" name="Text Box 1495"/>
            <p:cNvSpPr txBox="1">
              <a:spLocks noChangeArrowheads="1"/>
            </p:cNvSpPr>
            <p:nvPr/>
          </p:nvSpPr>
          <p:spPr bwMode="auto">
            <a:xfrm>
              <a:off x="5672667" y="5888038"/>
              <a:ext cx="344311"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0</a:t>
              </a:r>
            </a:p>
          </p:txBody>
        </p:sp>
        <p:sp>
          <p:nvSpPr>
            <p:cNvPr id="39974" name="Text Box 1496"/>
            <p:cNvSpPr txBox="1">
              <a:spLocks noChangeArrowheads="1"/>
            </p:cNvSpPr>
            <p:nvPr/>
          </p:nvSpPr>
          <p:spPr bwMode="auto">
            <a:xfrm>
              <a:off x="5661378" y="4876800"/>
              <a:ext cx="451556"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5</a:t>
              </a:r>
            </a:p>
          </p:txBody>
        </p:sp>
        <p:sp>
          <p:nvSpPr>
            <p:cNvPr id="39975" name="Text Box 1499"/>
            <p:cNvSpPr txBox="1">
              <a:spLocks noChangeArrowheads="1"/>
            </p:cNvSpPr>
            <p:nvPr/>
          </p:nvSpPr>
          <p:spPr bwMode="auto">
            <a:xfrm>
              <a:off x="5661378" y="1641475"/>
              <a:ext cx="785989"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20.95</a:t>
              </a:r>
            </a:p>
          </p:txBody>
        </p:sp>
        <p:sp>
          <p:nvSpPr>
            <p:cNvPr id="39976" name="Text Box 1500"/>
            <p:cNvSpPr txBox="1">
              <a:spLocks noChangeArrowheads="1"/>
            </p:cNvSpPr>
            <p:nvPr/>
          </p:nvSpPr>
          <p:spPr bwMode="auto">
            <a:xfrm>
              <a:off x="2359378" y="5803900"/>
              <a:ext cx="283634"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0</a:t>
              </a:r>
            </a:p>
          </p:txBody>
        </p:sp>
        <p:sp>
          <p:nvSpPr>
            <p:cNvPr id="39977" name="Text Box 1502"/>
            <p:cNvSpPr txBox="1">
              <a:spLocks noChangeArrowheads="1"/>
            </p:cNvSpPr>
            <p:nvPr/>
          </p:nvSpPr>
          <p:spPr bwMode="auto">
            <a:xfrm>
              <a:off x="5710768" y="690564"/>
              <a:ext cx="690033" cy="338330"/>
            </a:xfrm>
            <a:prstGeom prst="rect">
              <a:avLst/>
            </a:prstGeom>
            <a:noFill/>
            <a:ln w="12700">
              <a:noFill/>
              <a:miter lim="800000"/>
              <a:headEnd type="none" w="sm" len="sm"/>
              <a:tailEnd type="none" w="sm" len="sm"/>
            </a:ln>
          </p:spPr>
          <p:txBody>
            <a:bodyPr>
              <a:spAutoFit/>
            </a:bodyPr>
            <a:lstStyle/>
            <a:p>
              <a:pPr defTabSz="762000"/>
              <a:r>
                <a:rPr lang="zh-CN" altLang="en-US" sz="1400" b="1" dirty="0">
                  <a:solidFill>
                    <a:srgbClr val="002060"/>
                  </a:solidFill>
                </a:rPr>
                <a:t>泪膜</a:t>
              </a:r>
              <a:endParaRPr lang="en-US" altLang="en-US" sz="1400" b="1" dirty="0">
                <a:solidFill>
                  <a:srgbClr val="002060"/>
                </a:solidFill>
              </a:endParaRPr>
            </a:p>
          </p:txBody>
        </p:sp>
        <p:sp>
          <p:nvSpPr>
            <p:cNvPr id="39978" name="Text Box 1504"/>
            <p:cNvSpPr txBox="1">
              <a:spLocks noChangeArrowheads="1"/>
            </p:cNvSpPr>
            <p:nvPr/>
          </p:nvSpPr>
          <p:spPr bwMode="auto">
            <a:xfrm>
              <a:off x="5661378" y="3962400"/>
              <a:ext cx="451556"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10</a:t>
              </a:r>
            </a:p>
          </p:txBody>
        </p:sp>
        <p:sp>
          <p:nvSpPr>
            <p:cNvPr id="39979" name="Text Box 1505"/>
            <p:cNvSpPr txBox="1">
              <a:spLocks noChangeArrowheads="1"/>
            </p:cNvSpPr>
            <p:nvPr/>
          </p:nvSpPr>
          <p:spPr bwMode="auto">
            <a:xfrm>
              <a:off x="5661378" y="2922588"/>
              <a:ext cx="451556"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15</a:t>
              </a:r>
            </a:p>
          </p:txBody>
        </p:sp>
        <p:sp>
          <p:nvSpPr>
            <p:cNvPr id="39980" name="Line 1518"/>
            <p:cNvSpPr>
              <a:spLocks noChangeShapeType="1"/>
            </p:cNvSpPr>
            <p:nvPr/>
          </p:nvSpPr>
          <p:spPr bwMode="auto">
            <a:xfrm flipH="1">
              <a:off x="5470879" y="884239"/>
              <a:ext cx="318911" cy="238125"/>
            </a:xfrm>
            <a:prstGeom prst="line">
              <a:avLst/>
            </a:prstGeom>
            <a:noFill/>
            <a:ln w="9525">
              <a:solidFill>
                <a:srgbClr val="FFFFFF"/>
              </a:solidFill>
              <a:round/>
              <a:headEnd/>
              <a:tailEnd type="triangle" w="med" len="med"/>
            </a:ln>
          </p:spPr>
          <p:txBody>
            <a:bodyPr lIns="0" tIns="0" rIns="0" bIns="0" anchor="ctr">
              <a:spAutoFit/>
            </a:bodyPr>
            <a:lstStyle/>
            <a:p>
              <a:endParaRPr lang="en-US"/>
            </a:p>
          </p:txBody>
        </p:sp>
        <p:sp>
          <p:nvSpPr>
            <p:cNvPr id="39981" name="Text Box 1519"/>
            <p:cNvSpPr txBox="1">
              <a:spLocks noChangeArrowheads="1"/>
            </p:cNvSpPr>
            <p:nvPr/>
          </p:nvSpPr>
          <p:spPr bwMode="auto">
            <a:xfrm>
              <a:off x="3708400" y="2797176"/>
              <a:ext cx="478419" cy="304497"/>
            </a:xfrm>
            <a:prstGeom prst="rect">
              <a:avLst/>
            </a:prstGeom>
            <a:noFill/>
            <a:ln w="9525">
              <a:noFill/>
              <a:miter lim="800000"/>
              <a:headEnd/>
              <a:tailEnd/>
            </a:ln>
          </p:spPr>
          <p:txBody>
            <a:bodyPr wrap="none" lIns="0" tIns="0" rIns="0" bIns="0">
              <a:spAutoFit/>
            </a:bodyPr>
            <a:lstStyle/>
            <a:p>
              <a:pPr defTabSz="762000"/>
              <a:r>
                <a:rPr lang="zh-CN" altLang="en-US" b="1" dirty="0">
                  <a:solidFill>
                    <a:srgbClr val="002060"/>
                  </a:solidFill>
                </a:rPr>
                <a:t>睁眼</a:t>
              </a:r>
              <a:endParaRPr lang="en-US" altLang="en-US" b="1" dirty="0">
                <a:solidFill>
                  <a:srgbClr val="002060"/>
                </a:solidFill>
              </a:endParaRPr>
            </a:p>
          </p:txBody>
        </p:sp>
        <p:sp>
          <p:nvSpPr>
            <p:cNvPr id="39982" name="Text Box 1520"/>
            <p:cNvSpPr txBox="1">
              <a:spLocks noChangeArrowheads="1"/>
            </p:cNvSpPr>
            <p:nvPr/>
          </p:nvSpPr>
          <p:spPr bwMode="auto">
            <a:xfrm>
              <a:off x="3492500" y="4856164"/>
              <a:ext cx="478419" cy="304497"/>
            </a:xfrm>
            <a:prstGeom prst="rect">
              <a:avLst/>
            </a:prstGeom>
            <a:noFill/>
            <a:ln w="9525">
              <a:noFill/>
              <a:miter lim="800000"/>
              <a:headEnd/>
              <a:tailEnd/>
            </a:ln>
          </p:spPr>
          <p:txBody>
            <a:bodyPr wrap="none" lIns="0" tIns="0" rIns="0" bIns="0">
              <a:spAutoFit/>
            </a:bodyPr>
            <a:lstStyle/>
            <a:p>
              <a:pPr defTabSz="762000"/>
              <a:r>
                <a:rPr lang="zh-CN" altLang="en-US" b="1" dirty="0">
                  <a:solidFill>
                    <a:srgbClr val="002060"/>
                  </a:solidFill>
                </a:rPr>
                <a:t>闭眼</a:t>
              </a:r>
              <a:endParaRPr lang="en-US" altLang="en-US" dirty="0">
                <a:solidFill>
                  <a:srgbClr val="002060"/>
                </a:solidFill>
              </a:endParaRPr>
            </a:p>
          </p:txBody>
        </p:sp>
        <p:sp>
          <p:nvSpPr>
            <p:cNvPr id="39983" name="Rectangle 1521"/>
            <p:cNvSpPr>
              <a:spLocks noChangeArrowheads="1"/>
            </p:cNvSpPr>
            <p:nvPr/>
          </p:nvSpPr>
          <p:spPr bwMode="auto">
            <a:xfrm>
              <a:off x="6345767" y="671514"/>
              <a:ext cx="2108911" cy="276999"/>
            </a:xfrm>
            <a:prstGeom prst="rect">
              <a:avLst/>
            </a:prstGeom>
            <a:noFill/>
            <a:ln w="9525">
              <a:noFill/>
              <a:miter lim="800000"/>
              <a:headEnd/>
              <a:tailEnd/>
            </a:ln>
          </p:spPr>
          <p:txBody>
            <a:bodyPr wrap="none" lIns="0" tIns="0" rIns="0" bIns="0">
              <a:spAutoFit/>
            </a:bodyPr>
            <a:lstStyle/>
            <a:p>
              <a:pPr defTabSz="762000"/>
              <a:r>
                <a:rPr lang="en-US" altLang="en-US" sz="1800" dirty="0">
                  <a:solidFill>
                    <a:srgbClr val="002060"/>
                  </a:solidFill>
                </a:rPr>
                <a:t>(after Benjamin, 1994)</a:t>
              </a:r>
            </a:p>
          </p:txBody>
        </p:sp>
      </p:grpSp>
      <p:sp>
        <p:nvSpPr>
          <p:cNvPr id="54"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a:t>
            </a:r>
            <a:r>
              <a:rPr lang="en-US" altLang="en-US" dirty="0">
                <a:latin typeface="Arial" charset="0"/>
                <a:cs typeface="Arial" charset="0"/>
              </a:rPr>
              <a:t>: </a:t>
            </a:r>
            <a:r>
              <a:rPr lang="zh-CN" altLang="en-US" dirty="0">
                <a:solidFill>
                  <a:srgbClr val="FFFF00"/>
                </a:solidFill>
                <a:latin typeface="Arial" charset="0"/>
                <a:cs typeface="Arial" charset="0"/>
              </a:rPr>
              <a:t>分布</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无镜片</a:t>
            </a:r>
            <a:endParaRPr lang="en-CA" altLang="en-US" dirty="0">
              <a:solidFill>
                <a:srgbClr val="FFFF00"/>
              </a:solidFill>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971600" y="805890"/>
            <a:ext cx="7203683" cy="5400600"/>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32"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a:t>
            </a:r>
            <a:r>
              <a:rPr lang="en-US" altLang="en-US" dirty="0">
                <a:latin typeface="Arial" charset="0"/>
                <a:cs typeface="Arial" charset="0"/>
              </a:rPr>
              <a:t>: </a:t>
            </a:r>
            <a:r>
              <a:rPr lang="zh-CN" altLang="en-US" dirty="0">
                <a:solidFill>
                  <a:srgbClr val="FFFF00"/>
                </a:solidFill>
                <a:latin typeface="Arial" charset="0"/>
                <a:cs typeface="Arial" charset="0"/>
              </a:rPr>
              <a:t>分布</a:t>
            </a:r>
            <a:r>
              <a:rPr lang="en-US" altLang="en-US" dirty="0">
                <a:solidFill>
                  <a:srgbClr val="FFFF00"/>
                </a:solidFill>
                <a:latin typeface="Arial" charset="0"/>
                <a:cs typeface="Arial" charset="0"/>
              </a:rPr>
              <a:t> – </a:t>
            </a:r>
            <a:r>
              <a:rPr lang="zh-CN" altLang="en-US" dirty="0">
                <a:solidFill>
                  <a:srgbClr val="FFFF00"/>
                </a:solidFill>
                <a:latin typeface="Arial" charset="0"/>
                <a:cs typeface="Arial" charset="0"/>
              </a:rPr>
              <a:t>配戴不同镜片</a:t>
            </a:r>
            <a:endParaRPr lang="en-CA" altLang="en-US" dirty="0">
              <a:solidFill>
                <a:srgbClr val="FFFF00"/>
              </a:solidFill>
              <a:latin typeface="Arial" charset="0"/>
              <a:cs typeface="Arial" charset="0"/>
            </a:endParaRPr>
          </a:p>
        </p:txBody>
      </p:sp>
      <p:grpSp>
        <p:nvGrpSpPr>
          <p:cNvPr id="2" name="Group 1"/>
          <p:cNvGrpSpPr/>
          <p:nvPr/>
        </p:nvGrpSpPr>
        <p:grpSpPr>
          <a:xfrm>
            <a:off x="971600" y="764704"/>
            <a:ext cx="7182499" cy="5357812"/>
            <a:chOff x="1683513" y="1028701"/>
            <a:chExt cx="7182499" cy="5357812"/>
          </a:xfrm>
        </p:grpSpPr>
        <p:sp>
          <p:nvSpPr>
            <p:cNvPr id="41987" name="Text Box 8"/>
            <p:cNvSpPr txBox="1">
              <a:spLocks noChangeArrowheads="1"/>
            </p:cNvSpPr>
            <p:nvPr/>
          </p:nvSpPr>
          <p:spPr bwMode="auto">
            <a:xfrm>
              <a:off x="6265334" y="5499101"/>
              <a:ext cx="2600678" cy="523875"/>
            </a:xfrm>
            <a:prstGeom prst="rect">
              <a:avLst/>
            </a:prstGeom>
            <a:noFill/>
            <a:ln w="12700">
              <a:noFill/>
              <a:miter lim="800000"/>
              <a:headEnd type="none" w="sm" len="sm"/>
              <a:tailEnd type="none" w="sm" len="sm"/>
            </a:ln>
          </p:spPr>
          <p:txBody>
            <a:bodyPr>
              <a:spAutoFit/>
            </a:bodyPr>
            <a:lstStyle/>
            <a:p>
              <a:pPr defTabSz="762000"/>
              <a:r>
                <a:rPr lang="en-US" altLang="en-US" sz="1400" b="1" dirty="0">
                  <a:solidFill>
                    <a:srgbClr val="002060"/>
                  </a:solidFill>
                </a:rPr>
                <a:t>Note:  Thicknesses not to scale</a:t>
              </a:r>
            </a:p>
            <a:p>
              <a:pPr defTabSz="762000"/>
              <a:endParaRPr lang="en-US" altLang="en-US" sz="1400" b="1" dirty="0">
                <a:solidFill>
                  <a:srgbClr val="002060"/>
                </a:solidFill>
              </a:endParaRPr>
            </a:p>
          </p:txBody>
        </p:sp>
        <p:sp>
          <p:nvSpPr>
            <p:cNvPr id="41989" name="Text Box 6"/>
            <p:cNvSpPr txBox="1">
              <a:spLocks noChangeArrowheads="1"/>
            </p:cNvSpPr>
            <p:nvPr/>
          </p:nvSpPr>
          <p:spPr bwMode="auto">
            <a:xfrm rot="5400000">
              <a:off x="6645363" y="3573255"/>
              <a:ext cx="817563" cy="338554"/>
            </a:xfrm>
            <a:prstGeom prst="rect">
              <a:avLst/>
            </a:prstGeom>
            <a:noFill/>
            <a:ln w="12700">
              <a:noFill/>
              <a:miter lim="800000"/>
              <a:headEnd type="none" w="sm" len="sm"/>
              <a:tailEnd type="none" w="sm" len="sm"/>
            </a:ln>
          </p:spPr>
          <p:txBody>
            <a:bodyPr>
              <a:spAutoFit/>
            </a:bodyPr>
            <a:lstStyle/>
            <a:p>
              <a:pPr defTabSz="762000"/>
              <a:r>
                <a:rPr lang="zh-CN" altLang="en-US" sz="1600" b="1" dirty="0">
                  <a:solidFill>
                    <a:srgbClr val="002060"/>
                  </a:solidFill>
                </a:rPr>
                <a:t>氧</a:t>
              </a:r>
              <a:r>
                <a:rPr lang="en-US" altLang="en-US" sz="1600" b="1" dirty="0">
                  <a:solidFill>
                    <a:srgbClr val="002060"/>
                  </a:solidFill>
                </a:rPr>
                <a:t>%</a:t>
              </a:r>
            </a:p>
          </p:txBody>
        </p:sp>
        <p:sp>
          <p:nvSpPr>
            <p:cNvPr id="41990" name="Text Box 7"/>
            <p:cNvSpPr txBox="1">
              <a:spLocks noChangeArrowheads="1"/>
            </p:cNvSpPr>
            <p:nvPr/>
          </p:nvSpPr>
          <p:spPr bwMode="auto">
            <a:xfrm rot="16200000">
              <a:off x="990777" y="3580399"/>
              <a:ext cx="1724025" cy="338554"/>
            </a:xfrm>
            <a:prstGeom prst="rect">
              <a:avLst/>
            </a:prstGeom>
            <a:noFill/>
            <a:ln w="12700">
              <a:noFill/>
              <a:miter lim="800000"/>
              <a:headEnd type="none" w="sm" len="sm"/>
              <a:tailEnd type="none" w="sm" len="sm"/>
            </a:ln>
          </p:spPr>
          <p:txBody>
            <a:bodyPr>
              <a:spAutoFit/>
            </a:bodyPr>
            <a:lstStyle/>
            <a:p>
              <a:pPr defTabSz="762000"/>
              <a:r>
                <a:rPr lang="zh-CN" altLang="en-US" sz="1600" b="1" dirty="0">
                  <a:solidFill>
                    <a:srgbClr val="002060"/>
                  </a:solidFill>
                </a:rPr>
                <a:t>氧分压</a:t>
              </a:r>
              <a:r>
                <a:rPr lang="en-US" altLang="en-US" sz="1600" b="1" dirty="0">
                  <a:solidFill>
                    <a:srgbClr val="002060"/>
                  </a:solidFill>
                </a:rPr>
                <a:t>(mmHg)</a:t>
              </a:r>
            </a:p>
          </p:txBody>
        </p:sp>
        <p:sp>
          <p:nvSpPr>
            <p:cNvPr id="41991" name="Text Box 13"/>
            <p:cNvSpPr txBox="1">
              <a:spLocks noChangeArrowheads="1"/>
            </p:cNvSpPr>
            <p:nvPr/>
          </p:nvSpPr>
          <p:spPr bwMode="auto">
            <a:xfrm>
              <a:off x="2256367" y="4856163"/>
              <a:ext cx="500944"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40</a:t>
              </a:r>
            </a:p>
          </p:txBody>
        </p:sp>
        <p:sp>
          <p:nvSpPr>
            <p:cNvPr id="41992" name="Text Box 14"/>
            <p:cNvSpPr txBox="1">
              <a:spLocks noChangeArrowheads="1"/>
            </p:cNvSpPr>
            <p:nvPr/>
          </p:nvSpPr>
          <p:spPr bwMode="auto">
            <a:xfrm>
              <a:off x="2295878" y="3795713"/>
              <a:ext cx="461433"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80</a:t>
              </a:r>
            </a:p>
          </p:txBody>
        </p:sp>
        <p:sp>
          <p:nvSpPr>
            <p:cNvPr id="41993" name="Text Box 15"/>
            <p:cNvSpPr txBox="1">
              <a:spLocks noChangeArrowheads="1"/>
            </p:cNvSpPr>
            <p:nvPr/>
          </p:nvSpPr>
          <p:spPr bwMode="auto">
            <a:xfrm>
              <a:off x="2096911" y="2797175"/>
              <a:ext cx="660400"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120</a:t>
              </a:r>
            </a:p>
          </p:txBody>
        </p:sp>
        <p:sp>
          <p:nvSpPr>
            <p:cNvPr id="41994" name="Text Box 16"/>
            <p:cNvSpPr txBox="1">
              <a:spLocks noChangeArrowheads="1"/>
            </p:cNvSpPr>
            <p:nvPr/>
          </p:nvSpPr>
          <p:spPr bwMode="auto">
            <a:xfrm>
              <a:off x="2082801" y="1736725"/>
              <a:ext cx="674511"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160</a:t>
              </a:r>
            </a:p>
          </p:txBody>
        </p:sp>
        <p:sp>
          <p:nvSpPr>
            <p:cNvPr id="41995" name="Text Box 17"/>
            <p:cNvSpPr txBox="1">
              <a:spLocks noChangeArrowheads="1"/>
            </p:cNvSpPr>
            <p:nvPr/>
          </p:nvSpPr>
          <p:spPr bwMode="auto">
            <a:xfrm>
              <a:off x="2256367" y="4449764"/>
              <a:ext cx="500944" cy="274637"/>
            </a:xfrm>
            <a:prstGeom prst="rect">
              <a:avLst/>
            </a:prstGeom>
            <a:noFill/>
            <a:ln w="12700">
              <a:noFill/>
              <a:miter lim="800000"/>
              <a:headEnd type="none" w="sm" len="sm"/>
              <a:tailEnd type="none" w="sm" len="sm"/>
            </a:ln>
          </p:spPr>
          <p:txBody>
            <a:bodyPr>
              <a:spAutoFit/>
            </a:bodyPr>
            <a:lstStyle/>
            <a:p>
              <a:pPr algn="r" defTabSz="762000"/>
              <a:r>
                <a:rPr lang="en-US" altLang="en-US" sz="1200" b="1">
                  <a:solidFill>
                    <a:srgbClr val="002060"/>
                  </a:solidFill>
                </a:rPr>
                <a:t>55</a:t>
              </a:r>
              <a:endParaRPr lang="en-US" altLang="en-US" sz="1600" b="1">
                <a:solidFill>
                  <a:srgbClr val="002060"/>
                </a:solidFill>
              </a:endParaRPr>
            </a:p>
          </p:txBody>
        </p:sp>
        <p:sp>
          <p:nvSpPr>
            <p:cNvPr id="41996" name="Text Box 18"/>
            <p:cNvSpPr txBox="1">
              <a:spLocks noChangeArrowheads="1"/>
            </p:cNvSpPr>
            <p:nvPr/>
          </p:nvSpPr>
          <p:spPr bwMode="auto">
            <a:xfrm>
              <a:off x="6254045" y="5884863"/>
              <a:ext cx="382412"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0</a:t>
              </a:r>
            </a:p>
          </p:txBody>
        </p:sp>
        <p:sp>
          <p:nvSpPr>
            <p:cNvPr id="41997" name="Text Box 19"/>
            <p:cNvSpPr txBox="1">
              <a:spLocks noChangeArrowheads="1"/>
            </p:cNvSpPr>
            <p:nvPr/>
          </p:nvSpPr>
          <p:spPr bwMode="auto">
            <a:xfrm>
              <a:off x="6254045" y="4905375"/>
              <a:ext cx="500945"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5</a:t>
              </a:r>
            </a:p>
          </p:txBody>
        </p:sp>
        <p:sp>
          <p:nvSpPr>
            <p:cNvPr id="41998" name="Text Box 20"/>
            <p:cNvSpPr txBox="1">
              <a:spLocks noChangeArrowheads="1"/>
            </p:cNvSpPr>
            <p:nvPr/>
          </p:nvSpPr>
          <p:spPr bwMode="auto">
            <a:xfrm>
              <a:off x="6254045" y="1736725"/>
              <a:ext cx="873478"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20.95</a:t>
              </a:r>
            </a:p>
          </p:txBody>
        </p:sp>
        <p:sp>
          <p:nvSpPr>
            <p:cNvPr id="41999" name="Text Box 21"/>
            <p:cNvSpPr txBox="1">
              <a:spLocks noChangeArrowheads="1"/>
            </p:cNvSpPr>
            <p:nvPr/>
          </p:nvSpPr>
          <p:spPr bwMode="auto">
            <a:xfrm>
              <a:off x="2442634" y="5962650"/>
              <a:ext cx="314677" cy="336550"/>
            </a:xfrm>
            <a:prstGeom prst="rect">
              <a:avLst/>
            </a:prstGeom>
            <a:noFill/>
            <a:ln w="12700">
              <a:noFill/>
              <a:miter lim="800000"/>
              <a:headEnd type="none" w="sm" len="sm"/>
              <a:tailEnd type="none" w="sm" len="sm"/>
            </a:ln>
          </p:spPr>
          <p:txBody>
            <a:bodyPr>
              <a:spAutoFit/>
            </a:bodyPr>
            <a:lstStyle/>
            <a:p>
              <a:pPr algn="r" defTabSz="762000"/>
              <a:r>
                <a:rPr lang="en-US" altLang="en-US" sz="1600" b="1">
                  <a:solidFill>
                    <a:srgbClr val="002060"/>
                  </a:solidFill>
                </a:rPr>
                <a:t>0</a:t>
              </a:r>
            </a:p>
          </p:txBody>
        </p:sp>
        <p:sp>
          <p:nvSpPr>
            <p:cNvPr id="42000" name="Text Box 23"/>
            <p:cNvSpPr txBox="1">
              <a:spLocks noChangeArrowheads="1"/>
            </p:cNvSpPr>
            <p:nvPr/>
          </p:nvSpPr>
          <p:spPr bwMode="auto">
            <a:xfrm>
              <a:off x="6231467" y="1028701"/>
              <a:ext cx="2112434" cy="396875"/>
            </a:xfrm>
            <a:prstGeom prst="rect">
              <a:avLst/>
            </a:prstGeom>
            <a:noFill/>
            <a:ln w="12700">
              <a:noFill/>
              <a:miter lim="800000"/>
              <a:headEnd type="none" w="sm" len="sm"/>
              <a:tailEnd type="none" w="sm" len="sm"/>
            </a:ln>
          </p:spPr>
          <p:txBody>
            <a:bodyPr>
              <a:spAutoFit/>
            </a:bodyPr>
            <a:lstStyle/>
            <a:p>
              <a:pPr defTabSz="762000"/>
              <a:r>
                <a:rPr lang="zh-CN" altLang="en-US" sz="2000" b="1" dirty="0">
                  <a:solidFill>
                    <a:srgbClr val="002060"/>
                  </a:solidFill>
                </a:rPr>
                <a:t>接触镜</a:t>
              </a:r>
              <a:endParaRPr lang="en-US" altLang="en-US" sz="2000" b="1" dirty="0">
                <a:solidFill>
                  <a:srgbClr val="002060"/>
                </a:solidFill>
              </a:endParaRPr>
            </a:p>
          </p:txBody>
        </p:sp>
        <p:sp>
          <p:nvSpPr>
            <p:cNvPr id="42001" name="Text Box 24"/>
            <p:cNvSpPr txBox="1">
              <a:spLocks noChangeArrowheads="1"/>
            </p:cNvSpPr>
            <p:nvPr/>
          </p:nvSpPr>
          <p:spPr bwMode="auto">
            <a:xfrm>
              <a:off x="6254045" y="4052888"/>
              <a:ext cx="500945"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10</a:t>
              </a:r>
            </a:p>
          </p:txBody>
        </p:sp>
        <p:sp>
          <p:nvSpPr>
            <p:cNvPr id="42002" name="Text Box 25"/>
            <p:cNvSpPr txBox="1">
              <a:spLocks noChangeArrowheads="1"/>
            </p:cNvSpPr>
            <p:nvPr/>
          </p:nvSpPr>
          <p:spPr bwMode="auto">
            <a:xfrm>
              <a:off x="6254045" y="3043238"/>
              <a:ext cx="500945" cy="336550"/>
            </a:xfrm>
            <a:prstGeom prst="rect">
              <a:avLst/>
            </a:prstGeom>
            <a:noFill/>
            <a:ln w="12700">
              <a:noFill/>
              <a:miter lim="800000"/>
              <a:headEnd type="none" w="sm" len="sm"/>
              <a:tailEnd type="none" w="sm" len="sm"/>
            </a:ln>
          </p:spPr>
          <p:txBody>
            <a:bodyPr>
              <a:spAutoFit/>
            </a:bodyPr>
            <a:lstStyle/>
            <a:p>
              <a:pPr defTabSz="762000"/>
              <a:r>
                <a:rPr lang="en-US" altLang="en-US" sz="1600" b="1">
                  <a:solidFill>
                    <a:srgbClr val="002060"/>
                  </a:solidFill>
                </a:rPr>
                <a:t>15</a:t>
              </a:r>
            </a:p>
          </p:txBody>
        </p:sp>
        <p:sp>
          <p:nvSpPr>
            <p:cNvPr id="42003" name="Line 26"/>
            <p:cNvSpPr>
              <a:spLocks noChangeShapeType="1"/>
            </p:cNvSpPr>
            <p:nvPr/>
          </p:nvSpPr>
          <p:spPr bwMode="auto">
            <a:xfrm flipH="1">
              <a:off x="5833533" y="1214438"/>
              <a:ext cx="424745" cy="106362"/>
            </a:xfrm>
            <a:prstGeom prst="line">
              <a:avLst/>
            </a:prstGeom>
            <a:noFill/>
            <a:ln w="28575">
              <a:solidFill>
                <a:srgbClr val="FFFFFF"/>
              </a:solidFill>
              <a:round/>
              <a:headEnd/>
              <a:tailEnd type="triangle" w="med" len="med"/>
            </a:ln>
          </p:spPr>
          <p:txBody>
            <a:bodyPr lIns="0" tIns="0" rIns="0" bIns="0" anchor="ctr">
              <a:spAutoFit/>
            </a:bodyPr>
            <a:lstStyle/>
            <a:p>
              <a:endParaRPr lang="en-US"/>
            </a:p>
          </p:txBody>
        </p:sp>
        <p:sp>
          <p:nvSpPr>
            <p:cNvPr id="42004" name="Line 42"/>
            <p:cNvSpPr>
              <a:spLocks noChangeShapeType="1"/>
            </p:cNvSpPr>
            <p:nvPr/>
          </p:nvSpPr>
          <p:spPr bwMode="auto">
            <a:xfrm flipV="1">
              <a:off x="5558367" y="1298576"/>
              <a:ext cx="1411" cy="5084763"/>
            </a:xfrm>
            <a:prstGeom prst="line">
              <a:avLst/>
            </a:prstGeom>
            <a:noFill/>
            <a:ln w="0">
              <a:solidFill>
                <a:srgbClr val="FFFFFF"/>
              </a:solidFill>
              <a:round/>
              <a:headEnd/>
              <a:tailEnd/>
            </a:ln>
          </p:spPr>
          <p:txBody>
            <a:bodyPr/>
            <a:lstStyle/>
            <a:p>
              <a:endParaRPr lang="en-US"/>
            </a:p>
          </p:txBody>
        </p:sp>
        <p:sp>
          <p:nvSpPr>
            <p:cNvPr id="42005" name="Freeform 43"/>
            <p:cNvSpPr>
              <a:spLocks/>
            </p:cNvSpPr>
            <p:nvPr/>
          </p:nvSpPr>
          <p:spPr bwMode="auto">
            <a:xfrm>
              <a:off x="5019323" y="1298575"/>
              <a:ext cx="86077" cy="5087938"/>
            </a:xfrm>
            <a:custGeom>
              <a:avLst/>
              <a:gdLst>
                <a:gd name="T0" fmla="*/ 2147483646 w 61"/>
                <a:gd name="T1" fmla="*/ 0 h 3205"/>
                <a:gd name="T2" fmla="*/ 0 w 61"/>
                <a:gd name="T3" fmla="*/ 0 h 3205"/>
                <a:gd name="T4" fmla="*/ 0 w 61"/>
                <a:gd name="T5" fmla="*/ 2147483646 h 3205"/>
                <a:gd name="T6" fmla="*/ 2147483646 w 61"/>
                <a:gd name="T7" fmla="*/ 2147483646 h 3205"/>
                <a:gd name="T8" fmla="*/ 2147483646 w 61"/>
                <a:gd name="T9" fmla="*/ 0 h 3205"/>
                <a:gd name="T10" fmla="*/ 2147483646 w 61"/>
                <a:gd name="T11" fmla="*/ 0 h 3205"/>
                <a:gd name="T12" fmla="*/ 0 60000 65536"/>
                <a:gd name="T13" fmla="*/ 0 60000 65536"/>
                <a:gd name="T14" fmla="*/ 0 60000 65536"/>
                <a:gd name="T15" fmla="*/ 0 60000 65536"/>
                <a:gd name="T16" fmla="*/ 0 60000 65536"/>
                <a:gd name="T17" fmla="*/ 0 60000 65536"/>
                <a:gd name="T18" fmla="*/ 0 w 61"/>
                <a:gd name="T19" fmla="*/ 0 h 3205"/>
                <a:gd name="T20" fmla="*/ 61 w 61"/>
                <a:gd name="T21" fmla="*/ 3205 h 3205"/>
              </a:gdLst>
              <a:ahLst/>
              <a:cxnLst>
                <a:cxn ang="T12">
                  <a:pos x="T0" y="T1"/>
                </a:cxn>
                <a:cxn ang="T13">
                  <a:pos x="T2" y="T3"/>
                </a:cxn>
                <a:cxn ang="T14">
                  <a:pos x="T4" y="T5"/>
                </a:cxn>
                <a:cxn ang="T15">
                  <a:pos x="T6" y="T7"/>
                </a:cxn>
                <a:cxn ang="T16">
                  <a:pos x="T8" y="T9"/>
                </a:cxn>
                <a:cxn ang="T17">
                  <a:pos x="T10" y="T11"/>
                </a:cxn>
              </a:cxnLst>
              <a:rect l="T18" t="T19" r="T20" b="T21"/>
              <a:pathLst>
                <a:path w="61" h="3205">
                  <a:moveTo>
                    <a:pt x="31" y="0"/>
                  </a:moveTo>
                  <a:lnTo>
                    <a:pt x="0" y="0"/>
                  </a:lnTo>
                  <a:lnTo>
                    <a:pt x="0" y="3205"/>
                  </a:lnTo>
                  <a:lnTo>
                    <a:pt x="61" y="3205"/>
                  </a:lnTo>
                  <a:lnTo>
                    <a:pt x="61" y="0"/>
                  </a:lnTo>
                  <a:lnTo>
                    <a:pt x="31" y="0"/>
                  </a:lnTo>
                  <a:close/>
                </a:path>
              </a:pathLst>
            </a:custGeom>
            <a:solidFill>
              <a:schemeClr val="hlink"/>
            </a:solidFill>
            <a:ln w="9525">
              <a:noFill/>
              <a:round/>
              <a:headEnd/>
              <a:tailEnd/>
            </a:ln>
          </p:spPr>
          <p:txBody>
            <a:bodyPr/>
            <a:lstStyle/>
            <a:p>
              <a:endParaRPr lang="en-US"/>
            </a:p>
          </p:txBody>
        </p:sp>
        <p:sp>
          <p:nvSpPr>
            <p:cNvPr id="42006" name="Freeform 44"/>
            <p:cNvSpPr>
              <a:spLocks/>
            </p:cNvSpPr>
            <p:nvPr/>
          </p:nvSpPr>
          <p:spPr bwMode="auto">
            <a:xfrm>
              <a:off x="3156657" y="1298576"/>
              <a:ext cx="86077" cy="5084763"/>
            </a:xfrm>
            <a:custGeom>
              <a:avLst/>
              <a:gdLst>
                <a:gd name="T0" fmla="*/ 2147483646 w 61"/>
                <a:gd name="T1" fmla="*/ 0 h 3203"/>
                <a:gd name="T2" fmla="*/ 0 w 61"/>
                <a:gd name="T3" fmla="*/ 0 h 3203"/>
                <a:gd name="T4" fmla="*/ 0 w 61"/>
                <a:gd name="T5" fmla="*/ 2147483646 h 3203"/>
                <a:gd name="T6" fmla="*/ 2147483646 w 61"/>
                <a:gd name="T7" fmla="*/ 2147483646 h 3203"/>
                <a:gd name="T8" fmla="*/ 2147483646 w 61"/>
                <a:gd name="T9" fmla="*/ 0 h 3203"/>
                <a:gd name="T10" fmla="*/ 2147483646 w 61"/>
                <a:gd name="T11" fmla="*/ 0 h 3203"/>
                <a:gd name="T12" fmla="*/ 0 60000 65536"/>
                <a:gd name="T13" fmla="*/ 0 60000 65536"/>
                <a:gd name="T14" fmla="*/ 0 60000 65536"/>
                <a:gd name="T15" fmla="*/ 0 60000 65536"/>
                <a:gd name="T16" fmla="*/ 0 60000 65536"/>
                <a:gd name="T17" fmla="*/ 0 60000 65536"/>
                <a:gd name="T18" fmla="*/ 0 w 61"/>
                <a:gd name="T19" fmla="*/ 0 h 3203"/>
                <a:gd name="T20" fmla="*/ 61 w 61"/>
                <a:gd name="T21" fmla="*/ 3203 h 3203"/>
              </a:gdLst>
              <a:ahLst/>
              <a:cxnLst>
                <a:cxn ang="T12">
                  <a:pos x="T0" y="T1"/>
                </a:cxn>
                <a:cxn ang="T13">
                  <a:pos x="T2" y="T3"/>
                </a:cxn>
                <a:cxn ang="T14">
                  <a:pos x="T4" y="T5"/>
                </a:cxn>
                <a:cxn ang="T15">
                  <a:pos x="T6" y="T7"/>
                </a:cxn>
                <a:cxn ang="T16">
                  <a:pos x="T8" y="T9"/>
                </a:cxn>
                <a:cxn ang="T17">
                  <a:pos x="T10" y="T11"/>
                </a:cxn>
              </a:cxnLst>
              <a:rect l="T18" t="T19" r="T20" b="T21"/>
              <a:pathLst>
                <a:path w="61" h="3203">
                  <a:moveTo>
                    <a:pt x="32" y="0"/>
                  </a:moveTo>
                  <a:lnTo>
                    <a:pt x="0" y="0"/>
                  </a:lnTo>
                  <a:lnTo>
                    <a:pt x="0" y="3203"/>
                  </a:lnTo>
                  <a:lnTo>
                    <a:pt x="61" y="3203"/>
                  </a:lnTo>
                  <a:lnTo>
                    <a:pt x="61" y="0"/>
                  </a:lnTo>
                  <a:lnTo>
                    <a:pt x="32" y="0"/>
                  </a:lnTo>
                  <a:close/>
                </a:path>
              </a:pathLst>
            </a:custGeom>
            <a:solidFill>
              <a:schemeClr val="hlink"/>
            </a:solidFill>
            <a:ln w="9525">
              <a:noFill/>
              <a:round/>
              <a:headEnd/>
              <a:tailEnd/>
            </a:ln>
          </p:spPr>
          <p:txBody>
            <a:bodyPr/>
            <a:lstStyle/>
            <a:p>
              <a:endParaRPr lang="en-US"/>
            </a:p>
          </p:txBody>
        </p:sp>
        <p:sp>
          <p:nvSpPr>
            <p:cNvPr id="42007" name="Line 45"/>
            <p:cNvSpPr>
              <a:spLocks noChangeShapeType="1"/>
            </p:cNvSpPr>
            <p:nvPr/>
          </p:nvSpPr>
          <p:spPr bwMode="auto">
            <a:xfrm flipH="1">
              <a:off x="2771423" y="6121400"/>
              <a:ext cx="156634" cy="1588"/>
            </a:xfrm>
            <a:prstGeom prst="line">
              <a:avLst/>
            </a:prstGeom>
            <a:noFill/>
            <a:ln w="0">
              <a:solidFill>
                <a:srgbClr val="FFFFFF"/>
              </a:solidFill>
              <a:round/>
              <a:headEnd/>
              <a:tailEnd/>
            </a:ln>
          </p:spPr>
          <p:txBody>
            <a:bodyPr/>
            <a:lstStyle/>
            <a:p>
              <a:endParaRPr lang="en-US"/>
            </a:p>
          </p:txBody>
        </p:sp>
        <p:sp>
          <p:nvSpPr>
            <p:cNvPr id="42008" name="Line 46"/>
            <p:cNvSpPr>
              <a:spLocks noChangeShapeType="1"/>
            </p:cNvSpPr>
            <p:nvPr/>
          </p:nvSpPr>
          <p:spPr bwMode="auto">
            <a:xfrm flipH="1">
              <a:off x="5976056" y="6121400"/>
              <a:ext cx="28222" cy="1588"/>
            </a:xfrm>
            <a:prstGeom prst="line">
              <a:avLst/>
            </a:prstGeom>
            <a:noFill/>
            <a:ln w="0">
              <a:solidFill>
                <a:srgbClr val="FFFFFF"/>
              </a:solidFill>
              <a:round/>
              <a:headEnd/>
              <a:tailEnd/>
            </a:ln>
          </p:spPr>
          <p:txBody>
            <a:bodyPr/>
            <a:lstStyle/>
            <a:p>
              <a:endParaRPr lang="en-US"/>
            </a:p>
          </p:txBody>
        </p:sp>
        <p:sp>
          <p:nvSpPr>
            <p:cNvPr id="42009" name="Line 47"/>
            <p:cNvSpPr>
              <a:spLocks noChangeShapeType="1"/>
            </p:cNvSpPr>
            <p:nvPr/>
          </p:nvSpPr>
          <p:spPr bwMode="auto">
            <a:xfrm flipH="1">
              <a:off x="5930901" y="6121400"/>
              <a:ext cx="28222" cy="1588"/>
            </a:xfrm>
            <a:prstGeom prst="line">
              <a:avLst/>
            </a:prstGeom>
            <a:noFill/>
            <a:ln w="0">
              <a:solidFill>
                <a:srgbClr val="FFFFFF"/>
              </a:solidFill>
              <a:round/>
              <a:headEnd/>
              <a:tailEnd/>
            </a:ln>
          </p:spPr>
          <p:txBody>
            <a:bodyPr/>
            <a:lstStyle/>
            <a:p>
              <a:endParaRPr lang="en-US"/>
            </a:p>
          </p:txBody>
        </p:sp>
        <p:sp>
          <p:nvSpPr>
            <p:cNvPr id="42010" name="Line 48"/>
            <p:cNvSpPr>
              <a:spLocks noChangeShapeType="1"/>
            </p:cNvSpPr>
            <p:nvPr/>
          </p:nvSpPr>
          <p:spPr bwMode="auto">
            <a:xfrm flipH="1">
              <a:off x="5889978" y="6121400"/>
              <a:ext cx="28222" cy="1588"/>
            </a:xfrm>
            <a:prstGeom prst="line">
              <a:avLst/>
            </a:prstGeom>
            <a:noFill/>
            <a:ln w="0">
              <a:solidFill>
                <a:srgbClr val="FFFFFF"/>
              </a:solidFill>
              <a:round/>
              <a:headEnd/>
              <a:tailEnd/>
            </a:ln>
          </p:spPr>
          <p:txBody>
            <a:bodyPr/>
            <a:lstStyle/>
            <a:p>
              <a:endParaRPr lang="en-US"/>
            </a:p>
          </p:txBody>
        </p:sp>
        <p:sp>
          <p:nvSpPr>
            <p:cNvPr id="42011" name="Line 49"/>
            <p:cNvSpPr>
              <a:spLocks noChangeShapeType="1"/>
            </p:cNvSpPr>
            <p:nvPr/>
          </p:nvSpPr>
          <p:spPr bwMode="auto">
            <a:xfrm flipH="1">
              <a:off x="5844822" y="6121400"/>
              <a:ext cx="28222" cy="1588"/>
            </a:xfrm>
            <a:prstGeom prst="line">
              <a:avLst/>
            </a:prstGeom>
            <a:noFill/>
            <a:ln w="0">
              <a:solidFill>
                <a:srgbClr val="000000"/>
              </a:solidFill>
              <a:round/>
              <a:headEnd/>
              <a:tailEnd/>
            </a:ln>
          </p:spPr>
          <p:txBody>
            <a:bodyPr/>
            <a:lstStyle/>
            <a:p>
              <a:endParaRPr lang="en-US"/>
            </a:p>
          </p:txBody>
        </p:sp>
        <p:sp>
          <p:nvSpPr>
            <p:cNvPr id="42012" name="Line 50"/>
            <p:cNvSpPr>
              <a:spLocks noChangeShapeType="1"/>
            </p:cNvSpPr>
            <p:nvPr/>
          </p:nvSpPr>
          <p:spPr bwMode="auto">
            <a:xfrm flipH="1">
              <a:off x="5803901" y="6121400"/>
              <a:ext cx="28222" cy="1588"/>
            </a:xfrm>
            <a:prstGeom prst="line">
              <a:avLst/>
            </a:prstGeom>
            <a:noFill/>
            <a:ln w="0">
              <a:solidFill>
                <a:srgbClr val="FFFFFF"/>
              </a:solidFill>
              <a:round/>
              <a:headEnd/>
              <a:tailEnd/>
            </a:ln>
          </p:spPr>
          <p:txBody>
            <a:bodyPr/>
            <a:lstStyle/>
            <a:p>
              <a:endParaRPr lang="en-US"/>
            </a:p>
          </p:txBody>
        </p:sp>
        <p:sp>
          <p:nvSpPr>
            <p:cNvPr id="42013" name="Line 51"/>
            <p:cNvSpPr>
              <a:spLocks noChangeShapeType="1"/>
            </p:cNvSpPr>
            <p:nvPr/>
          </p:nvSpPr>
          <p:spPr bwMode="auto">
            <a:xfrm flipH="1">
              <a:off x="5758745" y="6121400"/>
              <a:ext cx="28222" cy="1588"/>
            </a:xfrm>
            <a:prstGeom prst="line">
              <a:avLst/>
            </a:prstGeom>
            <a:noFill/>
            <a:ln w="0">
              <a:solidFill>
                <a:srgbClr val="FFFFFF"/>
              </a:solidFill>
              <a:round/>
              <a:headEnd/>
              <a:tailEnd/>
            </a:ln>
          </p:spPr>
          <p:txBody>
            <a:bodyPr/>
            <a:lstStyle/>
            <a:p>
              <a:endParaRPr lang="en-US"/>
            </a:p>
          </p:txBody>
        </p:sp>
        <p:sp>
          <p:nvSpPr>
            <p:cNvPr id="42014" name="Line 52"/>
            <p:cNvSpPr>
              <a:spLocks noChangeShapeType="1"/>
            </p:cNvSpPr>
            <p:nvPr/>
          </p:nvSpPr>
          <p:spPr bwMode="auto">
            <a:xfrm flipH="1">
              <a:off x="5717822" y="6121400"/>
              <a:ext cx="28222" cy="1588"/>
            </a:xfrm>
            <a:prstGeom prst="line">
              <a:avLst/>
            </a:prstGeom>
            <a:noFill/>
            <a:ln w="0">
              <a:solidFill>
                <a:srgbClr val="FFFFFF"/>
              </a:solidFill>
              <a:round/>
              <a:headEnd/>
              <a:tailEnd/>
            </a:ln>
          </p:spPr>
          <p:txBody>
            <a:bodyPr/>
            <a:lstStyle/>
            <a:p>
              <a:endParaRPr lang="en-US"/>
            </a:p>
          </p:txBody>
        </p:sp>
        <p:sp>
          <p:nvSpPr>
            <p:cNvPr id="42015" name="Line 53"/>
            <p:cNvSpPr>
              <a:spLocks noChangeShapeType="1"/>
            </p:cNvSpPr>
            <p:nvPr/>
          </p:nvSpPr>
          <p:spPr bwMode="auto">
            <a:xfrm flipH="1">
              <a:off x="5672667" y="6121400"/>
              <a:ext cx="28222" cy="1588"/>
            </a:xfrm>
            <a:prstGeom prst="line">
              <a:avLst/>
            </a:prstGeom>
            <a:noFill/>
            <a:ln w="0">
              <a:solidFill>
                <a:srgbClr val="FFFFFF"/>
              </a:solidFill>
              <a:round/>
              <a:headEnd/>
              <a:tailEnd/>
            </a:ln>
          </p:spPr>
          <p:txBody>
            <a:bodyPr/>
            <a:lstStyle/>
            <a:p>
              <a:endParaRPr lang="en-US"/>
            </a:p>
          </p:txBody>
        </p:sp>
        <p:sp>
          <p:nvSpPr>
            <p:cNvPr id="42016" name="Line 54"/>
            <p:cNvSpPr>
              <a:spLocks noChangeShapeType="1"/>
            </p:cNvSpPr>
            <p:nvPr/>
          </p:nvSpPr>
          <p:spPr bwMode="auto">
            <a:xfrm flipH="1">
              <a:off x="5631745" y="6121400"/>
              <a:ext cx="28222" cy="1588"/>
            </a:xfrm>
            <a:prstGeom prst="line">
              <a:avLst/>
            </a:prstGeom>
            <a:noFill/>
            <a:ln w="0">
              <a:solidFill>
                <a:srgbClr val="FFFFFF"/>
              </a:solidFill>
              <a:round/>
              <a:headEnd/>
              <a:tailEnd/>
            </a:ln>
          </p:spPr>
          <p:txBody>
            <a:bodyPr/>
            <a:lstStyle/>
            <a:p>
              <a:endParaRPr lang="en-US"/>
            </a:p>
          </p:txBody>
        </p:sp>
        <p:sp>
          <p:nvSpPr>
            <p:cNvPr id="42017" name="Line 55"/>
            <p:cNvSpPr>
              <a:spLocks noChangeShapeType="1"/>
            </p:cNvSpPr>
            <p:nvPr/>
          </p:nvSpPr>
          <p:spPr bwMode="auto">
            <a:xfrm flipH="1">
              <a:off x="5586589" y="6121400"/>
              <a:ext cx="28222" cy="1588"/>
            </a:xfrm>
            <a:prstGeom prst="line">
              <a:avLst/>
            </a:prstGeom>
            <a:noFill/>
            <a:ln w="0">
              <a:solidFill>
                <a:srgbClr val="FFFFFF"/>
              </a:solidFill>
              <a:round/>
              <a:headEnd/>
              <a:tailEnd/>
            </a:ln>
          </p:spPr>
          <p:txBody>
            <a:bodyPr/>
            <a:lstStyle/>
            <a:p>
              <a:endParaRPr lang="en-US"/>
            </a:p>
          </p:txBody>
        </p:sp>
        <p:sp>
          <p:nvSpPr>
            <p:cNvPr id="42018" name="Line 56"/>
            <p:cNvSpPr>
              <a:spLocks noChangeShapeType="1"/>
            </p:cNvSpPr>
            <p:nvPr/>
          </p:nvSpPr>
          <p:spPr bwMode="auto">
            <a:xfrm flipH="1">
              <a:off x="5545667" y="6121400"/>
              <a:ext cx="28222" cy="1588"/>
            </a:xfrm>
            <a:prstGeom prst="line">
              <a:avLst/>
            </a:prstGeom>
            <a:noFill/>
            <a:ln w="0">
              <a:solidFill>
                <a:srgbClr val="FFFFFF"/>
              </a:solidFill>
              <a:round/>
              <a:headEnd/>
              <a:tailEnd/>
            </a:ln>
          </p:spPr>
          <p:txBody>
            <a:bodyPr/>
            <a:lstStyle/>
            <a:p>
              <a:endParaRPr lang="en-US"/>
            </a:p>
          </p:txBody>
        </p:sp>
        <p:sp>
          <p:nvSpPr>
            <p:cNvPr id="42019" name="Line 57"/>
            <p:cNvSpPr>
              <a:spLocks noChangeShapeType="1"/>
            </p:cNvSpPr>
            <p:nvPr/>
          </p:nvSpPr>
          <p:spPr bwMode="auto">
            <a:xfrm flipH="1">
              <a:off x="5500511" y="6121400"/>
              <a:ext cx="28222" cy="1588"/>
            </a:xfrm>
            <a:prstGeom prst="line">
              <a:avLst/>
            </a:prstGeom>
            <a:noFill/>
            <a:ln w="0">
              <a:solidFill>
                <a:srgbClr val="FFFFFF"/>
              </a:solidFill>
              <a:round/>
              <a:headEnd/>
              <a:tailEnd/>
            </a:ln>
          </p:spPr>
          <p:txBody>
            <a:bodyPr/>
            <a:lstStyle/>
            <a:p>
              <a:endParaRPr lang="en-US"/>
            </a:p>
          </p:txBody>
        </p:sp>
        <p:sp>
          <p:nvSpPr>
            <p:cNvPr id="42020" name="Line 58"/>
            <p:cNvSpPr>
              <a:spLocks noChangeShapeType="1"/>
            </p:cNvSpPr>
            <p:nvPr/>
          </p:nvSpPr>
          <p:spPr bwMode="auto">
            <a:xfrm flipH="1">
              <a:off x="5459589" y="6121400"/>
              <a:ext cx="28222" cy="1588"/>
            </a:xfrm>
            <a:prstGeom prst="line">
              <a:avLst/>
            </a:prstGeom>
            <a:noFill/>
            <a:ln w="0">
              <a:solidFill>
                <a:srgbClr val="FFFFFF"/>
              </a:solidFill>
              <a:round/>
              <a:headEnd/>
              <a:tailEnd/>
            </a:ln>
          </p:spPr>
          <p:txBody>
            <a:bodyPr/>
            <a:lstStyle/>
            <a:p>
              <a:endParaRPr lang="en-US"/>
            </a:p>
          </p:txBody>
        </p:sp>
        <p:sp>
          <p:nvSpPr>
            <p:cNvPr id="42021" name="Line 59"/>
            <p:cNvSpPr>
              <a:spLocks noChangeShapeType="1"/>
            </p:cNvSpPr>
            <p:nvPr/>
          </p:nvSpPr>
          <p:spPr bwMode="auto">
            <a:xfrm flipH="1">
              <a:off x="5414434" y="6121400"/>
              <a:ext cx="28222" cy="1588"/>
            </a:xfrm>
            <a:prstGeom prst="line">
              <a:avLst/>
            </a:prstGeom>
            <a:noFill/>
            <a:ln w="0">
              <a:solidFill>
                <a:srgbClr val="FFFFFF"/>
              </a:solidFill>
              <a:round/>
              <a:headEnd/>
              <a:tailEnd/>
            </a:ln>
          </p:spPr>
          <p:txBody>
            <a:bodyPr/>
            <a:lstStyle/>
            <a:p>
              <a:endParaRPr lang="en-US"/>
            </a:p>
          </p:txBody>
        </p:sp>
        <p:sp>
          <p:nvSpPr>
            <p:cNvPr id="42022" name="Line 60"/>
            <p:cNvSpPr>
              <a:spLocks noChangeShapeType="1"/>
            </p:cNvSpPr>
            <p:nvPr/>
          </p:nvSpPr>
          <p:spPr bwMode="auto">
            <a:xfrm flipH="1">
              <a:off x="5373511" y="6121400"/>
              <a:ext cx="28222" cy="1588"/>
            </a:xfrm>
            <a:prstGeom prst="line">
              <a:avLst/>
            </a:prstGeom>
            <a:noFill/>
            <a:ln w="0">
              <a:solidFill>
                <a:srgbClr val="FFFFFF"/>
              </a:solidFill>
              <a:round/>
              <a:headEnd/>
              <a:tailEnd/>
            </a:ln>
          </p:spPr>
          <p:txBody>
            <a:bodyPr/>
            <a:lstStyle/>
            <a:p>
              <a:endParaRPr lang="en-US"/>
            </a:p>
          </p:txBody>
        </p:sp>
        <p:sp>
          <p:nvSpPr>
            <p:cNvPr id="42023" name="Line 61"/>
            <p:cNvSpPr>
              <a:spLocks noChangeShapeType="1"/>
            </p:cNvSpPr>
            <p:nvPr/>
          </p:nvSpPr>
          <p:spPr bwMode="auto">
            <a:xfrm flipH="1">
              <a:off x="5328356" y="6121400"/>
              <a:ext cx="28222" cy="1588"/>
            </a:xfrm>
            <a:prstGeom prst="line">
              <a:avLst/>
            </a:prstGeom>
            <a:noFill/>
            <a:ln w="0">
              <a:solidFill>
                <a:srgbClr val="FFFFFF"/>
              </a:solidFill>
              <a:round/>
              <a:headEnd/>
              <a:tailEnd/>
            </a:ln>
          </p:spPr>
          <p:txBody>
            <a:bodyPr/>
            <a:lstStyle/>
            <a:p>
              <a:endParaRPr lang="en-US"/>
            </a:p>
          </p:txBody>
        </p:sp>
        <p:sp>
          <p:nvSpPr>
            <p:cNvPr id="42024" name="Line 62"/>
            <p:cNvSpPr>
              <a:spLocks noChangeShapeType="1"/>
            </p:cNvSpPr>
            <p:nvPr/>
          </p:nvSpPr>
          <p:spPr bwMode="auto">
            <a:xfrm flipH="1">
              <a:off x="5287434" y="6121400"/>
              <a:ext cx="28222" cy="1588"/>
            </a:xfrm>
            <a:prstGeom prst="line">
              <a:avLst/>
            </a:prstGeom>
            <a:noFill/>
            <a:ln w="0">
              <a:solidFill>
                <a:srgbClr val="FFFFFF"/>
              </a:solidFill>
              <a:round/>
              <a:headEnd/>
              <a:tailEnd/>
            </a:ln>
          </p:spPr>
          <p:txBody>
            <a:bodyPr/>
            <a:lstStyle/>
            <a:p>
              <a:endParaRPr lang="en-US"/>
            </a:p>
          </p:txBody>
        </p:sp>
        <p:sp>
          <p:nvSpPr>
            <p:cNvPr id="42025" name="Line 63"/>
            <p:cNvSpPr>
              <a:spLocks noChangeShapeType="1"/>
            </p:cNvSpPr>
            <p:nvPr/>
          </p:nvSpPr>
          <p:spPr bwMode="auto">
            <a:xfrm flipH="1">
              <a:off x="5242278" y="6121400"/>
              <a:ext cx="28222" cy="1588"/>
            </a:xfrm>
            <a:prstGeom prst="line">
              <a:avLst/>
            </a:prstGeom>
            <a:noFill/>
            <a:ln w="0">
              <a:solidFill>
                <a:srgbClr val="000000"/>
              </a:solidFill>
              <a:round/>
              <a:headEnd/>
              <a:tailEnd/>
            </a:ln>
          </p:spPr>
          <p:txBody>
            <a:bodyPr/>
            <a:lstStyle/>
            <a:p>
              <a:endParaRPr lang="en-US"/>
            </a:p>
          </p:txBody>
        </p:sp>
        <p:sp>
          <p:nvSpPr>
            <p:cNvPr id="42026" name="Line 64"/>
            <p:cNvSpPr>
              <a:spLocks noChangeShapeType="1"/>
            </p:cNvSpPr>
            <p:nvPr/>
          </p:nvSpPr>
          <p:spPr bwMode="auto">
            <a:xfrm flipH="1">
              <a:off x="5201356" y="6121400"/>
              <a:ext cx="28222" cy="1588"/>
            </a:xfrm>
            <a:prstGeom prst="line">
              <a:avLst/>
            </a:prstGeom>
            <a:noFill/>
            <a:ln w="0">
              <a:solidFill>
                <a:srgbClr val="000000"/>
              </a:solidFill>
              <a:round/>
              <a:headEnd/>
              <a:tailEnd/>
            </a:ln>
          </p:spPr>
          <p:txBody>
            <a:bodyPr/>
            <a:lstStyle/>
            <a:p>
              <a:endParaRPr lang="en-US"/>
            </a:p>
          </p:txBody>
        </p:sp>
        <p:sp>
          <p:nvSpPr>
            <p:cNvPr id="42027" name="Line 65"/>
            <p:cNvSpPr>
              <a:spLocks noChangeShapeType="1"/>
            </p:cNvSpPr>
            <p:nvPr/>
          </p:nvSpPr>
          <p:spPr bwMode="auto">
            <a:xfrm flipH="1">
              <a:off x="5156200" y="6121400"/>
              <a:ext cx="28222" cy="1588"/>
            </a:xfrm>
            <a:prstGeom prst="line">
              <a:avLst/>
            </a:prstGeom>
            <a:noFill/>
            <a:ln w="0">
              <a:solidFill>
                <a:srgbClr val="000000"/>
              </a:solidFill>
              <a:round/>
              <a:headEnd/>
              <a:tailEnd/>
            </a:ln>
          </p:spPr>
          <p:txBody>
            <a:bodyPr/>
            <a:lstStyle/>
            <a:p>
              <a:endParaRPr lang="en-US"/>
            </a:p>
          </p:txBody>
        </p:sp>
        <p:sp>
          <p:nvSpPr>
            <p:cNvPr id="42028" name="Line 66"/>
            <p:cNvSpPr>
              <a:spLocks noChangeShapeType="1"/>
            </p:cNvSpPr>
            <p:nvPr/>
          </p:nvSpPr>
          <p:spPr bwMode="auto">
            <a:xfrm flipH="1">
              <a:off x="5115278" y="6121400"/>
              <a:ext cx="28222" cy="1588"/>
            </a:xfrm>
            <a:prstGeom prst="line">
              <a:avLst/>
            </a:prstGeom>
            <a:noFill/>
            <a:ln w="0">
              <a:solidFill>
                <a:srgbClr val="000000"/>
              </a:solidFill>
              <a:round/>
              <a:headEnd/>
              <a:tailEnd/>
            </a:ln>
          </p:spPr>
          <p:txBody>
            <a:bodyPr/>
            <a:lstStyle/>
            <a:p>
              <a:endParaRPr lang="en-US"/>
            </a:p>
          </p:txBody>
        </p:sp>
        <p:sp>
          <p:nvSpPr>
            <p:cNvPr id="42029" name="Line 67"/>
            <p:cNvSpPr>
              <a:spLocks noChangeShapeType="1"/>
            </p:cNvSpPr>
            <p:nvPr/>
          </p:nvSpPr>
          <p:spPr bwMode="auto">
            <a:xfrm flipH="1">
              <a:off x="5070123" y="6121400"/>
              <a:ext cx="28222" cy="1588"/>
            </a:xfrm>
            <a:prstGeom prst="line">
              <a:avLst/>
            </a:prstGeom>
            <a:noFill/>
            <a:ln w="0">
              <a:solidFill>
                <a:srgbClr val="000000"/>
              </a:solidFill>
              <a:round/>
              <a:headEnd/>
              <a:tailEnd/>
            </a:ln>
          </p:spPr>
          <p:txBody>
            <a:bodyPr/>
            <a:lstStyle/>
            <a:p>
              <a:endParaRPr lang="en-US"/>
            </a:p>
          </p:txBody>
        </p:sp>
        <p:sp>
          <p:nvSpPr>
            <p:cNvPr id="42030" name="Line 68"/>
            <p:cNvSpPr>
              <a:spLocks noChangeShapeType="1"/>
            </p:cNvSpPr>
            <p:nvPr/>
          </p:nvSpPr>
          <p:spPr bwMode="auto">
            <a:xfrm flipH="1">
              <a:off x="5029200" y="6121400"/>
              <a:ext cx="28222" cy="1588"/>
            </a:xfrm>
            <a:prstGeom prst="line">
              <a:avLst/>
            </a:prstGeom>
            <a:noFill/>
            <a:ln w="0">
              <a:solidFill>
                <a:srgbClr val="000000"/>
              </a:solidFill>
              <a:round/>
              <a:headEnd/>
              <a:tailEnd/>
            </a:ln>
          </p:spPr>
          <p:txBody>
            <a:bodyPr/>
            <a:lstStyle/>
            <a:p>
              <a:endParaRPr lang="en-US"/>
            </a:p>
          </p:txBody>
        </p:sp>
        <p:sp>
          <p:nvSpPr>
            <p:cNvPr id="42031" name="Line 69"/>
            <p:cNvSpPr>
              <a:spLocks noChangeShapeType="1"/>
            </p:cNvSpPr>
            <p:nvPr/>
          </p:nvSpPr>
          <p:spPr bwMode="auto">
            <a:xfrm flipH="1">
              <a:off x="4984045" y="6121400"/>
              <a:ext cx="28222" cy="1588"/>
            </a:xfrm>
            <a:prstGeom prst="line">
              <a:avLst/>
            </a:prstGeom>
            <a:noFill/>
            <a:ln w="0">
              <a:solidFill>
                <a:srgbClr val="000000"/>
              </a:solidFill>
              <a:round/>
              <a:headEnd/>
              <a:tailEnd/>
            </a:ln>
          </p:spPr>
          <p:txBody>
            <a:bodyPr/>
            <a:lstStyle/>
            <a:p>
              <a:endParaRPr lang="en-US"/>
            </a:p>
          </p:txBody>
        </p:sp>
        <p:sp>
          <p:nvSpPr>
            <p:cNvPr id="42032" name="Line 70"/>
            <p:cNvSpPr>
              <a:spLocks noChangeShapeType="1"/>
            </p:cNvSpPr>
            <p:nvPr/>
          </p:nvSpPr>
          <p:spPr bwMode="auto">
            <a:xfrm flipH="1">
              <a:off x="4943123" y="6121400"/>
              <a:ext cx="28222" cy="1588"/>
            </a:xfrm>
            <a:prstGeom prst="line">
              <a:avLst/>
            </a:prstGeom>
            <a:noFill/>
            <a:ln w="0">
              <a:solidFill>
                <a:srgbClr val="000000"/>
              </a:solidFill>
              <a:round/>
              <a:headEnd/>
              <a:tailEnd/>
            </a:ln>
          </p:spPr>
          <p:txBody>
            <a:bodyPr/>
            <a:lstStyle/>
            <a:p>
              <a:endParaRPr lang="en-US"/>
            </a:p>
          </p:txBody>
        </p:sp>
        <p:sp>
          <p:nvSpPr>
            <p:cNvPr id="42033" name="Line 71"/>
            <p:cNvSpPr>
              <a:spLocks noChangeShapeType="1"/>
            </p:cNvSpPr>
            <p:nvPr/>
          </p:nvSpPr>
          <p:spPr bwMode="auto">
            <a:xfrm flipH="1">
              <a:off x="4897967" y="6121400"/>
              <a:ext cx="28222" cy="1588"/>
            </a:xfrm>
            <a:prstGeom prst="line">
              <a:avLst/>
            </a:prstGeom>
            <a:noFill/>
            <a:ln w="0">
              <a:solidFill>
                <a:srgbClr val="000000"/>
              </a:solidFill>
              <a:round/>
              <a:headEnd/>
              <a:tailEnd/>
            </a:ln>
          </p:spPr>
          <p:txBody>
            <a:bodyPr/>
            <a:lstStyle/>
            <a:p>
              <a:endParaRPr lang="en-US"/>
            </a:p>
          </p:txBody>
        </p:sp>
        <p:sp>
          <p:nvSpPr>
            <p:cNvPr id="42034" name="Line 72"/>
            <p:cNvSpPr>
              <a:spLocks noChangeShapeType="1"/>
            </p:cNvSpPr>
            <p:nvPr/>
          </p:nvSpPr>
          <p:spPr bwMode="auto">
            <a:xfrm flipH="1">
              <a:off x="4857045" y="6121400"/>
              <a:ext cx="28222" cy="1588"/>
            </a:xfrm>
            <a:prstGeom prst="line">
              <a:avLst/>
            </a:prstGeom>
            <a:noFill/>
            <a:ln w="0">
              <a:solidFill>
                <a:srgbClr val="000000"/>
              </a:solidFill>
              <a:round/>
              <a:headEnd/>
              <a:tailEnd/>
            </a:ln>
          </p:spPr>
          <p:txBody>
            <a:bodyPr/>
            <a:lstStyle/>
            <a:p>
              <a:endParaRPr lang="en-US"/>
            </a:p>
          </p:txBody>
        </p:sp>
        <p:sp>
          <p:nvSpPr>
            <p:cNvPr id="42035" name="Line 73"/>
            <p:cNvSpPr>
              <a:spLocks noChangeShapeType="1"/>
            </p:cNvSpPr>
            <p:nvPr/>
          </p:nvSpPr>
          <p:spPr bwMode="auto">
            <a:xfrm flipH="1">
              <a:off x="4811889" y="6121400"/>
              <a:ext cx="28222" cy="1588"/>
            </a:xfrm>
            <a:prstGeom prst="line">
              <a:avLst/>
            </a:prstGeom>
            <a:noFill/>
            <a:ln w="0">
              <a:solidFill>
                <a:srgbClr val="000000"/>
              </a:solidFill>
              <a:round/>
              <a:headEnd/>
              <a:tailEnd/>
            </a:ln>
          </p:spPr>
          <p:txBody>
            <a:bodyPr/>
            <a:lstStyle/>
            <a:p>
              <a:endParaRPr lang="en-US"/>
            </a:p>
          </p:txBody>
        </p:sp>
        <p:sp>
          <p:nvSpPr>
            <p:cNvPr id="42036" name="Line 74"/>
            <p:cNvSpPr>
              <a:spLocks noChangeShapeType="1"/>
            </p:cNvSpPr>
            <p:nvPr/>
          </p:nvSpPr>
          <p:spPr bwMode="auto">
            <a:xfrm flipH="1">
              <a:off x="4770967" y="6121400"/>
              <a:ext cx="28222" cy="1588"/>
            </a:xfrm>
            <a:prstGeom prst="line">
              <a:avLst/>
            </a:prstGeom>
            <a:noFill/>
            <a:ln w="0">
              <a:solidFill>
                <a:srgbClr val="000000"/>
              </a:solidFill>
              <a:round/>
              <a:headEnd/>
              <a:tailEnd/>
            </a:ln>
          </p:spPr>
          <p:txBody>
            <a:bodyPr/>
            <a:lstStyle/>
            <a:p>
              <a:endParaRPr lang="en-US"/>
            </a:p>
          </p:txBody>
        </p:sp>
        <p:sp>
          <p:nvSpPr>
            <p:cNvPr id="42037" name="Line 75"/>
            <p:cNvSpPr>
              <a:spLocks noChangeShapeType="1"/>
            </p:cNvSpPr>
            <p:nvPr/>
          </p:nvSpPr>
          <p:spPr bwMode="auto">
            <a:xfrm flipH="1">
              <a:off x="4725812" y="6121400"/>
              <a:ext cx="28222" cy="1588"/>
            </a:xfrm>
            <a:prstGeom prst="line">
              <a:avLst/>
            </a:prstGeom>
            <a:noFill/>
            <a:ln w="0">
              <a:solidFill>
                <a:srgbClr val="000000"/>
              </a:solidFill>
              <a:round/>
              <a:headEnd/>
              <a:tailEnd/>
            </a:ln>
          </p:spPr>
          <p:txBody>
            <a:bodyPr/>
            <a:lstStyle/>
            <a:p>
              <a:endParaRPr lang="en-US"/>
            </a:p>
          </p:txBody>
        </p:sp>
        <p:sp>
          <p:nvSpPr>
            <p:cNvPr id="42038" name="Line 76"/>
            <p:cNvSpPr>
              <a:spLocks noChangeShapeType="1"/>
            </p:cNvSpPr>
            <p:nvPr/>
          </p:nvSpPr>
          <p:spPr bwMode="auto">
            <a:xfrm flipH="1">
              <a:off x="4684889" y="6121400"/>
              <a:ext cx="28222" cy="1588"/>
            </a:xfrm>
            <a:prstGeom prst="line">
              <a:avLst/>
            </a:prstGeom>
            <a:noFill/>
            <a:ln w="0">
              <a:solidFill>
                <a:srgbClr val="000000"/>
              </a:solidFill>
              <a:round/>
              <a:headEnd/>
              <a:tailEnd/>
            </a:ln>
          </p:spPr>
          <p:txBody>
            <a:bodyPr/>
            <a:lstStyle/>
            <a:p>
              <a:endParaRPr lang="en-US"/>
            </a:p>
          </p:txBody>
        </p:sp>
        <p:sp>
          <p:nvSpPr>
            <p:cNvPr id="42039" name="Line 77"/>
            <p:cNvSpPr>
              <a:spLocks noChangeShapeType="1"/>
            </p:cNvSpPr>
            <p:nvPr/>
          </p:nvSpPr>
          <p:spPr bwMode="auto">
            <a:xfrm flipH="1">
              <a:off x="4639733" y="6121400"/>
              <a:ext cx="28222" cy="1588"/>
            </a:xfrm>
            <a:prstGeom prst="line">
              <a:avLst/>
            </a:prstGeom>
            <a:noFill/>
            <a:ln w="0">
              <a:solidFill>
                <a:srgbClr val="000000"/>
              </a:solidFill>
              <a:round/>
              <a:headEnd/>
              <a:tailEnd/>
            </a:ln>
          </p:spPr>
          <p:txBody>
            <a:bodyPr/>
            <a:lstStyle/>
            <a:p>
              <a:endParaRPr lang="en-US"/>
            </a:p>
          </p:txBody>
        </p:sp>
        <p:sp>
          <p:nvSpPr>
            <p:cNvPr id="42040" name="Line 78"/>
            <p:cNvSpPr>
              <a:spLocks noChangeShapeType="1"/>
            </p:cNvSpPr>
            <p:nvPr/>
          </p:nvSpPr>
          <p:spPr bwMode="auto">
            <a:xfrm flipH="1">
              <a:off x="4598812" y="6121400"/>
              <a:ext cx="28222" cy="1588"/>
            </a:xfrm>
            <a:prstGeom prst="line">
              <a:avLst/>
            </a:prstGeom>
            <a:noFill/>
            <a:ln w="0">
              <a:solidFill>
                <a:srgbClr val="000000"/>
              </a:solidFill>
              <a:round/>
              <a:headEnd/>
              <a:tailEnd/>
            </a:ln>
          </p:spPr>
          <p:txBody>
            <a:bodyPr/>
            <a:lstStyle/>
            <a:p>
              <a:endParaRPr lang="en-US"/>
            </a:p>
          </p:txBody>
        </p:sp>
        <p:sp>
          <p:nvSpPr>
            <p:cNvPr id="42041" name="Line 79"/>
            <p:cNvSpPr>
              <a:spLocks noChangeShapeType="1"/>
            </p:cNvSpPr>
            <p:nvPr/>
          </p:nvSpPr>
          <p:spPr bwMode="auto">
            <a:xfrm flipH="1">
              <a:off x="4553656" y="6121400"/>
              <a:ext cx="28222" cy="1588"/>
            </a:xfrm>
            <a:prstGeom prst="line">
              <a:avLst/>
            </a:prstGeom>
            <a:noFill/>
            <a:ln w="0">
              <a:solidFill>
                <a:srgbClr val="000000"/>
              </a:solidFill>
              <a:round/>
              <a:headEnd/>
              <a:tailEnd/>
            </a:ln>
          </p:spPr>
          <p:txBody>
            <a:bodyPr/>
            <a:lstStyle/>
            <a:p>
              <a:endParaRPr lang="en-US"/>
            </a:p>
          </p:txBody>
        </p:sp>
        <p:sp>
          <p:nvSpPr>
            <p:cNvPr id="42042" name="Line 80"/>
            <p:cNvSpPr>
              <a:spLocks noChangeShapeType="1"/>
            </p:cNvSpPr>
            <p:nvPr/>
          </p:nvSpPr>
          <p:spPr bwMode="auto">
            <a:xfrm flipH="1">
              <a:off x="4512733" y="6121400"/>
              <a:ext cx="28222" cy="1588"/>
            </a:xfrm>
            <a:prstGeom prst="line">
              <a:avLst/>
            </a:prstGeom>
            <a:noFill/>
            <a:ln w="0">
              <a:solidFill>
                <a:srgbClr val="000000"/>
              </a:solidFill>
              <a:round/>
              <a:headEnd/>
              <a:tailEnd/>
            </a:ln>
          </p:spPr>
          <p:txBody>
            <a:bodyPr/>
            <a:lstStyle/>
            <a:p>
              <a:endParaRPr lang="en-US"/>
            </a:p>
          </p:txBody>
        </p:sp>
        <p:sp>
          <p:nvSpPr>
            <p:cNvPr id="42043" name="Line 81"/>
            <p:cNvSpPr>
              <a:spLocks noChangeShapeType="1"/>
            </p:cNvSpPr>
            <p:nvPr/>
          </p:nvSpPr>
          <p:spPr bwMode="auto">
            <a:xfrm flipH="1">
              <a:off x="4467578" y="6121400"/>
              <a:ext cx="28222" cy="1588"/>
            </a:xfrm>
            <a:prstGeom prst="line">
              <a:avLst/>
            </a:prstGeom>
            <a:noFill/>
            <a:ln w="0">
              <a:solidFill>
                <a:srgbClr val="FFFFFF"/>
              </a:solidFill>
              <a:round/>
              <a:headEnd/>
              <a:tailEnd/>
            </a:ln>
          </p:spPr>
          <p:txBody>
            <a:bodyPr/>
            <a:lstStyle/>
            <a:p>
              <a:endParaRPr lang="en-US"/>
            </a:p>
          </p:txBody>
        </p:sp>
        <p:sp>
          <p:nvSpPr>
            <p:cNvPr id="42044" name="Line 82"/>
            <p:cNvSpPr>
              <a:spLocks noChangeShapeType="1"/>
            </p:cNvSpPr>
            <p:nvPr/>
          </p:nvSpPr>
          <p:spPr bwMode="auto">
            <a:xfrm flipH="1">
              <a:off x="4426656" y="6121400"/>
              <a:ext cx="28222" cy="1588"/>
            </a:xfrm>
            <a:prstGeom prst="line">
              <a:avLst/>
            </a:prstGeom>
            <a:noFill/>
            <a:ln w="0">
              <a:solidFill>
                <a:srgbClr val="000000"/>
              </a:solidFill>
              <a:round/>
              <a:headEnd/>
              <a:tailEnd/>
            </a:ln>
          </p:spPr>
          <p:txBody>
            <a:bodyPr/>
            <a:lstStyle/>
            <a:p>
              <a:endParaRPr lang="en-US"/>
            </a:p>
          </p:txBody>
        </p:sp>
        <p:sp>
          <p:nvSpPr>
            <p:cNvPr id="42045" name="Line 83"/>
            <p:cNvSpPr>
              <a:spLocks noChangeShapeType="1"/>
            </p:cNvSpPr>
            <p:nvPr/>
          </p:nvSpPr>
          <p:spPr bwMode="auto">
            <a:xfrm flipH="1">
              <a:off x="4381501" y="6121400"/>
              <a:ext cx="28222" cy="1588"/>
            </a:xfrm>
            <a:prstGeom prst="line">
              <a:avLst/>
            </a:prstGeom>
            <a:noFill/>
            <a:ln w="0">
              <a:solidFill>
                <a:srgbClr val="000000"/>
              </a:solidFill>
              <a:round/>
              <a:headEnd/>
              <a:tailEnd/>
            </a:ln>
          </p:spPr>
          <p:txBody>
            <a:bodyPr/>
            <a:lstStyle/>
            <a:p>
              <a:endParaRPr lang="en-US"/>
            </a:p>
          </p:txBody>
        </p:sp>
        <p:sp>
          <p:nvSpPr>
            <p:cNvPr id="42046" name="Line 84"/>
            <p:cNvSpPr>
              <a:spLocks noChangeShapeType="1"/>
            </p:cNvSpPr>
            <p:nvPr/>
          </p:nvSpPr>
          <p:spPr bwMode="auto">
            <a:xfrm flipH="1">
              <a:off x="4340578" y="6121400"/>
              <a:ext cx="28222" cy="1588"/>
            </a:xfrm>
            <a:prstGeom prst="line">
              <a:avLst/>
            </a:prstGeom>
            <a:noFill/>
            <a:ln w="0">
              <a:solidFill>
                <a:srgbClr val="000000"/>
              </a:solidFill>
              <a:round/>
              <a:headEnd/>
              <a:tailEnd/>
            </a:ln>
          </p:spPr>
          <p:txBody>
            <a:bodyPr/>
            <a:lstStyle/>
            <a:p>
              <a:endParaRPr lang="en-US"/>
            </a:p>
          </p:txBody>
        </p:sp>
        <p:sp>
          <p:nvSpPr>
            <p:cNvPr id="42047" name="Line 85"/>
            <p:cNvSpPr>
              <a:spLocks noChangeShapeType="1"/>
            </p:cNvSpPr>
            <p:nvPr/>
          </p:nvSpPr>
          <p:spPr bwMode="auto">
            <a:xfrm flipH="1">
              <a:off x="4295422" y="6121400"/>
              <a:ext cx="28222" cy="1588"/>
            </a:xfrm>
            <a:prstGeom prst="line">
              <a:avLst/>
            </a:prstGeom>
            <a:noFill/>
            <a:ln w="0">
              <a:solidFill>
                <a:srgbClr val="000000"/>
              </a:solidFill>
              <a:round/>
              <a:headEnd/>
              <a:tailEnd/>
            </a:ln>
          </p:spPr>
          <p:txBody>
            <a:bodyPr/>
            <a:lstStyle/>
            <a:p>
              <a:endParaRPr lang="en-US"/>
            </a:p>
          </p:txBody>
        </p:sp>
        <p:sp>
          <p:nvSpPr>
            <p:cNvPr id="42048" name="Line 86"/>
            <p:cNvSpPr>
              <a:spLocks noChangeShapeType="1"/>
            </p:cNvSpPr>
            <p:nvPr/>
          </p:nvSpPr>
          <p:spPr bwMode="auto">
            <a:xfrm flipH="1">
              <a:off x="4254501" y="6121400"/>
              <a:ext cx="28222" cy="1588"/>
            </a:xfrm>
            <a:prstGeom prst="line">
              <a:avLst/>
            </a:prstGeom>
            <a:noFill/>
            <a:ln w="0">
              <a:solidFill>
                <a:srgbClr val="000000"/>
              </a:solidFill>
              <a:round/>
              <a:headEnd/>
              <a:tailEnd/>
            </a:ln>
          </p:spPr>
          <p:txBody>
            <a:bodyPr/>
            <a:lstStyle/>
            <a:p>
              <a:endParaRPr lang="en-US"/>
            </a:p>
          </p:txBody>
        </p:sp>
        <p:sp>
          <p:nvSpPr>
            <p:cNvPr id="42049" name="Line 87"/>
            <p:cNvSpPr>
              <a:spLocks noChangeShapeType="1"/>
            </p:cNvSpPr>
            <p:nvPr/>
          </p:nvSpPr>
          <p:spPr bwMode="auto">
            <a:xfrm flipH="1">
              <a:off x="4209345" y="6121400"/>
              <a:ext cx="28222" cy="1588"/>
            </a:xfrm>
            <a:prstGeom prst="line">
              <a:avLst/>
            </a:prstGeom>
            <a:noFill/>
            <a:ln w="0">
              <a:solidFill>
                <a:srgbClr val="000000"/>
              </a:solidFill>
              <a:round/>
              <a:headEnd/>
              <a:tailEnd/>
            </a:ln>
          </p:spPr>
          <p:txBody>
            <a:bodyPr/>
            <a:lstStyle/>
            <a:p>
              <a:endParaRPr lang="en-US"/>
            </a:p>
          </p:txBody>
        </p:sp>
        <p:sp>
          <p:nvSpPr>
            <p:cNvPr id="42050" name="Line 88"/>
            <p:cNvSpPr>
              <a:spLocks noChangeShapeType="1"/>
            </p:cNvSpPr>
            <p:nvPr/>
          </p:nvSpPr>
          <p:spPr bwMode="auto">
            <a:xfrm flipH="1">
              <a:off x="4168422" y="6121400"/>
              <a:ext cx="28222" cy="1588"/>
            </a:xfrm>
            <a:prstGeom prst="line">
              <a:avLst/>
            </a:prstGeom>
            <a:noFill/>
            <a:ln w="0">
              <a:solidFill>
                <a:srgbClr val="000000"/>
              </a:solidFill>
              <a:round/>
              <a:headEnd/>
              <a:tailEnd/>
            </a:ln>
          </p:spPr>
          <p:txBody>
            <a:bodyPr/>
            <a:lstStyle/>
            <a:p>
              <a:endParaRPr lang="en-US"/>
            </a:p>
          </p:txBody>
        </p:sp>
        <p:sp>
          <p:nvSpPr>
            <p:cNvPr id="42051" name="Line 89"/>
            <p:cNvSpPr>
              <a:spLocks noChangeShapeType="1"/>
            </p:cNvSpPr>
            <p:nvPr/>
          </p:nvSpPr>
          <p:spPr bwMode="auto">
            <a:xfrm flipH="1">
              <a:off x="4123267" y="6121400"/>
              <a:ext cx="28222" cy="1588"/>
            </a:xfrm>
            <a:prstGeom prst="line">
              <a:avLst/>
            </a:prstGeom>
            <a:noFill/>
            <a:ln w="0">
              <a:solidFill>
                <a:srgbClr val="000000"/>
              </a:solidFill>
              <a:round/>
              <a:headEnd/>
              <a:tailEnd/>
            </a:ln>
          </p:spPr>
          <p:txBody>
            <a:bodyPr/>
            <a:lstStyle/>
            <a:p>
              <a:endParaRPr lang="en-US"/>
            </a:p>
          </p:txBody>
        </p:sp>
        <p:sp>
          <p:nvSpPr>
            <p:cNvPr id="42052" name="Line 90"/>
            <p:cNvSpPr>
              <a:spLocks noChangeShapeType="1"/>
            </p:cNvSpPr>
            <p:nvPr/>
          </p:nvSpPr>
          <p:spPr bwMode="auto">
            <a:xfrm flipH="1">
              <a:off x="4082345" y="6121400"/>
              <a:ext cx="28222" cy="1588"/>
            </a:xfrm>
            <a:prstGeom prst="line">
              <a:avLst/>
            </a:prstGeom>
            <a:noFill/>
            <a:ln w="0">
              <a:solidFill>
                <a:srgbClr val="000000"/>
              </a:solidFill>
              <a:round/>
              <a:headEnd/>
              <a:tailEnd/>
            </a:ln>
          </p:spPr>
          <p:txBody>
            <a:bodyPr/>
            <a:lstStyle/>
            <a:p>
              <a:endParaRPr lang="en-US"/>
            </a:p>
          </p:txBody>
        </p:sp>
        <p:sp>
          <p:nvSpPr>
            <p:cNvPr id="42053" name="Line 91"/>
            <p:cNvSpPr>
              <a:spLocks noChangeShapeType="1"/>
            </p:cNvSpPr>
            <p:nvPr/>
          </p:nvSpPr>
          <p:spPr bwMode="auto">
            <a:xfrm flipH="1">
              <a:off x="4037189" y="6121400"/>
              <a:ext cx="28222" cy="1588"/>
            </a:xfrm>
            <a:prstGeom prst="line">
              <a:avLst/>
            </a:prstGeom>
            <a:noFill/>
            <a:ln w="0">
              <a:solidFill>
                <a:srgbClr val="000000"/>
              </a:solidFill>
              <a:round/>
              <a:headEnd/>
              <a:tailEnd/>
            </a:ln>
          </p:spPr>
          <p:txBody>
            <a:bodyPr/>
            <a:lstStyle/>
            <a:p>
              <a:endParaRPr lang="en-US"/>
            </a:p>
          </p:txBody>
        </p:sp>
        <p:sp>
          <p:nvSpPr>
            <p:cNvPr id="42054" name="Line 92"/>
            <p:cNvSpPr>
              <a:spLocks noChangeShapeType="1"/>
            </p:cNvSpPr>
            <p:nvPr/>
          </p:nvSpPr>
          <p:spPr bwMode="auto">
            <a:xfrm flipH="1">
              <a:off x="3996267" y="6121400"/>
              <a:ext cx="28222" cy="1588"/>
            </a:xfrm>
            <a:prstGeom prst="line">
              <a:avLst/>
            </a:prstGeom>
            <a:noFill/>
            <a:ln w="0">
              <a:solidFill>
                <a:srgbClr val="000000"/>
              </a:solidFill>
              <a:round/>
              <a:headEnd/>
              <a:tailEnd/>
            </a:ln>
          </p:spPr>
          <p:txBody>
            <a:bodyPr/>
            <a:lstStyle/>
            <a:p>
              <a:endParaRPr lang="en-US"/>
            </a:p>
          </p:txBody>
        </p:sp>
        <p:sp>
          <p:nvSpPr>
            <p:cNvPr id="42055" name="Line 93"/>
            <p:cNvSpPr>
              <a:spLocks noChangeShapeType="1"/>
            </p:cNvSpPr>
            <p:nvPr/>
          </p:nvSpPr>
          <p:spPr bwMode="auto">
            <a:xfrm flipH="1">
              <a:off x="3951111" y="6121400"/>
              <a:ext cx="28222" cy="1588"/>
            </a:xfrm>
            <a:prstGeom prst="line">
              <a:avLst/>
            </a:prstGeom>
            <a:noFill/>
            <a:ln w="0">
              <a:solidFill>
                <a:srgbClr val="000000"/>
              </a:solidFill>
              <a:round/>
              <a:headEnd/>
              <a:tailEnd/>
            </a:ln>
          </p:spPr>
          <p:txBody>
            <a:bodyPr/>
            <a:lstStyle/>
            <a:p>
              <a:endParaRPr lang="en-US"/>
            </a:p>
          </p:txBody>
        </p:sp>
        <p:sp>
          <p:nvSpPr>
            <p:cNvPr id="42056" name="Line 94"/>
            <p:cNvSpPr>
              <a:spLocks noChangeShapeType="1"/>
            </p:cNvSpPr>
            <p:nvPr/>
          </p:nvSpPr>
          <p:spPr bwMode="auto">
            <a:xfrm flipH="1">
              <a:off x="3910189" y="6121400"/>
              <a:ext cx="28222" cy="1588"/>
            </a:xfrm>
            <a:prstGeom prst="line">
              <a:avLst/>
            </a:prstGeom>
            <a:noFill/>
            <a:ln w="0">
              <a:solidFill>
                <a:srgbClr val="000000"/>
              </a:solidFill>
              <a:round/>
              <a:headEnd/>
              <a:tailEnd/>
            </a:ln>
          </p:spPr>
          <p:txBody>
            <a:bodyPr/>
            <a:lstStyle/>
            <a:p>
              <a:endParaRPr lang="en-US"/>
            </a:p>
          </p:txBody>
        </p:sp>
        <p:sp>
          <p:nvSpPr>
            <p:cNvPr id="42057" name="Line 95"/>
            <p:cNvSpPr>
              <a:spLocks noChangeShapeType="1"/>
            </p:cNvSpPr>
            <p:nvPr/>
          </p:nvSpPr>
          <p:spPr bwMode="auto">
            <a:xfrm flipH="1">
              <a:off x="3865034" y="6121400"/>
              <a:ext cx="28222" cy="1588"/>
            </a:xfrm>
            <a:prstGeom prst="line">
              <a:avLst/>
            </a:prstGeom>
            <a:noFill/>
            <a:ln w="0">
              <a:solidFill>
                <a:srgbClr val="000000"/>
              </a:solidFill>
              <a:round/>
              <a:headEnd/>
              <a:tailEnd/>
            </a:ln>
          </p:spPr>
          <p:txBody>
            <a:bodyPr/>
            <a:lstStyle/>
            <a:p>
              <a:endParaRPr lang="en-US"/>
            </a:p>
          </p:txBody>
        </p:sp>
        <p:sp>
          <p:nvSpPr>
            <p:cNvPr id="42058" name="Line 96"/>
            <p:cNvSpPr>
              <a:spLocks noChangeShapeType="1"/>
            </p:cNvSpPr>
            <p:nvPr/>
          </p:nvSpPr>
          <p:spPr bwMode="auto">
            <a:xfrm flipH="1">
              <a:off x="3824111" y="6121400"/>
              <a:ext cx="28222" cy="1588"/>
            </a:xfrm>
            <a:prstGeom prst="line">
              <a:avLst/>
            </a:prstGeom>
            <a:noFill/>
            <a:ln w="0">
              <a:solidFill>
                <a:srgbClr val="000000"/>
              </a:solidFill>
              <a:round/>
              <a:headEnd/>
              <a:tailEnd/>
            </a:ln>
          </p:spPr>
          <p:txBody>
            <a:bodyPr/>
            <a:lstStyle/>
            <a:p>
              <a:endParaRPr lang="en-US"/>
            </a:p>
          </p:txBody>
        </p:sp>
        <p:sp>
          <p:nvSpPr>
            <p:cNvPr id="42059" name="Line 97"/>
            <p:cNvSpPr>
              <a:spLocks noChangeShapeType="1"/>
            </p:cNvSpPr>
            <p:nvPr/>
          </p:nvSpPr>
          <p:spPr bwMode="auto">
            <a:xfrm flipH="1">
              <a:off x="3778956" y="6121400"/>
              <a:ext cx="28222" cy="1588"/>
            </a:xfrm>
            <a:prstGeom prst="line">
              <a:avLst/>
            </a:prstGeom>
            <a:noFill/>
            <a:ln w="0">
              <a:solidFill>
                <a:srgbClr val="FFFFFF"/>
              </a:solidFill>
              <a:round/>
              <a:headEnd/>
              <a:tailEnd/>
            </a:ln>
          </p:spPr>
          <p:txBody>
            <a:bodyPr/>
            <a:lstStyle/>
            <a:p>
              <a:endParaRPr lang="en-US"/>
            </a:p>
          </p:txBody>
        </p:sp>
        <p:sp>
          <p:nvSpPr>
            <p:cNvPr id="42060" name="Line 98"/>
            <p:cNvSpPr>
              <a:spLocks noChangeShapeType="1"/>
            </p:cNvSpPr>
            <p:nvPr/>
          </p:nvSpPr>
          <p:spPr bwMode="auto">
            <a:xfrm flipH="1">
              <a:off x="3738034" y="6121400"/>
              <a:ext cx="28222" cy="1588"/>
            </a:xfrm>
            <a:prstGeom prst="line">
              <a:avLst/>
            </a:prstGeom>
            <a:noFill/>
            <a:ln w="0">
              <a:solidFill>
                <a:srgbClr val="000000"/>
              </a:solidFill>
              <a:round/>
              <a:headEnd/>
              <a:tailEnd/>
            </a:ln>
          </p:spPr>
          <p:txBody>
            <a:bodyPr/>
            <a:lstStyle/>
            <a:p>
              <a:endParaRPr lang="en-US"/>
            </a:p>
          </p:txBody>
        </p:sp>
        <p:sp>
          <p:nvSpPr>
            <p:cNvPr id="42061" name="Line 99"/>
            <p:cNvSpPr>
              <a:spLocks noChangeShapeType="1"/>
            </p:cNvSpPr>
            <p:nvPr/>
          </p:nvSpPr>
          <p:spPr bwMode="auto">
            <a:xfrm flipH="1">
              <a:off x="3692878" y="6121400"/>
              <a:ext cx="28222" cy="1588"/>
            </a:xfrm>
            <a:prstGeom prst="line">
              <a:avLst/>
            </a:prstGeom>
            <a:noFill/>
            <a:ln w="0">
              <a:solidFill>
                <a:srgbClr val="000000"/>
              </a:solidFill>
              <a:round/>
              <a:headEnd/>
              <a:tailEnd/>
            </a:ln>
          </p:spPr>
          <p:txBody>
            <a:bodyPr/>
            <a:lstStyle/>
            <a:p>
              <a:endParaRPr lang="en-US"/>
            </a:p>
          </p:txBody>
        </p:sp>
        <p:sp>
          <p:nvSpPr>
            <p:cNvPr id="42062" name="Line 100"/>
            <p:cNvSpPr>
              <a:spLocks noChangeShapeType="1"/>
            </p:cNvSpPr>
            <p:nvPr/>
          </p:nvSpPr>
          <p:spPr bwMode="auto">
            <a:xfrm flipH="1">
              <a:off x="3651956" y="6121400"/>
              <a:ext cx="28222" cy="1588"/>
            </a:xfrm>
            <a:prstGeom prst="line">
              <a:avLst/>
            </a:prstGeom>
            <a:noFill/>
            <a:ln w="0">
              <a:solidFill>
                <a:srgbClr val="000000"/>
              </a:solidFill>
              <a:round/>
              <a:headEnd/>
              <a:tailEnd/>
            </a:ln>
          </p:spPr>
          <p:txBody>
            <a:bodyPr/>
            <a:lstStyle/>
            <a:p>
              <a:endParaRPr lang="en-US"/>
            </a:p>
          </p:txBody>
        </p:sp>
        <p:sp>
          <p:nvSpPr>
            <p:cNvPr id="42063" name="Line 101"/>
            <p:cNvSpPr>
              <a:spLocks noChangeShapeType="1"/>
            </p:cNvSpPr>
            <p:nvPr/>
          </p:nvSpPr>
          <p:spPr bwMode="auto">
            <a:xfrm flipH="1">
              <a:off x="3606800" y="6121400"/>
              <a:ext cx="28222" cy="1588"/>
            </a:xfrm>
            <a:prstGeom prst="line">
              <a:avLst/>
            </a:prstGeom>
            <a:noFill/>
            <a:ln w="0">
              <a:solidFill>
                <a:srgbClr val="000000"/>
              </a:solidFill>
              <a:round/>
              <a:headEnd/>
              <a:tailEnd/>
            </a:ln>
          </p:spPr>
          <p:txBody>
            <a:bodyPr/>
            <a:lstStyle/>
            <a:p>
              <a:endParaRPr lang="en-US"/>
            </a:p>
          </p:txBody>
        </p:sp>
        <p:sp>
          <p:nvSpPr>
            <p:cNvPr id="42064" name="Line 102"/>
            <p:cNvSpPr>
              <a:spLocks noChangeShapeType="1"/>
            </p:cNvSpPr>
            <p:nvPr/>
          </p:nvSpPr>
          <p:spPr bwMode="auto">
            <a:xfrm flipH="1">
              <a:off x="3565878" y="6121400"/>
              <a:ext cx="28222" cy="1588"/>
            </a:xfrm>
            <a:prstGeom prst="line">
              <a:avLst/>
            </a:prstGeom>
            <a:noFill/>
            <a:ln w="0">
              <a:solidFill>
                <a:srgbClr val="000000"/>
              </a:solidFill>
              <a:round/>
              <a:headEnd/>
              <a:tailEnd/>
            </a:ln>
          </p:spPr>
          <p:txBody>
            <a:bodyPr/>
            <a:lstStyle/>
            <a:p>
              <a:endParaRPr lang="en-US"/>
            </a:p>
          </p:txBody>
        </p:sp>
        <p:sp>
          <p:nvSpPr>
            <p:cNvPr id="42065" name="Line 103"/>
            <p:cNvSpPr>
              <a:spLocks noChangeShapeType="1"/>
            </p:cNvSpPr>
            <p:nvPr/>
          </p:nvSpPr>
          <p:spPr bwMode="auto">
            <a:xfrm flipH="1">
              <a:off x="3520723" y="6121400"/>
              <a:ext cx="28222" cy="1588"/>
            </a:xfrm>
            <a:prstGeom prst="line">
              <a:avLst/>
            </a:prstGeom>
            <a:noFill/>
            <a:ln w="0">
              <a:solidFill>
                <a:srgbClr val="000000"/>
              </a:solidFill>
              <a:round/>
              <a:headEnd/>
              <a:tailEnd/>
            </a:ln>
          </p:spPr>
          <p:txBody>
            <a:bodyPr/>
            <a:lstStyle/>
            <a:p>
              <a:endParaRPr lang="en-US"/>
            </a:p>
          </p:txBody>
        </p:sp>
        <p:sp>
          <p:nvSpPr>
            <p:cNvPr id="42066" name="Line 104"/>
            <p:cNvSpPr>
              <a:spLocks noChangeShapeType="1"/>
            </p:cNvSpPr>
            <p:nvPr/>
          </p:nvSpPr>
          <p:spPr bwMode="auto">
            <a:xfrm flipH="1">
              <a:off x="3479800" y="6121400"/>
              <a:ext cx="28222" cy="1588"/>
            </a:xfrm>
            <a:prstGeom prst="line">
              <a:avLst/>
            </a:prstGeom>
            <a:noFill/>
            <a:ln w="0">
              <a:solidFill>
                <a:srgbClr val="000000"/>
              </a:solidFill>
              <a:round/>
              <a:headEnd/>
              <a:tailEnd/>
            </a:ln>
          </p:spPr>
          <p:txBody>
            <a:bodyPr/>
            <a:lstStyle/>
            <a:p>
              <a:endParaRPr lang="en-US"/>
            </a:p>
          </p:txBody>
        </p:sp>
        <p:sp>
          <p:nvSpPr>
            <p:cNvPr id="42067" name="Line 105"/>
            <p:cNvSpPr>
              <a:spLocks noChangeShapeType="1"/>
            </p:cNvSpPr>
            <p:nvPr/>
          </p:nvSpPr>
          <p:spPr bwMode="auto">
            <a:xfrm flipH="1">
              <a:off x="3434645" y="6121400"/>
              <a:ext cx="28222" cy="1588"/>
            </a:xfrm>
            <a:prstGeom prst="line">
              <a:avLst/>
            </a:prstGeom>
            <a:noFill/>
            <a:ln w="0">
              <a:solidFill>
                <a:srgbClr val="000000"/>
              </a:solidFill>
              <a:round/>
              <a:headEnd/>
              <a:tailEnd/>
            </a:ln>
          </p:spPr>
          <p:txBody>
            <a:bodyPr/>
            <a:lstStyle/>
            <a:p>
              <a:endParaRPr lang="en-US"/>
            </a:p>
          </p:txBody>
        </p:sp>
        <p:sp>
          <p:nvSpPr>
            <p:cNvPr id="42068" name="Line 106"/>
            <p:cNvSpPr>
              <a:spLocks noChangeShapeType="1"/>
            </p:cNvSpPr>
            <p:nvPr/>
          </p:nvSpPr>
          <p:spPr bwMode="auto">
            <a:xfrm flipH="1">
              <a:off x="3393723" y="6121400"/>
              <a:ext cx="28222" cy="1588"/>
            </a:xfrm>
            <a:prstGeom prst="line">
              <a:avLst/>
            </a:prstGeom>
            <a:noFill/>
            <a:ln w="0">
              <a:solidFill>
                <a:srgbClr val="FFFFFF"/>
              </a:solidFill>
              <a:round/>
              <a:headEnd/>
              <a:tailEnd/>
            </a:ln>
          </p:spPr>
          <p:txBody>
            <a:bodyPr/>
            <a:lstStyle/>
            <a:p>
              <a:endParaRPr lang="en-US"/>
            </a:p>
          </p:txBody>
        </p:sp>
        <p:sp>
          <p:nvSpPr>
            <p:cNvPr id="42069" name="Line 107"/>
            <p:cNvSpPr>
              <a:spLocks noChangeShapeType="1"/>
            </p:cNvSpPr>
            <p:nvPr/>
          </p:nvSpPr>
          <p:spPr bwMode="auto">
            <a:xfrm flipH="1">
              <a:off x="3348567" y="6121400"/>
              <a:ext cx="28222" cy="1588"/>
            </a:xfrm>
            <a:prstGeom prst="line">
              <a:avLst/>
            </a:prstGeom>
            <a:noFill/>
            <a:ln w="0">
              <a:solidFill>
                <a:srgbClr val="000000"/>
              </a:solidFill>
              <a:round/>
              <a:headEnd/>
              <a:tailEnd/>
            </a:ln>
          </p:spPr>
          <p:txBody>
            <a:bodyPr/>
            <a:lstStyle/>
            <a:p>
              <a:endParaRPr lang="en-US"/>
            </a:p>
          </p:txBody>
        </p:sp>
        <p:sp>
          <p:nvSpPr>
            <p:cNvPr id="42070" name="Line 108"/>
            <p:cNvSpPr>
              <a:spLocks noChangeShapeType="1"/>
            </p:cNvSpPr>
            <p:nvPr/>
          </p:nvSpPr>
          <p:spPr bwMode="auto">
            <a:xfrm flipH="1">
              <a:off x="3307645" y="6121400"/>
              <a:ext cx="28222" cy="1588"/>
            </a:xfrm>
            <a:prstGeom prst="line">
              <a:avLst/>
            </a:prstGeom>
            <a:noFill/>
            <a:ln w="0">
              <a:solidFill>
                <a:srgbClr val="000000"/>
              </a:solidFill>
              <a:round/>
              <a:headEnd/>
              <a:tailEnd/>
            </a:ln>
          </p:spPr>
          <p:txBody>
            <a:bodyPr/>
            <a:lstStyle/>
            <a:p>
              <a:endParaRPr lang="en-US"/>
            </a:p>
          </p:txBody>
        </p:sp>
        <p:sp>
          <p:nvSpPr>
            <p:cNvPr id="42071" name="Line 109"/>
            <p:cNvSpPr>
              <a:spLocks noChangeShapeType="1"/>
            </p:cNvSpPr>
            <p:nvPr/>
          </p:nvSpPr>
          <p:spPr bwMode="auto">
            <a:xfrm flipH="1">
              <a:off x="3262489" y="6121400"/>
              <a:ext cx="28222" cy="1588"/>
            </a:xfrm>
            <a:prstGeom prst="line">
              <a:avLst/>
            </a:prstGeom>
            <a:noFill/>
            <a:ln w="0">
              <a:solidFill>
                <a:srgbClr val="000000"/>
              </a:solidFill>
              <a:round/>
              <a:headEnd/>
              <a:tailEnd/>
            </a:ln>
          </p:spPr>
          <p:txBody>
            <a:bodyPr/>
            <a:lstStyle/>
            <a:p>
              <a:endParaRPr lang="en-US"/>
            </a:p>
          </p:txBody>
        </p:sp>
        <p:sp>
          <p:nvSpPr>
            <p:cNvPr id="42072" name="Line 110"/>
            <p:cNvSpPr>
              <a:spLocks noChangeShapeType="1"/>
            </p:cNvSpPr>
            <p:nvPr/>
          </p:nvSpPr>
          <p:spPr bwMode="auto">
            <a:xfrm flipH="1">
              <a:off x="3221567" y="6121400"/>
              <a:ext cx="28222" cy="1588"/>
            </a:xfrm>
            <a:prstGeom prst="line">
              <a:avLst/>
            </a:prstGeom>
            <a:noFill/>
            <a:ln w="0">
              <a:solidFill>
                <a:srgbClr val="FFFFFF"/>
              </a:solidFill>
              <a:round/>
              <a:headEnd/>
              <a:tailEnd/>
            </a:ln>
          </p:spPr>
          <p:txBody>
            <a:bodyPr/>
            <a:lstStyle/>
            <a:p>
              <a:endParaRPr lang="en-US"/>
            </a:p>
          </p:txBody>
        </p:sp>
        <p:sp>
          <p:nvSpPr>
            <p:cNvPr id="42073" name="Line 111"/>
            <p:cNvSpPr>
              <a:spLocks noChangeShapeType="1"/>
            </p:cNvSpPr>
            <p:nvPr/>
          </p:nvSpPr>
          <p:spPr bwMode="auto">
            <a:xfrm flipH="1">
              <a:off x="3176412" y="6121400"/>
              <a:ext cx="28222" cy="1588"/>
            </a:xfrm>
            <a:prstGeom prst="line">
              <a:avLst/>
            </a:prstGeom>
            <a:noFill/>
            <a:ln w="0">
              <a:solidFill>
                <a:srgbClr val="000000"/>
              </a:solidFill>
              <a:round/>
              <a:headEnd/>
              <a:tailEnd/>
            </a:ln>
          </p:spPr>
          <p:txBody>
            <a:bodyPr/>
            <a:lstStyle/>
            <a:p>
              <a:endParaRPr lang="en-US"/>
            </a:p>
          </p:txBody>
        </p:sp>
        <p:sp>
          <p:nvSpPr>
            <p:cNvPr id="42074" name="Line 112"/>
            <p:cNvSpPr>
              <a:spLocks noChangeShapeType="1"/>
            </p:cNvSpPr>
            <p:nvPr/>
          </p:nvSpPr>
          <p:spPr bwMode="auto">
            <a:xfrm flipH="1">
              <a:off x="3135489" y="6121400"/>
              <a:ext cx="28222" cy="1588"/>
            </a:xfrm>
            <a:prstGeom prst="line">
              <a:avLst/>
            </a:prstGeom>
            <a:noFill/>
            <a:ln w="0">
              <a:solidFill>
                <a:srgbClr val="000000"/>
              </a:solidFill>
              <a:round/>
              <a:headEnd/>
              <a:tailEnd/>
            </a:ln>
          </p:spPr>
          <p:txBody>
            <a:bodyPr/>
            <a:lstStyle/>
            <a:p>
              <a:endParaRPr lang="en-US"/>
            </a:p>
          </p:txBody>
        </p:sp>
        <p:sp>
          <p:nvSpPr>
            <p:cNvPr id="42075" name="Line 113"/>
            <p:cNvSpPr>
              <a:spLocks noChangeShapeType="1"/>
            </p:cNvSpPr>
            <p:nvPr/>
          </p:nvSpPr>
          <p:spPr bwMode="auto">
            <a:xfrm flipH="1">
              <a:off x="3090333" y="6121400"/>
              <a:ext cx="28222" cy="1588"/>
            </a:xfrm>
            <a:prstGeom prst="line">
              <a:avLst/>
            </a:prstGeom>
            <a:noFill/>
            <a:ln w="0">
              <a:solidFill>
                <a:srgbClr val="000000"/>
              </a:solidFill>
              <a:round/>
              <a:headEnd/>
              <a:tailEnd/>
            </a:ln>
          </p:spPr>
          <p:txBody>
            <a:bodyPr/>
            <a:lstStyle/>
            <a:p>
              <a:endParaRPr lang="en-US"/>
            </a:p>
          </p:txBody>
        </p:sp>
        <p:sp>
          <p:nvSpPr>
            <p:cNvPr id="42076" name="Line 114"/>
            <p:cNvSpPr>
              <a:spLocks noChangeShapeType="1"/>
            </p:cNvSpPr>
            <p:nvPr/>
          </p:nvSpPr>
          <p:spPr bwMode="auto">
            <a:xfrm flipH="1">
              <a:off x="3049412" y="6121400"/>
              <a:ext cx="28222" cy="1588"/>
            </a:xfrm>
            <a:prstGeom prst="line">
              <a:avLst/>
            </a:prstGeom>
            <a:noFill/>
            <a:ln w="0">
              <a:solidFill>
                <a:schemeClr val="hlink"/>
              </a:solidFill>
              <a:round/>
              <a:headEnd/>
              <a:tailEnd/>
            </a:ln>
          </p:spPr>
          <p:txBody>
            <a:bodyPr/>
            <a:lstStyle/>
            <a:p>
              <a:endParaRPr lang="en-US"/>
            </a:p>
          </p:txBody>
        </p:sp>
        <p:sp>
          <p:nvSpPr>
            <p:cNvPr id="42077" name="Line 115"/>
            <p:cNvSpPr>
              <a:spLocks noChangeShapeType="1"/>
            </p:cNvSpPr>
            <p:nvPr/>
          </p:nvSpPr>
          <p:spPr bwMode="auto">
            <a:xfrm flipH="1">
              <a:off x="3004256" y="6121400"/>
              <a:ext cx="28222" cy="1588"/>
            </a:xfrm>
            <a:prstGeom prst="line">
              <a:avLst/>
            </a:prstGeom>
            <a:noFill/>
            <a:ln w="0">
              <a:solidFill>
                <a:schemeClr val="hlink"/>
              </a:solidFill>
              <a:round/>
              <a:headEnd/>
              <a:tailEnd/>
            </a:ln>
          </p:spPr>
          <p:txBody>
            <a:bodyPr/>
            <a:lstStyle/>
            <a:p>
              <a:endParaRPr lang="en-US"/>
            </a:p>
          </p:txBody>
        </p:sp>
        <p:sp>
          <p:nvSpPr>
            <p:cNvPr id="42078" name="Line 116"/>
            <p:cNvSpPr>
              <a:spLocks noChangeShapeType="1"/>
            </p:cNvSpPr>
            <p:nvPr/>
          </p:nvSpPr>
          <p:spPr bwMode="auto">
            <a:xfrm flipH="1">
              <a:off x="2963333" y="6121400"/>
              <a:ext cx="28222" cy="1588"/>
            </a:xfrm>
            <a:prstGeom prst="line">
              <a:avLst/>
            </a:prstGeom>
            <a:noFill/>
            <a:ln w="0">
              <a:solidFill>
                <a:srgbClr val="FFFFFF"/>
              </a:solidFill>
              <a:round/>
              <a:headEnd/>
              <a:tailEnd/>
            </a:ln>
          </p:spPr>
          <p:txBody>
            <a:bodyPr/>
            <a:lstStyle/>
            <a:p>
              <a:endParaRPr lang="en-US"/>
            </a:p>
          </p:txBody>
        </p:sp>
        <p:sp>
          <p:nvSpPr>
            <p:cNvPr id="42079" name="Line 117"/>
            <p:cNvSpPr>
              <a:spLocks noChangeShapeType="1"/>
            </p:cNvSpPr>
            <p:nvPr/>
          </p:nvSpPr>
          <p:spPr bwMode="auto">
            <a:xfrm flipH="1">
              <a:off x="2771423" y="5583239"/>
              <a:ext cx="156634" cy="1587"/>
            </a:xfrm>
            <a:prstGeom prst="line">
              <a:avLst/>
            </a:prstGeom>
            <a:noFill/>
            <a:ln w="0">
              <a:solidFill>
                <a:srgbClr val="FFFFFF"/>
              </a:solidFill>
              <a:round/>
              <a:headEnd/>
              <a:tailEnd/>
            </a:ln>
          </p:spPr>
          <p:txBody>
            <a:bodyPr/>
            <a:lstStyle/>
            <a:p>
              <a:endParaRPr lang="en-US"/>
            </a:p>
          </p:txBody>
        </p:sp>
        <p:sp>
          <p:nvSpPr>
            <p:cNvPr id="42080" name="Line 118"/>
            <p:cNvSpPr>
              <a:spLocks noChangeShapeType="1"/>
            </p:cNvSpPr>
            <p:nvPr/>
          </p:nvSpPr>
          <p:spPr bwMode="auto">
            <a:xfrm flipH="1">
              <a:off x="2771423" y="5048250"/>
              <a:ext cx="156634" cy="1588"/>
            </a:xfrm>
            <a:prstGeom prst="line">
              <a:avLst/>
            </a:prstGeom>
            <a:noFill/>
            <a:ln w="0">
              <a:solidFill>
                <a:srgbClr val="FFFFFF"/>
              </a:solidFill>
              <a:round/>
              <a:headEnd/>
              <a:tailEnd/>
            </a:ln>
          </p:spPr>
          <p:txBody>
            <a:bodyPr/>
            <a:lstStyle/>
            <a:p>
              <a:endParaRPr lang="en-US"/>
            </a:p>
          </p:txBody>
        </p:sp>
        <p:sp>
          <p:nvSpPr>
            <p:cNvPr id="42081" name="Line 119"/>
            <p:cNvSpPr>
              <a:spLocks noChangeShapeType="1"/>
            </p:cNvSpPr>
            <p:nvPr/>
          </p:nvSpPr>
          <p:spPr bwMode="auto">
            <a:xfrm flipH="1">
              <a:off x="2847623" y="4618039"/>
              <a:ext cx="76200" cy="1587"/>
            </a:xfrm>
            <a:prstGeom prst="line">
              <a:avLst/>
            </a:prstGeom>
            <a:noFill/>
            <a:ln w="0">
              <a:solidFill>
                <a:srgbClr val="FFFFFF"/>
              </a:solidFill>
              <a:round/>
              <a:headEnd/>
              <a:tailEnd/>
            </a:ln>
          </p:spPr>
          <p:txBody>
            <a:bodyPr/>
            <a:lstStyle/>
            <a:p>
              <a:endParaRPr lang="en-US"/>
            </a:p>
          </p:txBody>
        </p:sp>
        <p:sp>
          <p:nvSpPr>
            <p:cNvPr id="42082" name="Line 120"/>
            <p:cNvSpPr>
              <a:spLocks noChangeShapeType="1"/>
            </p:cNvSpPr>
            <p:nvPr/>
          </p:nvSpPr>
          <p:spPr bwMode="auto">
            <a:xfrm flipH="1">
              <a:off x="2771423" y="4476750"/>
              <a:ext cx="156634" cy="1588"/>
            </a:xfrm>
            <a:prstGeom prst="line">
              <a:avLst/>
            </a:prstGeom>
            <a:noFill/>
            <a:ln w="0">
              <a:solidFill>
                <a:srgbClr val="FFFFFF"/>
              </a:solidFill>
              <a:round/>
              <a:headEnd/>
              <a:tailEnd/>
            </a:ln>
          </p:spPr>
          <p:txBody>
            <a:bodyPr/>
            <a:lstStyle/>
            <a:p>
              <a:endParaRPr lang="en-US"/>
            </a:p>
          </p:txBody>
        </p:sp>
        <p:sp>
          <p:nvSpPr>
            <p:cNvPr id="42083" name="Line 121"/>
            <p:cNvSpPr>
              <a:spLocks noChangeShapeType="1"/>
            </p:cNvSpPr>
            <p:nvPr/>
          </p:nvSpPr>
          <p:spPr bwMode="auto">
            <a:xfrm flipH="1">
              <a:off x="2771423" y="3944938"/>
              <a:ext cx="156634" cy="1587"/>
            </a:xfrm>
            <a:prstGeom prst="line">
              <a:avLst/>
            </a:prstGeom>
            <a:noFill/>
            <a:ln w="0">
              <a:solidFill>
                <a:srgbClr val="FFFFFF"/>
              </a:solidFill>
              <a:round/>
              <a:headEnd/>
              <a:tailEnd/>
            </a:ln>
          </p:spPr>
          <p:txBody>
            <a:bodyPr/>
            <a:lstStyle/>
            <a:p>
              <a:endParaRPr lang="en-US"/>
            </a:p>
          </p:txBody>
        </p:sp>
        <p:sp>
          <p:nvSpPr>
            <p:cNvPr id="42084" name="Line 122"/>
            <p:cNvSpPr>
              <a:spLocks noChangeShapeType="1"/>
            </p:cNvSpPr>
            <p:nvPr/>
          </p:nvSpPr>
          <p:spPr bwMode="auto">
            <a:xfrm flipH="1">
              <a:off x="2771423" y="3462339"/>
              <a:ext cx="156634" cy="1587"/>
            </a:xfrm>
            <a:prstGeom prst="line">
              <a:avLst/>
            </a:prstGeom>
            <a:noFill/>
            <a:ln w="0">
              <a:solidFill>
                <a:srgbClr val="FFFFFF"/>
              </a:solidFill>
              <a:round/>
              <a:headEnd/>
              <a:tailEnd/>
            </a:ln>
          </p:spPr>
          <p:txBody>
            <a:bodyPr/>
            <a:lstStyle/>
            <a:p>
              <a:endParaRPr lang="en-US"/>
            </a:p>
          </p:txBody>
        </p:sp>
        <p:sp>
          <p:nvSpPr>
            <p:cNvPr id="42085" name="Line 123"/>
            <p:cNvSpPr>
              <a:spLocks noChangeShapeType="1"/>
            </p:cNvSpPr>
            <p:nvPr/>
          </p:nvSpPr>
          <p:spPr bwMode="auto">
            <a:xfrm flipH="1">
              <a:off x="2771423" y="2940050"/>
              <a:ext cx="156634" cy="1588"/>
            </a:xfrm>
            <a:prstGeom prst="line">
              <a:avLst/>
            </a:prstGeom>
            <a:noFill/>
            <a:ln w="0">
              <a:solidFill>
                <a:srgbClr val="FFFFFF"/>
              </a:solidFill>
              <a:round/>
              <a:headEnd/>
              <a:tailEnd/>
            </a:ln>
          </p:spPr>
          <p:txBody>
            <a:bodyPr/>
            <a:lstStyle/>
            <a:p>
              <a:endParaRPr lang="en-US"/>
            </a:p>
          </p:txBody>
        </p:sp>
        <p:sp>
          <p:nvSpPr>
            <p:cNvPr id="42086" name="Line 124"/>
            <p:cNvSpPr>
              <a:spLocks noChangeShapeType="1"/>
            </p:cNvSpPr>
            <p:nvPr/>
          </p:nvSpPr>
          <p:spPr bwMode="auto">
            <a:xfrm flipH="1">
              <a:off x="2771423" y="2427289"/>
              <a:ext cx="156634" cy="1587"/>
            </a:xfrm>
            <a:prstGeom prst="line">
              <a:avLst/>
            </a:prstGeom>
            <a:noFill/>
            <a:ln w="0">
              <a:solidFill>
                <a:srgbClr val="FFFFFF"/>
              </a:solidFill>
              <a:round/>
              <a:headEnd/>
              <a:tailEnd/>
            </a:ln>
          </p:spPr>
          <p:txBody>
            <a:bodyPr/>
            <a:lstStyle/>
            <a:p>
              <a:endParaRPr lang="en-US"/>
            </a:p>
          </p:txBody>
        </p:sp>
        <p:sp>
          <p:nvSpPr>
            <p:cNvPr id="42087" name="Line 125"/>
            <p:cNvSpPr>
              <a:spLocks noChangeShapeType="1"/>
            </p:cNvSpPr>
            <p:nvPr/>
          </p:nvSpPr>
          <p:spPr bwMode="auto">
            <a:xfrm flipH="1">
              <a:off x="2771423" y="1914525"/>
              <a:ext cx="156634" cy="1588"/>
            </a:xfrm>
            <a:prstGeom prst="line">
              <a:avLst/>
            </a:prstGeom>
            <a:noFill/>
            <a:ln w="0">
              <a:solidFill>
                <a:srgbClr val="FFFFFF"/>
              </a:solidFill>
              <a:round/>
              <a:headEnd/>
              <a:tailEnd/>
            </a:ln>
          </p:spPr>
          <p:txBody>
            <a:bodyPr/>
            <a:lstStyle/>
            <a:p>
              <a:endParaRPr lang="en-US"/>
            </a:p>
          </p:txBody>
        </p:sp>
        <p:sp>
          <p:nvSpPr>
            <p:cNvPr id="42088" name="Line 126"/>
            <p:cNvSpPr>
              <a:spLocks noChangeShapeType="1"/>
            </p:cNvSpPr>
            <p:nvPr/>
          </p:nvSpPr>
          <p:spPr bwMode="auto">
            <a:xfrm flipH="1">
              <a:off x="5459589" y="1963738"/>
              <a:ext cx="152400" cy="1587"/>
            </a:xfrm>
            <a:prstGeom prst="line">
              <a:avLst/>
            </a:prstGeom>
            <a:noFill/>
            <a:ln w="0">
              <a:solidFill>
                <a:srgbClr val="000000"/>
              </a:solidFill>
              <a:round/>
              <a:headEnd/>
              <a:tailEnd/>
            </a:ln>
          </p:spPr>
          <p:txBody>
            <a:bodyPr/>
            <a:lstStyle/>
            <a:p>
              <a:endParaRPr lang="en-US"/>
            </a:p>
          </p:txBody>
        </p:sp>
        <p:sp>
          <p:nvSpPr>
            <p:cNvPr id="42089" name="Line 127"/>
            <p:cNvSpPr>
              <a:spLocks noChangeShapeType="1"/>
            </p:cNvSpPr>
            <p:nvPr/>
          </p:nvSpPr>
          <p:spPr bwMode="auto">
            <a:xfrm flipH="1">
              <a:off x="5459589" y="3268664"/>
              <a:ext cx="152400" cy="1587"/>
            </a:xfrm>
            <a:prstGeom prst="line">
              <a:avLst/>
            </a:prstGeom>
            <a:noFill/>
            <a:ln w="0">
              <a:solidFill>
                <a:srgbClr val="FFFFFF"/>
              </a:solidFill>
              <a:round/>
              <a:headEnd/>
              <a:tailEnd/>
            </a:ln>
          </p:spPr>
          <p:txBody>
            <a:bodyPr/>
            <a:lstStyle/>
            <a:p>
              <a:endParaRPr lang="en-US"/>
            </a:p>
          </p:txBody>
        </p:sp>
        <p:sp>
          <p:nvSpPr>
            <p:cNvPr id="42090" name="Line 128"/>
            <p:cNvSpPr>
              <a:spLocks noChangeShapeType="1"/>
            </p:cNvSpPr>
            <p:nvPr/>
          </p:nvSpPr>
          <p:spPr bwMode="auto">
            <a:xfrm flipH="1">
              <a:off x="6019800" y="3268664"/>
              <a:ext cx="156634" cy="1587"/>
            </a:xfrm>
            <a:prstGeom prst="line">
              <a:avLst/>
            </a:prstGeom>
            <a:noFill/>
            <a:ln w="0">
              <a:solidFill>
                <a:srgbClr val="FFFFFF"/>
              </a:solidFill>
              <a:round/>
              <a:headEnd/>
              <a:tailEnd/>
            </a:ln>
          </p:spPr>
          <p:txBody>
            <a:bodyPr/>
            <a:lstStyle/>
            <a:p>
              <a:endParaRPr lang="en-US"/>
            </a:p>
          </p:txBody>
        </p:sp>
        <p:sp>
          <p:nvSpPr>
            <p:cNvPr id="42091" name="Line 129"/>
            <p:cNvSpPr>
              <a:spLocks noChangeShapeType="1"/>
            </p:cNvSpPr>
            <p:nvPr/>
          </p:nvSpPr>
          <p:spPr bwMode="auto">
            <a:xfrm flipH="1">
              <a:off x="5459589" y="4286250"/>
              <a:ext cx="152400" cy="1588"/>
            </a:xfrm>
            <a:prstGeom prst="line">
              <a:avLst/>
            </a:prstGeom>
            <a:noFill/>
            <a:ln w="0">
              <a:solidFill>
                <a:srgbClr val="FFFFFF"/>
              </a:solidFill>
              <a:round/>
              <a:headEnd/>
              <a:tailEnd/>
            </a:ln>
          </p:spPr>
          <p:txBody>
            <a:bodyPr/>
            <a:lstStyle/>
            <a:p>
              <a:endParaRPr lang="en-US"/>
            </a:p>
          </p:txBody>
        </p:sp>
        <p:sp>
          <p:nvSpPr>
            <p:cNvPr id="42092" name="Line 130"/>
            <p:cNvSpPr>
              <a:spLocks noChangeShapeType="1"/>
            </p:cNvSpPr>
            <p:nvPr/>
          </p:nvSpPr>
          <p:spPr bwMode="auto">
            <a:xfrm flipH="1">
              <a:off x="6019800" y="4286250"/>
              <a:ext cx="156634" cy="1588"/>
            </a:xfrm>
            <a:prstGeom prst="line">
              <a:avLst/>
            </a:prstGeom>
            <a:noFill/>
            <a:ln w="0">
              <a:solidFill>
                <a:srgbClr val="FFFFFF"/>
              </a:solidFill>
              <a:round/>
              <a:headEnd/>
              <a:tailEnd/>
            </a:ln>
          </p:spPr>
          <p:txBody>
            <a:bodyPr/>
            <a:lstStyle/>
            <a:p>
              <a:endParaRPr lang="en-US"/>
            </a:p>
          </p:txBody>
        </p:sp>
        <p:sp>
          <p:nvSpPr>
            <p:cNvPr id="42093" name="Line 131"/>
            <p:cNvSpPr>
              <a:spLocks noChangeShapeType="1"/>
            </p:cNvSpPr>
            <p:nvPr/>
          </p:nvSpPr>
          <p:spPr bwMode="auto">
            <a:xfrm flipH="1">
              <a:off x="5459589" y="5145089"/>
              <a:ext cx="152400" cy="1587"/>
            </a:xfrm>
            <a:prstGeom prst="line">
              <a:avLst/>
            </a:prstGeom>
            <a:noFill/>
            <a:ln w="0">
              <a:solidFill>
                <a:srgbClr val="FFFFFF"/>
              </a:solidFill>
              <a:round/>
              <a:headEnd/>
              <a:tailEnd/>
            </a:ln>
          </p:spPr>
          <p:txBody>
            <a:bodyPr/>
            <a:lstStyle/>
            <a:p>
              <a:endParaRPr lang="en-US"/>
            </a:p>
          </p:txBody>
        </p:sp>
        <p:sp>
          <p:nvSpPr>
            <p:cNvPr id="42094" name="Line 132"/>
            <p:cNvSpPr>
              <a:spLocks noChangeShapeType="1"/>
            </p:cNvSpPr>
            <p:nvPr/>
          </p:nvSpPr>
          <p:spPr bwMode="auto">
            <a:xfrm flipH="1">
              <a:off x="6019800" y="5145089"/>
              <a:ext cx="156634" cy="1587"/>
            </a:xfrm>
            <a:prstGeom prst="line">
              <a:avLst/>
            </a:prstGeom>
            <a:noFill/>
            <a:ln w="0">
              <a:solidFill>
                <a:srgbClr val="FFFFFF"/>
              </a:solidFill>
              <a:round/>
              <a:headEnd/>
              <a:tailEnd/>
            </a:ln>
          </p:spPr>
          <p:txBody>
            <a:bodyPr/>
            <a:lstStyle/>
            <a:p>
              <a:endParaRPr lang="en-US"/>
            </a:p>
          </p:txBody>
        </p:sp>
        <p:sp>
          <p:nvSpPr>
            <p:cNvPr id="42095" name="Line 133"/>
            <p:cNvSpPr>
              <a:spLocks noChangeShapeType="1"/>
            </p:cNvSpPr>
            <p:nvPr/>
          </p:nvSpPr>
          <p:spPr bwMode="auto">
            <a:xfrm flipH="1">
              <a:off x="6019800" y="6121400"/>
              <a:ext cx="156634" cy="1588"/>
            </a:xfrm>
            <a:prstGeom prst="line">
              <a:avLst/>
            </a:prstGeom>
            <a:noFill/>
            <a:ln w="0">
              <a:solidFill>
                <a:srgbClr val="FFFFFF"/>
              </a:solidFill>
              <a:round/>
              <a:headEnd/>
              <a:tailEnd/>
            </a:ln>
          </p:spPr>
          <p:txBody>
            <a:bodyPr/>
            <a:lstStyle/>
            <a:p>
              <a:endParaRPr lang="en-US"/>
            </a:p>
          </p:txBody>
        </p:sp>
        <p:sp>
          <p:nvSpPr>
            <p:cNvPr id="42096" name="Freeform 134"/>
            <p:cNvSpPr>
              <a:spLocks/>
            </p:cNvSpPr>
            <p:nvPr/>
          </p:nvSpPr>
          <p:spPr bwMode="auto">
            <a:xfrm>
              <a:off x="5561190" y="1963739"/>
              <a:ext cx="455788" cy="2325687"/>
            </a:xfrm>
            <a:custGeom>
              <a:avLst/>
              <a:gdLst>
                <a:gd name="T0" fmla="*/ 0 w 323"/>
                <a:gd name="T1" fmla="*/ 2147483646 h 1465"/>
                <a:gd name="T2" fmla="*/ 2147483646 w 323"/>
                <a:gd name="T3" fmla="*/ 0 h 1465"/>
                <a:gd name="T4" fmla="*/ 0 w 323"/>
                <a:gd name="T5" fmla="*/ 2147483646 h 1465"/>
                <a:gd name="T6" fmla="*/ 0 60000 65536"/>
                <a:gd name="T7" fmla="*/ 0 60000 65536"/>
                <a:gd name="T8" fmla="*/ 0 60000 65536"/>
                <a:gd name="T9" fmla="*/ 0 w 323"/>
                <a:gd name="T10" fmla="*/ 0 h 1465"/>
                <a:gd name="T11" fmla="*/ 323 w 323"/>
                <a:gd name="T12" fmla="*/ 1465 h 1465"/>
              </a:gdLst>
              <a:ahLst/>
              <a:cxnLst>
                <a:cxn ang="T6">
                  <a:pos x="T0" y="T1"/>
                </a:cxn>
                <a:cxn ang="T7">
                  <a:pos x="T2" y="T3"/>
                </a:cxn>
                <a:cxn ang="T8">
                  <a:pos x="T4" y="T5"/>
                </a:cxn>
              </a:cxnLst>
              <a:rect l="T9" t="T10" r="T11" b="T12"/>
              <a:pathLst>
                <a:path w="323" h="1465">
                  <a:moveTo>
                    <a:pt x="0" y="822"/>
                  </a:moveTo>
                  <a:lnTo>
                    <a:pt x="323" y="0"/>
                  </a:lnTo>
                  <a:lnTo>
                    <a:pt x="0" y="1465"/>
                  </a:lnTo>
                </a:path>
              </a:pathLst>
            </a:custGeom>
            <a:noFill/>
            <a:ln w="0">
              <a:solidFill>
                <a:srgbClr val="FF0000"/>
              </a:solidFill>
              <a:round/>
              <a:headEnd/>
              <a:tailEnd/>
            </a:ln>
          </p:spPr>
          <p:txBody>
            <a:bodyPr/>
            <a:lstStyle/>
            <a:p>
              <a:endParaRPr lang="en-US"/>
            </a:p>
          </p:txBody>
        </p:sp>
        <p:sp>
          <p:nvSpPr>
            <p:cNvPr id="42097" name="Freeform 135"/>
            <p:cNvSpPr>
              <a:spLocks/>
            </p:cNvSpPr>
            <p:nvPr/>
          </p:nvSpPr>
          <p:spPr bwMode="auto">
            <a:xfrm>
              <a:off x="5558367" y="1963738"/>
              <a:ext cx="458611" cy="4157662"/>
            </a:xfrm>
            <a:custGeom>
              <a:avLst/>
              <a:gdLst>
                <a:gd name="T0" fmla="*/ 0 w 325"/>
                <a:gd name="T1" fmla="*/ 2147483646 h 2619"/>
                <a:gd name="T2" fmla="*/ 2147483646 w 325"/>
                <a:gd name="T3" fmla="*/ 0 h 2619"/>
                <a:gd name="T4" fmla="*/ 0 w 325"/>
                <a:gd name="T5" fmla="*/ 2147483646 h 2619"/>
                <a:gd name="T6" fmla="*/ 0 60000 65536"/>
                <a:gd name="T7" fmla="*/ 0 60000 65536"/>
                <a:gd name="T8" fmla="*/ 0 60000 65536"/>
                <a:gd name="T9" fmla="*/ 0 w 325"/>
                <a:gd name="T10" fmla="*/ 0 h 2619"/>
                <a:gd name="T11" fmla="*/ 325 w 325"/>
                <a:gd name="T12" fmla="*/ 2619 h 2619"/>
              </a:gdLst>
              <a:ahLst/>
              <a:cxnLst>
                <a:cxn ang="T6">
                  <a:pos x="T0" y="T1"/>
                </a:cxn>
                <a:cxn ang="T7">
                  <a:pos x="T2" y="T3"/>
                </a:cxn>
                <a:cxn ang="T8">
                  <a:pos x="T4" y="T5"/>
                </a:cxn>
              </a:cxnLst>
              <a:rect l="T9" t="T10" r="T11" b="T12"/>
              <a:pathLst>
                <a:path w="325" h="2619">
                  <a:moveTo>
                    <a:pt x="0" y="2004"/>
                  </a:moveTo>
                  <a:lnTo>
                    <a:pt x="325" y="0"/>
                  </a:lnTo>
                  <a:lnTo>
                    <a:pt x="0" y="2619"/>
                  </a:lnTo>
                </a:path>
              </a:pathLst>
            </a:custGeom>
            <a:noFill/>
            <a:ln w="0">
              <a:solidFill>
                <a:srgbClr val="FF0000"/>
              </a:solidFill>
              <a:round/>
              <a:headEnd/>
              <a:tailEnd/>
            </a:ln>
          </p:spPr>
          <p:txBody>
            <a:bodyPr/>
            <a:lstStyle/>
            <a:p>
              <a:endParaRPr lang="en-US"/>
            </a:p>
          </p:txBody>
        </p:sp>
        <p:sp>
          <p:nvSpPr>
            <p:cNvPr id="42098" name="Freeform 136"/>
            <p:cNvSpPr>
              <a:spLocks/>
            </p:cNvSpPr>
            <p:nvPr/>
          </p:nvSpPr>
          <p:spPr bwMode="auto">
            <a:xfrm>
              <a:off x="2928056" y="3265488"/>
              <a:ext cx="2630311" cy="1352550"/>
            </a:xfrm>
            <a:custGeom>
              <a:avLst/>
              <a:gdLst>
                <a:gd name="T0" fmla="*/ 2147483646 w 1864"/>
                <a:gd name="T1" fmla="*/ 2147483646 h 852"/>
                <a:gd name="T2" fmla="*/ 2147483646 w 1864"/>
                <a:gd name="T3" fmla="*/ 2147483646 h 852"/>
                <a:gd name="T4" fmla="*/ 2147483646 w 1864"/>
                <a:gd name="T5" fmla="*/ 2147483646 h 852"/>
                <a:gd name="T6" fmla="*/ 2147483646 w 1864"/>
                <a:gd name="T7" fmla="*/ 2147483646 h 852"/>
                <a:gd name="T8" fmla="*/ 2147483646 w 1864"/>
                <a:gd name="T9" fmla="*/ 2147483646 h 852"/>
                <a:gd name="T10" fmla="*/ 2147483646 w 1864"/>
                <a:gd name="T11" fmla="*/ 2147483646 h 852"/>
                <a:gd name="T12" fmla="*/ 2147483646 w 1864"/>
                <a:gd name="T13" fmla="*/ 2147483646 h 852"/>
                <a:gd name="T14" fmla="*/ 2147483646 w 1864"/>
                <a:gd name="T15" fmla="*/ 2147483646 h 852"/>
                <a:gd name="T16" fmla="*/ 2147483646 w 1864"/>
                <a:gd name="T17" fmla="*/ 2147483646 h 852"/>
                <a:gd name="T18" fmla="*/ 2147483646 w 1864"/>
                <a:gd name="T19" fmla="*/ 2147483646 h 852"/>
                <a:gd name="T20" fmla="*/ 2147483646 w 1864"/>
                <a:gd name="T21" fmla="*/ 2147483646 h 852"/>
                <a:gd name="T22" fmla="*/ 2147483646 w 1864"/>
                <a:gd name="T23" fmla="*/ 2147483646 h 852"/>
                <a:gd name="T24" fmla="*/ 2147483646 w 1864"/>
                <a:gd name="T25" fmla="*/ 2147483646 h 852"/>
                <a:gd name="T26" fmla="*/ 2147483646 w 1864"/>
                <a:gd name="T27" fmla="*/ 2147483646 h 852"/>
                <a:gd name="T28" fmla="*/ 2147483646 w 1864"/>
                <a:gd name="T29" fmla="*/ 2147483646 h 852"/>
                <a:gd name="T30" fmla="*/ 2147483646 w 1864"/>
                <a:gd name="T31" fmla="*/ 2147483646 h 852"/>
                <a:gd name="T32" fmla="*/ 2147483646 w 1864"/>
                <a:gd name="T33" fmla="*/ 2147483646 h 852"/>
                <a:gd name="T34" fmla="*/ 2147483646 w 1864"/>
                <a:gd name="T35" fmla="*/ 2147483646 h 852"/>
                <a:gd name="T36" fmla="*/ 2147483646 w 1864"/>
                <a:gd name="T37" fmla="*/ 2147483646 h 852"/>
                <a:gd name="T38" fmla="*/ 2147483646 w 1864"/>
                <a:gd name="T39" fmla="*/ 2147483646 h 852"/>
                <a:gd name="T40" fmla="*/ 2147483646 w 1864"/>
                <a:gd name="T41" fmla="*/ 2147483646 h 852"/>
                <a:gd name="T42" fmla="*/ 2147483646 w 1864"/>
                <a:gd name="T43" fmla="*/ 2147483646 h 852"/>
                <a:gd name="T44" fmla="*/ 2147483646 w 1864"/>
                <a:gd name="T45" fmla="*/ 2147483646 h 852"/>
                <a:gd name="T46" fmla="*/ 2147483646 w 1864"/>
                <a:gd name="T47" fmla="*/ 2147483646 h 852"/>
                <a:gd name="T48" fmla="*/ 2147483646 w 1864"/>
                <a:gd name="T49" fmla="*/ 2147483646 h 852"/>
                <a:gd name="T50" fmla="*/ 2147483646 w 1864"/>
                <a:gd name="T51" fmla="*/ 2147483646 h 852"/>
                <a:gd name="T52" fmla="*/ 2147483646 w 1864"/>
                <a:gd name="T53" fmla="*/ 2147483646 h 852"/>
                <a:gd name="T54" fmla="*/ 2147483646 w 1864"/>
                <a:gd name="T55" fmla="*/ 2147483646 h 852"/>
                <a:gd name="T56" fmla="*/ 2147483646 w 1864"/>
                <a:gd name="T57" fmla="*/ 2147483646 h 852"/>
                <a:gd name="T58" fmla="*/ 2147483646 w 1864"/>
                <a:gd name="T59" fmla="*/ 2147483646 h 852"/>
                <a:gd name="T60" fmla="*/ 2147483646 w 1864"/>
                <a:gd name="T61" fmla="*/ 2147483646 h 852"/>
                <a:gd name="T62" fmla="*/ 2147483646 w 1864"/>
                <a:gd name="T63" fmla="*/ 2147483646 h 852"/>
                <a:gd name="T64" fmla="*/ 2147483646 w 1864"/>
                <a:gd name="T65" fmla="*/ 2147483646 h 852"/>
                <a:gd name="T66" fmla="*/ 2147483646 w 1864"/>
                <a:gd name="T67" fmla="*/ 2147483646 h 852"/>
                <a:gd name="T68" fmla="*/ 2147483646 w 1864"/>
                <a:gd name="T69" fmla="*/ 2147483646 h 852"/>
                <a:gd name="T70" fmla="*/ 2147483646 w 1864"/>
                <a:gd name="T71" fmla="*/ 2147483646 h 852"/>
                <a:gd name="T72" fmla="*/ 2147483646 w 1864"/>
                <a:gd name="T73" fmla="*/ 2147483646 h 852"/>
                <a:gd name="T74" fmla="*/ 2147483646 w 1864"/>
                <a:gd name="T75" fmla="*/ 2147483646 h 852"/>
                <a:gd name="T76" fmla="*/ 2147483646 w 1864"/>
                <a:gd name="T77" fmla="*/ 2147483646 h 852"/>
                <a:gd name="T78" fmla="*/ 2147483646 w 1864"/>
                <a:gd name="T79" fmla="*/ 2147483646 h 852"/>
                <a:gd name="T80" fmla="*/ 2147483646 w 1864"/>
                <a:gd name="T81" fmla="*/ 2147483646 h 852"/>
                <a:gd name="T82" fmla="*/ 2147483646 w 1864"/>
                <a:gd name="T83" fmla="*/ 2147483646 h 852"/>
                <a:gd name="T84" fmla="*/ 2147483646 w 1864"/>
                <a:gd name="T85" fmla="*/ 2147483646 h 852"/>
                <a:gd name="T86" fmla="*/ 2147483646 w 1864"/>
                <a:gd name="T87" fmla="*/ 2147483646 h 852"/>
                <a:gd name="T88" fmla="*/ 2147483646 w 1864"/>
                <a:gd name="T89" fmla="*/ 2147483646 h 852"/>
                <a:gd name="T90" fmla="*/ 2147483646 w 1864"/>
                <a:gd name="T91" fmla="*/ 2147483646 h 852"/>
                <a:gd name="T92" fmla="*/ 2147483646 w 1864"/>
                <a:gd name="T93" fmla="*/ 2147483646 h 852"/>
                <a:gd name="T94" fmla="*/ 2147483646 w 1864"/>
                <a:gd name="T95" fmla="*/ 2147483646 h 852"/>
                <a:gd name="T96" fmla="*/ 2147483646 w 1864"/>
                <a:gd name="T97" fmla="*/ 2147483646 h 852"/>
                <a:gd name="T98" fmla="*/ 2147483646 w 1864"/>
                <a:gd name="T99" fmla="*/ 2147483646 h 852"/>
                <a:gd name="T100" fmla="*/ 2147483646 w 1864"/>
                <a:gd name="T101" fmla="*/ 2147483646 h 852"/>
                <a:gd name="T102" fmla="*/ 2147483646 w 1864"/>
                <a:gd name="T103" fmla="*/ 2147483646 h 852"/>
                <a:gd name="T104" fmla="*/ 2147483646 w 1864"/>
                <a:gd name="T105" fmla="*/ 2147483646 h 852"/>
                <a:gd name="T106" fmla="*/ 2147483646 w 1864"/>
                <a:gd name="T107" fmla="*/ 2147483646 h 852"/>
                <a:gd name="T108" fmla="*/ 2147483646 w 1864"/>
                <a:gd name="T109" fmla="*/ 2147483646 h 852"/>
                <a:gd name="T110" fmla="*/ 2147483646 w 1864"/>
                <a:gd name="T111" fmla="*/ 2147483646 h 852"/>
                <a:gd name="T112" fmla="*/ 2147483646 w 1864"/>
                <a:gd name="T113" fmla="*/ 2147483646 h 852"/>
                <a:gd name="T114" fmla="*/ 2147483646 w 1864"/>
                <a:gd name="T115" fmla="*/ 2147483646 h 852"/>
                <a:gd name="T116" fmla="*/ 2147483646 w 1864"/>
                <a:gd name="T117" fmla="*/ 2147483646 h 852"/>
                <a:gd name="T118" fmla="*/ 2147483646 w 1864"/>
                <a:gd name="T119" fmla="*/ 2147483646 h 852"/>
                <a:gd name="T120" fmla="*/ 2147483646 w 1864"/>
                <a:gd name="T121" fmla="*/ 2147483646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4"/>
                <a:gd name="T184" fmla="*/ 0 h 852"/>
                <a:gd name="T185" fmla="*/ 1864 w 1864"/>
                <a:gd name="T186" fmla="*/ 852 h 8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4" h="852">
                  <a:moveTo>
                    <a:pt x="0" y="852"/>
                  </a:moveTo>
                  <a:lnTo>
                    <a:pt x="147" y="838"/>
                  </a:lnTo>
                  <a:lnTo>
                    <a:pt x="162" y="838"/>
                  </a:lnTo>
                  <a:lnTo>
                    <a:pt x="178" y="836"/>
                  </a:lnTo>
                  <a:lnTo>
                    <a:pt x="192" y="836"/>
                  </a:lnTo>
                  <a:lnTo>
                    <a:pt x="208" y="836"/>
                  </a:lnTo>
                  <a:lnTo>
                    <a:pt x="221" y="833"/>
                  </a:lnTo>
                  <a:lnTo>
                    <a:pt x="237" y="833"/>
                  </a:lnTo>
                  <a:lnTo>
                    <a:pt x="251" y="831"/>
                  </a:lnTo>
                  <a:lnTo>
                    <a:pt x="266" y="831"/>
                  </a:lnTo>
                  <a:lnTo>
                    <a:pt x="284" y="829"/>
                  </a:lnTo>
                  <a:lnTo>
                    <a:pt x="302" y="829"/>
                  </a:lnTo>
                  <a:lnTo>
                    <a:pt x="318" y="826"/>
                  </a:lnTo>
                  <a:lnTo>
                    <a:pt x="336" y="824"/>
                  </a:lnTo>
                  <a:lnTo>
                    <a:pt x="354" y="822"/>
                  </a:lnTo>
                  <a:lnTo>
                    <a:pt x="373" y="819"/>
                  </a:lnTo>
                  <a:lnTo>
                    <a:pt x="388" y="819"/>
                  </a:lnTo>
                  <a:lnTo>
                    <a:pt x="406" y="817"/>
                  </a:lnTo>
                  <a:lnTo>
                    <a:pt x="427" y="815"/>
                  </a:lnTo>
                  <a:lnTo>
                    <a:pt x="449" y="812"/>
                  </a:lnTo>
                  <a:lnTo>
                    <a:pt x="470" y="810"/>
                  </a:lnTo>
                  <a:lnTo>
                    <a:pt x="490" y="807"/>
                  </a:lnTo>
                  <a:lnTo>
                    <a:pt x="510" y="805"/>
                  </a:lnTo>
                  <a:lnTo>
                    <a:pt x="531" y="803"/>
                  </a:lnTo>
                  <a:lnTo>
                    <a:pt x="553" y="800"/>
                  </a:lnTo>
                  <a:lnTo>
                    <a:pt x="574" y="796"/>
                  </a:lnTo>
                  <a:lnTo>
                    <a:pt x="594" y="793"/>
                  </a:lnTo>
                  <a:lnTo>
                    <a:pt x="614" y="789"/>
                  </a:lnTo>
                  <a:lnTo>
                    <a:pt x="637" y="786"/>
                  </a:lnTo>
                  <a:lnTo>
                    <a:pt x="657" y="782"/>
                  </a:lnTo>
                  <a:lnTo>
                    <a:pt x="678" y="777"/>
                  </a:lnTo>
                  <a:lnTo>
                    <a:pt x="698" y="772"/>
                  </a:lnTo>
                  <a:lnTo>
                    <a:pt x="718" y="767"/>
                  </a:lnTo>
                  <a:lnTo>
                    <a:pt x="741" y="763"/>
                  </a:lnTo>
                  <a:lnTo>
                    <a:pt x="759" y="758"/>
                  </a:lnTo>
                  <a:lnTo>
                    <a:pt x="777" y="756"/>
                  </a:lnTo>
                  <a:lnTo>
                    <a:pt x="797" y="751"/>
                  </a:lnTo>
                  <a:lnTo>
                    <a:pt x="815" y="746"/>
                  </a:lnTo>
                  <a:lnTo>
                    <a:pt x="836" y="742"/>
                  </a:lnTo>
                  <a:lnTo>
                    <a:pt x="854" y="737"/>
                  </a:lnTo>
                  <a:lnTo>
                    <a:pt x="872" y="732"/>
                  </a:lnTo>
                  <a:lnTo>
                    <a:pt x="890" y="725"/>
                  </a:lnTo>
                  <a:lnTo>
                    <a:pt x="903" y="720"/>
                  </a:lnTo>
                  <a:lnTo>
                    <a:pt x="917" y="716"/>
                  </a:lnTo>
                  <a:lnTo>
                    <a:pt x="931" y="711"/>
                  </a:lnTo>
                  <a:lnTo>
                    <a:pt x="942" y="706"/>
                  </a:lnTo>
                  <a:lnTo>
                    <a:pt x="955" y="699"/>
                  </a:lnTo>
                  <a:lnTo>
                    <a:pt x="967" y="694"/>
                  </a:lnTo>
                  <a:lnTo>
                    <a:pt x="980" y="690"/>
                  </a:lnTo>
                  <a:lnTo>
                    <a:pt x="994" y="683"/>
                  </a:lnTo>
                  <a:lnTo>
                    <a:pt x="1012" y="676"/>
                  </a:lnTo>
                  <a:lnTo>
                    <a:pt x="1030" y="669"/>
                  </a:lnTo>
                  <a:lnTo>
                    <a:pt x="1050" y="661"/>
                  </a:lnTo>
                  <a:lnTo>
                    <a:pt x="1068" y="654"/>
                  </a:lnTo>
                  <a:lnTo>
                    <a:pt x="1086" y="647"/>
                  </a:lnTo>
                  <a:lnTo>
                    <a:pt x="1105" y="638"/>
                  </a:lnTo>
                  <a:lnTo>
                    <a:pt x="1123" y="631"/>
                  </a:lnTo>
                  <a:lnTo>
                    <a:pt x="1143" y="621"/>
                  </a:lnTo>
                  <a:lnTo>
                    <a:pt x="1157" y="614"/>
                  </a:lnTo>
                  <a:lnTo>
                    <a:pt x="1170" y="607"/>
                  </a:lnTo>
                  <a:lnTo>
                    <a:pt x="1186" y="600"/>
                  </a:lnTo>
                  <a:lnTo>
                    <a:pt x="1199" y="593"/>
                  </a:lnTo>
                  <a:lnTo>
                    <a:pt x="1213" y="584"/>
                  </a:lnTo>
                  <a:lnTo>
                    <a:pt x="1227" y="577"/>
                  </a:lnTo>
                  <a:lnTo>
                    <a:pt x="1240" y="570"/>
                  </a:lnTo>
                  <a:lnTo>
                    <a:pt x="1256" y="560"/>
                  </a:lnTo>
                  <a:lnTo>
                    <a:pt x="1267" y="555"/>
                  </a:lnTo>
                  <a:lnTo>
                    <a:pt x="1279" y="548"/>
                  </a:lnTo>
                  <a:lnTo>
                    <a:pt x="1290" y="541"/>
                  </a:lnTo>
                  <a:lnTo>
                    <a:pt x="1301" y="537"/>
                  </a:lnTo>
                  <a:lnTo>
                    <a:pt x="1312" y="530"/>
                  </a:lnTo>
                  <a:lnTo>
                    <a:pt x="1324" y="522"/>
                  </a:lnTo>
                  <a:lnTo>
                    <a:pt x="1335" y="515"/>
                  </a:lnTo>
                  <a:lnTo>
                    <a:pt x="1346" y="508"/>
                  </a:lnTo>
                  <a:lnTo>
                    <a:pt x="1360" y="501"/>
                  </a:lnTo>
                  <a:lnTo>
                    <a:pt x="1371" y="494"/>
                  </a:lnTo>
                  <a:lnTo>
                    <a:pt x="1382" y="485"/>
                  </a:lnTo>
                  <a:lnTo>
                    <a:pt x="1396" y="478"/>
                  </a:lnTo>
                  <a:lnTo>
                    <a:pt x="1407" y="468"/>
                  </a:lnTo>
                  <a:lnTo>
                    <a:pt x="1419" y="459"/>
                  </a:lnTo>
                  <a:lnTo>
                    <a:pt x="1430" y="452"/>
                  </a:lnTo>
                  <a:lnTo>
                    <a:pt x="1443" y="442"/>
                  </a:lnTo>
                  <a:lnTo>
                    <a:pt x="1452" y="435"/>
                  </a:lnTo>
                  <a:lnTo>
                    <a:pt x="1464" y="428"/>
                  </a:lnTo>
                  <a:lnTo>
                    <a:pt x="1475" y="419"/>
                  </a:lnTo>
                  <a:lnTo>
                    <a:pt x="1486" y="412"/>
                  </a:lnTo>
                  <a:lnTo>
                    <a:pt x="1495" y="405"/>
                  </a:lnTo>
                  <a:lnTo>
                    <a:pt x="1507" y="395"/>
                  </a:lnTo>
                  <a:lnTo>
                    <a:pt x="1516" y="388"/>
                  </a:lnTo>
                  <a:lnTo>
                    <a:pt x="1527" y="379"/>
                  </a:lnTo>
                  <a:lnTo>
                    <a:pt x="1541" y="367"/>
                  </a:lnTo>
                  <a:lnTo>
                    <a:pt x="1556" y="353"/>
                  </a:lnTo>
                  <a:lnTo>
                    <a:pt x="1570" y="339"/>
                  </a:lnTo>
                  <a:lnTo>
                    <a:pt x="1584" y="325"/>
                  </a:lnTo>
                  <a:lnTo>
                    <a:pt x="1597" y="311"/>
                  </a:lnTo>
                  <a:lnTo>
                    <a:pt x="1611" y="296"/>
                  </a:lnTo>
                  <a:lnTo>
                    <a:pt x="1626" y="285"/>
                  </a:lnTo>
                  <a:lnTo>
                    <a:pt x="1640" y="270"/>
                  </a:lnTo>
                  <a:lnTo>
                    <a:pt x="1651" y="259"/>
                  </a:lnTo>
                  <a:lnTo>
                    <a:pt x="1663" y="247"/>
                  </a:lnTo>
                  <a:lnTo>
                    <a:pt x="1674" y="237"/>
                  </a:lnTo>
                  <a:lnTo>
                    <a:pt x="1685" y="226"/>
                  </a:lnTo>
                  <a:lnTo>
                    <a:pt x="1696" y="214"/>
                  </a:lnTo>
                  <a:lnTo>
                    <a:pt x="1708" y="205"/>
                  </a:lnTo>
                  <a:lnTo>
                    <a:pt x="1719" y="193"/>
                  </a:lnTo>
                  <a:lnTo>
                    <a:pt x="1730" y="181"/>
                  </a:lnTo>
                  <a:lnTo>
                    <a:pt x="1739" y="172"/>
                  </a:lnTo>
                  <a:lnTo>
                    <a:pt x="1748" y="162"/>
                  </a:lnTo>
                  <a:lnTo>
                    <a:pt x="1757" y="153"/>
                  </a:lnTo>
                  <a:lnTo>
                    <a:pt x="1764" y="143"/>
                  </a:lnTo>
                  <a:lnTo>
                    <a:pt x="1773" y="132"/>
                  </a:lnTo>
                  <a:lnTo>
                    <a:pt x="1782" y="122"/>
                  </a:lnTo>
                  <a:lnTo>
                    <a:pt x="1789" y="110"/>
                  </a:lnTo>
                  <a:lnTo>
                    <a:pt x="1798" y="101"/>
                  </a:lnTo>
                  <a:lnTo>
                    <a:pt x="1803" y="94"/>
                  </a:lnTo>
                  <a:lnTo>
                    <a:pt x="1809" y="87"/>
                  </a:lnTo>
                  <a:lnTo>
                    <a:pt x="1814" y="80"/>
                  </a:lnTo>
                  <a:lnTo>
                    <a:pt x="1818" y="73"/>
                  </a:lnTo>
                  <a:lnTo>
                    <a:pt x="1825" y="66"/>
                  </a:lnTo>
                  <a:lnTo>
                    <a:pt x="1830" y="58"/>
                  </a:lnTo>
                  <a:lnTo>
                    <a:pt x="1834" y="51"/>
                  </a:lnTo>
                  <a:lnTo>
                    <a:pt x="1839" y="42"/>
                  </a:lnTo>
                  <a:lnTo>
                    <a:pt x="1864" y="0"/>
                  </a:lnTo>
                </a:path>
              </a:pathLst>
            </a:custGeom>
            <a:noFill/>
            <a:ln w="0">
              <a:solidFill>
                <a:srgbClr val="FF0000"/>
              </a:solidFill>
              <a:round/>
              <a:headEnd/>
              <a:tailEnd/>
            </a:ln>
          </p:spPr>
          <p:txBody>
            <a:bodyPr/>
            <a:lstStyle/>
            <a:p>
              <a:endParaRPr lang="en-US"/>
            </a:p>
          </p:txBody>
        </p:sp>
        <p:sp>
          <p:nvSpPr>
            <p:cNvPr id="42099" name="Freeform 137"/>
            <p:cNvSpPr>
              <a:spLocks/>
            </p:cNvSpPr>
            <p:nvPr/>
          </p:nvSpPr>
          <p:spPr bwMode="auto">
            <a:xfrm>
              <a:off x="2923822" y="4286250"/>
              <a:ext cx="2643012" cy="508000"/>
            </a:xfrm>
            <a:custGeom>
              <a:avLst/>
              <a:gdLst>
                <a:gd name="T0" fmla="*/ 2147483646 w 1873"/>
                <a:gd name="T1" fmla="*/ 2147483646 h 320"/>
                <a:gd name="T2" fmla="*/ 2147483646 w 1873"/>
                <a:gd name="T3" fmla="*/ 2147483646 h 320"/>
                <a:gd name="T4" fmla="*/ 2147483646 w 1873"/>
                <a:gd name="T5" fmla="*/ 2147483646 h 320"/>
                <a:gd name="T6" fmla="*/ 2147483646 w 1873"/>
                <a:gd name="T7" fmla="*/ 2147483646 h 320"/>
                <a:gd name="T8" fmla="*/ 2147483646 w 1873"/>
                <a:gd name="T9" fmla="*/ 2147483646 h 320"/>
                <a:gd name="T10" fmla="*/ 2147483646 w 1873"/>
                <a:gd name="T11" fmla="*/ 2147483646 h 320"/>
                <a:gd name="T12" fmla="*/ 2147483646 w 1873"/>
                <a:gd name="T13" fmla="*/ 2147483646 h 320"/>
                <a:gd name="T14" fmla="*/ 2147483646 w 1873"/>
                <a:gd name="T15" fmla="*/ 2147483646 h 320"/>
                <a:gd name="T16" fmla="*/ 2147483646 w 1873"/>
                <a:gd name="T17" fmla="*/ 2147483646 h 320"/>
                <a:gd name="T18" fmla="*/ 2147483646 w 1873"/>
                <a:gd name="T19" fmla="*/ 2147483646 h 320"/>
                <a:gd name="T20" fmla="*/ 2147483646 w 1873"/>
                <a:gd name="T21" fmla="*/ 2147483646 h 320"/>
                <a:gd name="T22" fmla="*/ 2147483646 w 1873"/>
                <a:gd name="T23" fmla="*/ 2147483646 h 320"/>
                <a:gd name="T24" fmla="*/ 2147483646 w 1873"/>
                <a:gd name="T25" fmla="*/ 2147483646 h 320"/>
                <a:gd name="T26" fmla="*/ 2147483646 w 1873"/>
                <a:gd name="T27" fmla="*/ 2147483646 h 320"/>
                <a:gd name="T28" fmla="*/ 2147483646 w 1873"/>
                <a:gd name="T29" fmla="*/ 2147483646 h 320"/>
                <a:gd name="T30" fmla="*/ 2147483646 w 1873"/>
                <a:gd name="T31" fmla="*/ 2147483646 h 320"/>
                <a:gd name="T32" fmla="*/ 2147483646 w 1873"/>
                <a:gd name="T33" fmla="*/ 2147483646 h 320"/>
                <a:gd name="T34" fmla="*/ 2147483646 w 1873"/>
                <a:gd name="T35" fmla="*/ 2147483646 h 320"/>
                <a:gd name="T36" fmla="*/ 2147483646 w 1873"/>
                <a:gd name="T37" fmla="*/ 2147483646 h 320"/>
                <a:gd name="T38" fmla="*/ 2147483646 w 1873"/>
                <a:gd name="T39" fmla="*/ 2147483646 h 320"/>
                <a:gd name="T40" fmla="*/ 2147483646 w 1873"/>
                <a:gd name="T41" fmla="*/ 2147483646 h 320"/>
                <a:gd name="T42" fmla="*/ 2147483646 w 1873"/>
                <a:gd name="T43" fmla="*/ 2147483646 h 320"/>
                <a:gd name="T44" fmla="*/ 2147483646 w 1873"/>
                <a:gd name="T45" fmla="*/ 2147483646 h 320"/>
                <a:gd name="T46" fmla="*/ 2147483646 w 1873"/>
                <a:gd name="T47" fmla="*/ 2147483646 h 320"/>
                <a:gd name="T48" fmla="*/ 2147483646 w 1873"/>
                <a:gd name="T49" fmla="*/ 2147483646 h 320"/>
                <a:gd name="T50" fmla="*/ 2147483646 w 1873"/>
                <a:gd name="T51" fmla="*/ 2147483646 h 320"/>
                <a:gd name="T52" fmla="*/ 2147483646 w 1873"/>
                <a:gd name="T53" fmla="*/ 2147483646 h 320"/>
                <a:gd name="T54" fmla="*/ 2147483646 w 1873"/>
                <a:gd name="T55" fmla="*/ 2147483646 h 320"/>
                <a:gd name="T56" fmla="*/ 2147483646 w 1873"/>
                <a:gd name="T57" fmla="*/ 2147483646 h 320"/>
                <a:gd name="T58" fmla="*/ 2147483646 w 1873"/>
                <a:gd name="T59" fmla="*/ 2147483646 h 320"/>
                <a:gd name="T60" fmla="*/ 2147483646 w 1873"/>
                <a:gd name="T61" fmla="*/ 2147483646 h 320"/>
                <a:gd name="T62" fmla="*/ 2147483646 w 1873"/>
                <a:gd name="T63" fmla="*/ 2147483646 h 320"/>
                <a:gd name="T64" fmla="*/ 2147483646 w 1873"/>
                <a:gd name="T65" fmla="*/ 2147483646 h 320"/>
                <a:gd name="T66" fmla="*/ 2147483646 w 1873"/>
                <a:gd name="T67" fmla="*/ 2147483646 h 320"/>
                <a:gd name="T68" fmla="*/ 2147483646 w 1873"/>
                <a:gd name="T69" fmla="*/ 2147483646 h 320"/>
                <a:gd name="T70" fmla="*/ 2147483646 w 1873"/>
                <a:gd name="T71" fmla="*/ 2147483646 h 320"/>
                <a:gd name="T72" fmla="*/ 2147483646 w 1873"/>
                <a:gd name="T73" fmla="*/ 2147483646 h 320"/>
                <a:gd name="T74" fmla="*/ 2147483646 w 1873"/>
                <a:gd name="T75" fmla="*/ 2147483646 h 320"/>
                <a:gd name="T76" fmla="*/ 2147483646 w 1873"/>
                <a:gd name="T77" fmla="*/ 2147483646 h 320"/>
                <a:gd name="T78" fmla="*/ 2147483646 w 1873"/>
                <a:gd name="T79" fmla="*/ 2147483646 h 320"/>
                <a:gd name="T80" fmla="*/ 2147483646 w 1873"/>
                <a:gd name="T81" fmla="*/ 2147483646 h 320"/>
                <a:gd name="T82" fmla="*/ 2147483646 w 1873"/>
                <a:gd name="T83" fmla="*/ 2147483646 h 320"/>
                <a:gd name="T84" fmla="*/ 2147483646 w 1873"/>
                <a:gd name="T85" fmla="*/ 2147483646 h 320"/>
                <a:gd name="T86" fmla="*/ 2147483646 w 1873"/>
                <a:gd name="T87" fmla="*/ 2147483646 h 320"/>
                <a:gd name="T88" fmla="*/ 2147483646 w 1873"/>
                <a:gd name="T89" fmla="*/ 2147483646 h 320"/>
                <a:gd name="T90" fmla="*/ 2147483646 w 1873"/>
                <a:gd name="T91" fmla="*/ 2147483646 h 320"/>
                <a:gd name="T92" fmla="*/ 2147483646 w 1873"/>
                <a:gd name="T93" fmla="*/ 2147483646 h 320"/>
                <a:gd name="T94" fmla="*/ 2147483646 w 1873"/>
                <a:gd name="T95" fmla="*/ 2147483646 h 320"/>
                <a:gd name="T96" fmla="*/ 2147483646 w 1873"/>
                <a:gd name="T97" fmla="*/ 2147483646 h 3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3"/>
                <a:gd name="T148" fmla="*/ 0 h 320"/>
                <a:gd name="T149" fmla="*/ 1873 w 1873"/>
                <a:gd name="T150" fmla="*/ 320 h 3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3" h="320">
                  <a:moveTo>
                    <a:pt x="0" y="209"/>
                  </a:moveTo>
                  <a:lnTo>
                    <a:pt x="25" y="216"/>
                  </a:lnTo>
                  <a:lnTo>
                    <a:pt x="50" y="223"/>
                  </a:lnTo>
                  <a:lnTo>
                    <a:pt x="75" y="233"/>
                  </a:lnTo>
                  <a:lnTo>
                    <a:pt x="100" y="240"/>
                  </a:lnTo>
                  <a:lnTo>
                    <a:pt x="125" y="247"/>
                  </a:lnTo>
                  <a:lnTo>
                    <a:pt x="150" y="254"/>
                  </a:lnTo>
                  <a:lnTo>
                    <a:pt x="174" y="261"/>
                  </a:lnTo>
                  <a:lnTo>
                    <a:pt x="202" y="268"/>
                  </a:lnTo>
                  <a:lnTo>
                    <a:pt x="208" y="270"/>
                  </a:lnTo>
                  <a:lnTo>
                    <a:pt x="215" y="273"/>
                  </a:lnTo>
                  <a:lnTo>
                    <a:pt x="222" y="275"/>
                  </a:lnTo>
                  <a:lnTo>
                    <a:pt x="229" y="275"/>
                  </a:lnTo>
                  <a:lnTo>
                    <a:pt x="235" y="278"/>
                  </a:lnTo>
                  <a:lnTo>
                    <a:pt x="244" y="280"/>
                  </a:lnTo>
                  <a:lnTo>
                    <a:pt x="251" y="280"/>
                  </a:lnTo>
                  <a:lnTo>
                    <a:pt x="258" y="282"/>
                  </a:lnTo>
                  <a:lnTo>
                    <a:pt x="263" y="285"/>
                  </a:lnTo>
                  <a:lnTo>
                    <a:pt x="269" y="285"/>
                  </a:lnTo>
                  <a:lnTo>
                    <a:pt x="274" y="287"/>
                  </a:lnTo>
                  <a:lnTo>
                    <a:pt x="281" y="287"/>
                  </a:lnTo>
                  <a:lnTo>
                    <a:pt x="285" y="287"/>
                  </a:lnTo>
                  <a:lnTo>
                    <a:pt x="292" y="289"/>
                  </a:lnTo>
                  <a:lnTo>
                    <a:pt x="296" y="289"/>
                  </a:lnTo>
                  <a:lnTo>
                    <a:pt x="301" y="292"/>
                  </a:lnTo>
                  <a:lnTo>
                    <a:pt x="310" y="292"/>
                  </a:lnTo>
                  <a:lnTo>
                    <a:pt x="319" y="294"/>
                  </a:lnTo>
                  <a:lnTo>
                    <a:pt x="326" y="296"/>
                  </a:lnTo>
                  <a:lnTo>
                    <a:pt x="335" y="296"/>
                  </a:lnTo>
                  <a:lnTo>
                    <a:pt x="342" y="299"/>
                  </a:lnTo>
                  <a:lnTo>
                    <a:pt x="351" y="299"/>
                  </a:lnTo>
                  <a:lnTo>
                    <a:pt x="357" y="301"/>
                  </a:lnTo>
                  <a:lnTo>
                    <a:pt x="366" y="301"/>
                  </a:lnTo>
                  <a:lnTo>
                    <a:pt x="376" y="303"/>
                  </a:lnTo>
                  <a:lnTo>
                    <a:pt x="385" y="303"/>
                  </a:lnTo>
                  <a:lnTo>
                    <a:pt x="394" y="306"/>
                  </a:lnTo>
                  <a:lnTo>
                    <a:pt x="405" y="306"/>
                  </a:lnTo>
                  <a:lnTo>
                    <a:pt x="414" y="306"/>
                  </a:lnTo>
                  <a:lnTo>
                    <a:pt x="423" y="306"/>
                  </a:lnTo>
                  <a:lnTo>
                    <a:pt x="432" y="308"/>
                  </a:lnTo>
                  <a:lnTo>
                    <a:pt x="441" y="308"/>
                  </a:lnTo>
                  <a:lnTo>
                    <a:pt x="466" y="310"/>
                  </a:lnTo>
                  <a:lnTo>
                    <a:pt x="491" y="310"/>
                  </a:lnTo>
                  <a:lnTo>
                    <a:pt x="513" y="313"/>
                  </a:lnTo>
                  <a:lnTo>
                    <a:pt x="538" y="315"/>
                  </a:lnTo>
                  <a:lnTo>
                    <a:pt x="563" y="315"/>
                  </a:lnTo>
                  <a:lnTo>
                    <a:pt x="588" y="318"/>
                  </a:lnTo>
                  <a:lnTo>
                    <a:pt x="613" y="318"/>
                  </a:lnTo>
                  <a:lnTo>
                    <a:pt x="635" y="320"/>
                  </a:lnTo>
                  <a:lnTo>
                    <a:pt x="665" y="320"/>
                  </a:lnTo>
                  <a:lnTo>
                    <a:pt x="694" y="320"/>
                  </a:lnTo>
                  <a:lnTo>
                    <a:pt x="723" y="320"/>
                  </a:lnTo>
                  <a:lnTo>
                    <a:pt x="753" y="320"/>
                  </a:lnTo>
                  <a:lnTo>
                    <a:pt x="782" y="320"/>
                  </a:lnTo>
                  <a:lnTo>
                    <a:pt x="812" y="320"/>
                  </a:lnTo>
                  <a:lnTo>
                    <a:pt x="839" y="320"/>
                  </a:lnTo>
                  <a:lnTo>
                    <a:pt x="868" y="320"/>
                  </a:lnTo>
                  <a:lnTo>
                    <a:pt x="888" y="320"/>
                  </a:lnTo>
                  <a:lnTo>
                    <a:pt x="909" y="320"/>
                  </a:lnTo>
                  <a:lnTo>
                    <a:pt x="929" y="320"/>
                  </a:lnTo>
                  <a:lnTo>
                    <a:pt x="949" y="318"/>
                  </a:lnTo>
                  <a:lnTo>
                    <a:pt x="967" y="318"/>
                  </a:lnTo>
                  <a:lnTo>
                    <a:pt x="988" y="318"/>
                  </a:lnTo>
                  <a:lnTo>
                    <a:pt x="1008" y="318"/>
                  </a:lnTo>
                  <a:lnTo>
                    <a:pt x="1028" y="318"/>
                  </a:lnTo>
                  <a:lnTo>
                    <a:pt x="1049" y="315"/>
                  </a:lnTo>
                  <a:lnTo>
                    <a:pt x="1071" y="315"/>
                  </a:lnTo>
                  <a:lnTo>
                    <a:pt x="1092" y="315"/>
                  </a:lnTo>
                  <a:lnTo>
                    <a:pt x="1114" y="313"/>
                  </a:lnTo>
                  <a:lnTo>
                    <a:pt x="1135" y="313"/>
                  </a:lnTo>
                  <a:lnTo>
                    <a:pt x="1157" y="310"/>
                  </a:lnTo>
                  <a:lnTo>
                    <a:pt x="1180" y="310"/>
                  </a:lnTo>
                  <a:lnTo>
                    <a:pt x="1200" y="308"/>
                  </a:lnTo>
                  <a:lnTo>
                    <a:pt x="1218" y="308"/>
                  </a:lnTo>
                  <a:lnTo>
                    <a:pt x="1234" y="306"/>
                  </a:lnTo>
                  <a:lnTo>
                    <a:pt x="1252" y="306"/>
                  </a:lnTo>
                  <a:lnTo>
                    <a:pt x="1270" y="303"/>
                  </a:lnTo>
                  <a:lnTo>
                    <a:pt x="1286" y="303"/>
                  </a:lnTo>
                  <a:lnTo>
                    <a:pt x="1304" y="301"/>
                  </a:lnTo>
                  <a:lnTo>
                    <a:pt x="1320" y="301"/>
                  </a:lnTo>
                  <a:lnTo>
                    <a:pt x="1338" y="299"/>
                  </a:lnTo>
                  <a:lnTo>
                    <a:pt x="1352" y="299"/>
                  </a:lnTo>
                  <a:lnTo>
                    <a:pt x="1365" y="296"/>
                  </a:lnTo>
                  <a:lnTo>
                    <a:pt x="1379" y="296"/>
                  </a:lnTo>
                  <a:lnTo>
                    <a:pt x="1392" y="294"/>
                  </a:lnTo>
                  <a:lnTo>
                    <a:pt x="1406" y="294"/>
                  </a:lnTo>
                  <a:lnTo>
                    <a:pt x="1419" y="292"/>
                  </a:lnTo>
                  <a:lnTo>
                    <a:pt x="1433" y="292"/>
                  </a:lnTo>
                  <a:lnTo>
                    <a:pt x="1446" y="289"/>
                  </a:lnTo>
                  <a:lnTo>
                    <a:pt x="1460" y="287"/>
                  </a:lnTo>
                  <a:lnTo>
                    <a:pt x="1471" y="285"/>
                  </a:lnTo>
                  <a:lnTo>
                    <a:pt x="1485" y="282"/>
                  </a:lnTo>
                  <a:lnTo>
                    <a:pt x="1496" y="280"/>
                  </a:lnTo>
                  <a:lnTo>
                    <a:pt x="1510" y="278"/>
                  </a:lnTo>
                  <a:lnTo>
                    <a:pt x="1521" y="275"/>
                  </a:lnTo>
                  <a:lnTo>
                    <a:pt x="1535" y="270"/>
                  </a:lnTo>
                  <a:lnTo>
                    <a:pt x="1546" y="268"/>
                  </a:lnTo>
                  <a:lnTo>
                    <a:pt x="1553" y="266"/>
                  </a:lnTo>
                  <a:lnTo>
                    <a:pt x="1562" y="263"/>
                  </a:lnTo>
                  <a:lnTo>
                    <a:pt x="1568" y="261"/>
                  </a:lnTo>
                  <a:lnTo>
                    <a:pt x="1575" y="259"/>
                  </a:lnTo>
                  <a:lnTo>
                    <a:pt x="1582" y="256"/>
                  </a:lnTo>
                  <a:lnTo>
                    <a:pt x="1591" y="254"/>
                  </a:lnTo>
                  <a:lnTo>
                    <a:pt x="1598" y="252"/>
                  </a:lnTo>
                  <a:lnTo>
                    <a:pt x="1605" y="249"/>
                  </a:lnTo>
                  <a:lnTo>
                    <a:pt x="1611" y="247"/>
                  </a:lnTo>
                  <a:lnTo>
                    <a:pt x="1618" y="245"/>
                  </a:lnTo>
                  <a:lnTo>
                    <a:pt x="1625" y="242"/>
                  </a:lnTo>
                  <a:lnTo>
                    <a:pt x="1632" y="240"/>
                  </a:lnTo>
                  <a:lnTo>
                    <a:pt x="1636" y="235"/>
                  </a:lnTo>
                  <a:lnTo>
                    <a:pt x="1643" y="233"/>
                  </a:lnTo>
                  <a:lnTo>
                    <a:pt x="1650" y="230"/>
                  </a:lnTo>
                  <a:lnTo>
                    <a:pt x="1657" y="228"/>
                  </a:lnTo>
                  <a:lnTo>
                    <a:pt x="1661" y="226"/>
                  </a:lnTo>
                  <a:lnTo>
                    <a:pt x="1666" y="223"/>
                  </a:lnTo>
                  <a:lnTo>
                    <a:pt x="1670" y="223"/>
                  </a:lnTo>
                  <a:lnTo>
                    <a:pt x="1675" y="221"/>
                  </a:lnTo>
                  <a:lnTo>
                    <a:pt x="1679" y="219"/>
                  </a:lnTo>
                  <a:lnTo>
                    <a:pt x="1684" y="216"/>
                  </a:lnTo>
                  <a:lnTo>
                    <a:pt x="1688" y="214"/>
                  </a:lnTo>
                  <a:lnTo>
                    <a:pt x="1693" y="212"/>
                  </a:lnTo>
                  <a:lnTo>
                    <a:pt x="1697" y="209"/>
                  </a:lnTo>
                  <a:lnTo>
                    <a:pt x="1699" y="207"/>
                  </a:lnTo>
                  <a:lnTo>
                    <a:pt x="1704" y="204"/>
                  </a:lnTo>
                  <a:lnTo>
                    <a:pt x="1706" y="202"/>
                  </a:lnTo>
                  <a:lnTo>
                    <a:pt x="1711" y="200"/>
                  </a:lnTo>
                  <a:lnTo>
                    <a:pt x="1713" y="197"/>
                  </a:lnTo>
                  <a:lnTo>
                    <a:pt x="1718" y="195"/>
                  </a:lnTo>
                  <a:lnTo>
                    <a:pt x="1720" y="193"/>
                  </a:lnTo>
                  <a:lnTo>
                    <a:pt x="1724" y="188"/>
                  </a:lnTo>
                  <a:lnTo>
                    <a:pt x="1729" y="186"/>
                  </a:lnTo>
                  <a:lnTo>
                    <a:pt x="1733" y="183"/>
                  </a:lnTo>
                  <a:lnTo>
                    <a:pt x="1738" y="179"/>
                  </a:lnTo>
                  <a:lnTo>
                    <a:pt x="1742" y="176"/>
                  </a:lnTo>
                  <a:lnTo>
                    <a:pt x="1747" y="174"/>
                  </a:lnTo>
                  <a:lnTo>
                    <a:pt x="1751" y="169"/>
                  </a:lnTo>
                  <a:lnTo>
                    <a:pt x="1756" y="167"/>
                  </a:lnTo>
                  <a:lnTo>
                    <a:pt x="1760" y="162"/>
                  </a:lnTo>
                  <a:lnTo>
                    <a:pt x="1765" y="160"/>
                  </a:lnTo>
                  <a:lnTo>
                    <a:pt x="1770" y="155"/>
                  </a:lnTo>
                  <a:lnTo>
                    <a:pt x="1774" y="150"/>
                  </a:lnTo>
                  <a:lnTo>
                    <a:pt x="1779" y="148"/>
                  </a:lnTo>
                  <a:lnTo>
                    <a:pt x="1781" y="143"/>
                  </a:lnTo>
                  <a:lnTo>
                    <a:pt x="1785" y="139"/>
                  </a:lnTo>
                  <a:lnTo>
                    <a:pt x="1790" y="134"/>
                  </a:lnTo>
                  <a:lnTo>
                    <a:pt x="1817" y="101"/>
                  </a:lnTo>
                  <a:lnTo>
                    <a:pt x="1844" y="58"/>
                  </a:lnTo>
                  <a:lnTo>
                    <a:pt x="1873" y="0"/>
                  </a:lnTo>
                </a:path>
              </a:pathLst>
            </a:custGeom>
            <a:noFill/>
            <a:ln w="0">
              <a:solidFill>
                <a:srgbClr val="FF0000"/>
              </a:solidFill>
              <a:round/>
              <a:headEnd/>
              <a:tailEnd/>
            </a:ln>
          </p:spPr>
          <p:txBody>
            <a:bodyPr/>
            <a:lstStyle/>
            <a:p>
              <a:endParaRPr lang="en-US"/>
            </a:p>
          </p:txBody>
        </p:sp>
        <p:sp>
          <p:nvSpPr>
            <p:cNvPr id="42100" name="Freeform 138"/>
            <p:cNvSpPr>
              <a:spLocks/>
            </p:cNvSpPr>
            <p:nvPr/>
          </p:nvSpPr>
          <p:spPr bwMode="auto">
            <a:xfrm>
              <a:off x="2928056" y="4618038"/>
              <a:ext cx="2638778" cy="1503362"/>
            </a:xfrm>
            <a:custGeom>
              <a:avLst/>
              <a:gdLst>
                <a:gd name="T0" fmla="*/ 2147483646 w 1870"/>
                <a:gd name="T1" fmla="*/ 2147483646 h 947"/>
                <a:gd name="T2" fmla="*/ 2147483646 w 1870"/>
                <a:gd name="T3" fmla="*/ 2147483646 h 947"/>
                <a:gd name="T4" fmla="*/ 2147483646 w 1870"/>
                <a:gd name="T5" fmla="*/ 2147483646 h 947"/>
                <a:gd name="T6" fmla="*/ 2147483646 w 1870"/>
                <a:gd name="T7" fmla="*/ 2147483646 h 947"/>
                <a:gd name="T8" fmla="*/ 2147483646 w 1870"/>
                <a:gd name="T9" fmla="*/ 2147483646 h 947"/>
                <a:gd name="T10" fmla="*/ 2147483646 w 1870"/>
                <a:gd name="T11" fmla="*/ 2147483646 h 947"/>
                <a:gd name="T12" fmla="*/ 2147483646 w 1870"/>
                <a:gd name="T13" fmla="*/ 2147483646 h 947"/>
                <a:gd name="T14" fmla="*/ 2147483646 w 1870"/>
                <a:gd name="T15" fmla="*/ 2147483646 h 947"/>
                <a:gd name="T16" fmla="*/ 2147483646 w 1870"/>
                <a:gd name="T17" fmla="*/ 2147483646 h 947"/>
                <a:gd name="T18" fmla="*/ 2147483646 w 1870"/>
                <a:gd name="T19" fmla="*/ 2147483646 h 947"/>
                <a:gd name="T20" fmla="*/ 2147483646 w 1870"/>
                <a:gd name="T21" fmla="*/ 2147483646 h 947"/>
                <a:gd name="T22" fmla="*/ 2147483646 w 1870"/>
                <a:gd name="T23" fmla="*/ 2147483646 h 947"/>
                <a:gd name="T24" fmla="*/ 2147483646 w 1870"/>
                <a:gd name="T25" fmla="*/ 2147483646 h 947"/>
                <a:gd name="T26" fmla="*/ 2147483646 w 1870"/>
                <a:gd name="T27" fmla="*/ 2147483646 h 947"/>
                <a:gd name="T28" fmla="*/ 2147483646 w 1870"/>
                <a:gd name="T29" fmla="*/ 2147483646 h 947"/>
                <a:gd name="T30" fmla="*/ 2147483646 w 1870"/>
                <a:gd name="T31" fmla="*/ 2147483646 h 947"/>
                <a:gd name="T32" fmla="*/ 2147483646 w 1870"/>
                <a:gd name="T33" fmla="*/ 2147483646 h 947"/>
                <a:gd name="T34" fmla="*/ 2147483646 w 1870"/>
                <a:gd name="T35" fmla="*/ 2147483646 h 947"/>
                <a:gd name="T36" fmla="*/ 2147483646 w 1870"/>
                <a:gd name="T37" fmla="*/ 2147483646 h 947"/>
                <a:gd name="T38" fmla="*/ 2147483646 w 1870"/>
                <a:gd name="T39" fmla="*/ 2147483646 h 947"/>
                <a:gd name="T40" fmla="*/ 2147483646 w 1870"/>
                <a:gd name="T41" fmla="*/ 2147483646 h 947"/>
                <a:gd name="T42" fmla="*/ 2147483646 w 1870"/>
                <a:gd name="T43" fmla="*/ 2147483646 h 947"/>
                <a:gd name="T44" fmla="*/ 2147483646 w 1870"/>
                <a:gd name="T45" fmla="*/ 2147483646 h 947"/>
                <a:gd name="T46" fmla="*/ 2147483646 w 1870"/>
                <a:gd name="T47" fmla="*/ 2147483646 h 947"/>
                <a:gd name="T48" fmla="*/ 2147483646 w 1870"/>
                <a:gd name="T49" fmla="*/ 2147483646 h 947"/>
                <a:gd name="T50" fmla="*/ 2147483646 w 1870"/>
                <a:gd name="T51" fmla="*/ 2147483646 h 947"/>
                <a:gd name="T52" fmla="*/ 2147483646 w 1870"/>
                <a:gd name="T53" fmla="*/ 2147483646 h 947"/>
                <a:gd name="T54" fmla="*/ 2147483646 w 1870"/>
                <a:gd name="T55" fmla="*/ 2147483646 h 947"/>
                <a:gd name="T56" fmla="*/ 2147483646 w 1870"/>
                <a:gd name="T57" fmla="*/ 2147483646 h 947"/>
                <a:gd name="T58" fmla="*/ 2147483646 w 1870"/>
                <a:gd name="T59" fmla="*/ 2147483646 h 947"/>
                <a:gd name="T60" fmla="*/ 2147483646 w 1870"/>
                <a:gd name="T61" fmla="*/ 2147483646 h 947"/>
                <a:gd name="T62" fmla="*/ 2147483646 w 1870"/>
                <a:gd name="T63" fmla="*/ 2147483646 h 947"/>
                <a:gd name="T64" fmla="*/ 2147483646 w 1870"/>
                <a:gd name="T65" fmla="*/ 2147483646 h 947"/>
                <a:gd name="T66" fmla="*/ 2147483646 w 1870"/>
                <a:gd name="T67" fmla="*/ 2147483646 h 947"/>
                <a:gd name="T68" fmla="*/ 2147483646 w 1870"/>
                <a:gd name="T69" fmla="*/ 2147483646 h 947"/>
                <a:gd name="T70" fmla="*/ 2147483646 w 1870"/>
                <a:gd name="T71" fmla="*/ 2147483646 h 947"/>
                <a:gd name="T72" fmla="*/ 2147483646 w 1870"/>
                <a:gd name="T73" fmla="*/ 2147483646 h 947"/>
                <a:gd name="T74" fmla="*/ 2147483646 w 1870"/>
                <a:gd name="T75" fmla="*/ 2147483646 h 947"/>
                <a:gd name="T76" fmla="*/ 2147483646 w 1870"/>
                <a:gd name="T77" fmla="*/ 2147483646 h 947"/>
                <a:gd name="T78" fmla="*/ 2147483646 w 1870"/>
                <a:gd name="T79" fmla="*/ 2147483646 h 947"/>
                <a:gd name="T80" fmla="*/ 2147483646 w 1870"/>
                <a:gd name="T81" fmla="*/ 2147483646 h 947"/>
                <a:gd name="T82" fmla="*/ 2147483646 w 1870"/>
                <a:gd name="T83" fmla="*/ 2147483646 h 9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0"/>
                <a:gd name="T127" fmla="*/ 0 h 947"/>
                <a:gd name="T128" fmla="*/ 1870 w 1870"/>
                <a:gd name="T129" fmla="*/ 947 h 9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0" h="947">
                  <a:moveTo>
                    <a:pt x="0" y="0"/>
                  </a:moveTo>
                  <a:lnTo>
                    <a:pt x="49" y="59"/>
                  </a:lnTo>
                  <a:lnTo>
                    <a:pt x="126" y="139"/>
                  </a:lnTo>
                  <a:lnTo>
                    <a:pt x="142" y="156"/>
                  </a:lnTo>
                  <a:lnTo>
                    <a:pt x="169" y="179"/>
                  </a:lnTo>
                  <a:lnTo>
                    <a:pt x="192" y="200"/>
                  </a:lnTo>
                  <a:lnTo>
                    <a:pt x="275" y="273"/>
                  </a:lnTo>
                  <a:lnTo>
                    <a:pt x="282" y="280"/>
                  </a:lnTo>
                  <a:lnTo>
                    <a:pt x="291" y="288"/>
                  </a:lnTo>
                  <a:lnTo>
                    <a:pt x="300" y="297"/>
                  </a:lnTo>
                  <a:lnTo>
                    <a:pt x="307" y="304"/>
                  </a:lnTo>
                  <a:lnTo>
                    <a:pt x="316" y="311"/>
                  </a:lnTo>
                  <a:lnTo>
                    <a:pt x="325" y="318"/>
                  </a:lnTo>
                  <a:lnTo>
                    <a:pt x="332" y="325"/>
                  </a:lnTo>
                  <a:lnTo>
                    <a:pt x="341" y="332"/>
                  </a:lnTo>
                  <a:lnTo>
                    <a:pt x="354" y="344"/>
                  </a:lnTo>
                  <a:lnTo>
                    <a:pt x="366" y="353"/>
                  </a:lnTo>
                  <a:lnTo>
                    <a:pt x="379" y="365"/>
                  </a:lnTo>
                  <a:lnTo>
                    <a:pt x="393" y="375"/>
                  </a:lnTo>
                  <a:lnTo>
                    <a:pt x="406" y="386"/>
                  </a:lnTo>
                  <a:lnTo>
                    <a:pt x="420" y="396"/>
                  </a:lnTo>
                  <a:lnTo>
                    <a:pt x="431" y="405"/>
                  </a:lnTo>
                  <a:lnTo>
                    <a:pt x="445" y="417"/>
                  </a:lnTo>
                  <a:lnTo>
                    <a:pt x="458" y="429"/>
                  </a:lnTo>
                  <a:lnTo>
                    <a:pt x="474" y="438"/>
                  </a:lnTo>
                  <a:lnTo>
                    <a:pt x="488" y="450"/>
                  </a:lnTo>
                  <a:lnTo>
                    <a:pt x="501" y="459"/>
                  </a:lnTo>
                  <a:lnTo>
                    <a:pt x="515" y="471"/>
                  </a:lnTo>
                  <a:lnTo>
                    <a:pt x="528" y="483"/>
                  </a:lnTo>
                  <a:lnTo>
                    <a:pt x="544" y="492"/>
                  </a:lnTo>
                  <a:lnTo>
                    <a:pt x="558" y="504"/>
                  </a:lnTo>
                  <a:lnTo>
                    <a:pt x="567" y="511"/>
                  </a:lnTo>
                  <a:lnTo>
                    <a:pt x="576" y="516"/>
                  </a:lnTo>
                  <a:lnTo>
                    <a:pt x="587" y="523"/>
                  </a:lnTo>
                  <a:lnTo>
                    <a:pt x="596" y="530"/>
                  </a:lnTo>
                  <a:lnTo>
                    <a:pt x="605" y="537"/>
                  </a:lnTo>
                  <a:lnTo>
                    <a:pt x="614" y="544"/>
                  </a:lnTo>
                  <a:lnTo>
                    <a:pt x="626" y="551"/>
                  </a:lnTo>
                  <a:lnTo>
                    <a:pt x="635" y="556"/>
                  </a:lnTo>
                  <a:lnTo>
                    <a:pt x="644" y="563"/>
                  </a:lnTo>
                  <a:lnTo>
                    <a:pt x="653" y="568"/>
                  </a:lnTo>
                  <a:lnTo>
                    <a:pt x="662" y="575"/>
                  </a:lnTo>
                  <a:lnTo>
                    <a:pt x="671" y="580"/>
                  </a:lnTo>
                  <a:lnTo>
                    <a:pt x="680" y="584"/>
                  </a:lnTo>
                  <a:lnTo>
                    <a:pt x="689" y="591"/>
                  </a:lnTo>
                  <a:lnTo>
                    <a:pt x="698" y="596"/>
                  </a:lnTo>
                  <a:lnTo>
                    <a:pt x="709" y="601"/>
                  </a:lnTo>
                  <a:lnTo>
                    <a:pt x="723" y="610"/>
                  </a:lnTo>
                  <a:lnTo>
                    <a:pt x="739" y="620"/>
                  </a:lnTo>
                  <a:lnTo>
                    <a:pt x="754" y="629"/>
                  </a:lnTo>
                  <a:lnTo>
                    <a:pt x="770" y="636"/>
                  </a:lnTo>
                  <a:lnTo>
                    <a:pt x="786" y="646"/>
                  </a:lnTo>
                  <a:lnTo>
                    <a:pt x="802" y="655"/>
                  </a:lnTo>
                  <a:lnTo>
                    <a:pt x="818" y="662"/>
                  </a:lnTo>
                  <a:lnTo>
                    <a:pt x="833" y="671"/>
                  </a:lnTo>
                  <a:lnTo>
                    <a:pt x="845" y="679"/>
                  </a:lnTo>
                  <a:lnTo>
                    <a:pt x="856" y="686"/>
                  </a:lnTo>
                  <a:lnTo>
                    <a:pt x="867" y="693"/>
                  </a:lnTo>
                  <a:lnTo>
                    <a:pt x="879" y="700"/>
                  </a:lnTo>
                  <a:lnTo>
                    <a:pt x="890" y="707"/>
                  </a:lnTo>
                  <a:lnTo>
                    <a:pt x="901" y="714"/>
                  </a:lnTo>
                  <a:lnTo>
                    <a:pt x="912" y="721"/>
                  </a:lnTo>
                  <a:lnTo>
                    <a:pt x="924" y="728"/>
                  </a:lnTo>
                  <a:lnTo>
                    <a:pt x="937" y="735"/>
                  </a:lnTo>
                  <a:lnTo>
                    <a:pt x="949" y="740"/>
                  </a:lnTo>
                  <a:lnTo>
                    <a:pt x="962" y="747"/>
                  </a:lnTo>
                  <a:lnTo>
                    <a:pt x="973" y="752"/>
                  </a:lnTo>
                  <a:lnTo>
                    <a:pt x="987" y="759"/>
                  </a:lnTo>
                  <a:lnTo>
                    <a:pt x="998" y="763"/>
                  </a:lnTo>
                  <a:lnTo>
                    <a:pt x="1012" y="770"/>
                  </a:lnTo>
                  <a:lnTo>
                    <a:pt x="1025" y="775"/>
                  </a:lnTo>
                  <a:lnTo>
                    <a:pt x="1037" y="780"/>
                  </a:lnTo>
                  <a:lnTo>
                    <a:pt x="1050" y="787"/>
                  </a:lnTo>
                  <a:lnTo>
                    <a:pt x="1064" y="792"/>
                  </a:lnTo>
                  <a:lnTo>
                    <a:pt x="1075" y="799"/>
                  </a:lnTo>
                  <a:lnTo>
                    <a:pt x="1089" y="803"/>
                  </a:lnTo>
                  <a:lnTo>
                    <a:pt x="1102" y="808"/>
                  </a:lnTo>
                  <a:lnTo>
                    <a:pt x="1114" y="815"/>
                  </a:lnTo>
                  <a:lnTo>
                    <a:pt x="1127" y="820"/>
                  </a:lnTo>
                  <a:lnTo>
                    <a:pt x="1141" y="825"/>
                  </a:lnTo>
                  <a:lnTo>
                    <a:pt x="1152" y="829"/>
                  </a:lnTo>
                  <a:lnTo>
                    <a:pt x="1166" y="834"/>
                  </a:lnTo>
                  <a:lnTo>
                    <a:pt x="1179" y="839"/>
                  </a:lnTo>
                  <a:lnTo>
                    <a:pt x="1193" y="843"/>
                  </a:lnTo>
                  <a:lnTo>
                    <a:pt x="1204" y="848"/>
                  </a:lnTo>
                  <a:lnTo>
                    <a:pt x="1218" y="853"/>
                  </a:lnTo>
                  <a:lnTo>
                    <a:pt x="1231" y="858"/>
                  </a:lnTo>
                  <a:lnTo>
                    <a:pt x="1240" y="862"/>
                  </a:lnTo>
                  <a:lnTo>
                    <a:pt x="1249" y="865"/>
                  </a:lnTo>
                  <a:lnTo>
                    <a:pt x="1260" y="869"/>
                  </a:lnTo>
                  <a:lnTo>
                    <a:pt x="1269" y="872"/>
                  </a:lnTo>
                  <a:lnTo>
                    <a:pt x="1281" y="876"/>
                  </a:lnTo>
                  <a:lnTo>
                    <a:pt x="1290" y="879"/>
                  </a:lnTo>
                  <a:lnTo>
                    <a:pt x="1301" y="883"/>
                  </a:lnTo>
                  <a:lnTo>
                    <a:pt x="1310" y="886"/>
                  </a:lnTo>
                  <a:lnTo>
                    <a:pt x="1324" y="888"/>
                  </a:lnTo>
                  <a:lnTo>
                    <a:pt x="1335" y="890"/>
                  </a:lnTo>
                  <a:lnTo>
                    <a:pt x="1349" y="895"/>
                  </a:lnTo>
                  <a:lnTo>
                    <a:pt x="1360" y="898"/>
                  </a:lnTo>
                  <a:lnTo>
                    <a:pt x="1373" y="900"/>
                  </a:lnTo>
                  <a:lnTo>
                    <a:pt x="1385" y="905"/>
                  </a:lnTo>
                  <a:lnTo>
                    <a:pt x="1398" y="907"/>
                  </a:lnTo>
                  <a:lnTo>
                    <a:pt x="1410" y="909"/>
                  </a:lnTo>
                  <a:lnTo>
                    <a:pt x="1421" y="912"/>
                  </a:lnTo>
                  <a:lnTo>
                    <a:pt x="1430" y="912"/>
                  </a:lnTo>
                  <a:lnTo>
                    <a:pt x="1439" y="914"/>
                  </a:lnTo>
                  <a:lnTo>
                    <a:pt x="1450" y="916"/>
                  </a:lnTo>
                  <a:lnTo>
                    <a:pt x="1459" y="916"/>
                  </a:lnTo>
                  <a:lnTo>
                    <a:pt x="1468" y="919"/>
                  </a:lnTo>
                  <a:lnTo>
                    <a:pt x="1480" y="919"/>
                  </a:lnTo>
                  <a:lnTo>
                    <a:pt x="1489" y="921"/>
                  </a:lnTo>
                  <a:lnTo>
                    <a:pt x="1498" y="923"/>
                  </a:lnTo>
                  <a:lnTo>
                    <a:pt x="1509" y="923"/>
                  </a:lnTo>
                  <a:lnTo>
                    <a:pt x="1518" y="926"/>
                  </a:lnTo>
                  <a:lnTo>
                    <a:pt x="1527" y="926"/>
                  </a:lnTo>
                  <a:lnTo>
                    <a:pt x="1538" y="928"/>
                  </a:lnTo>
                  <a:lnTo>
                    <a:pt x="1547" y="928"/>
                  </a:lnTo>
                  <a:lnTo>
                    <a:pt x="1556" y="931"/>
                  </a:lnTo>
                  <a:lnTo>
                    <a:pt x="1568" y="931"/>
                  </a:lnTo>
                  <a:lnTo>
                    <a:pt x="1581" y="933"/>
                  </a:lnTo>
                  <a:lnTo>
                    <a:pt x="1595" y="933"/>
                  </a:lnTo>
                  <a:lnTo>
                    <a:pt x="1608" y="935"/>
                  </a:lnTo>
                  <a:lnTo>
                    <a:pt x="1622" y="938"/>
                  </a:lnTo>
                  <a:lnTo>
                    <a:pt x="1635" y="938"/>
                  </a:lnTo>
                  <a:lnTo>
                    <a:pt x="1649" y="940"/>
                  </a:lnTo>
                  <a:lnTo>
                    <a:pt x="1663" y="940"/>
                  </a:lnTo>
                  <a:lnTo>
                    <a:pt x="1676" y="940"/>
                  </a:lnTo>
                  <a:lnTo>
                    <a:pt x="1870" y="947"/>
                  </a:lnTo>
                </a:path>
              </a:pathLst>
            </a:custGeom>
            <a:noFill/>
            <a:ln w="0">
              <a:solidFill>
                <a:srgbClr val="FF0000"/>
              </a:solidFill>
              <a:round/>
              <a:headEnd/>
              <a:tailEnd/>
            </a:ln>
          </p:spPr>
          <p:txBody>
            <a:bodyPr/>
            <a:lstStyle/>
            <a:p>
              <a:endParaRPr lang="en-US"/>
            </a:p>
          </p:txBody>
        </p:sp>
        <p:sp>
          <p:nvSpPr>
            <p:cNvPr id="42101" name="Freeform 139"/>
            <p:cNvSpPr>
              <a:spLocks/>
            </p:cNvSpPr>
            <p:nvPr/>
          </p:nvSpPr>
          <p:spPr bwMode="auto">
            <a:xfrm>
              <a:off x="2928057" y="4618038"/>
              <a:ext cx="2633133" cy="931862"/>
            </a:xfrm>
            <a:custGeom>
              <a:avLst/>
              <a:gdLst>
                <a:gd name="T0" fmla="*/ 2147483646 w 1866"/>
                <a:gd name="T1" fmla="*/ 2147483646 h 587"/>
                <a:gd name="T2" fmla="*/ 2147483646 w 1866"/>
                <a:gd name="T3" fmla="*/ 2147483646 h 587"/>
                <a:gd name="T4" fmla="*/ 2147483646 w 1866"/>
                <a:gd name="T5" fmla="*/ 2147483646 h 587"/>
                <a:gd name="T6" fmla="*/ 2147483646 w 1866"/>
                <a:gd name="T7" fmla="*/ 2147483646 h 587"/>
                <a:gd name="T8" fmla="*/ 2147483646 w 1866"/>
                <a:gd name="T9" fmla="*/ 2147483646 h 587"/>
                <a:gd name="T10" fmla="*/ 2147483646 w 1866"/>
                <a:gd name="T11" fmla="*/ 2147483646 h 587"/>
                <a:gd name="T12" fmla="*/ 2147483646 w 1866"/>
                <a:gd name="T13" fmla="*/ 2147483646 h 587"/>
                <a:gd name="T14" fmla="*/ 2147483646 w 1866"/>
                <a:gd name="T15" fmla="*/ 2147483646 h 587"/>
                <a:gd name="T16" fmla="*/ 2147483646 w 1866"/>
                <a:gd name="T17" fmla="*/ 2147483646 h 587"/>
                <a:gd name="T18" fmla="*/ 2147483646 w 1866"/>
                <a:gd name="T19" fmla="*/ 2147483646 h 587"/>
                <a:gd name="T20" fmla="*/ 2147483646 w 1866"/>
                <a:gd name="T21" fmla="*/ 2147483646 h 587"/>
                <a:gd name="T22" fmla="*/ 2147483646 w 1866"/>
                <a:gd name="T23" fmla="*/ 2147483646 h 587"/>
                <a:gd name="T24" fmla="*/ 2147483646 w 1866"/>
                <a:gd name="T25" fmla="*/ 2147483646 h 587"/>
                <a:gd name="T26" fmla="*/ 2147483646 w 1866"/>
                <a:gd name="T27" fmla="*/ 2147483646 h 587"/>
                <a:gd name="T28" fmla="*/ 2147483646 w 1866"/>
                <a:gd name="T29" fmla="*/ 2147483646 h 587"/>
                <a:gd name="T30" fmla="*/ 2147483646 w 1866"/>
                <a:gd name="T31" fmla="*/ 2147483646 h 587"/>
                <a:gd name="T32" fmla="*/ 2147483646 w 1866"/>
                <a:gd name="T33" fmla="*/ 2147483646 h 587"/>
                <a:gd name="T34" fmla="*/ 2147483646 w 1866"/>
                <a:gd name="T35" fmla="*/ 2147483646 h 587"/>
                <a:gd name="T36" fmla="*/ 2147483646 w 1866"/>
                <a:gd name="T37" fmla="*/ 2147483646 h 587"/>
                <a:gd name="T38" fmla="*/ 2147483646 w 1866"/>
                <a:gd name="T39" fmla="*/ 2147483646 h 587"/>
                <a:gd name="T40" fmla="*/ 2147483646 w 1866"/>
                <a:gd name="T41" fmla="*/ 2147483646 h 587"/>
                <a:gd name="T42" fmla="*/ 2147483646 w 1866"/>
                <a:gd name="T43" fmla="*/ 2147483646 h 587"/>
                <a:gd name="T44" fmla="*/ 2147483646 w 1866"/>
                <a:gd name="T45" fmla="*/ 2147483646 h 587"/>
                <a:gd name="T46" fmla="*/ 2147483646 w 1866"/>
                <a:gd name="T47" fmla="*/ 2147483646 h 587"/>
                <a:gd name="T48" fmla="*/ 2147483646 w 1866"/>
                <a:gd name="T49" fmla="*/ 2147483646 h 587"/>
                <a:gd name="T50" fmla="*/ 2147483646 w 1866"/>
                <a:gd name="T51" fmla="*/ 2147483646 h 587"/>
                <a:gd name="T52" fmla="*/ 2147483646 w 1866"/>
                <a:gd name="T53" fmla="*/ 2147483646 h 587"/>
                <a:gd name="T54" fmla="*/ 2147483646 w 1866"/>
                <a:gd name="T55" fmla="*/ 2147483646 h 587"/>
                <a:gd name="T56" fmla="*/ 2147483646 w 1866"/>
                <a:gd name="T57" fmla="*/ 2147483646 h 587"/>
                <a:gd name="T58" fmla="*/ 2147483646 w 1866"/>
                <a:gd name="T59" fmla="*/ 2147483646 h 587"/>
                <a:gd name="T60" fmla="*/ 2147483646 w 1866"/>
                <a:gd name="T61" fmla="*/ 2147483646 h 587"/>
                <a:gd name="T62" fmla="*/ 2147483646 w 1866"/>
                <a:gd name="T63" fmla="*/ 2147483646 h 587"/>
                <a:gd name="T64" fmla="*/ 2147483646 w 1866"/>
                <a:gd name="T65" fmla="*/ 2147483646 h 587"/>
                <a:gd name="T66" fmla="*/ 2147483646 w 1866"/>
                <a:gd name="T67" fmla="*/ 2147483646 h 587"/>
                <a:gd name="T68" fmla="*/ 2147483646 w 1866"/>
                <a:gd name="T69" fmla="*/ 2147483646 h 587"/>
                <a:gd name="T70" fmla="*/ 2147483646 w 1866"/>
                <a:gd name="T71" fmla="*/ 2147483646 h 587"/>
                <a:gd name="T72" fmla="*/ 2147483646 w 1866"/>
                <a:gd name="T73" fmla="*/ 2147483646 h 587"/>
                <a:gd name="T74" fmla="*/ 2147483646 w 1866"/>
                <a:gd name="T75" fmla="*/ 2147483646 h 587"/>
                <a:gd name="T76" fmla="*/ 2147483646 w 1866"/>
                <a:gd name="T77" fmla="*/ 2147483646 h 587"/>
                <a:gd name="T78" fmla="*/ 2147483646 w 1866"/>
                <a:gd name="T79" fmla="*/ 2147483646 h 587"/>
                <a:gd name="T80" fmla="*/ 2147483646 w 1866"/>
                <a:gd name="T81" fmla="*/ 2147483646 h 587"/>
                <a:gd name="T82" fmla="*/ 2147483646 w 1866"/>
                <a:gd name="T83" fmla="*/ 2147483646 h 587"/>
                <a:gd name="T84" fmla="*/ 2147483646 w 1866"/>
                <a:gd name="T85" fmla="*/ 2147483646 h 587"/>
                <a:gd name="T86" fmla="*/ 2147483646 w 1866"/>
                <a:gd name="T87" fmla="*/ 2147483646 h 587"/>
                <a:gd name="T88" fmla="*/ 2147483646 w 1866"/>
                <a:gd name="T89" fmla="*/ 2147483646 h 587"/>
                <a:gd name="T90" fmla="*/ 2147483646 w 1866"/>
                <a:gd name="T91" fmla="*/ 2147483646 h 587"/>
                <a:gd name="T92" fmla="*/ 2147483646 w 1866"/>
                <a:gd name="T93" fmla="*/ 2147483646 h 587"/>
                <a:gd name="T94" fmla="*/ 2147483646 w 1866"/>
                <a:gd name="T95" fmla="*/ 2147483646 h 587"/>
                <a:gd name="T96" fmla="*/ 2147483646 w 1866"/>
                <a:gd name="T97" fmla="*/ 2147483646 h 587"/>
                <a:gd name="T98" fmla="*/ 2147483646 w 1866"/>
                <a:gd name="T99" fmla="*/ 2147483646 h 5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66"/>
                <a:gd name="T151" fmla="*/ 0 h 587"/>
                <a:gd name="T152" fmla="*/ 1866 w 1866"/>
                <a:gd name="T153" fmla="*/ 587 h 5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66" h="587">
                  <a:moveTo>
                    <a:pt x="0" y="0"/>
                  </a:moveTo>
                  <a:lnTo>
                    <a:pt x="16" y="17"/>
                  </a:lnTo>
                  <a:lnTo>
                    <a:pt x="29" y="33"/>
                  </a:lnTo>
                  <a:lnTo>
                    <a:pt x="45" y="50"/>
                  </a:lnTo>
                  <a:lnTo>
                    <a:pt x="58" y="66"/>
                  </a:lnTo>
                  <a:lnTo>
                    <a:pt x="74" y="83"/>
                  </a:lnTo>
                  <a:lnTo>
                    <a:pt x="88" y="99"/>
                  </a:lnTo>
                  <a:lnTo>
                    <a:pt x="104" y="116"/>
                  </a:lnTo>
                  <a:lnTo>
                    <a:pt x="119" y="132"/>
                  </a:lnTo>
                  <a:lnTo>
                    <a:pt x="129" y="142"/>
                  </a:lnTo>
                  <a:lnTo>
                    <a:pt x="138" y="149"/>
                  </a:lnTo>
                  <a:lnTo>
                    <a:pt x="147" y="158"/>
                  </a:lnTo>
                  <a:lnTo>
                    <a:pt x="156" y="167"/>
                  </a:lnTo>
                  <a:lnTo>
                    <a:pt x="167" y="174"/>
                  </a:lnTo>
                  <a:lnTo>
                    <a:pt x="178" y="184"/>
                  </a:lnTo>
                  <a:lnTo>
                    <a:pt x="187" y="191"/>
                  </a:lnTo>
                  <a:lnTo>
                    <a:pt x="199" y="198"/>
                  </a:lnTo>
                  <a:lnTo>
                    <a:pt x="354" y="292"/>
                  </a:lnTo>
                  <a:lnTo>
                    <a:pt x="368" y="299"/>
                  </a:lnTo>
                  <a:lnTo>
                    <a:pt x="382" y="306"/>
                  </a:lnTo>
                  <a:lnTo>
                    <a:pt x="397" y="313"/>
                  </a:lnTo>
                  <a:lnTo>
                    <a:pt x="411" y="321"/>
                  </a:lnTo>
                  <a:lnTo>
                    <a:pt x="424" y="328"/>
                  </a:lnTo>
                  <a:lnTo>
                    <a:pt x="440" y="335"/>
                  </a:lnTo>
                  <a:lnTo>
                    <a:pt x="454" y="342"/>
                  </a:lnTo>
                  <a:lnTo>
                    <a:pt x="467" y="346"/>
                  </a:lnTo>
                  <a:lnTo>
                    <a:pt x="481" y="353"/>
                  </a:lnTo>
                  <a:lnTo>
                    <a:pt x="495" y="361"/>
                  </a:lnTo>
                  <a:lnTo>
                    <a:pt x="508" y="368"/>
                  </a:lnTo>
                  <a:lnTo>
                    <a:pt x="522" y="372"/>
                  </a:lnTo>
                  <a:lnTo>
                    <a:pt x="535" y="379"/>
                  </a:lnTo>
                  <a:lnTo>
                    <a:pt x="546" y="386"/>
                  </a:lnTo>
                  <a:lnTo>
                    <a:pt x="560" y="394"/>
                  </a:lnTo>
                  <a:lnTo>
                    <a:pt x="574" y="398"/>
                  </a:lnTo>
                  <a:lnTo>
                    <a:pt x="587" y="405"/>
                  </a:lnTo>
                  <a:lnTo>
                    <a:pt x="601" y="410"/>
                  </a:lnTo>
                  <a:lnTo>
                    <a:pt x="617" y="415"/>
                  </a:lnTo>
                  <a:lnTo>
                    <a:pt x="630" y="419"/>
                  </a:lnTo>
                  <a:lnTo>
                    <a:pt x="644" y="424"/>
                  </a:lnTo>
                  <a:lnTo>
                    <a:pt x="657" y="431"/>
                  </a:lnTo>
                  <a:lnTo>
                    <a:pt x="671" y="436"/>
                  </a:lnTo>
                  <a:lnTo>
                    <a:pt x="687" y="441"/>
                  </a:lnTo>
                  <a:lnTo>
                    <a:pt x="702" y="445"/>
                  </a:lnTo>
                  <a:lnTo>
                    <a:pt x="718" y="452"/>
                  </a:lnTo>
                  <a:lnTo>
                    <a:pt x="736" y="457"/>
                  </a:lnTo>
                  <a:lnTo>
                    <a:pt x="752" y="464"/>
                  </a:lnTo>
                  <a:lnTo>
                    <a:pt x="770" y="469"/>
                  </a:lnTo>
                  <a:lnTo>
                    <a:pt x="786" y="474"/>
                  </a:lnTo>
                  <a:lnTo>
                    <a:pt x="804" y="481"/>
                  </a:lnTo>
                  <a:lnTo>
                    <a:pt x="820" y="485"/>
                  </a:lnTo>
                  <a:lnTo>
                    <a:pt x="833" y="488"/>
                  </a:lnTo>
                  <a:lnTo>
                    <a:pt x="847" y="490"/>
                  </a:lnTo>
                  <a:lnTo>
                    <a:pt x="861" y="495"/>
                  </a:lnTo>
                  <a:lnTo>
                    <a:pt x="874" y="497"/>
                  </a:lnTo>
                  <a:lnTo>
                    <a:pt x="885" y="502"/>
                  </a:lnTo>
                  <a:lnTo>
                    <a:pt x="899" y="504"/>
                  </a:lnTo>
                  <a:lnTo>
                    <a:pt x="912" y="509"/>
                  </a:lnTo>
                  <a:lnTo>
                    <a:pt x="926" y="511"/>
                  </a:lnTo>
                  <a:lnTo>
                    <a:pt x="935" y="514"/>
                  </a:lnTo>
                  <a:lnTo>
                    <a:pt x="946" y="516"/>
                  </a:lnTo>
                  <a:lnTo>
                    <a:pt x="955" y="521"/>
                  </a:lnTo>
                  <a:lnTo>
                    <a:pt x="967" y="523"/>
                  </a:lnTo>
                  <a:lnTo>
                    <a:pt x="978" y="525"/>
                  </a:lnTo>
                  <a:lnTo>
                    <a:pt x="987" y="528"/>
                  </a:lnTo>
                  <a:lnTo>
                    <a:pt x="998" y="530"/>
                  </a:lnTo>
                  <a:lnTo>
                    <a:pt x="1007" y="532"/>
                  </a:lnTo>
                  <a:lnTo>
                    <a:pt x="1016" y="535"/>
                  </a:lnTo>
                  <a:lnTo>
                    <a:pt x="1025" y="537"/>
                  </a:lnTo>
                  <a:lnTo>
                    <a:pt x="1034" y="540"/>
                  </a:lnTo>
                  <a:lnTo>
                    <a:pt x="1044" y="542"/>
                  </a:lnTo>
                  <a:lnTo>
                    <a:pt x="1053" y="544"/>
                  </a:lnTo>
                  <a:lnTo>
                    <a:pt x="1062" y="544"/>
                  </a:lnTo>
                  <a:lnTo>
                    <a:pt x="1073" y="547"/>
                  </a:lnTo>
                  <a:lnTo>
                    <a:pt x="1082" y="549"/>
                  </a:lnTo>
                  <a:lnTo>
                    <a:pt x="1091" y="551"/>
                  </a:lnTo>
                  <a:lnTo>
                    <a:pt x="1100" y="554"/>
                  </a:lnTo>
                  <a:lnTo>
                    <a:pt x="1109" y="556"/>
                  </a:lnTo>
                  <a:lnTo>
                    <a:pt x="1120" y="556"/>
                  </a:lnTo>
                  <a:lnTo>
                    <a:pt x="1129" y="558"/>
                  </a:lnTo>
                  <a:lnTo>
                    <a:pt x="1138" y="561"/>
                  </a:lnTo>
                  <a:lnTo>
                    <a:pt x="1150" y="561"/>
                  </a:lnTo>
                  <a:lnTo>
                    <a:pt x="1159" y="563"/>
                  </a:lnTo>
                  <a:lnTo>
                    <a:pt x="1168" y="565"/>
                  </a:lnTo>
                  <a:lnTo>
                    <a:pt x="1177" y="568"/>
                  </a:lnTo>
                  <a:lnTo>
                    <a:pt x="1188" y="568"/>
                  </a:lnTo>
                  <a:lnTo>
                    <a:pt x="1197" y="570"/>
                  </a:lnTo>
                  <a:lnTo>
                    <a:pt x="1206" y="573"/>
                  </a:lnTo>
                  <a:lnTo>
                    <a:pt x="1218" y="575"/>
                  </a:lnTo>
                  <a:lnTo>
                    <a:pt x="1227" y="575"/>
                  </a:lnTo>
                  <a:lnTo>
                    <a:pt x="1236" y="577"/>
                  </a:lnTo>
                  <a:lnTo>
                    <a:pt x="1247" y="580"/>
                  </a:lnTo>
                  <a:lnTo>
                    <a:pt x="1256" y="580"/>
                  </a:lnTo>
                  <a:lnTo>
                    <a:pt x="1265" y="582"/>
                  </a:lnTo>
                  <a:lnTo>
                    <a:pt x="1276" y="582"/>
                  </a:lnTo>
                  <a:lnTo>
                    <a:pt x="1285" y="584"/>
                  </a:lnTo>
                  <a:lnTo>
                    <a:pt x="1297" y="584"/>
                  </a:lnTo>
                  <a:lnTo>
                    <a:pt x="1306" y="587"/>
                  </a:lnTo>
                  <a:lnTo>
                    <a:pt x="1315" y="587"/>
                  </a:lnTo>
                  <a:lnTo>
                    <a:pt x="1326" y="587"/>
                  </a:lnTo>
                  <a:lnTo>
                    <a:pt x="1337" y="587"/>
                  </a:lnTo>
                  <a:lnTo>
                    <a:pt x="1346" y="587"/>
                  </a:lnTo>
                  <a:lnTo>
                    <a:pt x="1358" y="587"/>
                  </a:lnTo>
                  <a:lnTo>
                    <a:pt x="1367" y="584"/>
                  </a:lnTo>
                  <a:lnTo>
                    <a:pt x="1378" y="584"/>
                  </a:lnTo>
                  <a:lnTo>
                    <a:pt x="1387" y="584"/>
                  </a:lnTo>
                  <a:lnTo>
                    <a:pt x="1398" y="582"/>
                  </a:lnTo>
                  <a:lnTo>
                    <a:pt x="1407" y="582"/>
                  </a:lnTo>
                  <a:lnTo>
                    <a:pt x="1416" y="582"/>
                  </a:lnTo>
                  <a:lnTo>
                    <a:pt x="1425" y="582"/>
                  </a:lnTo>
                  <a:lnTo>
                    <a:pt x="1437" y="582"/>
                  </a:lnTo>
                  <a:lnTo>
                    <a:pt x="1446" y="582"/>
                  </a:lnTo>
                  <a:lnTo>
                    <a:pt x="1455" y="580"/>
                  </a:lnTo>
                  <a:lnTo>
                    <a:pt x="1464" y="580"/>
                  </a:lnTo>
                  <a:lnTo>
                    <a:pt x="1473" y="577"/>
                  </a:lnTo>
                  <a:lnTo>
                    <a:pt x="1484" y="577"/>
                  </a:lnTo>
                  <a:lnTo>
                    <a:pt x="1493" y="575"/>
                  </a:lnTo>
                  <a:lnTo>
                    <a:pt x="1502" y="573"/>
                  </a:lnTo>
                  <a:lnTo>
                    <a:pt x="1511" y="570"/>
                  </a:lnTo>
                  <a:lnTo>
                    <a:pt x="1520" y="568"/>
                  </a:lnTo>
                  <a:lnTo>
                    <a:pt x="1532" y="565"/>
                  </a:lnTo>
                  <a:lnTo>
                    <a:pt x="1541" y="563"/>
                  </a:lnTo>
                  <a:lnTo>
                    <a:pt x="1550" y="558"/>
                  </a:lnTo>
                  <a:lnTo>
                    <a:pt x="1556" y="558"/>
                  </a:lnTo>
                  <a:lnTo>
                    <a:pt x="1563" y="556"/>
                  </a:lnTo>
                  <a:lnTo>
                    <a:pt x="1570" y="554"/>
                  </a:lnTo>
                  <a:lnTo>
                    <a:pt x="1577" y="551"/>
                  </a:lnTo>
                  <a:lnTo>
                    <a:pt x="1584" y="549"/>
                  </a:lnTo>
                  <a:lnTo>
                    <a:pt x="1590" y="547"/>
                  </a:lnTo>
                  <a:lnTo>
                    <a:pt x="1597" y="544"/>
                  </a:lnTo>
                  <a:lnTo>
                    <a:pt x="1604" y="542"/>
                  </a:lnTo>
                  <a:lnTo>
                    <a:pt x="1611" y="537"/>
                  </a:lnTo>
                  <a:lnTo>
                    <a:pt x="1620" y="535"/>
                  </a:lnTo>
                  <a:lnTo>
                    <a:pt x="1626" y="532"/>
                  </a:lnTo>
                  <a:lnTo>
                    <a:pt x="1635" y="528"/>
                  </a:lnTo>
                  <a:lnTo>
                    <a:pt x="1642" y="525"/>
                  </a:lnTo>
                  <a:lnTo>
                    <a:pt x="1651" y="521"/>
                  </a:lnTo>
                  <a:lnTo>
                    <a:pt x="1658" y="518"/>
                  </a:lnTo>
                  <a:lnTo>
                    <a:pt x="1665" y="514"/>
                  </a:lnTo>
                  <a:lnTo>
                    <a:pt x="1672" y="511"/>
                  </a:lnTo>
                  <a:lnTo>
                    <a:pt x="1678" y="507"/>
                  </a:lnTo>
                  <a:lnTo>
                    <a:pt x="1685" y="504"/>
                  </a:lnTo>
                  <a:lnTo>
                    <a:pt x="1692" y="500"/>
                  </a:lnTo>
                  <a:lnTo>
                    <a:pt x="1699" y="497"/>
                  </a:lnTo>
                  <a:lnTo>
                    <a:pt x="1703" y="492"/>
                  </a:lnTo>
                  <a:lnTo>
                    <a:pt x="1710" y="490"/>
                  </a:lnTo>
                  <a:lnTo>
                    <a:pt x="1717" y="485"/>
                  </a:lnTo>
                  <a:lnTo>
                    <a:pt x="1764" y="452"/>
                  </a:lnTo>
                  <a:lnTo>
                    <a:pt x="1805" y="417"/>
                  </a:lnTo>
                  <a:lnTo>
                    <a:pt x="1839" y="382"/>
                  </a:lnTo>
                  <a:lnTo>
                    <a:pt x="1866" y="339"/>
                  </a:lnTo>
                </a:path>
              </a:pathLst>
            </a:custGeom>
            <a:noFill/>
            <a:ln w="0">
              <a:solidFill>
                <a:srgbClr val="FF0000"/>
              </a:solidFill>
              <a:round/>
              <a:headEnd/>
              <a:tailEnd/>
            </a:ln>
          </p:spPr>
          <p:txBody>
            <a:bodyPr/>
            <a:lstStyle/>
            <a:p>
              <a:endParaRPr lang="en-US"/>
            </a:p>
          </p:txBody>
        </p:sp>
        <p:sp>
          <p:nvSpPr>
            <p:cNvPr id="42102" name="Line 140"/>
            <p:cNvSpPr>
              <a:spLocks noChangeShapeType="1"/>
            </p:cNvSpPr>
            <p:nvPr/>
          </p:nvSpPr>
          <p:spPr bwMode="auto">
            <a:xfrm flipV="1">
              <a:off x="2928056" y="1298576"/>
              <a:ext cx="1411" cy="5084763"/>
            </a:xfrm>
            <a:prstGeom prst="line">
              <a:avLst/>
            </a:prstGeom>
            <a:noFill/>
            <a:ln w="0">
              <a:solidFill>
                <a:srgbClr val="FFFFFF"/>
              </a:solidFill>
              <a:round/>
              <a:headEnd/>
              <a:tailEnd/>
            </a:ln>
          </p:spPr>
          <p:txBody>
            <a:bodyPr/>
            <a:lstStyle/>
            <a:p>
              <a:endParaRPr lang="en-US"/>
            </a:p>
          </p:txBody>
        </p:sp>
        <p:sp>
          <p:nvSpPr>
            <p:cNvPr id="42103" name="Line 141"/>
            <p:cNvSpPr>
              <a:spLocks noChangeShapeType="1"/>
            </p:cNvSpPr>
            <p:nvPr/>
          </p:nvSpPr>
          <p:spPr bwMode="auto">
            <a:xfrm flipV="1">
              <a:off x="6016978" y="1298575"/>
              <a:ext cx="1412" cy="5087938"/>
            </a:xfrm>
            <a:prstGeom prst="line">
              <a:avLst/>
            </a:prstGeom>
            <a:noFill/>
            <a:ln w="0">
              <a:solidFill>
                <a:srgbClr val="FFFFFF"/>
              </a:solidFill>
              <a:round/>
              <a:headEnd/>
              <a:tailEnd/>
            </a:ln>
          </p:spPr>
          <p:txBody>
            <a:bodyPr/>
            <a:lstStyle/>
            <a:p>
              <a:endParaRPr lang="en-US"/>
            </a:p>
          </p:txBody>
        </p:sp>
        <p:sp>
          <p:nvSpPr>
            <p:cNvPr id="42104" name="Line 142"/>
            <p:cNvSpPr>
              <a:spLocks noChangeShapeType="1"/>
            </p:cNvSpPr>
            <p:nvPr/>
          </p:nvSpPr>
          <p:spPr bwMode="auto">
            <a:xfrm flipH="1">
              <a:off x="6016978" y="1963738"/>
              <a:ext cx="159456" cy="1587"/>
            </a:xfrm>
            <a:prstGeom prst="line">
              <a:avLst/>
            </a:prstGeom>
            <a:noFill/>
            <a:ln w="0">
              <a:solidFill>
                <a:srgbClr val="FFFFFF"/>
              </a:solidFill>
              <a:round/>
              <a:headEnd/>
              <a:tailEnd/>
            </a:ln>
          </p:spPr>
          <p:txBody>
            <a:bodyPr/>
            <a:lstStyle/>
            <a:p>
              <a:endParaRPr lang="en-US"/>
            </a:p>
          </p:txBody>
        </p:sp>
        <p:sp>
          <p:nvSpPr>
            <p:cNvPr id="42105" name="Text Box 29"/>
            <p:cNvSpPr txBox="1">
              <a:spLocks noChangeArrowheads="1"/>
            </p:cNvSpPr>
            <p:nvPr/>
          </p:nvSpPr>
          <p:spPr bwMode="auto">
            <a:xfrm>
              <a:off x="4332111" y="3929064"/>
              <a:ext cx="139462" cy="276999"/>
            </a:xfrm>
            <a:prstGeom prst="rect">
              <a:avLst/>
            </a:prstGeom>
            <a:noFill/>
            <a:ln w="9525">
              <a:noFill/>
              <a:miter lim="800000"/>
              <a:headEnd/>
              <a:tailEnd/>
            </a:ln>
          </p:spPr>
          <p:txBody>
            <a:bodyPr wrap="none" lIns="0" tIns="0" rIns="0" bIns="0">
              <a:spAutoFit/>
            </a:bodyPr>
            <a:lstStyle/>
            <a:p>
              <a:pPr defTabSz="762000"/>
              <a:r>
                <a:rPr lang="en-US" altLang="en-US" b="1">
                  <a:solidFill>
                    <a:srgbClr val="002060"/>
                  </a:solidFill>
                </a:rPr>
                <a:t>A</a:t>
              </a:r>
              <a:endParaRPr lang="en-US" altLang="en-US">
                <a:solidFill>
                  <a:srgbClr val="002060"/>
                </a:solidFill>
              </a:endParaRPr>
            </a:p>
          </p:txBody>
        </p:sp>
        <p:sp>
          <p:nvSpPr>
            <p:cNvPr id="42106" name="Text Box 30"/>
            <p:cNvSpPr txBox="1">
              <a:spLocks noChangeArrowheads="1"/>
            </p:cNvSpPr>
            <p:nvPr/>
          </p:nvSpPr>
          <p:spPr bwMode="auto">
            <a:xfrm>
              <a:off x="4401256" y="4443413"/>
              <a:ext cx="129844" cy="276999"/>
            </a:xfrm>
            <a:prstGeom prst="rect">
              <a:avLst/>
            </a:prstGeom>
            <a:noFill/>
            <a:ln w="9525">
              <a:noFill/>
              <a:miter lim="800000"/>
              <a:headEnd/>
              <a:tailEnd/>
            </a:ln>
          </p:spPr>
          <p:txBody>
            <a:bodyPr wrap="none" lIns="0" tIns="0" rIns="0" bIns="0">
              <a:spAutoFit/>
            </a:bodyPr>
            <a:lstStyle/>
            <a:p>
              <a:pPr defTabSz="762000"/>
              <a:r>
                <a:rPr lang="en-US" altLang="en-US" b="1">
                  <a:solidFill>
                    <a:srgbClr val="002060"/>
                  </a:solidFill>
                </a:rPr>
                <a:t>B</a:t>
              </a:r>
              <a:endParaRPr lang="en-US" altLang="en-US">
                <a:solidFill>
                  <a:srgbClr val="002060"/>
                </a:solidFill>
              </a:endParaRPr>
            </a:p>
          </p:txBody>
        </p:sp>
        <p:sp>
          <p:nvSpPr>
            <p:cNvPr id="42107" name="Text Box 31"/>
            <p:cNvSpPr txBox="1">
              <a:spLocks noChangeArrowheads="1"/>
            </p:cNvSpPr>
            <p:nvPr/>
          </p:nvSpPr>
          <p:spPr bwMode="auto">
            <a:xfrm>
              <a:off x="4570590" y="5613400"/>
              <a:ext cx="145874" cy="276999"/>
            </a:xfrm>
            <a:prstGeom prst="rect">
              <a:avLst/>
            </a:prstGeom>
            <a:noFill/>
            <a:ln w="9525">
              <a:noFill/>
              <a:miter lim="800000"/>
              <a:headEnd/>
              <a:tailEnd/>
            </a:ln>
          </p:spPr>
          <p:txBody>
            <a:bodyPr wrap="none" lIns="0" tIns="0" rIns="0" bIns="0">
              <a:spAutoFit/>
            </a:bodyPr>
            <a:lstStyle/>
            <a:p>
              <a:pPr defTabSz="762000"/>
              <a:r>
                <a:rPr lang="en-US" altLang="en-US" b="1">
                  <a:solidFill>
                    <a:srgbClr val="002060"/>
                  </a:solidFill>
                </a:rPr>
                <a:t>D</a:t>
              </a:r>
              <a:endParaRPr lang="en-US" altLang="en-US">
                <a:solidFill>
                  <a:srgbClr val="002060"/>
                </a:solidFill>
              </a:endParaRPr>
            </a:p>
          </p:txBody>
        </p:sp>
        <p:sp>
          <p:nvSpPr>
            <p:cNvPr id="42108" name="Text Box 32"/>
            <p:cNvSpPr txBox="1">
              <a:spLocks noChangeArrowheads="1"/>
            </p:cNvSpPr>
            <p:nvPr/>
          </p:nvSpPr>
          <p:spPr bwMode="auto">
            <a:xfrm>
              <a:off x="4501444" y="5168901"/>
              <a:ext cx="121828" cy="276999"/>
            </a:xfrm>
            <a:prstGeom prst="rect">
              <a:avLst/>
            </a:prstGeom>
            <a:noFill/>
            <a:ln w="9525">
              <a:noFill/>
              <a:miter lim="800000"/>
              <a:headEnd/>
              <a:tailEnd/>
            </a:ln>
          </p:spPr>
          <p:txBody>
            <a:bodyPr wrap="none" lIns="0" tIns="0" rIns="0" bIns="0">
              <a:spAutoFit/>
            </a:bodyPr>
            <a:lstStyle/>
            <a:p>
              <a:pPr defTabSz="762000"/>
              <a:r>
                <a:rPr lang="en-US" altLang="en-US" b="1">
                  <a:solidFill>
                    <a:srgbClr val="002060"/>
                  </a:solidFill>
                </a:rPr>
                <a:t>C</a:t>
              </a:r>
              <a:endParaRPr lang="en-US" altLang="en-US">
                <a:solidFill>
                  <a:srgbClr val="002060"/>
                </a:solidFill>
              </a:endParaRPr>
            </a:p>
          </p:txBody>
        </p:sp>
        <p:sp>
          <p:nvSpPr>
            <p:cNvPr id="42110" name="Text Box 37"/>
            <p:cNvSpPr txBox="1">
              <a:spLocks noChangeArrowheads="1"/>
            </p:cNvSpPr>
            <p:nvPr/>
          </p:nvSpPr>
          <p:spPr bwMode="auto">
            <a:xfrm rot="-5400000">
              <a:off x="4066999" y="1832075"/>
              <a:ext cx="1673225" cy="307777"/>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前弹力层</a:t>
              </a:r>
              <a:endParaRPr lang="en-US" altLang="en-US" sz="1400" b="1" dirty="0">
                <a:solidFill>
                  <a:srgbClr val="002060"/>
                </a:solidFill>
              </a:endParaRPr>
            </a:p>
          </p:txBody>
        </p:sp>
        <p:sp>
          <p:nvSpPr>
            <p:cNvPr id="42111" name="Text Box 38"/>
            <p:cNvSpPr txBox="1">
              <a:spLocks noChangeArrowheads="1"/>
            </p:cNvSpPr>
            <p:nvPr/>
          </p:nvSpPr>
          <p:spPr bwMode="auto">
            <a:xfrm rot="-5400000">
              <a:off x="2234142" y="2084487"/>
              <a:ext cx="2178050" cy="307777"/>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后弹力层</a:t>
              </a:r>
              <a:endParaRPr lang="en-US" altLang="en-US" sz="1400" b="1" dirty="0">
                <a:solidFill>
                  <a:srgbClr val="002060"/>
                </a:solidFill>
              </a:endParaRPr>
            </a:p>
          </p:txBody>
        </p:sp>
        <p:sp>
          <p:nvSpPr>
            <p:cNvPr id="42112" name="Text Box 39"/>
            <p:cNvSpPr txBox="1">
              <a:spLocks noChangeArrowheads="1"/>
            </p:cNvSpPr>
            <p:nvPr/>
          </p:nvSpPr>
          <p:spPr bwMode="auto">
            <a:xfrm rot="-5400000">
              <a:off x="2343062" y="1694756"/>
              <a:ext cx="1398588" cy="307777"/>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内皮层</a:t>
              </a:r>
              <a:endParaRPr lang="en-US" altLang="en-US" sz="1400" b="1" dirty="0">
                <a:solidFill>
                  <a:srgbClr val="002060"/>
                </a:solidFill>
              </a:endParaRPr>
            </a:p>
          </p:txBody>
        </p:sp>
        <p:sp>
          <p:nvSpPr>
            <p:cNvPr id="42113" name="Text Box 40"/>
            <p:cNvSpPr txBox="1">
              <a:spLocks noChangeArrowheads="1"/>
            </p:cNvSpPr>
            <p:nvPr/>
          </p:nvSpPr>
          <p:spPr bwMode="auto">
            <a:xfrm rot="16200000">
              <a:off x="3624263" y="1427263"/>
              <a:ext cx="904875" cy="307777"/>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基质层</a:t>
              </a:r>
              <a:endParaRPr lang="en-US" altLang="en-US" sz="1400" b="1" dirty="0">
                <a:solidFill>
                  <a:srgbClr val="002060"/>
                </a:solidFill>
              </a:endParaRPr>
            </a:p>
          </p:txBody>
        </p:sp>
        <p:sp>
          <p:nvSpPr>
            <p:cNvPr id="42114" name="Text Box 41"/>
            <p:cNvSpPr txBox="1">
              <a:spLocks noChangeArrowheads="1"/>
            </p:cNvSpPr>
            <p:nvPr/>
          </p:nvSpPr>
          <p:spPr bwMode="auto">
            <a:xfrm rot="16200000">
              <a:off x="4762147" y="1544737"/>
              <a:ext cx="1098550" cy="307777"/>
            </a:xfrm>
            <a:prstGeom prst="rect">
              <a:avLst/>
            </a:prstGeom>
            <a:noFill/>
            <a:ln w="12700">
              <a:noFill/>
              <a:miter lim="800000"/>
              <a:headEnd type="none" w="sm" len="sm"/>
              <a:tailEnd type="none" w="sm" len="sm"/>
            </a:ln>
          </p:spPr>
          <p:txBody>
            <a:bodyPr>
              <a:spAutoFit/>
            </a:bodyPr>
            <a:lstStyle/>
            <a:p>
              <a:pPr algn="r" defTabSz="762000"/>
              <a:r>
                <a:rPr lang="zh-CN" altLang="en-US" sz="1400" b="1" dirty="0">
                  <a:solidFill>
                    <a:srgbClr val="002060"/>
                  </a:solidFill>
                </a:rPr>
                <a:t>上皮层</a:t>
              </a:r>
              <a:endParaRPr lang="en-US" altLang="en-US" sz="1400" b="1" dirty="0">
                <a:solidFill>
                  <a:srgbClr val="002060"/>
                </a:solidFill>
              </a:endParaRPr>
            </a:p>
          </p:txBody>
        </p:sp>
        <p:sp>
          <p:nvSpPr>
            <p:cNvPr id="42115" name="Line 143"/>
            <p:cNvSpPr>
              <a:spLocks noChangeShapeType="1"/>
            </p:cNvSpPr>
            <p:nvPr/>
          </p:nvSpPr>
          <p:spPr bwMode="auto">
            <a:xfrm>
              <a:off x="2844800" y="6115050"/>
              <a:ext cx="3268133" cy="0"/>
            </a:xfrm>
            <a:prstGeom prst="line">
              <a:avLst/>
            </a:prstGeom>
            <a:noFill/>
            <a:ln w="9525">
              <a:solidFill>
                <a:srgbClr val="FFFFFF"/>
              </a:solidFill>
              <a:round/>
              <a:headEnd/>
              <a:tailEnd/>
            </a:ln>
          </p:spPr>
          <p:txBody>
            <a:bodyPr wrap="none" lIns="0" tIns="0" rIns="0" bIns="0" anchor="ctr">
              <a:spAutoFit/>
            </a:bodyPr>
            <a:lstStyle/>
            <a:p>
              <a:endParaRPr lang="en-US"/>
            </a:p>
          </p:txBody>
        </p:sp>
        <p:sp>
          <p:nvSpPr>
            <p:cNvPr id="133" name="Rectangle 1521"/>
            <p:cNvSpPr>
              <a:spLocks noChangeArrowheads="1"/>
            </p:cNvSpPr>
            <p:nvPr/>
          </p:nvSpPr>
          <p:spPr bwMode="auto">
            <a:xfrm>
              <a:off x="6763113" y="1496797"/>
              <a:ext cx="2049192" cy="251984"/>
            </a:xfrm>
            <a:prstGeom prst="rect">
              <a:avLst/>
            </a:prstGeom>
            <a:noFill/>
            <a:ln w="9525">
              <a:noFill/>
              <a:miter lim="800000"/>
              <a:headEnd/>
              <a:tailEnd/>
            </a:ln>
          </p:spPr>
          <p:txBody>
            <a:bodyPr wrap="none" lIns="0" tIns="0" rIns="0" bIns="0">
              <a:spAutoFit/>
            </a:bodyPr>
            <a:lstStyle/>
            <a:p>
              <a:pPr defTabSz="762000"/>
              <a:r>
                <a:rPr lang="en-US" altLang="en-US" sz="1800" dirty="0">
                  <a:solidFill>
                    <a:srgbClr val="002060"/>
                  </a:solidFill>
                </a:rPr>
                <a:t>(after Benjamin, 1994)</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9" name="Group 41"/>
          <p:cNvGraphicFramePr>
            <a:graphicFrameLocks noGrp="1"/>
          </p:cNvGraphicFramePr>
          <p:nvPr>
            <p:ph idx="1"/>
            <p:extLst>
              <p:ext uri="{D42A27DB-BD31-4B8C-83A1-F6EECF244321}">
                <p14:modId xmlns:p14="http://schemas.microsoft.com/office/powerpoint/2010/main" val="2922203428"/>
              </p:ext>
            </p:extLst>
          </p:nvPr>
        </p:nvGraphicFramePr>
        <p:xfrm>
          <a:off x="755650" y="1484313"/>
          <a:ext cx="7804150" cy="4023360"/>
        </p:xfrm>
        <a:graphic>
          <a:graphicData uri="http://schemas.openxmlformats.org/drawingml/2006/table">
            <a:tbl>
              <a:tblPr/>
              <a:tblGrid>
                <a:gridCol w="3902075">
                  <a:extLst>
                    <a:ext uri="{9D8B030D-6E8A-4147-A177-3AD203B41FA5}">
                      <a16:colId xmlns:a16="http://schemas.microsoft.com/office/drawing/2014/main" val="20000"/>
                    </a:ext>
                  </a:extLst>
                </a:gridCol>
                <a:gridCol w="3902075">
                  <a:extLst>
                    <a:ext uri="{9D8B030D-6E8A-4147-A177-3AD203B41FA5}">
                      <a16:colId xmlns:a16="http://schemas.microsoft.com/office/drawing/2014/main" val="20001"/>
                    </a:ext>
                  </a:extLst>
                </a:gridCol>
              </a:tblGrid>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Calibri" pitchFamily="34" charset="0"/>
                          <a:cs typeface="Arial" charset="0"/>
                        </a:rPr>
                        <a:t>Lecture contributors*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Robert Terry, Lewis Williams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Calibri" pitchFamily="34" charset="0"/>
                          <a:cs typeface="Arial" charset="0"/>
                        </a:rPr>
                        <a:t>Lecture editor**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itchFamily="34" charset="0"/>
                          <a:cs typeface="Arial" charset="0"/>
                        </a:rPr>
                        <a:t>Percy </a:t>
                      </a:r>
                      <a:r>
                        <a:rPr kumimoji="0" lang="en-US" sz="1800" b="0" i="0" u="none" strike="noStrike" cap="none" normalizeH="0" baseline="0" dirty="0" err="1">
                          <a:ln>
                            <a:noFill/>
                          </a:ln>
                          <a:solidFill>
                            <a:srgbClr val="000000"/>
                          </a:solidFill>
                          <a:effectLst/>
                          <a:latin typeface="Calibri" pitchFamily="34" charset="0"/>
                          <a:cs typeface="Arial" charset="0"/>
                        </a:rPr>
                        <a:t>Lazon</a:t>
                      </a:r>
                      <a:endParaRPr kumimoji="0" lang="en-US"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Calibri" pitchFamily="34" charset="0"/>
                          <a:cs typeface="Arial" charset="0"/>
                        </a:rPr>
                        <a:t>IACLE executive editor**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itchFamily="34" charset="0"/>
                          <a:cs typeface="Arial" charset="0"/>
                        </a:rPr>
                        <a:t>Lakshmi </a:t>
                      </a:r>
                      <a:r>
                        <a:rPr kumimoji="0" lang="en-US" sz="1800" b="0" i="0" u="none" strike="noStrike" cap="none" normalizeH="0" baseline="0" dirty="0" err="1">
                          <a:ln>
                            <a:noFill/>
                          </a:ln>
                          <a:solidFill>
                            <a:srgbClr val="000000"/>
                          </a:solidFill>
                          <a:effectLst/>
                          <a:latin typeface="Calibri" pitchFamily="34" charset="0"/>
                          <a:cs typeface="Arial" charset="0"/>
                        </a:rPr>
                        <a:t>Shinde</a:t>
                      </a:r>
                      <a:endParaRPr kumimoji="0" lang="en-US"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Calibri" pitchFamily="34" charset="0"/>
                          <a:cs typeface="Arial" charset="0"/>
                        </a:rPr>
                        <a:t>IACLE reviewer**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Calibri" pitchFamily="34" charset="0"/>
                          <a:cs typeface="Arial" charset="0"/>
                        </a:rPr>
                        <a:t>Nilesh</a:t>
                      </a:r>
                      <a:r>
                        <a:rPr kumimoji="0" lang="en-US" sz="1800" b="0" i="0" u="none" strike="noStrike" cap="none" normalizeH="0" baseline="0" dirty="0">
                          <a:ln>
                            <a:noFill/>
                          </a:ln>
                          <a:solidFill>
                            <a:srgbClr val="000000"/>
                          </a:solidFill>
                          <a:effectLst/>
                          <a:latin typeface="Calibri" pitchFamily="34" charset="0"/>
                          <a:cs typeface="Arial" charset="0"/>
                        </a:rPr>
                        <a:t> </a:t>
                      </a:r>
                      <a:r>
                        <a:rPr kumimoji="0" lang="en-US" sz="1800" b="0" i="0" u="none" strike="noStrike" cap="none" normalizeH="0" baseline="0" dirty="0" err="1">
                          <a:ln>
                            <a:noFill/>
                          </a:ln>
                          <a:solidFill>
                            <a:srgbClr val="000000"/>
                          </a:solidFill>
                          <a:effectLst/>
                          <a:latin typeface="Calibri" pitchFamily="34" charset="0"/>
                          <a:cs typeface="Arial" charset="0"/>
                        </a:rPr>
                        <a:t>Thite</a:t>
                      </a:r>
                      <a:r>
                        <a:rPr kumimoji="0" lang="en-US" sz="1800" b="0" i="0" u="none" strike="noStrike" cap="none" normalizeH="0" baseline="0" dirty="0">
                          <a:ln>
                            <a:noFill/>
                          </a:ln>
                          <a:solidFill>
                            <a:srgbClr val="000000"/>
                          </a:solidFill>
                          <a:effectLst/>
                          <a:latin typeface="Calibri" pitchFamily="34" charset="0"/>
                          <a:cs typeface="Arial" charset="0"/>
                        </a:rPr>
                        <a:t>, Lewis Williams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Calibri" pitchFamily="34" charset="0"/>
                          <a:cs typeface="Arial" charset="0"/>
                        </a:rPr>
                        <a:t>Lecture updated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2015 Nov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Calibri" pitchFamily="34" charset="0"/>
                          <a:cs typeface="Arial" charset="0"/>
                        </a:rPr>
                        <a:t>Lecture content rechecked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2016 June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a:ln>
                            <a:noFill/>
                          </a:ln>
                          <a:solidFill>
                            <a:srgbClr val="000000"/>
                          </a:solidFill>
                          <a:effectLst/>
                          <a:latin typeface="Calibri" pitchFamily="34" charset="0"/>
                          <a:cs typeface="Arial" charset="0"/>
                        </a:rPr>
                        <a:t>* Original author(s) of lecture(s)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a:ln>
                            <a:noFill/>
                          </a:ln>
                          <a:solidFill>
                            <a:srgbClr val="000000"/>
                          </a:solidFill>
                          <a:effectLst/>
                          <a:latin typeface="Calibri" pitchFamily="34" charset="0"/>
                          <a:cs typeface="Arial" charset="0"/>
                        </a:rPr>
                        <a:t>**2015 Editors and reviewers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
        <p:nvSpPr>
          <p:cNvPr id="4" name="Title 3"/>
          <p:cNvSpPr>
            <a:spLocks noGrp="1"/>
          </p:cNvSpPr>
          <p:nvPr>
            <p:ph type="title"/>
          </p:nvPr>
        </p:nvSpPr>
        <p:spPr/>
        <p:txBody>
          <a:bodyPr/>
          <a:lstStyle/>
          <a:p>
            <a:pPr eaLnBrk="1" hangingPunct="1"/>
            <a:r>
              <a:rPr lang="en-US" altLang="en-US" dirty="0">
                <a:latin typeface="Arial" charset="0"/>
                <a:cs typeface="Arial" charset="0"/>
              </a:rPr>
              <a:t>Attributions</a:t>
            </a:r>
            <a:endParaRPr lang="en-CA" altLang="en-US" dirty="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85800" y="1143000"/>
            <a:ext cx="7772400" cy="4114800"/>
          </a:xfrm>
        </p:spPr>
        <p:txBody>
          <a:bodyPr/>
          <a:lstStyle/>
          <a:p>
            <a:pPr eaLnBrk="1" hangingPunct="1">
              <a:lnSpc>
                <a:spcPts val="3000"/>
              </a:lnSpc>
              <a:buFontTx/>
              <a:buNone/>
            </a:pPr>
            <a:r>
              <a:rPr lang="zh-CN" altLang="en-US" sz="2400" b="1" dirty="0"/>
              <a:t>氧分压的研究包括：</a:t>
            </a:r>
            <a:endParaRPr lang="en-US" altLang="en-US" sz="2400" dirty="0"/>
          </a:p>
          <a:p>
            <a:pPr eaLnBrk="1" hangingPunct="1">
              <a:lnSpc>
                <a:spcPts val="3000"/>
              </a:lnSpc>
            </a:pPr>
            <a:r>
              <a:rPr lang="zh-CN" altLang="en-US" sz="2400" dirty="0"/>
              <a:t>角膜不同部位</a:t>
            </a:r>
            <a:endParaRPr lang="en-US" altLang="zh-CN" sz="2400" dirty="0"/>
          </a:p>
          <a:p>
            <a:pPr eaLnBrk="1" hangingPunct="1">
              <a:lnSpc>
                <a:spcPts val="3000"/>
              </a:lnSpc>
            </a:pPr>
            <a:r>
              <a:rPr lang="zh-CN" altLang="en-US" sz="2400" dirty="0"/>
              <a:t>睑结膜囊和眼睑</a:t>
            </a:r>
            <a:endParaRPr lang="en-US" altLang="zh-CN" sz="2400" dirty="0"/>
          </a:p>
          <a:p>
            <a:pPr eaLnBrk="1" hangingPunct="1">
              <a:lnSpc>
                <a:spcPts val="3000"/>
              </a:lnSpc>
            </a:pPr>
            <a:r>
              <a:rPr lang="zh-CN" altLang="en-US" sz="2400" dirty="0"/>
              <a:t>基质</a:t>
            </a:r>
            <a:endParaRPr lang="en-US" altLang="zh-CN" sz="2400" dirty="0"/>
          </a:p>
          <a:p>
            <a:pPr eaLnBrk="1" hangingPunct="1">
              <a:lnSpc>
                <a:spcPts val="3000"/>
              </a:lnSpc>
            </a:pPr>
            <a:r>
              <a:rPr lang="zh-CN" altLang="en-US" sz="2400" dirty="0"/>
              <a:t>内皮</a:t>
            </a:r>
            <a:endParaRPr lang="en-US" altLang="en-US" sz="2400" dirty="0"/>
          </a:p>
          <a:p>
            <a:pPr eaLnBrk="1" hangingPunct="1">
              <a:lnSpc>
                <a:spcPts val="3000"/>
              </a:lnSpc>
            </a:pPr>
            <a:r>
              <a:rPr lang="zh-CN" altLang="en-US" sz="2400" dirty="0"/>
              <a:t>不同部位的房水</a:t>
            </a:r>
            <a:endParaRPr lang="en-US" altLang="zh-CN" sz="2400" dirty="0"/>
          </a:p>
          <a:p>
            <a:pPr marL="0" indent="0" eaLnBrk="1" hangingPunct="1">
              <a:lnSpc>
                <a:spcPts val="3000"/>
              </a:lnSpc>
              <a:buNone/>
            </a:pPr>
            <a:r>
              <a:rPr lang="zh-CN" altLang="en-US" sz="2400" b="1" dirty="0"/>
              <a:t>研究采用：</a:t>
            </a:r>
            <a:endParaRPr lang="en-US" altLang="en-US" sz="2400" b="1" dirty="0"/>
          </a:p>
          <a:p>
            <a:pPr eaLnBrk="1" hangingPunct="1">
              <a:lnSpc>
                <a:spcPts val="3000"/>
              </a:lnSpc>
            </a:pPr>
            <a:r>
              <a:rPr lang="zh-CN" altLang="en-US" sz="2400" dirty="0"/>
              <a:t>人类</a:t>
            </a:r>
            <a:endParaRPr lang="en-US" altLang="zh-CN" sz="2400" dirty="0"/>
          </a:p>
          <a:p>
            <a:pPr eaLnBrk="1" hangingPunct="1">
              <a:lnSpc>
                <a:spcPts val="3000"/>
              </a:lnSpc>
            </a:pPr>
            <a:r>
              <a:rPr lang="zh-CN" altLang="en-US" sz="2400" dirty="0"/>
              <a:t>兔子</a:t>
            </a:r>
            <a:endParaRPr lang="en-US" altLang="zh-CN" sz="2400" dirty="0"/>
          </a:p>
          <a:p>
            <a:pPr eaLnBrk="1" hangingPunct="1">
              <a:lnSpc>
                <a:spcPts val="3000"/>
              </a:lnSpc>
            </a:pPr>
            <a:r>
              <a:rPr lang="zh-CN" altLang="en-US" sz="2400" dirty="0"/>
              <a:t>猫</a:t>
            </a:r>
            <a:endParaRPr lang="en-US" altLang="zh-CN" sz="2400" dirty="0"/>
          </a:p>
          <a:p>
            <a:pPr eaLnBrk="1" hangingPunct="1">
              <a:lnSpc>
                <a:spcPts val="3000"/>
              </a:lnSpc>
            </a:pPr>
            <a:r>
              <a:rPr lang="zh-CN" altLang="en-US" sz="2400" dirty="0"/>
              <a:t>猴子</a:t>
            </a:r>
            <a:endParaRPr lang="en-US" altLang="en-US" sz="2400" dirty="0"/>
          </a:p>
        </p:txBody>
      </p:sp>
      <p:sp>
        <p:nvSpPr>
          <p:cNvPr id="6" name="Title 3"/>
          <p:cNvSpPr txBox="1">
            <a:spLocks/>
          </p:cNvSpPr>
          <p:nvPr/>
        </p:nvSpPr>
        <p:spPr>
          <a:xfrm>
            <a:off x="358726" y="99182"/>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氧含量水平</a:t>
            </a:r>
            <a:endParaRPr lang="en-CA" altLang="en-US" dirty="0">
              <a:solidFill>
                <a:srgbClr val="FFFF00"/>
              </a:solidFill>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2186792" y="1281496"/>
            <a:ext cx="618759" cy="369332"/>
          </a:xfrm>
          <a:prstGeom prst="rect">
            <a:avLst/>
          </a:prstGeom>
          <a:noFill/>
          <a:ln w="9525">
            <a:noFill/>
            <a:miter lim="800000"/>
            <a:headEnd/>
            <a:tailEnd/>
          </a:ln>
        </p:spPr>
        <p:txBody>
          <a:bodyPr wrap="none" lIns="0" tIns="0" rIns="0" bIns="0">
            <a:spAutoFit/>
          </a:bodyPr>
          <a:lstStyle/>
          <a:p>
            <a:pPr defTabSz="762000"/>
            <a:r>
              <a:rPr lang="zh-CN" altLang="en-US" sz="2400" b="1" dirty="0">
                <a:solidFill>
                  <a:srgbClr val="00B050"/>
                </a:solidFill>
              </a:rPr>
              <a:t>位置</a:t>
            </a:r>
            <a:endParaRPr lang="en-US" altLang="en-US" sz="2400" b="1" dirty="0">
              <a:solidFill>
                <a:srgbClr val="00B050"/>
              </a:solidFill>
            </a:endParaRPr>
          </a:p>
        </p:txBody>
      </p:sp>
      <p:sp>
        <p:nvSpPr>
          <p:cNvPr id="46083" name="Rectangle 6"/>
          <p:cNvSpPr>
            <a:spLocks noChangeArrowheads="1"/>
          </p:cNvSpPr>
          <p:nvPr/>
        </p:nvSpPr>
        <p:spPr bwMode="auto">
          <a:xfrm>
            <a:off x="3618390" y="1268760"/>
            <a:ext cx="309380" cy="369332"/>
          </a:xfrm>
          <a:prstGeom prst="rect">
            <a:avLst/>
          </a:prstGeom>
          <a:noFill/>
          <a:ln w="9525">
            <a:noFill/>
            <a:miter lim="800000"/>
            <a:headEnd/>
            <a:tailEnd/>
          </a:ln>
        </p:spPr>
        <p:txBody>
          <a:bodyPr wrap="none" lIns="0" tIns="0" rIns="0" bIns="0">
            <a:spAutoFit/>
          </a:bodyPr>
          <a:lstStyle/>
          <a:p>
            <a:pPr defTabSz="762000"/>
            <a:r>
              <a:rPr lang="zh-CN" altLang="en-US" sz="2400" b="1" dirty="0">
                <a:solidFill>
                  <a:srgbClr val="00B050"/>
                </a:solidFill>
              </a:rPr>
              <a:t>人</a:t>
            </a:r>
            <a:endParaRPr lang="en-US" altLang="en-US" sz="2400" b="1" dirty="0">
              <a:solidFill>
                <a:srgbClr val="00B050"/>
              </a:solidFill>
            </a:endParaRPr>
          </a:p>
        </p:txBody>
      </p:sp>
      <p:sp>
        <p:nvSpPr>
          <p:cNvPr id="46084" name="Rectangle 7"/>
          <p:cNvSpPr>
            <a:spLocks noChangeArrowheads="1"/>
          </p:cNvSpPr>
          <p:nvPr/>
        </p:nvSpPr>
        <p:spPr bwMode="auto">
          <a:xfrm>
            <a:off x="5340764" y="1268760"/>
            <a:ext cx="618759" cy="369332"/>
          </a:xfrm>
          <a:prstGeom prst="rect">
            <a:avLst/>
          </a:prstGeom>
          <a:noFill/>
          <a:ln w="9525">
            <a:noFill/>
            <a:miter lim="800000"/>
            <a:headEnd/>
            <a:tailEnd/>
          </a:ln>
        </p:spPr>
        <p:txBody>
          <a:bodyPr wrap="none" lIns="0" tIns="0" rIns="0" bIns="0">
            <a:spAutoFit/>
          </a:bodyPr>
          <a:lstStyle/>
          <a:p>
            <a:pPr defTabSz="762000"/>
            <a:r>
              <a:rPr lang="zh-CN" altLang="en-US" sz="2400" b="1" dirty="0">
                <a:solidFill>
                  <a:srgbClr val="00B050"/>
                </a:solidFill>
              </a:rPr>
              <a:t>兔子</a:t>
            </a:r>
            <a:endParaRPr lang="en-US" altLang="en-US" sz="2400" b="1" dirty="0">
              <a:solidFill>
                <a:srgbClr val="00B050"/>
              </a:solidFill>
            </a:endParaRPr>
          </a:p>
        </p:txBody>
      </p:sp>
      <p:sp>
        <p:nvSpPr>
          <p:cNvPr id="46085" name="Rectangle 8"/>
          <p:cNvSpPr>
            <a:spLocks noChangeArrowheads="1"/>
          </p:cNvSpPr>
          <p:nvPr/>
        </p:nvSpPr>
        <p:spPr bwMode="auto">
          <a:xfrm>
            <a:off x="7288852" y="1268760"/>
            <a:ext cx="309380" cy="369332"/>
          </a:xfrm>
          <a:prstGeom prst="rect">
            <a:avLst/>
          </a:prstGeom>
          <a:noFill/>
          <a:ln w="9525">
            <a:noFill/>
            <a:miter lim="800000"/>
            <a:headEnd/>
            <a:tailEnd/>
          </a:ln>
        </p:spPr>
        <p:txBody>
          <a:bodyPr wrap="none" lIns="0" tIns="0" rIns="0" bIns="0">
            <a:spAutoFit/>
          </a:bodyPr>
          <a:lstStyle/>
          <a:p>
            <a:pPr defTabSz="762000"/>
            <a:r>
              <a:rPr lang="zh-CN" altLang="en-US" sz="2400" b="1" dirty="0">
                <a:solidFill>
                  <a:srgbClr val="00B050"/>
                </a:solidFill>
              </a:rPr>
              <a:t>猫</a:t>
            </a:r>
            <a:endParaRPr lang="en-US" altLang="en-US" sz="2400" b="1" dirty="0">
              <a:solidFill>
                <a:srgbClr val="00B050"/>
              </a:solidFill>
            </a:endParaRPr>
          </a:p>
        </p:txBody>
      </p:sp>
      <p:sp>
        <p:nvSpPr>
          <p:cNvPr id="46086" name="Rectangle 9"/>
          <p:cNvSpPr>
            <a:spLocks noChangeArrowheads="1"/>
          </p:cNvSpPr>
          <p:nvPr/>
        </p:nvSpPr>
        <p:spPr bwMode="auto">
          <a:xfrm>
            <a:off x="1998516" y="2059335"/>
            <a:ext cx="774251" cy="307777"/>
          </a:xfrm>
          <a:prstGeom prst="rect">
            <a:avLst/>
          </a:prstGeom>
          <a:noFill/>
          <a:ln w="9525">
            <a:noFill/>
            <a:miter lim="800000"/>
            <a:headEnd/>
            <a:tailEnd/>
          </a:ln>
        </p:spPr>
        <p:txBody>
          <a:bodyPr wrap="none" lIns="0" tIns="0" rIns="0" bIns="0">
            <a:spAutoFit/>
          </a:bodyPr>
          <a:lstStyle/>
          <a:p>
            <a:pPr defTabSz="762000"/>
            <a:r>
              <a:rPr lang="zh-CN" altLang="en-US" sz="2000" b="1" dirty="0"/>
              <a:t>眼睑下</a:t>
            </a:r>
            <a:endParaRPr lang="en-US" altLang="en-US" b="1" dirty="0">
              <a:solidFill>
                <a:schemeClr val="tx1"/>
              </a:solidFill>
            </a:endParaRPr>
          </a:p>
        </p:txBody>
      </p:sp>
      <p:sp>
        <p:nvSpPr>
          <p:cNvPr id="46087" name="Rectangle 10"/>
          <p:cNvSpPr>
            <a:spLocks noChangeArrowheads="1"/>
          </p:cNvSpPr>
          <p:nvPr/>
        </p:nvSpPr>
        <p:spPr bwMode="auto">
          <a:xfrm>
            <a:off x="3563888" y="2059335"/>
            <a:ext cx="1160574"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33.7 – 61.4</a:t>
            </a:r>
            <a:endParaRPr lang="en-US" altLang="en-US" b="1">
              <a:solidFill>
                <a:schemeClr val="tx1"/>
              </a:solidFill>
            </a:endParaRPr>
          </a:p>
        </p:txBody>
      </p:sp>
      <p:sp>
        <p:nvSpPr>
          <p:cNvPr id="46088" name="Rectangle 11"/>
          <p:cNvSpPr>
            <a:spLocks noChangeArrowheads="1"/>
          </p:cNvSpPr>
          <p:nvPr/>
        </p:nvSpPr>
        <p:spPr bwMode="auto">
          <a:xfrm>
            <a:off x="5581215" y="2059335"/>
            <a:ext cx="458459"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38.9</a:t>
            </a:r>
            <a:endParaRPr lang="en-US" altLang="en-US" b="1">
              <a:solidFill>
                <a:schemeClr val="tx1"/>
              </a:solidFill>
            </a:endParaRPr>
          </a:p>
        </p:txBody>
      </p:sp>
      <p:sp>
        <p:nvSpPr>
          <p:cNvPr id="46089" name="Rectangle 12"/>
          <p:cNvSpPr>
            <a:spLocks noChangeArrowheads="1"/>
          </p:cNvSpPr>
          <p:nvPr/>
        </p:nvSpPr>
        <p:spPr bwMode="auto">
          <a:xfrm>
            <a:off x="2004928" y="2814793"/>
            <a:ext cx="774251" cy="307777"/>
          </a:xfrm>
          <a:prstGeom prst="rect">
            <a:avLst/>
          </a:prstGeom>
          <a:noFill/>
          <a:ln w="9525">
            <a:noFill/>
            <a:miter lim="800000"/>
            <a:headEnd/>
            <a:tailEnd/>
          </a:ln>
        </p:spPr>
        <p:txBody>
          <a:bodyPr wrap="none" lIns="0" tIns="0" rIns="0" bIns="0">
            <a:spAutoFit/>
          </a:bodyPr>
          <a:lstStyle/>
          <a:p>
            <a:pPr defTabSz="762000"/>
            <a:r>
              <a:rPr lang="zh-CN" altLang="en-US" sz="2000" b="1" dirty="0">
                <a:solidFill>
                  <a:schemeClr val="tx1"/>
                </a:solidFill>
              </a:rPr>
              <a:t>镜片下</a:t>
            </a:r>
            <a:endParaRPr lang="en-US" altLang="en-US" b="1" dirty="0">
              <a:solidFill>
                <a:schemeClr val="tx1"/>
              </a:solidFill>
            </a:endParaRPr>
          </a:p>
        </p:txBody>
      </p:sp>
      <p:sp>
        <p:nvSpPr>
          <p:cNvPr id="46091" name="Rectangle 14"/>
          <p:cNvSpPr>
            <a:spLocks noChangeArrowheads="1"/>
          </p:cNvSpPr>
          <p:nvPr/>
        </p:nvSpPr>
        <p:spPr bwMode="auto">
          <a:xfrm>
            <a:off x="3728196" y="2814793"/>
            <a:ext cx="831959"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0 – 82.3</a:t>
            </a:r>
            <a:endParaRPr lang="en-US" altLang="en-US" b="1">
              <a:solidFill>
                <a:schemeClr val="tx1"/>
              </a:solidFill>
            </a:endParaRPr>
          </a:p>
        </p:txBody>
      </p:sp>
      <p:sp>
        <p:nvSpPr>
          <p:cNvPr id="46092" name="Rectangle 15"/>
          <p:cNvSpPr>
            <a:spLocks noChangeArrowheads="1"/>
          </p:cNvSpPr>
          <p:nvPr/>
        </p:nvSpPr>
        <p:spPr bwMode="auto">
          <a:xfrm>
            <a:off x="5264621" y="2814793"/>
            <a:ext cx="1091646"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0.58 – 112</a:t>
            </a:r>
            <a:endParaRPr lang="en-US" altLang="en-US" b="1">
              <a:solidFill>
                <a:schemeClr val="tx1"/>
              </a:solidFill>
            </a:endParaRPr>
          </a:p>
        </p:txBody>
      </p:sp>
      <p:sp>
        <p:nvSpPr>
          <p:cNvPr id="46093" name="Rectangle 16"/>
          <p:cNvSpPr>
            <a:spLocks noChangeArrowheads="1"/>
          </p:cNvSpPr>
          <p:nvPr/>
        </p:nvSpPr>
        <p:spPr bwMode="auto">
          <a:xfrm>
            <a:off x="2015479" y="3531077"/>
            <a:ext cx="516167" cy="307777"/>
          </a:xfrm>
          <a:prstGeom prst="rect">
            <a:avLst/>
          </a:prstGeom>
          <a:noFill/>
          <a:ln w="9525">
            <a:noFill/>
            <a:miter lim="800000"/>
            <a:headEnd/>
            <a:tailEnd/>
          </a:ln>
        </p:spPr>
        <p:txBody>
          <a:bodyPr wrap="none" lIns="0" tIns="0" rIns="0" bIns="0">
            <a:spAutoFit/>
          </a:bodyPr>
          <a:lstStyle/>
          <a:p>
            <a:pPr defTabSz="762000"/>
            <a:r>
              <a:rPr lang="zh-CN" altLang="en-US" sz="2000" b="1" dirty="0">
                <a:solidFill>
                  <a:schemeClr val="tx1"/>
                </a:solidFill>
              </a:rPr>
              <a:t>前房</a:t>
            </a:r>
            <a:endParaRPr lang="en-US" altLang="en-US" b="1" dirty="0">
              <a:solidFill>
                <a:schemeClr val="tx1"/>
              </a:solidFill>
            </a:endParaRPr>
          </a:p>
        </p:txBody>
      </p:sp>
      <p:sp>
        <p:nvSpPr>
          <p:cNvPr id="46095" name="Rectangle 18"/>
          <p:cNvSpPr>
            <a:spLocks noChangeArrowheads="1"/>
          </p:cNvSpPr>
          <p:nvPr/>
        </p:nvSpPr>
        <p:spPr bwMode="auto">
          <a:xfrm>
            <a:off x="3663274" y="3568664"/>
            <a:ext cx="961802"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50 – 59.7</a:t>
            </a:r>
            <a:endParaRPr lang="en-US" altLang="en-US" b="1">
              <a:solidFill>
                <a:schemeClr val="tx1"/>
              </a:solidFill>
            </a:endParaRPr>
          </a:p>
        </p:txBody>
      </p:sp>
      <p:sp>
        <p:nvSpPr>
          <p:cNvPr id="46096" name="Rectangle 19"/>
          <p:cNvSpPr>
            <a:spLocks noChangeArrowheads="1"/>
          </p:cNvSpPr>
          <p:nvPr/>
        </p:nvSpPr>
        <p:spPr bwMode="auto">
          <a:xfrm>
            <a:off x="5394465" y="3568664"/>
            <a:ext cx="831959"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7.7 – 65</a:t>
            </a:r>
            <a:endParaRPr lang="en-US" altLang="en-US" b="1">
              <a:solidFill>
                <a:schemeClr val="tx1"/>
              </a:solidFill>
            </a:endParaRPr>
          </a:p>
        </p:txBody>
      </p:sp>
      <p:sp>
        <p:nvSpPr>
          <p:cNvPr id="46097" name="Rectangle 20"/>
          <p:cNvSpPr>
            <a:spLocks noChangeArrowheads="1"/>
          </p:cNvSpPr>
          <p:nvPr/>
        </p:nvSpPr>
        <p:spPr bwMode="auto">
          <a:xfrm>
            <a:off x="7171031" y="3568664"/>
            <a:ext cx="713337"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30 - 37</a:t>
            </a:r>
            <a:endParaRPr lang="en-US" altLang="en-US" b="1">
              <a:solidFill>
                <a:schemeClr val="tx1"/>
              </a:solidFill>
            </a:endParaRPr>
          </a:p>
        </p:txBody>
      </p:sp>
      <p:sp>
        <p:nvSpPr>
          <p:cNvPr id="46098" name="Rectangle 21"/>
          <p:cNvSpPr>
            <a:spLocks noChangeArrowheads="1"/>
          </p:cNvSpPr>
          <p:nvPr/>
        </p:nvSpPr>
        <p:spPr bwMode="auto">
          <a:xfrm>
            <a:off x="1541583" y="4436154"/>
            <a:ext cx="1290418" cy="307777"/>
          </a:xfrm>
          <a:prstGeom prst="rect">
            <a:avLst/>
          </a:prstGeom>
          <a:noFill/>
          <a:ln w="9525">
            <a:noFill/>
            <a:miter lim="800000"/>
            <a:headEnd/>
            <a:tailEnd/>
          </a:ln>
        </p:spPr>
        <p:txBody>
          <a:bodyPr wrap="none" lIns="0" tIns="0" rIns="0" bIns="0">
            <a:spAutoFit/>
          </a:bodyPr>
          <a:lstStyle/>
          <a:p>
            <a:pPr defTabSz="762000"/>
            <a:r>
              <a:rPr lang="zh-CN" altLang="en-US" sz="2000" b="1" dirty="0">
                <a:solidFill>
                  <a:schemeClr val="tx1"/>
                </a:solidFill>
              </a:rPr>
              <a:t>戴镜时前房</a:t>
            </a:r>
            <a:endParaRPr lang="en-US" altLang="en-US" b="1" dirty="0">
              <a:solidFill>
                <a:schemeClr val="tx1"/>
              </a:solidFill>
            </a:endParaRPr>
          </a:p>
        </p:txBody>
      </p:sp>
      <p:sp>
        <p:nvSpPr>
          <p:cNvPr id="46101" name="Rectangle 24"/>
          <p:cNvSpPr>
            <a:spLocks noChangeArrowheads="1"/>
          </p:cNvSpPr>
          <p:nvPr/>
        </p:nvSpPr>
        <p:spPr bwMode="auto">
          <a:xfrm>
            <a:off x="3787507" y="4324123"/>
            <a:ext cx="713337"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25 - 75</a:t>
            </a:r>
            <a:endParaRPr lang="en-US" altLang="en-US" b="1">
              <a:solidFill>
                <a:schemeClr val="tx1"/>
              </a:solidFill>
            </a:endParaRPr>
          </a:p>
        </p:txBody>
      </p:sp>
      <p:sp>
        <p:nvSpPr>
          <p:cNvPr id="46102" name="Rectangle 25"/>
          <p:cNvSpPr>
            <a:spLocks noChangeArrowheads="1"/>
          </p:cNvSpPr>
          <p:nvPr/>
        </p:nvSpPr>
        <p:spPr bwMode="auto">
          <a:xfrm>
            <a:off x="5329543" y="4324123"/>
            <a:ext cx="961802"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6 – 27.73</a:t>
            </a:r>
            <a:endParaRPr lang="en-US" altLang="en-US" b="1">
              <a:solidFill>
                <a:schemeClr val="tx1"/>
              </a:solidFill>
            </a:endParaRPr>
          </a:p>
        </p:txBody>
      </p:sp>
      <p:sp>
        <p:nvSpPr>
          <p:cNvPr id="46103" name="Rectangle 26"/>
          <p:cNvSpPr>
            <a:spLocks noChangeArrowheads="1"/>
          </p:cNvSpPr>
          <p:nvPr/>
        </p:nvSpPr>
        <p:spPr bwMode="auto">
          <a:xfrm>
            <a:off x="7397856" y="4324123"/>
            <a:ext cx="259686" cy="307777"/>
          </a:xfrm>
          <a:prstGeom prst="rect">
            <a:avLst/>
          </a:prstGeom>
          <a:noFill/>
          <a:ln w="9525">
            <a:noFill/>
            <a:miter lim="800000"/>
            <a:headEnd/>
            <a:tailEnd/>
          </a:ln>
        </p:spPr>
        <p:txBody>
          <a:bodyPr wrap="none" lIns="0" tIns="0" rIns="0" bIns="0">
            <a:spAutoFit/>
          </a:bodyPr>
          <a:lstStyle/>
          <a:p>
            <a:pPr defTabSz="762000"/>
            <a:r>
              <a:rPr lang="en-US" altLang="en-US" sz="2000" b="1">
                <a:solidFill>
                  <a:schemeClr val="tx1"/>
                </a:solidFill>
              </a:rPr>
              <a:t>13</a:t>
            </a:r>
            <a:endParaRPr lang="en-US" altLang="en-US" b="1">
              <a:solidFill>
                <a:schemeClr val="tx1"/>
              </a:solidFill>
            </a:endParaRPr>
          </a:p>
        </p:txBody>
      </p:sp>
      <p:sp>
        <p:nvSpPr>
          <p:cNvPr id="26"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氧分压数据汇总</a:t>
            </a:r>
            <a:r>
              <a:rPr lang="en-US" altLang="en-US" dirty="0">
                <a:latin typeface="Arial" charset="0"/>
                <a:cs typeface="Arial" charset="0"/>
              </a:rPr>
              <a:t>: </a:t>
            </a:r>
            <a:r>
              <a:rPr lang="zh-CN" altLang="en-US" dirty="0">
                <a:solidFill>
                  <a:srgbClr val="FFFF00"/>
                </a:solidFill>
                <a:latin typeface="Arial" charset="0"/>
                <a:cs typeface="Arial" charset="0"/>
              </a:rPr>
              <a:t>睁眼</a:t>
            </a:r>
            <a:endParaRPr lang="en-CA" altLang="en-US" dirty="0">
              <a:solidFill>
                <a:srgbClr val="FFFF00"/>
              </a:solidFill>
              <a:latin typeface="Arial" charset="0"/>
              <a:cs typeface="Arial" charset="0"/>
            </a:endParaRPr>
          </a:p>
        </p:txBody>
      </p:sp>
      <p:sp>
        <p:nvSpPr>
          <p:cNvPr id="2" name="文本框 1">
            <a:extLst>
              <a:ext uri="{FF2B5EF4-FFF2-40B4-BE49-F238E27FC236}">
                <a16:creationId xmlns:a16="http://schemas.microsoft.com/office/drawing/2014/main" id="{DD92800C-AD15-4A5B-B1DE-9D912EC56B2D}"/>
              </a:ext>
            </a:extLst>
          </p:cNvPr>
          <p:cNvSpPr txBox="1"/>
          <p:nvPr/>
        </p:nvSpPr>
        <p:spPr>
          <a:xfrm>
            <a:off x="2590896" y="5213509"/>
            <a:ext cx="6118493" cy="584775"/>
          </a:xfrm>
          <a:prstGeom prst="rect">
            <a:avLst/>
          </a:prstGeom>
          <a:noFill/>
        </p:spPr>
        <p:txBody>
          <a:bodyPr wrap="square" rtlCol="0">
            <a:spAutoFit/>
          </a:bodyPr>
          <a:lstStyle/>
          <a:p>
            <a:r>
              <a:rPr lang="zh-CN" altLang="en-US" sz="3200" b="1" dirty="0">
                <a:latin typeface="Microsoft YaHei Light" panose="020B0502040204020203" pitchFamily="34" charset="-122"/>
                <a:ea typeface="Microsoft YaHei Light" panose="020B0502040204020203" pitchFamily="34" charset="-122"/>
              </a:rPr>
              <a:t>分压单位：</a:t>
            </a:r>
            <a:r>
              <a:rPr lang="en-US" altLang="zh-CN" sz="3200" b="1" dirty="0">
                <a:latin typeface="Microsoft YaHei Light" panose="020B0502040204020203" pitchFamily="34" charset="-122"/>
                <a:ea typeface="Microsoft YaHei Light" panose="020B0502040204020203" pitchFamily="34" charset="-122"/>
              </a:rPr>
              <a:t>mmHg</a:t>
            </a:r>
            <a:endParaRPr lang="zh-CN" altLang="en-US" sz="3200" b="1" dirty="0">
              <a:latin typeface="Microsoft YaHei Light" panose="020B0502040204020203" pitchFamily="34" charset="-122"/>
              <a:ea typeface="Microsoft YaHei Light" panose="020B0502040204020203"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1660768" y="1340768"/>
            <a:ext cx="618759" cy="369332"/>
          </a:xfrm>
          <a:prstGeom prst="rect">
            <a:avLst/>
          </a:prstGeom>
          <a:noFill/>
          <a:ln w="9525">
            <a:noFill/>
            <a:miter lim="800000"/>
            <a:headEnd/>
            <a:tailEnd/>
          </a:ln>
        </p:spPr>
        <p:txBody>
          <a:bodyPr wrap="none" lIns="0" tIns="0" rIns="0" bIns="0">
            <a:spAutoFit/>
          </a:bodyPr>
          <a:lstStyle/>
          <a:p>
            <a:pPr defTabSz="762000"/>
            <a:r>
              <a:rPr lang="zh-CN" altLang="en-US" sz="2400" b="1" dirty="0">
                <a:solidFill>
                  <a:srgbClr val="00B050"/>
                </a:solidFill>
              </a:rPr>
              <a:t>位置</a:t>
            </a:r>
            <a:endParaRPr lang="en-US" altLang="en-US" sz="2400" b="1" dirty="0">
              <a:solidFill>
                <a:srgbClr val="00B050"/>
              </a:solidFill>
            </a:endParaRPr>
          </a:p>
        </p:txBody>
      </p:sp>
      <p:sp>
        <p:nvSpPr>
          <p:cNvPr id="48131" name="Rectangle 5"/>
          <p:cNvSpPr>
            <a:spLocks noChangeArrowheads="1"/>
          </p:cNvSpPr>
          <p:nvPr/>
        </p:nvSpPr>
        <p:spPr bwMode="auto">
          <a:xfrm>
            <a:off x="4037078" y="1340768"/>
            <a:ext cx="309380" cy="369332"/>
          </a:xfrm>
          <a:prstGeom prst="rect">
            <a:avLst/>
          </a:prstGeom>
          <a:noFill/>
          <a:ln w="9525">
            <a:noFill/>
            <a:miter lim="800000"/>
            <a:headEnd/>
            <a:tailEnd/>
          </a:ln>
        </p:spPr>
        <p:txBody>
          <a:bodyPr wrap="none" lIns="0" tIns="0" rIns="0" bIns="0">
            <a:spAutoFit/>
          </a:bodyPr>
          <a:lstStyle/>
          <a:p>
            <a:pPr defTabSz="762000"/>
            <a:r>
              <a:rPr lang="zh-CN" altLang="en-US" sz="2400" b="1" dirty="0">
                <a:solidFill>
                  <a:srgbClr val="00B050"/>
                </a:solidFill>
              </a:rPr>
              <a:t>人</a:t>
            </a:r>
            <a:endParaRPr lang="en-US" altLang="en-US" sz="2400" b="1" dirty="0">
              <a:solidFill>
                <a:srgbClr val="00B050"/>
              </a:solidFill>
            </a:endParaRPr>
          </a:p>
        </p:txBody>
      </p:sp>
      <p:sp>
        <p:nvSpPr>
          <p:cNvPr id="48132" name="Rectangle 6"/>
          <p:cNvSpPr>
            <a:spLocks noChangeArrowheads="1"/>
          </p:cNvSpPr>
          <p:nvPr/>
        </p:nvSpPr>
        <p:spPr bwMode="auto">
          <a:xfrm>
            <a:off x="6242590" y="1340768"/>
            <a:ext cx="618759" cy="369332"/>
          </a:xfrm>
          <a:prstGeom prst="rect">
            <a:avLst/>
          </a:prstGeom>
          <a:noFill/>
          <a:ln w="9525">
            <a:noFill/>
            <a:miter lim="800000"/>
            <a:headEnd/>
            <a:tailEnd/>
          </a:ln>
        </p:spPr>
        <p:txBody>
          <a:bodyPr wrap="none" lIns="0" tIns="0" rIns="0" bIns="0">
            <a:spAutoFit/>
          </a:bodyPr>
          <a:lstStyle/>
          <a:p>
            <a:pPr defTabSz="762000"/>
            <a:r>
              <a:rPr lang="zh-CN" altLang="en-US" sz="2400" b="1" dirty="0">
                <a:solidFill>
                  <a:srgbClr val="00B050"/>
                </a:solidFill>
              </a:rPr>
              <a:t>兔子</a:t>
            </a:r>
            <a:endParaRPr lang="en-US" altLang="en-US" sz="2400" b="1" dirty="0">
              <a:solidFill>
                <a:srgbClr val="00B050"/>
              </a:solidFill>
            </a:endParaRPr>
          </a:p>
        </p:txBody>
      </p:sp>
      <p:sp>
        <p:nvSpPr>
          <p:cNvPr id="48133" name="Rectangle 7"/>
          <p:cNvSpPr>
            <a:spLocks noChangeArrowheads="1"/>
          </p:cNvSpPr>
          <p:nvPr/>
        </p:nvSpPr>
        <p:spPr bwMode="auto">
          <a:xfrm>
            <a:off x="1903637" y="1916931"/>
            <a:ext cx="774251" cy="307777"/>
          </a:xfrm>
          <a:prstGeom prst="rect">
            <a:avLst/>
          </a:prstGeom>
          <a:noFill/>
          <a:ln w="9525">
            <a:noFill/>
            <a:miter lim="800000"/>
            <a:headEnd/>
            <a:tailEnd/>
          </a:ln>
        </p:spPr>
        <p:txBody>
          <a:bodyPr wrap="none" lIns="0" tIns="0" rIns="0" bIns="0">
            <a:spAutoFit/>
          </a:bodyPr>
          <a:lstStyle/>
          <a:p>
            <a:pPr defTabSz="762000"/>
            <a:r>
              <a:rPr lang="zh-CN" altLang="en-US" sz="2000" b="1" dirty="0">
                <a:solidFill>
                  <a:schemeClr val="tx1"/>
                </a:solidFill>
              </a:rPr>
              <a:t>眼睑下</a:t>
            </a:r>
            <a:endParaRPr lang="en-US" altLang="en-US" b="1" dirty="0">
              <a:solidFill>
                <a:schemeClr val="tx1"/>
              </a:solidFill>
            </a:endParaRPr>
          </a:p>
        </p:txBody>
      </p:sp>
      <p:sp>
        <p:nvSpPr>
          <p:cNvPr id="48134" name="Rectangle 8"/>
          <p:cNvSpPr>
            <a:spLocks noChangeArrowheads="1"/>
          </p:cNvSpPr>
          <p:nvPr/>
        </p:nvSpPr>
        <p:spPr bwMode="auto">
          <a:xfrm>
            <a:off x="4208674" y="1916832"/>
            <a:ext cx="708378" cy="307975"/>
          </a:xfrm>
          <a:prstGeom prst="rect">
            <a:avLst/>
          </a:prstGeom>
          <a:noFill/>
          <a:ln w="9525">
            <a:noFill/>
            <a:miter lim="800000"/>
            <a:headEnd/>
            <a:tailEnd/>
          </a:ln>
        </p:spPr>
        <p:txBody>
          <a:bodyPr wrap="none" lIns="0" tIns="0" rIns="0" bIns="0">
            <a:spAutoFit/>
          </a:bodyPr>
          <a:lstStyle/>
          <a:p>
            <a:pPr defTabSz="762000"/>
            <a:r>
              <a:rPr lang="en-US" altLang="en-US" sz="2000" b="1" dirty="0">
                <a:solidFill>
                  <a:schemeClr val="tx1"/>
                </a:solidFill>
              </a:rPr>
              <a:t>50 - 67</a:t>
            </a:r>
            <a:endParaRPr lang="en-US" altLang="en-US" b="1" dirty="0">
              <a:solidFill>
                <a:schemeClr val="tx1"/>
              </a:solidFill>
            </a:endParaRPr>
          </a:p>
        </p:txBody>
      </p:sp>
      <p:sp>
        <p:nvSpPr>
          <p:cNvPr id="48135" name="Rectangle 9"/>
          <p:cNvSpPr>
            <a:spLocks noChangeArrowheads="1"/>
          </p:cNvSpPr>
          <p:nvPr/>
        </p:nvSpPr>
        <p:spPr bwMode="auto">
          <a:xfrm>
            <a:off x="1910049" y="2851771"/>
            <a:ext cx="774251" cy="307777"/>
          </a:xfrm>
          <a:prstGeom prst="rect">
            <a:avLst/>
          </a:prstGeom>
          <a:noFill/>
          <a:ln w="9525">
            <a:noFill/>
            <a:miter lim="800000"/>
            <a:headEnd/>
            <a:tailEnd/>
          </a:ln>
        </p:spPr>
        <p:txBody>
          <a:bodyPr wrap="none" lIns="0" tIns="0" rIns="0" bIns="0">
            <a:spAutoFit/>
          </a:bodyPr>
          <a:lstStyle/>
          <a:p>
            <a:pPr defTabSz="762000"/>
            <a:r>
              <a:rPr lang="zh-CN" altLang="en-US" sz="2000" b="1" dirty="0">
                <a:solidFill>
                  <a:schemeClr val="tx1"/>
                </a:solidFill>
              </a:rPr>
              <a:t>镜片下</a:t>
            </a:r>
            <a:endParaRPr lang="en-US" altLang="en-US" b="1" dirty="0">
              <a:solidFill>
                <a:schemeClr val="tx1"/>
              </a:solidFill>
            </a:endParaRPr>
          </a:p>
        </p:txBody>
      </p:sp>
      <p:sp>
        <p:nvSpPr>
          <p:cNvPr id="48137" name="Rectangle 11"/>
          <p:cNvSpPr>
            <a:spLocks noChangeArrowheads="1"/>
          </p:cNvSpPr>
          <p:nvPr/>
        </p:nvSpPr>
        <p:spPr bwMode="auto">
          <a:xfrm>
            <a:off x="4271117" y="2851771"/>
            <a:ext cx="583493" cy="307777"/>
          </a:xfrm>
          <a:prstGeom prst="rect">
            <a:avLst/>
          </a:prstGeom>
          <a:noFill/>
          <a:ln w="9525">
            <a:noFill/>
            <a:miter lim="800000"/>
            <a:headEnd/>
            <a:tailEnd/>
          </a:ln>
        </p:spPr>
        <p:txBody>
          <a:bodyPr wrap="none" lIns="0" tIns="0" rIns="0" bIns="0">
            <a:spAutoFit/>
          </a:bodyPr>
          <a:lstStyle/>
          <a:p>
            <a:pPr defTabSz="762000"/>
            <a:r>
              <a:rPr lang="en-US" altLang="en-US" sz="2000" b="1" dirty="0">
                <a:solidFill>
                  <a:schemeClr val="tx1"/>
                </a:solidFill>
              </a:rPr>
              <a:t>0 - 35</a:t>
            </a:r>
            <a:endParaRPr lang="en-US" altLang="en-US" b="1" dirty="0">
              <a:solidFill>
                <a:schemeClr val="tx1"/>
              </a:solidFill>
            </a:endParaRPr>
          </a:p>
        </p:txBody>
      </p:sp>
      <p:sp>
        <p:nvSpPr>
          <p:cNvPr id="48138" name="Rectangle 12"/>
          <p:cNvSpPr>
            <a:spLocks noChangeArrowheads="1"/>
          </p:cNvSpPr>
          <p:nvPr/>
        </p:nvSpPr>
        <p:spPr bwMode="auto">
          <a:xfrm>
            <a:off x="2168133" y="3712016"/>
            <a:ext cx="516167" cy="307777"/>
          </a:xfrm>
          <a:prstGeom prst="rect">
            <a:avLst/>
          </a:prstGeom>
          <a:noFill/>
          <a:ln w="9525">
            <a:noFill/>
            <a:miter lim="800000"/>
            <a:headEnd/>
            <a:tailEnd/>
          </a:ln>
        </p:spPr>
        <p:txBody>
          <a:bodyPr wrap="none" lIns="0" tIns="0" rIns="0" bIns="0">
            <a:spAutoFit/>
          </a:bodyPr>
          <a:lstStyle/>
          <a:p>
            <a:pPr defTabSz="762000"/>
            <a:r>
              <a:rPr lang="zh-CN" altLang="en-US" sz="2000" b="1" dirty="0">
                <a:solidFill>
                  <a:schemeClr val="tx1"/>
                </a:solidFill>
              </a:rPr>
              <a:t>前房</a:t>
            </a:r>
            <a:endParaRPr lang="en-US" altLang="en-US" b="1" dirty="0">
              <a:solidFill>
                <a:schemeClr val="tx1"/>
              </a:solidFill>
            </a:endParaRPr>
          </a:p>
        </p:txBody>
      </p:sp>
      <p:sp>
        <p:nvSpPr>
          <p:cNvPr id="48139" name="Rectangle 13"/>
          <p:cNvSpPr>
            <a:spLocks noChangeArrowheads="1"/>
          </p:cNvSpPr>
          <p:nvPr/>
        </p:nvSpPr>
        <p:spPr bwMode="auto">
          <a:xfrm>
            <a:off x="4433020" y="3740734"/>
            <a:ext cx="259686" cy="307777"/>
          </a:xfrm>
          <a:prstGeom prst="rect">
            <a:avLst/>
          </a:prstGeom>
          <a:noFill/>
          <a:ln w="9525">
            <a:noFill/>
            <a:miter lim="800000"/>
            <a:headEnd/>
            <a:tailEnd/>
          </a:ln>
        </p:spPr>
        <p:txBody>
          <a:bodyPr wrap="none" lIns="0" tIns="0" rIns="0" bIns="0">
            <a:spAutoFit/>
          </a:bodyPr>
          <a:lstStyle/>
          <a:p>
            <a:pPr defTabSz="762000"/>
            <a:r>
              <a:rPr lang="en-US" altLang="en-US" sz="2000" b="1" dirty="0">
                <a:solidFill>
                  <a:schemeClr val="tx1"/>
                </a:solidFill>
              </a:rPr>
              <a:t>55</a:t>
            </a:r>
            <a:endParaRPr lang="en-US" altLang="en-US" b="1" dirty="0">
              <a:solidFill>
                <a:schemeClr val="tx1"/>
              </a:solidFill>
            </a:endParaRPr>
          </a:p>
        </p:txBody>
      </p:sp>
      <p:sp>
        <p:nvSpPr>
          <p:cNvPr id="48140" name="Rectangle 14"/>
          <p:cNvSpPr>
            <a:spLocks noChangeArrowheads="1"/>
          </p:cNvSpPr>
          <p:nvPr/>
        </p:nvSpPr>
        <p:spPr bwMode="auto">
          <a:xfrm>
            <a:off x="6547962" y="3740734"/>
            <a:ext cx="328616" cy="307777"/>
          </a:xfrm>
          <a:prstGeom prst="rect">
            <a:avLst/>
          </a:prstGeom>
          <a:noFill/>
          <a:ln w="9525">
            <a:noFill/>
            <a:miter lim="800000"/>
            <a:headEnd/>
            <a:tailEnd/>
          </a:ln>
        </p:spPr>
        <p:txBody>
          <a:bodyPr wrap="none" lIns="0" tIns="0" rIns="0" bIns="0">
            <a:spAutoFit/>
          </a:bodyPr>
          <a:lstStyle/>
          <a:p>
            <a:pPr defTabSz="762000"/>
            <a:r>
              <a:rPr lang="en-US" altLang="en-US" sz="2000" b="1" dirty="0">
                <a:solidFill>
                  <a:schemeClr val="tx1"/>
                </a:solidFill>
              </a:rPr>
              <a:t>8.7</a:t>
            </a:r>
            <a:endParaRPr lang="en-US" altLang="en-US" b="1" dirty="0">
              <a:solidFill>
                <a:schemeClr val="tx1"/>
              </a:solidFill>
            </a:endParaRPr>
          </a:p>
        </p:txBody>
      </p:sp>
      <p:sp>
        <p:nvSpPr>
          <p:cNvPr id="48141" name="Rectangle 15"/>
          <p:cNvSpPr>
            <a:spLocks noChangeArrowheads="1"/>
          </p:cNvSpPr>
          <p:nvPr/>
        </p:nvSpPr>
        <p:spPr bwMode="auto">
          <a:xfrm>
            <a:off x="1910049" y="4685117"/>
            <a:ext cx="1162178" cy="276999"/>
          </a:xfrm>
          <a:prstGeom prst="rect">
            <a:avLst/>
          </a:prstGeom>
          <a:noFill/>
          <a:ln w="9525">
            <a:noFill/>
            <a:miter lim="800000"/>
            <a:headEnd/>
            <a:tailEnd/>
          </a:ln>
        </p:spPr>
        <p:txBody>
          <a:bodyPr wrap="none" lIns="0" tIns="0" rIns="0" bIns="0">
            <a:spAutoFit/>
          </a:bodyPr>
          <a:lstStyle/>
          <a:p>
            <a:pPr defTabSz="762000"/>
            <a:r>
              <a:rPr lang="zh-CN" altLang="en-US" b="1" dirty="0">
                <a:solidFill>
                  <a:schemeClr val="tx1"/>
                </a:solidFill>
              </a:rPr>
              <a:t>戴镜时前房</a:t>
            </a:r>
            <a:endParaRPr lang="en-US" altLang="en-US" b="1" dirty="0">
              <a:solidFill>
                <a:schemeClr val="tx1"/>
              </a:solidFill>
            </a:endParaRPr>
          </a:p>
        </p:txBody>
      </p:sp>
      <p:sp>
        <p:nvSpPr>
          <p:cNvPr id="48144" name="Rectangle 18"/>
          <p:cNvSpPr>
            <a:spLocks noChangeArrowheads="1"/>
          </p:cNvSpPr>
          <p:nvPr/>
        </p:nvSpPr>
        <p:spPr bwMode="auto">
          <a:xfrm>
            <a:off x="6196905" y="4654339"/>
            <a:ext cx="1030731" cy="307777"/>
          </a:xfrm>
          <a:prstGeom prst="rect">
            <a:avLst/>
          </a:prstGeom>
          <a:noFill/>
          <a:ln w="9525">
            <a:noFill/>
            <a:miter lim="800000"/>
            <a:headEnd/>
            <a:tailEnd/>
          </a:ln>
        </p:spPr>
        <p:txBody>
          <a:bodyPr wrap="none" lIns="0" tIns="0" rIns="0" bIns="0">
            <a:spAutoFit/>
          </a:bodyPr>
          <a:lstStyle/>
          <a:p>
            <a:pPr defTabSz="762000"/>
            <a:r>
              <a:rPr lang="en-US" altLang="en-US" sz="2000" b="1" dirty="0">
                <a:solidFill>
                  <a:schemeClr val="tx1"/>
                </a:solidFill>
              </a:rPr>
              <a:t>5.1 – 12.9</a:t>
            </a:r>
            <a:endParaRPr lang="en-US" altLang="en-US" b="1" dirty="0">
              <a:solidFill>
                <a:schemeClr val="tx1"/>
              </a:solidFill>
            </a:endParaRPr>
          </a:p>
        </p:txBody>
      </p:sp>
      <p:sp>
        <p:nvSpPr>
          <p:cNvPr id="1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氧分压数据汇总</a:t>
            </a:r>
            <a:r>
              <a:rPr lang="en-US" altLang="en-US" dirty="0">
                <a:latin typeface="Arial" charset="0"/>
                <a:cs typeface="Arial" charset="0"/>
              </a:rPr>
              <a:t>: </a:t>
            </a:r>
            <a:r>
              <a:rPr lang="zh-CN" altLang="en-US" dirty="0">
                <a:solidFill>
                  <a:srgbClr val="FFFF00"/>
                </a:solidFill>
                <a:latin typeface="Arial" charset="0"/>
                <a:cs typeface="Arial" charset="0"/>
              </a:rPr>
              <a:t>闭眼时</a:t>
            </a:r>
            <a:endParaRPr lang="en-CA" altLang="en-US" dirty="0">
              <a:solidFill>
                <a:srgbClr val="FFFF00"/>
              </a:solidFill>
              <a:latin typeface="Arial" charset="0"/>
              <a:cs typeface="Arial" charset="0"/>
            </a:endParaRPr>
          </a:p>
        </p:txBody>
      </p:sp>
      <p:sp>
        <p:nvSpPr>
          <p:cNvPr id="16" name="文本框 15">
            <a:extLst>
              <a:ext uri="{FF2B5EF4-FFF2-40B4-BE49-F238E27FC236}">
                <a16:creationId xmlns:a16="http://schemas.microsoft.com/office/drawing/2014/main" id="{6818F38E-34DC-4CFB-82FF-47F749C40B77}"/>
              </a:ext>
            </a:extLst>
          </p:cNvPr>
          <p:cNvSpPr txBox="1"/>
          <p:nvPr/>
        </p:nvSpPr>
        <p:spPr>
          <a:xfrm>
            <a:off x="2590896" y="5213509"/>
            <a:ext cx="6118493" cy="584775"/>
          </a:xfrm>
          <a:prstGeom prst="rect">
            <a:avLst/>
          </a:prstGeom>
          <a:noFill/>
        </p:spPr>
        <p:txBody>
          <a:bodyPr wrap="square" rtlCol="0">
            <a:spAutoFit/>
          </a:bodyPr>
          <a:lstStyle/>
          <a:p>
            <a:r>
              <a:rPr lang="zh-CN" altLang="en-US" sz="3200" b="1" dirty="0">
                <a:latin typeface="Microsoft YaHei Light" panose="020B0502040204020203" pitchFamily="34" charset="-122"/>
                <a:ea typeface="Microsoft YaHei Light" panose="020B0502040204020203" pitchFamily="34" charset="-122"/>
              </a:rPr>
              <a:t>分压单位：</a:t>
            </a:r>
            <a:r>
              <a:rPr lang="en-US" altLang="zh-CN" sz="3200" b="1" dirty="0">
                <a:latin typeface="Microsoft YaHei Light" panose="020B0502040204020203" pitchFamily="34" charset="-122"/>
                <a:ea typeface="Microsoft YaHei Light" panose="020B0502040204020203" pitchFamily="34" charset="-122"/>
              </a:rPr>
              <a:t>mmHg</a:t>
            </a:r>
            <a:endParaRPr lang="zh-CN" altLang="en-US" sz="3200" b="1" dirty="0">
              <a:latin typeface="Microsoft YaHei Light" panose="020B0502040204020203" pitchFamily="34" charset="-122"/>
              <a:ea typeface="Microsoft YaHei Light" panose="020B0502040204020203"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52227"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52228"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52229"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52231" name="Rectangle 1031"/>
          <p:cNvSpPr>
            <a:spLocks noGrp="1" noChangeArrowheads="1"/>
          </p:cNvSpPr>
          <p:nvPr>
            <p:ph idx="1"/>
          </p:nvPr>
        </p:nvSpPr>
        <p:spPr>
          <a:xfrm>
            <a:off x="837858" y="774978"/>
            <a:ext cx="8153742" cy="4418012"/>
          </a:xfrm>
        </p:spPr>
        <p:txBody>
          <a:bodyPr/>
          <a:lstStyle/>
          <a:p>
            <a:pPr eaLnBrk="1" hangingPunct="1">
              <a:lnSpc>
                <a:spcPct val="200000"/>
              </a:lnSpc>
            </a:pPr>
            <a:r>
              <a:rPr lang="zh-CN" altLang="en-US" sz="2400" dirty="0"/>
              <a:t>固有的材料特征</a:t>
            </a:r>
            <a:r>
              <a:rPr lang="en-US" altLang="en-US" sz="2400" dirty="0"/>
              <a:t>(</a:t>
            </a:r>
            <a:r>
              <a:rPr lang="zh-CN" altLang="en-US" sz="2400" dirty="0"/>
              <a:t>组织气体通过</a:t>
            </a:r>
            <a:r>
              <a:rPr lang="en-US" altLang="en-US" sz="2400" dirty="0"/>
              <a:t>)</a:t>
            </a:r>
          </a:p>
          <a:p>
            <a:pPr eaLnBrk="1" hangingPunct="1">
              <a:lnSpc>
                <a:spcPct val="200000"/>
              </a:lnSpc>
            </a:pPr>
            <a:r>
              <a:rPr lang="zh-CN" altLang="en-US" sz="2400" dirty="0"/>
              <a:t>透氧性</a:t>
            </a:r>
            <a:r>
              <a:rPr lang="en-US" altLang="en-US" sz="2400" b="1" dirty="0"/>
              <a:t>P</a:t>
            </a:r>
            <a:r>
              <a:rPr lang="en-US" altLang="en-US" sz="2400" dirty="0"/>
              <a:t> = </a:t>
            </a:r>
            <a:r>
              <a:rPr lang="en-US" altLang="en-US" sz="2400" b="1" dirty="0" err="1"/>
              <a:t>Dk</a:t>
            </a:r>
            <a:r>
              <a:rPr lang="en-US" altLang="en-US" sz="2400" b="1" dirty="0"/>
              <a:t>   </a:t>
            </a:r>
            <a:r>
              <a:rPr lang="en-US" altLang="en-US" sz="2400" dirty="0"/>
              <a:t>:</a:t>
            </a:r>
          </a:p>
          <a:p>
            <a:pPr marL="627063" lvl="1" indent="-266700" eaLnBrk="1" hangingPunct="1">
              <a:lnSpc>
                <a:spcPct val="200000"/>
              </a:lnSpc>
              <a:buFont typeface="Arial" panose="020B0604020202020204" pitchFamily="34" charset="0"/>
              <a:buChar char="‒"/>
            </a:pPr>
            <a:r>
              <a:rPr lang="en-US" altLang="en-US" sz="2400" b="1" dirty="0"/>
              <a:t> D</a:t>
            </a:r>
            <a:r>
              <a:rPr lang="en-US" altLang="en-US" sz="2400" dirty="0"/>
              <a:t> =</a:t>
            </a:r>
            <a:r>
              <a:rPr lang="zh-CN" altLang="en-US" sz="2400" dirty="0"/>
              <a:t>扩散系数</a:t>
            </a:r>
            <a:endParaRPr lang="en-US" altLang="en-US" sz="2400" dirty="0"/>
          </a:p>
          <a:p>
            <a:pPr marL="627063" lvl="1" indent="-266700" eaLnBrk="1" hangingPunct="1">
              <a:lnSpc>
                <a:spcPct val="200000"/>
              </a:lnSpc>
              <a:buFont typeface="Arial" panose="020B0604020202020204" pitchFamily="34" charset="0"/>
              <a:buChar char="‒"/>
            </a:pPr>
            <a:r>
              <a:rPr lang="en-US" altLang="en-US" sz="2400" b="1" dirty="0"/>
              <a:t> k</a:t>
            </a:r>
            <a:r>
              <a:rPr lang="en-US" altLang="en-US" sz="2400" dirty="0"/>
              <a:t> = </a:t>
            </a:r>
            <a:r>
              <a:rPr lang="zh-CN" altLang="en-US" sz="2400" dirty="0"/>
              <a:t>该材料的溶解系数</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solidFill>
                  <a:srgbClr val="FFFF00"/>
                </a:solidFill>
                <a:latin typeface="Arial" charset="0"/>
                <a:cs typeface="Arial" charset="0"/>
              </a:rPr>
              <a:t>角膜的氧供</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接触镜的透氧性</a:t>
            </a:r>
            <a:endParaRPr lang="en-CA" altLang="en-US" dirty="0">
              <a:solidFill>
                <a:srgbClr val="FFFF00"/>
              </a:solidFill>
              <a:latin typeface="Arial" charset="0"/>
              <a:cs typeface="Arial"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Suneet Eng\Desktop\a6666666\Picture1.jpg"/>
          <p:cNvPicPr>
            <a:picLocks noChangeAspect="1" noChangeArrowheads="1"/>
          </p:cNvPicPr>
          <p:nvPr/>
        </p:nvPicPr>
        <p:blipFill>
          <a:blip r:embed="rId3" cstate="print"/>
          <a:srcRect/>
          <a:stretch>
            <a:fillRect/>
          </a:stretch>
        </p:blipFill>
        <p:spPr bwMode="auto">
          <a:xfrm>
            <a:off x="152400" y="1447800"/>
            <a:ext cx="8851900" cy="4029075"/>
          </a:xfrm>
          <a:prstGeom prst="rect">
            <a:avLst/>
          </a:prstGeom>
          <a:noFill/>
        </p:spPr>
      </p:pic>
      <p:grpSp>
        <p:nvGrpSpPr>
          <p:cNvPr id="2" name="Group 2"/>
          <p:cNvGrpSpPr>
            <a:grpSpLocks/>
          </p:cNvGrpSpPr>
          <p:nvPr/>
        </p:nvGrpSpPr>
        <p:grpSpPr bwMode="auto">
          <a:xfrm>
            <a:off x="-236251" y="1431925"/>
            <a:ext cx="1279063" cy="1123950"/>
            <a:chOff x="-237850" y="1431952"/>
            <a:chExt cx="1281409" cy="1123948"/>
          </a:xfrm>
        </p:grpSpPr>
        <p:pic>
          <p:nvPicPr>
            <p:cNvPr id="54279" name="Picture 3"/>
            <p:cNvPicPr>
              <a:picLocks noChangeAspect="1" noChangeArrowheads="1"/>
            </p:cNvPicPr>
            <p:nvPr/>
          </p:nvPicPr>
          <p:blipFill>
            <a:blip r:embed="rId4" cstate="print"/>
            <a:srcRect/>
            <a:stretch>
              <a:fillRect/>
            </a:stretch>
          </p:blipFill>
          <p:spPr bwMode="auto">
            <a:xfrm>
              <a:off x="35496" y="1628800"/>
              <a:ext cx="1008063" cy="927100"/>
            </a:xfrm>
            <a:prstGeom prst="rect">
              <a:avLst/>
            </a:prstGeom>
            <a:noFill/>
            <a:ln w="9525">
              <a:noFill/>
              <a:miter lim="800000"/>
              <a:headEnd/>
              <a:tailEnd/>
            </a:ln>
          </p:spPr>
        </p:pic>
        <p:sp>
          <p:nvSpPr>
            <p:cNvPr id="54280" name="TextBox 34"/>
            <p:cNvSpPr txBox="1">
              <a:spLocks noChangeArrowheads="1"/>
            </p:cNvSpPr>
            <p:nvPr/>
          </p:nvSpPr>
          <p:spPr bwMode="auto">
            <a:xfrm>
              <a:off x="-237850" y="1916139"/>
              <a:ext cx="1264198" cy="307776"/>
            </a:xfrm>
            <a:prstGeom prst="rect">
              <a:avLst/>
            </a:prstGeom>
            <a:noFill/>
            <a:ln w="9525">
              <a:noFill/>
              <a:miter lim="800000"/>
              <a:headEnd/>
              <a:tailEnd/>
            </a:ln>
          </p:spPr>
          <p:txBody>
            <a:bodyPr wrap="none">
              <a:spAutoFit/>
            </a:bodyPr>
            <a:lstStyle/>
            <a:p>
              <a:pPr algn="ctr"/>
              <a:r>
                <a:rPr lang="zh-CN" altLang="en-US" sz="1400" b="1" dirty="0">
                  <a:solidFill>
                    <a:srgbClr val="000000"/>
                  </a:solidFill>
                </a:rPr>
                <a:t>隐形眼镜材料</a:t>
              </a:r>
              <a:endParaRPr lang="en-GB" sz="1400" b="1" dirty="0">
                <a:solidFill>
                  <a:srgbClr val="000000"/>
                </a:solidFill>
              </a:endParaRPr>
            </a:p>
          </p:txBody>
        </p:sp>
        <p:grpSp>
          <p:nvGrpSpPr>
            <p:cNvPr id="3" name="Group 35"/>
            <p:cNvGrpSpPr>
              <a:grpSpLocks/>
            </p:cNvGrpSpPr>
            <p:nvPr/>
          </p:nvGrpSpPr>
          <p:grpSpPr bwMode="auto">
            <a:xfrm>
              <a:off x="-19544" y="1431952"/>
              <a:ext cx="482600" cy="420688"/>
              <a:chOff x="921262" y="1789677"/>
              <a:chExt cx="482386" cy="421711"/>
            </a:xfrm>
          </p:grpSpPr>
          <p:pic>
            <p:nvPicPr>
              <p:cNvPr id="54282" name="Picture 2"/>
              <p:cNvPicPr>
                <a:picLocks noChangeAspect="1" noChangeArrowheads="1"/>
              </p:cNvPicPr>
              <p:nvPr/>
            </p:nvPicPr>
            <p:blipFill>
              <a:blip r:embed="rId5" cstate="print"/>
              <a:srcRect/>
              <a:stretch>
                <a:fillRect/>
              </a:stretch>
            </p:blipFill>
            <p:spPr bwMode="auto">
              <a:xfrm>
                <a:off x="971600" y="1789677"/>
                <a:ext cx="432048" cy="421711"/>
              </a:xfrm>
              <a:prstGeom prst="rect">
                <a:avLst/>
              </a:prstGeom>
              <a:noFill/>
              <a:ln w="9525">
                <a:noFill/>
                <a:miter lim="800000"/>
                <a:headEnd/>
                <a:tailEnd/>
              </a:ln>
            </p:spPr>
          </p:pic>
          <p:sp>
            <p:nvSpPr>
              <p:cNvPr id="54283" name="TextBox 37"/>
              <p:cNvSpPr txBox="1">
                <a:spLocks noChangeArrowheads="1"/>
              </p:cNvSpPr>
              <p:nvPr/>
            </p:nvSpPr>
            <p:spPr bwMode="auto">
              <a:xfrm>
                <a:off x="921262" y="1848558"/>
                <a:ext cx="430988" cy="338958"/>
              </a:xfrm>
              <a:prstGeom prst="rect">
                <a:avLst/>
              </a:prstGeom>
              <a:noFill/>
              <a:ln w="9525">
                <a:noFill/>
                <a:miter lim="800000"/>
                <a:headEnd/>
                <a:tailEnd/>
              </a:ln>
            </p:spPr>
            <p:txBody>
              <a:bodyPr>
                <a:spAutoFit/>
              </a:bodyPr>
              <a:lstStyle/>
              <a:p>
                <a:r>
                  <a:rPr lang="en-AU" sz="1600" dirty="0">
                    <a:solidFill>
                      <a:srgbClr val="000000"/>
                    </a:solidFill>
                  </a:rPr>
                  <a:t>O</a:t>
                </a:r>
                <a:r>
                  <a:rPr lang="en-AU" sz="1600" baseline="-25000" dirty="0">
                    <a:solidFill>
                      <a:srgbClr val="000000"/>
                    </a:solidFill>
                  </a:rPr>
                  <a:t>2</a:t>
                </a:r>
                <a:endParaRPr lang="en-GB" sz="1600" baseline="-25000" dirty="0">
                  <a:solidFill>
                    <a:srgbClr val="000000"/>
                  </a:solidFill>
                </a:endParaRPr>
              </a:p>
            </p:txBody>
          </p:sp>
        </p:grpSp>
      </p:grpSp>
      <p:sp>
        <p:nvSpPr>
          <p:cNvPr id="54277" name="TextBox 39"/>
          <p:cNvSpPr txBox="1">
            <a:spLocks noChangeArrowheads="1"/>
          </p:cNvSpPr>
          <p:nvPr/>
        </p:nvSpPr>
        <p:spPr bwMode="auto">
          <a:xfrm>
            <a:off x="4056616" y="1479551"/>
            <a:ext cx="1111202" cy="646331"/>
          </a:xfrm>
          <a:prstGeom prst="rect">
            <a:avLst/>
          </a:prstGeom>
          <a:solidFill>
            <a:srgbClr val="FFFF00"/>
          </a:solidFill>
          <a:ln w="9525">
            <a:noFill/>
            <a:miter lim="800000"/>
            <a:headEnd/>
            <a:tailEnd/>
          </a:ln>
        </p:spPr>
        <p:txBody>
          <a:bodyPr wrap="none">
            <a:spAutoFit/>
          </a:bodyPr>
          <a:lstStyle/>
          <a:p>
            <a:pPr algn="ctr"/>
            <a:r>
              <a:rPr lang="zh-CN" altLang="en-US" sz="3600" b="1" dirty="0">
                <a:solidFill>
                  <a:srgbClr val="000000"/>
                </a:solidFill>
              </a:rPr>
              <a:t>输入</a:t>
            </a:r>
            <a:endParaRPr lang="en-GB" sz="3600" b="1" dirty="0">
              <a:solidFill>
                <a:srgbClr val="000000"/>
              </a:solidFill>
            </a:endParaRPr>
          </a:p>
        </p:txBody>
      </p:sp>
      <p:sp>
        <p:nvSpPr>
          <p:cNvPr id="54278" name="TextBox 40"/>
          <p:cNvSpPr txBox="1">
            <a:spLocks noChangeArrowheads="1"/>
          </p:cNvSpPr>
          <p:nvPr/>
        </p:nvSpPr>
        <p:spPr bwMode="auto">
          <a:xfrm>
            <a:off x="4107208" y="4683125"/>
            <a:ext cx="1008609" cy="584775"/>
          </a:xfrm>
          <a:prstGeom prst="rect">
            <a:avLst/>
          </a:prstGeom>
          <a:solidFill>
            <a:schemeClr val="bg1"/>
          </a:solidFill>
          <a:ln w="9525">
            <a:noFill/>
            <a:miter lim="800000"/>
            <a:headEnd/>
            <a:tailEnd/>
          </a:ln>
        </p:spPr>
        <p:txBody>
          <a:bodyPr wrap="none">
            <a:spAutoFit/>
          </a:bodyPr>
          <a:lstStyle/>
          <a:p>
            <a:pPr algn="ctr"/>
            <a:r>
              <a:rPr lang="zh-CN" altLang="en-US" sz="3200" b="1" dirty="0">
                <a:solidFill>
                  <a:srgbClr val="000000"/>
                </a:solidFill>
              </a:rPr>
              <a:t>输出</a:t>
            </a:r>
            <a:endParaRPr lang="en-GB" sz="3200" b="1" dirty="0">
              <a:solidFill>
                <a:srgbClr val="000000"/>
              </a:solidFill>
            </a:endParaRPr>
          </a:p>
        </p:txBody>
      </p:sp>
      <p:sp>
        <p:nvSpPr>
          <p:cNvPr id="12"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透氧性</a:t>
            </a:r>
            <a:r>
              <a:rPr lang="en-US" altLang="en-US" dirty="0">
                <a:latin typeface="Arial" charset="0"/>
                <a:cs typeface="Arial" charset="0"/>
              </a:rPr>
              <a:t>: </a:t>
            </a:r>
            <a:r>
              <a:rPr lang="en-US" altLang="en-US" dirty="0">
                <a:solidFill>
                  <a:srgbClr val="FFFF00"/>
                </a:solidFill>
                <a:latin typeface="Arial" charset="0"/>
                <a:cs typeface="Arial" charset="0"/>
              </a:rPr>
              <a:t>D</a:t>
            </a:r>
            <a:endParaRPr lang="en-CA" altLang="en-US" dirty="0">
              <a:solidFill>
                <a:srgbClr val="FFFF00"/>
              </a:solidFill>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Suneet Eng\Desktop\a6666666\Picture3.jpg"/>
          <p:cNvPicPr>
            <a:picLocks noChangeAspect="1" noChangeArrowheads="1"/>
          </p:cNvPicPr>
          <p:nvPr/>
        </p:nvPicPr>
        <p:blipFill>
          <a:blip r:embed="rId3" cstate="print"/>
          <a:srcRect/>
          <a:stretch>
            <a:fillRect/>
          </a:stretch>
        </p:blipFill>
        <p:spPr bwMode="auto">
          <a:xfrm>
            <a:off x="0" y="3352800"/>
            <a:ext cx="9144000" cy="2030412"/>
          </a:xfrm>
          <a:prstGeom prst="rect">
            <a:avLst/>
          </a:prstGeom>
          <a:noFill/>
        </p:spPr>
      </p:pic>
      <p:pic>
        <p:nvPicPr>
          <p:cNvPr id="56330" name="Picture 3"/>
          <p:cNvPicPr>
            <a:picLocks noChangeAspect="1" noChangeArrowheads="1"/>
          </p:cNvPicPr>
          <p:nvPr/>
        </p:nvPicPr>
        <p:blipFill>
          <a:blip r:embed="rId4" cstate="print"/>
          <a:srcRect/>
          <a:stretch>
            <a:fillRect/>
          </a:stretch>
        </p:blipFill>
        <p:spPr bwMode="auto">
          <a:xfrm>
            <a:off x="329385" y="1367952"/>
            <a:ext cx="1634246" cy="1600507"/>
          </a:xfrm>
          <a:prstGeom prst="rect">
            <a:avLst/>
          </a:prstGeom>
          <a:noFill/>
          <a:ln w="12700">
            <a:noFill/>
            <a:miter lim="800000"/>
            <a:headEnd/>
            <a:tailEnd/>
          </a:ln>
        </p:spPr>
      </p:pic>
      <p:sp>
        <p:nvSpPr>
          <p:cNvPr id="56331" name="TextBox 6"/>
          <p:cNvSpPr txBox="1">
            <a:spLocks noChangeArrowheads="1"/>
          </p:cNvSpPr>
          <p:nvPr/>
        </p:nvSpPr>
        <p:spPr bwMode="auto">
          <a:xfrm>
            <a:off x="193314" y="1800174"/>
            <a:ext cx="1346844" cy="369332"/>
          </a:xfrm>
          <a:prstGeom prst="rect">
            <a:avLst/>
          </a:prstGeom>
          <a:noFill/>
          <a:ln w="9525">
            <a:noFill/>
            <a:miter lim="800000"/>
            <a:headEnd/>
            <a:tailEnd/>
          </a:ln>
        </p:spPr>
        <p:txBody>
          <a:bodyPr wrap="none">
            <a:spAutoFit/>
          </a:bodyPr>
          <a:lstStyle/>
          <a:p>
            <a:pPr algn="ctr"/>
            <a:r>
              <a:rPr lang="zh-CN" altLang="en-US" b="1" dirty="0">
                <a:solidFill>
                  <a:srgbClr val="000000"/>
                </a:solidFill>
              </a:rPr>
              <a:t>接触镜材料</a:t>
            </a:r>
            <a:endParaRPr lang="en-GB" b="1" dirty="0">
              <a:solidFill>
                <a:srgbClr val="000000"/>
              </a:solidFill>
            </a:endParaRPr>
          </a:p>
        </p:txBody>
      </p:sp>
      <p:grpSp>
        <p:nvGrpSpPr>
          <p:cNvPr id="3" name="Group 5"/>
          <p:cNvGrpSpPr>
            <a:grpSpLocks/>
          </p:cNvGrpSpPr>
          <p:nvPr/>
        </p:nvGrpSpPr>
        <p:grpSpPr bwMode="auto">
          <a:xfrm>
            <a:off x="281241" y="1317625"/>
            <a:ext cx="482595" cy="421374"/>
            <a:chOff x="921262" y="1789677"/>
            <a:chExt cx="482386" cy="421711"/>
          </a:xfrm>
        </p:grpSpPr>
        <p:pic>
          <p:nvPicPr>
            <p:cNvPr id="56333" name="Picture 2"/>
            <p:cNvPicPr>
              <a:picLocks noChangeAspect="1" noChangeArrowheads="1"/>
            </p:cNvPicPr>
            <p:nvPr/>
          </p:nvPicPr>
          <p:blipFill>
            <a:blip r:embed="rId5" cstate="print"/>
            <a:srcRect/>
            <a:stretch>
              <a:fillRect/>
            </a:stretch>
          </p:blipFill>
          <p:spPr bwMode="auto">
            <a:xfrm>
              <a:off x="971600" y="1789677"/>
              <a:ext cx="432048" cy="421711"/>
            </a:xfrm>
            <a:prstGeom prst="rect">
              <a:avLst/>
            </a:prstGeom>
            <a:noFill/>
            <a:ln w="9525">
              <a:noFill/>
              <a:miter lim="800000"/>
              <a:headEnd/>
              <a:tailEnd/>
            </a:ln>
          </p:spPr>
        </p:pic>
        <p:sp>
          <p:nvSpPr>
            <p:cNvPr id="56334" name="TextBox 3"/>
            <p:cNvSpPr txBox="1">
              <a:spLocks noChangeArrowheads="1"/>
            </p:cNvSpPr>
            <p:nvPr/>
          </p:nvSpPr>
          <p:spPr bwMode="auto">
            <a:xfrm>
              <a:off x="920833" y="1848462"/>
              <a:ext cx="431613" cy="338407"/>
            </a:xfrm>
            <a:prstGeom prst="rect">
              <a:avLst/>
            </a:prstGeom>
            <a:noFill/>
            <a:ln w="9525">
              <a:noFill/>
              <a:miter lim="800000"/>
              <a:headEnd/>
              <a:tailEnd/>
            </a:ln>
          </p:spPr>
          <p:txBody>
            <a:bodyPr>
              <a:spAutoFit/>
            </a:bodyPr>
            <a:lstStyle/>
            <a:p>
              <a:r>
                <a:rPr lang="en-AU" sz="1600" dirty="0">
                  <a:solidFill>
                    <a:srgbClr val="000000"/>
                  </a:solidFill>
                </a:rPr>
                <a:t>O</a:t>
              </a:r>
              <a:r>
                <a:rPr lang="en-AU" sz="1600" baseline="-25000" dirty="0">
                  <a:solidFill>
                    <a:srgbClr val="000000"/>
                  </a:solidFill>
                </a:rPr>
                <a:t>2</a:t>
              </a:r>
              <a:endParaRPr lang="en-GB" sz="1600" baseline="-25000" dirty="0">
                <a:solidFill>
                  <a:srgbClr val="000000"/>
                </a:solidFill>
              </a:endParaRPr>
            </a:p>
          </p:txBody>
        </p:sp>
      </p:grpSp>
      <p:sp>
        <p:nvSpPr>
          <p:cNvPr id="56325" name="TextBox 8"/>
          <p:cNvSpPr txBox="1">
            <a:spLocks noChangeArrowheads="1"/>
          </p:cNvSpPr>
          <p:nvPr/>
        </p:nvSpPr>
        <p:spPr bwMode="auto">
          <a:xfrm>
            <a:off x="2707923" y="1370013"/>
            <a:ext cx="2696572" cy="646331"/>
          </a:xfrm>
          <a:prstGeom prst="rect">
            <a:avLst/>
          </a:prstGeom>
          <a:noFill/>
          <a:ln w="9525">
            <a:noFill/>
            <a:miter lim="800000"/>
            <a:headEnd/>
            <a:tailEnd/>
          </a:ln>
        </p:spPr>
        <p:txBody>
          <a:bodyPr wrap="none">
            <a:spAutoFit/>
          </a:bodyPr>
          <a:lstStyle/>
          <a:p>
            <a:r>
              <a:rPr lang="en-AU" sz="3600" b="1" dirty="0">
                <a:solidFill>
                  <a:srgbClr val="000000"/>
                </a:solidFill>
              </a:rPr>
              <a:t>k = </a:t>
            </a:r>
            <a:r>
              <a:rPr lang="zh-CN" altLang="en-US" sz="3600" b="1" dirty="0">
                <a:solidFill>
                  <a:srgbClr val="000000"/>
                </a:solidFill>
              </a:rPr>
              <a:t>溶解系数</a:t>
            </a:r>
            <a:endParaRPr lang="en-GB" sz="3600" b="1" dirty="0">
              <a:solidFill>
                <a:srgbClr val="000000"/>
              </a:solidFill>
            </a:endParaRPr>
          </a:p>
        </p:txBody>
      </p:sp>
      <p:sp>
        <p:nvSpPr>
          <p:cNvPr id="56326" name="TextBox 12"/>
          <p:cNvSpPr txBox="1">
            <a:spLocks noChangeArrowheads="1"/>
          </p:cNvSpPr>
          <p:nvPr/>
        </p:nvSpPr>
        <p:spPr bwMode="auto">
          <a:xfrm>
            <a:off x="2700867" y="2214564"/>
            <a:ext cx="5796780" cy="584775"/>
          </a:xfrm>
          <a:prstGeom prst="rect">
            <a:avLst/>
          </a:prstGeom>
          <a:noFill/>
          <a:ln w="9525">
            <a:noFill/>
            <a:miter lim="800000"/>
            <a:headEnd/>
            <a:tailEnd/>
          </a:ln>
        </p:spPr>
        <p:txBody>
          <a:bodyPr wrap="none">
            <a:spAutoFit/>
          </a:bodyPr>
          <a:lstStyle/>
          <a:p>
            <a:r>
              <a:rPr lang="en-AU" altLang="en-US" sz="3200" b="1" dirty="0">
                <a:solidFill>
                  <a:srgbClr val="000000"/>
                </a:solidFill>
              </a:rPr>
              <a:t>(</a:t>
            </a:r>
            <a:r>
              <a:rPr lang="zh-CN" altLang="en-US" sz="3200" b="1" dirty="0">
                <a:solidFill>
                  <a:srgbClr val="000000"/>
                </a:solidFill>
              </a:rPr>
              <a:t>氧气在接触镜材料中的溶解度</a:t>
            </a:r>
            <a:r>
              <a:rPr lang="en-AU" altLang="en-US" sz="3200" b="1" dirty="0">
                <a:solidFill>
                  <a:srgbClr val="000000"/>
                </a:solidFill>
              </a:rPr>
              <a:t>)</a:t>
            </a:r>
            <a:endParaRPr lang="en-GB" altLang="en-US" sz="3200" b="1" dirty="0">
              <a:solidFill>
                <a:srgbClr val="000000"/>
              </a:solidFill>
            </a:endParaRPr>
          </a:p>
        </p:txBody>
      </p:sp>
      <p:sp>
        <p:nvSpPr>
          <p:cNvPr id="56327" name="TextBox 9"/>
          <p:cNvSpPr txBox="1">
            <a:spLocks noChangeArrowheads="1"/>
          </p:cNvSpPr>
          <p:nvPr/>
        </p:nvSpPr>
        <p:spPr bwMode="auto">
          <a:xfrm>
            <a:off x="389715" y="5118100"/>
            <a:ext cx="1266693" cy="523220"/>
          </a:xfrm>
          <a:prstGeom prst="rect">
            <a:avLst/>
          </a:prstGeom>
          <a:noFill/>
          <a:ln w="9525">
            <a:noFill/>
            <a:miter lim="800000"/>
            <a:headEnd/>
            <a:tailEnd/>
          </a:ln>
        </p:spPr>
        <p:txBody>
          <a:bodyPr wrap="none">
            <a:spAutoFit/>
          </a:bodyPr>
          <a:lstStyle/>
          <a:p>
            <a:pPr algn="ctr"/>
            <a:r>
              <a:rPr lang="zh-CN" altLang="en-US" sz="2800" b="1" dirty="0">
                <a:solidFill>
                  <a:srgbClr val="000000"/>
                </a:solidFill>
              </a:rPr>
              <a:t>高溶解</a:t>
            </a:r>
            <a:endParaRPr lang="en-GB" sz="2800" b="1" dirty="0">
              <a:solidFill>
                <a:srgbClr val="000000"/>
              </a:solidFill>
            </a:endParaRPr>
          </a:p>
        </p:txBody>
      </p:sp>
      <p:sp>
        <p:nvSpPr>
          <p:cNvPr id="56328" name="TextBox 14"/>
          <p:cNvSpPr txBox="1">
            <a:spLocks noChangeArrowheads="1"/>
          </p:cNvSpPr>
          <p:nvPr/>
        </p:nvSpPr>
        <p:spPr bwMode="auto">
          <a:xfrm>
            <a:off x="7476310" y="5118100"/>
            <a:ext cx="1266693" cy="523220"/>
          </a:xfrm>
          <a:prstGeom prst="rect">
            <a:avLst/>
          </a:prstGeom>
          <a:noFill/>
          <a:ln w="9525">
            <a:noFill/>
            <a:miter lim="800000"/>
            <a:headEnd/>
            <a:tailEnd/>
          </a:ln>
        </p:spPr>
        <p:txBody>
          <a:bodyPr wrap="none">
            <a:spAutoFit/>
          </a:bodyPr>
          <a:lstStyle/>
          <a:p>
            <a:pPr algn="ctr"/>
            <a:r>
              <a:rPr lang="zh-CN" altLang="en-US" sz="2800" b="1" dirty="0">
                <a:solidFill>
                  <a:srgbClr val="000000"/>
                </a:solidFill>
              </a:rPr>
              <a:t>不溶解</a:t>
            </a:r>
            <a:endParaRPr lang="en-GB" sz="2800" b="1" dirty="0">
              <a:solidFill>
                <a:srgbClr val="000000"/>
              </a:solidFill>
            </a:endParaRPr>
          </a:p>
        </p:txBody>
      </p:sp>
      <p:sp>
        <p:nvSpPr>
          <p:cNvPr id="56329" name="TextBox 15"/>
          <p:cNvSpPr txBox="1">
            <a:spLocks noChangeArrowheads="1"/>
          </p:cNvSpPr>
          <p:nvPr/>
        </p:nvSpPr>
        <p:spPr bwMode="auto">
          <a:xfrm>
            <a:off x="4019795" y="5118100"/>
            <a:ext cx="1266692" cy="523220"/>
          </a:xfrm>
          <a:prstGeom prst="rect">
            <a:avLst/>
          </a:prstGeom>
          <a:noFill/>
          <a:ln w="9525">
            <a:noFill/>
            <a:miter lim="800000"/>
            <a:headEnd/>
            <a:tailEnd/>
          </a:ln>
        </p:spPr>
        <p:txBody>
          <a:bodyPr wrap="none">
            <a:spAutoFit/>
          </a:bodyPr>
          <a:lstStyle/>
          <a:p>
            <a:pPr algn="ctr"/>
            <a:r>
              <a:rPr lang="zh-CN" altLang="en-US" sz="2800" b="1" dirty="0">
                <a:solidFill>
                  <a:srgbClr val="000000"/>
                </a:solidFill>
              </a:rPr>
              <a:t>可溶解</a:t>
            </a:r>
            <a:endParaRPr lang="en-GB" sz="2800" b="1" dirty="0">
              <a:solidFill>
                <a:srgbClr val="000000"/>
              </a:solidFill>
            </a:endParaRPr>
          </a:p>
        </p:txBody>
      </p:sp>
      <p:sp>
        <p:nvSpPr>
          <p:cNvPr id="15"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透氧性</a:t>
            </a:r>
            <a:r>
              <a:rPr lang="en-US" altLang="en-US" dirty="0">
                <a:latin typeface="Arial" charset="0"/>
                <a:cs typeface="Arial" charset="0"/>
              </a:rPr>
              <a:t>: </a:t>
            </a:r>
            <a:r>
              <a:rPr lang="en-US" altLang="en-US" dirty="0">
                <a:solidFill>
                  <a:srgbClr val="FFFF00"/>
                </a:solidFill>
                <a:latin typeface="Arial" charset="0"/>
                <a:cs typeface="Arial" charset="0"/>
              </a:rPr>
              <a:t>k</a:t>
            </a:r>
            <a:endParaRPr lang="en-CA" altLang="en-US" dirty="0">
              <a:solidFill>
                <a:srgbClr val="FFFF00"/>
              </a:solidFill>
              <a:latin typeface="Arial" charset="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Suneet Eng\Desktop\a6666666\Picture5.jpg"/>
          <p:cNvPicPr>
            <a:picLocks noChangeAspect="1" noChangeArrowheads="1"/>
          </p:cNvPicPr>
          <p:nvPr/>
        </p:nvPicPr>
        <p:blipFill>
          <a:blip r:embed="rId3" cstate="print"/>
          <a:srcRect/>
          <a:stretch>
            <a:fillRect/>
          </a:stretch>
        </p:blipFill>
        <p:spPr bwMode="auto">
          <a:xfrm>
            <a:off x="3962400" y="1295400"/>
            <a:ext cx="2597150" cy="5168901"/>
          </a:xfrm>
          <a:prstGeom prst="rect">
            <a:avLst/>
          </a:prstGeom>
          <a:noFill/>
        </p:spPr>
      </p:pic>
      <p:sp>
        <p:nvSpPr>
          <p:cNvPr id="58372" name="TextBox 9"/>
          <p:cNvSpPr txBox="1">
            <a:spLocks noChangeArrowheads="1"/>
          </p:cNvSpPr>
          <p:nvPr/>
        </p:nvSpPr>
        <p:spPr bwMode="auto">
          <a:xfrm>
            <a:off x="6623756" y="2646364"/>
            <a:ext cx="2429933" cy="2062103"/>
          </a:xfrm>
          <a:prstGeom prst="rect">
            <a:avLst/>
          </a:prstGeom>
          <a:noFill/>
          <a:ln w="9525">
            <a:noFill/>
            <a:miter lim="800000"/>
            <a:headEnd/>
            <a:tailEnd/>
          </a:ln>
        </p:spPr>
        <p:txBody>
          <a:bodyPr>
            <a:spAutoFit/>
          </a:bodyPr>
          <a:lstStyle/>
          <a:p>
            <a:r>
              <a:rPr lang="zh-CN" altLang="en-US" sz="3200" b="1" dirty="0">
                <a:solidFill>
                  <a:srgbClr val="000000"/>
                </a:solidFill>
              </a:rPr>
              <a:t>材料的氧溶解度：</a:t>
            </a:r>
            <a:r>
              <a:rPr lang="en-AU" altLang="en-US" sz="3200" b="1" dirty="0">
                <a:solidFill>
                  <a:srgbClr val="000000"/>
                </a:solidFill>
              </a:rPr>
              <a:t/>
            </a:r>
            <a:br>
              <a:rPr lang="en-AU" altLang="en-US" sz="3200" b="1" dirty="0">
                <a:solidFill>
                  <a:srgbClr val="000000"/>
                </a:solidFill>
              </a:rPr>
            </a:br>
            <a:r>
              <a:rPr lang="zh-CN" altLang="en-US" sz="3200" b="1" dirty="0">
                <a:solidFill>
                  <a:srgbClr val="00B050"/>
                </a:solidFill>
              </a:rPr>
              <a:t>非常</a:t>
            </a:r>
            <a:r>
              <a:rPr lang="en-AU" altLang="en-US" sz="3200" b="1" dirty="0">
                <a:solidFill>
                  <a:srgbClr val="00B050"/>
                </a:solidFill>
              </a:rPr>
              <a:t/>
            </a:r>
            <a:br>
              <a:rPr lang="en-AU" altLang="en-US" sz="3200" b="1" dirty="0">
                <a:solidFill>
                  <a:srgbClr val="00B050"/>
                </a:solidFill>
              </a:rPr>
            </a:br>
            <a:r>
              <a:rPr lang="zh-CN" altLang="en-US" sz="3200" b="1" dirty="0">
                <a:solidFill>
                  <a:srgbClr val="00B050"/>
                </a:solidFill>
              </a:rPr>
              <a:t>高</a:t>
            </a:r>
            <a:endParaRPr lang="en-GB" altLang="en-US" sz="3200" b="1" dirty="0">
              <a:solidFill>
                <a:srgbClr val="00B050"/>
              </a:solidFill>
            </a:endParaRPr>
          </a:p>
        </p:txBody>
      </p:sp>
      <p:sp>
        <p:nvSpPr>
          <p:cNvPr id="58373" name="TextBox 4"/>
          <p:cNvSpPr txBox="1">
            <a:spLocks noChangeArrowheads="1"/>
          </p:cNvSpPr>
          <p:nvPr/>
        </p:nvSpPr>
        <p:spPr bwMode="auto">
          <a:xfrm>
            <a:off x="5113867" y="1436689"/>
            <a:ext cx="418704" cy="369332"/>
          </a:xfrm>
          <a:prstGeom prst="rect">
            <a:avLst/>
          </a:prstGeom>
          <a:noFill/>
          <a:ln w="9525">
            <a:noFill/>
            <a:miter lim="800000"/>
            <a:headEnd/>
            <a:tailEnd/>
          </a:ln>
        </p:spPr>
        <p:txBody>
          <a:bodyPr wrap="none">
            <a:spAutoFit/>
          </a:bodyPr>
          <a:lstStyle/>
          <a:p>
            <a:r>
              <a:rPr lang="en-AU" sz="1800" b="1" dirty="0">
                <a:solidFill>
                  <a:srgbClr val="000000"/>
                </a:solidFill>
              </a:rPr>
              <a:t>O</a:t>
            </a:r>
            <a:r>
              <a:rPr lang="en-AU" sz="1800" b="1" baseline="-25000" dirty="0">
                <a:solidFill>
                  <a:srgbClr val="000000"/>
                </a:solidFill>
              </a:rPr>
              <a:t>2</a:t>
            </a:r>
            <a:endParaRPr lang="en-GB" sz="1800" b="1" baseline="-25000" dirty="0">
              <a:solidFill>
                <a:srgbClr val="000000"/>
              </a:solidFill>
            </a:endParaRPr>
          </a:p>
        </p:txBody>
      </p:sp>
      <p:sp>
        <p:nvSpPr>
          <p:cNvPr id="58374" name="TextBox 17"/>
          <p:cNvSpPr txBox="1">
            <a:spLocks noChangeArrowheads="1"/>
          </p:cNvSpPr>
          <p:nvPr/>
        </p:nvSpPr>
        <p:spPr bwMode="auto">
          <a:xfrm>
            <a:off x="5178778" y="2439989"/>
            <a:ext cx="418704" cy="369332"/>
          </a:xfrm>
          <a:prstGeom prst="rect">
            <a:avLst/>
          </a:prstGeom>
          <a:noFill/>
          <a:ln w="9525">
            <a:noFill/>
            <a:miter lim="800000"/>
            <a:headEnd/>
            <a:tailEnd/>
          </a:ln>
        </p:spPr>
        <p:txBody>
          <a:bodyPr wrap="none">
            <a:spAutoFit/>
          </a:bodyPr>
          <a:lstStyle/>
          <a:p>
            <a:r>
              <a:rPr lang="en-AU" sz="1800" b="1" dirty="0">
                <a:solidFill>
                  <a:srgbClr val="000000"/>
                </a:solidFill>
              </a:rPr>
              <a:t>O</a:t>
            </a:r>
            <a:r>
              <a:rPr lang="en-AU" sz="1800" b="1" baseline="-25000" dirty="0">
                <a:solidFill>
                  <a:srgbClr val="000000"/>
                </a:solidFill>
              </a:rPr>
              <a:t>2</a:t>
            </a:r>
            <a:endParaRPr lang="en-GB" sz="1800" b="1" baseline="-25000" dirty="0">
              <a:solidFill>
                <a:srgbClr val="000000"/>
              </a:solidFill>
            </a:endParaRPr>
          </a:p>
        </p:txBody>
      </p:sp>
      <p:pic>
        <p:nvPicPr>
          <p:cNvPr id="58378" name="Picture 3"/>
          <p:cNvPicPr>
            <a:picLocks noChangeAspect="1" noChangeArrowheads="1"/>
          </p:cNvPicPr>
          <p:nvPr/>
        </p:nvPicPr>
        <p:blipFill>
          <a:blip r:embed="rId4" cstate="print"/>
          <a:srcRect/>
          <a:stretch>
            <a:fillRect/>
          </a:stretch>
        </p:blipFill>
        <p:spPr bwMode="auto">
          <a:xfrm>
            <a:off x="312450" y="1387003"/>
            <a:ext cx="1634246" cy="1600506"/>
          </a:xfrm>
          <a:prstGeom prst="rect">
            <a:avLst/>
          </a:prstGeom>
          <a:noFill/>
          <a:ln w="9525">
            <a:noFill/>
            <a:miter lim="800000"/>
            <a:headEnd/>
            <a:tailEnd/>
          </a:ln>
        </p:spPr>
      </p:pic>
      <p:sp>
        <p:nvSpPr>
          <p:cNvPr id="58379" name="TextBox 20"/>
          <p:cNvSpPr txBox="1">
            <a:spLocks noChangeArrowheads="1"/>
          </p:cNvSpPr>
          <p:nvPr/>
        </p:nvSpPr>
        <p:spPr bwMode="auto">
          <a:xfrm>
            <a:off x="-136899" y="1798337"/>
            <a:ext cx="1988044" cy="523220"/>
          </a:xfrm>
          <a:prstGeom prst="rect">
            <a:avLst/>
          </a:prstGeom>
          <a:noFill/>
          <a:ln w="9525">
            <a:noFill/>
            <a:miter lim="800000"/>
            <a:headEnd/>
            <a:tailEnd/>
          </a:ln>
        </p:spPr>
        <p:txBody>
          <a:bodyPr wrap="none">
            <a:spAutoFit/>
          </a:bodyPr>
          <a:lstStyle/>
          <a:p>
            <a:pPr algn="ctr"/>
            <a:r>
              <a:rPr lang="zh-CN" altLang="en-US" sz="2800" b="1" dirty="0">
                <a:solidFill>
                  <a:srgbClr val="000000"/>
                </a:solidFill>
              </a:rPr>
              <a:t>接触镜材料</a:t>
            </a:r>
            <a:endParaRPr lang="en-GB" sz="2800" b="1" dirty="0">
              <a:solidFill>
                <a:srgbClr val="000000"/>
              </a:solidFill>
            </a:endParaRPr>
          </a:p>
        </p:txBody>
      </p:sp>
      <p:grpSp>
        <p:nvGrpSpPr>
          <p:cNvPr id="3" name="Group 21"/>
          <p:cNvGrpSpPr>
            <a:grpSpLocks/>
          </p:cNvGrpSpPr>
          <p:nvPr/>
        </p:nvGrpSpPr>
        <p:grpSpPr bwMode="auto">
          <a:xfrm>
            <a:off x="264306" y="1336676"/>
            <a:ext cx="482595" cy="421374"/>
            <a:chOff x="921262" y="1789677"/>
            <a:chExt cx="482386" cy="421711"/>
          </a:xfrm>
        </p:grpSpPr>
        <p:pic>
          <p:nvPicPr>
            <p:cNvPr id="58381" name="Picture 2"/>
            <p:cNvPicPr>
              <a:picLocks noChangeAspect="1" noChangeArrowheads="1"/>
            </p:cNvPicPr>
            <p:nvPr/>
          </p:nvPicPr>
          <p:blipFill>
            <a:blip r:embed="rId5" cstate="print"/>
            <a:srcRect/>
            <a:stretch>
              <a:fillRect/>
            </a:stretch>
          </p:blipFill>
          <p:spPr bwMode="auto">
            <a:xfrm>
              <a:off x="971600" y="1789677"/>
              <a:ext cx="432048" cy="421711"/>
            </a:xfrm>
            <a:prstGeom prst="rect">
              <a:avLst/>
            </a:prstGeom>
            <a:noFill/>
            <a:ln w="9525">
              <a:noFill/>
              <a:miter lim="800000"/>
              <a:headEnd/>
              <a:tailEnd/>
            </a:ln>
          </p:spPr>
        </p:pic>
        <p:sp>
          <p:nvSpPr>
            <p:cNvPr id="58382" name="TextBox 23"/>
            <p:cNvSpPr txBox="1">
              <a:spLocks noChangeArrowheads="1"/>
            </p:cNvSpPr>
            <p:nvPr/>
          </p:nvSpPr>
          <p:spPr bwMode="auto">
            <a:xfrm>
              <a:off x="920834" y="1848462"/>
              <a:ext cx="431613" cy="338407"/>
            </a:xfrm>
            <a:prstGeom prst="rect">
              <a:avLst/>
            </a:prstGeom>
            <a:noFill/>
            <a:ln w="9525">
              <a:noFill/>
              <a:miter lim="800000"/>
              <a:headEnd/>
              <a:tailEnd/>
            </a:ln>
          </p:spPr>
          <p:txBody>
            <a:bodyPr>
              <a:spAutoFit/>
            </a:bodyPr>
            <a:lstStyle/>
            <a:p>
              <a:r>
                <a:rPr lang="en-AU" sz="1600" dirty="0">
                  <a:solidFill>
                    <a:srgbClr val="000000"/>
                  </a:solidFill>
                </a:rPr>
                <a:t>O</a:t>
              </a:r>
              <a:r>
                <a:rPr lang="en-AU" sz="1600" baseline="-25000" dirty="0">
                  <a:solidFill>
                    <a:srgbClr val="000000"/>
                  </a:solidFill>
                </a:rPr>
                <a:t>2</a:t>
              </a:r>
              <a:endParaRPr lang="en-GB" sz="1600" baseline="-25000" dirty="0">
                <a:solidFill>
                  <a:srgbClr val="000000"/>
                </a:solidFill>
              </a:endParaRPr>
            </a:p>
          </p:txBody>
        </p:sp>
      </p:grpSp>
      <p:sp>
        <p:nvSpPr>
          <p:cNvPr id="58376" name="TextBox 24"/>
          <p:cNvSpPr txBox="1">
            <a:spLocks noChangeArrowheads="1"/>
          </p:cNvSpPr>
          <p:nvPr/>
        </p:nvSpPr>
        <p:spPr bwMode="auto">
          <a:xfrm>
            <a:off x="1425484" y="3290174"/>
            <a:ext cx="2770310" cy="2062103"/>
          </a:xfrm>
          <a:prstGeom prst="rect">
            <a:avLst/>
          </a:prstGeom>
          <a:noFill/>
          <a:ln w="9525">
            <a:noFill/>
            <a:miter lim="800000"/>
            <a:headEnd/>
            <a:tailEnd/>
          </a:ln>
        </p:spPr>
        <p:txBody>
          <a:bodyPr wrap="none">
            <a:spAutoFit/>
          </a:bodyPr>
          <a:lstStyle/>
          <a:p>
            <a:r>
              <a:rPr lang="zh-CN" altLang="en-US" sz="3200" b="1" dirty="0">
                <a:solidFill>
                  <a:srgbClr val="000000"/>
                </a:solidFill>
              </a:rPr>
              <a:t>氧气通过材料</a:t>
            </a:r>
            <a:r>
              <a:rPr lang="en-US" altLang="zh-CN" sz="3200" b="1" dirty="0">
                <a:solidFill>
                  <a:srgbClr val="000000"/>
                </a:solidFill>
              </a:rPr>
              <a:t>:</a:t>
            </a:r>
          </a:p>
          <a:p>
            <a:r>
              <a:rPr lang="zh-CN" altLang="en-US" sz="3200" b="1" dirty="0">
                <a:solidFill>
                  <a:srgbClr val="00B050"/>
                </a:solidFill>
              </a:rPr>
              <a:t>快速</a:t>
            </a:r>
            <a:r>
              <a:rPr lang="en-AU" altLang="en-US" sz="3200" b="1" dirty="0">
                <a:solidFill>
                  <a:srgbClr val="00B050"/>
                </a:solidFill>
              </a:rPr>
              <a:t>,  </a:t>
            </a:r>
            <a:br>
              <a:rPr lang="en-AU" altLang="en-US" sz="3200" b="1" dirty="0">
                <a:solidFill>
                  <a:srgbClr val="00B050"/>
                </a:solidFill>
              </a:rPr>
            </a:br>
            <a:r>
              <a:rPr lang="zh-CN" altLang="en-US" sz="3200" b="1" dirty="0">
                <a:solidFill>
                  <a:srgbClr val="00B050"/>
                </a:solidFill>
              </a:rPr>
              <a:t>直接</a:t>
            </a:r>
            <a:r>
              <a:rPr lang="en-AU" altLang="en-US" sz="3200" b="1" dirty="0">
                <a:solidFill>
                  <a:srgbClr val="00B050"/>
                </a:solidFill>
              </a:rPr>
              <a:t>, &amp;</a:t>
            </a:r>
            <a:br>
              <a:rPr lang="en-AU" altLang="en-US" sz="3200" b="1" dirty="0">
                <a:solidFill>
                  <a:srgbClr val="00B050"/>
                </a:solidFill>
              </a:rPr>
            </a:br>
            <a:r>
              <a:rPr lang="zh-CN" altLang="en-US" sz="3200" b="1" dirty="0">
                <a:solidFill>
                  <a:srgbClr val="00B050"/>
                </a:solidFill>
              </a:rPr>
              <a:t>无阻碍</a:t>
            </a:r>
            <a:endParaRPr lang="en-GB" altLang="en-US" sz="3200" b="1" dirty="0">
              <a:solidFill>
                <a:srgbClr val="00B050"/>
              </a:solidFill>
            </a:endParaRPr>
          </a:p>
        </p:txBody>
      </p:sp>
      <p:sp>
        <p:nvSpPr>
          <p:cNvPr id="58377" name="TextBox 25"/>
          <p:cNvSpPr txBox="1">
            <a:spLocks noChangeArrowheads="1"/>
          </p:cNvSpPr>
          <p:nvPr/>
        </p:nvSpPr>
        <p:spPr bwMode="auto">
          <a:xfrm>
            <a:off x="5185834" y="5670550"/>
            <a:ext cx="418704" cy="369332"/>
          </a:xfrm>
          <a:prstGeom prst="rect">
            <a:avLst/>
          </a:prstGeom>
          <a:noFill/>
          <a:ln w="9525">
            <a:noFill/>
            <a:miter lim="800000"/>
            <a:headEnd/>
            <a:tailEnd/>
          </a:ln>
        </p:spPr>
        <p:txBody>
          <a:bodyPr wrap="none">
            <a:spAutoFit/>
          </a:bodyPr>
          <a:lstStyle/>
          <a:p>
            <a:r>
              <a:rPr lang="en-AU" sz="1800" b="1" dirty="0">
                <a:solidFill>
                  <a:srgbClr val="000000"/>
                </a:solidFill>
              </a:rPr>
              <a:t>O</a:t>
            </a:r>
            <a:r>
              <a:rPr lang="en-AU" sz="1800" b="1" baseline="-25000" dirty="0">
                <a:solidFill>
                  <a:srgbClr val="000000"/>
                </a:solidFill>
              </a:rPr>
              <a:t>2</a:t>
            </a:r>
            <a:endParaRPr lang="en-GB" sz="1800" b="1" baseline="-25000" dirty="0">
              <a:solidFill>
                <a:srgbClr val="000000"/>
              </a:solidFill>
            </a:endParaRPr>
          </a:p>
        </p:txBody>
      </p:sp>
      <p:sp>
        <p:nvSpPr>
          <p:cNvPr id="15"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透氧性</a:t>
            </a:r>
            <a:r>
              <a:rPr lang="en-US" altLang="en-US" dirty="0">
                <a:latin typeface="Arial" charset="0"/>
                <a:cs typeface="Arial" charset="0"/>
              </a:rPr>
              <a:t>: </a:t>
            </a:r>
            <a:r>
              <a:rPr lang="zh-CN" altLang="en-US" dirty="0">
                <a:solidFill>
                  <a:srgbClr val="FFFF00"/>
                </a:solidFill>
                <a:latin typeface="Arial" charset="0"/>
                <a:cs typeface="Arial" charset="0"/>
              </a:rPr>
              <a:t>各部位都想要什么？</a:t>
            </a:r>
            <a:endParaRPr lang="en-CA" altLang="en-US" dirty="0">
              <a:solidFill>
                <a:srgbClr val="FFFF00"/>
              </a:solidFill>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041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042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042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0423" name="Rectangle 7"/>
          <p:cNvSpPr>
            <a:spLocks noGrp="1" noChangeArrowheads="1"/>
          </p:cNvSpPr>
          <p:nvPr>
            <p:ph idx="1"/>
          </p:nvPr>
        </p:nvSpPr>
        <p:spPr>
          <a:xfrm>
            <a:off x="827584" y="713244"/>
            <a:ext cx="6699956" cy="3927475"/>
          </a:xfrm>
        </p:spPr>
        <p:txBody>
          <a:bodyPr/>
          <a:lstStyle/>
          <a:p>
            <a:pPr eaLnBrk="1" hangingPunct="1">
              <a:lnSpc>
                <a:spcPct val="220000"/>
              </a:lnSpc>
            </a:pPr>
            <a:r>
              <a:rPr lang="zh-CN" altLang="en-US" sz="2400" dirty="0"/>
              <a:t>与材料厚度无关</a:t>
            </a:r>
            <a:r>
              <a:rPr lang="en-US" altLang="en-US" sz="2400" dirty="0"/>
              <a:t>(</a:t>
            </a:r>
            <a:r>
              <a:rPr lang="en-US" altLang="en-US" sz="2400" i="1" dirty="0"/>
              <a:t>t </a:t>
            </a:r>
            <a:r>
              <a:rPr lang="en-US" altLang="en-US" sz="2400" dirty="0"/>
              <a:t>)</a:t>
            </a:r>
          </a:p>
          <a:p>
            <a:pPr eaLnBrk="1" hangingPunct="1">
              <a:lnSpc>
                <a:spcPct val="220000"/>
              </a:lnSpc>
            </a:pPr>
            <a:r>
              <a:rPr lang="zh-CN" altLang="en-US" sz="2400" dirty="0"/>
              <a:t>与温度有关</a:t>
            </a:r>
            <a:r>
              <a:rPr lang="en-US" altLang="en-US" sz="2400" dirty="0"/>
              <a:t>(T °C)</a:t>
            </a:r>
          </a:p>
          <a:p>
            <a:pPr eaLnBrk="1" hangingPunct="1">
              <a:lnSpc>
                <a:spcPct val="220000"/>
              </a:lnSpc>
            </a:pPr>
            <a:r>
              <a:rPr lang="zh-CN" altLang="en-US" sz="2400" dirty="0"/>
              <a:t>计算值</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solidFill>
                  <a:srgbClr val="FFFF00"/>
                </a:solidFill>
                <a:latin typeface="Arial" charset="0"/>
                <a:cs typeface="Arial" charset="0"/>
              </a:rPr>
              <a:t>透氧性</a:t>
            </a:r>
            <a:endParaRPr lang="en-CA" altLang="en-US" dirty="0">
              <a:solidFill>
                <a:srgbClr val="FFFF00"/>
              </a:solidFill>
              <a:latin typeface="Arial" charset="0"/>
              <a:cs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2360" y="1042372"/>
            <a:ext cx="7696612" cy="4599077"/>
            <a:chOff x="712360" y="1042372"/>
            <a:chExt cx="7696612" cy="4599077"/>
          </a:xfrm>
        </p:grpSpPr>
        <p:sp>
          <p:nvSpPr>
            <p:cNvPr id="62467" name="Rectangle 53"/>
            <p:cNvSpPr>
              <a:spLocks noChangeArrowheads="1"/>
            </p:cNvSpPr>
            <p:nvPr/>
          </p:nvSpPr>
          <p:spPr bwMode="auto">
            <a:xfrm>
              <a:off x="2067027" y="4757123"/>
              <a:ext cx="952500" cy="600075"/>
            </a:xfrm>
            <a:prstGeom prst="rect">
              <a:avLst/>
            </a:prstGeom>
            <a:noFill/>
            <a:ln w="9525">
              <a:noFill/>
              <a:miter lim="800000"/>
              <a:headEnd/>
              <a:tailEnd/>
            </a:ln>
          </p:spPr>
          <p:txBody>
            <a:bodyPr wrap="none" lIns="0" tIns="0" rIns="0" bIns="0">
              <a:spAutoFit/>
            </a:bodyPr>
            <a:lstStyle/>
            <a:p>
              <a:pPr defTabSz="762000"/>
              <a:r>
                <a:rPr lang="en-US" altLang="en-US" sz="3900" b="1">
                  <a:solidFill>
                    <a:schemeClr val="tx1"/>
                  </a:solidFill>
                </a:rPr>
                <a:t>Dk =</a:t>
              </a:r>
              <a:endParaRPr lang="en-US" altLang="en-US" sz="3600">
                <a:solidFill>
                  <a:schemeClr val="tx1"/>
                </a:solidFill>
              </a:endParaRPr>
            </a:p>
          </p:txBody>
        </p:sp>
        <p:sp>
          <p:nvSpPr>
            <p:cNvPr id="62468" name="Rectangle 54"/>
            <p:cNvSpPr>
              <a:spLocks noChangeArrowheads="1"/>
            </p:cNvSpPr>
            <p:nvPr/>
          </p:nvSpPr>
          <p:spPr bwMode="auto">
            <a:xfrm>
              <a:off x="2999772" y="4904759"/>
              <a:ext cx="76944" cy="369332"/>
            </a:xfrm>
            <a:prstGeom prst="rect">
              <a:avLst/>
            </a:prstGeom>
            <a:noFill/>
            <a:ln w="9525">
              <a:noFill/>
              <a:miter lim="800000"/>
              <a:headEnd/>
              <a:tailEnd/>
            </a:ln>
          </p:spPr>
          <p:txBody>
            <a:bodyPr wrap="none" lIns="0" tIns="0" rIns="0" bIns="0">
              <a:spAutoFit/>
            </a:bodyPr>
            <a:lstStyle/>
            <a:p>
              <a:pPr defTabSz="762000"/>
              <a:r>
                <a:rPr lang="en-US" altLang="en-US" sz="2400" b="1">
                  <a:solidFill>
                    <a:schemeClr val="tx1"/>
                  </a:solidFill>
                  <a:latin typeface="Times New Roman" pitchFamily="18" charset="0"/>
                </a:rPr>
                <a:t> </a:t>
              </a:r>
              <a:endParaRPr lang="en-US" altLang="en-US" sz="3600">
                <a:solidFill>
                  <a:schemeClr val="tx1"/>
                </a:solidFill>
              </a:endParaRPr>
            </a:p>
          </p:txBody>
        </p:sp>
        <p:sp>
          <p:nvSpPr>
            <p:cNvPr id="62469" name="Line 55"/>
            <p:cNvSpPr>
              <a:spLocks noChangeShapeType="1"/>
            </p:cNvSpPr>
            <p:nvPr/>
          </p:nvSpPr>
          <p:spPr bwMode="auto">
            <a:xfrm>
              <a:off x="3122537" y="4984134"/>
              <a:ext cx="3651956" cy="1588"/>
            </a:xfrm>
            <a:prstGeom prst="line">
              <a:avLst/>
            </a:prstGeom>
            <a:noFill/>
            <a:ln w="15875">
              <a:solidFill>
                <a:schemeClr val="tx1"/>
              </a:solidFill>
              <a:round/>
              <a:headEnd/>
              <a:tailEnd/>
            </a:ln>
          </p:spPr>
          <p:txBody>
            <a:bodyPr/>
            <a:lstStyle/>
            <a:p>
              <a:endParaRPr lang="en-US"/>
            </a:p>
          </p:txBody>
        </p:sp>
        <p:sp>
          <p:nvSpPr>
            <p:cNvPr id="62470" name="Rectangle 56"/>
            <p:cNvSpPr>
              <a:spLocks noChangeArrowheads="1"/>
            </p:cNvSpPr>
            <p:nvPr/>
          </p:nvSpPr>
          <p:spPr bwMode="auto">
            <a:xfrm>
              <a:off x="5449460" y="5041285"/>
              <a:ext cx="1359346"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mmHg</a:t>
              </a:r>
              <a:endParaRPr lang="en-US" altLang="en-US" sz="3600">
                <a:solidFill>
                  <a:schemeClr val="tx1"/>
                </a:solidFill>
              </a:endParaRPr>
            </a:p>
          </p:txBody>
        </p:sp>
        <p:sp>
          <p:nvSpPr>
            <p:cNvPr id="62471" name="Rectangle 57"/>
            <p:cNvSpPr>
              <a:spLocks noChangeArrowheads="1"/>
            </p:cNvSpPr>
            <p:nvPr/>
          </p:nvSpPr>
          <p:spPr bwMode="auto">
            <a:xfrm>
              <a:off x="5112204" y="5041285"/>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62472" name="Rectangle 58"/>
            <p:cNvSpPr>
              <a:spLocks noChangeArrowheads="1"/>
            </p:cNvSpPr>
            <p:nvPr/>
          </p:nvSpPr>
          <p:spPr bwMode="auto">
            <a:xfrm>
              <a:off x="3830916" y="5041285"/>
              <a:ext cx="618067" cy="600075"/>
            </a:xfrm>
            <a:prstGeom prst="rect">
              <a:avLst/>
            </a:prstGeom>
            <a:noFill/>
            <a:ln w="9525">
              <a:noFill/>
              <a:miter lim="800000"/>
              <a:headEnd/>
              <a:tailEnd/>
            </a:ln>
          </p:spPr>
          <p:txBody>
            <a:bodyPr wrap="none" lIns="0" tIns="0" rIns="0" bIns="0">
              <a:spAutoFit/>
            </a:bodyPr>
            <a:lstStyle/>
            <a:p>
              <a:pPr defTabSz="762000"/>
              <a:r>
                <a:rPr lang="en-US" altLang="en-US" sz="3900" i="1" dirty="0">
                  <a:solidFill>
                    <a:schemeClr val="tx1"/>
                  </a:solidFill>
                </a:rPr>
                <a:t>mL</a:t>
              </a:r>
              <a:endParaRPr lang="en-US" altLang="en-US" sz="3600" dirty="0">
                <a:solidFill>
                  <a:schemeClr val="tx1"/>
                </a:solidFill>
              </a:endParaRPr>
            </a:p>
          </p:txBody>
        </p:sp>
        <p:sp>
          <p:nvSpPr>
            <p:cNvPr id="62473" name="Rectangle 59"/>
            <p:cNvSpPr>
              <a:spLocks noChangeArrowheads="1"/>
            </p:cNvSpPr>
            <p:nvPr/>
          </p:nvSpPr>
          <p:spPr bwMode="auto">
            <a:xfrm>
              <a:off x="3492249" y="5041285"/>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62474" name="Rectangle 60"/>
            <p:cNvSpPr>
              <a:spLocks noChangeArrowheads="1"/>
            </p:cNvSpPr>
            <p:nvPr/>
          </p:nvSpPr>
          <p:spPr bwMode="auto">
            <a:xfrm>
              <a:off x="3132416" y="5041285"/>
              <a:ext cx="193964"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s</a:t>
              </a:r>
              <a:endParaRPr lang="en-US" altLang="en-US" sz="3600">
                <a:solidFill>
                  <a:schemeClr val="tx1"/>
                </a:solidFill>
              </a:endParaRPr>
            </a:p>
          </p:txBody>
        </p:sp>
        <p:sp>
          <p:nvSpPr>
            <p:cNvPr id="62475" name="Rectangle 61"/>
            <p:cNvSpPr>
              <a:spLocks noChangeArrowheads="1"/>
            </p:cNvSpPr>
            <p:nvPr/>
          </p:nvSpPr>
          <p:spPr bwMode="auto">
            <a:xfrm>
              <a:off x="5079749" y="4360248"/>
              <a:ext cx="618067"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mL</a:t>
              </a:r>
              <a:endParaRPr lang="en-US" altLang="en-US" sz="3600">
                <a:solidFill>
                  <a:schemeClr val="tx1"/>
                </a:solidFill>
              </a:endParaRPr>
            </a:p>
          </p:txBody>
        </p:sp>
        <p:sp>
          <p:nvSpPr>
            <p:cNvPr id="62476" name="Rectangle 62"/>
            <p:cNvSpPr>
              <a:spLocks noChangeArrowheads="1"/>
            </p:cNvSpPr>
            <p:nvPr/>
          </p:nvSpPr>
          <p:spPr bwMode="auto">
            <a:xfrm>
              <a:off x="4741083" y="4360248"/>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62477" name="Rectangle 63"/>
            <p:cNvSpPr>
              <a:spLocks noChangeArrowheads="1"/>
            </p:cNvSpPr>
            <p:nvPr/>
          </p:nvSpPr>
          <p:spPr bwMode="auto">
            <a:xfrm>
              <a:off x="3830915" y="4360248"/>
              <a:ext cx="604333"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cm</a:t>
              </a:r>
              <a:endParaRPr lang="en-US" altLang="en-US" sz="3600">
                <a:solidFill>
                  <a:schemeClr val="tx1"/>
                </a:solidFill>
              </a:endParaRPr>
            </a:p>
          </p:txBody>
        </p:sp>
        <p:sp>
          <p:nvSpPr>
            <p:cNvPr id="62478" name="Rectangle 64"/>
            <p:cNvSpPr>
              <a:spLocks noChangeArrowheads="1"/>
            </p:cNvSpPr>
            <p:nvPr/>
          </p:nvSpPr>
          <p:spPr bwMode="auto">
            <a:xfrm>
              <a:off x="4436283" y="5206384"/>
              <a:ext cx="461665" cy="430887"/>
            </a:xfrm>
            <a:prstGeom prst="rect">
              <a:avLst/>
            </a:prstGeom>
            <a:noFill/>
            <a:ln w="9525">
              <a:noFill/>
              <a:miter lim="800000"/>
              <a:headEnd/>
              <a:tailEnd/>
            </a:ln>
          </p:spPr>
          <p:txBody>
            <a:bodyPr wrap="none" lIns="0" tIns="0" rIns="0" bIns="0">
              <a:spAutoFit/>
            </a:bodyPr>
            <a:lstStyle/>
            <a:p>
              <a:pPr defTabSz="762000"/>
              <a:r>
                <a:rPr lang="zh-CN" altLang="en-US" i="1" dirty="0">
                  <a:solidFill>
                    <a:schemeClr val="tx1"/>
                  </a:solidFill>
                </a:rPr>
                <a:t>镜片</a:t>
              </a:r>
              <a:endParaRPr lang="en-US" altLang="en-US" sz="2800" dirty="0">
                <a:solidFill>
                  <a:schemeClr val="tx1"/>
                </a:solidFill>
              </a:endParaRPr>
            </a:p>
          </p:txBody>
        </p:sp>
        <p:sp>
          <p:nvSpPr>
            <p:cNvPr id="62479" name="Rectangle 65"/>
            <p:cNvSpPr>
              <a:spLocks noChangeArrowheads="1"/>
            </p:cNvSpPr>
            <p:nvPr/>
          </p:nvSpPr>
          <p:spPr bwMode="auto">
            <a:xfrm>
              <a:off x="5685116" y="4525348"/>
              <a:ext cx="201978" cy="369332"/>
            </a:xfrm>
            <a:prstGeom prst="rect">
              <a:avLst/>
            </a:prstGeom>
            <a:noFill/>
            <a:ln w="9525">
              <a:noFill/>
              <a:miter lim="800000"/>
              <a:headEnd/>
              <a:tailEnd/>
            </a:ln>
          </p:spPr>
          <p:txBody>
            <a:bodyPr wrap="none" lIns="0" tIns="0" rIns="0" bIns="0">
              <a:spAutoFit/>
            </a:bodyPr>
            <a:lstStyle/>
            <a:p>
              <a:pPr defTabSz="762000"/>
              <a:r>
                <a:rPr lang="en-US" altLang="en-US" sz="2400" i="1">
                  <a:solidFill>
                    <a:schemeClr val="tx1"/>
                  </a:solidFill>
                </a:rPr>
                <a:t>O</a:t>
              </a:r>
              <a:endParaRPr lang="en-US" altLang="en-US" sz="3600">
                <a:solidFill>
                  <a:schemeClr val="tx1"/>
                </a:solidFill>
              </a:endParaRPr>
            </a:p>
          </p:txBody>
        </p:sp>
        <p:sp>
          <p:nvSpPr>
            <p:cNvPr id="62480" name="Rectangle 66"/>
            <p:cNvSpPr>
              <a:spLocks noChangeArrowheads="1"/>
            </p:cNvSpPr>
            <p:nvPr/>
          </p:nvSpPr>
          <p:spPr bwMode="auto">
            <a:xfrm>
              <a:off x="5920771" y="4552335"/>
              <a:ext cx="142668" cy="338554"/>
            </a:xfrm>
            <a:prstGeom prst="rect">
              <a:avLst/>
            </a:prstGeom>
            <a:noFill/>
            <a:ln w="9525">
              <a:noFill/>
              <a:miter lim="800000"/>
              <a:headEnd/>
              <a:tailEnd/>
            </a:ln>
          </p:spPr>
          <p:txBody>
            <a:bodyPr wrap="none" lIns="0" tIns="0" rIns="0" bIns="0">
              <a:spAutoFit/>
            </a:bodyPr>
            <a:lstStyle/>
            <a:p>
              <a:pPr defTabSz="762000"/>
              <a:r>
                <a:rPr lang="en-US" altLang="en-US" sz="2200">
                  <a:solidFill>
                    <a:schemeClr val="tx1"/>
                  </a:solidFill>
                </a:rPr>
                <a:t>2</a:t>
              </a:r>
              <a:endParaRPr lang="en-US" altLang="en-US" sz="3600">
                <a:solidFill>
                  <a:schemeClr val="tx1"/>
                </a:solidFill>
              </a:endParaRPr>
            </a:p>
          </p:txBody>
        </p:sp>
        <p:sp>
          <p:nvSpPr>
            <p:cNvPr id="62481" name="Rectangle 67"/>
            <p:cNvSpPr>
              <a:spLocks noChangeArrowheads="1"/>
            </p:cNvSpPr>
            <p:nvPr/>
          </p:nvSpPr>
          <p:spPr bwMode="auto">
            <a:xfrm>
              <a:off x="4429226" y="4304684"/>
              <a:ext cx="155492" cy="369332"/>
            </a:xfrm>
            <a:prstGeom prst="rect">
              <a:avLst/>
            </a:prstGeom>
            <a:noFill/>
            <a:ln w="9525">
              <a:noFill/>
              <a:miter lim="800000"/>
              <a:headEnd/>
              <a:tailEnd/>
            </a:ln>
          </p:spPr>
          <p:txBody>
            <a:bodyPr wrap="none" lIns="0" tIns="0" rIns="0" bIns="0">
              <a:spAutoFit/>
            </a:bodyPr>
            <a:lstStyle/>
            <a:p>
              <a:pPr defTabSz="762000"/>
              <a:r>
                <a:rPr lang="en-US" altLang="en-US" sz="2400">
                  <a:solidFill>
                    <a:schemeClr val="tx1"/>
                  </a:solidFill>
                </a:rPr>
                <a:t>2</a:t>
              </a:r>
              <a:endParaRPr lang="en-US" altLang="en-US" sz="3600">
                <a:solidFill>
                  <a:schemeClr val="tx1"/>
                </a:solidFill>
              </a:endParaRPr>
            </a:p>
          </p:txBody>
        </p:sp>
        <p:sp>
          <p:nvSpPr>
            <p:cNvPr id="62482" name="Rectangle 28"/>
            <p:cNvSpPr>
              <a:spLocks noChangeArrowheads="1"/>
            </p:cNvSpPr>
            <p:nvPr/>
          </p:nvSpPr>
          <p:spPr bwMode="auto">
            <a:xfrm>
              <a:off x="4031294" y="1478934"/>
              <a:ext cx="769441" cy="646331"/>
            </a:xfrm>
            <a:prstGeom prst="rect">
              <a:avLst/>
            </a:prstGeom>
            <a:noFill/>
            <a:ln w="9525">
              <a:noFill/>
              <a:miter lim="800000"/>
              <a:headEnd/>
              <a:tailEnd/>
            </a:ln>
          </p:spPr>
          <p:txBody>
            <a:bodyPr wrap="none" lIns="0" tIns="0" rIns="0" bIns="0">
              <a:spAutoFit/>
            </a:bodyPr>
            <a:lstStyle/>
            <a:p>
              <a:pPr defTabSz="762000"/>
              <a:r>
                <a:rPr lang="en-US" altLang="en-US" sz="4200" b="1">
                  <a:solidFill>
                    <a:schemeClr val="tx1"/>
                  </a:solidFill>
                </a:rPr>
                <a:t>k = </a:t>
              </a:r>
              <a:endParaRPr lang="en-US" altLang="en-US" sz="3600">
                <a:solidFill>
                  <a:schemeClr val="tx1"/>
                </a:solidFill>
              </a:endParaRPr>
            </a:p>
          </p:txBody>
        </p:sp>
        <p:sp>
          <p:nvSpPr>
            <p:cNvPr id="62483" name="Line 29"/>
            <p:cNvSpPr>
              <a:spLocks noChangeShapeType="1"/>
            </p:cNvSpPr>
            <p:nvPr/>
          </p:nvSpPr>
          <p:spPr bwMode="auto">
            <a:xfrm>
              <a:off x="5146071" y="1728173"/>
              <a:ext cx="3255434" cy="1587"/>
            </a:xfrm>
            <a:prstGeom prst="line">
              <a:avLst/>
            </a:prstGeom>
            <a:noFill/>
            <a:ln w="17463">
              <a:solidFill>
                <a:schemeClr val="tx1"/>
              </a:solidFill>
              <a:round/>
              <a:headEnd/>
              <a:tailEnd/>
            </a:ln>
          </p:spPr>
          <p:txBody>
            <a:bodyPr/>
            <a:lstStyle/>
            <a:p>
              <a:endParaRPr lang="en-US"/>
            </a:p>
          </p:txBody>
        </p:sp>
        <p:sp>
          <p:nvSpPr>
            <p:cNvPr id="62484" name="Rectangle 30"/>
            <p:cNvSpPr>
              <a:spLocks noChangeArrowheads="1"/>
            </p:cNvSpPr>
            <p:nvPr/>
          </p:nvSpPr>
          <p:spPr bwMode="auto">
            <a:xfrm>
              <a:off x="6943827" y="1790084"/>
              <a:ext cx="1465145" cy="646331"/>
            </a:xfrm>
            <a:prstGeom prst="rect">
              <a:avLst/>
            </a:prstGeom>
            <a:noFill/>
            <a:ln w="9525">
              <a:noFill/>
              <a:miter lim="800000"/>
              <a:headEnd/>
              <a:tailEnd/>
            </a:ln>
          </p:spPr>
          <p:txBody>
            <a:bodyPr wrap="none" lIns="0" tIns="0" rIns="0" bIns="0">
              <a:spAutoFit/>
            </a:bodyPr>
            <a:lstStyle/>
            <a:p>
              <a:pPr defTabSz="762000"/>
              <a:r>
                <a:rPr lang="en-US" altLang="en-US" sz="4200" i="1" dirty="0">
                  <a:solidFill>
                    <a:schemeClr val="tx1"/>
                  </a:solidFill>
                </a:rPr>
                <a:t>mmHg</a:t>
              </a:r>
              <a:endParaRPr lang="en-US" altLang="en-US" sz="3600" dirty="0">
                <a:solidFill>
                  <a:schemeClr val="tx1"/>
                </a:solidFill>
              </a:endParaRPr>
            </a:p>
          </p:txBody>
        </p:sp>
        <p:sp>
          <p:nvSpPr>
            <p:cNvPr id="62485" name="Rectangle 31"/>
            <p:cNvSpPr>
              <a:spLocks noChangeArrowheads="1"/>
            </p:cNvSpPr>
            <p:nvPr/>
          </p:nvSpPr>
          <p:spPr bwMode="auto">
            <a:xfrm>
              <a:off x="6571294" y="1790084"/>
              <a:ext cx="239889" cy="647700"/>
            </a:xfrm>
            <a:prstGeom prst="rect">
              <a:avLst/>
            </a:prstGeom>
            <a:noFill/>
            <a:ln w="9525">
              <a:noFill/>
              <a:miter lim="800000"/>
              <a:headEnd/>
              <a:tailEnd/>
            </a:ln>
          </p:spPr>
          <p:txBody>
            <a:bodyPr wrap="none" lIns="0" tIns="0" rIns="0" bIns="0">
              <a:spAutoFit/>
            </a:bodyPr>
            <a:lstStyle/>
            <a:p>
              <a:pPr defTabSz="762000"/>
              <a:r>
                <a:rPr lang="en-US" altLang="en-US" sz="4200" i="1">
                  <a:solidFill>
                    <a:schemeClr val="tx1"/>
                  </a:solidFill>
                </a:rPr>
                <a:t>x</a:t>
              </a:r>
              <a:endParaRPr lang="en-US" altLang="en-US" sz="3600">
                <a:solidFill>
                  <a:schemeClr val="tx1"/>
                </a:solidFill>
              </a:endParaRPr>
            </a:p>
          </p:txBody>
        </p:sp>
        <p:sp>
          <p:nvSpPr>
            <p:cNvPr id="62486" name="Rectangle 32"/>
            <p:cNvSpPr>
              <a:spLocks noChangeArrowheads="1"/>
            </p:cNvSpPr>
            <p:nvPr/>
          </p:nvSpPr>
          <p:spPr bwMode="auto">
            <a:xfrm>
              <a:off x="5158772" y="1790084"/>
              <a:ext cx="666044" cy="647700"/>
            </a:xfrm>
            <a:prstGeom prst="rect">
              <a:avLst/>
            </a:prstGeom>
            <a:noFill/>
            <a:ln w="9525">
              <a:noFill/>
              <a:miter lim="800000"/>
              <a:headEnd/>
              <a:tailEnd/>
            </a:ln>
          </p:spPr>
          <p:txBody>
            <a:bodyPr wrap="none" lIns="0" tIns="0" rIns="0" bIns="0">
              <a:spAutoFit/>
            </a:bodyPr>
            <a:lstStyle/>
            <a:p>
              <a:pPr defTabSz="762000"/>
              <a:r>
                <a:rPr lang="en-US" altLang="en-US" sz="4200" i="1">
                  <a:solidFill>
                    <a:schemeClr val="tx1"/>
                  </a:solidFill>
                </a:rPr>
                <a:t>mL</a:t>
              </a:r>
              <a:endParaRPr lang="en-US" altLang="en-US" sz="3600">
                <a:solidFill>
                  <a:schemeClr val="tx1"/>
                </a:solidFill>
              </a:endParaRPr>
            </a:p>
          </p:txBody>
        </p:sp>
        <p:sp>
          <p:nvSpPr>
            <p:cNvPr id="62487" name="Rectangle 33"/>
            <p:cNvSpPr>
              <a:spLocks noChangeArrowheads="1"/>
            </p:cNvSpPr>
            <p:nvPr/>
          </p:nvSpPr>
          <p:spPr bwMode="auto">
            <a:xfrm>
              <a:off x="6235449" y="1042372"/>
              <a:ext cx="666044" cy="647700"/>
            </a:xfrm>
            <a:prstGeom prst="rect">
              <a:avLst/>
            </a:prstGeom>
            <a:noFill/>
            <a:ln w="9525">
              <a:noFill/>
              <a:miter lim="800000"/>
              <a:headEnd/>
              <a:tailEnd/>
            </a:ln>
          </p:spPr>
          <p:txBody>
            <a:bodyPr wrap="none" lIns="0" tIns="0" rIns="0" bIns="0">
              <a:spAutoFit/>
            </a:bodyPr>
            <a:lstStyle/>
            <a:p>
              <a:pPr defTabSz="762000"/>
              <a:r>
                <a:rPr lang="en-US" altLang="en-US" sz="4200" i="1">
                  <a:solidFill>
                    <a:schemeClr val="tx1"/>
                  </a:solidFill>
                </a:rPr>
                <a:t>mL</a:t>
              </a:r>
              <a:endParaRPr lang="en-US" altLang="en-US" sz="3600">
                <a:solidFill>
                  <a:schemeClr val="tx1"/>
                </a:solidFill>
              </a:endParaRPr>
            </a:p>
          </p:txBody>
        </p:sp>
        <p:sp>
          <p:nvSpPr>
            <p:cNvPr id="62488" name="Rectangle 34"/>
            <p:cNvSpPr>
              <a:spLocks noChangeArrowheads="1"/>
            </p:cNvSpPr>
            <p:nvPr/>
          </p:nvSpPr>
          <p:spPr bwMode="auto">
            <a:xfrm>
              <a:off x="5826226" y="1972648"/>
              <a:ext cx="512961" cy="307777"/>
            </a:xfrm>
            <a:prstGeom prst="rect">
              <a:avLst/>
            </a:prstGeom>
            <a:noFill/>
            <a:ln w="9525">
              <a:noFill/>
              <a:miter lim="800000"/>
              <a:headEnd/>
              <a:tailEnd/>
            </a:ln>
          </p:spPr>
          <p:txBody>
            <a:bodyPr wrap="none" lIns="0" tIns="0" rIns="0" bIns="0">
              <a:spAutoFit/>
            </a:bodyPr>
            <a:lstStyle/>
            <a:p>
              <a:pPr defTabSz="762000"/>
              <a:r>
                <a:rPr lang="zh-CN" altLang="en-US" sz="2000" i="1" dirty="0">
                  <a:solidFill>
                    <a:schemeClr val="tx1"/>
                  </a:solidFill>
                </a:rPr>
                <a:t>镜片</a:t>
              </a:r>
              <a:endParaRPr lang="en-US" altLang="en-US" sz="2800" dirty="0">
                <a:solidFill>
                  <a:schemeClr val="tx1"/>
                </a:solidFill>
              </a:endParaRPr>
            </a:p>
          </p:txBody>
        </p:sp>
        <p:sp>
          <p:nvSpPr>
            <p:cNvPr id="62489" name="Rectangle 35"/>
            <p:cNvSpPr>
              <a:spLocks noChangeArrowheads="1"/>
            </p:cNvSpPr>
            <p:nvPr/>
          </p:nvSpPr>
          <p:spPr bwMode="auto">
            <a:xfrm>
              <a:off x="6901494" y="1224935"/>
              <a:ext cx="226024" cy="415498"/>
            </a:xfrm>
            <a:prstGeom prst="rect">
              <a:avLst/>
            </a:prstGeom>
            <a:noFill/>
            <a:ln w="9525">
              <a:noFill/>
              <a:miter lim="800000"/>
              <a:headEnd/>
              <a:tailEnd/>
            </a:ln>
          </p:spPr>
          <p:txBody>
            <a:bodyPr wrap="none" lIns="0" tIns="0" rIns="0" bIns="0">
              <a:spAutoFit/>
            </a:bodyPr>
            <a:lstStyle/>
            <a:p>
              <a:pPr defTabSz="762000"/>
              <a:r>
                <a:rPr lang="en-US" altLang="en-US" sz="2700" i="1">
                  <a:solidFill>
                    <a:schemeClr val="tx1"/>
                  </a:solidFill>
                </a:rPr>
                <a:t>O</a:t>
              </a:r>
              <a:endParaRPr lang="en-US" altLang="en-US" sz="3600">
                <a:solidFill>
                  <a:schemeClr val="tx1"/>
                </a:solidFill>
              </a:endParaRPr>
            </a:p>
          </p:txBody>
        </p:sp>
        <p:sp>
          <p:nvSpPr>
            <p:cNvPr id="62490" name="Rectangle 36"/>
            <p:cNvSpPr>
              <a:spLocks noChangeArrowheads="1"/>
            </p:cNvSpPr>
            <p:nvPr/>
          </p:nvSpPr>
          <p:spPr bwMode="auto">
            <a:xfrm>
              <a:off x="7162549" y="1255098"/>
              <a:ext cx="155492" cy="369332"/>
            </a:xfrm>
            <a:prstGeom prst="rect">
              <a:avLst/>
            </a:prstGeom>
            <a:noFill/>
            <a:ln w="9525">
              <a:noFill/>
              <a:miter lim="800000"/>
              <a:headEnd/>
              <a:tailEnd/>
            </a:ln>
          </p:spPr>
          <p:txBody>
            <a:bodyPr wrap="none" lIns="0" tIns="0" rIns="0" bIns="0">
              <a:spAutoFit/>
            </a:bodyPr>
            <a:lstStyle/>
            <a:p>
              <a:pPr defTabSz="762000"/>
              <a:r>
                <a:rPr lang="en-US" altLang="en-US" sz="2400">
                  <a:solidFill>
                    <a:schemeClr val="tx1"/>
                  </a:solidFill>
                </a:rPr>
                <a:t>2</a:t>
              </a:r>
              <a:endParaRPr lang="en-US" altLang="en-US" sz="3600">
                <a:solidFill>
                  <a:schemeClr val="tx1"/>
                </a:solidFill>
              </a:endParaRPr>
            </a:p>
          </p:txBody>
        </p:sp>
        <p:sp>
          <p:nvSpPr>
            <p:cNvPr id="62491" name="Rectangle 21"/>
            <p:cNvSpPr>
              <a:spLocks noChangeArrowheads="1"/>
            </p:cNvSpPr>
            <p:nvPr/>
          </p:nvSpPr>
          <p:spPr bwMode="auto">
            <a:xfrm>
              <a:off x="712360" y="1582123"/>
              <a:ext cx="680156" cy="579437"/>
            </a:xfrm>
            <a:prstGeom prst="rect">
              <a:avLst/>
            </a:prstGeom>
            <a:noFill/>
            <a:ln w="9525">
              <a:noFill/>
              <a:miter lim="800000"/>
              <a:headEnd/>
              <a:tailEnd/>
            </a:ln>
          </p:spPr>
          <p:txBody>
            <a:bodyPr wrap="none" lIns="0" tIns="0" rIns="0" bIns="0">
              <a:spAutoFit/>
            </a:bodyPr>
            <a:lstStyle/>
            <a:p>
              <a:pPr defTabSz="762000"/>
              <a:r>
                <a:rPr lang="en-US" altLang="en-US" sz="3800" b="1">
                  <a:solidFill>
                    <a:schemeClr val="tx1"/>
                  </a:solidFill>
                </a:rPr>
                <a:t>D =</a:t>
              </a:r>
              <a:endParaRPr lang="en-US" altLang="en-US" sz="3600">
                <a:solidFill>
                  <a:schemeClr val="tx1"/>
                </a:solidFill>
              </a:endParaRPr>
            </a:p>
          </p:txBody>
        </p:sp>
        <p:sp>
          <p:nvSpPr>
            <p:cNvPr id="62492" name="Rectangle 22"/>
            <p:cNvSpPr>
              <a:spLocks noChangeArrowheads="1"/>
            </p:cNvSpPr>
            <p:nvPr/>
          </p:nvSpPr>
          <p:spPr bwMode="auto">
            <a:xfrm>
              <a:off x="1392516" y="1607523"/>
              <a:ext cx="121828" cy="584775"/>
            </a:xfrm>
            <a:prstGeom prst="rect">
              <a:avLst/>
            </a:prstGeom>
            <a:noFill/>
            <a:ln w="9525">
              <a:noFill/>
              <a:miter lim="800000"/>
              <a:headEnd/>
              <a:tailEnd/>
            </a:ln>
          </p:spPr>
          <p:txBody>
            <a:bodyPr wrap="none" lIns="0" tIns="0" rIns="0" bIns="0">
              <a:spAutoFit/>
            </a:bodyPr>
            <a:lstStyle/>
            <a:p>
              <a:pPr defTabSz="762000"/>
              <a:r>
                <a:rPr lang="en-US" altLang="en-US" sz="3800">
                  <a:solidFill>
                    <a:schemeClr val="tx1"/>
                  </a:solidFill>
                  <a:latin typeface="Times New Roman" pitchFamily="18" charset="0"/>
                </a:rPr>
                <a:t> </a:t>
              </a:r>
              <a:endParaRPr lang="en-US" altLang="en-US" sz="3600">
                <a:solidFill>
                  <a:schemeClr val="tx1"/>
                </a:solidFill>
              </a:endParaRPr>
            </a:p>
          </p:txBody>
        </p:sp>
        <p:sp>
          <p:nvSpPr>
            <p:cNvPr id="62493" name="Line 23"/>
            <p:cNvSpPr>
              <a:spLocks noChangeShapeType="1"/>
            </p:cNvSpPr>
            <p:nvPr/>
          </p:nvSpPr>
          <p:spPr bwMode="auto">
            <a:xfrm>
              <a:off x="1852538" y="1804373"/>
              <a:ext cx="804333" cy="1587"/>
            </a:xfrm>
            <a:prstGeom prst="line">
              <a:avLst/>
            </a:prstGeom>
            <a:noFill/>
            <a:ln w="15875">
              <a:solidFill>
                <a:schemeClr val="tx1"/>
              </a:solidFill>
              <a:round/>
              <a:headEnd/>
              <a:tailEnd/>
            </a:ln>
          </p:spPr>
          <p:txBody>
            <a:bodyPr/>
            <a:lstStyle/>
            <a:p>
              <a:endParaRPr lang="en-US"/>
            </a:p>
          </p:txBody>
        </p:sp>
        <p:sp>
          <p:nvSpPr>
            <p:cNvPr id="62494" name="Rectangle 24"/>
            <p:cNvSpPr>
              <a:spLocks noChangeArrowheads="1"/>
            </p:cNvSpPr>
            <p:nvPr/>
          </p:nvSpPr>
          <p:spPr bwMode="auto">
            <a:xfrm>
              <a:off x="2138994" y="1858348"/>
              <a:ext cx="189154" cy="584775"/>
            </a:xfrm>
            <a:prstGeom prst="rect">
              <a:avLst/>
            </a:prstGeom>
            <a:noFill/>
            <a:ln w="9525">
              <a:noFill/>
              <a:miter lim="800000"/>
              <a:headEnd/>
              <a:tailEnd/>
            </a:ln>
          </p:spPr>
          <p:txBody>
            <a:bodyPr wrap="none" lIns="0" tIns="0" rIns="0" bIns="0">
              <a:spAutoFit/>
            </a:bodyPr>
            <a:lstStyle/>
            <a:p>
              <a:pPr defTabSz="762000"/>
              <a:r>
                <a:rPr lang="en-US" altLang="en-US" sz="3800" i="1">
                  <a:solidFill>
                    <a:schemeClr val="tx1"/>
                  </a:solidFill>
                </a:rPr>
                <a:t>s</a:t>
              </a:r>
              <a:endParaRPr lang="en-US" altLang="en-US" sz="3600">
                <a:solidFill>
                  <a:schemeClr val="tx1"/>
                </a:solidFill>
              </a:endParaRPr>
            </a:p>
          </p:txBody>
        </p:sp>
        <p:sp>
          <p:nvSpPr>
            <p:cNvPr id="62495" name="Rectangle 25"/>
            <p:cNvSpPr>
              <a:spLocks noChangeArrowheads="1"/>
            </p:cNvSpPr>
            <p:nvPr/>
          </p:nvSpPr>
          <p:spPr bwMode="auto">
            <a:xfrm>
              <a:off x="1858182" y="1193184"/>
              <a:ext cx="586699" cy="584775"/>
            </a:xfrm>
            <a:prstGeom prst="rect">
              <a:avLst/>
            </a:prstGeom>
            <a:noFill/>
            <a:ln w="9525">
              <a:noFill/>
              <a:miter lim="800000"/>
              <a:headEnd/>
              <a:tailEnd/>
            </a:ln>
          </p:spPr>
          <p:txBody>
            <a:bodyPr wrap="none" lIns="0" tIns="0" rIns="0" bIns="0">
              <a:spAutoFit/>
            </a:bodyPr>
            <a:lstStyle/>
            <a:p>
              <a:pPr defTabSz="762000"/>
              <a:r>
                <a:rPr lang="en-US" altLang="en-US" sz="3800" i="1">
                  <a:solidFill>
                    <a:schemeClr val="tx1"/>
                  </a:solidFill>
                </a:rPr>
                <a:t>cm</a:t>
              </a:r>
              <a:endParaRPr lang="en-US" altLang="en-US" sz="3600">
                <a:solidFill>
                  <a:schemeClr val="tx1"/>
                </a:solidFill>
              </a:endParaRPr>
            </a:p>
          </p:txBody>
        </p:sp>
        <p:sp>
          <p:nvSpPr>
            <p:cNvPr id="62496" name="Rectangle 26"/>
            <p:cNvSpPr>
              <a:spLocks noChangeArrowheads="1"/>
            </p:cNvSpPr>
            <p:nvPr/>
          </p:nvSpPr>
          <p:spPr bwMode="auto">
            <a:xfrm>
              <a:off x="2455082" y="1139209"/>
              <a:ext cx="155492" cy="369332"/>
            </a:xfrm>
            <a:prstGeom prst="rect">
              <a:avLst/>
            </a:prstGeom>
            <a:noFill/>
            <a:ln w="9525">
              <a:noFill/>
              <a:miter lim="800000"/>
              <a:headEnd/>
              <a:tailEnd/>
            </a:ln>
          </p:spPr>
          <p:txBody>
            <a:bodyPr wrap="none" lIns="0" tIns="0" rIns="0" bIns="0">
              <a:spAutoFit/>
            </a:bodyPr>
            <a:lstStyle/>
            <a:p>
              <a:pPr defTabSz="762000"/>
              <a:r>
                <a:rPr lang="en-US" altLang="en-US" sz="2400">
                  <a:solidFill>
                    <a:schemeClr val="tx1"/>
                  </a:solidFill>
                </a:rPr>
                <a:t>2</a:t>
              </a:r>
              <a:endParaRPr lang="en-US" altLang="en-US" sz="3600">
                <a:solidFill>
                  <a:schemeClr val="tx1"/>
                </a:solidFill>
              </a:endParaRPr>
            </a:p>
          </p:txBody>
        </p:sp>
        <p:sp>
          <p:nvSpPr>
            <p:cNvPr id="62497" name="Text Box 16"/>
            <p:cNvSpPr txBox="1">
              <a:spLocks noChangeArrowheads="1"/>
            </p:cNvSpPr>
            <p:nvPr/>
          </p:nvSpPr>
          <p:spPr bwMode="auto">
            <a:xfrm>
              <a:off x="2970138" y="1282085"/>
              <a:ext cx="726481" cy="1015663"/>
            </a:xfrm>
            <a:prstGeom prst="rect">
              <a:avLst/>
            </a:prstGeom>
            <a:noFill/>
            <a:ln w="12700">
              <a:noFill/>
              <a:miter lim="800000"/>
              <a:headEnd type="none" w="sm" len="sm"/>
              <a:tailEnd type="none" w="sm" len="sm"/>
            </a:ln>
          </p:spPr>
          <p:txBody>
            <a:bodyPr wrap="none">
              <a:spAutoFit/>
            </a:bodyPr>
            <a:lstStyle/>
            <a:p>
              <a:pPr defTabSz="762000"/>
              <a:r>
                <a:rPr lang="en-US" altLang="en-US" sz="6000" b="1" dirty="0">
                  <a:solidFill>
                    <a:srgbClr val="FF0000"/>
                  </a:solidFill>
                </a:rPr>
                <a:t>&amp;</a:t>
              </a:r>
            </a:p>
          </p:txBody>
        </p:sp>
        <p:sp>
          <p:nvSpPr>
            <p:cNvPr id="62498" name="Rectangle 38"/>
            <p:cNvSpPr>
              <a:spLocks noChangeArrowheads="1"/>
            </p:cNvSpPr>
            <p:nvPr/>
          </p:nvSpPr>
          <p:spPr bwMode="auto">
            <a:xfrm>
              <a:off x="2292805" y="3120410"/>
              <a:ext cx="977832" cy="569387"/>
            </a:xfrm>
            <a:prstGeom prst="rect">
              <a:avLst/>
            </a:prstGeom>
            <a:noFill/>
            <a:ln w="9525">
              <a:noFill/>
              <a:miter lim="800000"/>
              <a:headEnd/>
              <a:tailEnd/>
            </a:ln>
          </p:spPr>
          <p:txBody>
            <a:bodyPr wrap="none" lIns="0" tIns="0" rIns="0" bIns="0">
              <a:spAutoFit/>
            </a:bodyPr>
            <a:lstStyle/>
            <a:p>
              <a:pPr defTabSz="762000"/>
              <a:r>
                <a:rPr lang="en-US" altLang="en-US" sz="3700" b="1">
                  <a:solidFill>
                    <a:schemeClr val="tx1"/>
                  </a:solidFill>
                </a:rPr>
                <a:t>Dk = </a:t>
              </a:r>
              <a:endParaRPr lang="en-US" altLang="en-US" sz="3600">
                <a:solidFill>
                  <a:schemeClr val="tx1"/>
                </a:solidFill>
              </a:endParaRPr>
            </a:p>
          </p:txBody>
        </p:sp>
        <p:sp>
          <p:nvSpPr>
            <p:cNvPr id="62499" name="Line 39"/>
            <p:cNvSpPr>
              <a:spLocks noChangeShapeType="1"/>
            </p:cNvSpPr>
            <p:nvPr/>
          </p:nvSpPr>
          <p:spPr bwMode="auto">
            <a:xfrm>
              <a:off x="3352549" y="3337897"/>
              <a:ext cx="767644" cy="1587"/>
            </a:xfrm>
            <a:prstGeom prst="line">
              <a:avLst/>
            </a:prstGeom>
            <a:noFill/>
            <a:ln w="14288">
              <a:solidFill>
                <a:schemeClr val="tx1"/>
              </a:solidFill>
              <a:round/>
              <a:headEnd/>
              <a:tailEnd/>
            </a:ln>
          </p:spPr>
          <p:txBody>
            <a:bodyPr/>
            <a:lstStyle/>
            <a:p>
              <a:endParaRPr lang="en-US"/>
            </a:p>
          </p:txBody>
        </p:sp>
        <p:sp>
          <p:nvSpPr>
            <p:cNvPr id="62500" name="Line 40"/>
            <p:cNvSpPr>
              <a:spLocks noChangeShapeType="1"/>
            </p:cNvSpPr>
            <p:nvPr/>
          </p:nvSpPr>
          <p:spPr bwMode="auto">
            <a:xfrm>
              <a:off x="4584449" y="3337897"/>
              <a:ext cx="2825044" cy="1587"/>
            </a:xfrm>
            <a:prstGeom prst="line">
              <a:avLst/>
            </a:prstGeom>
            <a:noFill/>
            <a:ln w="14288">
              <a:solidFill>
                <a:schemeClr val="tx1"/>
              </a:solidFill>
              <a:round/>
              <a:headEnd/>
              <a:tailEnd/>
            </a:ln>
          </p:spPr>
          <p:txBody>
            <a:bodyPr/>
            <a:lstStyle/>
            <a:p>
              <a:endParaRPr lang="en-US"/>
            </a:p>
          </p:txBody>
        </p:sp>
        <p:sp>
          <p:nvSpPr>
            <p:cNvPr id="62501" name="Rectangle 41"/>
            <p:cNvSpPr>
              <a:spLocks noChangeArrowheads="1"/>
            </p:cNvSpPr>
            <p:nvPr/>
          </p:nvSpPr>
          <p:spPr bwMode="auto">
            <a:xfrm>
              <a:off x="6143727" y="3391872"/>
              <a:ext cx="1288814" cy="569387"/>
            </a:xfrm>
            <a:prstGeom prst="rect">
              <a:avLst/>
            </a:prstGeom>
            <a:noFill/>
            <a:ln w="9525">
              <a:noFill/>
              <a:miter lim="800000"/>
              <a:headEnd/>
              <a:tailEnd/>
            </a:ln>
          </p:spPr>
          <p:txBody>
            <a:bodyPr wrap="none" lIns="0" tIns="0" rIns="0" bIns="0">
              <a:spAutoFit/>
            </a:bodyPr>
            <a:lstStyle/>
            <a:p>
              <a:pPr defTabSz="762000"/>
              <a:r>
                <a:rPr lang="en-US" altLang="en-US" sz="3700" i="1">
                  <a:solidFill>
                    <a:schemeClr val="tx1"/>
                  </a:solidFill>
                </a:rPr>
                <a:t>mmHg</a:t>
              </a:r>
              <a:endParaRPr lang="en-US" altLang="en-US" sz="3600">
                <a:solidFill>
                  <a:schemeClr val="tx1"/>
                </a:solidFill>
              </a:endParaRPr>
            </a:p>
          </p:txBody>
        </p:sp>
        <p:sp>
          <p:nvSpPr>
            <p:cNvPr id="62502" name="Rectangle 42"/>
            <p:cNvSpPr>
              <a:spLocks noChangeArrowheads="1"/>
            </p:cNvSpPr>
            <p:nvPr/>
          </p:nvSpPr>
          <p:spPr bwMode="auto">
            <a:xfrm>
              <a:off x="5820582" y="3391872"/>
              <a:ext cx="210256" cy="569912"/>
            </a:xfrm>
            <a:prstGeom prst="rect">
              <a:avLst/>
            </a:prstGeom>
            <a:noFill/>
            <a:ln w="9525">
              <a:noFill/>
              <a:miter lim="800000"/>
              <a:headEnd/>
              <a:tailEnd/>
            </a:ln>
          </p:spPr>
          <p:txBody>
            <a:bodyPr wrap="none" lIns="0" tIns="0" rIns="0" bIns="0">
              <a:spAutoFit/>
            </a:bodyPr>
            <a:lstStyle/>
            <a:p>
              <a:pPr defTabSz="762000"/>
              <a:r>
                <a:rPr lang="en-US" altLang="en-US" sz="3700" i="1">
                  <a:solidFill>
                    <a:schemeClr val="tx1"/>
                  </a:solidFill>
                </a:rPr>
                <a:t>x</a:t>
              </a:r>
              <a:endParaRPr lang="en-US" altLang="en-US" sz="3600">
                <a:solidFill>
                  <a:schemeClr val="tx1"/>
                </a:solidFill>
              </a:endParaRPr>
            </a:p>
          </p:txBody>
        </p:sp>
        <p:sp>
          <p:nvSpPr>
            <p:cNvPr id="62503" name="Rectangle 43"/>
            <p:cNvSpPr>
              <a:spLocks noChangeArrowheads="1"/>
            </p:cNvSpPr>
            <p:nvPr/>
          </p:nvSpPr>
          <p:spPr bwMode="auto">
            <a:xfrm>
              <a:off x="4594327" y="3391872"/>
              <a:ext cx="587022" cy="569912"/>
            </a:xfrm>
            <a:prstGeom prst="rect">
              <a:avLst/>
            </a:prstGeom>
            <a:noFill/>
            <a:ln w="9525">
              <a:noFill/>
              <a:miter lim="800000"/>
              <a:headEnd/>
              <a:tailEnd/>
            </a:ln>
          </p:spPr>
          <p:txBody>
            <a:bodyPr wrap="none" lIns="0" tIns="0" rIns="0" bIns="0">
              <a:spAutoFit/>
            </a:bodyPr>
            <a:lstStyle/>
            <a:p>
              <a:pPr defTabSz="762000"/>
              <a:r>
                <a:rPr lang="en-US" altLang="en-US" sz="3700" i="1" dirty="0">
                  <a:solidFill>
                    <a:schemeClr val="tx1"/>
                  </a:solidFill>
                </a:rPr>
                <a:t>mL</a:t>
              </a:r>
              <a:endParaRPr lang="en-US" altLang="en-US" sz="3600" dirty="0">
                <a:solidFill>
                  <a:schemeClr val="tx1"/>
                </a:solidFill>
              </a:endParaRPr>
            </a:p>
          </p:txBody>
        </p:sp>
        <p:sp>
          <p:nvSpPr>
            <p:cNvPr id="62504" name="Rectangle 44"/>
            <p:cNvSpPr>
              <a:spLocks noChangeArrowheads="1"/>
            </p:cNvSpPr>
            <p:nvPr/>
          </p:nvSpPr>
          <p:spPr bwMode="auto">
            <a:xfrm>
              <a:off x="5528483" y="2740997"/>
              <a:ext cx="587022" cy="569912"/>
            </a:xfrm>
            <a:prstGeom prst="rect">
              <a:avLst/>
            </a:prstGeom>
            <a:noFill/>
            <a:ln w="9525">
              <a:noFill/>
              <a:miter lim="800000"/>
              <a:headEnd/>
              <a:tailEnd/>
            </a:ln>
          </p:spPr>
          <p:txBody>
            <a:bodyPr wrap="none" lIns="0" tIns="0" rIns="0" bIns="0">
              <a:spAutoFit/>
            </a:bodyPr>
            <a:lstStyle/>
            <a:p>
              <a:pPr defTabSz="762000"/>
              <a:r>
                <a:rPr lang="en-US" altLang="en-US" sz="3700" i="1">
                  <a:solidFill>
                    <a:schemeClr val="tx1"/>
                  </a:solidFill>
                </a:rPr>
                <a:t>mL</a:t>
              </a:r>
              <a:endParaRPr lang="en-US" altLang="en-US" sz="3600">
                <a:solidFill>
                  <a:schemeClr val="tx1"/>
                </a:solidFill>
              </a:endParaRPr>
            </a:p>
          </p:txBody>
        </p:sp>
        <p:sp>
          <p:nvSpPr>
            <p:cNvPr id="62505" name="Rectangle 45"/>
            <p:cNvSpPr>
              <a:spLocks noChangeArrowheads="1"/>
            </p:cNvSpPr>
            <p:nvPr/>
          </p:nvSpPr>
          <p:spPr bwMode="auto">
            <a:xfrm>
              <a:off x="4197804" y="3031510"/>
              <a:ext cx="246862" cy="569387"/>
            </a:xfrm>
            <a:prstGeom prst="rect">
              <a:avLst/>
            </a:prstGeom>
            <a:noFill/>
            <a:ln w="9525">
              <a:noFill/>
              <a:miter lim="800000"/>
              <a:headEnd/>
              <a:tailEnd/>
            </a:ln>
          </p:spPr>
          <p:txBody>
            <a:bodyPr wrap="none" lIns="0" tIns="0" rIns="0" bIns="0">
              <a:spAutoFit/>
            </a:bodyPr>
            <a:lstStyle/>
            <a:p>
              <a:pPr defTabSz="762000"/>
              <a:r>
                <a:rPr lang="en-US" altLang="en-US" sz="3700" i="1" dirty="0">
                  <a:solidFill>
                    <a:schemeClr val="tx1"/>
                  </a:solidFill>
                </a:rPr>
                <a:t>X</a:t>
              </a:r>
              <a:endParaRPr lang="en-US" altLang="en-US" sz="3600" dirty="0">
                <a:solidFill>
                  <a:schemeClr val="tx1"/>
                </a:solidFill>
              </a:endParaRPr>
            </a:p>
          </p:txBody>
        </p:sp>
        <p:sp>
          <p:nvSpPr>
            <p:cNvPr id="62506" name="Rectangle 46"/>
            <p:cNvSpPr>
              <a:spLocks noChangeArrowheads="1"/>
            </p:cNvSpPr>
            <p:nvPr/>
          </p:nvSpPr>
          <p:spPr bwMode="auto">
            <a:xfrm>
              <a:off x="3624893" y="3391872"/>
              <a:ext cx="184346" cy="569387"/>
            </a:xfrm>
            <a:prstGeom prst="rect">
              <a:avLst/>
            </a:prstGeom>
            <a:noFill/>
            <a:ln w="9525">
              <a:noFill/>
              <a:miter lim="800000"/>
              <a:headEnd/>
              <a:tailEnd/>
            </a:ln>
          </p:spPr>
          <p:txBody>
            <a:bodyPr wrap="none" lIns="0" tIns="0" rIns="0" bIns="0">
              <a:spAutoFit/>
            </a:bodyPr>
            <a:lstStyle/>
            <a:p>
              <a:pPr defTabSz="762000"/>
              <a:r>
                <a:rPr lang="en-US" altLang="en-US" sz="3700" i="1">
                  <a:solidFill>
                    <a:schemeClr val="tx1"/>
                  </a:solidFill>
                </a:rPr>
                <a:t>s</a:t>
              </a:r>
              <a:endParaRPr lang="en-US" altLang="en-US" sz="3600">
                <a:solidFill>
                  <a:schemeClr val="tx1"/>
                </a:solidFill>
              </a:endParaRPr>
            </a:p>
          </p:txBody>
        </p:sp>
        <p:sp>
          <p:nvSpPr>
            <p:cNvPr id="62507" name="Rectangle 47"/>
            <p:cNvSpPr>
              <a:spLocks noChangeArrowheads="1"/>
            </p:cNvSpPr>
            <p:nvPr/>
          </p:nvSpPr>
          <p:spPr bwMode="auto">
            <a:xfrm>
              <a:off x="3356782" y="2740997"/>
              <a:ext cx="572273" cy="569387"/>
            </a:xfrm>
            <a:prstGeom prst="rect">
              <a:avLst/>
            </a:prstGeom>
            <a:noFill/>
            <a:ln w="9525">
              <a:noFill/>
              <a:miter lim="800000"/>
              <a:headEnd/>
              <a:tailEnd/>
            </a:ln>
          </p:spPr>
          <p:txBody>
            <a:bodyPr wrap="none" lIns="0" tIns="0" rIns="0" bIns="0">
              <a:spAutoFit/>
            </a:bodyPr>
            <a:lstStyle/>
            <a:p>
              <a:pPr defTabSz="762000"/>
              <a:r>
                <a:rPr lang="en-US" altLang="en-US" sz="3700" i="1">
                  <a:solidFill>
                    <a:schemeClr val="tx1"/>
                  </a:solidFill>
                </a:rPr>
                <a:t>cm</a:t>
              </a:r>
              <a:endParaRPr lang="en-US" altLang="en-US" sz="3600">
                <a:solidFill>
                  <a:schemeClr val="tx1"/>
                </a:solidFill>
              </a:endParaRPr>
            </a:p>
          </p:txBody>
        </p:sp>
        <p:sp>
          <p:nvSpPr>
            <p:cNvPr id="62508" name="Rectangle 48"/>
            <p:cNvSpPr>
              <a:spLocks noChangeArrowheads="1"/>
            </p:cNvSpPr>
            <p:nvPr/>
          </p:nvSpPr>
          <p:spPr bwMode="auto">
            <a:xfrm>
              <a:off x="5172883" y="3550623"/>
              <a:ext cx="461665" cy="430887"/>
            </a:xfrm>
            <a:prstGeom prst="rect">
              <a:avLst/>
            </a:prstGeom>
            <a:noFill/>
            <a:ln w="9525">
              <a:noFill/>
              <a:miter lim="800000"/>
              <a:headEnd/>
              <a:tailEnd/>
            </a:ln>
          </p:spPr>
          <p:txBody>
            <a:bodyPr wrap="none" lIns="0" tIns="0" rIns="0" bIns="0">
              <a:spAutoFit/>
            </a:bodyPr>
            <a:lstStyle/>
            <a:p>
              <a:pPr defTabSz="762000"/>
              <a:r>
                <a:rPr lang="zh-CN" altLang="en-US" i="1" dirty="0">
                  <a:solidFill>
                    <a:schemeClr val="tx1"/>
                  </a:solidFill>
                </a:rPr>
                <a:t>镜片</a:t>
              </a:r>
              <a:endParaRPr lang="en-US" altLang="en-US" sz="2800" dirty="0">
                <a:solidFill>
                  <a:schemeClr val="tx1"/>
                </a:solidFill>
              </a:endParaRPr>
            </a:p>
          </p:txBody>
        </p:sp>
        <p:sp>
          <p:nvSpPr>
            <p:cNvPr id="62509" name="Rectangle 49"/>
            <p:cNvSpPr>
              <a:spLocks noChangeArrowheads="1"/>
            </p:cNvSpPr>
            <p:nvPr/>
          </p:nvSpPr>
          <p:spPr bwMode="auto">
            <a:xfrm>
              <a:off x="6107038" y="2899747"/>
              <a:ext cx="192360" cy="353943"/>
            </a:xfrm>
            <a:prstGeom prst="rect">
              <a:avLst/>
            </a:prstGeom>
            <a:noFill/>
            <a:ln w="9525">
              <a:noFill/>
              <a:miter lim="800000"/>
              <a:headEnd/>
              <a:tailEnd/>
            </a:ln>
          </p:spPr>
          <p:txBody>
            <a:bodyPr wrap="none" lIns="0" tIns="0" rIns="0" bIns="0">
              <a:spAutoFit/>
            </a:bodyPr>
            <a:lstStyle/>
            <a:p>
              <a:pPr defTabSz="762000"/>
              <a:r>
                <a:rPr lang="en-US" altLang="en-US" sz="2300" i="1">
                  <a:solidFill>
                    <a:schemeClr val="tx1"/>
                  </a:solidFill>
                </a:rPr>
                <a:t>O</a:t>
              </a:r>
              <a:endParaRPr lang="en-US" altLang="en-US" sz="3600">
                <a:solidFill>
                  <a:schemeClr val="tx1"/>
                </a:solidFill>
              </a:endParaRPr>
            </a:p>
          </p:txBody>
        </p:sp>
        <p:sp>
          <p:nvSpPr>
            <p:cNvPr id="62510" name="Rectangle 50"/>
            <p:cNvSpPr>
              <a:spLocks noChangeArrowheads="1"/>
            </p:cNvSpPr>
            <p:nvPr/>
          </p:nvSpPr>
          <p:spPr bwMode="auto">
            <a:xfrm>
              <a:off x="6332816" y="2925147"/>
              <a:ext cx="117020" cy="553998"/>
            </a:xfrm>
            <a:prstGeom prst="rect">
              <a:avLst/>
            </a:prstGeom>
            <a:noFill/>
            <a:ln w="9525">
              <a:noFill/>
              <a:miter lim="800000"/>
              <a:headEnd/>
              <a:tailEnd/>
            </a:ln>
          </p:spPr>
          <p:txBody>
            <a:bodyPr wrap="none" lIns="0" tIns="0" rIns="0" bIns="0">
              <a:spAutoFit/>
            </a:bodyPr>
            <a:lstStyle/>
            <a:p>
              <a:pPr defTabSz="762000"/>
              <a:r>
                <a:rPr lang="en-US" altLang="en-US">
                  <a:solidFill>
                    <a:schemeClr val="tx1"/>
                  </a:solidFill>
                </a:rPr>
                <a:t>2</a:t>
              </a:r>
              <a:endParaRPr lang="en-US" altLang="en-US" sz="3600">
                <a:solidFill>
                  <a:schemeClr val="tx1"/>
                </a:solidFill>
              </a:endParaRPr>
            </a:p>
          </p:txBody>
        </p:sp>
        <p:sp>
          <p:nvSpPr>
            <p:cNvPr id="62511" name="Rectangle 51"/>
            <p:cNvSpPr>
              <a:spLocks noChangeArrowheads="1"/>
            </p:cNvSpPr>
            <p:nvPr/>
          </p:nvSpPr>
          <p:spPr bwMode="auto">
            <a:xfrm>
              <a:off x="3931105" y="2688609"/>
              <a:ext cx="149080" cy="353943"/>
            </a:xfrm>
            <a:prstGeom prst="rect">
              <a:avLst/>
            </a:prstGeom>
            <a:noFill/>
            <a:ln w="9525">
              <a:noFill/>
              <a:miter lim="800000"/>
              <a:headEnd/>
              <a:tailEnd/>
            </a:ln>
          </p:spPr>
          <p:txBody>
            <a:bodyPr wrap="none" lIns="0" tIns="0" rIns="0" bIns="0">
              <a:spAutoFit/>
            </a:bodyPr>
            <a:lstStyle/>
            <a:p>
              <a:pPr defTabSz="762000"/>
              <a:r>
                <a:rPr lang="en-US" altLang="en-US" sz="2300">
                  <a:solidFill>
                    <a:schemeClr val="tx1"/>
                  </a:solidFill>
                </a:rPr>
                <a:t>2</a:t>
              </a:r>
              <a:endParaRPr lang="en-US" altLang="en-US" sz="3600">
                <a:solidFill>
                  <a:schemeClr val="tx1"/>
                </a:solidFill>
              </a:endParaRPr>
            </a:p>
          </p:txBody>
        </p:sp>
        <p:sp>
          <p:nvSpPr>
            <p:cNvPr id="62512" name="Text Box 17"/>
            <p:cNvSpPr txBox="1">
              <a:spLocks noChangeArrowheads="1"/>
            </p:cNvSpPr>
            <p:nvPr/>
          </p:nvSpPr>
          <p:spPr bwMode="auto">
            <a:xfrm>
              <a:off x="1416505" y="2728298"/>
              <a:ext cx="981359" cy="1200329"/>
            </a:xfrm>
            <a:prstGeom prst="rect">
              <a:avLst/>
            </a:prstGeom>
            <a:noFill/>
            <a:ln w="12700">
              <a:noFill/>
              <a:miter lim="800000"/>
              <a:headEnd type="none" w="sm" len="sm"/>
              <a:tailEnd type="none" w="sm" len="sm"/>
            </a:ln>
          </p:spPr>
          <p:txBody>
            <a:bodyPr wrap="none">
              <a:spAutoFit/>
            </a:bodyPr>
            <a:lstStyle/>
            <a:p>
              <a:pPr defTabSz="762000"/>
              <a:r>
                <a:rPr lang="en-US" altLang="en-US" sz="7200" b="1">
                  <a:solidFill>
                    <a:schemeClr val="tx1"/>
                  </a:solidFill>
                  <a:latin typeface="Times New Roman" pitchFamily="18" charset="0"/>
                  <a:sym typeface="Symbol" pitchFamily="18" charset="2"/>
                </a:rPr>
                <a:t></a:t>
              </a:r>
              <a:endParaRPr lang="en-US" altLang="en-US" sz="7200" b="1">
                <a:solidFill>
                  <a:schemeClr val="tx1"/>
                </a:solidFill>
                <a:latin typeface="Times New Roman" pitchFamily="18" charset="0"/>
              </a:endParaRPr>
            </a:p>
          </p:txBody>
        </p:sp>
      </p:grpSp>
      <p:sp>
        <p:nvSpPr>
          <p:cNvPr id="50"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透氧性</a:t>
            </a:r>
            <a:r>
              <a:rPr lang="en-US" altLang="en-US" dirty="0">
                <a:latin typeface="Arial" charset="0"/>
                <a:cs typeface="Arial" charset="0"/>
              </a:rPr>
              <a:t>: </a:t>
            </a:r>
            <a:r>
              <a:rPr lang="zh-CN" altLang="en-US" dirty="0">
                <a:solidFill>
                  <a:srgbClr val="FFFF00"/>
                </a:solidFill>
                <a:latin typeface="Arial" charset="0"/>
                <a:cs typeface="Arial" charset="0"/>
              </a:rPr>
              <a:t>单位</a:t>
            </a:r>
            <a:endParaRPr lang="en-CA" altLang="en-US" dirty="0">
              <a:solidFill>
                <a:srgbClr val="FFFF00"/>
              </a:solidFill>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689587" y="823106"/>
            <a:ext cx="7986870" cy="5870625"/>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5"/>
          <p:cNvGrpSpPr/>
          <p:nvPr/>
        </p:nvGrpSpPr>
        <p:grpSpPr>
          <a:xfrm>
            <a:off x="-120340" y="832632"/>
            <a:ext cx="9444868" cy="13973632"/>
            <a:chOff x="-120340" y="832632"/>
            <a:chExt cx="9444868" cy="13973632"/>
          </a:xfrm>
        </p:grpSpPr>
        <p:sp>
          <p:nvSpPr>
            <p:cNvPr id="64527" name="AutoShape 20"/>
            <p:cNvSpPr>
              <a:spLocks noChangeArrowheads="1"/>
            </p:cNvSpPr>
            <p:nvPr/>
          </p:nvSpPr>
          <p:spPr bwMode="auto">
            <a:xfrm>
              <a:off x="-120340" y="3175828"/>
              <a:ext cx="9444868" cy="1163043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796 w 21600"/>
                <a:gd name="T13" fmla="*/ 0 h 21600"/>
                <a:gd name="T14" fmla="*/ 20804 w 21600"/>
                <a:gd name="T15" fmla="*/ 7453 h 21600"/>
              </a:gdLst>
              <a:ahLst/>
              <a:cxnLst>
                <a:cxn ang="T8">
                  <a:pos x="T0" y="T1"/>
                </a:cxn>
                <a:cxn ang="T9">
                  <a:pos x="T2" y="T3"/>
                </a:cxn>
                <a:cxn ang="T10">
                  <a:pos x="T4" y="T5"/>
                </a:cxn>
                <a:cxn ang="T11">
                  <a:pos x="T6" y="T7"/>
                </a:cxn>
              </a:cxnLst>
              <a:rect l="T12" t="T13" r="T14" b="T15"/>
              <a:pathLst>
                <a:path w="21600" h="21600">
                  <a:moveTo>
                    <a:pt x="3568" y="5646"/>
                  </a:moveTo>
                  <a:cubicBezTo>
                    <a:pt x="5234" y="3308"/>
                    <a:pt x="7928" y="1919"/>
                    <a:pt x="10800" y="1920"/>
                  </a:cubicBezTo>
                  <a:cubicBezTo>
                    <a:pt x="13671" y="1920"/>
                    <a:pt x="16365" y="3308"/>
                    <a:pt x="18031" y="5646"/>
                  </a:cubicBezTo>
                  <a:lnTo>
                    <a:pt x="19595" y="4532"/>
                  </a:lnTo>
                  <a:cubicBezTo>
                    <a:pt x="17568" y="1688"/>
                    <a:pt x="14291" y="-1"/>
                    <a:pt x="10799" y="0"/>
                  </a:cubicBezTo>
                  <a:cubicBezTo>
                    <a:pt x="7308" y="0"/>
                    <a:pt x="4031" y="1688"/>
                    <a:pt x="2004" y="4532"/>
                  </a:cubicBezTo>
                  <a:lnTo>
                    <a:pt x="3568" y="5646"/>
                  </a:lnTo>
                  <a:close/>
                </a:path>
              </a:pathLst>
            </a:custGeom>
            <a:noFill/>
            <a:ln w="12700">
              <a:solidFill>
                <a:srgbClr val="7030A0"/>
              </a:solidFill>
              <a:miter lim="800000"/>
              <a:headEnd type="none" w="sm" len="sm"/>
              <a:tailEnd type="none" w="sm" len="sm"/>
            </a:ln>
          </p:spPr>
          <p:txBody>
            <a:bodyPr wrap="none" anchor="ctr"/>
            <a:lstStyle/>
            <a:p>
              <a:endParaRPr lang="en-US"/>
            </a:p>
          </p:txBody>
        </p:sp>
        <p:sp>
          <p:nvSpPr>
            <p:cNvPr id="64516" name="Text Box 9"/>
            <p:cNvSpPr txBox="1">
              <a:spLocks noChangeArrowheads="1"/>
            </p:cNvSpPr>
            <p:nvPr/>
          </p:nvSpPr>
          <p:spPr bwMode="auto">
            <a:xfrm>
              <a:off x="6447320" y="2936513"/>
              <a:ext cx="2085120" cy="461665"/>
            </a:xfrm>
            <a:prstGeom prst="rect">
              <a:avLst/>
            </a:prstGeom>
            <a:noFill/>
            <a:ln w="12700">
              <a:noFill/>
              <a:miter lim="800000"/>
              <a:headEnd type="none" w="sm" len="sm"/>
              <a:tailEnd type="none" w="sm" len="sm"/>
            </a:ln>
          </p:spPr>
          <p:txBody>
            <a:bodyPr wrap="square">
              <a:spAutoFit/>
            </a:bodyPr>
            <a:lstStyle/>
            <a:p>
              <a:pPr defTabSz="762000"/>
              <a:r>
                <a:rPr lang="zh-CN" altLang="en-US" sz="2400" b="1" dirty="0">
                  <a:solidFill>
                    <a:srgbClr val="FFFF00"/>
                  </a:solidFill>
                </a:rPr>
                <a:t>镜片材料</a:t>
              </a:r>
              <a:endParaRPr lang="en-US" altLang="en-US" sz="2400" b="1" dirty="0">
                <a:solidFill>
                  <a:srgbClr val="FFFF00"/>
                </a:solidFill>
              </a:endParaRPr>
            </a:p>
          </p:txBody>
        </p:sp>
        <p:sp>
          <p:nvSpPr>
            <p:cNvPr id="64517" name="AutoShape 10"/>
            <p:cNvSpPr>
              <a:spLocks noChangeArrowheads="1"/>
            </p:cNvSpPr>
            <p:nvPr/>
          </p:nvSpPr>
          <p:spPr bwMode="auto">
            <a:xfrm>
              <a:off x="4503473" y="2919206"/>
              <a:ext cx="121482" cy="232181"/>
            </a:xfrm>
            <a:prstGeom prst="downArrow">
              <a:avLst>
                <a:gd name="adj1" fmla="val 42028"/>
                <a:gd name="adj2" fmla="val 40126"/>
              </a:avLst>
            </a:prstGeom>
            <a:solidFill>
              <a:srgbClr val="00B050"/>
            </a:solidFill>
            <a:ln w="12700">
              <a:solidFill>
                <a:schemeClr val="tx1"/>
              </a:solidFill>
              <a:miter lim="800000"/>
              <a:headEnd type="none" w="sm" len="sm"/>
              <a:tailEnd type="none" w="sm" len="sm"/>
            </a:ln>
          </p:spPr>
          <p:txBody>
            <a:bodyPr wrap="none" anchor="ctr"/>
            <a:lstStyle/>
            <a:p>
              <a:pPr algn="ctr" defTabSz="762000"/>
              <a:endParaRPr lang="en-US" altLang="en-US" sz="2800">
                <a:solidFill>
                  <a:schemeClr val="tx1"/>
                </a:solidFill>
                <a:latin typeface="Times New Roman" pitchFamily="18" charset="0"/>
              </a:endParaRPr>
            </a:p>
          </p:txBody>
        </p:sp>
        <p:sp>
          <p:nvSpPr>
            <p:cNvPr id="64518" name="AutoShape 12"/>
            <p:cNvSpPr>
              <a:spLocks noChangeArrowheads="1"/>
            </p:cNvSpPr>
            <p:nvPr/>
          </p:nvSpPr>
          <p:spPr bwMode="auto">
            <a:xfrm>
              <a:off x="5062289" y="3378987"/>
              <a:ext cx="705871" cy="869151"/>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19" name="AutoShape 13"/>
            <p:cNvSpPr>
              <a:spLocks noChangeArrowheads="1"/>
            </p:cNvSpPr>
            <p:nvPr/>
          </p:nvSpPr>
          <p:spPr bwMode="auto">
            <a:xfrm>
              <a:off x="5864066" y="3669213"/>
              <a:ext cx="705871" cy="869151"/>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0" name="AutoShape 14"/>
            <p:cNvSpPr>
              <a:spLocks noChangeArrowheads="1"/>
            </p:cNvSpPr>
            <p:nvPr/>
          </p:nvSpPr>
          <p:spPr bwMode="auto">
            <a:xfrm>
              <a:off x="6667123" y="4208422"/>
              <a:ext cx="705871" cy="869152"/>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1" name="AutoShape 15"/>
            <p:cNvSpPr>
              <a:spLocks noChangeArrowheads="1"/>
            </p:cNvSpPr>
            <p:nvPr/>
          </p:nvSpPr>
          <p:spPr bwMode="auto">
            <a:xfrm>
              <a:off x="7470179" y="5100486"/>
              <a:ext cx="705871" cy="867624"/>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2" name="AutoShape 16"/>
            <p:cNvSpPr>
              <a:spLocks noChangeArrowheads="1"/>
            </p:cNvSpPr>
            <p:nvPr/>
          </p:nvSpPr>
          <p:spPr bwMode="auto">
            <a:xfrm>
              <a:off x="3456175" y="3345382"/>
              <a:ext cx="705871" cy="869151"/>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3" name="AutoShape 17"/>
            <p:cNvSpPr>
              <a:spLocks noChangeArrowheads="1"/>
            </p:cNvSpPr>
            <p:nvPr/>
          </p:nvSpPr>
          <p:spPr bwMode="auto">
            <a:xfrm>
              <a:off x="2654397" y="3620332"/>
              <a:ext cx="705871" cy="869151"/>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4" name="AutoShape 18"/>
            <p:cNvSpPr>
              <a:spLocks noChangeArrowheads="1"/>
            </p:cNvSpPr>
            <p:nvPr/>
          </p:nvSpPr>
          <p:spPr bwMode="auto">
            <a:xfrm>
              <a:off x="1851340" y="4127466"/>
              <a:ext cx="705871" cy="869151"/>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5" name="AutoShape 19"/>
            <p:cNvSpPr>
              <a:spLocks noChangeArrowheads="1"/>
            </p:cNvSpPr>
            <p:nvPr/>
          </p:nvSpPr>
          <p:spPr bwMode="auto">
            <a:xfrm>
              <a:off x="1048283" y="4963010"/>
              <a:ext cx="705871" cy="869152"/>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6" name="AutoShape 11"/>
            <p:cNvSpPr>
              <a:spLocks noChangeArrowheads="1"/>
            </p:cNvSpPr>
            <p:nvPr/>
          </p:nvSpPr>
          <p:spPr bwMode="auto">
            <a:xfrm>
              <a:off x="4211917" y="3261368"/>
              <a:ext cx="705871" cy="869152"/>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28" name="Text Box 21"/>
            <p:cNvSpPr txBox="1">
              <a:spLocks noChangeArrowheads="1"/>
            </p:cNvSpPr>
            <p:nvPr/>
          </p:nvSpPr>
          <p:spPr bwMode="auto">
            <a:xfrm rot="5400000" flipH="1">
              <a:off x="4732098" y="3441736"/>
              <a:ext cx="614193" cy="334690"/>
            </a:xfrm>
            <a:prstGeom prst="rect">
              <a:avLst/>
            </a:prstGeom>
            <a:noFill/>
            <a:ln w="12700">
              <a:noFill/>
              <a:miter lim="800000"/>
              <a:headEnd type="none" w="sm" len="sm"/>
              <a:tailEnd type="none" w="sm" len="sm"/>
            </a:ln>
          </p:spPr>
          <p:txBody>
            <a:bodyPr wrap="none">
              <a:spAutoFit/>
            </a:bodyPr>
            <a:lstStyle/>
            <a:p>
              <a:pPr defTabSz="762000"/>
              <a:r>
                <a:rPr lang="en-US" altLang="en-US" sz="1800" b="1" dirty="0">
                  <a:solidFill>
                    <a:srgbClr val="FFFF00"/>
                  </a:solidFill>
                </a:rPr>
                <a:t>1 cm</a:t>
              </a:r>
            </a:p>
          </p:txBody>
        </p:sp>
        <p:sp>
          <p:nvSpPr>
            <p:cNvPr id="64529" name="Text Box 22"/>
            <p:cNvSpPr txBox="1">
              <a:spLocks noChangeArrowheads="1"/>
            </p:cNvSpPr>
            <p:nvPr/>
          </p:nvSpPr>
          <p:spPr bwMode="auto">
            <a:xfrm rot="18719133">
              <a:off x="4573849" y="3944942"/>
              <a:ext cx="566378" cy="306799"/>
            </a:xfrm>
            <a:prstGeom prst="rect">
              <a:avLst/>
            </a:prstGeom>
            <a:noFill/>
            <a:ln w="12700">
              <a:noFill/>
              <a:miter lim="800000"/>
              <a:headEnd type="none" w="sm" len="sm"/>
              <a:tailEnd type="none" w="sm" len="sm"/>
            </a:ln>
          </p:spPr>
          <p:txBody>
            <a:bodyPr wrap="none">
              <a:spAutoFit/>
            </a:bodyPr>
            <a:lstStyle/>
            <a:p>
              <a:pPr defTabSz="762000"/>
              <a:r>
                <a:rPr lang="en-US" altLang="en-US" sz="1600" b="1" dirty="0">
                  <a:solidFill>
                    <a:srgbClr val="FFFF00"/>
                  </a:solidFill>
                </a:rPr>
                <a:t>1 cm</a:t>
              </a:r>
            </a:p>
          </p:txBody>
        </p:sp>
        <p:sp>
          <p:nvSpPr>
            <p:cNvPr id="64530" name="Text Box 23"/>
            <p:cNvSpPr txBox="1">
              <a:spLocks noChangeArrowheads="1"/>
            </p:cNvSpPr>
            <p:nvPr/>
          </p:nvSpPr>
          <p:spPr bwMode="auto">
            <a:xfrm>
              <a:off x="4193604" y="3140968"/>
              <a:ext cx="638316" cy="369332"/>
            </a:xfrm>
            <a:prstGeom prst="rect">
              <a:avLst/>
            </a:prstGeom>
            <a:noFill/>
            <a:ln w="12700">
              <a:noFill/>
              <a:miter lim="800000"/>
              <a:headEnd type="none" w="sm" len="sm"/>
              <a:tailEnd type="none" w="sm" len="sm"/>
            </a:ln>
          </p:spPr>
          <p:txBody>
            <a:bodyPr wrap="none">
              <a:spAutoFit/>
            </a:bodyPr>
            <a:lstStyle/>
            <a:p>
              <a:pPr defTabSz="762000"/>
              <a:r>
                <a:rPr lang="en-US" altLang="en-US" sz="1800" b="1" dirty="0">
                  <a:solidFill>
                    <a:srgbClr val="FFFF00"/>
                  </a:solidFill>
                </a:rPr>
                <a:t>1 cm</a:t>
              </a:r>
            </a:p>
          </p:txBody>
        </p:sp>
        <p:sp>
          <p:nvSpPr>
            <p:cNvPr id="64531" name="Text Box 24"/>
            <p:cNvSpPr txBox="1">
              <a:spLocks noChangeArrowheads="1"/>
            </p:cNvSpPr>
            <p:nvPr/>
          </p:nvSpPr>
          <p:spPr bwMode="auto">
            <a:xfrm>
              <a:off x="6276798" y="1005336"/>
              <a:ext cx="2161827" cy="355375"/>
            </a:xfrm>
            <a:prstGeom prst="rect">
              <a:avLst/>
            </a:prstGeom>
            <a:noFill/>
            <a:ln w="12700">
              <a:noFill/>
              <a:miter lim="800000"/>
              <a:headEnd type="none" w="sm" len="sm"/>
              <a:tailEnd type="none" w="sm" len="sm"/>
            </a:ln>
          </p:spPr>
          <p:txBody>
            <a:bodyPr wrap="none">
              <a:spAutoFit/>
            </a:bodyPr>
            <a:lstStyle/>
            <a:p>
              <a:pPr defTabSz="762000"/>
              <a:r>
                <a:rPr lang="en-US" altLang="en-US" sz="1800" dirty="0"/>
                <a:t>after </a:t>
              </a:r>
              <a:r>
                <a:rPr lang="en-US" altLang="en-US" sz="1800" dirty="0" err="1"/>
                <a:t>Refojo</a:t>
              </a:r>
              <a:r>
                <a:rPr lang="en-US" altLang="en-US" sz="1800" dirty="0"/>
                <a:t> </a:t>
              </a:r>
              <a:r>
                <a:rPr lang="en-US" altLang="en-US" sz="1800" i="1" dirty="0"/>
                <a:t>et al</a:t>
              </a:r>
              <a:r>
                <a:rPr lang="en-US" altLang="en-US" sz="1800" dirty="0"/>
                <a:t>., 1984</a:t>
              </a:r>
            </a:p>
          </p:txBody>
        </p:sp>
        <p:grpSp>
          <p:nvGrpSpPr>
            <p:cNvPr id="3" name="Group 2"/>
            <p:cNvGrpSpPr/>
            <p:nvPr/>
          </p:nvGrpSpPr>
          <p:grpSpPr>
            <a:xfrm>
              <a:off x="1754154" y="1403921"/>
              <a:ext cx="1420695" cy="2002562"/>
              <a:chOff x="1618545" y="1250951"/>
              <a:chExt cx="1402644" cy="2081213"/>
            </a:xfrm>
          </p:grpSpPr>
          <p:sp>
            <p:nvSpPr>
              <p:cNvPr id="64532" name="Freeform 27"/>
              <p:cNvSpPr>
                <a:spLocks/>
              </p:cNvSpPr>
              <p:nvPr/>
            </p:nvSpPr>
            <p:spPr bwMode="auto">
              <a:xfrm>
                <a:off x="1677812" y="1841501"/>
                <a:ext cx="1282700" cy="1439863"/>
              </a:xfrm>
              <a:custGeom>
                <a:avLst/>
                <a:gdLst>
                  <a:gd name="T0" fmla="*/ 2147483646 w 2017"/>
                  <a:gd name="T1" fmla="*/ 2147483646 h 2013"/>
                  <a:gd name="T2" fmla="*/ 2147483646 w 2017"/>
                  <a:gd name="T3" fmla="*/ 2147483646 h 2013"/>
                  <a:gd name="T4" fmla="*/ 2147483646 w 2017"/>
                  <a:gd name="T5" fmla="*/ 2147483646 h 2013"/>
                  <a:gd name="T6" fmla="*/ 2147483646 w 2017"/>
                  <a:gd name="T7" fmla="*/ 2147483646 h 2013"/>
                  <a:gd name="T8" fmla="*/ 2147483646 w 2017"/>
                  <a:gd name="T9" fmla="*/ 2147483646 h 2013"/>
                  <a:gd name="T10" fmla="*/ 2147483646 w 2017"/>
                  <a:gd name="T11" fmla="*/ 2147483646 h 2013"/>
                  <a:gd name="T12" fmla="*/ 2147483646 w 2017"/>
                  <a:gd name="T13" fmla="*/ 2147483646 h 2013"/>
                  <a:gd name="T14" fmla="*/ 2147483646 w 2017"/>
                  <a:gd name="T15" fmla="*/ 2147483646 h 2013"/>
                  <a:gd name="T16" fmla="*/ 2147483646 w 2017"/>
                  <a:gd name="T17" fmla="*/ 2147483646 h 2013"/>
                  <a:gd name="T18" fmla="*/ 2147483646 w 2017"/>
                  <a:gd name="T19" fmla="*/ 2147483646 h 2013"/>
                  <a:gd name="T20" fmla="*/ 2147483646 w 2017"/>
                  <a:gd name="T21" fmla="*/ 0 h 2013"/>
                  <a:gd name="T22" fmla="*/ 2147483646 w 2017"/>
                  <a:gd name="T23" fmla="*/ 2147483646 h 2013"/>
                  <a:gd name="T24" fmla="*/ 2147483646 w 2017"/>
                  <a:gd name="T25" fmla="*/ 2147483646 h 2013"/>
                  <a:gd name="T26" fmla="*/ 2147483646 w 2017"/>
                  <a:gd name="T27" fmla="*/ 2147483646 h 2013"/>
                  <a:gd name="T28" fmla="*/ 2147483646 w 2017"/>
                  <a:gd name="T29" fmla="*/ 2147483646 h 2013"/>
                  <a:gd name="T30" fmla="*/ 2147483646 w 2017"/>
                  <a:gd name="T31" fmla="*/ 2147483646 h 2013"/>
                  <a:gd name="T32" fmla="*/ 2147483646 w 2017"/>
                  <a:gd name="T33" fmla="*/ 2147483646 h 2013"/>
                  <a:gd name="T34" fmla="*/ 2147483646 w 2017"/>
                  <a:gd name="T35" fmla="*/ 2147483646 h 2013"/>
                  <a:gd name="T36" fmla="*/ 2147483646 w 2017"/>
                  <a:gd name="T37" fmla="*/ 2147483646 h 2013"/>
                  <a:gd name="T38" fmla="*/ 2147483646 w 2017"/>
                  <a:gd name="T39" fmla="*/ 2147483646 h 2013"/>
                  <a:gd name="T40" fmla="*/ 0 w 2017"/>
                  <a:gd name="T41" fmla="*/ 2147483646 h 2013"/>
                  <a:gd name="T42" fmla="*/ 2147483646 w 2017"/>
                  <a:gd name="T43" fmla="*/ 2147483646 h 2013"/>
                  <a:gd name="T44" fmla="*/ 2147483646 w 2017"/>
                  <a:gd name="T45" fmla="*/ 2147483646 h 2013"/>
                  <a:gd name="T46" fmla="*/ 2147483646 w 2017"/>
                  <a:gd name="T47" fmla="*/ 2147483646 h 2013"/>
                  <a:gd name="T48" fmla="*/ 2147483646 w 2017"/>
                  <a:gd name="T49" fmla="*/ 2147483646 h 2013"/>
                  <a:gd name="T50" fmla="*/ 2147483646 w 2017"/>
                  <a:gd name="T51" fmla="*/ 2147483646 h 2013"/>
                  <a:gd name="T52" fmla="*/ 2147483646 w 2017"/>
                  <a:gd name="T53" fmla="*/ 2147483646 h 2013"/>
                  <a:gd name="T54" fmla="*/ 2147483646 w 2017"/>
                  <a:gd name="T55" fmla="*/ 2147483646 h 2013"/>
                  <a:gd name="T56" fmla="*/ 2147483646 w 2017"/>
                  <a:gd name="T57" fmla="*/ 2147483646 h 2013"/>
                  <a:gd name="T58" fmla="*/ 2147483646 w 2017"/>
                  <a:gd name="T59" fmla="*/ 2147483646 h 2013"/>
                  <a:gd name="T60" fmla="*/ 2147483646 w 2017"/>
                  <a:gd name="T61" fmla="*/ 2147483646 h 2013"/>
                  <a:gd name="T62" fmla="*/ 2147483646 w 2017"/>
                  <a:gd name="T63" fmla="*/ 2147483646 h 2013"/>
                  <a:gd name="T64" fmla="*/ 2147483646 w 2017"/>
                  <a:gd name="T65" fmla="*/ 2147483646 h 2013"/>
                  <a:gd name="T66" fmla="*/ 2147483646 w 2017"/>
                  <a:gd name="T67" fmla="*/ 2147483646 h 2013"/>
                  <a:gd name="T68" fmla="*/ 2147483646 w 2017"/>
                  <a:gd name="T69" fmla="*/ 2147483646 h 2013"/>
                  <a:gd name="T70" fmla="*/ 2147483646 w 2017"/>
                  <a:gd name="T71" fmla="*/ 2147483646 h 2013"/>
                  <a:gd name="T72" fmla="*/ 2147483646 w 2017"/>
                  <a:gd name="T73" fmla="*/ 2147483646 h 2013"/>
                  <a:gd name="T74" fmla="*/ 2147483646 w 2017"/>
                  <a:gd name="T75" fmla="*/ 2147483646 h 2013"/>
                  <a:gd name="T76" fmla="*/ 2147483646 w 2017"/>
                  <a:gd name="T77" fmla="*/ 2147483646 h 2013"/>
                  <a:gd name="T78" fmla="*/ 2147483646 w 2017"/>
                  <a:gd name="T79" fmla="*/ 2147483646 h 2013"/>
                  <a:gd name="T80" fmla="*/ 2147483646 w 2017"/>
                  <a:gd name="T81" fmla="*/ 2147483646 h 2013"/>
                  <a:gd name="T82" fmla="*/ 2147483646 w 2017"/>
                  <a:gd name="T83" fmla="*/ 2147483646 h 2013"/>
                  <a:gd name="T84" fmla="*/ 2147483646 w 2017"/>
                  <a:gd name="T85" fmla="*/ 2147483646 h 20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7"/>
                  <a:gd name="T130" fmla="*/ 0 h 2013"/>
                  <a:gd name="T131" fmla="*/ 2017 w 2017"/>
                  <a:gd name="T132" fmla="*/ 2013 h 20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7" h="2013">
                    <a:moveTo>
                      <a:pt x="2017" y="1006"/>
                    </a:moveTo>
                    <a:lnTo>
                      <a:pt x="2014" y="931"/>
                    </a:lnTo>
                    <a:lnTo>
                      <a:pt x="2005" y="855"/>
                    </a:lnTo>
                    <a:lnTo>
                      <a:pt x="1991" y="780"/>
                    </a:lnTo>
                    <a:lnTo>
                      <a:pt x="1971" y="706"/>
                    </a:lnTo>
                    <a:lnTo>
                      <a:pt x="1946" y="635"/>
                    </a:lnTo>
                    <a:lnTo>
                      <a:pt x="1916" y="566"/>
                    </a:lnTo>
                    <a:lnTo>
                      <a:pt x="1879" y="499"/>
                    </a:lnTo>
                    <a:lnTo>
                      <a:pt x="1838" y="436"/>
                    </a:lnTo>
                    <a:lnTo>
                      <a:pt x="1794" y="374"/>
                    </a:lnTo>
                    <a:lnTo>
                      <a:pt x="1743" y="318"/>
                    </a:lnTo>
                    <a:lnTo>
                      <a:pt x="1689" y="264"/>
                    </a:lnTo>
                    <a:lnTo>
                      <a:pt x="1631" y="214"/>
                    </a:lnTo>
                    <a:lnTo>
                      <a:pt x="1569" y="170"/>
                    </a:lnTo>
                    <a:lnTo>
                      <a:pt x="1506" y="129"/>
                    </a:lnTo>
                    <a:lnTo>
                      <a:pt x="1438" y="95"/>
                    </a:lnTo>
                    <a:lnTo>
                      <a:pt x="1367" y="64"/>
                    </a:lnTo>
                    <a:lnTo>
                      <a:pt x="1296" y="41"/>
                    </a:lnTo>
                    <a:lnTo>
                      <a:pt x="1222" y="22"/>
                    </a:lnTo>
                    <a:lnTo>
                      <a:pt x="1149" y="7"/>
                    </a:lnTo>
                    <a:lnTo>
                      <a:pt x="1075" y="0"/>
                    </a:lnTo>
                    <a:lnTo>
                      <a:pt x="998" y="0"/>
                    </a:lnTo>
                    <a:lnTo>
                      <a:pt x="921" y="2"/>
                    </a:lnTo>
                    <a:lnTo>
                      <a:pt x="847" y="12"/>
                    </a:lnTo>
                    <a:lnTo>
                      <a:pt x="772" y="25"/>
                    </a:lnTo>
                    <a:lnTo>
                      <a:pt x="698" y="47"/>
                    </a:lnTo>
                    <a:lnTo>
                      <a:pt x="626" y="74"/>
                    </a:lnTo>
                    <a:lnTo>
                      <a:pt x="558" y="105"/>
                    </a:lnTo>
                    <a:lnTo>
                      <a:pt x="490" y="142"/>
                    </a:lnTo>
                    <a:lnTo>
                      <a:pt x="428" y="180"/>
                    </a:lnTo>
                    <a:lnTo>
                      <a:pt x="368" y="229"/>
                    </a:lnTo>
                    <a:lnTo>
                      <a:pt x="310" y="279"/>
                    </a:lnTo>
                    <a:lnTo>
                      <a:pt x="257" y="334"/>
                    </a:lnTo>
                    <a:lnTo>
                      <a:pt x="207" y="391"/>
                    </a:lnTo>
                    <a:lnTo>
                      <a:pt x="164" y="452"/>
                    </a:lnTo>
                    <a:lnTo>
                      <a:pt x="125" y="517"/>
                    </a:lnTo>
                    <a:lnTo>
                      <a:pt x="92" y="585"/>
                    </a:lnTo>
                    <a:lnTo>
                      <a:pt x="62" y="656"/>
                    </a:lnTo>
                    <a:lnTo>
                      <a:pt x="38" y="728"/>
                    </a:lnTo>
                    <a:lnTo>
                      <a:pt x="19" y="801"/>
                    </a:lnTo>
                    <a:lnTo>
                      <a:pt x="7" y="876"/>
                    </a:lnTo>
                    <a:lnTo>
                      <a:pt x="0" y="951"/>
                    </a:lnTo>
                    <a:lnTo>
                      <a:pt x="0" y="1028"/>
                    </a:lnTo>
                    <a:lnTo>
                      <a:pt x="3" y="1102"/>
                    </a:lnTo>
                    <a:lnTo>
                      <a:pt x="12" y="1177"/>
                    </a:lnTo>
                    <a:lnTo>
                      <a:pt x="30" y="1253"/>
                    </a:lnTo>
                    <a:lnTo>
                      <a:pt x="50" y="1323"/>
                    </a:lnTo>
                    <a:lnTo>
                      <a:pt x="78" y="1396"/>
                    </a:lnTo>
                    <a:lnTo>
                      <a:pt x="109" y="1464"/>
                    </a:lnTo>
                    <a:lnTo>
                      <a:pt x="148" y="1529"/>
                    </a:lnTo>
                    <a:lnTo>
                      <a:pt x="190" y="1595"/>
                    </a:lnTo>
                    <a:lnTo>
                      <a:pt x="235" y="1654"/>
                    </a:lnTo>
                    <a:lnTo>
                      <a:pt x="286" y="1712"/>
                    </a:lnTo>
                    <a:lnTo>
                      <a:pt x="342" y="1764"/>
                    </a:lnTo>
                    <a:lnTo>
                      <a:pt x="399" y="1811"/>
                    </a:lnTo>
                    <a:lnTo>
                      <a:pt x="462" y="1852"/>
                    </a:lnTo>
                    <a:lnTo>
                      <a:pt x="528" y="1893"/>
                    </a:lnTo>
                    <a:lnTo>
                      <a:pt x="596" y="1926"/>
                    </a:lnTo>
                    <a:lnTo>
                      <a:pt x="666" y="1954"/>
                    </a:lnTo>
                    <a:lnTo>
                      <a:pt x="740" y="1976"/>
                    </a:lnTo>
                    <a:lnTo>
                      <a:pt x="812" y="1995"/>
                    </a:lnTo>
                    <a:lnTo>
                      <a:pt x="887" y="2007"/>
                    </a:lnTo>
                    <a:lnTo>
                      <a:pt x="962" y="2013"/>
                    </a:lnTo>
                    <a:lnTo>
                      <a:pt x="1038" y="2013"/>
                    </a:lnTo>
                    <a:lnTo>
                      <a:pt x="1118" y="2007"/>
                    </a:lnTo>
                    <a:lnTo>
                      <a:pt x="1190" y="1997"/>
                    </a:lnTo>
                    <a:lnTo>
                      <a:pt x="1267" y="1981"/>
                    </a:lnTo>
                    <a:lnTo>
                      <a:pt x="1337" y="1957"/>
                    </a:lnTo>
                    <a:lnTo>
                      <a:pt x="1407" y="1930"/>
                    </a:lnTo>
                    <a:lnTo>
                      <a:pt x="1475" y="1901"/>
                    </a:lnTo>
                    <a:lnTo>
                      <a:pt x="1541" y="1861"/>
                    </a:lnTo>
                    <a:lnTo>
                      <a:pt x="1605" y="1818"/>
                    </a:lnTo>
                    <a:lnTo>
                      <a:pt x="1665" y="1769"/>
                    </a:lnTo>
                    <a:lnTo>
                      <a:pt x="1721" y="1718"/>
                    </a:lnTo>
                    <a:lnTo>
                      <a:pt x="1773" y="1663"/>
                    </a:lnTo>
                    <a:lnTo>
                      <a:pt x="1819" y="1604"/>
                    </a:lnTo>
                    <a:lnTo>
                      <a:pt x="1862" y="1542"/>
                    </a:lnTo>
                    <a:lnTo>
                      <a:pt x="1900" y="1476"/>
                    </a:lnTo>
                    <a:lnTo>
                      <a:pt x="1931" y="1408"/>
                    </a:lnTo>
                    <a:lnTo>
                      <a:pt x="1960" y="1338"/>
                    </a:lnTo>
                    <a:lnTo>
                      <a:pt x="1981" y="1263"/>
                    </a:lnTo>
                    <a:lnTo>
                      <a:pt x="1997" y="1190"/>
                    </a:lnTo>
                    <a:lnTo>
                      <a:pt x="2011" y="1114"/>
                    </a:lnTo>
                    <a:lnTo>
                      <a:pt x="2017" y="1040"/>
                    </a:lnTo>
                    <a:lnTo>
                      <a:pt x="2017" y="1006"/>
                    </a:lnTo>
                    <a:close/>
                  </a:path>
                </a:pathLst>
              </a:custGeom>
              <a:solidFill>
                <a:srgbClr val="FFFFFF"/>
              </a:solidFill>
              <a:ln w="9525">
                <a:solidFill>
                  <a:srgbClr val="FFFF66"/>
                </a:solidFill>
                <a:round/>
                <a:headEnd/>
                <a:tailEnd/>
              </a:ln>
            </p:spPr>
            <p:txBody>
              <a:bodyPr/>
              <a:lstStyle/>
              <a:p>
                <a:endParaRPr lang="en-US"/>
              </a:p>
            </p:txBody>
          </p:sp>
          <p:sp>
            <p:nvSpPr>
              <p:cNvPr id="64533" name="Freeform 28"/>
              <p:cNvSpPr>
                <a:spLocks/>
              </p:cNvSpPr>
              <p:nvPr/>
            </p:nvSpPr>
            <p:spPr bwMode="auto">
              <a:xfrm>
                <a:off x="2293056" y="1974850"/>
                <a:ext cx="52211" cy="604838"/>
              </a:xfrm>
              <a:custGeom>
                <a:avLst/>
                <a:gdLst>
                  <a:gd name="T0" fmla="*/ 2147483646 w 83"/>
                  <a:gd name="T1" fmla="*/ 0 h 846"/>
                  <a:gd name="T2" fmla="*/ 0 w 83"/>
                  <a:gd name="T3" fmla="*/ 2147483646 h 846"/>
                  <a:gd name="T4" fmla="*/ 2147483646 w 83"/>
                  <a:gd name="T5" fmla="*/ 2147483646 h 846"/>
                  <a:gd name="T6" fmla="*/ 2147483646 w 83"/>
                  <a:gd name="T7" fmla="*/ 2147483646 h 846"/>
                  <a:gd name="T8" fmla="*/ 2147483646 w 83"/>
                  <a:gd name="T9" fmla="*/ 2147483646 h 846"/>
                  <a:gd name="T10" fmla="*/ 2147483646 w 83"/>
                  <a:gd name="T11" fmla="*/ 2147483646 h 846"/>
                  <a:gd name="T12" fmla="*/ 2147483646 w 83"/>
                  <a:gd name="T13" fmla="*/ 2147483646 h 846"/>
                  <a:gd name="T14" fmla="*/ 2147483646 w 83"/>
                  <a:gd name="T15" fmla="*/ 2147483646 h 846"/>
                  <a:gd name="T16" fmla="*/ 2147483646 w 83"/>
                  <a:gd name="T17" fmla="*/ 2147483646 h 846"/>
                  <a:gd name="T18" fmla="*/ 2147483646 w 83"/>
                  <a:gd name="T19" fmla="*/ 2147483646 h 846"/>
                  <a:gd name="T20" fmla="*/ 2147483646 w 83"/>
                  <a:gd name="T21" fmla="*/ 2147483646 h 846"/>
                  <a:gd name="T22" fmla="*/ 2147483646 w 83"/>
                  <a:gd name="T23" fmla="*/ 0 h 8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846"/>
                  <a:gd name="T38" fmla="*/ 83 w 83"/>
                  <a:gd name="T39" fmla="*/ 846 h 8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846">
                    <a:moveTo>
                      <a:pt x="40" y="0"/>
                    </a:moveTo>
                    <a:lnTo>
                      <a:pt x="0" y="806"/>
                    </a:lnTo>
                    <a:lnTo>
                      <a:pt x="4" y="822"/>
                    </a:lnTo>
                    <a:lnTo>
                      <a:pt x="10" y="837"/>
                    </a:lnTo>
                    <a:lnTo>
                      <a:pt x="25" y="843"/>
                    </a:lnTo>
                    <a:lnTo>
                      <a:pt x="40" y="846"/>
                    </a:lnTo>
                    <a:lnTo>
                      <a:pt x="55" y="844"/>
                    </a:lnTo>
                    <a:lnTo>
                      <a:pt x="68" y="837"/>
                    </a:lnTo>
                    <a:lnTo>
                      <a:pt x="78" y="824"/>
                    </a:lnTo>
                    <a:lnTo>
                      <a:pt x="83" y="808"/>
                    </a:lnTo>
                    <a:lnTo>
                      <a:pt x="40" y="0"/>
                    </a:lnTo>
                    <a:close/>
                  </a:path>
                </a:pathLst>
              </a:custGeom>
              <a:solidFill>
                <a:schemeClr val="hlink"/>
              </a:solidFill>
              <a:ln w="9525">
                <a:solidFill>
                  <a:schemeClr val="hlink"/>
                </a:solidFill>
                <a:round/>
                <a:headEnd/>
                <a:tailEnd/>
              </a:ln>
            </p:spPr>
            <p:txBody>
              <a:bodyPr/>
              <a:lstStyle/>
              <a:p>
                <a:endParaRPr lang="en-US"/>
              </a:p>
            </p:txBody>
          </p:sp>
          <p:sp>
            <p:nvSpPr>
              <p:cNvPr id="64534" name="Freeform 29"/>
              <p:cNvSpPr>
                <a:spLocks/>
              </p:cNvSpPr>
              <p:nvPr/>
            </p:nvSpPr>
            <p:spPr bwMode="auto">
              <a:xfrm>
                <a:off x="1618545" y="1771651"/>
                <a:ext cx="716844" cy="1560513"/>
              </a:xfrm>
              <a:custGeom>
                <a:avLst/>
                <a:gdLst>
                  <a:gd name="T0" fmla="*/ 2147483646 w 1127"/>
                  <a:gd name="T1" fmla="*/ 2147483646 h 2182"/>
                  <a:gd name="T2" fmla="*/ 2147483646 w 1127"/>
                  <a:gd name="T3" fmla="*/ 2147483646 h 2182"/>
                  <a:gd name="T4" fmla="*/ 2147483646 w 1127"/>
                  <a:gd name="T5" fmla="*/ 2147483646 h 2182"/>
                  <a:gd name="T6" fmla="*/ 2147483646 w 1127"/>
                  <a:gd name="T7" fmla="*/ 2147483646 h 2182"/>
                  <a:gd name="T8" fmla="*/ 2147483646 w 1127"/>
                  <a:gd name="T9" fmla="*/ 2147483646 h 2182"/>
                  <a:gd name="T10" fmla="*/ 2147483646 w 1127"/>
                  <a:gd name="T11" fmla="*/ 2147483646 h 2182"/>
                  <a:gd name="T12" fmla="*/ 2147483646 w 1127"/>
                  <a:gd name="T13" fmla="*/ 2147483646 h 2182"/>
                  <a:gd name="T14" fmla="*/ 2147483646 w 1127"/>
                  <a:gd name="T15" fmla="*/ 2147483646 h 2182"/>
                  <a:gd name="T16" fmla="*/ 2147483646 w 1127"/>
                  <a:gd name="T17" fmla="*/ 2147483646 h 2182"/>
                  <a:gd name="T18" fmla="*/ 2147483646 w 1127"/>
                  <a:gd name="T19" fmla="*/ 2147483646 h 2182"/>
                  <a:gd name="T20" fmla="*/ 2147483646 w 1127"/>
                  <a:gd name="T21" fmla="*/ 2147483646 h 2182"/>
                  <a:gd name="T22" fmla="*/ 2147483646 w 1127"/>
                  <a:gd name="T23" fmla="*/ 2147483646 h 2182"/>
                  <a:gd name="T24" fmla="*/ 2147483646 w 1127"/>
                  <a:gd name="T25" fmla="*/ 2147483646 h 2182"/>
                  <a:gd name="T26" fmla="*/ 2147483646 w 1127"/>
                  <a:gd name="T27" fmla="*/ 2147483646 h 2182"/>
                  <a:gd name="T28" fmla="*/ 2147483646 w 1127"/>
                  <a:gd name="T29" fmla="*/ 2147483646 h 2182"/>
                  <a:gd name="T30" fmla="*/ 2147483646 w 1127"/>
                  <a:gd name="T31" fmla="*/ 2147483646 h 2182"/>
                  <a:gd name="T32" fmla="*/ 2147483646 w 1127"/>
                  <a:gd name="T33" fmla="*/ 2147483646 h 2182"/>
                  <a:gd name="T34" fmla="*/ 2147483646 w 1127"/>
                  <a:gd name="T35" fmla="*/ 2147483646 h 2182"/>
                  <a:gd name="T36" fmla="*/ 2147483646 w 1127"/>
                  <a:gd name="T37" fmla="*/ 2147483646 h 2182"/>
                  <a:gd name="T38" fmla="*/ 2147483646 w 1127"/>
                  <a:gd name="T39" fmla="*/ 2147483646 h 2182"/>
                  <a:gd name="T40" fmla="*/ 2147483646 w 1127"/>
                  <a:gd name="T41" fmla="*/ 0 h 2182"/>
                  <a:gd name="T42" fmla="*/ 2147483646 w 1127"/>
                  <a:gd name="T43" fmla="*/ 2147483646 h 2182"/>
                  <a:gd name="T44" fmla="*/ 2147483646 w 1127"/>
                  <a:gd name="T45" fmla="*/ 2147483646 h 2182"/>
                  <a:gd name="T46" fmla="*/ 2147483646 w 1127"/>
                  <a:gd name="T47" fmla="*/ 2147483646 h 2182"/>
                  <a:gd name="T48" fmla="*/ 2147483646 w 1127"/>
                  <a:gd name="T49" fmla="*/ 2147483646 h 2182"/>
                  <a:gd name="T50" fmla="*/ 2147483646 w 1127"/>
                  <a:gd name="T51" fmla="*/ 2147483646 h 2182"/>
                  <a:gd name="T52" fmla="*/ 2147483646 w 1127"/>
                  <a:gd name="T53" fmla="*/ 2147483646 h 2182"/>
                  <a:gd name="T54" fmla="*/ 2147483646 w 1127"/>
                  <a:gd name="T55" fmla="*/ 2147483646 h 2182"/>
                  <a:gd name="T56" fmla="*/ 2147483646 w 1127"/>
                  <a:gd name="T57" fmla="*/ 2147483646 h 2182"/>
                  <a:gd name="T58" fmla="*/ 2147483646 w 1127"/>
                  <a:gd name="T59" fmla="*/ 2147483646 h 2182"/>
                  <a:gd name="T60" fmla="*/ 2147483646 w 1127"/>
                  <a:gd name="T61" fmla="*/ 2147483646 h 2182"/>
                  <a:gd name="T62" fmla="*/ 2147483646 w 1127"/>
                  <a:gd name="T63" fmla="*/ 2147483646 h 2182"/>
                  <a:gd name="T64" fmla="*/ 2147483646 w 1127"/>
                  <a:gd name="T65" fmla="*/ 2147483646 h 2182"/>
                  <a:gd name="T66" fmla="*/ 2147483646 w 1127"/>
                  <a:gd name="T67" fmla="*/ 2147483646 h 2182"/>
                  <a:gd name="T68" fmla="*/ 2147483646 w 1127"/>
                  <a:gd name="T69" fmla="*/ 2147483646 h 2182"/>
                  <a:gd name="T70" fmla="*/ 2147483646 w 1127"/>
                  <a:gd name="T71" fmla="*/ 2147483646 h 2182"/>
                  <a:gd name="T72" fmla="*/ 2147483646 w 1127"/>
                  <a:gd name="T73" fmla="*/ 2147483646 h 2182"/>
                  <a:gd name="T74" fmla="*/ 2147483646 w 1127"/>
                  <a:gd name="T75" fmla="*/ 2147483646 h 2182"/>
                  <a:gd name="T76" fmla="*/ 2147483646 w 1127"/>
                  <a:gd name="T77" fmla="*/ 2147483646 h 2182"/>
                  <a:gd name="T78" fmla="*/ 2147483646 w 1127"/>
                  <a:gd name="T79" fmla="*/ 2147483646 h 2182"/>
                  <a:gd name="T80" fmla="*/ 2147483646 w 1127"/>
                  <a:gd name="T81" fmla="*/ 2147483646 h 2182"/>
                  <a:gd name="T82" fmla="*/ 2147483646 w 1127"/>
                  <a:gd name="T83" fmla="*/ 2147483646 h 2182"/>
                  <a:gd name="T84" fmla="*/ 2147483646 w 1127"/>
                  <a:gd name="T85" fmla="*/ 2147483646 h 2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7"/>
                  <a:gd name="T130" fmla="*/ 0 h 2182"/>
                  <a:gd name="T131" fmla="*/ 1127 w 1127"/>
                  <a:gd name="T132" fmla="*/ 2182 h 2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7" h="2182">
                    <a:moveTo>
                      <a:pt x="1127" y="2017"/>
                    </a:moveTo>
                    <a:lnTo>
                      <a:pt x="1120" y="2017"/>
                    </a:lnTo>
                    <a:lnTo>
                      <a:pt x="1042" y="2016"/>
                    </a:lnTo>
                    <a:lnTo>
                      <a:pt x="968" y="2007"/>
                    </a:lnTo>
                    <a:lnTo>
                      <a:pt x="891" y="1992"/>
                    </a:lnTo>
                    <a:lnTo>
                      <a:pt x="817" y="1973"/>
                    </a:lnTo>
                    <a:lnTo>
                      <a:pt x="744" y="1948"/>
                    </a:lnTo>
                    <a:lnTo>
                      <a:pt x="679" y="1915"/>
                    </a:lnTo>
                    <a:lnTo>
                      <a:pt x="609" y="1875"/>
                    </a:lnTo>
                    <a:lnTo>
                      <a:pt x="547" y="1835"/>
                    </a:lnTo>
                    <a:lnTo>
                      <a:pt x="487" y="1787"/>
                    </a:lnTo>
                    <a:lnTo>
                      <a:pt x="431" y="1735"/>
                    </a:lnTo>
                    <a:lnTo>
                      <a:pt x="380" y="1680"/>
                    </a:lnTo>
                    <a:lnTo>
                      <a:pt x="335" y="1618"/>
                    </a:lnTo>
                    <a:lnTo>
                      <a:pt x="293" y="1555"/>
                    </a:lnTo>
                    <a:lnTo>
                      <a:pt x="256" y="1487"/>
                    </a:lnTo>
                    <a:lnTo>
                      <a:pt x="227" y="1419"/>
                    </a:lnTo>
                    <a:lnTo>
                      <a:pt x="203" y="1344"/>
                    </a:lnTo>
                    <a:lnTo>
                      <a:pt x="183" y="1273"/>
                    </a:lnTo>
                    <a:lnTo>
                      <a:pt x="172" y="1197"/>
                    </a:lnTo>
                    <a:lnTo>
                      <a:pt x="166" y="1125"/>
                    </a:lnTo>
                    <a:lnTo>
                      <a:pt x="168" y="1047"/>
                    </a:lnTo>
                    <a:lnTo>
                      <a:pt x="172" y="970"/>
                    </a:lnTo>
                    <a:lnTo>
                      <a:pt x="186" y="896"/>
                    </a:lnTo>
                    <a:lnTo>
                      <a:pt x="205" y="821"/>
                    </a:lnTo>
                    <a:lnTo>
                      <a:pt x="228" y="753"/>
                    </a:lnTo>
                    <a:lnTo>
                      <a:pt x="258" y="680"/>
                    </a:lnTo>
                    <a:lnTo>
                      <a:pt x="296" y="614"/>
                    </a:lnTo>
                    <a:lnTo>
                      <a:pt x="338" y="552"/>
                    </a:lnTo>
                    <a:lnTo>
                      <a:pt x="386" y="491"/>
                    </a:lnTo>
                    <a:lnTo>
                      <a:pt x="438" y="437"/>
                    </a:lnTo>
                    <a:lnTo>
                      <a:pt x="493" y="384"/>
                    </a:lnTo>
                    <a:lnTo>
                      <a:pt x="553" y="336"/>
                    </a:lnTo>
                    <a:lnTo>
                      <a:pt x="617" y="294"/>
                    </a:lnTo>
                    <a:lnTo>
                      <a:pt x="683" y="258"/>
                    </a:lnTo>
                    <a:lnTo>
                      <a:pt x="752" y="226"/>
                    </a:lnTo>
                    <a:lnTo>
                      <a:pt x="826" y="202"/>
                    </a:lnTo>
                    <a:lnTo>
                      <a:pt x="900" y="183"/>
                    </a:lnTo>
                    <a:lnTo>
                      <a:pt x="975" y="168"/>
                    </a:lnTo>
                    <a:lnTo>
                      <a:pt x="1052" y="159"/>
                    </a:lnTo>
                    <a:lnTo>
                      <a:pt x="1127" y="159"/>
                    </a:lnTo>
                    <a:lnTo>
                      <a:pt x="1127" y="0"/>
                    </a:lnTo>
                    <a:lnTo>
                      <a:pt x="1045" y="3"/>
                    </a:lnTo>
                    <a:lnTo>
                      <a:pt x="962" y="10"/>
                    </a:lnTo>
                    <a:lnTo>
                      <a:pt x="879" y="22"/>
                    </a:lnTo>
                    <a:lnTo>
                      <a:pt x="800" y="41"/>
                    </a:lnTo>
                    <a:lnTo>
                      <a:pt x="720" y="69"/>
                    </a:lnTo>
                    <a:lnTo>
                      <a:pt x="642" y="99"/>
                    </a:lnTo>
                    <a:lnTo>
                      <a:pt x="568" y="137"/>
                    </a:lnTo>
                    <a:lnTo>
                      <a:pt x="498" y="180"/>
                    </a:lnTo>
                    <a:lnTo>
                      <a:pt x="429" y="226"/>
                    </a:lnTo>
                    <a:lnTo>
                      <a:pt x="366" y="282"/>
                    </a:lnTo>
                    <a:lnTo>
                      <a:pt x="307" y="335"/>
                    </a:lnTo>
                    <a:lnTo>
                      <a:pt x="252" y="397"/>
                    </a:lnTo>
                    <a:lnTo>
                      <a:pt x="202" y="463"/>
                    </a:lnTo>
                    <a:lnTo>
                      <a:pt x="155" y="533"/>
                    </a:lnTo>
                    <a:lnTo>
                      <a:pt x="116" y="604"/>
                    </a:lnTo>
                    <a:lnTo>
                      <a:pt x="82" y="678"/>
                    </a:lnTo>
                    <a:lnTo>
                      <a:pt x="54" y="756"/>
                    </a:lnTo>
                    <a:lnTo>
                      <a:pt x="32" y="836"/>
                    </a:lnTo>
                    <a:lnTo>
                      <a:pt x="16" y="914"/>
                    </a:lnTo>
                    <a:lnTo>
                      <a:pt x="4" y="995"/>
                    </a:lnTo>
                    <a:lnTo>
                      <a:pt x="0" y="1081"/>
                    </a:lnTo>
                    <a:lnTo>
                      <a:pt x="2" y="1160"/>
                    </a:lnTo>
                    <a:lnTo>
                      <a:pt x="8" y="1240"/>
                    </a:lnTo>
                    <a:lnTo>
                      <a:pt x="25" y="1323"/>
                    </a:lnTo>
                    <a:lnTo>
                      <a:pt x="44" y="1403"/>
                    </a:lnTo>
                    <a:lnTo>
                      <a:pt x="72" y="1479"/>
                    </a:lnTo>
                    <a:lnTo>
                      <a:pt x="104" y="1556"/>
                    </a:lnTo>
                    <a:lnTo>
                      <a:pt x="143" y="1630"/>
                    </a:lnTo>
                    <a:lnTo>
                      <a:pt x="186" y="1700"/>
                    </a:lnTo>
                    <a:lnTo>
                      <a:pt x="236" y="1766"/>
                    </a:lnTo>
                    <a:lnTo>
                      <a:pt x="286" y="1828"/>
                    </a:lnTo>
                    <a:lnTo>
                      <a:pt x="346" y="1887"/>
                    </a:lnTo>
                    <a:lnTo>
                      <a:pt x="410" y="1937"/>
                    </a:lnTo>
                    <a:lnTo>
                      <a:pt x="478" y="1990"/>
                    </a:lnTo>
                    <a:lnTo>
                      <a:pt x="546" y="2032"/>
                    </a:lnTo>
                    <a:lnTo>
                      <a:pt x="618" y="2072"/>
                    </a:lnTo>
                    <a:lnTo>
                      <a:pt x="693" y="2106"/>
                    </a:lnTo>
                    <a:lnTo>
                      <a:pt x="773" y="2135"/>
                    </a:lnTo>
                    <a:lnTo>
                      <a:pt x="853" y="2154"/>
                    </a:lnTo>
                    <a:lnTo>
                      <a:pt x="935" y="2172"/>
                    </a:lnTo>
                    <a:lnTo>
                      <a:pt x="1017" y="2180"/>
                    </a:lnTo>
                    <a:lnTo>
                      <a:pt x="1101" y="2182"/>
                    </a:lnTo>
                    <a:lnTo>
                      <a:pt x="1127" y="2182"/>
                    </a:lnTo>
                    <a:lnTo>
                      <a:pt x="1127" y="2017"/>
                    </a:lnTo>
                    <a:close/>
                  </a:path>
                </a:pathLst>
              </a:custGeom>
              <a:solidFill>
                <a:srgbClr val="FFFF66"/>
              </a:solidFill>
              <a:ln w="9525">
                <a:solidFill>
                  <a:srgbClr val="FFFF66"/>
                </a:solidFill>
                <a:round/>
                <a:headEnd/>
                <a:tailEnd/>
              </a:ln>
            </p:spPr>
            <p:txBody>
              <a:bodyPr/>
              <a:lstStyle/>
              <a:p>
                <a:endParaRPr lang="en-US"/>
              </a:p>
            </p:txBody>
          </p:sp>
          <p:sp>
            <p:nvSpPr>
              <p:cNvPr id="64535" name="Freeform 30"/>
              <p:cNvSpPr>
                <a:spLocks/>
              </p:cNvSpPr>
              <p:nvPr/>
            </p:nvSpPr>
            <p:spPr bwMode="auto">
              <a:xfrm>
                <a:off x="2304345" y="1771651"/>
                <a:ext cx="716844" cy="1560513"/>
              </a:xfrm>
              <a:custGeom>
                <a:avLst/>
                <a:gdLst>
                  <a:gd name="T0" fmla="*/ 2147483646 w 1129"/>
                  <a:gd name="T1" fmla="*/ 2147483646 h 2182"/>
                  <a:gd name="T2" fmla="*/ 2147483646 w 1129"/>
                  <a:gd name="T3" fmla="*/ 2147483646 h 2182"/>
                  <a:gd name="T4" fmla="*/ 2147483646 w 1129"/>
                  <a:gd name="T5" fmla="*/ 2147483646 h 2182"/>
                  <a:gd name="T6" fmla="*/ 2147483646 w 1129"/>
                  <a:gd name="T7" fmla="*/ 2147483646 h 2182"/>
                  <a:gd name="T8" fmla="*/ 2147483646 w 1129"/>
                  <a:gd name="T9" fmla="*/ 2147483646 h 2182"/>
                  <a:gd name="T10" fmla="*/ 2147483646 w 1129"/>
                  <a:gd name="T11" fmla="*/ 2147483646 h 2182"/>
                  <a:gd name="T12" fmla="*/ 2147483646 w 1129"/>
                  <a:gd name="T13" fmla="*/ 2147483646 h 2182"/>
                  <a:gd name="T14" fmla="*/ 2147483646 w 1129"/>
                  <a:gd name="T15" fmla="*/ 2147483646 h 2182"/>
                  <a:gd name="T16" fmla="*/ 2147483646 w 1129"/>
                  <a:gd name="T17" fmla="*/ 2147483646 h 2182"/>
                  <a:gd name="T18" fmla="*/ 2147483646 w 1129"/>
                  <a:gd name="T19" fmla="*/ 2147483646 h 2182"/>
                  <a:gd name="T20" fmla="*/ 2147483646 w 1129"/>
                  <a:gd name="T21" fmla="*/ 2147483646 h 2182"/>
                  <a:gd name="T22" fmla="*/ 2147483646 w 1129"/>
                  <a:gd name="T23" fmla="*/ 2147483646 h 2182"/>
                  <a:gd name="T24" fmla="*/ 2147483646 w 1129"/>
                  <a:gd name="T25" fmla="*/ 2147483646 h 2182"/>
                  <a:gd name="T26" fmla="*/ 2147483646 w 1129"/>
                  <a:gd name="T27" fmla="*/ 2147483646 h 2182"/>
                  <a:gd name="T28" fmla="*/ 2147483646 w 1129"/>
                  <a:gd name="T29" fmla="*/ 2147483646 h 2182"/>
                  <a:gd name="T30" fmla="*/ 2147483646 w 1129"/>
                  <a:gd name="T31" fmla="*/ 2147483646 h 2182"/>
                  <a:gd name="T32" fmla="*/ 2147483646 w 1129"/>
                  <a:gd name="T33" fmla="*/ 2147483646 h 2182"/>
                  <a:gd name="T34" fmla="*/ 2147483646 w 1129"/>
                  <a:gd name="T35" fmla="*/ 2147483646 h 2182"/>
                  <a:gd name="T36" fmla="*/ 2147483646 w 1129"/>
                  <a:gd name="T37" fmla="*/ 2147483646 h 2182"/>
                  <a:gd name="T38" fmla="*/ 2147483646 w 1129"/>
                  <a:gd name="T39" fmla="*/ 2147483646 h 2182"/>
                  <a:gd name="T40" fmla="*/ 0 w 1129"/>
                  <a:gd name="T41" fmla="*/ 0 h 2182"/>
                  <a:gd name="T42" fmla="*/ 2147483646 w 1129"/>
                  <a:gd name="T43" fmla="*/ 2147483646 h 2182"/>
                  <a:gd name="T44" fmla="*/ 2147483646 w 1129"/>
                  <a:gd name="T45" fmla="*/ 2147483646 h 2182"/>
                  <a:gd name="T46" fmla="*/ 2147483646 w 1129"/>
                  <a:gd name="T47" fmla="*/ 2147483646 h 2182"/>
                  <a:gd name="T48" fmla="*/ 2147483646 w 1129"/>
                  <a:gd name="T49" fmla="*/ 2147483646 h 2182"/>
                  <a:gd name="T50" fmla="*/ 2147483646 w 1129"/>
                  <a:gd name="T51" fmla="*/ 2147483646 h 2182"/>
                  <a:gd name="T52" fmla="*/ 2147483646 w 1129"/>
                  <a:gd name="T53" fmla="*/ 2147483646 h 2182"/>
                  <a:gd name="T54" fmla="*/ 2147483646 w 1129"/>
                  <a:gd name="T55" fmla="*/ 2147483646 h 2182"/>
                  <a:gd name="T56" fmla="*/ 2147483646 w 1129"/>
                  <a:gd name="T57" fmla="*/ 2147483646 h 2182"/>
                  <a:gd name="T58" fmla="*/ 2147483646 w 1129"/>
                  <a:gd name="T59" fmla="*/ 2147483646 h 2182"/>
                  <a:gd name="T60" fmla="*/ 2147483646 w 1129"/>
                  <a:gd name="T61" fmla="*/ 2147483646 h 2182"/>
                  <a:gd name="T62" fmla="*/ 2147483646 w 1129"/>
                  <a:gd name="T63" fmla="*/ 2147483646 h 2182"/>
                  <a:gd name="T64" fmla="*/ 2147483646 w 1129"/>
                  <a:gd name="T65" fmla="*/ 2147483646 h 2182"/>
                  <a:gd name="T66" fmla="*/ 2147483646 w 1129"/>
                  <a:gd name="T67" fmla="*/ 2147483646 h 2182"/>
                  <a:gd name="T68" fmla="*/ 2147483646 w 1129"/>
                  <a:gd name="T69" fmla="*/ 2147483646 h 2182"/>
                  <a:gd name="T70" fmla="*/ 2147483646 w 1129"/>
                  <a:gd name="T71" fmla="*/ 2147483646 h 2182"/>
                  <a:gd name="T72" fmla="*/ 2147483646 w 1129"/>
                  <a:gd name="T73" fmla="*/ 2147483646 h 2182"/>
                  <a:gd name="T74" fmla="*/ 2147483646 w 1129"/>
                  <a:gd name="T75" fmla="*/ 2147483646 h 2182"/>
                  <a:gd name="T76" fmla="*/ 2147483646 w 1129"/>
                  <a:gd name="T77" fmla="*/ 2147483646 h 2182"/>
                  <a:gd name="T78" fmla="*/ 2147483646 w 1129"/>
                  <a:gd name="T79" fmla="*/ 2147483646 h 2182"/>
                  <a:gd name="T80" fmla="*/ 2147483646 w 1129"/>
                  <a:gd name="T81" fmla="*/ 2147483646 h 2182"/>
                  <a:gd name="T82" fmla="*/ 2147483646 w 1129"/>
                  <a:gd name="T83" fmla="*/ 2147483646 h 2182"/>
                  <a:gd name="T84" fmla="*/ 0 w 1129"/>
                  <a:gd name="T85" fmla="*/ 2147483646 h 2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9"/>
                  <a:gd name="T130" fmla="*/ 0 h 2182"/>
                  <a:gd name="T131" fmla="*/ 1129 w 1129"/>
                  <a:gd name="T132" fmla="*/ 2182 h 2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9" h="2182">
                    <a:moveTo>
                      <a:pt x="0" y="2017"/>
                    </a:moveTo>
                    <a:lnTo>
                      <a:pt x="9" y="2017"/>
                    </a:lnTo>
                    <a:lnTo>
                      <a:pt x="86" y="2016"/>
                    </a:lnTo>
                    <a:lnTo>
                      <a:pt x="161" y="2007"/>
                    </a:lnTo>
                    <a:lnTo>
                      <a:pt x="236" y="1992"/>
                    </a:lnTo>
                    <a:lnTo>
                      <a:pt x="310" y="1973"/>
                    </a:lnTo>
                    <a:lnTo>
                      <a:pt x="383" y="1948"/>
                    </a:lnTo>
                    <a:lnTo>
                      <a:pt x="452" y="1915"/>
                    </a:lnTo>
                    <a:lnTo>
                      <a:pt x="517" y="1875"/>
                    </a:lnTo>
                    <a:lnTo>
                      <a:pt x="582" y="1835"/>
                    </a:lnTo>
                    <a:lnTo>
                      <a:pt x="642" y="1787"/>
                    </a:lnTo>
                    <a:lnTo>
                      <a:pt x="698" y="1735"/>
                    </a:lnTo>
                    <a:lnTo>
                      <a:pt x="749" y="1680"/>
                    </a:lnTo>
                    <a:lnTo>
                      <a:pt x="794" y="1618"/>
                    </a:lnTo>
                    <a:lnTo>
                      <a:pt x="836" y="1555"/>
                    </a:lnTo>
                    <a:lnTo>
                      <a:pt x="874" y="1487"/>
                    </a:lnTo>
                    <a:lnTo>
                      <a:pt x="901" y="1419"/>
                    </a:lnTo>
                    <a:lnTo>
                      <a:pt x="926" y="1344"/>
                    </a:lnTo>
                    <a:lnTo>
                      <a:pt x="943" y="1273"/>
                    </a:lnTo>
                    <a:lnTo>
                      <a:pt x="955" y="1197"/>
                    </a:lnTo>
                    <a:lnTo>
                      <a:pt x="963" y="1125"/>
                    </a:lnTo>
                    <a:lnTo>
                      <a:pt x="960" y="1047"/>
                    </a:lnTo>
                    <a:lnTo>
                      <a:pt x="955" y="970"/>
                    </a:lnTo>
                    <a:lnTo>
                      <a:pt x="942" y="896"/>
                    </a:lnTo>
                    <a:lnTo>
                      <a:pt x="924" y="821"/>
                    </a:lnTo>
                    <a:lnTo>
                      <a:pt x="898" y="753"/>
                    </a:lnTo>
                    <a:lnTo>
                      <a:pt x="868" y="680"/>
                    </a:lnTo>
                    <a:lnTo>
                      <a:pt x="834" y="614"/>
                    </a:lnTo>
                    <a:lnTo>
                      <a:pt x="790" y="552"/>
                    </a:lnTo>
                    <a:lnTo>
                      <a:pt x="744" y="491"/>
                    </a:lnTo>
                    <a:lnTo>
                      <a:pt x="693" y="437"/>
                    </a:lnTo>
                    <a:lnTo>
                      <a:pt x="636" y="384"/>
                    </a:lnTo>
                    <a:lnTo>
                      <a:pt x="576" y="336"/>
                    </a:lnTo>
                    <a:lnTo>
                      <a:pt x="511" y="294"/>
                    </a:lnTo>
                    <a:lnTo>
                      <a:pt x="445" y="258"/>
                    </a:lnTo>
                    <a:lnTo>
                      <a:pt x="375" y="226"/>
                    </a:lnTo>
                    <a:lnTo>
                      <a:pt x="304" y="202"/>
                    </a:lnTo>
                    <a:lnTo>
                      <a:pt x="230" y="183"/>
                    </a:lnTo>
                    <a:lnTo>
                      <a:pt x="157" y="168"/>
                    </a:lnTo>
                    <a:lnTo>
                      <a:pt x="78" y="159"/>
                    </a:lnTo>
                    <a:lnTo>
                      <a:pt x="0" y="159"/>
                    </a:lnTo>
                    <a:lnTo>
                      <a:pt x="0" y="0"/>
                    </a:lnTo>
                    <a:lnTo>
                      <a:pt x="84" y="3"/>
                    </a:lnTo>
                    <a:lnTo>
                      <a:pt x="166" y="10"/>
                    </a:lnTo>
                    <a:lnTo>
                      <a:pt x="248" y="22"/>
                    </a:lnTo>
                    <a:lnTo>
                      <a:pt x="329" y="41"/>
                    </a:lnTo>
                    <a:lnTo>
                      <a:pt x="411" y="69"/>
                    </a:lnTo>
                    <a:lnTo>
                      <a:pt x="484" y="99"/>
                    </a:lnTo>
                    <a:lnTo>
                      <a:pt x="560" y="137"/>
                    </a:lnTo>
                    <a:lnTo>
                      <a:pt x="629" y="180"/>
                    </a:lnTo>
                    <a:lnTo>
                      <a:pt x="698" y="226"/>
                    </a:lnTo>
                    <a:lnTo>
                      <a:pt x="762" y="282"/>
                    </a:lnTo>
                    <a:lnTo>
                      <a:pt x="824" y="335"/>
                    </a:lnTo>
                    <a:lnTo>
                      <a:pt x="877" y="397"/>
                    </a:lnTo>
                    <a:lnTo>
                      <a:pt x="927" y="463"/>
                    </a:lnTo>
                    <a:lnTo>
                      <a:pt x="972" y="533"/>
                    </a:lnTo>
                    <a:lnTo>
                      <a:pt x="1011" y="604"/>
                    </a:lnTo>
                    <a:lnTo>
                      <a:pt x="1047" y="678"/>
                    </a:lnTo>
                    <a:lnTo>
                      <a:pt x="1076" y="756"/>
                    </a:lnTo>
                    <a:lnTo>
                      <a:pt x="1098" y="836"/>
                    </a:lnTo>
                    <a:lnTo>
                      <a:pt x="1115" y="914"/>
                    </a:lnTo>
                    <a:lnTo>
                      <a:pt x="1124" y="995"/>
                    </a:lnTo>
                    <a:lnTo>
                      <a:pt x="1129" y="1081"/>
                    </a:lnTo>
                    <a:lnTo>
                      <a:pt x="1124" y="1160"/>
                    </a:lnTo>
                    <a:lnTo>
                      <a:pt x="1119" y="1240"/>
                    </a:lnTo>
                    <a:lnTo>
                      <a:pt x="1104" y="1323"/>
                    </a:lnTo>
                    <a:lnTo>
                      <a:pt x="1084" y="1403"/>
                    </a:lnTo>
                    <a:lnTo>
                      <a:pt x="1057" y="1479"/>
                    </a:lnTo>
                    <a:lnTo>
                      <a:pt x="1026" y="1556"/>
                    </a:lnTo>
                    <a:lnTo>
                      <a:pt x="988" y="1630"/>
                    </a:lnTo>
                    <a:lnTo>
                      <a:pt x="942" y="1700"/>
                    </a:lnTo>
                    <a:lnTo>
                      <a:pt x="895" y="1766"/>
                    </a:lnTo>
                    <a:lnTo>
                      <a:pt x="842" y="1828"/>
                    </a:lnTo>
                    <a:lnTo>
                      <a:pt x="784" y="1887"/>
                    </a:lnTo>
                    <a:lnTo>
                      <a:pt x="718" y="1937"/>
                    </a:lnTo>
                    <a:lnTo>
                      <a:pt x="653" y="1990"/>
                    </a:lnTo>
                    <a:lnTo>
                      <a:pt x="583" y="2032"/>
                    </a:lnTo>
                    <a:lnTo>
                      <a:pt x="509" y="2072"/>
                    </a:lnTo>
                    <a:lnTo>
                      <a:pt x="434" y="2106"/>
                    </a:lnTo>
                    <a:lnTo>
                      <a:pt x="356" y="2135"/>
                    </a:lnTo>
                    <a:lnTo>
                      <a:pt x="273" y="2154"/>
                    </a:lnTo>
                    <a:lnTo>
                      <a:pt x="195" y="2172"/>
                    </a:lnTo>
                    <a:lnTo>
                      <a:pt x="111" y="2180"/>
                    </a:lnTo>
                    <a:lnTo>
                      <a:pt x="28" y="2182"/>
                    </a:lnTo>
                    <a:lnTo>
                      <a:pt x="0" y="2182"/>
                    </a:lnTo>
                    <a:lnTo>
                      <a:pt x="0" y="2017"/>
                    </a:lnTo>
                    <a:close/>
                  </a:path>
                </a:pathLst>
              </a:custGeom>
              <a:solidFill>
                <a:srgbClr val="FFFF66"/>
              </a:solidFill>
              <a:ln w="9525">
                <a:solidFill>
                  <a:srgbClr val="FFFF66"/>
                </a:solidFill>
                <a:round/>
                <a:headEnd/>
                <a:tailEnd/>
              </a:ln>
            </p:spPr>
            <p:txBody>
              <a:bodyPr/>
              <a:lstStyle/>
              <a:p>
                <a:endParaRPr lang="en-US"/>
              </a:p>
            </p:txBody>
          </p:sp>
          <p:sp>
            <p:nvSpPr>
              <p:cNvPr id="64536" name="Freeform 31"/>
              <p:cNvSpPr>
                <a:spLocks/>
              </p:cNvSpPr>
              <p:nvPr/>
            </p:nvSpPr>
            <p:spPr bwMode="auto">
              <a:xfrm>
                <a:off x="2106789" y="1250951"/>
                <a:ext cx="214489" cy="460375"/>
              </a:xfrm>
              <a:custGeom>
                <a:avLst/>
                <a:gdLst>
                  <a:gd name="T0" fmla="*/ 2147483646 w 336"/>
                  <a:gd name="T1" fmla="*/ 2147483646 h 645"/>
                  <a:gd name="T2" fmla="*/ 2147483646 w 336"/>
                  <a:gd name="T3" fmla="*/ 2147483646 h 645"/>
                  <a:gd name="T4" fmla="*/ 2147483646 w 336"/>
                  <a:gd name="T5" fmla="*/ 2147483646 h 645"/>
                  <a:gd name="T6" fmla="*/ 2147483646 w 336"/>
                  <a:gd name="T7" fmla="*/ 2147483646 h 645"/>
                  <a:gd name="T8" fmla="*/ 2147483646 w 336"/>
                  <a:gd name="T9" fmla="*/ 2147483646 h 645"/>
                  <a:gd name="T10" fmla="*/ 2147483646 w 336"/>
                  <a:gd name="T11" fmla="*/ 2147483646 h 645"/>
                  <a:gd name="T12" fmla="*/ 2147483646 w 336"/>
                  <a:gd name="T13" fmla="*/ 2147483646 h 645"/>
                  <a:gd name="T14" fmla="*/ 2147483646 w 336"/>
                  <a:gd name="T15" fmla="*/ 2147483646 h 645"/>
                  <a:gd name="T16" fmla="*/ 2147483646 w 336"/>
                  <a:gd name="T17" fmla="*/ 2147483646 h 645"/>
                  <a:gd name="T18" fmla="*/ 2147483646 w 336"/>
                  <a:gd name="T19" fmla="*/ 2147483646 h 645"/>
                  <a:gd name="T20" fmla="*/ 2147483646 w 336"/>
                  <a:gd name="T21" fmla="*/ 2147483646 h 645"/>
                  <a:gd name="T22" fmla="*/ 2147483646 w 336"/>
                  <a:gd name="T23" fmla="*/ 2147483646 h 645"/>
                  <a:gd name="T24" fmla="*/ 2147483646 w 336"/>
                  <a:gd name="T25" fmla="*/ 2147483646 h 645"/>
                  <a:gd name="T26" fmla="*/ 2147483646 w 336"/>
                  <a:gd name="T27" fmla="*/ 2147483646 h 645"/>
                  <a:gd name="T28" fmla="*/ 2147483646 w 336"/>
                  <a:gd name="T29" fmla="*/ 2147483646 h 645"/>
                  <a:gd name="T30" fmla="*/ 2147483646 w 336"/>
                  <a:gd name="T31" fmla="*/ 2147483646 h 645"/>
                  <a:gd name="T32" fmla="*/ 2147483646 w 336"/>
                  <a:gd name="T33" fmla="*/ 2147483646 h 645"/>
                  <a:gd name="T34" fmla="*/ 2147483646 w 336"/>
                  <a:gd name="T35" fmla="*/ 2147483646 h 645"/>
                  <a:gd name="T36" fmla="*/ 2147483646 w 336"/>
                  <a:gd name="T37" fmla="*/ 2147483646 h 645"/>
                  <a:gd name="T38" fmla="*/ 2147483646 w 336"/>
                  <a:gd name="T39" fmla="*/ 2147483646 h 645"/>
                  <a:gd name="T40" fmla="*/ 2147483646 w 336"/>
                  <a:gd name="T41" fmla="*/ 2147483646 h 645"/>
                  <a:gd name="T42" fmla="*/ 2147483646 w 336"/>
                  <a:gd name="T43" fmla="*/ 2147483646 h 645"/>
                  <a:gd name="T44" fmla="*/ 2147483646 w 336"/>
                  <a:gd name="T45" fmla="*/ 2147483646 h 645"/>
                  <a:gd name="T46" fmla="*/ 2147483646 w 336"/>
                  <a:gd name="T47" fmla="*/ 2147483646 h 645"/>
                  <a:gd name="T48" fmla="*/ 2147483646 w 336"/>
                  <a:gd name="T49" fmla="*/ 2147483646 h 645"/>
                  <a:gd name="T50" fmla="*/ 2147483646 w 336"/>
                  <a:gd name="T51" fmla="*/ 2147483646 h 645"/>
                  <a:gd name="T52" fmla="*/ 2147483646 w 336"/>
                  <a:gd name="T53" fmla="*/ 2147483646 h 645"/>
                  <a:gd name="T54" fmla="*/ 2147483646 w 336"/>
                  <a:gd name="T55" fmla="*/ 2147483646 h 645"/>
                  <a:gd name="T56" fmla="*/ 2147483646 w 336"/>
                  <a:gd name="T57" fmla="*/ 2147483646 h 645"/>
                  <a:gd name="T58" fmla="*/ 2147483646 w 336"/>
                  <a:gd name="T59" fmla="*/ 2147483646 h 645"/>
                  <a:gd name="T60" fmla="*/ 2147483646 w 336"/>
                  <a:gd name="T61" fmla="*/ 2147483646 h 645"/>
                  <a:gd name="T62" fmla="*/ 2147483646 w 336"/>
                  <a:gd name="T63" fmla="*/ 2147483646 h 645"/>
                  <a:gd name="T64" fmla="*/ 2147483646 w 336"/>
                  <a:gd name="T65" fmla="*/ 2147483646 h 645"/>
                  <a:gd name="T66" fmla="*/ 2147483646 w 336"/>
                  <a:gd name="T67" fmla="*/ 2147483646 h 645"/>
                  <a:gd name="T68" fmla="*/ 2147483646 w 336"/>
                  <a:gd name="T69" fmla="*/ 2147483646 h 645"/>
                  <a:gd name="T70" fmla="*/ 0 w 336"/>
                  <a:gd name="T71" fmla="*/ 2147483646 h 645"/>
                  <a:gd name="T72" fmla="*/ 0 w 336"/>
                  <a:gd name="T73" fmla="*/ 2147483646 h 645"/>
                  <a:gd name="T74" fmla="*/ 2147483646 w 336"/>
                  <a:gd name="T75" fmla="*/ 2147483646 h 645"/>
                  <a:gd name="T76" fmla="*/ 2147483646 w 336"/>
                  <a:gd name="T77" fmla="*/ 2147483646 h 645"/>
                  <a:gd name="T78" fmla="*/ 2147483646 w 336"/>
                  <a:gd name="T79" fmla="*/ 2147483646 h 645"/>
                  <a:gd name="T80" fmla="*/ 2147483646 w 336"/>
                  <a:gd name="T81" fmla="*/ 2147483646 h 645"/>
                  <a:gd name="T82" fmla="*/ 2147483646 w 336"/>
                  <a:gd name="T83" fmla="*/ 2147483646 h 645"/>
                  <a:gd name="T84" fmla="*/ 2147483646 w 336"/>
                  <a:gd name="T85" fmla="*/ 2147483646 h 645"/>
                  <a:gd name="T86" fmla="*/ 2147483646 w 336"/>
                  <a:gd name="T87" fmla="*/ 2147483646 h 645"/>
                  <a:gd name="T88" fmla="*/ 2147483646 w 336"/>
                  <a:gd name="T89" fmla="*/ 2147483646 h 645"/>
                  <a:gd name="T90" fmla="*/ 2147483646 w 336"/>
                  <a:gd name="T91" fmla="*/ 2147483646 h 645"/>
                  <a:gd name="T92" fmla="*/ 2147483646 w 336"/>
                  <a:gd name="T93" fmla="*/ 2147483646 h 645"/>
                  <a:gd name="T94" fmla="*/ 2147483646 w 336"/>
                  <a:gd name="T95" fmla="*/ 0 h 645"/>
                  <a:gd name="T96" fmla="*/ 2147483646 w 336"/>
                  <a:gd name="T97" fmla="*/ 2147483646 h 6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6"/>
                  <a:gd name="T148" fmla="*/ 0 h 645"/>
                  <a:gd name="T149" fmla="*/ 336 w 336"/>
                  <a:gd name="T150" fmla="*/ 645 h 6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6" h="645">
                    <a:moveTo>
                      <a:pt x="336" y="42"/>
                    </a:moveTo>
                    <a:lnTo>
                      <a:pt x="296" y="44"/>
                    </a:lnTo>
                    <a:lnTo>
                      <a:pt x="252" y="51"/>
                    </a:lnTo>
                    <a:lnTo>
                      <a:pt x="212" y="66"/>
                    </a:lnTo>
                    <a:lnTo>
                      <a:pt x="175" y="84"/>
                    </a:lnTo>
                    <a:lnTo>
                      <a:pt x="141" y="110"/>
                    </a:lnTo>
                    <a:lnTo>
                      <a:pt x="113" y="137"/>
                    </a:lnTo>
                    <a:lnTo>
                      <a:pt x="85" y="171"/>
                    </a:lnTo>
                    <a:lnTo>
                      <a:pt x="66" y="208"/>
                    </a:lnTo>
                    <a:lnTo>
                      <a:pt x="51" y="248"/>
                    </a:lnTo>
                    <a:lnTo>
                      <a:pt x="42" y="289"/>
                    </a:lnTo>
                    <a:lnTo>
                      <a:pt x="41" y="330"/>
                    </a:lnTo>
                    <a:lnTo>
                      <a:pt x="47" y="370"/>
                    </a:lnTo>
                    <a:lnTo>
                      <a:pt x="54" y="412"/>
                    </a:lnTo>
                    <a:lnTo>
                      <a:pt x="69" y="450"/>
                    </a:lnTo>
                    <a:lnTo>
                      <a:pt x="93" y="485"/>
                    </a:lnTo>
                    <a:lnTo>
                      <a:pt x="119" y="518"/>
                    </a:lnTo>
                    <a:lnTo>
                      <a:pt x="150" y="547"/>
                    </a:lnTo>
                    <a:lnTo>
                      <a:pt x="184" y="571"/>
                    </a:lnTo>
                    <a:lnTo>
                      <a:pt x="224" y="587"/>
                    </a:lnTo>
                    <a:lnTo>
                      <a:pt x="262" y="599"/>
                    </a:lnTo>
                    <a:lnTo>
                      <a:pt x="304" y="607"/>
                    </a:lnTo>
                    <a:lnTo>
                      <a:pt x="336" y="607"/>
                    </a:lnTo>
                    <a:lnTo>
                      <a:pt x="336" y="645"/>
                    </a:lnTo>
                    <a:lnTo>
                      <a:pt x="324" y="645"/>
                    </a:lnTo>
                    <a:lnTo>
                      <a:pt x="282" y="643"/>
                    </a:lnTo>
                    <a:lnTo>
                      <a:pt x="234" y="635"/>
                    </a:lnTo>
                    <a:lnTo>
                      <a:pt x="193" y="618"/>
                    </a:lnTo>
                    <a:lnTo>
                      <a:pt x="155" y="599"/>
                    </a:lnTo>
                    <a:lnTo>
                      <a:pt x="116" y="573"/>
                    </a:lnTo>
                    <a:lnTo>
                      <a:pt x="84" y="542"/>
                    </a:lnTo>
                    <a:lnTo>
                      <a:pt x="57" y="506"/>
                    </a:lnTo>
                    <a:lnTo>
                      <a:pt x="32" y="471"/>
                    </a:lnTo>
                    <a:lnTo>
                      <a:pt x="14" y="426"/>
                    </a:lnTo>
                    <a:lnTo>
                      <a:pt x="4" y="384"/>
                    </a:lnTo>
                    <a:lnTo>
                      <a:pt x="0" y="339"/>
                    </a:lnTo>
                    <a:lnTo>
                      <a:pt x="0" y="296"/>
                    </a:lnTo>
                    <a:lnTo>
                      <a:pt x="7" y="252"/>
                    </a:lnTo>
                    <a:lnTo>
                      <a:pt x="19" y="208"/>
                    </a:lnTo>
                    <a:lnTo>
                      <a:pt x="38" y="169"/>
                    </a:lnTo>
                    <a:lnTo>
                      <a:pt x="63" y="132"/>
                    </a:lnTo>
                    <a:lnTo>
                      <a:pt x="93" y="97"/>
                    </a:lnTo>
                    <a:lnTo>
                      <a:pt x="125" y="67"/>
                    </a:lnTo>
                    <a:lnTo>
                      <a:pt x="165" y="42"/>
                    </a:lnTo>
                    <a:lnTo>
                      <a:pt x="206" y="25"/>
                    </a:lnTo>
                    <a:lnTo>
                      <a:pt x="248" y="10"/>
                    </a:lnTo>
                    <a:lnTo>
                      <a:pt x="292" y="2"/>
                    </a:lnTo>
                    <a:lnTo>
                      <a:pt x="336" y="0"/>
                    </a:lnTo>
                    <a:lnTo>
                      <a:pt x="336" y="42"/>
                    </a:lnTo>
                    <a:close/>
                  </a:path>
                </a:pathLst>
              </a:custGeom>
              <a:solidFill>
                <a:srgbClr val="FFFF66"/>
              </a:solidFill>
              <a:ln w="9525">
                <a:solidFill>
                  <a:srgbClr val="FFFF66"/>
                </a:solidFill>
                <a:round/>
                <a:headEnd/>
                <a:tailEnd/>
              </a:ln>
            </p:spPr>
            <p:txBody>
              <a:bodyPr/>
              <a:lstStyle/>
              <a:p>
                <a:endParaRPr lang="en-US"/>
              </a:p>
            </p:txBody>
          </p:sp>
          <p:sp>
            <p:nvSpPr>
              <p:cNvPr id="64537" name="Freeform 32"/>
              <p:cNvSpPr>
                <a:spLocks/>
              </p:cNvSpPr>
              <p:nvPr/>
            </p:nvSpPr>
            <p:spPr bwMode="auto">
              <a:xfrm>
                <a:off x="2307167" y="1250951"/>
                <a:ext cx="215900" cy="460375"/>
              </a:xfrm>
              <a:custGeom>
                <a:avLst/>
                <a:gdLst>
                  <a:gd name="T0" fmla="*/ 0 w 339"/>
                  <a:gd name="T1" fmla="*/ 2147483646 h 645"/>
                  <a:gd name="T2" fmla="*/ 2147483646 w 339"/>
                  <a:gd name="T3" fmla="*/ 2147483646 h 645"/>
                  <a:gd name="T4" fmla="*/ 2147483646 w 339"/>
                  <a:gd name="T5" fmla="*/ 2147483646 h 645"/>
                  <a:gd name="T6" fmla="*/ 2147483646 w 339"/>
                  <a:gd name="T7" fmla="*/ 2147483646 h 645"/>
                  <a:gd name="T8" fmla="*/ 2147483646 w 339"/>
                  <a:gd name="T9" fmla="*/ 2147483646 h 645"/>
                  <a:gd name="T10" fmla="*/ 2147483646 w 339"/>
                  <a:gd name="T11" fmla="*/ 2147483646 h 645"/>
                  <a:gd name="T12" fmla="*/ 2147483646 w 339"/>
                  <a:gd name="T13" fmla="*/ 2147483646 h 645"/>
                  <a:gd name="T14" fmla="*/ 2147483646 w 339"/>
                  <a:gd name="T15" fmla="*/ 2147483646 h 645"/>
                  <a:gd name="T16" fmla="*/ 2147483646 w 339"/>
                  <a:gd name="T17" fmla="*/ 2147483646 h 645"/>
                  <a:gd name="T18" fmla="*/ 2147483646 w 339"/>
                  <a:gd name="T19" fmla="*/ 2147483646 h 645"/>
                  <a:gd name="T20" fmla="*/ 2147483646 w 339"/>
                  <a:gd name="T21" fmla="*/ 2147483646 h 645"/>
                  <a:gd name="T22" fmla="*/ 2147483646 w 339"/>
                  <a:gd name="T23" fmla="*/ 2147483646 h 645"/>
                  <a:gd name="T24" fmla="*/ 2147483646 w 339"/>
                  <a:gd name="T25" fmla="*/ 2147483646 h 645"/>
                  <a:gd name="T26" fmla="*/ 2147483646 w 339"/>
                  <a:gd name="T27" fmla="*/ 2147483646 h 645"/>
                  <a:gd name="T28" fmla="*/ 2147483646 w 339"/>
                  <a:gd name="T29" fmla="*/ 2147483646 h 645"/>
                  <a:gd name="T30" fmla="*/ 2147483646 w 339"/>
                  <a:gd name="T31" fmla="*/ 2147483646 h 645"/>
                  <a:gd name="T32" fmla="*/ 2147483646 w 339"/>
                  <a:gd name="T33" fmla="*/ 2147483646 h 645"/>
                  <a:gd name="T34" fmla="*/ 2147483646 w 339"/>
                  <a:gd name="T35" fmla="*/ 2147483646 h 645"/>
                  <a:gd name="T36" fmla="*/ 2147483646 w 339"/>
                  <a:gd name="T37" fmla="*/ 2147483646 h 645"/>
                  <a:gd name="T38" fmla="*/ 2147483646 w 339"/>
                  <a:gd name="T39" fmla="*/ 2147483646 h 645"/>
                  <a:gd name="T40" fmla="*/ 2147483646 w 339"/>
                  <a:gd name="T41" fmla="*/ 2147483646 h 645"/>
                  <a:gd name="T42" fmla="*/ 2147483646 w 339"/>
                  <a:gd name="T43" fmla="*/ 2147483646 h 645"/>
                  <a:gd name="T44" fmla="*/ 0 w 339"/>
                  <a:gd name="T45" fmla="*/ 2147483646 h 645"/>
                  <a:gd name="T46" fmla="*/ 0 w 339"/>
                  <a:gd name="T47" fmla="*/ 2147483646 h 645"/>
                  <a:gd name="T48" fmla="*/ 2147483646 w 339"/>
                  <a:gd name="T49" fmla="*/ 2147483646 h 645"/>
                  <a:gd name="T50" fmla="*/ 2147483646 w 339"/>
                  <a:gd name="T51" fmla="*/ 2147483646 h 645"/>
                  <a:gd name="T52" fmla="*/ 2147483646 w 339"/>
                  <a:gd name="T53" fmla="*/ 2147483646 h 645"/>
                  <a:gd name="T54" fmla="*/ 2147483646 w 339"/>
                  <a:gd name="T55" fmla="*/ 2147483646 h 645"/>
                  <a:gd name="T56" fmla="*/ 2147483646 w 339"/>
                  <a:gd name="T57" fmla="*/ 2147483646 h 645"/>
                  <a:gd name="T58" fmla="*/ 2147483646 w 339"/>
                  <a:gd name="T59" fmla="*/ 2147483646 h 645"/>
                  <a:gd name="T60" fmla="*/ 2147483646 w 339"/>
                  <a:gd name="T61" fmla="*/ 2147483646 h 645"/>
                  <a:gd name="T62" fmla="*/ 2147483646 w 339"/>
                  <a:gd name="T63" fmla="*/ 2147483646 h 645"/>
                  <a:gd name="T64" fmla="*/ 2147483646 w 339"/>
                  <a:gd name="T65" fmla="*/ 2147483646 h 645"/>
                  <a:gd name="T66" fmla="*/ 2147483646 w 339"/>
                  <a:gd name="T67" fmla="*/ 2147483646 h 645"/>
                  <a:gd name="T68" fmla="*/ 2147483646 w 339"/>
                  <a:gd name="T69" fmla="*/ 2147483646 h 645"/>
                  <a:gd name="T70" fmla="*/ 2147483646 w 339"/>
                  <a:gd name="T71" fmla="*/ 2147483646 h 645"/>
                  <a:gd name="T72" fmla="*/ 2147483646 w 339"/>
                  <a:gd name="T73" fmla="*/ 2147483646 h 645"/>
                  <a:gd name="T74" fmla="*/ 2147483646 w 339"/>
                  <a:gd name="T75" fmla="*/ 2147483646 h 645"/>
                  <a:gd name="T76" fmla="*/ 2147483646 w 339"/>
                  <a:gd name="T77" fmla="*/ 2147483646 h 645"/>
                  <a:gd name="T78" fmla="*/ 2147483646 w 339"/>
                  <a:gd name="T79" fmla="*/ 2147483646 h 645"/>
                  <a:gd name="T80" fmla="*/ 2147483646 w 339"/>
                  <a:gd name="T81" fmla="*/ 2147483646 h 645"/>
                  <a:gd name="T82" fmla="*/ 2147483646 w 339"/>
                  <a:gd name="T83" fmla="*/ 2147483646 h 645"/>
                  <a:gd name="T84" fmla="*/ 2147483646 w 339"/>
                  <a:gd name="T85" fmla="*/ 2147483646 h 645"/>
                  <a:gd name="T86" fmla="*/ 2147483646 w 339"/>
                  <a:gd name="T87" fmla="*/ 2147483646 h 645"/>
                  <a:gd name="T88" fmla="*/ 2147483646 w 339"/>
                  <a:gd name="T89" fmla="*/ 2147483646 h 645"/>
                  <a:gd name="T90" fmla="*/ 2147483646 w 339"/>
                  <a:gd name="T91" fmla="*/ 2147483646 h 645"/>
                  <a:gd name="T92" fmla="*/ 2147483646 w 339"/>
                  <a:gd name="T93" fmla="*/ 2147483646 h 645"/>
                  <a:gd name="T94" fmla="*/ 0 w 339"/>
                  <a:gd name="T95" fmla="*/ 0 h 645"/>
                  <a:gd name="T96" fmla="*/ 0 w 339"/>
                  <a:gd name="T97" fmla="*/ 2147483646 h 6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645"/>
                  <a:gd name="T149" fmla="*/ 339 w 339"/>
                  <a:gd name="T150" fmla="*/ 645 h 6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645">
                    <a:moveTo>
                      <a:pt x="0" y="42"/>
                    </a:moveTo>
                    <a:lnTo>
                      <a:pt x="41" y="44"/>
                    </a:lnTo>
                    <a:lnTo>
                      <a:pt x="84" y="51"/>
                    </a:lnTo>
                    <a:lnTo>
                      <a:pt x="124" y="66"/>
                    </a:lnTo>
                    <a:lnTo>
                      <a:pt x="161" y="84"/>
                    </a:lnTo>
                    <a:lnTo>
                      <a:pt x="196" y="110"/>
                    </a:lnTo>
                    <a:lnTo>
                      <a:pt x="225" y="137"/>
                    </a:lnTo>
                    <a:lnTo>
                      <a:pt x="249" y="171"/>
                    </a:lnTo>
                    <a:lnTo>
                      <a:pt x="271" y="208"/>
                    </a:lnTo>
                    <a:lnTo>
                      <a:pt x="285" y="248"/>
                    </a:lnTo>
                    <a:lnTo>
                      <a:pt x="293" y="289"/>
                    </a:lnTo>
                    <a:lnTo>
                      <a:pt x="298" y="330"/>
                    </a:lnTo>
                    <a:lnTo>
                      <a:pt x="292" y="370"/>
                    </a:lnTo>
                    <a:lnTo>
                      <a:pt x="283" y="412"/>
                    </a:lnTo>
                    <a:lnTo>
                      <a:pt x="265" y="450"/>
                    </a:lnTo>
                    <a:lnTo>
                      <a:pt x="246" y="485"/>
                    </a:lnTo>
                    <a:lnTo>
                      <a:pt x="218" y="518"/>
                    </a:lnTo>
                    <a:lnTo>
                      <a:pt x="187" y="547"/>
                    </a:lnTo>
                    <a:lnTo>
                      <a:pt x="153" y="571"/>
                    </a:lnTo>
                    <a:lnTo>
                      <a:pt x="113" y="587"/>
                    </a:lnTo>
                    <a:lnTo>
                      <a:pt x="73" y="599"/>
                    </a:lnTo>
                    <a:lnTo>
                      <a:pt x="32" y="607"/>
                    </a:lnTo>
                    <a:lnTo>
                      <a:pt x="0" y="607"/>
                    </a:lnTo>
                    <a:lnTo>
                      <a:pt x="0" y="645"/>
                    </a:lnTo>
                    <a:lnTo>
                      <a:pt x="11" y="645"/>
                    </a:lnTo>
                    <a:lnTo>
                      <a:pt x="57" y="643"/>
                    </a:lnTo>
                    <a:lnTo>
                      <a:pt x="100" y="635"/>
                    </a:lnTo>
                    <a:lnTo>
                      <a:pt x="143" y="618"/>
                    </a:lnTo>
                    <a:lnTo>
                      <a:pt x="184" y="599"/>
                    </a:lnTo>
                    <a:lnTo>
                      <a:pt x="220" y="573"/>
                    </a:lnTo>
                    <a:lnTo>
                      <a:pt x="252" y="542"/>
                    </a:lnTo>
                    <a:lnTo>
                      <a:pt x="282" y="506"/>
                    </a:lnTo>
                    <a:lnTo>
                      <a:pt x="305" y="471"/>
                    </a:lnTo>
                    <a:lnTo>
                      <a:pt x="321" y="426"/>
                    </a:lnTo>
                    <a:lnTo>
                      <a:pt x="333" y="384"/>
                    </a:lnTo>
                    <a:lnTo>
                      <a:pt x="339" y="339"/>
                    </a:lnTo>
                    <a:lnTo>
                      <a:pt x="339" y="296"/>
                    </a:lnTo>
                    <a:lnTo>
                      <a:pt x="332" y="252"/>
                    </a:lnTo>
                    <a:lnTo>
                      <a:pt x="317" y="208"/>
                    </a:lnTo>
                    <a:lnTo>
                      <a:pt x="299" y="169"/>
                    </a:lnTo>
                    <a:lnTo>
                      <a:pt x="276" y="132"/>
                    </a:lnTo>
                    <a:lnTo>
                      <a:pt x="246" y="97"/>
                    </a:lnTo>
                    <a:lnTo>
                      <a:pt x="211" y="67"/>
                    </a:lnTo>
                    <a:lnTo>
                      <a:pt x="174" y="42"/>
                    </a:lnTo>
                    <a:lnTo>
                      <a:pt x="132" y="25"/>
                    </a:lnTo>
                    <a:lnTo>
                      <a:pt x="90" y="10"/>
                    </a:lnTo>
                    <a:lnTo>
                      <a:pt x="45" y="2"/>
                    </a:lnTo>
                    <a:lnTo>
                      <a:pt x="0" y="0"/>
                    </a:lnTo>
                    <a:lnTo>
                      <a:pt x="0" y="42"/>
                    </a:lnTo>
                    <a:close/>
                  </a:path>
                </a:pathLst>
              </a:custGeom>
              <a:solidFill>
                <a:srgbClr val="FFFF66"/>
              </a:solidFill>
              <a:ln w="9525">
                <a:solidFill>
                  <a:srgbClr val="FFFF66"/>
                </a:solidFill>
                <a:round/>
                <a:headEnd/>
                <a:tailEnd/>
              </a:ln>
            </p:spPr>
            <p:txBody>
              <a:bodyPr/>
              <a:lstStyle/>
              <a:p>
                <a:endParaRPr lang="en-US"/>
              </a:p>
            </p:txBody>
          </p:sp>
          <p:sp>
            <p:nvSpPr>
              <p:cNvPr id="64538" name="Freeform 33"/>
              <p:cNvSpPr>
                <a:spLocks/>
              </p:cNvSpPr>
              <p:nvPr/>
            </p:nvSpPr>
            <p:spPr bwMode="auto">
              <a:xfrm>
                <a:off x="2230967" y="1468438"/>
                <a:ext cx="169333" cy="330200"/>
              </a:xfrm>
              <a:custGeom>
                <a:avLst/>
                <a:gdLst>
                  <a:gd name="T0" fmla="*/ 2147483646 w 264"/>
                  <a:gd name="T1" fmla="*/ 2147483646 h 462"/>
                  <a:gd name="T2" fmla="*/ 2147483646 w 264"/>
                  <a:gd name="T3" fmla="*/ 2147483646 h 462"/>
                  <a:gd name="T4" fmla="*/ 0 w 264"/>
                  <a:gd name="T5" fmla="*/ 2147483646 h 462"/>
                  <a:gd name="T6" fmla="*/ 0 w 264"/>
                  <a:gd name="T7" fmla="*/ 0 h 462"/>
                  <a:gd name="T8" fmla="*/ 2147483646 w 264"/>
                  <a:gd name="T9" fmla="*/ 0 h 462"/>
                  <a:gd name="T10" fmla="*/ 2147483646 w 264"/>
                  <a:gd name="T11" fmla="*/ 2147483646 h 462"/>
                  <a:gd name="T12" fmla="*/ 2147483646 w 264"/>
                  <a:gd name="T13" fmla="*/ 2147483646 h 462"/>
                  <a:gd name="T14" fmla="*/ 2147483646 w 264"/>
                  <a:gd name="T15" fmla="*/ 2147483646 h 462"/>
                  <a:gd name="T16" fmla="*/ 2147483646 w 264"/>
                  <a:gd name="T17" fmla="*/ 2147483646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462"/>
                  <a:gd name="T29" fmla="*/ 264 w 264"/>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462">
                    <a:moveTo>
                      <a:pt x="77" y="462"/>
                    </a:moveTo>
                    <a:lnTo>
                      <a:pt x="77" y="178"/>
                    </a:lnTo>
                    <a:lnTo>
                      <a:pt x="0" y="178"/>
                    </a:lnTo>
                    <a:lnTo>
                      <a:pt x="0" y="0"/>
                    </a:lnTo>
                    <a:lnTo>
                      <a:pt x="264" y="0"/>
                    </a:lnTo>
                    <a:lnTo>
                      <a:pt x="264" y="178"/>
                    </a:lnTo>
                    <a:lnTo>
                      <a:pt x="183" y="178"/>
                    </a:lnTo>
                    <a:lnTo>
                      <a:pt x="183" y="462"/>
                    </a:lnTo>
                    <a:lnTo>
                      <a:pt x="77" y="462"/>
                    </a:lnTo>
                    <a:close/>
                  </a:path>
                </a:pathLst>
              </a:custGeom>
              <a:solidFill>
                <a:srgbClr val="FFFF66"/>
              </a:solidFill>
              <a:ln w="9525">
                <a:solidFill>
                  <a:srgbClr val="FFFF66"/>
                </a:solidFill>
                <a:round/>
                <a:headEnd/>
                <a:tailEnd/>
              </a:ln>
            </p:spPr>
            <p:txBody>
              <a:bodyPr/>
              <a:lstStyle/>
              <a:p>
                <a:endParaRPr lang="en-US"/>
              </a:p>
            </p:txBody>
          </p:sp>
          <p:sp>
            <p:nvSpPr>
              <p:cNvPr id="64539" name="Freeform 34"/>
              <p:cNvSpPr>
                <a:spLocks/>
              </p:cNvSpPr>
              <p:nvPr/>
            </p:nvSpPr>
            <p:spPr bwMode="auto">
              <a:xfrm>
                <a:off x="1785056" y="1719263"/>
                <a:ext cx="193322" cy="273050"/>
              </a:xfrm>
              <a:custGeom>
                <a:avLst/>
                <a:gdLst>
                  <a:gd name="T0" fmla="*/ 2147483646 w 304"/>
                  <a:gd name="T1" fmla="*/ 2147483646 h 382"/>
                  <a:gd name="T2" fmla="*/ 2147483646 w 304"/>
                  <a:gd name="T3" fmla="*/ 2147483646 h 382"/>
                  <a:gd name="T4" fmla="*/ 2147483646 w 304"/>
                  <a:gd name="T5" fmla="*/ 2147483646 h 382"/>
                  <a:gd name="T6" fmla="*/ 0 w 304"/>
                  <a:gd name="T7" fmla="*/ 2147483646 h 382"/>
                  <a:gd name="T8" fmla="*/ 2147483646 w 304"/>
                  <a:gd name="T9" fmla="*/ 0 h 382"/>
                  <a:gd name="T10" fmla="*/ 2147483646 w 304"/>
                  <a:gd name="T11" fmla="*/ 2147483646 h 382"/>
                  <a:gd name="T12" fmla="*/ 2147483646 w 304"/>
                  <a:gd name="T13" fmla="*/ 2147483646 h 382"/>
                  <a:gd name="T14" fmla="*/ 2147483646 w 304"/>
                  <a:gd name="T15" fmla="*/ 2147483646 h 382"/>
                  <a:gd name="T16" fmla="*/ 2147483646 w 304"/>
                  <a:gd name="T17" fmla="*/ 2147483646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382"/>
                  <a:gd name="T29" fmla="*/ 304 w 304"/>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382">
                    <a:moveTo>
                      <a:pt x="211" y="382"/>
                    </a:moveTo>
                    <a:lnTo>
                      <a:pt x="115" y="221"/>
                    </a:lnTo>
                    <a:lnTo>
                      <a:pt x="92" y="233"/>
                    </a:lnTo>
                    <a:lnTo>
                      <a:pt x="0" y="80"/>
                    </a:lnTo>
                    <a:lnTo>
                      <a:pt x="138" y="0"/>
                    </a:lnTo>
                    <a:lnTo>
                      <a:pt x="226" y="155"/>
                    </a:lnTo>
                    <a:lnTo>
                      <a:pt x="204" y="168"/>
                    </a:lnTo>
                    <a:lnTo>
                      <a:pt x="304" y="331"/>
                    </a:lnTo>
                    <a:lnTo>
                      <a:pt x="211" y="382"/>
                    </a:lnTo>
                    <a:close/>
                  </a:path>
                </a:pathLst>
              </a:custGeom>
              <a:solidFill>
                <a:srgbClr val="FFFF66"/>
              </a:solidFill>
              <a:ln w="9525">
                <a:solidFill>
                  <a:srgbClr val="FFFF66"/>
                </a:solidFill>
                <a:round/>
                <a:headEnd/>
                <a:tailEnd/>
              </a:ln>
            </p:spPr>
            <p:txBody>
              <a:bodyPr/>
              <a:lstStyle/>
              <a:p>
                <a:endParaRPr lang="en-US"/>
              </a:p>
            </p:txBody>
          </p:sp>
          <p:sp>
            <p:nvSpPr>
              <p:cNvPr id="64540" name="Freeform 35"/>
              <p:cNvSpPr>
                <a:spLocks/>
              </p:cNvSpPr>
              <p:nvPr/>
            </p:nvSpPr>
            <p:spPr bwMode="auto">
              <a:xfrm>
                <a:off x="2662767" y="1716088"/>
                <a:ext cx="193322" cy="273050"/>
              </a:xfrm>
              <a:custGeom>
                <a:avLst/>
                <a:gdLst>
                  <a:gd name="T0" fmla="*/ 2147483646 w 302"/>
                  <a:gd name="T1" fmla="*/ 2147483646 h 381"/>
                  <a:gd name="T2" fmla="*/ 2147483646 w 302"/>
                  <a:gd name="T3" fmla="*/ 2147483646 h 381"/>
                  <a:gd name="T4" fmla="*/ 2147483646 w 302"/>
                  <a:gd name="T5" fmla="*/ 2147483646 h 381"/>
                  <a:gd name="T6" fmla="*/ 2147483646 w 302"/>
                  <a:gd name="T7" fmla="*/ 2147483646 h 381"/>
                  <a:gd name="T8" fmla="*/ 2147483646 w 302"/>
                  <a:gd name="T9" fmla="*/ 0 h 381"/>
                  <a:gd name="T10" fmla="*/ 2147483646 w 302"/>
                  <a:gd name="T11" fmla="*/ 2147483646 h 381"/>
                  <a:gd name="T12" fmla="*/ 2147483646 w 302"/>
                  <a:gd name="T13" fmla="*/ 2147483646 h 381"/>
                  <a:gd name="T14" fmla="*/ 0 w 302"/>
                  <a:gd name="T15" fmla="*/ 2147483646 h 381"/>
                  <a:gd name="T16" fmla="*/ 2147483646 w 302"/>
                  <a:gd name="T17" fmla="*/ 2147483646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381"/>
                  <a:gd name="T29" fmla="*/ 302 w 302"/>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381">
                    <a:moveTo>
                      <a:pt x="93" y="381"/>
                    </a:moveTo>
                    <a:lnTo>
                      <a:pt x="190" y="221"/>
                    </a:lnTo>
                    <a:lnTo>
                      <a:pt x="212" y="235"/>
                    </a:lnTo>
                    <a:lnTo>
                      <a:pt x="302" y="77"/>
                    </a:lnTo>
                    <a:lnTo>
                      <a:pt x="166" y="0"/>
                    </a:lnTo>
                    <a:lnTo>
                      <a:pt x="76" y="155"/>
                    </a:lnTo>
                    <a:lnTo>
                      <a:pt x="98" y="165"/>
                    </a:lnTo>
                    <a:lnTo>
                      <a:pt x="0" y="329"/>
                    </a:lnTo>
                    <a:lnTo>
                      <a:pt x="93" y="381"/>
                    </a:lnTo>
                    <a:close/>
                  </a:path>
                </a:pathLst>
              </a:custGeom>
              <a:solidFill>
                <a:srgbClr val="FFFF66"/>
              </a:solidFill>
              <a:ln w="9525">
                <a:solidFill>
                  <a:srgbClr val="FFFF66"/>
                </a:solidFill>
                <a:round/>
                <a:headEnd/>
                <a:tailEnd/>
              </a:ln>
            </p:spPr>
            <p:txBody>
              <a:bodyPr/>
              <a:lstStyle/>
              <a:p>
                <a:endParaRPr lang="en-US"/>
              </a:p>
            </p:txBody>
          </p:sp>
          <p:sp>
            <p:nvSpPr>
              <p:cNvPr id="64541" name="Freeform 36"/>
              <p:cNvSpPr>
                <a:spLocks/>
              </p:cNvSpPr>
              <p:nvPr/>
            </p:nvSpPr>
            <p:spPr bwMode="auto">
              <a:xfrm rot="503827">
                <a:off x="2328334" y="1987550"/>
                <a:ext cx="53622" cy="604838"/>
              </a:xfrm>
              <a:custGeom>
                <a:avLst/>
                <a:gdLst>
                  <a:gd name="T0" fmla="*/ 2147483646 w 83"/>
                  <a:gd name="T1" fmla="*/ 0 h 846"/>
                  <a:gd name="T2" fmla="*/ 0 w 83"/>
                  <a:gd name="T3" fmla="*/ 2147483646 h 846"/>
                  <a:gd name="T4" fmla="*/ 2147483646 w 83"/>
                  <a:gd name="T5" fmla="*/ 2147483646 h 846"/>
                  <a:gd name="T6" fmla="*/ 2147483646 w 83"/>
                  <a:gd name="T7" fmla="*/ 2147483646 h 846"/>
                  <a:gd name="T8" fmla="*/ 2147483646 w 83"/>
                  <a:gd name="T9" fmla="*/ 2147483646 h 846"/>
                  <a:gd name="T10" fmla="*/ 2147483646 w 83"/>
                  <a:gd name="T11" fmla="*/ 2147483646 h 846"/>
                  <a:gd name="T12" fmla="*/ 2147483646 w 83"/>
                  <a:gd name="T13" fmla="*/ 2147483646 h 846"/>
                  <a:gd name="T14" fmla="*/ 2147483646 w 83"/>
                  <a:gd name="T15" fmla="*/ 2147483646 h 846"/>
                  <a:gd name="T16" fmla="*/ 2147483646 w 83"/>
                  <a:gd name="T17" fmla="*/ 2147483646 h 846"/>
                  <a:gd name="T18" fmla="*/ 2147483646 w 83"/>
                  <a:gd name="T19" fmla="*/ 2147483646 h 846"/>
                  <a:gd name="T20" fmla="*/ 2147483646 w 83"/>
                  <a:gd name="T21" fmla="*/ 2147483646 h 846"/>
                  <a:gd name="T22" fmla="*/ 2147483646 w 83"/>
                  <a:gd name="T23" fmla="*/ 0 h 8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846"/>
                  <a:gd name="T38" fmla="*/ 83 w 83"/>
                  <a:gd name="T39" fmla="*/ 846 h 8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846">
                    <a:moveTo>
                      <a:pt x="40" y="0"/>
                    </a:moveTo>
                    <a:lnTo>
                      <a:pt x="0" y="806"/>
                    </a:lnTo>
                    <a:lnTo>
                      <a:pt x="4" y="822"/>
                    </a:lnTo>
                    <a:lnTo>
                      <a:pt x="10" y="837"/>
                    </a:lnTo>
                    <a:lnTo>
                      <a:pt x="25" y="843"/>
                    </a:lnTo>
                    <a:lnTo>
                      <a:pt x="40" y="846"/>
                    </a:lnTo>
                    <a:lnTo>
                      <a:pt x="55" y="844"/>
                    </a:lnTo>
                    <a:lnTo>
                      <a:pt x="68" y="837"/>
                    </a:lnTo>
                    <a:lnTo>
                      <a:pt x="78" y="824"/>
                    </a:lnTo>
                    <a:lnTo>
                      <a:pt x="83" y="808"/>
                    </a:lnTo>
                    <a:lnTo>
                      <a:pt x="40" y="0"/>
                    </a:lnTo>
                    <a:close/>
                  </a:path>
                </a:pathLst>
              </a:custGeom>
              <a:solidFill>
                <a:schemeClr val="hlink"/>
              </a:solidFill>
              <a:ln w="9525">
                <a:solidFill>
                  <a:schemeClr val="hlink"/>
                </a:solidFill>
                <a:round/>
                <a:headEnd/>
                <a:tailEnd/>
              </a:ln>
            </p:spPr>
            <p:txBody>
              <a:bodyPr/>
              <a:lstStyle/>
              <a:p>
                <a:endParaRPr lang="en-US"/>
              </a:p>
            </p:txBody>
          </p:sp>
          <p:sp>
            <p:nvSpPr>
              <p:cNvPr id="64542" name="Text Box 37"/>
              <p:cNvSpPr txBox="1">
                <a:spLocks noChangeArrowheads="1"/>
              </p:cNvSpPr>
              <p:nvPr/>
            </p:nvSpPr>
            <p:spPr bwMode="auto">
              <a:xfrm>
                <a:off x="1885244" y="2587625"/>
                <a:ext cx="709337" cy="479797"/>
              </a:xfrm>
              <a:prstGeom prst="rect">
                <a:avLst/>
              </a:prstGeom>
              <a:noFill/>
              <a:ln w="12700">
                <a:noFill/>
                <a:miter lim="800000"/>
                <a:headEnd type="none" w="sm" len="sm"/>
                <a:tailEnd type="none" w="sm" len="sm"/>
              </a:ln>
            </p:spPr>
            <p:txBody>
              <a:bodyPr wrap="none">
                <a:spAutoFit/>
              </a:bodyPr>
              <a:lstStyle/>
              <a:p>
                <a:pPr defTabSz="762000"/>
                <a:r>
                  <a:rPr lang="en-US" altLang="en-US" sz="2400" b="1" dirty="0">
                    <a:solidFill>
                      <a:schemeClr val="tx1"/>
                    </a:solidFill>
                  </a:rPr>
                  <a:t>1 </a:t>
                </a:r>
                <a:r>
                  <a:rPr lang="zh-CN" altLang="en-US" sz="2400" b="1" dirty="0">
                    <a:solidFill>
                      <a:schemeClr val="tx1"/>
                    </a:solidFill>
                  </a:rPr>
                  <a:t>秒</a:t>
                </a:r>
                <a:endParaRPr lang="en-US" altLang="en-US" sz="2400" b="1" dirty="0">
                  <a:solidFill>
                    <a:schemeClr val="tx1"/>
                  </a:solidFill>
                </a:endParaRPr>
              </a:p>
            </p:txBody>
          </p:sp>
        </p:grpSp>
        <p:sp>
          <p:nvSpPr>
            <p:cNvPr id="64543" name="Text Box 90"/>
            <p:cNvSpPr txBox="1">
              <a:spLocks noChangeArrowheads="1"/>
            </p:cNvSpPr>
            <p:nvPr/>
          </p:nvSpPr>
          <p:spPr bwMode="auto">
            <a:xfrm rot="19367666">
              <a:off x="5221694" y="1531450"/>
              <a:ext cx="1317990" cy="830997"/>
            </a:xfrm>
            <a:prstGeom prst="rect">
              <a:avLst/>
            </a:prstGeom>
            <a:noFill/>
            <a:ln w="12700">
              <a:noFill/>
              <a:miter lim="800000"/>
              <a:headEnd type="none" w="sm" len="sm"/>
              <a:tailEnd type="none" w="sm" len="sm"/>
            </a:ln>
          </p:spPr>
          <p:txBody>
            <a:bodyPr wrap="none">
              <a:spAutoFit/>
            </a:bodyPr>
            <a:lstStyle/>
            <a:p>
              <a:pPr defTabSz="762000"/>
              <a:r>
                <a:rPr lang="en-US" altLang="en-US" sz="2400" b="1" dirty="0">
                  <a:solidFill>
                    <a:srgbClr val="FFFF00"/>
                  </a:solidFill>
                </a:rPr>
                <a:t>1 mm Hg</a:t>
              </a:r>
              <a:br>
                <a:rPr lang="en-US" altLang="en-US" sz="2400" b="1" dirty="0">
                  <a:solidFill>
                    <a:srgbClr val="FFFF00"/>
                  </a:solidFill>
                </a:rPr>
              </a:br>
              <a:r>
                <a:rPr lang="zh-CN" altLang="en-US" sz="2400" b="1" dirty="0">
                  <a:solidFill>
                    <a:srgbClr val="FFFF00"/>
                  </a:solidFill>
                </a:rPr>
                <a:t>压力</a:t>
              </a:r>
              <a:endParaRPr lang="en-US" altLang="en-US" sz="2400" b="1" dirty="0">
                <a:solidFill>
                  <a:srgbClr val="FFFF00"/>
                </a:solidFill>
              </a:endParaRPr>
            </a:p>
          </p:txBody>
        </p:sp>
        <p:sp>
          <p:nvSpPr>
            <p:cNvPr id="64544" name="AutoShape 91"/>
            <p:cNvSpPr>
              <a:spLocks noChangeArrowheads="1"/>
            </p:cNvSpPr>
            <p:nvPr/>
          </p:nvSpPr>
          <p:spPr bwMode="auto">
            <a:xfrm>
              <a:off x="4500915" y="4238972"/>
              <a:ext cx="143220" cy="317721"/>
            </a:xfrm>
            <a:prstGeom prst="downArrow">
              <a:avLst>
                <a:gd name="adj1" fmla="val 42028"/>
                <a:gd name="adj2" fmla="val 46575"/>
              </a:avLst>
            </a:prstGeom>
            <a:solidFill>
              <a:srgbClr val="00B050"/>
            </a:solidFill>
            <a:ln w="12700">
              <a:solidFill>
                <a:schemeClr val="tx1"/>
              </a:solidFill>
              <a:miter lim="800000"/>
              <a:headEnd type="none" w="sm" len="sm"/>
              <a:tailEnd type="none" w="sm" len="sm"/>
            </a:ln>
          </p:spPr>
          <p:txBody>
            <a:bodyPr wrap="none" anchor="ctr"/>
            <a:lstStyle/>
            <a:p>
              <a:pPr algn="ctr" defTabSz="762000"/>
              <a:endParaRPr lang="en-US" altLang="en-US" sz="2800">
                <a:solidFill>
                  <a:schemeClr val="tx1"/>
                </a:solidFill>
                <a:latin typeface="Times New Roman" pitchFamily="18" charset="0"/>
              </a:endParaRPr>
            </a:p>
          </p:txBody>
        </p:sp>
        <p:sp>
          <p:nvSpPr>
            <p:cNvPr id="64545" name="Text Box 4"/>
            <p:cNvSpPr txBox="1">
              <a:spLocks noChangeArrowheads="1"/>
            </p:cNvSpPr>
            <p:nvPr/>
          </p:nvSpPr>
          <p:spPr bwMode="auto">
            <a:xfrm rot="18719133">
              <a:off x="4552109" y="2711624"/>
              <a:ext cx="566378" cy="306799"/>
            </a:xfrm>
            <a:prstGeom prst="rect">
              <a:avLst/>
            </a:prstGeom>
            <a:noFill/>
            <a:ln w="12700">
              <a:noFill/>
              <a:miter lim="800000"/>
              <a:headEnd type="none" w="sm" len="sm"/>
              <a:tailEnd type="none" w="sm" len="sm"/>
            </a:ln>
          </p:spPr>
          <p:txBody>
            <a:bodyPr wrap="none">
              <a:spAutoFit/>
            </a:bodyPr>
            <a:lstStyle/>
            <a:p>
              <a:pPr defTabSz="762000"/>
              <a:r>
                <a:rPr lang="en-US" altLang="en-US" sz="1600" b="1" dirty="0">
                  <a:solidFill>
                    <a:srgbClr val="FFFF00"/>
                  </a:solidFill>
                </a:rPr>
                <a:t>1 cm</a:t>
              </a:r>
            </a:p>
          </p:txBody>
        </p:sp>
        <p:sp>
          <p:nvSpPr>
            <p:cNvPr id="64546" name="AutoShape 5"/>
            <p:cNvSpPr>
              <a:spLocks noChangeArrowheads="1"/>
            </p:cNvSpPr>
            <p:nvPr/>
          </p:nvSpPr>
          <p:spPr bwMode="auto">
            <a:xfrm>
              <a:off x="4211917" y="2021032"/>
              <a:ext cx="705871" cy="869152"/>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47" name="Text Box 6"/>
            <p:cNvSpPr txBox="1">
              <a:spLocks noChangeArrowheads="1"/>
            </p:cNvSpPr>
            <p:nvPr/>
          </p:nvSpPr>
          <p:spPr bwMode="auto">
            <a:xfrm>
              <a:off x="4181294" y="1919708"/>
              <a:ext cx="578444" cy="355375"/>
            </a:xfrm>
            <a:prstGeom prst="rect">
              <a:avLst/>
            </a:prstGeom>
            <a:noFill/>
            <a:ln w="12700">
              <a:noFill/>
              <a:miter lim="800000"/>
              <a:headEnd type="none" w="sm" len="sm"/>
              <a:tailEnd type="none" w="sm" len="sm"/>
            </a:ln>
          </p:spPr>
          <p:txBody>
            <a:bodyPr wrap="none">
              <a:spAutoFit/>
            </a:bodyPr>
            <a:lstStyle/>
            <a:p>
              <a:pPr defTabSz="762000"/>
              <a:r>
                <a:rPr lang="en-US" altLang="en-US" sz="1800" b="1" dirty="0">
                  <a:solidFill>
                    <a:srgbClr val="FFFF00"/>
                  </a:solidFill>
                </a:rPr>
                <a:t>1 cm</a:t>
              </a:r>
            </a:p>
          </p:txBody>
        </p:sp>
        <p:sp>
          <p:nvSpPr>
            <p:cNvPr id="64548" name="Text Box 7"/>
            <p:cNvSpPr txBox="1">
              <a:spLocks noChangeArrowheads="1"/>
            </p:cNvSpPr>
            <p:nvPr/>
          </p:nvSpPr>
          <p:spPr bwMode="auto">
            <a:xfrm rot="16200000">
              <a:off x="3789809" y="2395954"/>
              <a:ext cx="614193" cy="334690"/>
            </a:xfrm>
            <a:prstGeom prst="rect">
              <a:avLst/>
            </a:prstGeom>
            <a:noFill/>
            <a:ln w="12700">
              <a:noFill/>
              <a:miter lim="800000"/>
              <a:headEnd type="none" w="sm" len="sm"/>
              <a:tailEnd type="none" w="sm" len="sm"/>
            </a:ln>
          </p:spPr>
          <p:txBody>
            <a:bodyPr wrap="none">
              <a:spAutoFit/>
            </a:bodyPr>
            <a:lstStyle/>
            <a:p>
              <a:pPr defTabSz="762000"/>
              <a:r>
                <a:rPr lang="en-US" altLang="en-US" sz="1800" b="1" dirty="0">
                  <a:solidFill>
                    <a:srgbClr val="FFFF00"/>
                  </a:solidFill>
                </a:rPr>
                <a:t>1 cm</a:t>
              </a:r>
            </a:p>
          </p:txBody>
        </p:sp>
        <p:sp>
          <p:nvSpPr>
            <p:cNvPr id="64549" name="Text Box 8"/>
            <p:cNvSpPr txBox="1">
              <a:spLocks noChangeArrowheads="1"/>
            </p:cNvSpPr>
            <p:nvPr/>
          </p:nvSpPr>
          <p:spPr bwMode="auto">
            <a:xfrm>
              <a:off x="4147227" y="2169288"/>
              <a:ext cx="591517" cy="621906"/>
            </a:xfrm>
            <a:prstGeom prst="rect">
              <a:avLst/>
            </a:prstGeom>
            <a:noFill/>
            <a:ln w="12700">
              <a:noFill/>
              <a:miter lim="800000"/>
              <a:headEnd type="none" w="sm" len="sm"/>
              <a:tailEnd type="none" w="sm" len="sm"/>
            </a:ln>
          </p:spPr>
          <p:txBody>
            <a:bodyPr wrap="none">
              <a:spAutoFit/>
            </a:bodyPr>
            <a:lstStyle/>
            <a:p>
              <a:pPr defTabSz="762000"/>
              <a:r>
                <a:rPr lang="en-US" altLang="en-US" sz="3600" b="1" dirty="0">
                  <a:solidFill>
                    <a:schemeClr val="tx1"/>
                  </a:solidFill>
                </a:rPr>
                <a:t>O</a:t>
              </a:r>
              <a:r>
                <a:rPr lang="en-US" altLang="en-US" sz="3600" b="1" baseline="-25000" dirty="0">
                  <a:solidFill>
                    <a:schemeClr val="tx1"/>
                  </a:solidFill>
                </a:rPr>
                <a:t>2</a:t>
              </a:r>
              <a:endParaRPr lang="en-US" altLang="en-US" sz="3600" b="1" dirty="0">
                <a:solidFill>
                  <a:schemeClr val="tx1"/>
                </a:solidFill>
              </a:endParaRPr>
            </a:p>
          </p:txBody>
        </p:sp>
        <p:sp>
          <p:nvSpPr>
            <p:cNvPr id="64550" name="Text Box 93"/>
            <p:cNvSpPr txBox="1">
              <a:spLocks noChangeArrowheads="1"/>
            </p:cNvSpPr>
            <p:nvPr/>
          </p:nvSpPr>
          <p:spPr bwMode="auto">
            <a:xfrm rot="18719133">
              <a:off x="4576166" y="5256211"/>
              <a:ext cx="614193" cy="334690"/>
            </a:xfrm>
            <a:prstGeom prst="rect">
              <a:avLst/>
            </a:prstGeom>
            <a:noFill/>
            <a:ln w="12700">
              <a:noFill/>
              <a:miter lim="800000"/>
              <a:headEnd type="none" w="sm" len="sm"/>
              <a:tailEnd type="none" w="sm" len="sm"/>
            </a:ln>
          </p:spPr>
          <p:txBody>
            <a:bodyPr wrap="none">
              <a:spAutoFit/>
            </a:bodyPr>
            <a:lstStyle/>
            <a:p>
              <a:pPr defTabSz="762000"/>
              <a:r>
                <a:rPr lang="en-US" altLang="en-US" b="1" dirty="0">
                  <a:solidFill>
                    <a:srgbClr val="FFFF00"/>
                  </a:solidFill>
                </a:rPr>
                <a:t>1 cm</a:t>
              </a:r>
            </a:p>
          </p:txBody>
        </p:sp>
        <p:sp>
          <p:nvSpPr>
            <p:cNvPr id="64551" name="AutoShape 94"/>
            <p:cNvSpPr>
              <a:spLocks noChangeArrowheads="1"/>
            </p:cNvSpPr>
            <p:nvPr/>
          </p:nvSpPr>
          <p:spPr bwMode="auto">
            <a:xfrm>
              <a:off x="4211917" y="4590299"/>
              <a:ext cx="705871" cy="869152"/>
            </a:xfrm>
            <a:prstGeom prst="cube">
              <a:avLst>
                <a:gd name="adj" fmla="val 25000"/>
              </a:avLst>
            </a:prstGeom>
            <a:solidFill>
              <a:srgbClr val="66FFFF"/>
            </a:solidFill>
            <a:ln w="12700">
              <a:solidFill>
                <a:schemeClr val="tx1"/>
              </a:solidFill>
              <a:miter lim="800000"/>
              <a:headEnd type="none" w="sm" len="sm"/>
              <a:tailEnd type="none" w="sm" len="sm"/>
            </a:ln>
          </p:spPr>
          <p:txBody>
            <a:bodyPr wrap="none" anchor="ctr"/>
            <a:lstStyle/>
            <a:p>
              <a:endParaRPr lang="en-US" altLang="en-US" sz="3600">
                <a:solidFill>
                  <a:schemeClr val="tx1"/>
                </a:solidFill>
              </a:endParaRPr>
            </a:p>
          </p:txBody>
        </p:sp>
        <p:sp>
          <p:nvSpPr>
            <p:cNvPr id="64552" name="Text Box 95"/>
            <p:cNvSpPr txBox="1">
              <a:spLocks noChangeArrowheads="1"/>
            </p:cNvSpPr>
            <p:nvPr/>
          </p:nvSpPr>
          <p:spPr bwMode="auto">
            <a:xfrm>
              <a:off x="4199426" y="4474615"/>
              <a:ext cx="578444" cy="355375"/>
            </a:xfrm>
            <a:prstGeom prst="rect">
              <a:avLst/>
            </a:prstGeom>
            <a:noFill/>
            <a:ln w="12700">
              <a:noFill/>
              <a:miter lim="800000"/>
              <a:headEnd type="none" w="sm" len="sm"/>
              <a:tailEnd type="none" w="sm" len="sm"/>
            </a:ln>
          </p:spPr>
          <p:txBody>
            <a:bodyPr wrap="none">
              <a:spAutoFit/>
            </a:bodyPr>
            <a:lstStyle/>
            <a:p>
              <a:pPr defTabSz="762000"/>
              <a:r>
                <a:rPr lang="en-US" altLang="en-US" sz="1800" b="1" dirty="0">
                  <a:solidFill>
                    <a:srgbClr val="FFFF00"/>
                  </a:solidFill>
                </a:rPr>
                <a:t>1 cm</a:t>
              </a:r>
            </a:p>
          </p:txBody>
        </p:sp>
        <p:sp>
          <p:nvSpPr>
            <p:cNvPr id="64553" name="Text Box 96"/>
            <p:cNvSpPr txBox="1">
              <a:spLocks noChangeArrowheads="1"/>
            </p:cNvSpPr>
            <p:nvPr/>
          </p:nvSpPr>
          <p:spPr bwMode="auto">
            <a:xfrm rot="16200000">
              <a:off x="3764207" y="4928050"/>
              <a:ext cx="614193" cy="334690"/>
            </a:xfrm>
            <a:prstGeom prst="rect">
              <a:avLst/>
            </a:prstGeom>
            <a:noFill/>
            <a:ln w="12700">
              <a:noFill/>
              <a:miter lim="800000"/>
              <a:headEnd type="none" w="sm" len="sm"/>
              <a:tailEnd type="none" w="sm" len="sm"/>
            </a:ln>
          </p:spPr>
          <p:txBody>
            <a:bodyPr wrap="none">
              <a:spAutoFit/>
            </a:bodyPr>
            <a:lstStyle/>
            <a:p>
              <a:pPr defTabSz="762000"/>
              <a:r>
                <a:rPr lang="en-US" altLang="en-US" sz="1800" b="1" dirty="0">
                  <a:solidFill>
                    <a:srgbClr val="FFFF00"/>
                  </a:solidFill>
                </a:rPr>
                <a:t>1 cm</a:t>
              </a:r>
            </a:p>
          </p:txBody>
        </p:sp>
        <p:sp>
          <p:nvSpPr>
            <p:cNvPr id="64554" name="Text Box 97"/>
            <p:cNvSpPr txBox="1">
              <a:spLocks noChangeArrowheads="1"/>
            </p:cNvSpPr>
            <p:nvPr/>
          </p:nvSpPr>
          <p:spPr bwMode="auto">
            <a:xfrm>
              <a:off x="4147227" y="4740890"/>
              <a:ext cx="591517" cy="621906"/>
            </a:xfrm>
            <a:prstGeom prst="rect">
              <a:avLst/>
            </a:prstGeom>
            <a:noFill/>
            <a:ln w="12700">
              <a:noFill/>
              <a:miter lim="800000"/>
              <a:headEnd type="none" w="sm" len="sm"/>
              <a:tailEnd type="none" w="sm" len="sm"/>
            </a:ln>
          </p:spPr>
          <p:txBody>
            <a:bodyPr wrap="none">
              <a:spAutoFit/>
            </a:bodyPr>
            <a:lstStyle/>
            <a:p>
              <a:pPr defTabSz="762000"/>
              <a:r>
                <a:rPr lang="en-US" altLang="en-US" sz="3600" b="1" dirty="0">
                  <a:solidFill>
                    <a:schemeClr val="tx1"/>
                  </a:solidFill>
                </a:rPr>
                <a:t>O</a:t>
              </a:r>
              <a:r>
                <a:rPr lang="en-US" altLang="en-US" sz="3600" b="1" baseline="-25000" dirty="0">
                  <a:solidFill>
                    <a:schemeClr val="tx1"/>
                  </a:solidFill>
                </a:rPr>
                <a:t>2</a:t>
              </a:r>
              <a:endParaRPr lang="en-US" altLang="en-US" sz="3600" b="1" dirty="0">
                <a:solidFill>
                  <a:schemeClr val="tx1"/>
                </a:solidFill>
              </a:endParaRPr>
            </a:p>
          </p:txBody>
        </p:sp>
        <p:sp>
          <p:nvSpPr>
            <p:cNvPr id="64555" name="Text Box 98"/>
            <p:cNvSpPr txBox="1">
              <a:spLocks noChangeArrowheads="1"/>
            </p:cNvSpPr>
            <p:nvPr/>
          </p:nvSpPr>
          <p:spPr bwMode="auto">
            <a:xfrm>
              <a:off x="5045202" y="5470018"/>
              <a:ext cx="2420855" cy="646331"/>
            </a:xfrm>
            <a:prstGeom prst="rect">
              <a:avLst/>
            </a:prstGeom>
            <a:noFill/>
            <a:ln w="12700">
              <a:noFill/>
              <a:miter lim="800000"/>
              <a:headEnd type="none" w="sm" len="sm"/>
              <a:tailEnd type="none" w="sm" len="sm"/>
            </a:ln>
          </p:spPr>
          <p:txBody>
            <a:bodyPr wrap="none">
              <a:spAutoFit/>
            </a:bodyPr>
            <a:lstStyle/>
            <a:p>
              <a:pPr algn="ctr" defTabSz="762000"/>
              <a:r>
                <a:rPr lang="zh-CN" altLang="en-US" sz="1800" b="1" i="1" dirty="0">
                  <a:solidFill>
                    <a:schemeClr val="tx1"/>
                  </a:solidFill>
                </a:rPr>
                <a:t>假设的接触镜</a:t>
              </a:r>
              <a:r>
                <a:rPr lang="en-US" altLang="en-US" sz="1800" b="1" i="1" dirty="0">
                  <a:solidFill>
                    <a:schemeClr val="tx1"/>
                  </a:solidFill>
                </a:rPr>
                <a:t/>
              </a:r>
              <a:br>
                <a:rPr lang="en-US" altLang="en-US" sz="1800" b="1" i="1" dirty="0">
                  <a:solidFill>
                    <a:schemeClr val="tx1"/>
                  </a:solidFill>
                </a:rPr>
              </a:br>
              <a:r>
                <a:rPr lang="en-US" altLang="en-US" sz="1800" b="1" i="1" dirty="0">
                  <a:solidFill>
                    <a:schemeClr val="tx1"/>
                  </a:solidFill>
                </a:rPr>
                <a:t>(</a:t>
              </a:r>
              <a:r>
                <a:rPr lang="zh-CN" altLang="en-US" sz="1800" b="1" i="1" dirty="0">
                  <a:solidFill>
                    <a:schemeClr val="tx1"/>
                  </a:solidFill>
                </a:rPr>
                <a:t>比真实接触镜大很多</a:t>
              </a:r>
              <a:r>
                <a:rPr lang="en-US" altLang="en-US" sz="1800" b="1" i="1" dirty="0">
                  <a:solidFill>
                    <a:schemeClr val="tx1"/>
                  </a:solidFill>
                </a:rPr>
                <a:t>)</a:t>
              </a:r>
            </a:p>
          </p:txBody>
        </p:sp>
        <p:sp>
          <p:nvSpPr>
            <p:cNvPr id="64556" name="Text Box 100"/>
            <p:cNvSpPr txBox="1">
              <a:spLocks noChangeArrowheads="1"/>
            </p:cNvSpPr>
            <p:nvPr/>
          </p:nvSpPr>
          <p:spPr bwMode="auto">
            <a:xfrm>
              <a:off x="1286112" y="5476087"/>
              <a:ext cx="3452632" cy="923330"/>
            </a:xfrm>
            <a:prstGeom prst="rect">
              <a:avLst/>
            </a:prstGeom>
            <a:noFill/>
            <a:ln w="12700">
              <a:noFill/>
              <a:miter lim="800000"/>
              <a:headEnd type="none" w="sm" len="sm"/>
              <a:tailEnd type="none" w="sm" len="sm"/>
            </a:ln>
          </p:spPr>
          <p:txBody>
            <a:bodyPr wrap="square">
              <a:spAutoFit/>
            </a:bodyPr>
            <a:lstStyle/>
            <a:p>
              <a:pPr algn="ctr" defTabSz="762000"/>
              <a:r>
                <a:rPr lang="zh-CN" altLang="en-US" b="1" dirty="0"/>
                <a:t>情况</a:t>
              </a:r>
              <a:r>
                <a:rPr lang="en-US" altLang="en-US" sz="1800" b="1" dirty="0">
                  <a:solidFill>
                    <a:schemeClr val="tx1"/>
                  </a:solidFill>
                </a:rPr>
                <a:t>: STP (0 °C,</a:t>
              </a:r>
              <a:br>
                <a:rPr lang="en-US" altLang="en-US" sz="1800" b="1" dirty="0">
                  <a:solidFill>
                    <a:schemeClr val="tx1"/>
                  </a:solidFill>
                </a:rPr>
              </a:br>
              <a:r>
                <a:rPr lang="en-US" altLang="en-US" sz="1800" b="1" dirty="0">
                  <a:solidFill>
                    <a:schemeClr val="tx1"/>
                  </a:solidFill>
                </a:rPr>
                <a:t>760 mm Hg) </a:t>
              </a:r>
              <a:r>
                <a:rPr lang="zh-CN" altLang="en-US" sz="1800" b="1" dirty="0">
                  <a:solidFill>
                    <a:schemeClr val="tx1"/>
                  </a:solidFill>
                </a:rPr>
                <a:t>除非注明，否则为</a:t>
              </a:r>
              <a:r>
                <a:rPr lang="en-US" altLang="en-US" sz="1800" b="1" dirty="0">
                  <a:solidFill>
                    <a:schemeClr val="tx1"/>
                  </a:solidFill>
                </a:rPr>
                <a:t>, 21  or 34 °C @ 760 mm Hg</a:t>
              </a:r>
            </a:p>
          </p:txBody>
        </p:sp>
        <p:grpSp>
          <p:nvGrpSpPr>
            <p:cNvPr id="2" name="Group 122"/>
            <p:cNvGrpSpPr>
              <a:grpSpLocks/>
            </p:cNvGrpSpPr>
            <p:nvPr/>
          </p:nvGrpSpPr>
          <p:grpSpPr bwMode="auto">
            <a:xfrm>
              <a:off x="4538000" y="832632"/>
              <a:ext cx="1493583" cy="1241864"/>
              <a:chOff x="771" y="618"/>
              <a:chExt cx="2229" cy="1621"/>
            </a:xfrm>
          </p:grpSpPr>
          <p:sp>
            <p:nvSpPr>
              <p:cNvPr id="64559" name="Freeform 103"/>
              <p:cNvSpPr>
                <a:spLocks/>
              </p:cNvSpPr>
              <p:nvPr/>
            </p:nvSpPr>
            <p:spPr bwMode="auto">
              <a:xfrm>
                <a:off x="2307" y="630"/>
                <a:ext cx="681" cy="794"/>
              </a:xfrm>
              <a:custGeom>
                <a:avLst/>
                <a:gdLst>
                  <a:gd name="T0" fmla="*/ 1 w 1361"/>
                  <a:gd name="T1" fmla="*/ 1 h 1588"/>
                  <a:gd name="T2" fmla="*/ 1 w 1361"/>
                  <a:gd name="T3" fmla="*/ 1 h 1588"/>
                  <a:gd name="T4" fmla="*/ 1 w 1361"/>
                  <a:gd name="T5" fmla="*/ 1 h 1588"/>
                  <a:gd name="T6" fmla="*/ 1 w 1361"/>
                  <a:gd name="T7" fmla="*/ 1 h 1588"/>
                  <a:gd name="T8" fmla="*/ 1 w 1361"/>
                  <a:gd name="T9" fmla="*/ 1 h 1588"/>
                  <a:gd name="T10" fmla="*/ 1 w 1361"/>
                  <a:gd name="T11" fmla="*/ 1 h 1588"/>
                  <a:gd name="T12" fmla="*/ 1 w 1361"/>
                  <a:gd name="T13" fmla="*/ 1 h 1588"/>
                  <a:gd name="T14" fmla="*/ 1 w 1361"/>
                  <a:gd name="T15" fmla="*/ 1 h 1588"/>
                  <a:gd name="T16" fmla="*/ 1 w 1361"/>
                  <a:gd name="T17" fmla="*/ 1 h 1588"/>
                  <a:gd name="T18" fmla="*/ 1 w 1361"/>
                  <a:gd name="T19" fmla="*/ 0 h 1588"/>
                  <a:gd name="T20" fmla="*/ 0 w 1361"/>
                  <a:gd name="T21" fmla="*/ 1 h 1588"/>
                  <a:gd name="T22" fmla="*/ 1 w 1361"/>
                  <a:gd name="T23" fmla="*/ 1 h 1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1"/>
                  <a:gd name="T37" fmla="*/ 0 h 1588"/>
                  <a:gd name="T38" fmla="*/ 1361 w 1361"/>
                  <a:gd name="T39" fmla="*/ 1588 h 15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1" h="1588">
                    <a:moveTo>
                      <a:pt x="1017" y="1588"/>
                    </a:moveTo>
                    <a:lnTo>
                      <a:pt x="1361" y="1354"/>
                    </a:lnTo>
                    <a:lnTo>
                      <a:pt x="1356" y="1040"/>
                    </a:lnTo>
                    <a:lnTo>
                      <a:pt x="1295" y="755"/>
                    </a:lnTo>
                    <a:lnTo>
                      <a:pt x="1209" y="545"/>
                    </a:lnTo>
                    <a:lnTo>
                      <a:pt x="1097" y="365"/>
                    </a:lnTo>
                    <a:lnTo>
                      <a:pt x="970" y="234"/>
                    </a:lnTo>
                    <a:lnTo>
                      <a:pt x="783" y="121"/>
                    </a:lnTo>
                    <a:lnTo>
                      <a:pt x="607" y="55"/>
                    </a:lnTo>
                    <a:lnTo>
                      <a:pt x="331" y="0"/>
                    </a:lnTo>
                    <a:lnTo>
                      <a:pt x="0" y="196"/>
                    </a:lnTo>
                    <a:lnTo>
                      <a:pt x="1017" y="1588"/>
                    </a:lnTo>
                    <a:close/>
                  </a:path>
                </a:pathLst>
              </a:custGeom>
              <a:solidFill>
                <a:srgbClr val="FFFFFF"/>
              </a:solidFill>
              <a:ln w="9525">
                <a:noFill/>
                <a:round/>
                <a:headEnd/>
                <a:tailEnd/>
              </a:ln>
            </p:spPr>
            <p:txBody>
              <a:bodyPr/>
              <a:lstStyle/>
              <a:p>
                <a:endParaRPr lang="en-US"/>
              </a:p>
            </p:txBody>
          </p:sp>
          <p:sp>
            <p:nvSpPr>
              <p:cNvPr id="64560" name="Freeform 104"/>
              <p:cNvSpPr>
                <a:spLocks/>
              </p:cNvSpPr>
              <p:nvPr/>
            </p:nvSpPr>
            <p:spPr bwMode="auto">
              <a:xfrm>
                <a:off x="794" y="731"/>
                <a:ext cx="1955" cy="1488"/>
              </a:xfrm>
              <a:custGeom>
                <a:avLst/>
                <a:gdLst>
                  <a:gd name="T0" fmla="*/ 1 w 3910"/>
                  <a:gd name="T1" fmla="*/ 0 h 2976"/>
                  <a:gd name="T2" fmla="*/ 1 w 3910"/>
                  <a:gd name="T3" fmla="*/ 1 h 2976"/>
                  <a:gd name="T4" fmla="*/ 1 w 3910"/>
                  <a:gd name="T5" fmla="*/ 1 h 2976"/>
                  <a:gd name="T6" fmla="*/ 1 w 3910"/>
                  <a:gd name="T7" fmla="*/ 1 h 2976"/>
                  <a:gd name="T8" fmla="*/ 1 w 3910"/>
                  <a:gd name="T9" fmla="*/ 1 h 2976"/>
                  <a:gd name="T10" fmla="*/ 1 w 3910"/>
                  <a:gd name="T11" fmla="*/ 1 h 2976"/>
                  <a:gd name="T12" fmla="*/ 1 w 3910"/>
                  <a:gd name="T13" fmla="*/ 1 h 2976"/>
                  <a:gd name="T14" fmla="*/ 1 w 3910"/>
                  <a:gd name="T15" fmla="*/ 1 h 2976"/>
                  <a:gd name="T16" fmla="*/ 1 w 3910"/>
                  <a:gd name="T17" fmla="*/ 1 h 2976"/>
                  <a:gd name="T18" fmla="*/ 1 w 3910"/>
                  <a:gd name="T19" fmla="*/ 1 h 2976"/>
                  <a:gd name="T20" fmla="*/ 1 w 3910"/>
                  <a:gd name="T21" fmla="*/ 1 h 2976"/>
                  <a:gd name="T22" fmla="*/ 1 w 3910"/>
                  <a:gd name="T23" fmla="*/ 1 h 2976"/>
                  <a:gd name="T24" fmla="*/ 1 w 3910"/>
                  <a:gd name="T25" fmla="*/ 1 h 2976"/>
                  <a:gd name="T26" fmla="*/ 1 w 3910"/>
                  <a:gd name="T27" fmla="*/ 1 h 2976"/>
                  <a:gd name="T28" fmla="*/ 1 w 3910"/>
                  <a:gd name="T29" fmla="*/ 1 h 2976"/>
                  <a:gd name="T30" fmla="*/ 0 w 3910"/>
                  <a:gd name="T31" fmla="*/ 1 h 2976"/>
                  <a:gd name="T32" fmla="*/ 1 w 3910"/>
                  <a:gd name="T33" fmla="*/ 1 h 2976"/>
                  <a:gd name="T34" fmla="*/ 1 w 3910"/>
                  <a:gd name="T35" fmla="*/ 1 h 2976"/>
                  <a:gd name="T36" fmla="*/ 1 w 3910"/>
                  <a:gd name="T37" fmla="*/ 1 h 2976"/>
                  <a:gd name="T38" fmla="*/ 1 w 3910"/>
                  <a:gd name="T39" fmla="*/ 1 h 2976"/>
                  <a:gd name="T40" fmla="*/ 1 w 3910"/>
                  <a:gd name="T41" fmla="*/ 1 h 2976"/>
                  <a:gd name="T42" fmla="*/ 1 w 3910"/>
                  <a:gd name="T43" fmla="*/ 1 h 2976"/>
                  <a:gd name="T44" fmla="*/ 1 w 3910"/>
                  <a:gd name="T45" fmla="*/ 1 h 2976"/>
                  <a:gd name="T46" fmla="*/ 1 w 3910"/>
                  <a:gd name="T47" fmla="*/ 1 h 2976"/>
                  <a:gd name="T48" fmla="*/ 1 w 3910"/>
                  <a:gd name="T49" fmla="*/ 1 h 2976"/>
                  <a:gd name="T50" fmla="*/ 1 w 3910"/>
                  <a:gd name="T51" fmla="*/ 1 h 2976"/>
                  <a:gd name="T52" fmla="*/ 1 w 3910"/>
                  <a:gd name="T53" fmla="*/ 1 h 2976"/>
                  <a:gd name="T54" fmla="*/ 1 w 3910"/>
                  <a:gd name="T55" fmla="*/ 1 h 2976"/>
                  <a:gd name="T56" fmla="*/ 1 w 3910"/>
                  <a:gd name="T57" fmla="*/ 1 h 2976"/>
                  <a:gd name="T58" fmla="*/ 1 w 3910"/>
                  <a:gd name="T59" fmla="*/ 1 h 2976"/>
                  <a:gd name="T60" fmla="*/ 1 w 3910"/>
                  <a:gd name="T61" fmla="*/ 1 h 2976"/>
                  <a:gd name="T62" fmla="*/ 1 w 3910"/>
                  <a:gd name="T63" fmla="*/ 1 h 2976"/>
                  <a:gd name="T64" fmla="*/ 1 w 3910"/>
                  <a:gd name="T65" fmla="*/ 1 h 2976"/>
                  <a:gd name="T66" fmla="*/ 1 w 3910"/>
                  <a:gd name="T67" fmla="*/ 1 h 2976"/>
                  <a:gd name="T68" fmla="*/ 1 w 3910"/>
                  <a:gd name="T69" fmla="*/ 1 h 2976"/>
                  <a:gd name="T70" fmla="*/ 1 w 3910"/>
                  <a:gd name="T71" fmla="*/ 1 h 2976"/>
                  <a:gd name="T72" fmla="*/ 1 w 3910"/>
                  <a:gd name="T73" fmla="*/ 1 h 2976"/>
                  <a:gd name="T74" fmla="*/ 1 w 3910"/>
                  <a:gd name="T75" fmla="*/ 1 h 2976"/>
                  <a:gd name="T76" fmla="*/ 1 w 3910"/>
                  <a:gd name="T77" fmla="*/ 1 h 2976"/>
                  <a:gd name="T78" fmla="*/ 1 w 3910"/>
                  <a:gd name="T79" fmla="*/ 1 h 2976"/>
                  <a:gd name="T80" fmla="*/ 1 w 3910"/>
                  <a:gd name="T81" fmla="*/ 1 h 2976"/>
                  <a:gd name="T82" fmla="*/ 1 w 3910"/>
                  <a:gd name="T83" fmla="*/ 1 h 2976"/>
                  <a:gd name="T84" fmla="*/ 1 w 3910"/>
                  <a:gd name="T85" fmla="*/ 1 h 2976"/>
                  <a:gd name="T86" fmla="*/ 1 w 3910"/>
                  <a:gd name="T87" fmla="*/ 1 h 2976"/>
                  <a:gd name="T88" fmla="*/ 1 w 3910"/>
                  <a:gd name="T89" fmla="*/ 1 h 2976"/>
                  <a:gd name="T90" fmla="*/ 1 w 3910"/>
                  <a:gd name="T91" fmla="*/ 1 h 2976"/>
                  <a:gd name="T92" fmla="*/ 1 w 3910"/>
                  <a:gd name="T93" fmla="*/ 1 h 2976"/>
                  <a:gd name="T94" fmla="*/ 1 w 3910"/>
                  <a:gd name="T95" fmla="*/ 1 h 2976"/>
                  <a:gd name="T96" fmla="*/ 1 w 3910"/>
                  <a:gd name="T97" fmla="*/ 1 h 2976"/>
                  <a:gd name="T98" fmla="*/ 1 w 3910"/>
                  <a:gd name="T99" fmla="*/ 1 h 2976"/>
                  <a:gd name="T100" fmla="*/ 1 w 3910"/>
                  <a:gd name="T101" fmla="*/ 1 h 2976"/>
                  <a:gd name="T102" fmla="*/ 1 w 3910"/>
                  <a:gd name="T103" fmla="*/ 1 h 2976"/>
                  <a:gd name="T104" fmla="*/ 1 w 3910"/>
                  <a:gd name="T105" fmla="*/ 1 h 2976"/>
                  <a:gd name="T106" fmla="*/ 1 w 3910"/>
                  <a:gd name="T107" fmla="*/ 1 h 2976"/>
                  <a:gd name="T108" fmla="*/ 1 w 3910"/>
                  <a:gd name="T109" fmla="*/ 1 h 2976"/>
                  <a:gd name="T110" fmla="*/ 1 w 3910"/>
                  <a:gd name="T111" fmla="*/ 1 h 2976"/>
                  <a:gd name="T112" fmla="*/ 1 w 3910"/>
                  <a:gd name="T113" fmla="*/ 1 h 2976"/>
                  <a:gd name="T114" fmla="*/ 1 w 3910"/>
                  <a:gd name="T115" fmla="*/ 1 h 2976"/>
                  <a:gd name="T116" fmla="*/ 1 w 3910"/>
                  <a:gd name="T117" fmla="*/ 1 h 2976"/>
                  <a:gd name="T118" fmla="*/ 1 w 3910"/>
                  <a:gd name="T119" fmla="*/ 1 h 2976"/>
                  <a:gd name="T120" fmla="*/ 1 w 3910"/>
                  <a:gd name="T121" fmla="*/ 1 h 2976"/>
                  <a:gd name="T122" fmla="*/ 1 w 3910"/>
                  <a:gd name="T123" fmla="*/ 0 h 2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0"/>
                  <a:gd name="T187" fmla="*/ 0 h 2976"/>
                  <a:gd name="T188" fmla="*/ 3910 w 3910"/>
                  <a:gd name="T189" fmla="*/ 2976 h 29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0" h="2976">
                    <a:moveTo>
                      <a:pt x="3013" y="0"/>
                    </a:moveTo>
                    <a:lnTo>
                      <a:pt x="2857" y="133"/>
                    </a:lnTo>
                    <a:lnTo>
                      <a:pt x="2690" y="230"/>
                    </a:lnTo>
                    <a:lnTo>
                      <a:pt x="2483" y="364"/>
                    </a:lnTo>
                    <a:lnTo>
                      <a:pt x="2211" y="472"/>
                    </a:lnTo>
                    <a:lnTo>
                      <a:pt x="1688" y="687"/>
                    </a:lnTo>
                    <a:lnTo>
                      <a:pt x="855" y="983"/>
                    </a:lnTo>
                    <a:lnTo>
                      <a:pt x="793" y="1052"/>
                    </a:lnTo>
                    <a:lnTo>
                      <a:pt x="772" y="1174"/>
                    </a:lnTo>
                    <a:lnTo>
                      <a:pt x="739" y="1497"/>
                    </a:lnTo>
                    <a:lnTo>
                      <a:pt x="646" y="1765"/>
                    </a:lnTo>
                    <a:lnTo>
                      <a:pt x="428" y="2237"/>
                    </a:lnTo>
                    <a:lnTo>
                      <a:pt x="260" y="2449"/>
                    </a:lnTo>
                    <a:lnTo>
                      <a:pt x="74" y="2642"/>
                    </a:lnTo>
                    <a:lnTo>
                      <a:pt x="9" y="2735"/>
                    </a:lnTo>
                    <a:lnTo>
                      <a:pt x="0" y="2801"/>
                    </a:lnTo>
                    <a:lnTo>
                      <a:pt x="9" y="2898"/>
                    </a:lnTo>
                    <a:lnTo>
                      <a:pt x="61" y="2976"/>
                    </a:lnTo>
                    <a:lnTo>
                      <a:pt x="188" y="2976"/>
                    </a:lnTo>
                    <a:lnTo>
                      <a:pt x="386" y="2965"/>
                    </a:lnTo>
                    <a:lnTo>
                      <a:pt x="511" y="2898"/>
                    </a:lnTo>
                    <a:lnTo>
                      <a:pt x="585" y="2828"/>
                    </a:lnTo>
                    <a:lnTo>
                      <a:pt x="669" y="2600"/>
                    </a:lnTo>
                    <a:lnTo>
                      <a:pt x="779" y="2398"/>
                    </a:lnTo>
                    <a:lnTo>
                      <a:pt x="844" y="2290"/>
                    </a:lnTo>
                    <a:lnTo>
                      <a:pt x="958" y="2398"/>
                    </a:lnTo>
                    <a:lnTo>
                      <a:pt x="1023" y="2493"/>
                    </a:lnTo>
                    <a:lnTo>
                      <a:pt x="1064" y="2653"/>
                    </a:lnTo>
                    <a:lnTo>
                      <a:pt x="1127" y="2748"/>
                    </a:lnTo>
                    <a:lnTo>
                      <a:pt x="1197" y="2790"/>
                    </a:lnTo>
                    <a:lnTo>
                      <a:pt x="1291" y="2775"/>
                    </a:lnTo>
                    <a:lnTo>
                      <a:pt x="1355" y="2721"/>
                    </a:lnTo>
                    <a:lnTo>
                      <a:pt x="1397" y="2586"/>
                    </a:lnTo>
                    <a:lnTo>
                      <a:pt x="1397" y="2546"/>
                    </a:lnTo>
                    <a:lnTo>
                      <a:pt x="1595" y="2520"/>
                    </a:lnTo>
                    <a:lnTo>
                      <a:pt x="1657" y="2493"/>
                    </a:lnTo>
                    <a:lnTo>
                      <a:pt x="1709" y="2600"/>
                    </a:lnTo>
                    <a:lnTo>
                      <a:pt x="1825" y="2668"/>
                    </a:lnTo>
                    <a:lnTo>
                      <a:pt x="1988" y="2668"/>
                    </a:lnTo>
                    <a:lnTo>
                      <a:pt x="2106" y="2613"/>
                    </a:lnTo>
                    <a:lnTo>
                      <a:pt x="2182" y="2575"/>
                    </a:lnTo>
                    <a:lnTo>
                      <a:pt x="2220" y="2546"/>
                    </a:lnTo>
                    <a:lnTo>
                      <a:pt x="2292" y="2642"/>
                    </a:lnTo>
                    <a:lnTo>
                      <a:pt x="2439" y="2680"/>
                    </a:lnTo>
                    <a:lnTo>
                      <a:pt x="2597" y="2642"/>
                    </a:lnTo>
                    <a:lnTo>
                      <a:pt x="2711" y="2560"/>
                    </a:lnTo>
                    <a:lnTo>
                      <a:pt x="2794" y="2478"/>
                    </a:lnTo>
                    <a:lnTo>
                      <a:pt x="2827" y="2427"/>
                    </a:lnTo>
                    <a:lnTo>
                      <a:pt x="2827" y="2290"/>
                    </a:lnTo>
                    <a:lnTo>
                      <a:pt x="2754" y="2170"/>
                    </a:lnTo>
                    <a:lnTo>
                      <a:pt x="2680" y="2060"/>
                    </a:lnTo>
                    <a:lnTo>
                      <a:pt x="3098" y="1765"/>
                    </a:lnTo>
                    <a:lnTo>
                      <a:pt x="3524" y="1468"/>
                    </a:lnTo>
                    <a:lnTo>
                      <a:pt x="3743" y="1305"/>
                    </a:lnTo>
                    <a:lnTo>
                      <a:pt x="3806" y="1227"/>
                    </a:lnTo>
                    <a:lnTo>
                      <a:pt x="3889" y="1078"/>
                    </a:lnTo>
                    <a:lnTo>
                      <a:pt x="3910" y="888"/>
                    </a:lnTo>
                    <a:lnTo>
                      <a:pt x="3903" y="607"/>
                    </a:lnTo>
                    <a:lnTo>
                      <a:pt x="3834" y="364"/>
                    </a:lnTo>
                    <a:lnTo>
                      <a:pt x="3692" y="204"/>
                    </a:lnTo>
                    <a:lnTo>
                      <a:pt x="3376" y="57"/>
                    </a:lnTo>
                    <a:lnTo>
                      <a:pt x="3013" y="0"/>
                    </a:lnTo>
                    <a:close/>
                  </a:path>
                </a:pathLst>
              </a:custGeom>
              <a:solidFill>
                <a:srgbClr val="FFFFFF"/>
              </a:solidFill>
              <a:ln w="9525">
                <a:noFill/>
                <a:round/>
                <a:headEnd/>
                <a:tailEnd/>
              </a:ln>
            </p:spPr>
            <p:txBody>
              <a:bodyPr/>
              <a:lstStyle/>
              <a:p>
                <a:endParaRPr lang="en-US"/>
              </a:p>
            </p:txBody>
          </p:sp>
          <p:sp>
            <p:nvSpPr>
              <p:cNvPr id="64561" name="Freeform 105"/>
              <p:cNvSpPr>
                <a:spLocks/>
              </p:cNvSpPr>
              <p:nvPr/>
            </p:nvSpPr>
            <p:spPr bwMode="auto">
              <a:xfrm>
                <a:off x="771" y="714"/>
                <a:ext cx="2085" cy="1525"/>
              </a:xfrm>
              <a:custGeom>
                <a:avLst/>
                <a:gdLst>
                  <a:gd name="T0" fmla="*/ 0 w 4171"/>
                  <a:gd name="T1" fmla="*/ 1 h 3050"/>
                  <a:gd name="T2" fmla="*/ 0 w 4171"/>
                  <a:gd name="T3" fmla="*/ 1 h 3050"/>
                  <a:gd name="T4" fmla="*/ 0 w 4171"/>
                  <a:gd name="T5" fmla="*/ 1 h 3050"/>
                  <a:gd name="T6" fmla="*/ 0 w 4171"/>
                  <a:gd name="T7" fmla="*/ 1 h 3050"/>
                  <a:gd name="T8" fmla="*/ 0 w 4171"/>
                  <a:gd name="T9" fmla="*/ 1 h 3050"/>
                  <a:gd name="T10" fmla="*/ 0 w 4171"/>
                  <a:gd name="T11" fmla="*/ 1 h 3050"/>
                  <a:gd name="T12" fmla="*/ 0 w 4171"/>
                  <a:gd name="T13" fmla="*/ 1 h 3050"/>
                  <a:gd name="T14" fmla="*/ 0 w 4171"/>
                  <a:gd name="T15" fmla="*/ 1 h 3050"/>
                  <a:gd name="T16" fmla="*/ 0 w 4171"/>
                  <a:gd name="T17" fmla="*/ 1 h 3050"/>
                  <a:gd name="T18" fmla="*/ 0 w 4171"/>
                  <a:gd name="T19" fmla="*/ 1 h 3050"/>
                  <a:gd name="T20" fmla="*/ 0 w 4171"/>
                  <a:gd name="T21" fmla="*/ 1 h 3050"/>
                  <a:gd name="T22" fmla="*/ 0 w 4171"/>
                  <a:gd name="T23" fmla="*/ 1 h 3050"/>
                  <a:gd name="T24" fmla="*/ 0 w 4171"/>
                  <a:gd name="T25" fmla="*/ 1 h 3050"/>
                  <a:gd name="T26" fmla="*/ 0 w 4171"/>
                  <a:gd name="T27" fmla="*/ 1 h 3050"/>
                  <a:gd name="T28" fmla="*/ 0 w 4171"/>
                  <a:gd name="T29" fmla="*/ 1 h 3050"/>
                  <a:gd name="T30" fmla="*/ 0 w 4171"/>
                  <a:gd name="T31" fmla="*/ 1 h 3050"/>
                  <a:gd name="T32" fmla="*/ 0 w 4171"/>
                  <a:gd name="T33" fmla="*/ 1 h 3050"/>
                  <a:gd name="T34" fmla="*/ 0 w 4171"/>
                  <a:gd name="T35" fmla="*/ 1 h 3050"/>
                  <a:gd name="T36" fmla="*/ 0 w 4171"/>
                  <a:gd name="T37" fmla="*/ 1 h 3050"/>
                  <a:gd name="T38" fmla="*/ 0 w 4171"/>
                  <a:gd name="T39" fmla="*/ 1 h 3050"/>
                  <a:gd name="T40" fmla="*/ 0 w 4171"/>
                  <a:gd name="T41" fmla="*/ 1 h 3050"/>
                  <a:gd name="T42" fmla="*/ 0 w 4171"/>
                  <a:gd name="T43" fmla="*/ 1 h 3050"/>
                  <a:gd name="T44" fmla="*/ 0 w 4171"/>
                  <a:gd name="T45" fmla="*/ 1 h 3050"/>
                  <a:gd name="T46" fmla="*/ 0 w 4171"/>
                  <a:gd name="T47" fmla="*/ 1 h 3050"/>
                  <a:gd name="T48" fmla="*/ 0 w 4171"/>
                  <a:gd name="T49" fmla="*/ 1 h 3050"/>
                  <a:gd name="T50" fmla="*/ 0 w 4171"/>
                  <a:gd name="T51" fmla="*/ 1 h 3050"/>
                  <a:gd name="T52" fmla="*/ 0 w 4171"/>
                  <a:gd name="T53" fmla="*/ 1 h 3050"/>
                  <a:gd name="T54" fmla="*/ 0 w 4171"/>
                  <a:gd name="T55" fmla="*/ 1 h 3050"/>
                  <a:gd name="T56" fmla="*/ 0 w 4171"/>
                  <a:gd name="T57" fmla="*/ 1 h 3050"/>
                  <a:gd name="T58" fmla="*/ 0 w 4171"/>
                  <a:gd name="T59" fmla="*/ 1 h 3050"/>
                  <a:gd name="T60" fmla="*/ 0 w 4171"/>
                  <a:gd name="T61" fmla="*/ 1 h 3050"/>
                  <a:gd name="T62" fmla="*/ 0 w 4171"/>
                  <a:gd name="T63" fmla="*/ 1 h 3050"/>
                  <a:gd name="T64" fmla="*/ 0 w 4171"/>
                  <a:gd name="T65" fmla="*/ 1 h 3050"/>
                  <a:gd name="T66" fmla="*/ 0 w 4171"/>
                  <a:gd name="T67" fmla="*/ 1 h 3050"/>
                  <a:gd name="T68" fmla="*/ 0 w 4171"/>
                  <a:gd name="T69" fmla="*/ 1 h 3050"/>
                  <a:gd name="T70" fmla="*/ 0 w 4171"/>
                  <a:gd name="T71" fmla="*/ 1 h 3050"/>
                  <a:gd name="T72" fmla="*/ 0 w 4171"/>
                  <a:gd name="T73" fmla="*/ 1 h 3050"/>
                  <a:gd name="T74" fmla="*/ 0 w 4171"/>
                  <a:gd name="T75" fmla="*/ 1 h 3050"/>
                  <a:gd name="T76" fmla="*/ 0 w 4171"/>
                  <a:gd name="T77" fmla="*/ 1 h 3050"/>
                  <a:gd name="T78" fmla="*/ 0 w 4171"/>
                  <a:gd name="T79" fmla="*/ 1 h 3050"/>
                  <a:gd name="T80" fmla="*/ 0 w 4171"/>
                  <a:gd name="T81" fmla="*/ 1 h 3050"/>
                  <a:gd name="T82" fmla="*/ 0 w 4171"/>
                  <a:gd name="T83" fmla="*/ 1 h 3050"/>
                  <a:gd name="T84" fmla="*/ 0 w 4171"/>
                  <a:gd name="T85" fmla="*/ 1 h 3050"/>
                  <a:gd name="T86" fmla="*/ 0 w 4171"/>
                  <a:gd name="T87" fmla="*/ 1 h 3050"/>
                  <a:gd name="T88" fmla="*/ 0 w 4171"/>
                  <a:gd name="T89" fmla="*/ 1 h 3050"/>
                  <a:gd name="T90" fmla="*/ 0 w 4171"/>
                  <a:gd name="T91" fmla="*/ 1 h 3050"/>
                  <a:gd name="T92" fmla="*/ 0 w 4171"/>
                  <a:gd name="T93" fmla="*/ 1 h 30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1"/>
                  <a:gd name="T142" fmla="*/ 0 h 3050"/>
                  <a:gd name="T143" fmla="*/ 4171 w 4171"/>
                  <a:gd name="T144" fmla="*/ 3050 h 30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1" h="3050">
                    <a:moveTo>
                      <a:pt x="3002" y="40"/>
                    </a:moveTo>
                    <a:lnTo>
                      <a:pt x="2768" y="232"/>
                    </a:lnTo>
                    <a:lnTo>
                      <a:pt x="2523" y="367"/>
                    </a:lnTo>
                    <a:lnTo>
                      <a:pt x="2205" y="506"/>
                    </a:lnTo>
                    <a:lnTo>
                      <a:pt x="1791" y="688"/>
                    </a:lnTo>
                    <a:lnTo>
                      <a:pt x="1375" y="823"/>
                    </a:lnTo>
                    <a:lnTo>
                      <a:pt x="970" y="974"/>
                    </a:lnTo>
                    <a:lnTo>
                      <a:pt x="863" y="1029"/>
                    </a:lnTo>
                    <a:lnTo>
                      <a:pt x="810" y="1112"/>
                    </a:lnTo>
                    <a:lnTo>
                      <a:pt x="799" y="1236"/>
                    </a:lnTo>
                    <a:lnTo>
                      <a:pt x="789" y="1402"/>
                    </a:lnTo>
                    <a:lnTo>
                      <a:pt x="704" y="1689"/>
                    </a:lnTo>
                    <a:lnTo>
                      <a:pt x="578" y="1934"/>
                    </a:lnTo>
                    <a:lnTo>
                      <a:pt x="460" y="2208"/>
                    </a:lnTo>
                    <a:lnTo>
                      <a:pt x="354" y="2388"/>
                    </a:lnTo>
                    <a:lnTo>
                      <a:pt x="245" y="2510"/>
                    </a:lnTo>
                    <a:lnTo>
                      <a:pt x="110" y="2662"/>
                    </a:lnTo>
                    <a:lnTo>
                      <a:pt x="23" y="2759"/>
                    </a:lnTo>
                    <a:lnTo>
                      <a:pt x="0" y="2841"/>
                    </a:lnTo>
                    <a:lnTo>
                      <a:pt x="14" y="2925"/>
                    </a:lnTo>
                    <a:lnTo>
                      <a:pt x="55" y="2993"/>
                    </a:lnTo>
                    <a:lnTo>
                      <a:pt x="110" y="3020"/>
                    </a:lnTo>
                    <a:lnTo>
                      <a:pt x="194" y="3050"/>
                    </a:lnTo>
                    <a:lnTo>
                      <a:pt x="312" y="3050"/>
                    </a:lnTo>
                    <a:lnTo>
                      <a:pt x="301" y="2980"/>
                    </a:lnTo>
                    <a:lnTo>
                      <a:pt x="162" y="2980"/>
                    </a:lnTo>
                    <a:lnTo>
                      <a:pt x="88" y="2925"/>
                    </a:lnTo>
                    <a:lnTo>
                      <a:pt x="67" y="2858"/>
                    </a:lnTo>
                    <a:lnTo>
                      <a:pt x="67" y="2786"/>
                    </a:lnTo>
                    <a:lnTo>
                      <a:pt x="129" y="2689"/>
                    </a:lnTo>
                    <a:lnTo>
                      <a:pt x="312" y="2527"/>
                    </a:lnTo>
                    <a:lnTo>
                      <a:pt x="451" y="2333"/>
                    </a:lnTo>
                    <a:lnTo>
                      <a:pt x="532" y="2185"/>
                    </a:lnTo>
                    <a:lnTo>
                      <a:pt x="660" y="1921"/>
                    </a:lnTo>
                    <a:lnTo>
                      <a:pt x="757" y="1689"/>
                    </a:lnTo>
                    <a:lnTo>
                      <a:pt x="799" y="1523"/>
                    </a:lnTo>
                    <a:lnTo>
                      <a:pt x="831" y="1344"/>
                    </a:lnTo>
                    <a:lnTo>
                      <a:pt x="844" y="1208"/>
                    </a:lnTo>
                    <a:lnTo>
                      <a:pt x="875" y="1097"/>
                    </a:lnTo>
                    <a:lnTo>
                      <a:pt x="937" y="1029"/>
                    </a:lnTo>
                    <a:lnTo>
                      <a:pt x="1069" y="974"/>
                    </a:lnTo>
                    <a:lnTo>
                      <a:pt x="1648" y="782"/>
                    </a:lnTo>
                    <a:lnTo>
                      <a:pt x="2044" y="616"/>
                    </a:lnTo>
                    <a:lnTo>
                      <a:pt x="2523" y="398"/>
                    </a:lnTo>
                    <a:lnTo>
                      <a:pt x="2736" y="287"/>
                    </a:lnTo>
                    <a:lnTo>
                      <a:pt x="2916" y="166"/>
                    </a:lnTo>
                    <a:lnTo>
                      <a:pt x="3053" y="82"/>
                    </a:lnTo>
                    <a:lnTo>
                      <a:pt x="3255" y="93"/>
                    </a:lnTo>
                    <a:lnTo>
                      <a:pt x="3534" y="179"/>
                    </a:lnTo>
                    <a:lnTo>
                      <a:pt x="3724" y="287"/>
                    </a:lnTo>
                    <a:lnTo>
                      <a:pt x="3855" y="455"/>
                    </a:lnTo>
                    <a:lnTo>
                      <a:pt x="3905" y="603"/>
                    </a:lnTo>
                    <a:lnTo>
                      <a:pt x="3905" y="755"/>
                    </a:lnTo>
                    <a:lnTo>
                      <a:pt x="3884" y="987"/>
                    </a:lnTo>
                    <a:lnTo>
                      <a:pt x="3821" y="1126"/>
                    </a:lnTo>
                    <a:lnTo>
                      <a:pt x="3724" y="1287"/>
                    </a:lnTo>
                    <a:lnTo>
                      <a:pt x="3553" y="1440"/>
                    </a:lnTo>
                    <a:lnTo>
                      <a:pt x="3268" y="1647"/>
                    </a:lnTo>
                    <a:lnTo>
                      <a:pt x="2726" y="2073"/>
                    </a:lnTo>
                    <a:lnTo>
                      <a:pt x="2662" y="2130"/>
                    </a:lnTo>
                    <a:lnTo>
                      <a:pt x="2587" y="2059"/>
                    </a:lnTo>
                    <a:lnTo>
                      <a:pt x="2641" y="2208"/>
                    </a:lnTo>
                    <a:lnTo>
                      <a:pt x="2650" y="2322"/>
                    </a:lnTo>
                    <a:lnTo>
                      <a:pt x="2629" y="2444"/>
                    </a:lnTo>
                    <a:lnTo>
                      <a:pt x="2618" y="2539"/>
                    </a:lnTo>
                    <a:lnTo>
                      <a:pt x="2682" y="2388"/>
                    </a:lnTo>
                    <a:lnTo>
                      <a:pt x="2715" y="2291"/>
                    </a:lnTo>
                    <a:lnTo>
                      <a:pt x="2778" y="2265"/>
                    </a:lnTo>
                    <a:lnTo>
                      <a:pt x="2833" y="2282"/>
                    </a:lnTo>
                    <a:lnTo>
                      <a:pt x="2861" y="2309"/>
                    </a:lnTo>
                    <a:lnTo>
                      <a:pt x="2874" y="2360"/>
                    </a:lnTo>
                    <a:lnTo>
                      <a:pt x="2874" y="2265"/>
                    </a:lnTo>
                    <a:lnTo>
                      <a:pt x="2854" y="2185"/>
                    </a:lnTo>
                    <a:lnTo>
                      <a:pt x="2821" y="2130"/>
                    </a:lnTo>
                    <a:lnTo>
                      <a:pt x="2768" y="2086"/>
                    </a:lnTo>
                    <a:lnTo>
                      <a:pt x="3099" y="1867"/>
                    </a:lnTo>
                    <a:lnTo>
                      <a:pt x="3405" y="1689"/>
                    </a:lnTo>
                    <a:lnTo>
                      <a:pt x="3618" y="1554"/>
                    </a:lnTo>
                    <a:lnTo>
                      <a:pt x="3757" y="1428"/>
                    </a:lnTo>
                    <a:lnTo>
                      <a:pt x="3831" y="1331"/>
                    </a:lnTo>
                    <a:lnTo>
                      <a:pt x="3895" y="1236"/>
                    </a:lnTo>
                    <a:lnTo>
                      <a:pt x="3958" y="1402"/>
                    </a:lnTo>
                    <a:lnTo>
                      <a:pt x="4044" y="1440"/>
                    </a:lnTo>
                    <a:lnTo>
                      <a:pt x="4108" y="1428"/>
                    </a:lnTo>
                    <a:lnTo>
                      <a:pt x="4150" y="1360"/>
                    </a:lnTo>
                    <a:lnTo>
                      <a:pt x="4171" y="1181"/>
                    </a:lnTo>
                    <a:lnTo>
                      <a:pt x="4129" y="919"/>
                    </a:lnTo>
                    <a:lnTo>
                      <a:pt x="4044" y="633"/>
                    </a:lnTo>
                    <a:lnTo>
                      <a:pt x="3928" y="398"/>
                    </a:lnTo>
                    <a:lnTo>
                      <a:pt x="3757" y="219"/>
                    </a:lnTo>
                    <a:lnTo>
                      <a:pt x="3521" y="93"/>
                    </a:lnTo>
                    <a:lnTo>
                      <a:pt x="3312" y="27"/>
                    </a:lnTo>
                    <a:lnTo>
                      <a:pt x="3099" y="0"/>
                    </a:lnTo>
                    <a:lnTo>
                      <a:pt x="3002" y="40"/>
                    </a:lnTo>
                    <a:close/>
                  </a:path>
                </a:pathLst>
              </a:custGeom>
              <a:solidFill>
                <a:srgbClr val="000000"/>
              </a:solidFill>
              <a:ln w="9525">
                <a:noFill/>
                <a:round/>
                <a:headEnd/>
                <a:tailEnd/>
              </a:ln>
            </p:spPr>
            <p:txBody>
              <a:bodyPr/>
              <a:lstStyle/>
              <a:p>
                <a:endParaRPr lang="en-US"/>
              </a:p>
            </p:txBody>
          </p:sp>
          <p:sp>
            <p:nvSpPr>
              <p:cNvPr id="64562" name="Freeform 106"/>
              <p:cNvSpPr>
                <a:spLocks/>
              </p:cNvSpPr>
              <p:nvPr/>
            </p:nvSpPr>
            <p:spPr bwMode="auto">
              <a:xfrm>
                <a:off x="2309" y="618"/>
                <a:ext cx="691" cy="816"/>
              </a:xfrm>
              <a:custGeom>
                <a:avLst/>
                <a:gdLst>
                  <a:gd name="T0" fmla="*/ 1 w 1382"/>
                  <a:gd name="T1" fmla="*/ 1 h 1632"/>
                  <a:gd name="T2" fmla="*/ 1 w 1382"/>
                  <a:gd name="T3" fmla="*/ 0 h 1632"/>
                  <a:gd name="T4" fmla="*/ 1 w 1382"/>
                  <a:gd name="T5" fmla="*/ 1 h 1632"/>
                  <a:gd name="T6" fmla="*/ 1 w 1382"/>
                  <a:gd name="T7" fmla="*/ 1 h 1632"/>
                  <a:gd name="T8" fmla="*/ 1 w 1382"/>
                  <a:gd name="T9" fmla="*/ 1 h 1632"/>
                  <a:gd name="T10" fmla="*/ 1 w 1382"/>
                  <a:gd name="T11" fmla="*/ 1 h 1632"/>
                  <a:gd name="T12" fmla="*/ 1 w 1382"/>
                  <a:gd name="T13" fmla="*/ 1 h 1632"/>
                  <a:gd name="T14" fmla="*/ 1 w 1382"/>
                  <a:gd name="T15" fmla="*/ 1 h 1632"/>
                  <a:gd name="T16" fmla="*/ 1 w 1382"/>
                  <a:gd name="T17" fmla="*/ 1 h 1632"/>
                  <a:gd name="T18" fmla="*/ 1 w 1382"/>
                  <a:gd name="T19" fmla="*/ 1 h 1632"/>
                  <a:gd name="T20" fmla="*/ 1 w 1382"/>
                  <a:gd name="T21" fmla="*/ 1 h 1632"/>
                  <a:gd name="T22" fmla="*/ 1 w 1382"/>
                  <a:gd name="T23" fmla="*/ 1 h 1632"/>
                  <a:gd name="T24" fmla="*/ 1 w 1382"/>
                  <a:gd name="T25" fmla="*/ 1 h 1632"/>
                  <a:gd name="T26" fmla="*/ 1 w 1382"/>
                  <a:gd name="T27" fmla="*/ 1 h 1632"/>
                  <a:gd name="T28" fmla="*/ 1 w 1382"/>
                  <a:gd name="T29" fmla="*/ 1 h 1632"/>
                  <a:gd name="T30" fmla="*/ 1 w 1382"/>
                  <a:gd name="T31" fmla="*/ 1 h 1632"/>
                  <a:gd name="T32" fmla="*/ 1 w 1382"/>
                  <a:gd name="T33" fmla="*/ 1 h 1632"/>
                  <a:gd name="T34" fmla="*/ 1 w 1382"/>
                  <a:gd name="T35" fmla="*/ 1 h 1632"/>
                  <a:gd name="T36" fmla="*/ 0 w 1382"/>
                  <a:gd name="T37" fmla="*/ 1 h 1632"/>
                  <a:gd name="T38" fmla="*/ 1 w 1382"/>
                  <a:gd name="T39" fmla="*/ 1 h 1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2"/>
                  <a:gd name="T61" fmla="*/ 0 h 1632"/>
                  <a:gd name="T62" fmla="*/ 1382 w 1382"/>
                  <a:gd name="T63" fmla="*/ 1632 h 16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2" h="1632">
                    <a:moveTo>
                      <a:pt x="11" y="164"/>
                    </a:moveTo>
                    <a:lnTo>
                      <a:pt x="317" y="0"/>
                    </a:lnTo>
                    <a:lnTo>
                      <a:pt x="713" y="82"/>
                    </a:lnTo>
                    <a:lnTo>
                      <a:pt x="1019" y="259"/>
                    </a:lnTo>
                    <a:lnTo>
                      <a:pt x="1180" y="468"/>
                    </a:lnTo>
                    <a:lnTo>
                      <a:pt x="1331" y="825"/>
                    </a:lnTo>
                    <a:lnTo>
                      <a:pt x="1372" y="1084"/>
                    </a:lnTo>
                    <a:lnTo>
                      <a:pt x="1382" y="1400"/>
                    </a:lnTo>
                    <a:lnTo>
                      <a:pt x="1011" y="1632"/>
                    </a:lnTo>
                    <a:lnTo>
                      <a:pt x="1000" y="1620"/>
                    </a:lnTo>
                    <a:lnTo>
                      <a:pt x="1338" y="1373"/>
                    </a:lnTo>
                    <a:lnTo>
                      <a:pt x="1319" y="1031"/>
                    </a:lnTo>
                    <a:lnTo>
                      <a:pt x="1255" y="742"/>
                    </a:lnTo>
                    <a:lnTo>
                      <a:pt x="1106" y="453"/>
                    </a:lnTo>
                    <a:lnTo>
                      <a:pt x="947" y="259"/>
                    </a:lnTo>
                    <a:lnTo>
                      <a:pt x="681" y="122"/>
                    </a:lnTo>
                    <a:lnTo>
                      <a:pt x="329" y="40"/>
                    </a:lnTo>
                    <a:lnTo>
                      <a:pt x="51" y="192"/>
                    </a:lnTo>
                    <a:lnTo>
                      <a:pt x="0" y="232"/>
                    </a:lnTo>
                    <a:lnTo>
                      <a:pt x="11" y="164"/>
                    </a:lnTo>
                    <a:close/>
                  </a:path>
                </a:pathLst>
              </a:custGeom>
              <a:solidFill>
                <a:srgbClr val="000000"/>
              </a:solidFill>
              <a:ln w="9525">
                <a:noFill/>
                <a:round/>
                <a:headEnd/>
                <a:tailEnd/>
              </a:ln>
            </p:spPr>
            <p:txBody>
              <a:bodyPr/>
              <a:lstStyle/>
              <a:p>
                <a:endParaRPr lang="en-US"/>
              </a:p>
            </p:txBody>
          </p:sp>
          <p:sp>
            <p:nvSpPr>
              <p:cNvPr id="64563" name="Freeform 107"/>
              <p:cNvSpPr>
                <a:spLocks/>
              </p:cNvSpPr>
              <p:nvPr/>
            </p:nvSpPr>
            <p:spPr bwMode="auto">
              <a:xfrm>
                <a:off x="894" y="1373"/>
                <a:ext cx="746" cy="866"/>
              </a:xfrm>
              <a:custGeom>
                <a:avLst/>
                <a:gdLst>
                  <a:gd name="T0" fmla="*/ 0 w 1493"/>
                  <a:gd name="T1" fmla="*/ 0 h 1732"/>
                  <a:gd name="T2" fmla="*/ 0 w 1493"/>
                  <a:gd name="T3" fmla="*/ 1 h 1732"/>
                  <a:gd name="T4" fmla="*/ 0 w 1493"/>
                  <a:gd name="T5" fmla="*/ 1 h 1732"/>
                  <a:gd name="T6" fmla="*/ 0 w 1493"/>
                  <a:gd name="T7" fmla="*/ 1 h 1732"/>
                  <a:gd name="T8" fmla="*/ 0 w 1493"/>
                  <a:gd name="T9" fmla="*/ 1 h 1732"/>
                  <a:gd name="T10" fmla="*/ 0 w 1493"/>
                  <a:gd name="T11" fmla="*/ 1 h 1732"/>
                  <a:gd name="T12" fmla="*/ 0 w 1493"/>
                  <a:gd name="T13" fmla="*/ 1 h 1732"/>
                  <a:gd name="T14" fmla="*/ 0 w 1493"/>
                  <a:gd name="T15" fmla="*/ 1 h 1732"/>
                  <a:gd name="T16" fmla="*/ 0 w 1493"/>
                  <a:gd name="T17" fmla="*/ 1 h 1732"/>
                  <a:gd name="T18" fmla="*/ 0 w 1493"/>
                  <a:gd name="T19" fmla="*/ 1 h 1732"/>
                  <a:gd name="T20" fmla="*/ 0 w 1493"/>
                  <a:gd name="T21" fmla="*/ 1 h 1732"/>
                  <a:gd name="T22" fmla="*/ 0 w 1493"/>
                  <a:gd name="T23" fmla="*/ 1 h 1732"/>
                  <a:gd name="T24" fmla="*/ 0 w 1493"/>
                  <a:gd name="T25" fmla="*/ 1 h 1732"/>
                  <a:gd name="T26" fmla="*/ 0 w 1493"/>
                  <a:gd name="T27" fmla="*/ 1 h 1732"/>
                  <a:gd name="T28" fmla="*/ 0 w 1493"/>
                  <a:gd name="T29" fmla="*/ 1 h 1732"/>
                  <a:gd name="T30" fmla="*/ 0 w 1493"/>
                  <a:gd name="T31" fmla="*/ 1 h 1732"/>
                  <a:gd name="T32" fmla="*/ 0 w 1493"/>
                  <a:gd name="T33" fmla="*/ 1 h 1732"/>
                  <a:gd name="T34" fmla="*/ 0 w 1493"/>
                  <a:gd name="T35" fmla="*/ 1 h 1732"/>
                  <a:gd name="T36" fmla="*/ 0 w 1493"/>
                  <a:gd name="T37" fmla="*/ 1 h 1732"/>
                  <a:gd name="T38" fmla="*/ 0 w 1493"/>
                  <a:gd name="T39" fmla="*/ 1 h 1732"/>
                  <a:gd name="T40" fmla="*/ 0 w 1493"/>
                  <a:gd name="T41" fmla="*/ 1 h 1732"/>
                  <a:gd name="T42" fmla="*/ 0 w 1493"/>
                  <a:gd name="T43" fmla="*/ 1 h 1732"/>
                  <a:gd name="T44" fmla="*/ 0 w 1493"/>
                  <a:gd name="T45" fmla="*/ 1 h 1732"/>
                  <a:gd name="T46" fmla="*/ 0 w 1493"/>
                  <a:gd name="T47" fmla="*/ 1 h 1732"/>
                  <a:gd name="T48" fmla="*/ 0 w 1493"/>
                  <a:gd name="T49" fmla="*/ 1 h 1732"/>
                  <a:gd name="T50" fmla="*/ 0 w 1493"/>
                  <a:gd name="T51" fmla="*/ 1 h 1732"/>
                  <a:gd name="T52" fmla="*/ 0 w 1493"/>
                  <a:gd name="T53" fmla="*/ 1 h 1732"/>
                  <a:gd name="T54" fmla="*/ 0 w 1493"/>
                  <a:gd name="T55" fmla="*/ 1 h 1732"/>
                  <a:gd name="T56" fmla="*/ 0 w 1493"/>
                  <a:gd name="T57" fmla="*/ 1 h 1732"/>
                  <a:gd name="T58" fmla="*/ 0 w 1493"/>
                  <a:gd name="T59" fmla="*/ 1 h 1732"/>
                  <a:gd name="T60" fmla="*/ 0 w 1493"/>
                  <a:gd name="T61" fmla="*/ 1 h 1732"/>
                  <a:gd name="T62" fmla="*/ 0 w 1493"/>
                  <a:gd name="T63" fmla="*/ 1 h 1732"/>
                  <a:gd name="T64" fmla="*/ 0 w 1493"/>
                  <a:gd name="T65" fmla="*/ 1 h 1732"/>
                  <a:gd name="T66" fmla="*/ 0 w 1493"/>
                  <a:gd name="T67" fmla="*/ 1 h 1732"/>
                  <a:gd name="T68" fmla="*/ 0 w 1493"/>
                  <a:gd name="T69" fmla="*/ 1 h 1732"/>
                  <a:gd name="T70" fmla="*/ 0 w 1493"/>
                  <a:gd name="T71" fmla="*/ 1 h 1732"/>
                  <a:gd name="T72" fmla="*/ 0 w 1493"/>
                  <a:gd name="T73" fmla="*/ 1 h 1732"/>
                  <a:gd name="T74" fmla="*/ 0 w 1493"/>
                  <a:gd name="T75" fmla="*/ 1 h 1732"/>
                  <a:gd name="T76" fmla="*/ 0 w 1493"/>
                  <a:gd name="T77" fmla="*/ 1 h 1732"/>
                  <a:gd name="T78" fmla="*/ 0 w 1493"/>
                  <a:gd name="T79" fmla="*/ 1 h 1732"/>
                  <a:gd name="T80" fmla="*/ 0 w 1493"/>
                  <a:gd name="T81" fmla="*/ 1 h 1732"/>
                  <a:gd name="T82" fmla="*/ 0 w 1493"/>
                  <a:gd name="T83" fmla="*/ 1 h 1732"/>
                  <a:gd name="T84" fmla="*/ 0 w 1493"/>
                  <a:gd name="T85" fmla="*/ 1 h 1732"/>
                  <a:gd name="T86" fmla="*/ 0 w 1493"/>
                  <a:gd name="T87" fmla="*/ 1 h 1732"/>
                  <a:gd name="T88" fmla="*/ 0 w 1493"/>
                  <a:gd name="T89" fmla="*/ 1 h 1732"/>
                  <a:gd name="T90" fmla="*/ 0 w 1493"/>
                  <a:gd name="T91" fmla="*/ 0 h 17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93"/>
                  <a:gd name="T139" fmla="*/ 0 h 1732"/>
                  <a:gd name="T140" fmla="*/ 1493 w 1493"/>
                  <a:gd name="T141" fmla="*/ 1732 h 17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93" h="1732">
                    <a:moveTo>
                      <a:pt x="884" y="0"/>
                    </a:moveTo>
                    <a:lnTo>
                      <a:pt x="843" y="95"/>
                    </a:lnTo>
                    <a:lnTo>
                      <a:pt x="843" y="179"/>
                    </a:lnTo>
                    <a:lnTo>
                      <a:pt x="863" y="274"/>
                    </a:lnTo>
                    <a:lnTo>
                      <a:pt x="905" y="397"/>
                    </a:lnTo>
                    <a:lnTo>
                      <a:pt x="810" y="593"/>
                    </a:lnTo>
                    <a:lnTo>
                      <a:pt x="660" y="907"/>
                    </a:lnTo>
                    <a:lnTo>
                      <a:pt x="533" y="1112"/>
                    </a:lnTo>
                    <a:lnTo>
                      <a:pt x="470" y="1264"/>
                    </a:lnTo>
                    <a:lnTo>
                      <a:pt x="407" y="1456"/>
                    </a:lnTo>
                    <a:lnTo>
                      <a:pt x="333" y="1580"/>
                    </a:lnTo>
                    <a:lnTo>
                      <a:pt x="223" y="1635"/>
                    </a:lnTo>
                    <a:lnTo>
                      <a:pt x="88" y="1662"/>
                    </a:lnTo>
                    <a:lnTo>
                      <a:pt x="0" y="1662"/>
                    </a:lnTo>
                    <a:lnTo>
                      <a:pt x="35" y="1732"/>
                    </a:lnTo>
                    <a:lnTo>
                      <a:pt x="109" y="1732"/>
                    </a:lnTo>
                    <a:lnTo>
                      <a:pt x="223" y="1688"/>
                    </a:lnTo>
                    <a:lnTo>
                      <a:pt x="299" y="1647"/>
                    </a:lnTo>
                    <a:lnTo>
                      <a:pt x="386" y="1567"/>
                    </a:lnTo>
                    <a:lnTo>
                      <a:pt x="447" y="1456"/>
                    </a:lnTo>
                    <a:lnTo>
                      <a:pt x="544" y="1221"/>
                    </a:lnTo>
                    <a:lnTo>
                      <a:pt x="692" y="934"/>
                    </a:lnTo>
                    <a:lnTo>
                      <a:pt x="917" y="508"/>
                    </a:lnTo>
                    <a:lnTo>
                      <a:pt x="949" y="673"/>
                    </a:lnTo>
                    <a:lnTo>
                      <a:pt x="949" y="907"/>
                    </a:lnTo>
                    <a:lnTo>
                      <a:pt x="959" y="1030"/>
                    </a:lnTo>
                    <a:lnTo>
                      <a:pt x="991" y="1143"/>
                    </a:lnTo>
                    <a:lnTo>
                      <a:pt x="1055" y="1209"/>
                    </a:lnTo>
                    <a:lnTo>
                      <a:pt x="1139" y="1249"/>
                    </a:lnTo>
                    <a:lnTo>
                      <a:pt x="1247" y="1278"/>
                    </a:lnTo>
                    <a:lnTo>
                      <a:pt x="1343" y="1278"/>
                    </a:lnTo>
                    <a:lnTo>
                      <a:pt x="1493" y="1221"/>
                    </a:lnTo>
                    <a:lnTo>
                      <a:pt x="1470" y="1183"/>
                    </a:lnTo>
                    <a:lnTo>
                      <a:pt x="1343" y="1221"/>
                    </a:lnTo>
                    <a:lnTo>
                      <a:pt x="1234" y="1221"/>
                    </a:lnTo>
                    <a:lnTo>
                      <a:pt x="1139" y="1192"/>
                    </a:lnTo>
                    <a:lnTo>
                      <a:pt x="1076" y="1126"/>
                    </a:lnTo>
                    <a:lnTo>
                      <a:pt x="1044" y="1057"/>
                    </a:lnTo>
                    <a:lnTo>
                      <a:pt x="1012" y="907"/>
                    </a:lnTo>
                    <a:lnTo>
                      <a:pt x="1023" y="715"/>
                    </a:lnTo>
                    <a:lnTo>
                      <a:pt x="1002" y="536"/>
                    </a:lnTo>
                    <a:lnTo>
                      <a:pt x="959" y="384"/>
                    </a:lnTo>
                    <a:lnTo>
                      <a:pt x="905" y="260"/>
                    </a:lnTo>
                    <a:lnTo>
                      <a:pt x="873" y="179"/>
                    </a:lnTo>
                    <a:lnTo>
                      <a:pt x="873" y="84"/>
                    </a:lnTo>
                    <a:lnTo>
                      <a:pt x="884" y="0"/>
                    </a:lnTo>
                    <a:close/>
                  </a:path>
                </a:pathLst>
              </a:custGeom>
              <a:solidFill>
                <a:srgbClr val="000000"/>
              </a:solidFill>
              <a:ln w="9525">
                <a:noFill/>
                <a:round/>
                <a:headEnd/>
                <a:tailEnd/>
              </a:ln>
            </p:spPr>
            <p:txBody>
              <a:bodyPr/>
              <a:lstStyle/>
              <a:p>
                <a:endParaRPr lang="en-US"/>
              </a:p>
            </p:txBody>
          </p:sp>
          <p:sp>
            <p:nvSpPr>
              <p:cNvPr id="64564" name="Freeform 108"/>
              <p:cNvSpPr>
                <a:spLocks/>
              </p:cNvSpPr>
              <p:nvPr/>
            </p:nvSpPr>
            <p:spPr bwMode="auto">
              <a:xfrm>
                <a:off x="1554" y="1558"/>
                <a:ext cx="644" cy="536"/>
              </a:xfrm>
              <a:custGeom>
                <a:avLst/>
                <a:gdLst>
                  <a:gd name="T0" fmla="*/ 0 w 1287"/>
                  <a:gd name="T1" fmla="*/ 0 h 1070"/>
                  <a:gd name="T2" fmla="*/ 1 w 1287"/>
                  <a:gd name="T3" fmla="*/ 1 h 1070"/>
                  <a:gd name="T4" fmla="*/ 1 w 1287"/>
                  <a:gd name="T5" fmla="*/ 1 h 1070"/>
                  <a:gd name="T6" fmla="*/ 1 w 1287"/>
                  <a:gd name="T7" fmla="*/ 1 h 1070"/>
                  <a:gd name="T8" fmla="*/ 1 w 1287"/>
                  <a:gd name="T9" fmla="*/ 1 h 1070"/>
                  <a:gd name="T10" fmla="*/ 1 w 1287"/>
                  <a:gd name="T11" fmla="*/ 1 h 1070"/>
                  <a:gd name="T12" fmla="*/ 1 w 1287"/>
                  <a:gd name="T13" fmla="*/ 1 h 1070"/>
                  <a:gd name="T14" fmla="*/ 1 w 1287"/>
                  <a:gd name="T15" fmla="*/ 1 h 1070"/>
                  <a:gd name="T16" fmla="*/ 1 w 1287"/>
                  <a:gd name="T17" fmla="*/ 1 h 1070"/>
                  <a:gd name="T18" fmla="*/ 1 w 1287"/>
                  <a:gd name="T19" fmla="*/ 1 h 1070"/>
                  <a:gd name="T20" fmla="*/ 1 w 1287"/>
                  <a:gd name="T21" fmla="*/ 1 h 1070"/>
                  <a:gd name="T22" fmla="*/ 1 w 1287"/>
                  <a:gd name="T23" fmla="*/ 1 h 1070"/>
                  <a:gd name="T24" fmla="*/ 1 w 1287"/>
                  <a:gd name="T25" fmla="*/ 1 h 1070"/>
                  <a:gd name="T26" fmla="*/ 1 w 1287"/>
                  <a:gd name="T27" fmla="*/ 1 h 1070"/>
                  <a:gd name="T28" fmla="*/ 1 w 1287"/>
                  <a:gd name="T29" fmla="*/ 1 h 1070"/>
                  <a:gd name="T30" fmla="*/ 1 w 1287"/>
                  <a:gd name="T31" fmla="*/ 1 h 1070"/>
                  <a:gd name="T32" fmla="*/ 1 w 1287"/>
                  <a:gd name="T33" fmla="*/ 1 h 1070"/>
                  <a:gd name="T34" fmla="*/ 1 w 1287"/>
                  <a:gd name="T35" fmla="*/ 1 h 1070"/>
                  <a:gd name="T36" fmla="*/ 1 w 1287"/>
                  <a:gd name="T37" fmla="*/ 1 h 1070"/>
                  <a:gd name="T38" fmla="*/ 1 w 1287"/>
                  <a:gd name="T39" fmla="*/ 1 h 1070"/>
                  <a:gd name="T40" fmla="*/ 1 w 1287"/>
                  <a:gd name="T41" fmla="*/ 1 h 1070"/>
                  <a:gd name="T42" fmla="*/ 1 w 1287"/>
                  <a:gd name="T43" fmla="*/ 1 h 1070"/>
                  <a:gd name="T44" fmla="*/ 1 w 1287"/>
                  <a:gd name="T45" fmla="*/ 1 h 1070"/>
                  <a:gd name="T46" fmla="*/ 1 w 1287"/>
                  <a:gd name="T47" fmla="*/ 1 h 1070"/>
                  <a:gd name="T48" fmla="*/ 1 w 1287"/>
                  <a:gd name="T49" fmla="*/ 1 h 1070"/>
                  <a:gd name="T50" fmla="*/ 1 w 1287"/>
                  <a:gd name="T51" fmla="*/ 1 h 1070"/>
                  <a:gd name="T52" fmla="*/ 1 w 1287"/>
                  <a:gd name="T53" fmla="*/ 1 h 1070"/>
                  <a:gd name="T54" fmla="*/ 1 w 1287"/>
                  <a:gd name="T55" fmla="*/ 1 h 1070"/>
                  <a:gd name="T56" fmla="*/ 1 w 1287"/>
                  <a:gd name="T57" fmla="*/ 1 h 1070"/>
                  <a:gd name="T58" fmla="*/ 1 w 1287"/>
                  <a:gd name="T59" fmla="*/ 1 h 1070"/>
                  <a:gd name="T60" fmla="*/ 1 w 1287"/>
                  <a:gd name="T61" fmla="*/ 1 h 1070"/>
                  <a:gd name="T62" fmla="*/ 1 w 1287"/>
                  <a:gd name="T63" fmla="*/ 1 h 1070"/>
                  <a:gd name="T64" fmla="*/ 1 w 1287"/>
                  <a:gd name="T65" fmla="*/ 1 h 1070"/>
                  <a:gd name="T66" fmla="*/ 1 w 1287"/>
                  <a:gd name="T67" fmla="*/ 1 h 1070"/>
                  <a:gd name="T68" fmla="*/ 1 w 1287"/>
                  <a:gd name="T69" fmla="*/ 1 h 1070"/>
                  <a:gd name="T70" fmla="*/ 1 w 1287"/>
                  <a:gd name="T71" fmla="*/ 1 h 1070"/>
                  <a:gd name="T72" fmla="*/ 1 w 1287"/>
                  <a:gd name="T73" fmla="*/ 1 h 1070"/>
                  <a:gd name="T74" fmla="*/ 1 w 1287"/>
                  <a:gd name="T75" fmla="*/ 1 h 1070"/>
                  <a:gd name="T76" fmla="*/ 1 w 1287"/>
                  <a:gd name="T77" fmla="*/ 1 h 1070"/>
                  <a:gd name="T78" fmla="*/ 1 w 1287"/>
                  <a:gd name="T79" fmla="*/ 1 h 1070"/>
                  <a:gd name="T80" fmla="*/ 1 w 1287"/>
                  <a:gd name="T81" fmla="*/ 1 h 1070"/>
                  <a:gd name="T82" fmla="*/ 1 w 1287"/>
                  <a:gd name="T83" fmla="*/ 1 h 1070"/>
                  <a:gd name="T84" fmla="*/ 1 w 1287"/>
                  <a:gd name="T85" fmla="*/ 1 h 1070"/>
                  <a:gd name="T86" fmla="*/ 0 w 1287"/>
                  <a:gd name="T87" fmla="*/ 0 h 10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7"/>
                  <a:gd name="T133" fmla="*/ 0 h 1070"/>
                  <a:gd name="T134" fmla="*/ 1287 w 1287"/>
                  <a:gd name="T135" fmla="*/ 1070 h 10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7" h="1070">
                    <a:moveTo>
                      <a:pt x="0" y="0"/>
                    </a:moveTo>
                    <a:lnTo>
                      <a:pt x="74" y="205"/>
                    </a:lnTo>
                    <a:lnTo>
                      <a:pt x="106" y="357"/>
                    </a:lnTo>
                    <a:lnTo>
                      <a:pt x="106" y="536"/>
                    </a:lnTo>
                    <a:lnTo>
                      <a:pt x="106" y="699"/>
                    </a:lnTo>
                    <a:lnTo>
                      <a:pt x="106" y="838"/>
                    </a:lnTo>
                    <a:lnTo>
                      <a:pt x="155" y="960"/>
                    </a:lnTo>
                    <a:lnTo>
                      <a:pt x="211" y="1017"/>
                    </a:lnTo>
                    <a:lnTo>
                      <a:pt x="327" y="1030"/>
                    </a:lnTo>
                    <a:lnTo>
                      <a:pt x="498" y="1030"/>
                    </a:lnTo>
                    <a:lnTo>
                      <a:pt x="593" y="990"/>
                    </a:lnTo>
                    <a:lnTo>
                      <a:pt x="678" y="933"/>
                    </a:lnTo>
                    <a:lnTo>
                      <a:pt x="785" y="1057"/>
                    </a:lnTo>
                    <a:lnTo>
                      <a:pt x="882" y="1070"/>
                    </a:lnTo>
                    <a:lnTo>
                      <a:pt x="1062" y="1017"/>
                    </a:lnTo>
                    <a:lnTo>
                      <a:pt x="1190" y="933"/>
                    </a:lnTo>
                    <a:lnTo>
                      <a:pt x="1287" y="821"/>
                    </a:lnTo>
                    <a:lnTo>
                      <a:pt x="1136" y="947"/>
                    </a:lnTo>
                    <a:lnTo>
                      <a:pt x="1020" y="990"/>
                    </a:lnTo>
                    <a:lnTo>
                      <a:pt x="923" y="1000"/>
                    </a:lnTo>
                    <a:lnTo>
                      <a:pt x="849" y="1000"/>
                    </a:lnTo>
                    <a:lnTo>
                      <a:pt x="785" y="973"/>
                    </a:lnTo>
                    <a:lnTo>
                      <a:pt x="722" y="893"/>
                    </a:lnTo>
                    <a:lnTo>
                      <a:pt x="699" y="794"/>
                    </a:lnTo>
                    <a:lnTo>
                      <a:pt x="699" y="686"/>
                    </a:lnTo>
                    <a:lnTo>
                      <a:pt x="678" y="563"/>
                    </a:lnTo>
                    <a:lnTo>
                      <a:pt x="646" y="496"/>
                    </a:lnTo>
                    <a:lnTo>
                      <a:pt x="616" y="424"/>
                    </a:lnTo>
                    <a:lnTo>
                      <a:pt x="585" y="329"/>
                    </a:lnTo>
                    <a:lnTo>
                      <a:pt x="564" y="441"/>
                    </a:lnTo>
                    <a:lnTo>
                      <a:pt x="585" y="547"/>
                    </a:lnTo>
                    <a:lnTo>
                      <a:pt x="638" y="686"/>
                    </a:lnTo>
                    <a:lnTo>
                      <a:pt x="638" y="781"/>
                    </a:lnTo>
                    <a:lnTo>
                      <a:pt x="616" y="907"/>
                    </a:lnTo>
                    <a:lnTo>
                      <a:pt x="543" y="960"/>
                    </a:lnTo>
                    <a:lnTo>
                      <a:pt x="403" y="990"/>
                    </a:lnTo>
                    <a:lnTo>
                      <a:pt x="277" y="973"/>
                    </a:lnTo>
                    <a:lnTo>
                      <a:pt x="211" y="907"/>
                    </a:lnTo>
                    <a:lnTo>
                      <a:pt x="178" y="812"/>
                    </a:lnTo>
                    <a:lnTo>
                      <a:pt x="178" y="593"/>
                    </a:lnTo>
                    <a:lnTo>
                      <a:pt x="155" y="410"/>
                    </a:lnTo>
                    <a:lnTo>
                      <a:pt x="117" y="232"/>
                    </a:lnTo>
                    <a:lnTo>
                      <a:pt x="60" y="81"/>
                    </a:lnTo>
                    <a:lnTo>
                      <a:pt x="0" y="0"/>
                    </a:lnTo>
                    <a:close/>
                  </a:path>
                </a:pathLst>
              </a:custGeom>
              <a:solidFill>
                <a:srgbClr val="000000"/>
              </a:solidFill>
              <a:ln w="9525">
                <a:noFill/>
                <a:round/>
                <a:headEnd/>
                <a:tailEnd/>
              </a:ln>
            </p:spPr>
            <p:txBody>
              <a:bodyPr/>
              <a:lstStyle/>
              <a:p>
                <a:endParaRPr lang="en-US"/>
              </a:p>
            </p:txBody>
          </p:sp>
          <p:sp>
            <p:nvSpPr>
              <p:cNvPr id="64565" name="Freeform 109"/>
              <p:cNvSpPr>
                <a:spLocks/>
              </p:cNvSpPr>
              <p:nvPr/>
            </p:nvSpPr>
            <p:spPr bwMode="auto">
              <a:xfrm>
                <a:off x="1208" y="1860"/>
                <a:ext cx="293" cy="283"/>
              </a:xfrm>
              <a:custGeom>
                <a:avLst/>
                <a:gdLst>
                  <a:gd name="T0" fmla="*/ 1 w 585"/>
                  <a:gd name="T1" fmla="*/ 0 h 567"/>
                  <a:gd name="T2" fmla="*/ 1 w 585"/>
                  <a:gd name="T3" fmla="*/ 0 h 567"/>
                  <a:gd name="T4" fmla="*/ 1 w 585"/>
                  <a:gd name="T5" fmla="*/ 0 h 567"/>
                  <a:gd name="T6" fmla="*/ 1 w 585"/>
                  <a:gd name="T7" fmla="*/ 0 h 567"/>
                  <a:gd name="T8" fmla="*/ 1 w 585"/>
                  <a:gd name="T9" fmla="*/ 0 h 567"/>
                  <a:gd name="T10" fmla="*/ 1 w 585"/>
                  <a:gd name="T11" fmla="*/ 0 h 567"/>
                  <a:gd name="T12" fmla="*/ 1 w 585"/>
                  <a:gd name="T13" fmla="*/ 0 h 567"/>
                  <a:gd name="T14" fmla="*/ 1 w 585"/>
                  <a:gd name="T15" fmla="*/ 0 h 567"/>
                  <a:gd name="T16" fmla="*/ 1 w 585"/>
                  <a:gd name="T17" fmla="*/ 0 h 567"/>
                  <a:gd name="T18" fmla="*/ 1 w 585"/>
                  <a:gd name="T19" fmla="*/ 0 h 567"/>
                  <a:gd name="T20" fmla="*/ 1 w 585"/>
                  <a:gd name="T21" fmla="*/ 0 h 567"/>
                  <a:gd name="T22" fmla="*/ 1 w 585"/>
                  <a:gd name="T23" fmla="*/ 0 h 567"/>
                  <a:gd name="T24" fmla="*/ 1 w 585"/>
                  <a:gd name="T25" fmla="*/ 0 h 567"/>
                  <a:gd name="T26" fmla="*/ 1 w 585"/>
                  <a:gd name="T27" fmla="*/ 0 h 567"/>
                  <a:gd name="T28" fmla="*/ 1 w 585"/>
                  <a:gd name="T29" fmla="*/ 0 h 567"/>
                  <a:gd name="T30" fmla="*/ 1 w 585"/>
                  <a:gd name="T31" fmla="*/ 0 h 567"/>
                  <a:gd name="T32" fmla="*/ 1 w 585"/>
                  <a:gd name="T33" fmla="*/ 0 h 567"/>
                  <a:gd name="T34" fmla="*/ 1 w 585"/>
                  <a:gd name="T35" fmla="*/ 0 h 567"/>
                  <a:gd name="T36" fmla="*/ 1 w 585"/>
                  <a:gd name="T37" fmla="*/ 0 h 567"/>
                  <a:gd name="T38" fmla="*/ 1 w 585"/>
                  <a:gd name="T39" fmla="*/ 0 h 567"/>
                  <a:gd name="T40" fmla="*/ 1 w 585"/>
                  <a:gd name="T41" fmla="*/ 0 h 567"/>
                  <a:gd name="T42" fmla="*/ 1 w 585"/>
                  <a:gd name="T43" fmla="*/ 0 h 567"/>
                  <a:gd name="T44" fmla="*/ 0 w 585"/>
                  <a:gd name="T45" fmla="*/ 0 h 567"/>
                  <a:gd name="T46" fmla="*/ 1 w 585"/>
                  <a:gd name="T47" fmla="*/ 0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5"/>
                  <a:gd name="T73" fmla="*/ 0 h 567"/>
                  <a:gd name="T74" fmla="*/ 585 w 585"/>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5" h="567">
                    <a:moveTo>
                      <a:pt x="22" y="0"/>
                    </a:moveTo>
                    <a:lnTo>
                      <a:pt x="127" y="97"/>
                    </a:lnTo>
                    <a:lnTo>
                      <a:pt x="201" y="192"/>
                    </a:lnTo>
                    <a:lnTo>
                      <a:pt x="243" y="291"/>
                    </a:lnTo>
                    <a:lnTo>
                      <a:pt x="287" y="398"/>
                    </a:lnTo>
                    <a:lnTo>
                      <a:pt x="308" y="455"/>
                    </a:lnTo>
                    <a:lnTo>
                      <a:pt x="340" y="495"/>
                    </a:lnTo>
                    <a:lnTo>
                      <a:pt x="393" y="510"/>
                    </a:lnTo>
                    <a:lnTo>
                      <a:pt x="456" y="483"/>
                    </a:lnTo>
                    <a:lnTo>
                      <a:pt x="500" y="428"/>
                    </a:lnTo>
                    <a:lnTo>
                      <a:pt x="521" y="358"/>
                    </a:lnTo>
                    <a:lnTo>
                      <a:pt x="521" y="265"/>
                    </a:lnTo>
                    <a:lnTo>
                      <a:pt x="585" y="305"/>
                    </a:lnTo>
                    <a:lnTo>
                      <a:pt x="574" y="415"/>
                    </a:lnTo>
                    <a:lnTo>
                      <a:pt x="541" y="468"/>
                    </a:lnTo>
                    <a:lnTo>
                      <a:pt x="490" y="537"/>
                    </a:lnTo>
                    <a:lnTo>
                      <a:pt x="425" y="567"/>
                    </a:lnTo>
                    <a:lnTo>
                      <a:pt x="349" y="567"/>
                    </a:lnTo>
                    <a:lnTo>
                      <a:pt x="287" y="537"/>
                    </a:lnTo>
                    <a:lnTo>
                      <a:pt x="222" y="468"/>
                    </a:lnTo>
                    <a:lnTo>
                      <a:pt x="169" y="265"/>
                    </a:lnTo>
                    <a:lnTo>
                      <a:pt x="106" y="170"/>
                    </a:lnTo>
                    <a:lnTo>
                      <a:pt x="0" y="42"/>
                    </a:lnTo>
                    <a:lnTo>
                      <a:pt x="22" y="0"/>
                    </a:lnTo>
                    <a:close/>
                  </a:path>
                </a:pathLst>
              </a:custGeom>
              <a:solidFill>
                <a:srgbClr val="000000"/>
              </a:solidFill>
              <a:ln w="9525">
                <a:noFill/>
                <a:round/>
                <a:headEnd/>
                <a:tailEnd/>
              </a:ln>
            </p:spPr>
            <p:txBody>
              <a:bodyPr/>
              <a:lstStyle/>
              <a:p>
                <a:endParaRPr lang="en-US"/>
              </a:p>
            </p:txBody>
          </p:sp>
        </p:grpSp>
        <p:sp>
          <p:nvSpPr>
            <p:cNvPr id="64558" name="AutoShape 126"/>
            <p:cNvSpPr>
              <a:spLocks noChangeArrowheads="1"/>
            </p:cNvSpPr>
            <p:nvPr/>
          </p:nvSpPr>
          <p:spPr bwMode="auto">
            <a:xfrm rot="20194062">
              <a:off x="5671371" y="3273811"/>
              <a:ext cx="858043" cy="329941"/>
            </a:xfrm>
            <a:prstGeom prst="leftArrow">
              <a:avLst>
                <a:gd name="adj1" fmla="val 37037"/>
                <a:gd name="adj2" fmla="val 97696"/>
              </a:avLst>
            </a:prstGeom>
            <a:solidFill>
              <a:srgbClr val="7030A0"/>
            </a:solidFill>
            <a:ln w="12700">
              <a:noFill/>
              <a:miter lim="800000"/>
              <a:headEnd type="none" w="sm" len="sm"/>
              <a:tailEnd type="none" w="sm" len="sm"/>
            </a:ln>
          </p:spPr>
          <p:txBody>
            <a:bodyPr wrap="none" anchor="ctr"/>
            <a:lstStyle/>
            <a:p>
              <a:endParaRPr lang="en-US" altLang="en-US" sz="3600">
                <a:solidFill>
                  <a:schemeClr val="tx1"/>
                </a:solidFill>
              </a:endParaRPr>
            </a:p>
          </p:txBody>
        </p:sp>
      </p:grpSp>
      <p:sp>
        <p:nvSpPr>
          <p:cNvPr id="5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透氧性</a:t>
            </a:r>
            <a:r>
              <a:rPr lang="en-US" altLang="en-US" dirty="0">
                <a:latin typeface="Arial" charset="0"/>
                <a:cs typeface="Arial" charset="0"/>
              </a:rPr>
              <a:t>: </a:t>
            </a:r>
            <a:r>
              <a:rPr lang="zh-CN" altLang="en-US" dirty="0">
                <a:solidFill>
                  <a:srgbClr val="FFFF00"/>
                </a:solidFill>
                <a:latin typeface="Arial" charset="0"/>
                <a:cs typeface="Arial" charset="0"/>
              </a:rPr>
              <a:t>单位</a:t>
            </a:r>
            <a:endParaRPr lang="en-CA" altLang="en-US" dirty="0">
              <a:solidFill>
                <a:srgbClr val="FFFF00"/>
              </a:solidFill>
              <a:latin typeface="Arial" charset="0"/>
              <a:cs typeface="Arial" charset="0"/>
            </a:endParaRPr>
          </a:p>
        </p:txBody>
      </p:sp>
    </p:spTree>
    <p:extLst>
      <p:ext uri="{BB962C8B-B14F-4D97-AF65-F5344CB8AC3E}">
        <p14:creationId xmlns:p14="http://schemas.microsoft.com/office/powerpoint/2010/main" val="324471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9" name="Group 41"/>
          <p:cNvGraphicFramePr>
            <a:graphicFrameLocks noGrp="1"/>
          </p:cNvGraphicFramePr>
          <p:nvPr>
            <p:ph idx="1"/>
            <p:extLst>
              <p:ext uri="{D42A27DB-BD31-4B8C-83A1-F6EECF244321}">
                <p14:modId xmlns:p14="http://schemas.microsoft.com/office/powerpoint/2010/main" val="3004583146"/>
              </p:ext>
            </p:extLst>
          </p:nvPr>
        </p:nvGraphicFramePr>
        <p:xfrm>
          <a:off x="1179689" y="1310923"/>
          <a:ext cx="6937022" cy="4267206"/>
        </p:xfrm>
        <a:graphic>
          <a:graphicData uri="http://schemas.openxmlformats.org/drawingml/2006/table">
            <a:tbl>
              <a:tblPr/>
              <a:tblGrid>
                <a:gridCol w="3468511">
                  <a:extLst>
                    <a:ext uri="{9D8B030D-6E8A-4147-A177-3AD203B41FA5}">
                      <a16:colId xmlns:a16="http://schemas.microsoft.com/office/drawing/2014/main" val="20000"/>
                    </a:ext>
                  </a:extLst>
                </a:gridCol>
                <a:gridCol w="3468511">
                  <a:extLst>
                    <a:ext uri="{9D8B030D-6E8A-4147-A177-3AD203B41FA5}">
                      <a16:colId xmlns:a16="http://schemas.microsoft.com/office/drawing/2014/main" val="20001"/>
                    </a:ext>
                  </a:extLst>
                </a:gridCol>
              </a:tblGrid>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12816">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撰稿人</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Robert Terry, Lewis Williams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编辑</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itchFamily="34" charset="0"/>
                          <a:cs typeface="Arial" charset="0"/>
                        </a:rPr>
                        <a:t>Percy </a:t>
                      </a:r>
                      <a:r>
                        <a:rPr kumimoji="0" lang="en-US" sz="1800" b="0" i="0" u="none" strike="noStrike" cap="none" normalizeH="0" baseline="0" dirty="0" err="1">
                          <a:ln>
                            <a:noFill/>
                          </a:ln>
                          <a:solidFill>
                            <a:srgbClr val="000000"/>
                          </a:solidFill>
                          <a:effectLst/>
                          <a:latin typeface="Calibri" pitchFamily="34" charset="0"/>
                          <a:cs typeface="Arial" charset="0"/>
                        </a:rPr>
                        <a:t>Lazon</a:t>
                      </a:r>
                      <a:endParaRPr kumimoji="0" lang="en-US"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6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责任编辑</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itchFamily="34" charset="0"/>
                          <a:cs typeface="Arial" charset="0"/>
                        </a:rPr>
                        <a:t>Lakshmi </a:t>
                      </a:r>
                      <a:r>
                        <a:rPr kumimoji="0" lang="en-US" sz="1800" b="0" i="0" u="none" strike="noStrike" cap="none" normalizeH="0" baseline="0" dirty="0" err="1">
                          <a:ln>
                            <a:noFill/>
                          </a:ln>
                          <a:solidFill>
                            <a:srgbClr val="000000"/>
                          </a:solidFill>
                          <a:effectLst/>
                          <a:latin typeface="Calibri" pitchFamily="34" charset="0"/>
                          <a:cs typeface="Arial" charset="0"/>
                        </a:rPr>
                        <a:t>Shinde</a:t>
                      </a:r>
                      <a:endParaRPr kumimoji="0" lang="en-US"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审稿人</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Calibri" pitchFamily="34" charset="0"/>
                          <a:cs typeface="Arial" charset="0"/>
                        </a:rPr>
                        <a:t>Nilesh</a:t>
                      </a:r>
                      <a:r>
                        <a:rPr kumimoji="0" lang="en-US" sz="1800" b="0" i="0" u="none" strike="noStrike" cap="none" normalizeH="0" baseline="0" dirty="0">
                          <a:ln>
                            <a:noFill/>
                          </a:ln>
                          <a:solidFill>
                            <a:srgbClr val="000000"/>
                          </a:solidFill>
                          <a:effectLst/>
                          <a:latin typeface="Calibri" pitchFamily="34" charset="0"/>
                          <a:cs typeface="Arial" charset="0"/>
                        </a:rPr>
                        <a:t> </a:t>
                      </a:r>
                      <a:r>
                        <a:rPr kumimoji="0" lang="en-US" sz="1800" b="0" i="0" u="none" strike="noStrike" cap="none" normalizeH="0" baseline="0" dirty="0" err="1">
                          <a:ln>
                            <a:noFill/>
                          </a:ln>
                          <a:solidFill>
                            <a:srgbClr val="000000"/>
                          </a:solidFill>
                          <a:effectLst/>
                          <a:latin typeface="Calibri" pitchFamily="34" charset="0"/>
                          <a:cs typeface="Arial" charset="0"/>
                        </a:rPr>
                        <a:t>Thite</a:t>
                      </a:r>
                      <a:r>
                        <a:rPr kumimoji="0" lang="en-US" sz="1800" b="0" i="0" u="none" strike="noStrike" cap="none" normalizeH="0" baseline="0" dirty="0">
                          <a:ln>
                            <a:noFill/>
                          </a:ln>
                          <a:solidFill>
                            <a:srgbClr val="000000"/>
                          </a:solidFill>
                          <a:effectLst/>
                          <a:latin typeface="Calibri" pitchFamily="34" charset="0"/>
                          <a:cs typeface="Arial" charset="0"/>
                        </a:rPr>
                        <a:t>, Lewis Williams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更新时间</a:t>
                      </a:r>
                      <a:endPar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2015 </a:t>
                      </a:r>
                      <a:r>
                        <a:rPr kumimoji="0" lang="zh-CN" altLang="en-US" sz="1800" b="0" i="0" u="none" strike="noStrike" cap="none" normalizeH="0" baseline="0" dirty="0" smtClean="0">
                          <a:ln>
                            <a:noFill/>
                          </a:ln>
                          <a:solidFill>
                            <a:srgbClr val="000000"/>
                          </a:solidFill>
                          <a:effectLst/>
                          <a:latin typeface="Calibri" pitchFamily="34" charset="0"/>
                          <a:cs typeface="Arial" charset="0"/>
                        </a:rPr>
                        <a:t>年</a:t>
                      </a:r>
                      <a:r>
                        <a:rPr kumimoji="0" lang="en-US" altLang="zh-CN" sz="1800" b="0" i="0" u="none" strike="noStrike" cap="none" normalizeH="0" baseline="0" dirty="0" smtClean="0">
                          <a:ln>
                            <a:noFill/>
                          </a:ln>
                          <a:solidFill>
                            <a:srgbClr val="000000"/>
                          </a:solidFill>
                          <a:effectLst/>
                          <a:latin typeface="Calibri" pitchFamily="34" charset="0"/>
                          <a:cs typeface="Arial" charset="0"/>
                        </a:rPr>
                        <a:t>11</a:t>
                      </a:r>
                      <a:r>
                        <a:rPr kumimoji="0" lang="zh-CN" altLang="en-US" sz="1800" b="0" i="0" u="none" strike="noStrike" cap="none" normalizeH="0" baseline="0" dirty="0" smtClean="0">
                          <a:ln>
                            <a:noFill/>
                          </a:ln>
                          <a:solidFill>
                            <a:srgbClr val="000000"/>
                          </a:solidFill>
                          <a:effectLst/>
                          <a:latin typeface="Calibri" pitchFamily="34" charset="0"/>
                          <a:cs typeface="Arial" charset="0"/>
                        </a:rPr>
                        <a:t>月</a:t>
                      </a:r>
                      <a:endParaRPr kumimoji="0" lang="en-US"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内容复</a:t>
                      </a:r>
                      <a:r>
                        <a:rPr kumimoji="0" lang="zh-CN"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审时间</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2016 </a:t>
                      </a:r>
                      <a:r>
                        <a:rPr kumimoji="0" lang="zh-CN" altLang="en-US" sz="1800" b="0" i="0" u="none" strike="noStrike" cap="none" normalizeH="0" baseline="0" dirty="0" smtClean="0">
                          <a:ln>
                            <a:noFill/>
                          </a:ln>
                          <a:solidFill>
                            <a:srgbClr val="000000"/>
                          </a:solidFill>
                          <a:effectLst/>
                          <a:latin typeface="Calibri" pitchFamily="34" charset="0"/>
                          <a:cs typeface="Arial" charset="0"/>
                        </a:rPr>
                        <a:t>年</a:t>
                      </a:r>
                      <a:r>
                        <a:rPr kumimoji="0" lang="en-US" altLang="zh-CN" sz="1800" b="0" i="0" u="none" strike="noStrike" cap="none" normalizeH="0" baseline="0" dirty="0" smtClean="0">
                          <a:ln>
                            <a:noFill/>
                          </a:ln>
                          <a:solidFill>
                            <a:srgbClr val="000000"/>
                          </a:solidFill>
                          <a:effectLst/>
                          <a:latin typeface="Calibri" pitchFamily="34" charset="0"/>
                          <a:cs typeface="Arial" charset="0"/>
                        </a:rPr>
                        <a:t>6</a:t>
                      </a:r>
                      <a:r>
                        <a:rPr kumimoji="0" lang="zh-CN" altLang="en-US" sz="1800" b="0" i="0" u="none" strike="noStrike" cap="none" normalizeH="0" baseline="0" dirty="0" smtClean="0">
                          <a:ln>
                            <a:noFill/>
                          </a:ln>
                          <a:solidFill>
                            <a:srgbClr val="000000"/>
                          </a:solidFill>
                          <a:effectLst/>
                          <a:latin typeface="Calibri" pitchFamily="34" charset="0"/>
                          <a:cs typeface="Arial" charset="0"/>
                        </a:rPr>
                        <a:t>月</a:t>
                      </a:r>
                      <a:endParaRPr kumimoji="0" lang="en-US"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lang="zh-CN" altLang="en-US" sz="1600" i="1" dirty="0">
                          <a:ln>
                            <a:noFill/>
                          </a:ln>
                          <a:solidFill>
                            <a:srgbClr val="000000"/>
                          </a:solidFill>
                          <a:effectLst/>
                          <a:latin typeface="Calibri" panose="020F0502020204030204" pitchFamily="34" charset="0"/>
                          <a:cs typeface="Arial" panose="020B0604020202020204" pitchFamily="34" charset="0"/>
                          <a:sym typeface="+mn-ea"/>
                        </a:rPr>
                        <a:t>原作者</a:t>
                      </a:r>
                      <a:endParaRPr kumimoji="0" 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t>
                      </a:r>
                      <a:r>
                        <a:rPr kumimoji="0" 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2015 </a:t>
                      </a:r>
                      <a:r>
                        <a:rPr kumimoji="0" lang="zh-CN" alt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编辑和审稿人</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
        <p:nvSpPr>
          <p:cNvPr id="4" name="Title 3"/>
          <p:cNvSpPr>
            <a:spLocks noGrp="1"/>
          </p:cNvSpPr>
          <p:nvPr>
            <p:ph type="title"/>
          </p:nvPr>
        </p:nvSpPr>
        <p:spPr/>
        <p:txBody>
          <a:bodyPr/>
          <a:lstStyle/>
          <a:p>
            <a:pPr eaLnBrk="1" hangingPunct="1"/>
            <a:r>
              <a:rPr lang="zh-CN" altLang="en-US" dirty="0"/>
              <a:t>编审者</a:t>
            </a:r>
            <a:endParaRPr lang="en-US" altLang="en-US" dirty="0"/>
          </a:p>
        </p:txBody>
      </p:sp>
    </p:spTree>
    <p:extLst>
      <p:ext uri="{BB962C8B-B14F-4D97-AF65-F5344CB8AC3E}">
        <p14:creationId xmlns:p14="http://schemas.microsoft.com/office/powerpoint/2010/main" val="3539269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656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656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656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6567" name="Rectangle 9"/>
          <p:cNvSpPr>
            <a:spLocks noGrp="1" noChangeArrowheads="1"/>
          </p:cNvSpPr>
          <p:nvPr>
            <p:ph idx="1"/>
          </p:nvPr>
        </p:nvSpPr>
        <p:spPr>
          <a:xfrm>
            <a:off x="818059" y="986061"/>
            <a:ext cx="8211255" cy="3951288"/>
          </a:xfrm>
        </p:spPr>
        <p:txBody>
          <a:bodyPr/>
          <a:lstStyle/>
          <a:p>
            <a:pPr eaLnBrk="1" hangingPunct="1">
              <a:lnSpc>
                <a:spcPct val="120000"/>
              </a:lnSpc>
            </a:pPr>
            <a:r>
              <a:rPr lang="zh-CN" altLang="en-US" sz="2400" dirty="0"/>
              <a:t>接触镜</a:t>
            </a:r>
            <a:r>
              <a:rPr lang="en-US" altLang="zh-CN" sz="2400" dirty="0"/>
              <a:t>DK</a:t>
            </a:r>
            <a:r>
              <a:rPr lang="zh-CN" altLang="en-US" sz="2400" dirty="0"/>
              <a:t>范围</a:t>
            </a:r>
            <a:r>
              <a:rPr lang="en-US" altLang="en-US" sz="2400" dirty="0"/>
              <a:t>:  0 - 300 x 10</a:t>
            </a:r>
            <a:r>
              <a:rPr lang="en-US" altLang="en-US" sz="2400" baseline="30000" dirty="0"/>
              <a:t>–11</a:t>
            </a:r>
          </a:p>
          <a:p>
            <a:pPr eaLnBrk="1" hangingPunct="1">
              <a:lnSpc>
                <a:spcPct val="120000"/>
              </a:lnSpc>
            </a:pPr>
            <a:r>
              <a:rPr lang="zh-CN" altLang="en-US" sz="2400" dirty="0"/>
              <a:t>单位</a:t>
            </a:r>
            <a:r>
              <a:rPr lang="en-US" altLang="en-US" sz="2400" dirty="0"/>
              <a:t>: </a:t>
            </a:r>
          </a:p>
          <a:p>
            <a:pPr lvl="1" eaLnBrk="1" hangingPunct="1">
              <a:lnSpc>
                <a:spcPct val="120000"/>
              </a:lnSpc>
              <a:buFont typeface="Arial" panose="020B0604020202020204" pitchFamily="34" charset="0"/>
              <a:buChar char="‒"/>
            </a:pPr>
            <a:r>
              <a:rPr lang="en-US" altLang="en-US" sz="2400" dirty="0"/>
              <a:t>(cm</a:t>
            </a:r>
            <a:r>
              <a:rPr lang="en-US" altLang="en-US" sz="2400" baseline="30000" dirty="0"/>
              <a:t>2</a:t>
            </a:r>
            <a:r>
              <a:rPr lang="en-US" altLang="en-US" sz="2400" dirty="0"/>
              <a:t> x mL</a:t>
            </a:r>
            <a:r>
              <a:rPr lang="en-US" altLang="en-US" sz="2400" baseline="-25000" dirty="0"/>
              <a:t>O2</a:t>
            </a:r>
            <a:r>
              <a:rPr lang="en-US" altLang="en-US" sz="2400" dirty="0"/>
              <a:t>)</a:t>
            </a:r>
            <a:r>
              <a:rPr lang="en-US" altLang="en-US" sz="2400" baseline="-25000" dirty="0"/>
              <a:t> </a:t>
            </a:r>
            <a:r>
              <a:rPr lang="en-US" altLang="en-US" sz="2400" dirty="0"/>
              <a:t>/ (s x </a:t>
            </a:r>
            <a:r>
              <a:rPr lang="en-US" altLang="en-US" sz="2400" dirty="0" err="1"/>
              <a:t>mL</a:t>
            </a:r>
            <a:r>
              <a:rPr lang="en-US" altLang="en-US" sz="2400" baseline="-25000" dirty="0" err="1"/>
              <a:t>lens</a:t>
            </a:r>
            <a:r>
              <a:rPr lang="en-US" altLang="en-US" sz="2400" dirty="0"/>
              <a:t> x mm Hg)</a:t>
            </a:r>
          </a:p>
          <a:p>
            <a:pPr marL="457200" lvl="1" indent="0" eaLnBrk="1" hangingPunct="1">
              <a:lnSpc>
                <a:spcPct val="120000"/>
              </a:lnSpc>
              <a:buNone/>
            </a:pPr>
            <a:r>
              <a:rPr lang="en-US" altLang="en-US" sz="2400" dirty="0"/>
              <a:t>or</a:t>
            </a:r>
          </a:p>
          <a:p>
            <a:pPr lvl="1" eaLnBrk="1" hangingPunct="1">
              <a:lnSpc>
                <a:spcPct val="120000"/>
              </a:lnSpc>
              <a:buFont typeface="Arial" panose="020B0604020202020204" pitchFamily="34" charset="0"/>
              <a:buChar char="‒"/>
            </a:pPr>
            <a:r>
              <a:rPr lang="en-US" altLang="en-US" sz="2400" dirty="0"/>
              <a:t>(cm</a:t>
            </a:r>
            <a:r>
              <a:rPr lang="en-US" altLang="en-US" sz="2400" baseline="30000" dirty="0"/>
              <a:t>2</a:t>
            </a:r>
            <a:r>
              <a:rPr lang="en-US" altLang="en-US" sz="2400" dirty="0"/>
              <a:t>/s) x (mL</a:t>
            </a:r>
            <a:r>
              <a:rPr lang="en-US" altLang="en-US" sz="2400" baseline="-25000" dirty="0"/>
              <a:t>O2</a:t>
            </a:r>
            <a:r>
              <a:rPr lang="en-US" altLang="en-US" sz="2400" dirty="0"/>
              <a:t> / [</a:t>
            </a:r>
            <a:r>
              <a:rPr lang="en-US" altLang="en-US" sz="2400" dirty="0" err="1"/>
              <a:t>mL</a:t>
            </a:r>
            <a:r>
              <a:rPr lang="en-US" altLang="en-US" sz="2400" baseline="-25000" dirty="0" err="1"/>
              <a:t>lens</a:t>
            </a:r>
            <a:r>
              <a:rPr lang="en-US" altLang="en-US" sz="2400" dirty="0"/>
              <a:t> x mm Hg])</a:t>
            </a:r>
          </a:p>
          <a:p>
            <a:pPr lvl="1" eaLnBrk="1" hangingPunct="1">
              <a:lnSpc>
                <a:spcPct val="120000"/>
              </a:lnSpc>
              <a:buFont typeface="Arial" panose="020B0604020202020204" pitchFamily="34" charset="0"/>
              <a:buChar char="‒"/>
            </a:pPr>
            <a:endParaRPr lang="en-US" altLang="en-US" sz="2400" dirty="0"/>
          </a:p>
          <a:p>
            <a:pPr lvl="1" eaLnBrk="1" hangingPunct="1">
              <a:lnSpc>
                <a:spcPct val="120000"/>
              </a:lnSpc>
              <a:buFont typeface="Arial" panose="020B0604020202020204" pitchFamily="34" charset="0"/>
              <a:buChar char="‒"/>
            </a:pPr>
            <a:r>
              <a:rPr lang="zh-CN" altLang="en-US" sz="2400" dirty="0"/>
              <a:t>通常，下标</a:t>
            </a:r>
            <a:r>
              <a:rPr lang="en-US" altLang="en-US" sz="2400" baseline="-25000" dirty="0"/>
              <a:t>lens</a:t>
            </a:r>
            <a:r>
              <a:rPr lang="en-US" altLang="zh-CN" sz="2400" dirty="0"/>
              <a:t> </a:t>
            </a:r>
            <a:r>
              <a:rPr lang="zh-CN" altLang="en-US" sz="2400" dirty="0"/>
              <a:t>常省略</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solidFill>
                  <a:srgbClr val="FFFF00"/>
                </a:solidFill>
                <a:latin typeface="Arial" charset="0"/>
                <a:cs typeface="Arial" charset="0"/>
              </a:rPr>
              <a:t>透氧性</a:t>
            </a:r>
            <a:endParaRPr lang="en-CA" altLang="en-US" dirty="0">
              <a:solidFill>
                <a:srgbClr val="FFFF00"/>
              </a:solidFill>
              <a:latin typeface="Arial" charset="0"/>
              <a:cs typeface="Arial"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861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8612"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8613"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68615" name="Rectangle 7"/>
          <p:cNvSpPr>
            <a:spLocks noGrp="1" noChangeArrowheads="1"/>
          </p:cNvSpPr>
          <p:nvPr>
            <p:ph idx="1"/>
          </p:nvPr>
        </p:nvSpPr>
        <p:spPr>
          <a:xfrm>
            <a:off x="822815" y="846237"/>
            <a:ext cx="7071078" cy="4202112"/>
          </a:xfrm>
        </p:spPr>
        <p:txBody>
          <a:bodyPr/>
          <a:lstStyle/>
          <a:p>
            <a:pPr eaLnBrk="1" hangingPunct="1">
              <a:lnSpc>
                <a:spcPct val="170000"/>
              </a:lnSpc>
            </a:pPr>
            <a:r>
              <a:rPr lang="zh-CN" altLang="en-US" sz="2400" dirty="0"/>
              <a:t>与材料的透氧性有关</a:t>
            </a:r>
            <a:r>
              <a:rPr lang="en-US" altLang="en-US" sz="2400" dirty="0"/>
              <a:t>(Dk)</a:t>
            </a:r>
          </a:p>
          <a:p>
            <a:pPr eaLnBrk="1" hangingPunct="1">
              <a:lnSpc>
                <a:spcPct val="170000"/>
              </a:lnSpc>
            </a:pPr>
            <a:r>
              <a:rPr lang="zh-CN" altLang="en-US" sz="2400" dirty="0"/>
              <a:t>与材料的厚度有关</a:t>
            </a:r>
            <a:r>
              <a:rPr lang="en-US" altLang="en-US" sz="2400" dirty="0"/>
              <a:t>(</a:t>
            </a:r>
            <a:r>
              <a:rPr lang="en-US" altLang="en-US" sz="2400" i="1" dirty="0"/>
              <a:t>t</a:t>
            </a:r>
            <a:r>
              <a:rPr lang="en-US" altLang="en-US" sz="2400" dirty="0"/>
              <a:t>)</a:t>
            </a:r>
          </a:p>
          <a:p>
            <a:pPr lvl="1" eaLnBrk="1" hangingPunct="1">
              <a:lnSpc>
                <a:spcPct val="170000"/>
              </a:lnSpc>
              <a:buFont typeface="Arial" panose="020B0604020202020204" pitchFamily="34" charset="0"/>
              <a:buChar char="‒"/>
            </a:pPr>
            <a:r>
              <a:rPr lang="zh-CN" altLang="en-US" sz="2400" dirty="0"/>
              <a:t>氧传导性</a:t>
            </a:r>
            <a:r>
              <a:rPr lang="en-US" altLang="en-US" sz="2400" dirty="0"/>
              <a:t> = Dk/</a:t>
            </a:r>
            <a:r>
              <a:rPr lang="en-US" altLang="en-US" sz="2400" i="1" dirty="0"/>
              <a:t>t</a:t>
            </a:r>
            <a:r>
              <a:rPr lang="en-US" altLang="en-US" sz="2400" dirty="0"/>
              <a:t> </a:t>
            </a:r>
          </a:p>
          <a:p>
            <a:pPr eaLnBrk="1" hangingPunct="1">
              <a:lnSpc>
                <a:spcPct val="170000"/>
              </a:lnSpc>
            </a:pPr>
            <a:r>
              <a:rPr lang="zh-CN" altLang="en-US" sz="2400" dirty="0"/>
              <a:t>有临床性意义</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solidFill>
                  <a:srgbClr val="FFFF00"/>
                </a:solidFill>
                <a:latin typeface="Arial" charset="0"/>
                <a:cs typeface="Arial" charset="0"/>
              </a:rPr>
              <a:t>透氧性</a:t>
            </a:r>
            <a:endParaRPr lang="en-CA" altLang="en-US" dirty="0">
              <a:solidFill>
                <a:srgbClr val="FFFF00"/>
              </a:solidFill>
              <a:latin typeface="Arial" charset="0"/>
              <a:cs typeface="Arial"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氧传导性</a:t>
            </a:r>
            <a:r>
              <a:rPr lang="en-US" altLang="en-US" dirty="0">
                <a:latin typeface="Arial" charset="0"/>
                <a:cs typeface="Arial" charset="0"/>
              </a:rPr>
              <a:t>: </a:t>
            </a:r>
            <a:r>
              <a:rPr lang="zh-CN" altLang="en-US" dirty="0">
                <a:solidFill>
                  <a:srgbClr val="FFFF00"/>
                </a:solidFill>
                <a:latin typeface="Arial" charset="0"/>
                <a:cs typeface="Arial" charset="0"/>
              </a:rPr>
              <a:t>单位</a:t>
            </a:r>
            <a:endParaRPr lang="en-CA" altLang="en-US" dirty="0">
              <a:solidFill>
                <a:srgbClr val="FFFF00"/>
              </a:solidFill>
              <a:latin typeface="Arial" charset="0"/>
              <a:cs typeface="Arial" charset="0"/>
            </a:endParaRPr>
          </a:p>
        </p:txBody>
      </p:sp>
      <p:grpSp>
        <p:nvGrpSpPr>
          <p:cNvPr id="52" name="Group 1">
            <a:extLst>
              <a:ext uri="{FF2B5EF4-FFF2-40B4-BE49-F238E27FC236}">
                <a16:creationId xmlns:a16="http://schemas.microsoft.com/office/drawing/2014/main" id="{91D05F4F-EFD1-4E97-A39E-836D4465E1CD}"/>
              </a:ext>
            </a:extLst>
          </p:cNvPr>
          <p:cNvGrpSpPr/>
          <p:nvPr/>
        </p:nvGrpSpPr>
        <p:grpSpPr>
          <a:xfrm>
            <a:off x="1096629" y="1124744"/>
            <a:ext cx="6931755" cy="4680040"/>
            <a:chOff x="738012" y="1450975"/>
            <a:chExt cx="6931755" cy="4680040"/>
          </a:xfrm>
        </p:grpSpPr>
        <p:sp>
          <p:nvSpPr>
            <p:cNvPr id="53" name="Rectangle 11">
              <a:extLst>
                <a:ext uri="{FF2B5EF4-FFF2-40B4-BE49-F238E27FC236}">
                  <a16:creationId xmlns:a16="http://schemas.microsoft.com/office/drawing/2014/main" id="{4BC5993B-252E-4506-83AB-000445F8BFF6}"/>
                </a:ext>
              </a:extLst>
            </p:cNvPr>
            <p:cNvSpPr>
              <a:spLocks noChangeArrowheads="1"/>
            </p:cNvSpPr>
            <p:nvPr/>
          </p:nvSpPr>
          <p:spPr bwMode="auto">
            <a:xfrm>
              <a:off x="1642534" y="1903414"/>
              <a:ext cx="952500" cy="600075"/>
            </a:xfrm>
            <a:prstGeom prst="rect">
              <a:avLst/>
            </a:prstGeom>
            <a:noFill/>
            <a:ln w="9525">
              <a:noFill/>
              <a:miter lim="800000"/>
              <a:headEnd/>
              <a:tailEnd/>
            </a:ln>
          </p:spPr>
          <p:txBody>
            <a:bodyPr wrap="none" lIns="0" tIns="0" rIns="0" bIns="0">
              <a:spAutoFit/>
            </a:bodyPr>
            <a:lstStyle/>
            <a:p>
              <a:pPr defTabSz="762000"/>
              <a:r>
                <a:rPr lang="en-US" altLang="en-US" sz="3900" b="1" dirty="0" err="1">
                  <a:solidFill>
                    <a:schemeClr val="tx1"/>
                  </a:solidFill>
                </a:rPr>
                <a:t>Dk</a:t>
              </a:r>
              <a:r>
                <a:rPr lang="en-US" altLang="en-US" sz="3900" b="1" dirty="0">
                  <a:solidFill>
                    <a:schemeClr val="tx1"/>
                  </a:solidFill>
                </a:rPr>
                <a:t> =</a:t>
              </a:r>
              <a:endParaRPr lang="en-US" altLang="en-US" sz="3600" dirty="0">
                <a:solidFill>
                  <a:schemeClr val="tx1"/>
                </a:solidFill>
              </a:endParaRPr>
            </a:p>
          </p:txBody>
        </p:sp>
        <p:sp>
          <p:nvSpPr>
            <p:cNvPr id="57" name="Rectangle 12">
              <a:extLst>
                <a:ext uri="{FF2B5EF4-FFF2-40B4-BE49-F238E27FC236}">
                  <a16:creationId xmlns:a16="http://schemas.microsoft.com/office/drawing/2014/main" id="{15EEB81E-2FE2-4001-ABE2-2CECFF7A00D6}"/>
                </a:ext>
              </a:extLst>
            </p:cNvPr>
            <p:cNvSpPr>
              <a:spLocks noChangeArrowheads="1"/>
            </p:cNvSpPr>
            <p:nvPr/>
          </p:nvSpPr>
          <p:spPr bwMode="auto">
            <a:xfrm>
              <a:off x="2575278" y="2051050"/>
              <a:ext cx="76944" cy="369332"/>
            </a:xfrm>
            <a:prstGeom prst="rect">
              <a:avLst/>
            </a:prstGeom>
            <a:noFill/>
            <a:ln w="9525">
              <a:noFill/>
              <a:miter lim="800000"/>
              <a:headEnd/>
              <a:tailEnd/>
            </a:ln>
          </p:spPr>
          <p:txBody>
            <a:bodyPr wrap="none" lIns="0" tIns="0" rIns="0" bIns="0">
              <a:spAutoFit/>
            </a:bodyPr>
            <a:lstStyle/>
            <a:p>
              <a:pPr defTabSz="762000"/>
              <a:r>
                <a:rPr lang="en-US" altLang="en-US" sz="2400" b="1">
                  <a:solidFill>
                    <a:schemeClr val="tx1"/>
                  </a:solidFill>
                  <a:latin typeface="Times New Roman" pitchFamily="18" charset="0"/>
                </a:rPr>
                <a:t> </a:t>
              </a:r>
              <a:endParaRPr lang="en-US" altLang="en-US" sz="3600">
                <a:solidFill>
                  <a:schemeClr val="tx1"/>
                </a:solidFill>
              </a:endParaRPr>
            </a:p>
          </p:txBody>
        </p:sp>
        <p:sp>
          <p:nvSpPr>
            <p:cNvPr id="58" name="Line 13">
              <a:extLst>
                <a:ext uri="{FF2B5EF4-FFF2-40B4-BE49-F238E27FC236}">
                  <a16:creationId xmlns:a16="http://schemas.microsoft.com/office/drawing/2014/main" id="{9B8DDA58-D5C3-47FC-A7E8-64846E0485A7}"/>
                </a:ext>
              </a:extLst>
            </p:cNvPr>
            <p:cNvSpPr>
              <a:spLocks noChangeShapeType="1"/>
            </p:cNvSpPr>
            <p:nvPr/>
          </p:nvSpPr>
          <p:spPr bwMode="auto">
            <a:xfrm>
              <a:off x="2698044" y="2130425"/>
              <a:ext cx="3651956" cy="1588"/>
            </a:xfrm>
            <a:prstGeom prst="line">
              <a:avLst/>
            </a:prstGeom>
            <a:noFill/>
            <a:ln w="15875">
              <a:solidFill>
                <a:schemeClr val="tx1"/>
              </a:solidFill>
              <a:round/>
              <a:headEnd/>
              <a:tailEnd/>
            </a:ln>
          </p:spPr>
          <p:txBody>
            <a:bodyPr/>
            <a:lstStyle/>
            <a:p>
              <a:endParaRPr lang="en-US"/>
            </a:p>
          </p:txBody>
        </p:sp>
        <p:sp>
          <p:nvSpPr>
            <p:cNvPr id="59" name="Rectangle 14">
              <a:extLst>
                <a:ext uri="{FF2B5EF4-FFF2-40B4-BE49-F238E27FC236}">
                  <a16:creationId xmlns:a16="http://schemas.microsoft.com/office/drawing/2014/main" id="{D779DC32-B9B1-45EF-920C-8E067D33B792}"/>
                </a:ext>
              </a:extLst>
            </p:cNvPr>
            <p:cNvSpPr>
              <a:spLocks noChangeArrowheads="1"/>
            </p:cNvSpPr>
            <p:nvPr/>
          </p:nvSpPr>
          <p:spPr bwMode="auto">
            <a:xfrm>
              <a:off x="5024967" y="2187576"/>
              <a:ext cx="1359346" cy="600164"/>
            </a:xfrm>
            <a:prstGeom prst="rect">
              <a:avLst/>
            </a:prstGeom>
            <a:noFill/>
            <a:ln w="9525">
              <a:noFill/>
              <a:miter lim="800000"/>
              <a:headEnd/>
              <a:tailEnd/>
            </a:ln>
          </p:spPr>
          <p:txBody>
            <a:bodyPr wrap="none" lIns="0" tIns="0" rIns="0" bIns="0">
              <a:spAutoFit/>
            </a:bodyPr>
            <a:lstStyle/>
            <a:p>
              <a:pPr defTabSz="762000"/>
              <a:r>
                <a:rPr lang="en-US" altLang="en-US" sz="3900" i="1" dirty="0">
                  <a:solidFill>
                    <a:schemeClr val="tx1"/>
                  </a:solidFill>
                </a:rPr>
                <a:t>mmHg</a:t>
              </a:r>
              <a:endParaRPr lang="en-US" altLang="en-US" sz="3600" dirty="0">
                <a:solidFill>
                  <a:schemeClr val="tx1"/>
                </a:solidFill>
              </a:endParaRPr>
            </a:p>
          </p:txBody>
        </p:sp>
        <p:sp>
          <p:nvSpPr>
            <p:cNvPr id="60" name="Rectangle 15">
              <a:extLst>
                <a:ext uri="{FF2B5EF4-FFF2-40B4-BE49-F238E27FC236}">
                  <a16:creationId xmlns:a16="http://schemas.microsoft.com/office/drawing/2014/main" id="{DDBF8562-4CD0-4B4C-AC30-172396E4063A}"/>
                </a:ext>
              </a:extLst>
            </p:cNvPr>
            <p:cNvSpPr>
              <a:spLocks noChangeArrowheads="1"/>
            </p:cNvSpPr>
            <p:nvPr/>
          </p:nvSpPr>
          <p:spPr bwMode="auto">
            <a:xfrm>
              <a:off x="4687711" y="2187576"/>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61" name="Rectangle 16">
              <a:extLst>
                <a:ext uri="{FF2B5EF4-FFF2-40B4-BE49-F238E27FC236}">
                  <a16:creationId xmlns:a16="http://schemas.microsoft.com/office/drawing/2014/main" id="{2715BA97-FE5A-48E0-8799-889AD052AAB5}"/>
                </a:ext>
              </a:extLst>
            </p:cNvPr>
            <p:cNvSpPr>
              <a:spLocks noChangeArrowheads="1"/>
            </p:cNvSpPr>
            <p:nvPr/>
          </p:nvSpPr>
          <p:spPr bwMode="auto">
            <a:xfrm>
              <a:off x="3406423" y="2187576"/>
              <a:ext cx="618067"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mL</a:t>
              </a:r>
              <a:endParaRPr lang="en-US" altLang="en-US" sz="3600">
                <a:solidFill>
                  <a:schemeClr val="tx1"/>
                </a:solidFill>
              </a:endParaRPr>
            </a:p>
          </p:txBody>
        </p:sp>
        <p:sp>
          <p:nvSpPr>
            <p:cNvPr id="62" name="Rectangle 17">
              <a:extLst>
                <a:ext uri="{FF2B5EF4-FFF2-40B4-BE49-F238E27FC236}">
                  <a16:creationId xmlns:a16="http://schemas.microsoft.com/office/drawing/2014/main" id="{9A2D8840-6040-4289-BB19-9F37C4D7309E}"/>
                </a:ext>
              </a:extLst>
            </p:cNvPr>
            <p:cNvSpPr>
              <a:spLocks noChangeArrowheads="1"/>
            </p:cNvSpPr>
            <p:nvPr/>
          </p:nvSpPr>
          <p:spPr bwMode="auto">
            <a:xfrm>
              <a:off x="3067756" y="2187576"/>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63" name="Rectangle 18">
              <a:extLst>
                <a:ext uri="{FF2B5EF4-FFF2-40B4-BE49-F238E27FC236}">
                  <a16:creationId xmlns:a16="http://schemas.microsoft.com/office/drawing/2014/main" id="{6B2B5EC2-6E0F-43CB-96B1-1A974510F58D}"/>
                </a:ext>
              </a:extLst>
            </p:cNvPr>
            <p:cNvSpPr>
              <a:spLocks noChangeArrowheads="1"/>
            </p:cNvSpPr>
            <p:nvPr/>
          </p:nvSpPr>
          <p:spPr bwMode="auto">
            <a:xfrm>
              <a:off x="2707923" y="2187576"/>
              <a:ext cx="193964"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s</a:t>
              </a:r>
              <a:endParaRPr lang="en-US" altLang="en-US" sz="3600">
                <a:solidFill>
                  <a:schemeClr val="tx1"/>
                </a:solidFill>
              </a:endParaRPr>
            </a:p>
          </p:txBody>
        </p:sp>
        <p:sp>
          <p:nvSpPr>
            <p:cNvPr id="64" name="Rectangle 19">
              <a:extLst>
                <a:ext uri="{FF2B5EF4-FFF2-40B4-BE49-F238E27FC236}">
                  <a16:creationId xmlns:a16="http://schemas.microsoft.com/office/drawing/2014/main" id="{8758C4BB-F3F8-4401-9172-CC001536AEF9}"/>
                </a:ext>
              </a:extLst>
            </p:cNvPr>
            <p:cNvSpPr>
              <a:spLocks noChangeArrowheads="1"/>
            </p:cNvSpPr>
            <p:nvPr/>
          </p:nvSpPr>
          <p:spPr bwMode="auto">
            <a:xfrm>
              <a:off x="4655256" y="1506539"/>
              <a:ext cx="618067"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mL</a:t>
              </a:r>
              <a:endParaRPr lang="en-US" altLang="en-US" sz="3600">
                <a:solidFill>
                  <a:schemeClr val="tx1"/>
                </a:solidFill>
              </a:endParaRPr>
            </a:p>
          </p:txBody>
        </p:sp>
        <p:sp>
          <p:nvSpPr>
            <p:cNvPr id="65" name="Rectangle 20">
              <a:extLst>
                <a:ext uri="{FF2B5EF4-FFF2-40B4-BE49-F238E27FC236}">
                  <a16:creationId xmlns:a16="http://schemas.microsoft.com/office/drawing/2014/main" id="{ABFCC184-DEA3-4F23-8D7A-AD9B57761602}"/>
                </a:ext>
              </a:extLst>
            </p:cNvPr>
            <p:cNvSpPr>
              <a:spLocks noChangeArrowheads="1"/>
            </p:cNvSpPr>
            <p:nvPr/>
          </p:nvSpPr>
          <p:spPr bwMode="auto">
            <a:xfrm>
              <a:off x="4316590" y="1506539"/>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66" name="Rectangle 21">
              <a:extLst>
                <a:ext uri="{FF2B5EF4-FFF2-40B4-BE49-F238E27FC236}">
                  <a16:creationId xmlns:a16="http://schemas.microsoft.com/office/drawing/2014/main" id="{F6704F82-84D6-463B-A1DB-9AD5F0C04F35}"/>
                </a:ext>
              </a:extLst>
            </p:cNvPr>
            <p:cNvSpPr>
              <a:spLocks noChangeArrowheads="1"/>
            </p:cNvSpPr>
            <p:nvPr/>
          </p:nvSpPr>
          <p:spPr bwMode="auto">
            <a:xfrm>
              <a:off x="3406422" y="1506539"/>
              <a:ext cx="604333"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cm</a:t>
              </a:r>
              <a:endParaRPr lang="en-US" altLang="en-US" sz="3600">
                <a:solidFill>
                  <a:schemeClr val="tx1"/>
                </a:solidFill>
              </a:endParaRPr>
            </a:p>
          </p:txBody>
        </p:sp>
        <p:sp>
          <p:nvSpPr>
            <p:cNvPr id="67" name="Rectangle 22">
              <a:extLst>
                <a:ext uri="{FF2B5EF4-FFF2-40B4-BE49-F238E27FC236}">
                  <a16:creationId xmlns:a16="http://schemas.microsoft.com/office/drawing/2014/main" id="{332061E6-AF0B-4FB9-A600-23E86589DB66}"/>
                </a:ext>
              </a:extLst>
            </p:cNvPr>
            <p:cNvSpPr>
              <a:spLocks noChangeArrowheads="1"/>
            </p:cNvSpPr>
            <p:nvPr/>
          </p:nvSpPr>
          <p:spPr bwMode="auto">
            <a:xfrm>
              <a:off x="4011790" y="2352675"/>
              <a:ext cx="556243" cy="369332"/>
            </a:xfrm>
            <a:prstGeom prst="rect">
              <a:avLst/>
            </a:prstGeom>
            <a:noFill/>
            <a:ln w="9525">
              <a:noFill/>
              <a:miter lim="800000"/>
              <a:headEnd/>
              <a:tailEnd/>
            </a:ln>
          </p:spPr>
          <p:txBody>
            <a:bodyPr wrap="none" lIns="0" tIns="0" rIns="0" bIns="0">
              <a:spAutoFit/>
            </a:bodyPr>
            <a:lstStyle/>
            <a:p>
              <a:pPr defTabSz="762000"/>
              <a:r>
                <a:rPr lang="en-US" altLang="en-US" sz="2400" i="1">
                  <a:solidFill>
                    <a:schemeClr val="tx1"/>
                  </a:solidFill>
                </a:rPr>
                <a:t>Lens</a:t>
              </a:r>
              <a:endParaRPr lang="en-US" altLang="en-US" sz="3600">
                <a:solidFill>
                  <a:schemeClr val="tx1"/>
                </a:solidFill>
              </a:endParaRPr>
            </a:p>
          </p:txBody>
        </p:sp>
        <p:sp>
          <p:nvSpPr>
            <p:cNvPr id="68" name="Rectangle 23">
              <a:extLst>
                <a:ext uri="{FF2B5EF4-FFF2-40B4-BE49-F238E27FC236}">
                  <a16:creationId xmlns:a16="http://schemas.microsoft.com/office/drawing/2014/main" id="{02D916FA-7F5E-4B15-911D-2CD6E0A7316B}"/>
                </a:ext>
              </a:extLst>
            </p:cNvPr>
            <p:cNvSpPr>
              <a:spLocks noChangeArrowheads="1"/>
            </p:cNvSpPr>
            <p:nvPr/>
          </p:nvSpPr>
          <p:spPr bwMode="auto">
            <a:xfrm>
              <a:off x="5260623" y="1671638"/>
              <a:ext cx="201978" cy="369332"/>
            </a:xfrm>
            <a:prstGeom prst="rect">
              <a:avLst/>
            </a:prstGeom>
            <a:noFill/>
            <a:ln w="9525">
              <a:noFill/>
              <a:miter lim="800000"/>
              <a:headEnd/>
              <a:tailEnd/>
            </a:ln>
          </p:spPr>
          <p:txBody>
            <a:bodyPr wrap="none" lIns="0" tIns="0" rIns="0" bIns="0">
              <a:spAutoFit/>
            </a:bodyPr>
            <a:lstStyle/>
            <a:p>
              <a:pPr defTabSz="762000"/>
              <a:r>
                <a:rPr lang="en-US" altLang="en-US" sz="2400" i="1">
                  <a:solidFill>
                    <a:schemeClr val="tx1"/>
                  </a:solidFill>
                </a:rPr>
                <a:t>O</a:t>
              </a:r>
              <a:endParaRPr lang="en-US" altLang="en-US" sz="3600">
                <a:solidFill>
                  <a:schemeClr val="tx1"/>
                </a:solidFill>
              </a:endParaRPr>
            </a:p>
          </p:txBody>
        </p:sp>
        <p:sp>
          <p:nvSpPr>
            <p:cNvPr id="69" name="Rectangle 24">
              <a:extLst>
                <a:ext uri="{FF2B5EF4-FFF2-40B4-BE49-F238E27FC236}">
                  <a16:creationId xmlns:a16="http://schemas.microsoft.com/office/drawing/2014/main" id="{65475DD6-336A-4E45-B59E-F04C245F458C}"/>
                </a:ext>
              </a:extLst>
            </p:cNvPr>
            <p:cNvSpPr>
              <a:spLocks noChangeArrowheads="1"/>
            </p:cNvSpPr>
            <p:nvPr/>
          </p:nvSpPr>
          <p:spPr bwMode="auto">
            <a:xfrm>
              <a:off x="5496278" y="1698625"/>
              <a:ext cx="142668" cy="338554"/>
            </a:xfrm>
            <a:prstGeom prst="rect">
              <a:avLst/>
            </a:prstGeom>
            <a:noFill/>
            <a:ln w="9525">
              <a:noFill/>
              <a:miter lim="800000"/>
              <a:headEnd/>
              <a:tailEnd/>
            </a:ln>
          </p:spPr>
          <p:txBody>
            <a:bodyPr wrap="none" lIns="0" tIns="0" rIns="0" bIns="0">
              <a:spAutoFit/>
            </a:bodyPr>
            <a:lstStyle/>
            <a:p>
              <a:pPr defTabSz="762000"/>
              <a:r>
                <a:rPr lang="en-US" altLang="en-US" sz="2200">
                  <a:solidFill>
                    <a:schemeClr val="tx1"/>
                  </a:solidFill>
                </a:rPr>
                <a:t>2</a:t>
              </a:r>
              <a:endParaRPr lang="en-US" altLang="en-US" sz="3600">
                <a:solidFill>
                  <a:schemeClr val="tx1"/>
                </a:solidFill>
              </a:endParaRPr>
            </a:p>
          </p:txBody>
        </p:sp>
        <p:sp>
          <p:nvSpPr>
            <p:cNvPr id="70" name="Rectangle 25">
              <a:extLst>
                <a:ext uri="{FF2B5EF4-FFF2-40B4-BE49-F238E27FC236}">
                  <a16:creationId xmlns:a16="http://schemas.microsoft.com/office/drawing/2014/main" id="{FEDF664E-234F-4968-BA61-62047FED0439}"/>
                </a:ext>
              </a:extLst>
            </p:cNvPr>
            <p:cNvSpPr>
              <a:spLocks noChangeArrowheads="1"/>
            </p:cNvSpPr>
            <p:nvPr/>
          </p:nvSpPr>
          <p:spPr bwMode="auto">
            <a:xfrm>
              <a:off x="4004733" y="1450975"/>
              <a:ext cx="155492" cy="369332"/>
            </a:xfrm>
            <a:prstGeom prst="rect">
              <a:avLst/>
            </a:prstGeom>
            <a:noFill/>
            <a:ln w="9525">
              <a:noFill/>
              <a:miter lim="800000"/>
              <a:headEnd/>
              <a:tailEnd/>
            </a:ln>
          </p:spPr>
          <p:txBody>
            <a:bodyPr wrap="none" lIns="0" tIns="0" rIns="0" bIns="0">
              <a:spAutoFit/>
            </a:bodyPr>
            <a:lstStyle/>
            <a:p>
              <a:pPr defTabSz="762000"/>
              <a:r>
                <a:rPr lang="en-US" altLang="en-US" sz="2400">
                  <a:solidFill>
                    <a:schemeClr val="tx1"/>
                  </a:solidFill>
                </a:rPr>
                <a:t>2</a:t>
              </a:r>
              <a:endParaRPr lang="en-US" altLang="en-US" sz="3600">
                <a:solidFill>
                  <a:schemeClr val="tx1"/>
                </a:solidFill>
              </a:endParaRPr>
            </a:p>
          </p:txBody>
        </p:sp>
        <p:sp>
          <p:nvSpPr>
            <p:cNvPr id="71" name="Rectangle 27">
              <a:extLst>
                <a:ext uri="{FF2B5EF4-FFF2-40B4-BE49-F238E27FC236}">
                  <a16:creationId xmlns:a16="http://schemas.microsoft.com/office/drawing/2014/main" id="{B00D7F45-8F23-4388-8725-6FB05CE08A9A}"/>
                </a:ext>
              </a:extLst>
            </p:cNvPr>
            <p:cNvSpPr>
              <a:spLocks noChangeArrowheads="1"/>
            </p:cNvSpPr>
            <p:nvPr/>
          </p:nvSpPr>
          <p:spPr bwMode="auto">
            <a:xfrm>
              <a:off x="1642534" y="3430589"/>
              <a:ext cx="884858" cy="600164"/>
            </a:xfrm>
            <a:prstGeom prst="rect">
              <a:avLst/>
            </a:prstGeom>
            <a:noFill/>
            <a:ln w="9525">
              <a:noFill/>
              <a:miter lim="800000"/>
              <a:headEnd/>
              <a:tailEnd/>
            </a:ln>
          </p:spPr>
          <p:txBody>
            <a:bodyPr wrap="none" lIns="0" tIns="0" rIns="0" bIns="0">
              <a:spAutoFit/>
            </a:bodyPr>
            <a:lstStyle/>
            <a:p>
              <a:pPr defTabSz="762000"/>
              <a:r>
                <a:rPr lang="en-US" altLang="en-US" sz="3900" b="1" dirty="0">
                  <a:solidFill>
                    <a:schemeClr val="tx1"/>
                  </a:solidFill>
                </a:rPr>
                <a:t>Dk/ </a:t>
              </a:r>
              <a:endParaRPr lang="en-US" altLang="en-US" sz="3600" dirty="0">
                <a:solidFill>
                  <a:schemeClr val="tx1"/>
                </a:solidFill>
              </a:endParaRPr>
            </a:p>
          </p:txBody>
        </p:sp>
        <p:sp>
          <p:nvSpPr>
            <p:cNvPr id="72" name="Rectangle 28">
              <a:extLst>
                <a:ext uri="{FF2B5EF4-FFF2-40B4-BE49-F238E27FC236}">
                  <a16:creationId xmlns:a16="http://schemas.microsoft.com/office/drawing/2014/main" id="{90D835D5-8114-46BC-9F68-0C734200AA44}"/>
                </a:ext>
              </a:extLst>
            </p:cNvPr>
            <p:cNvSpPr>
              <a:spLocks noChangeArrowheads="1"/>
            </p:cNvSpPr>
            <p:nvPr/>
          </p:nvSpPr>
          <p:spPr bwMode="auto">
            <a:xfrm>
              <a:off x="2357967" y="3430589"/>
              <a:ext cx="173124" cy="600164"/>
            </a:xfrm>
            <a:prstGeom prst="rect">
              <a:avLst/>
            </a:prstGeom>
            <a:noFill/>
            <a:ln w="9525">
              <a:noFill/>
              <a:miter lim="800000"/>
              <a:headEnd/>
              <a:tailEnd/>
            </a:ln>
          </p:spPr>
          <p:txBody>
            <a:bodyPr wrap="none" lIns="0" tIns="0" rIns="0" bIns="0">
              <a:spAutoFit/>
            </a:bodyPr>
            <a:lstStyle/>
            <a:p>
              <a:pPr defTabSz="762000"/>
              <a:r>
                <a:rPr lang="en-US" altLang="en-US" sz="3900" b="1" i="1" dirty="0">
                  <a:solidFill>
                    <a:schemeClr val="tx1"/>
                  </a:solidFill>
                </a:rPr>
                <a:t>t</a:t>
              </a:r>
              <a:endParaRPr lang="en-US" altLang="en-US" sz="3600" dirty="0">
                <a:solidFill>
                  <a:schemeClr val="tx1"/>
                </a:solidFill>
              </a:endParaRPr>
            </a:p>
          </p:txBody>
        </p:sp>
        <p:sp>
          <p:nvSpPr>
            <p:cNvPr id="73" name="Rectangle 29">
              <a:extLst>
                <a:ext uri="{FF2B5EF4-FFF2-40B4-BE49-F238E27FC236}">
                  <a16:creationId xmlns:a16="http://schemas.microsoft.com/office/drawing/2014/main" id="{AC9B4EA5-A0A4-41EB-91E1-CE66E3A32326}"/>
                </a:ext>
              </a:extLst>
            </p:cNvPr>
            <p:cNvSpPr>
              <a:spLocks noChangeArrowheads="1"/>
            </p:cNvSpPr>
            <p:nvPr/>
          </p:nvSpPr>
          <p:spPr bwMode="auto">
            <a:xfrm>
              <a:off x="2463800" y="3430589"/>
              <a:ext cx="362279" cy="600164"/>
            </a:xfrm>
            <a:prstGeom prst="rect">
              <a:avLst/>
            </a:prstGeom>
            <a:noFill/>
            <a:ln w="9525">
              <a:noFill/>
              <a:miter lim="800000"/>
              <a:headEnd/>
              <a:tailEnd/>
            </a:ln>
          </p:spPr>
          <p:txBody>
            <a:bodyPr wrap="none" lIns="0" tIns="0" rIns="0" bIns="0">
              <a:spAutoFit/>
            </a:bodyPr>
            <a:lstStyle/>
            <a:p>
              <a:pPr defTabSz="762000"/>
              <a:r>
                <a:rPr lang="en-US" altLang="en-US" sz="3900" b="1">
                  <a:solidFill>
                    <a:schemeClr val="tx1"/>
                  </a:solidFill>
                </a:rPr>
                <a:t> =</a:t>
              </a:r>
              <a:endParaRPr lang="en-US" altLang="en-US" sz="3600">
                <a:solidFill>
                  <a:schemeClr val="tx1"/>
                </a:solidFill>
              </a:endParaRPr>
            </a:p>
          </p:txBody>
        </p:sp>
        <p:sp>
          <p:nvSpPr>
            <p:cNvPr id="74" name="Rectangle 30">
              <a:extLst>
                <a:ext uri="{FF2B5EF4-FFF2-40B4-BE49-F238E27FC236}">
                  <a16:creationId xmlns:a16="http://schemas.microsoft.com/office/drawing/2014/main" id="{0F922E4F-0AEA-4DB8-ACA2-D00C78CCBC5E}"/>
                </a:ext>
              </a:extLst>
            </p:cNvPr>
            <p:cNvSpPr>
              <a:spLocks noChangeArrowheads="1"/>
            </p:cNvSpPr>
            <p:nvPr/>
          </p:nvSpPr>
          <p:spPr bwMode="auto">
            <a:xfrm>
              <a:off x="2839156" y="3578225"/>
              <a:ext cx="76944" cy="369332"/>
            </a:xfrm>
            <a:prstGeom prst="rect">
              <a:avLst/>
            </a:prstGeom>
            <a:noFill/>
            <a:ln w="9525">
              <a:noFill/>
              <a:miter lim="800000"/>
              <a:headEnd/>
              <a:tailEnd/>
            </a:ln>
          </p:spPr>
          <p:txBody>
            <a:bodyPr wrap="none" lIns="0" tIns="0" rIns="0" bIns="0">
              <a:spAutoFit/>
            </a:bodyPr>
            <a:lstStyle/>
            <a:p>
              <a:pPr defTabSz="762000"/>
              <a:r>
                <a:rPr lang="en-US" altLang="en-US" sz="2400" b="1">
                  <a:solidFill>
                    <a:schemeClr val="tx1"/>
                  </a:solidFill>
                  <a:latin typeface="Times New Roman" pitchFamily="18" charset="0"/>
                </a:rPr>
                <a:t> </a:t>
              </a:r>
              <a:endParaRPr lang="en-US" altLang="en-US" sz="3600">
                <a:solidFill>
                  <a:schemeClr val="tx1"/>
                </a:solidFill>
              </a:endParaRPr>
            </a:p>
          </p:txBody>
        </p:sp>
        <p:sp>
          <p:nvSpPr>
            <p:cNvPr id="75" name="Line 31">
              <a:extLst>
                <a:ext uri="{FF2B5EF4-FFF2-40B4-BE49-F238E27FC236}">
                  <a16:creationId xmlns:a16="http://schemas.microsoft.com/office/drawing/2014/main" id="{BC4CC3A1-4CE8-4831-8E38-20565F7D5EEE}"/>
                </a:ext>
              </a:extLst>
            </p:cNvPr>
            <p:cNvSpPr>
              <a:spLocks noChangeShapeType="1"/>
            </p:cNvSpPr>
            <p:nvPr/>
          </p:nvSpPr>
          <p:spPr bwMode="auto">
            <a:xfrm>
              <a:off x="2966156" y="3657600"/>
              <a:ext cx="4699000" cy="1588"/>
            </a:xfrm>
            <a:prstGeom prst="line">
              <a:avLst/>
            </a:prstGeom>
            <a:noFill/>
            <a:ln w="15875">
              <a:solidFill>
                <a:schemeClr val="tx1"/>
              </a:solidFill>
              <a:round/>
              <a:headEnd/>
              <a:tailEnd/>
            </a:ln>
          </p:spPr>
          <p:txBody>
            <a:bodyPr/>
            <a:lstStyle/>
            <a:p>
              <a:endParaRPr lang="en-US"/>
            </a:p>
          </p:txBody>
        </p:sp>
        <p:sp>
          <p:nvSpPr>
            <p:cNvPr id="76" name="Rectangle 32">
              <a:extLst>
                <a:ext uri="{FF2B5EF4-FFF2-40B4-BE49-F238E27FC236}">
                  <a16:creationId xmlns:a16="http://schemas.microsoft.com/office/drawing/2014/main" id="{4530663C-3175-4B20-837D-A31B12B6742F}"/>
                </a:ext>
              </a:extLst>
            </p:cNvPr>
            <p:cNvSpPr>
              <a:spLocks noChangeArrowheads="1"/>
            </p:cNvSpPr>
            <p:nvPr/>
          </p:nvSpPr>
          <p:spPr bwMode="auto">
            <a:xfrm>
              <a:off x="7065434" y="3714751"/>
              <a:ext cx="604333"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cm</a:t>
              </a:r>
              <a:endParaRPr lang="en-US" altLang="en-US" sz="3600">
                <a:solidFill>
                  <a:schemeClr val="tx1"/>
                </a:solidFill>
              </a:endParaRPr>
            </a:p>
          </p:txBody>
        </p:sp>
        <p:sp>
          <p:nvSpPr>
            <p:cNvPr id="77" name="Rectangle 33">
              <a:extLst>
                <a:ext uri="{FF2B5EF4-FFF2-40B4-BE49-F238E27FC236}">
                  <a16:creationId xmlns:a16="http://schemas.microsoft.com/office/drawing/2014/main" id="{03A2637D-D444-4E89-B0EC-23721BC1EADE}"/>
                </a:ext>
              </a:extLst>
            </p:cNvPr>
            <p:cNvSpPr>
              <a:spLocks noChangeArrowheads="1"/>
            </p:cNvSpPr>
            <p:nvPr/>
          </p:nvSpPr>
          <p:spPr bwMode="auto">
            <a:xfrm>
              <a:off x="6733822" y="3714751"/>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78" name="Rectangle 34">
              <a:extLst>
                <a:ext uri="{FF2B5EF4-FFF2-40B4-BE49-F238E27FC236}">
                  <a16:creationId xmlns:a16="http://schemas.microsoft.com/office/drawing/2014/main" id="{40572BA6-56CE-4560-BB66-144262BE637D}"/>
                </a:ext>
              </a:extLst>
            </p:cNvPr>
            <p:cNvSpPr>
              <a:spLocks noChangeArrowheads="1"/>
            </p:cNvSpPr>
            <p:nvPr/>
          </p:nvSpPr>
          <p:spPr bwMode="auto">
            <a:xfrm>
              <a:off x="5294489" y="3714751"/>
              <a:ext cx="1359346"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mmHg</a:t>
              </a:r>
              <a:endParaRPr lang="en-US" altLang="en-US" sz="3600">
                <a:solidFill>
                  <a:schemeClr val="tx1"/>
                </a:solidFill>
              </a:endParaRPr>
            </a:p>
          </p:txBody>
        </p:sp>
        <p:sp>
          <p:nvSpPr>
            <p:cNvPr id="79" name="Rectangle 35">
              <a:extLst>
                <a:ext uri="{FF2B5EF4-FFF2-40B4-BE49-F238E27FC236}">
                  <a16:creationId xmlns:a16="http://schemas.microsoft.com/office/drawing/2014/main" id="{57FFA17D-6CCA-4919-83C2-01FE4C0426F9}"/>
                </a:ext>
              </a:extLst>
            </p:cNvPr>
            <p:cNvSpPr>
              <a:spLocks noChangeArrowheads="1"/>
            </p:cNvSpPr>
            <p:nvPr/>
          </p:nvSpPr>
          <p:spPr bwMode="auto">
            <a:xfrm>
              <a:off x="4957234" y="3714751"/>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80" name="Rectangle 36">
              <a:extLst>
                <a:ext uri="{FF2B5EF4-FFF2-40B4-BE49-F238E27FC236}">
                  <a16:creationId xmlns:a16="http://schemas.microsoft.com/office/drawing/2014/main" id="{8BC75019-8AAB-4B5B-9846-E241D3629213}"/>
                </a:ext>
              </a:extLst>
            </p:cNvPr>
            <p:cNvSpPr>
              <a:spLocks noChangeArrowheads="1"/>
            </p:cNvSpPr>
            <p:nvPr/>
          </p:nvSpPr>
          <p:spPr bwMode="auto">
            <a:xfrm>
              <a:off x="3674534" y="3714751"/>
              <a:ext cx="618067"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mL</a:t>
              </a:r>
              <a:endParaRPr lang="en-US" altLang="en-US" sz="3600">
                <a:solidFill>
                  <a:schemeClr val="tx1"/>
                </a:solidFill>
              </a:endParaRPr>
            </a:p>
          </p:txBody>
        </p:sp>
        <p:sp>
          <p:nvSpPr>
            <p:cNvPr id="81" name="Rectangle 37">
              <a:extLst>
                <a:ext uri="{FF2B5EF4-FFF2-40B4-BE49-F238E27FC236}">
                  <a16:creationId xmlns:a16="http://schemas.microsoft.com/office/drawing/2014/main" id="{2F0579C8-095A-48A8-B563-4DB5B6D6CF55}"/>
                </a:ext>
              </a:extLst>
            </p:cNvPr>
            <p:cNvSpPr>
              <a:spLocks noChangeArrowheads="1"/>
            </p:cNvSpPr>
            <p:nvPr/>
          </p:nvSpPr>
          <p:spPr bwMode="auto">
            <a:xfrm>
              <a:off x="3337278" y="3714751"/>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82" name="Rectangle 38">
              <a:extLst>
                <a:ext uri="{FF2B5EF4-FFF2-40B4-BE49-F238E27FC236}">
                  <a16:creationId xmlns:a16="http://schemas.microsoft.com/office/drawing/2014/main" id="{FDD310F0-F44E-468F-93AD-0017B8C9265D}"/>
                </a:ext>
              </a:extLst>
            </p:cNvPr>
            <p:cNvSpPr>
              <a:spLocks noChangeArrowheads="1"/>
            </p:cNvSpPr>
            <p:nvPr/>
          </p:nvSpPr>
          <p:spPr bwMode="auto">
            <a:xfrm>
              <a:off x="2977445" y="3714751"/>
              <a:ext cx="193964"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s</a:t>
              </a:r>
              <a:endParaRPr lang="en-US" altLang="en-US" sz="3600">
                <a:solidFill>
                  <a:schemeClr val="tx1"/>
                </a:solidFill>
              </a:endParaRPr>
            </a:p>
          </p:txBody>
        </p:sp>
        <p:sp>
          <p:nvSpPr>
            <p:cNvPr id="83" name="Rectangle 39">
              <a:extLst>
                <a:ext uri="{FF2B5EF4-FFF2-40B4-BE49-F238E27FC236}">
                  <a16:creationId xmlns:a16="http://schemas.microsoft.com/office/drawing/2014/main" id="{BA79A2DA-29F5-474D-AD01-0F5CCDEDBFB2}"/>
                </a:ext>
              </a:extLst>
            </p:cNvPr>
            <p:cNvSpPr>
              <a:spLocks noChangeArrowheads="1"/>
            </p:cNvSpPr>
            <p:nvPr/>
          </p:nvSpPr>
          <p:spPr bwMode="auto">
            <a:xfrm>
              <a:off x="5446889" y="3033714"/>
              <a:ext cx="618067"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mL</a:t>
              </a:r>
              <a:endParaRPr lang="en-US" altLang="en-US" sz="3600">
                <a:solidFill>
                  <a:schemeClr val="tx1"/>
                </a:solidFill>
              </a:endParaRPr>
            </a:p>
          </p:txBody>
        </p:sp>
        <p:sp>
          <p:nvSpPr>
            <p:cNvPr id="84" name="Rectangle 40">
              <a:extLst>
                <a:ext uri="{FF2B5EF4-FFF2-40B4-BE49-F238E27FC236}">
                  <a16:creationId xmlns:a16="http://schemas.microsoft.com/office/drawing/2014/main" id="{18199864-E244-4B97-AB69-6D24B4FCDD70}"/>
                </a:ext>
              </a:extLst>
            </p:cNvPr>
            <p:cNvSpPr>
              <a:spLocks noChangeArrowheads="1"/>
            </p:cNvSpPr>
            <p:nvPr/>
          </p:nvSpPr>
          <p:spPr bwMode="auto">
            <a:xfrm>
              <a:off x="5109634" y="3033714"/>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85" name="Rectangle 41">
              <a:extLst>
                <a:ext uri="{FF2B5EF4-FFF2-40B4-BE49-F238E27FC236}">
                  <a16:creationId xmlns:a16="http://schemas.microsoft.com/office/drawing/2014/main" id="{FE5009EB-D0D8-4F58-A79B-664AF2710203}"/>
                </a:ext>
              </a:extLst>
            </p:cNvPr>
            <p:cNvSpPr>
              <a:spLocks noChangeArrowheads="1"/>
            </p:cNvSpPr>
            <p:nvPr/>
          </p:nvSpPr>
          <p:spPr bwMode="auto">
            <a:xfrm>
              <a:off x="4198056" y="3033714"/>
              <a:ext cx="604333"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cm</a:t>
              </a:r>
              <a:endParaRPr lang="en-US" altLang="en-US" sz="3600">
                <a:solidFill>
                  <a:schemeClr val="tx1"/>
                </a:solidFill>
              </a:endParaRPr>
            </a:p>
          </p:txBody>
        </p:sp>
        <p:sp>
          <p:nvSpPr>
            <p:cNvPr id="86" name="Rectangle 42">
              <a:extLst>
                <a:ext uri="{FF2B5EF4-FFF2-40B4-BE49-F238E27FC236}">
                  <a16:creationId xmlns:a16="http://schemas.microsoft.com/office/drawing/2014/main" id="{35F92ADC-C851-4ADF-96D5-0B1AE0CBF651}"/>
                </a:ext>
              </a:extLst>
            </p:cNvPr>
            <p:cNvSpPr>
              <a:spLocks noChangeArrowheads="1"/>
            </p:cNvSpPr>
            <p:nvPr/>
          </p:nvSpPr>
          <p:spPr bwMode="auto">
            <a:xfrm>
              <a:off x="4279901" y="3879850"/>
              <a:ext cx="556243" cy="369332"/>
            </a:xfrm>
            <a:prstGeom prst="rect">
              <a:avLst/>
            </a:prstGeom>
            <a:noFill/>
            <a:ln w="9525">
              <a:noFill/>
              <a:miter lim="800000"/>
              <a:headEnd/>
              <a:tailEnd/>
            </a:ln>
          </p:spPr>
          <p:txBody>
            <a:bodyPr wrap="none" lIns="0" tIns="0" rIns="0" bIns="0">
              <a:spAutoFit/>
            </a:bodyPr>
            <a:lstStyle/>
            <a:p>
              <a:pPr defTabSz="762000"/>
              <a:r>
                <a:rPr lang="en-US" altLang="en-US" sz="2400" i="1">
                  <a:solidFill>
                    <a:schemeClr val="tx1"/>
                  </a:solidFill>
                </a:rPr>
                <a:t>Lens</a:t>
              </a:r>
              <a:endParaRPr lang="en-US" altLang="en-US" sz="3600">
                <a:solidFill>
                  <a:schemeClr val="tx1"/>
                </a:solidFill>
              </a:endParaRPr>
            </a:p>
          </p:txBody>
        </p:sp>
        <p:sp>
          <p:nvSpPr>
            <p:cNvPr id="87" name="Rectangle 43">
              <a:extLst>
                <a:ext uri="{FF2B5EF4-FFF2-40B4-BE49-F238E27FC236}">
                  <a16:creationId xmlns:a16="http://schemas.microsoft.com/office/drawing/2014/main" id="{AE5C1B5C-17B6-499F-BCF3-B88868942E10}"/>
                </a:ext>
              </a:extLst>
            </p:cNvPr>
            <p:cNvSpPr>
              <a:spLocks noChangeArrowheads="1"/>
            </p:cNvSpPr>
            <p:nvPr/>
          </p:nvSpPr>
          <p:spPr bwMode="auto">
            <a:xfrm>
              <a:off x="6053667" y="3198813"/>
              <a:ext cx="201978" cy="369332"/>
            </a:xfrm>
            <a:prstGeom prst="rect">
              <a:avLst/>
            </a:prstGeom>
            <a:noFill/>
            <a:ln w="9525">
              <a:noFill/>
              <a:miter lim="800000"/>
              <a:headEnd/>
              <a:tailEnd/>
            </a:ln>
          </p:spPr>
          <p:txBody>
            <a:bodyPr wrap="none" lIns="0" tIns="0" rIns="0" bIns="0">
              <a:spAutoFit/>
            </a:bodyPr>
            <a:lstStyle/>
            <a:p>
              <a:pPr defTabSz="762000"/>
              <a:r>
                <a:rPr lang="en-US" altLang="en-US" sz="2400" i="1">
                  <a:solidFill>
                    <a:schemeClr val="tx1"/>
                  </a:solidFill>
                </a:rPr>
                <a:t>O</a:t>
              </a:r>
              <a:endParaRPr lang="en-US" altLang="en-US" sz="3600">
                <a:solidFill>
                  <a:schemeClr val="tx1"/>
                </a:solidFill>
              </a:endParaRPr>
            </a:p>
          </p:txBody>
        </p:sp>
        <p:sp>
          <p:nvSpPr>
            <p:cNvPr id="88" name="Rectangle 44">
              <a:extLst>
                <a:ext uri="{FF2B5EF4-FFF2-40B4-BE49-F238E27FC236}">
                  <a16:creationId xmlns:a16="http://schemas.microsoft.com/office/drawing/2014/main" id="{1222462D-AC15-4B08-AF87-89C3C2D01AC1}"/>
                </a:ext>
              </a:extLst>
            </p:cNvPr>
            <p:cNvSpPr>
              <a:spLocks noChangeArrowheads="1"/>
            </p:cNvSpPr>
            <p:nvPr/>
          </p:nvSpPr>
          <p:spPr bwMode="auto">
            <a:xfrm>
              <a:off x="6289322" y="3225800"/>
              <a:ext cx="142668" cy="338554"/>
            </a:xfrm>
            <a:prstGeom prst="rect">
              <a:avLst/>
            </a:prstGeom>
            <a:noFill/>
            <a:ln w="9525">
              <a:noFill/>
              <a:miter lim="800000"/>
              <a:headEnd/>
              <a:tailEnd/>
            </a:ln>
          </p:spPr>
          <p:txBody>
            <a:bodyPr wrap="none" lIns="0" tIns="0" rIns="0" bIns="0">
              <a:spAutoFit/>
            </a:bodyPr>
            <a:lstStyle/>
            <a:p>
              <a:pPr defTabSz="762000"/>
              <a:r>
                <a:rPr lang="en-US" altLang="en-US" sz="2200">
                  <a:solidFill>
                    <a:schemeClr val="tx1"/>
                  </a:solidFill>
                </a:rPr>
                <a:t>2</a:t>
              </a:r>
              <a:endParaRPr lang="en-US" altLang="en-US" sz="3600">
                <a:solidFill>
                  <a:schemeClr val="tx1"/>
                </a:solidFill>
              </a:endParaRPr>
            </a:p>
          </p:txBody>
        </p:sp>
        <p:sp>
          <p:nvSpPr>
            <p:cNvPr id="89" name="Rectangle 45">
              <a:extLst>
                <a:ext uri="{FF2B5EF4-FFF2-40B4-BE49-F238E27FC236}">
                  <a16:creationId xmlns:a16="http://schemas.microsoft.com/office/drawing/2014/main" id="{36656184-79C1-4D4B-8CDE-853A864562FF}"/>
                </a:ext>
              </a:extLst>
            </p:cNvPr>
            <p:cNvSpPr>
              <a:spLocks noChangeArrowheads="1"/>
            </p:cNvSpPr>
            <p:nvPr/>
          </p:nvSpPr>
          <p:spPr bwMode="auto">
            <a:xfrm>
              <a:off x="4797778" y="2978150"/>
              <a:ext cx="155492" cy="369332"/>
            </a:xfrm>
            <a:prstGeom prst="rect">
              <a:avLst/>
            </a:prstGeom>
            <a:noFill/>
            <a:ln w="9525">
              <a:noFill/>
              <a:miter lim="800000"/>
              <a:headEnd/>
              <a:tailEnd/>
            </a:ln>
          </p:spPr>
          <p:txBody>
            <a:bodyPr wrap="none" lIns="0" tIns="0" rIns="0" bIns="0">
              <a:spAutoFit/>
            </a:bodyPr>
            <a:lstStyle/>
            <a:p>
              <a:pPr defTabSz="762000"/>
              <a:r>
                <a:rPr lang="en-US" altLang="en-US" sz="2400">
                  <a:solidFill>
                    <a:schemeClr val="tx1"/>
                  </a:solidFill>
                </a:rPr>
                <a:t>2</a:t>
              </a:r>
              <a:endParaRPr lang="en-US" altLang="en-US" sz="3600">
                <a:solidFill>
                  <a:schemeClr val="tx1"/>
                </a:solidFill>
              </a:endParaRPr>
            </a:p>
          </p:txBody>
        </p:sp>
        <p:sp>
          <p:nvSpPr>
            <p:cNvPr id="90" name="Rectangle 47">
              <a:extLst>
                <a:ext uri="{FF2B5EF4-FFF2-40B4-BE49-F238E27FC236}">
                  <a16:creationId xmlns:a16="http://schemas.microsoft.com/office/drawing/2014/main" id="{3B3AE38F-2FD8-4F8D-A90A-27957FF2A0D2}"/>
                </a:ext>
              </a:extLst>
            </p:cNvPr>
            <p:cNvSpPr>
              <a:spLocks noChangeArrowheads="1"/>
            </p:cNvSpPr>
            <p:nvPr/>
          </p:nvSpPr>
          <p:spPr bwMode="auto">
            <a:xfrm>
              <a:off x="1642534" y="5246689"/>
              <a:ext cx="771045" cy="600164"/>
            </a:xfrm>
            <a:prstGeom prst="rect">
              <a:avLst/>
            </a:prstGeom>
            <a:noFill/>
            <a:ln w="9525">
              <a:noFill/>
              <a:miter lim="800000"/>
              <a:headEnd/>
              <a:tailEnd/>
            </a:ln>
          </p:spPr>
          <p:txBody>
            <a:bodyPr wrap="none" lIns="0" tIns="0" rIns="0" bIns="0">
              <a:spAutoFit/>
            </a:bodyPr>
            <a:lstStyle/>
            <a:p>
              <a:pPr defTabSz="762000"/>
              <a:r>
                <a:rPr lang="en-US" altLang="en-US" sz="3900" b="1">
                  <a:solidFill>
                    <a:schemeClr val="tx1"/>
                  </a:solidFill>
                </a:rPr>
                <a:t>Dk/</a:t>
              </a:r>
              <a:endParaRPr lang="en-US" altLang="en-US" sz="3600">
                <a:solidFill>
                  <a:schemeClr val="tx1"/>
                </a:solidFill>
              </a:endParaRPr>
            </a:p>
          </p:txBody>
        </p:sp>
        <p:sp>
          <p:nvSpPr>
            <p:cNvPr id="91" name="Rectangle 48">
              <a:extLst>
                <a:ext uri="{FF2B5EF4-FFF2-40B4-BE49-F238E27FC236}">
                  <a16:creationId xmlns:a16="http://schemas.microsoft.com/office/drawing/2014/main" id="{4065CD12-DDB9-4B57-9816-75BED99E9246}"/>
                </a:ext>
              </a:extLst>
            </p:cNvPr>
            <p:cNvSpPr>
              <a:spLocks noChangeArrowheads="1"/>
            </p:cNvSpPr>
            <p:nvPr/>
          </p:nvSpPr>
          <p:spPr bwMode="auto">
            <a:xfrm>
              <a:off x="2357967" y="5246689"/>
              <a:ext cx="173124" cy="600164"/>
            </a:xfrm>
            <a:prstGeom prst="rect">
              <a:avLst/>
            </a:prstGeom>
            <a:noFill/>
            <a:ln w="9525">
              <a:noFill/>
              <a:miter lim="800000"/>
              <a:headEnd/>
              <a:tailEnd/>
            </a:ln>
          </p:spPr>
          <p:txBody>
            <a:bodyPr wrap="none" lIns="0" tIns="0" rIns="0" bIns="0">
              <a:spAutoFit/>
            </a:bodyPr>
            <a:lstStyle/>
            <a:p>
              <a:pPr defTabSz="762000"/>
              <a:r>
                <a:rPr lang="en-US" altLang="en-US" sz="3900" b="1" i="1" dirty="0">
                  <a:solidFill>
                    <a:schemeClr val="tx1"/>
                  </a:solidFill>
                </a:rPr>
                <a:t>t</a:t>
              </a:r>
              <a:endParaRPr lang="en-US" altLang="en-US" sz="3600" dirty="0">
                <a:solidFill>
                  <a:schemeClr val="tx1"/>
                </a:solidFill>
              </a:endParaRPr>
            </a:p>
          </p:txBody>
        </p:sp>
        <p:sp>
          <p:nvSpPr>
            <p:cNvPr id="92" name="Rectangle 49">
              <a:extLst>
                <a:ext uri="{FF2B5EF4-FFF2-40B4-BE49-F238E27FC236}">
                  <a16:creationId xmlns:a16="http://schemas.microsoft.com/office/drawing/2014/main" id="{186A563A-FF0A-445A-BF73-23BB7E4D9A3A}"/>
                </a:ext>
              </a:extLst>
            </p:cNvPr>
            <p:cNvSpPr>
              <a:spLocks noChangeArrowheads="1"/>
            </p:cNvSpPr>
            <p:nvPr/>
          </p:nvSpPr>
          <p:spPr bwMode="auto">
            <a:xfrm>
              <a:off x="2463800" y="5246689"/>
              <a:ext cx="362279" cy="600164"/>
            </a:xfrm>
            <a:prstGeom prst="rect">
              <a:avLst/>
            </a:prstGeom>
            <a:noFill/>
            <a:ln w="9525">
              <a:noFill/>
              <a:miter lim="800000"/>
              <a:headEnd/>
              <a:tailEnd/>
            </a:ln>
          </p:spPr>
          <p:txBody>
            <a:bodyPr wrap="none" lIns="0" tIns="0" rIns="0" bIns="0">
              <a:spAutoFit/>
            </a:bodyPr>
            <a:lstStyle/>
            <a:p>
              <a:pPr defTabSz="762000"/>
              <a:r>
                <a:rPr lang="en-US" altLang="en-US" sz="3900" b="1">
                  <a:solidFill>
                    <a:schemeClr val="tx1"/>
                  </a:solidFill>
                </a:rPr>
                <a:t> =</a:t>
              </a:r>
              <a:endParaRPr lang="en-US" altLang="en-US" sz="3600">
                <a:solidFill>
                  <a:schemeClr val="tx1"/>
                </a:solidFill>
              </a:endParaRPr>
            </a:p>
          </p:txBody>
        </p:sp>
        <p:sp>
          <p:nvSpPr>
            <p:cNvPr id="93" name="Rectangle 50">
              <a:extLst>
                <a:ext uri="{FF2B5EF4-FFF2-40B4-BE49-F238E27FC236}">
                  <a16:creationId xmlns:a16="http://schemas.microsoft.com/office/drawing/2014/main" id="{A44FDC0C-0A62-4DAB-A538-5DE624EBBAF4}"/>
                </a:ext>
              </a:extLst>
            </p:cNvPr>
            <p:cNvSpPr>
              <a:spLocks noChangeArrowheads="1"/>
            </p:cNvSpPr>
            <p:nvPr/>
          </p:nvSpPr>
          <p:spPr bwMode="auto">
            <a:xfrm>
              <a:off x="2839156" y="5394325"/>
              <a:ext cx="76944" cy="369332"/>
            </a:xfrm>
            <a:prstGeom prst="rect">
              <a:avLst/>
            </a:prstGeom>
            <a:noFill/>
            <a:ln w="9525">
              <a:noFill/>
              <a:miter lim="800000"/>
              <a:headEnd/>
              <a:tailEnd/>
            </a:ln>
          </p:spPr>
          <p:txBody>
            <a:bodyPr wrap="none" lIns="0" tIns="0" rIns="0" bIns="0">
              <a:spAutoFit/>
            </a:bodyPr>
            <a:lstStyle/>
            <a:p>
              <a:pPr defTabSz="762000"/>
              <a:r>
                <a:rPr lang="en-US" altLang="en-US" sz="2400" b="1">
                  <a:solidFill>
                    <a:schemeClr val="tx1"/>
                  </a:solidFill>
                  <a:latin typeface="Times New Roman" pitchFamily="18" charset="0"/>
                </a:rPr>
                <a:t> </a:t>
              </a:r>
              <a:endParaRPr lang="en-US" altLang="en-US" sz="3600">
                <a:solidFill>
                  <a:schemeClr val="tx1"/>
                </a:solidFill>
              </a:endParaRPr>
            </a:p>
          </p:txBody>
        </p:sp>
        <p:sp>
          <p:nvSpPr>
            <p:cNvPr id="94" name="Line 51">
              <a:extLst>
                <a:ext uri="{FF2B5EF4-FFF2-40B4-BE49-F238E27FC236}">
                  <a16:creationId xmlns:a16="http://schemas.microsoft.com/office/drawing/2014/main" id="{FD62F2DD-F5DF-499B-8036-140A4C488B93}"/>
                </a:ext>
              </a:extLst>
            </p:cNvPr>
            <p:cNvSpPr>
              <a:spLocks noChangeShapeType="1"/>
            </p:cNvSpPr>
            <p:nvPr/>
          </p:nvSpPr>
          <p:spPr bwMode="auto">
            <a:xfrm>
              <a:off x="2966155" y="5473700"/>
              <a:ext cx="3651956" cy="1588"/>
            </a:xfrm>
            <a:prstGeom prst="line">
              <a:avLst/>
            </a:prstGeom>
            <a:noFill/>
            <a:ln w="15875">
              <a:solidFill>
                <a:schemeClr val="tx1"/>
              </a:solidFill>
              <a:round/>
              <a:headEnd/>
              <a:tailEnd/>
            </a:ln>
          </p:spPr>
          <p:txBody>
            <a:bodyPr/>
            <a:lstStyle/>
            <a:p>
              <a:endParaRPr lang="en-US"/>
            </a:p>
          </p:txBody>
        </p:sp>
        <p:sp>
          <p:nvSpPr>
            <p:cNvPr id="95" name="Rectangle 52">
              <a:extLst>
                <a:ext uri="{FF2B5EF4-FFF2-40B4-BE49-F238E27FC236}">
                  <a16:creationId xmlns:a16="http://schemas.microsoft.com/office/drawing/2014/main" id="{4A778D94-5589-4156-8E6D-BD660089D33E}"/>
                </a:ext>
              </a:extLst>
            </p:cNvPr>
            <p:cNvSpPr>
              <a:spLocks noChangeArrowheads="1"/>
            </p:cNvSpPr>
            <p:nvPr/>
          </p:nvSpPr>
          <p:spPr bwMode="auto">
            <a:xfrm>
              <a:off x="5293078" y="5530851"/>
              <a:ext cx="1359346"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mmHg</a:t>
              </a:r>
              <a:endParaRPr lang="en-US" altLang="en-US" sz="3600">
                <a:solidFill>
                  <a:schemeClr val="tx1"/>
                </a:solidFill>
              </a:endParaRPr>
            </a:p>
          </p:txBody>
        </p:sp>
        <p:sp>
          <p:nvSpPr>
            <p:cNvPr id="96" name="Rectangle 53">
              <a:extLst>
                <a:ext uri="{FF2B5EF4-FFF2-40B4-BE49-F238E27FC236}">
                  <a16:creationId xmlns:a16="http://schemas.microsoft.com/office/drawing/2014/main" id="{25928A87-1FA3-4F09-A802-69CEB94C7B16}"/>
                </a:ext>
              </a:extLst>
            </p:cNvPr>
            <p:cNvSpPr>
              <a:spLocks noChangeArrowheads="1"/>
            </p:cNvSpPr>
            <p:nvPr/>
          </p:nvSpPr>
          <p:spPr bwMode="auto">
            <a:xfrm>
              <a:off x="4955822" y="5530851"/>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97" name="Rectangle 54">
              <a:extLst>
                <a:ext uri="{FF2B5EF4-FFF2-40B4-BE49-F238E27FC236}">
                  <a16:creationId xmlns:a16="http://schemas.microsoft.com/office/drawing/2014/main" id="{0006A161-FD24-4A45-8695-9619B8C05ADB}"/>
                </a:ext>
              </a:extLst>
            </p:cNvPr>
            <p:cNvSpPr>
              <a:spLocks noChangeArrowheads="1"/>
            </p:cNvSpPr>
            <p:nvPr/>
          </p:nvSpPr>
          <p:spPr bwMode="auto">
            <a:xfrm>
              <a:off x="3674534" y="5530851"/>
              <a:ext cx="618067"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mL</a:t>
              </a:r>
              <a:endParaRPr lang="en-US" altLang="en-US" sz="3600">
                <a:solidFill>
                  <a:schemeClr val="tx1"/>
                </a:solidFill>
              </a:endParaRPr>
            </a:p>
          </p:txBody>
        </p:sp>
        <p:sp>
          <p:nvSpPr>
            <p:cNvPr id="98" name="Rectangle 55">
              <a:extLst>
                <a:ext uri="{FF2B5EF4-FFF2-40B4-BE49-F238E27FC236}">
                  <a16:creationId xmlns:a16="http://schemas.microsoft.com/office/drawing/2014/main" id="{37EAF680-BCCC-41E4-98D3-053916B935AF}"/>
                </a:ext>
              </a:extLst>
            </p:cNvPr>
            <p:cNvSpPr>
              <a:spLocks noChangeArrowheads="1"/>
            </p:cNvSpPr>
            <p:nvPr/>
          </p:nvSpPr>
          <p:spPr bwMode="auto">
            <a:xfrm>
              <a:off x="3335867" y="5530851"/>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99" name="Rectangle 56">
              <a:extLst>
                <a:ext uri="{FF2B5EF4-FFF2-40B4-BE49-F238E27FC236}">
                  <a16:creationId xmlns:a16="http://schemas.microsoft.com/office/drawing/2014/main" id="{6E20ED0C-E688-4AF2-A1E6-CB53B7C4208B}"/>
                </a:ext>
              </a:extLst>
            </p:cNvPr>
            <p:cNvSpPr>
              <a:spLocks noChangeArrowheads="1"/>
            </p:cNvSpPr>
            <p:nvPr/>
          </p:nvSpPr>
          <p:spPr bwMode="auto">
            <a:xfrm>
              <a:off x="2977445" y="5530851"/>
              <a:ext cx="193964"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s</a:t>
              </a:r>
              <a:endParaRPr lang="en-US" altLang="en-US" sz="3600">
                <a:solidFill>
                  <a:schemeClr val="tx1"/>
                </a:solidFill>
              </a:endParaRPr>
            </a:p>
          </p:txBody>
        </p:sp>
        <p:sp>
          <p:nvSpPr>
            <p:cNvPr id="100" name="Rectangle 57">
              <a:extLst>
                <a:ext uri="{FF2B5EF4-FFF2-40B4-BE49-F238E27FC236}">
                  <a16:creationId xmlns:a16="http://schemas.microsoft.com/office/drawing/2014/main" id="{68369D56-9D8A-49F5-B5EB-46A7D4DD2139}"/>
                </a:ext>
              </a:extLst>
            </p:cNvPr>
            <p:cNvSpPr>
              <a:spLocks noChangeArrowheads="1"/>
            </p:cNvSpPr>
            <p:nvPr/>
          </p:nvSpPr>
          <p:spPr bwMode="auto">
            <a:xfrm>
              <a:off x="4824590" y="4849814"/>
              <a:ext cx="618067"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mL</a:t>
              </a:r>
              <a:endParaRPr lang="en-US" altLang="en-US" sz="3600">
                <a:solidFill>
                  <a:schemeClr val="tx1"/>
                </a:solidFill>
              </a:endParaRPr>
            </a:p>
          </p:txBody>
        </p:sp>
        <p:sp>
          <p:nvSpPr>
            <p:cNvPr id="101" name="Rectangle 58">
              <a:extLst>
                <a:ext uri="{FF2B5EF4-FFF2-40B4-BE49-F238E27FC236}">
                  <a16:creationId xmlns:a16="http://schemas.microsoft.com/office/drawing/2014/main" id="{51EBFD7C-0AB8-4828-8F1E-49CBCF53783C}"/>
                </a:ext>
              </a:extLst>
            </p:cNvPr>
            <p:cNvSpPr>
              <a:spLocks noChangeArrowheads="1"/>
            </p:cNvSpPr>
            <p:nvPr/>
          </p:nvSpPr>
          <p:spPr bwMode="auto">
            <a:xfrm>
              <a:off x="4485923" y="4849814"/>
              <a:ext cx="222956" cy="600075"/>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x</a:t>
              </a:r>
              <a:endParaRPr lang="en-US" altLang="en-US" sz="3600">
                <a:solidFill>
                  <a:schemeClr val="tx1"/>
                </a:solidFill>
              </a:endParaRPr>
            </a:p>
          </p:txBody>
        </p:sp>
        <p:sp>
          <p:nvSpPr>
            <p:cNvPr id="102" name="Rectangle 59">
              <a:extLst>
                <a:ext uri="{FF2B5EF4-FFF2-40B4-BE49-F238E27FC236}">
                  <a16:creationId xmlns:a16="http://schemas.microsoft.com/office/drawing/2014/main" id="{32AE07E6-F328-4B44-9087-5555F9A68E06}"/>
                </a:ext>
              </a:extLst>
            </p:cNvPr>
            <p:cNvSpPr>
              <a:spLocks noChangeArrowheads="1"/>
            </p:cNvSpPr>
            <p:nvPr/>
          </p:nvSpPr>
          <p:spPr bwMode="auto">
            <a:xfrm>
              <a:off x="3773311" y="4849814"/>
              <a:ext cx="604333" cy="600164"/>
            </a:xfrm>
            <a:prstGeom prst="rect">
              <a:avLst/>
            </a:prstGeom>
            <a:noFill/>
            <a:ln w="9525">
              <a:noFill/>
              <a:miter lim="800000"/>
              <a:headEnd/>
              <a:tailEnd/>
            </a:ln>
          </p:spPr>
          <p:txBody>
            <a:bodyPr wrap="none" lIns="0" tIns="0" rIns="0" bIns="0">
              <a:spAutoFit/>
            </a:bodyPr>
            <a:lstStyle/>
            <a:p>
              <a:pPr defTabSz="762000"/>
              <a:r>
                <a:rPr lang="en-US" altLang="en-US" sz="3900" i="1">
                  <a:solidFill>
                    <a:schemeClr val="tx1"/>
                  </a:solidFill>
                </a:rPr>
                <a:t>cm</a:t>
              </a:r>
              <a:endParaRPr lang="en-US" altLang="en-US" sz="3600">
                <a:solidFill>
                  <a:schemeClr val="tx1"/>
                </a:solidFill>
              </a:endParaRPr>
            </a:p>
          </p:txBody>
        </p:sp>
        <p:sp>
          <p:nvSpPr>
            <p:cNvPr id="103" name="Rectangle 60">
              <a:extLst>
                <a:ext uri="{FF2B5EF4-FFF2-40B4-BE49-F238E27FC236}">
                  <a16:creationId xmlns:a16="http://schemas.microsoft.com/office/drawing/2014/main" id="{0C258E3F-C7AC-4165-BA7D-FF6D1AE0422E}"/>
                </a:ext>
              </a:extLst>
            </p:cNvPr>
            <p:cNvSpPr>
              <a:spLocks noChangeArrowheads="1"/>
            </p:cNvSpPr>
            <p:nvPr/>
          </p:nvSpPr>
          <p:spPr bwMode="auto">
            <a:xfrm>
              <a:off x="4279901" y="5695950"/>
              <a:ext cx="556243" cy="369332"/>
            </a:xfrm>
            <a:prstGeom prst="rect">
              <a:avLst/>
            </a:prstGeom>
            <a:noFill/>
            <a:ln w="9525">
              <a:noFill/>
              <a:miter lim="800000"/>
              <a:headEnd/>
              <a:tailEnd/>
            </a:ln>
          </p:spPr>
          <p:txBody>
            <a:bodyPr wrap="none" lIns="0" tIns="0" rIns="0" bIns="0">
              <a:spAutoFit/>
            </a:bodyPr>
            <a:lstStyle/>
            <a:p>
              <a:pPr defTabSz="762000"/>
              <a:r>
                <a:rPr lang="en-US" altLang="en-US" sz="2400" i="1">
                  <a:solidFill>
                    <a:schemeClr val="tx1"/>
                  </a:solidFill>
                </a:rPr>
                <a:t>Lens</a:t>
              </a:r>
              <a:endParaRPr lang="en-US" altLang="en-US" sz="3600">
                <a:solidFill>
                  <a:schemeClr val="tx1"/>
                </a:solidFill>
              </a:endParaRPr>
            </a:p>
          </p:txBody>
        </p:sp>
        <p:sp>
          <p:nvSpPr>
            <p:cNvPr id="104" name="Rectangle 61">
              <a:extLst>
                <a:ext uri="{FF2B5EF4-FFF2-40B4-BE49-F238E27FC236}">
                  <a16:creationId xmlns:a16="http://schemas.microsoft.com/office/drawing/2014/main" id="{D13A2E53-E202-4AC1-8BE6-7631D30F70EB}"/>
                </a:ext>
              </a:extLst>
            </p:cNvPr>
            <p:cNvSpPr>
              <a:spLocks noChangeArrowheads="1"/>
            </p:cNvSpPr>
            <p:nvPr/>
          </p:nvSpPr>
          <p:spPr bwMode="auto">
            <a:xfrm>
              <a:off x="5429956" y="5014913"/>
              <a:ext cx="201978" cy="369332"/>
            </a:xfrm>
            <a:prstGeom prst="rect">
              <a:avLst/>
            </a:prstGeom>
            <a:noFill/>
            <a:ln w="9525">
              <a:noFill/>
              <a:miter lim="800000"/>
              <a:headEnd/>
              <a:tailEnd/>
            </a:ln>
          </p:spPr>
          <p:txBody>
            <a:bodyPr wrap="none" lIns="0" tIns="0" rIns="0" bIns="0">
              <a:spAutoFit/>
            </a:bodyPr>
            <a:lstStyle/>
            <a:p>
              <a:pPr defTabSz="762000"/>
              <a:r>
                <a:rPr lang="en-US" altLang="en-US" sz="2400" i="1">
                  <a:solidFill>
                    <a:schemeClr val="tx1"/>
                  </a:solidFill>
                </a:rPr>
                <a:t>O</a:t>
              </a:r>
              <a:endParaRPr lang="en-US" altLang="en-US" sz="3600">
                <a:solidFill>
                  <a:schemeClr val="tx1"/>
                </a:solidFill>
              </a:endParaRPr>
            </a:p>
          </p:txBody>
        </p:sp>
        <p:sp>
          <p:nvSpPr>
            <p:cNvPr id="105" name="Rectangle 62">
              <a:extLst>
                <a:ext uri="{FF2B5EF4-FFF2-40B4-BE49-F238E27FC236}">
                  <a16:creationId xmlns:a16="http://schemas.microsoft.com/office/drawing/2014/main" id="{BCD61BEF-8BB7-4644-A680-AB7642F1FE83}"/>
                </a:ext>
              </a:extLst>
            </p:cNvPr>
            <p:cNvSpPr>
              <a:spLocks noChangeArrowheads="1"/>
            </p:cNvSpPr>
            <p:nvPr/>
          </p:nvSpPr>
          <p:spPr bwMode="auto">
            <a:xfrm>
              <a:off x="5665611" y="5043489"/>
              <a:ext cx="142668" cy="338554"/>
            </a:xfrm>
            <a:prstGeom prst="rect">
              <a:avLst/>
            </a:prstGeom>
            <a:noFill/>
            <a:ln w="9525">
              <a:noFill/>
              <a:miter lim="800000"/>
              <a:headEnd/>
              <a:tailEnd/>
            </a:ln>
          </p:spPr>
          <p:txBody>
            <a:bodyPr wrap="none" lIns="0" tIns="0" rIns="0" bIns="0">
              <a:spAutoFit/>
            </a:bodyPr>
            <a:lstStyle/>
            <a:p>
              <a:pPr defTabSz="762000"/>
              <a:r>
                <a:rPr lang="en-US" altLang="en-US" sz="2200">
                  <a:solidFill>
                    <a:schemeClr val="tx1"/>
                  </a:solidFill>
                </a:rPr>
                <a:t>2</a:t>
              </a:r>
              <a:endParaRPr lang="en-US" altLang="en-US" sz="3600">
                <a:solidFill>
                  <a:schemeClr val="tx1"/>
                </a:solidFill>
              </a:endParaRPr>
            </a:p>
          </p:txBody>
        </p:sp>
        <p:sp>
          <p:nvSpPr>
            <p:cNvPr id="106" name="Text Box 10">
              <a:extLst>
                <a:ext uri="{FF2B5EF4-FFF2-40B4-BE49-F238E27FC236}">
                  <a16:creationId xmlns:a16="http://schemas.microsoft.com/office/drawing/2014/main" id="{78F95E69-F6E1-4F66-A8CB-52CFF5855024}"/>
                </a:ext>
              </a:extLst>
            </p:cNvPr>
            <p:cNvSpPr txBox="1">
              <a:spLocks noChangeArrowheads="1"/>
            </p:cNvSpPr>
            <p:nvPr/>
          </p:nvSpPr>
          <p:spPr bwMode="auto">
            <a:xfrm>
              <a:off x="738012" y="2990850"/>
              <a:ext cx="981359" cy="1200329"/>
            </a:xfrm>
            <a:prstGeom prst="rect">
              <a:avLst/>
            </a:prstGeom>
            <a:noFill/>
            <a:ln w="12700">
              <a:noFill/>
              <a:miter lim="800000"/>
              <a:headEnd type="none" w="sm" len="sm"/>
              <a:tailEnd type="none" w="sm" len="sm"/>
            </a:ln>
          </p:spPr>
          <p:txBody>
            <a:bodyPr wrap="none">
              <a:spAutoFit/>
            </a:bodyPr>
            <a:lstStyle/>
            <a:p>
              <a:pPr defTabSz="762000"/>
              <a:r>
                <a:rPr lang="en-US" altLang="en-US" sz="7200" b="1">
                  <a:solidFill>
                    <a:schemeClr val="tx1"/>
                  </a:solidFill>
                  <a:latin typeface="Times New Roman" pitchFamily="18" charset="0"/>
                  <a:sym typeface="Symbol" pitchFamily="18" charset="2"/>
                </a:rPr>
                <a:t></a:t>
              </a:r>
              <a:endParaRPr lang="en-US" altLang="en-US" sz="7200" b="1">
                <a:solidFill>
                  <a:schemeClr val="tx1"/>
                </a:solidFill>
                <a:latin typeface="Times New Roman" pitchFamily="18"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72707"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72708"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72709"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3600">
              <a:solidFill>
                <a:schemeClr val="tx1"/>
              </a:solidFill>
            </a:endParaRPr>
          </a:p>
        </p:txBody>
      </p:sp>
      <p:sp>
        <p:nvSpPr>
          <p:cNvPr id="72711" name="Rectangle 1030"/>
          <p:cNvSpPr>
            <a:spLocks noGrp="1" noChangeArrowheads="1"/>
          </p:cNvSpPr>
          <p:nvPr>
            <p:ph idx="1"/>
          </p:nvPr>
        </p:nvSpPr>
        <p:spPr>
          <a:xfrm>
            <a:off x="821566" y="1018828"/>
            <a:ext cx="8603545" cy="3951288"/>
          </a:xfrm>
        </p:spPr>
        <p:txBody>
          <a:bodyPr/>
          <a:lstStyle/>
          <a:p>
            <a:pPr eaLnBrk="1" hangingPunct="1">
              <a:lnSpc>
                <a:spcPct val="110000"/>
              </a:lnSpc>
            </a:pPr>
            <a:r>
              <a:rPr lang="zh-CN" altLang="en-US" sz="2400" dirty="0"/>
              <a:t>镜片范围</a:t>
            </a:r>
            <a:r>
              <a:rPr lang="en-US" altLang="en-US" sz="2400" dirty="0"/>
              <a:t>:  0 - 200 x 10</a:t>
            </a:r>
            <a:r>
              <a:rPr lang="en-US" altLang="en-US" sz="2400" baseline="30000" dirty="0"/>
              <a:t>–9</a:t>
            </a:r>
          </a:p>
          <a:p>
            <a:pPr eaLnBrk="1" hangingPunct="1">
              <a:lnSpc>
                <a:spcPct val="110000"/>
              </a:lnSpc>
            </a:pPr>
            <a:r>
              <a:rPr lang="zh-CN" altLang="en-US" sz="2400" dirty="0"/>
              <a:t>单位</a:t>
            </a:r>
            <a:r>
              <a:rPr lang="en-US" altLang="en-US" sz="2400" dirty="0"/>
              <a:t>: </a:t>
            </a:r>
          </a:p>
          <a:p>
            <a:pPr lvl="1" eaLnBrk="1" hangingPunct="1">
              <a:lnSpc>
                <a:spcPct val="110000"/>
              </a:lnSpc>
              <a:buFont typeface="Arial" panose="020B0604020202020204" pitchFamily="34" charset="0"/>
              <a:buChar char="‒"/>
            </a:pPr>
            <a:r>
              <a:rPr lang="en-US" altLang="en-US" sz="2400" dirty="0"/>
              <a:t>(cm x mL</a:t>
            </a:r>
            <a:r>
              <a:rPr lang="en-US" altLang="en-US" sz="2400" baseline="-25000" dirty="0"/>
              <a:t>O2</a:t>
            </a:r>
            <a:r>
              <a:rPr lang="en-US" altLang="en-US" sz="2400" dirty="0"/>
              <a:t>)</a:t>
            </a:r>
            <a:r>
              <a:rPr lang="en-US" altLang="en-US" sz="2400" baseline="-25000" dirty="0"/>
              <a:t> </a:t>
            </a:r>
            <a:r>
              <a:rPr lang="en-US" altLang="en-US" sz="2400" dirty="0"/>
              <a:t>/ (s x </a:t>
            </a:r>
            <a:r>
              <a:rPr lang="en-US" altLang="en-US" sz="2400" dirty="0" err="1"/>
              <a:t>mL</a:t>
            </a:r>
            <a:r>
              <a:rPr lang="en-US" altLang="en-US" sz="2400" baseline="-25000" dirty="0" err="1"/>
              <a:t>Lens</a:t>
            </a:r>
            <a:r>
              <a:rPr lang="en-US" altLang="en-US" sz="2400" dirty="0"/>
              <a:t> x mm Hg)</a:t>
            </a:r>
          </a:p>
          <a:p>
            <a:pPr marL="457200" lvl="1" indent="0" eaLnBrk="1" hangingPunct="1">
              <a:lnSpc>
                <a:spcPct val="110000"/>
              </a:lnSpc>
              <a:buNone/>
            </a:pPr>
            <a:r>
              <a:rPr lang="en-US" altLang="en-US" sz="2400" dirty="0"/>
              <a:t>or</a:t>
            </a:r>
          </a:p>
          <a:p>
            <a:pPr lvl="1" eaLnBrk="1" hangingPunct="1">
              <a:lnSpc>
                <a:spcPct val="110000"/>
              </a:lnSpc>
              <a:buFont typeface="Arial" panose="020B0604020202020204" pitchFamily="34" charset="0"/>
              <a:buChar char="‒"/>
            </a:pPr>
            <a:r>
              <a:rPr lang="en-US" altLang="en-US" sz="2400" dirty="0"/>
              <a:t>(cm/s) x (mL</a:t>
            </a:r>
            <a:r>
              <a:rPr lang="en-US" altLang="en-US" sz="2400" baseline="-25000" dirty="0"/>
              <a:t>O2</a:t>
            </a:r>
            <a:r>
              <a:rPr lang="en-US" altLang="en-US" sz="2400" dirty="0"/>
              <a:t>/ [</a:t>
            </a:r>
            <a:r>
              <a:rPr lang="en-US" altLang="en-US" sz="2400" dirty="0" err="1"/>
              <a:t>mL</a:t>
            </a:r>
            <a:r>
              <a:rPr lang="en-US" altLang="en-US" sz="2400" baseline="-25000" dirty="0" err="1"/>
              <a:t>Lens</a:t>
            </a:r>
            <a:r>
              <a:rPr lang="en-US" altLang="en-US" sz="2400" dirty="0" err="1"/>
              <a:t>x</a:t>
            </a:r>
            <a:r>
              <a:rPr lang="en-US" altLang="en-US" sz="2400" dirty="0"/>
              <a:t> mm Hg])</a:t>
            </a:r>
          </a:p>
          <a:p>
            <a:pPr lvl="1" eaLnBrk="1" hangingPunct="1">
              <a:lnSpc>
                <a:spcPct val="110000"/>
              </a:lnSpc>
              <a:buFont typeface="Arial" panose="020B0604020202020204" pitchFamily="34" charset="0"/>
              <a:buChar char="‒"/>
            </a:pPr>
            <a:endParaRPr lang="en-US" altLang="en-US" sz="2400" dirty="0"/>
          </a:p>
          <a:p>
            <a:pPr lvl="1" eaLnBrk="1" hangingPunct="1">
              <a:lnSpc>
                <a:spcPct val="110000"/>
              </a:lnSpc>
              <a:buFont typeface="Arial" panose="020B0604020202020204" pitchFamily="34" charset="0"/>
              <a:buChar char="‒"/>
            </a:pPr>
            <a:r>
              <a:rPr lang="zh-CN" altLang="en-US" sz="2400" dirty="0"/>
              <a:t>通常，下标</a:t>
            </a:r>
            <a:r>
              <a:rPr lang="en-US" altLang="en-US" sz="2400" baseline="-25000" dirty="0"/>
              <a:t>Lens</a:t>
            </a:r>
            <a:r>
              <a:rPr lang="zh-CN" altLang="en-US" sz="2400" dirty="0"/>
              <a:t>常省略</a:t>
            </a:r>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solidFill>
                  <a:srgbClr val="FFFF00"/>
                </a:solidFill>
                <a:latin typeface="Arial" charset="0"/>
                <a:cs typeface="Arial" charset="0"/>
              </a:rPr>
              <a:t>氧传导性</a:t>
            </a:r>
            <a:endParaRPr lang="en-CA" altLang="en-US" dirty="0">
              <a:solidFill>
                <a:srgbClr val="FFFF00"/>
              </a:solidFill>
              <a:latin typeface="Arial" charset="0"/>
              <a:cs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680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680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680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6807" name="Rectangle 7"/>
          <p:cNvSpPr>
            <a:spLocks noGrp="1" noChangeArrowheads="1"/>
          </p:cNvSpPr>
          <p:nvPr>
            <p:ph idx="1"/>
          </p:nvPr>
        </p:nvSpPr>
        <p:spPr>
          <a:xfrm>
            <a:off x="823686" y="957486"/>
            <a:ext cx="7377289" cy="4648200"/>
          </a:xfrm>
        </p:spPr>
        <p:txBody>
          <a:bodyPr/>
          <a:lstStyle/>
          <a:p>
            <a:pPr eaLnBrk="1" hangingPunct="1">
              <a:lnSpc>
                <a:spcPct val="140000"/>
              </a:lnSpc>
            </a:pPr>
            <a:r>
              <a:rPr lang="zh-CN" altLang="en-US" sz="2400" dirty="0"/>
              <a:t>不配戴接触镜</a:t>
            </a:r>
            <a:endParaRPr lang="en-US" altLang="zh-CN" sz="2400" dirty="0"/>
          </a:p>
          <a:p>
            <a:pPr eaLnBrk="1" hangingPunct="1">
              <a:lnSpc>
                <a:spcPct val="140000"/>
              </a:lnSpc>
            </a:pPr>
            <a:r>
              <a:rPr lang="zh-CN" altLang="en-US" sz="2400" i="1" dirty="0"/>
              <a:t>经验配戴者</a:t>
            </a:r>
            <a:r>
              <a:rPr lang="en-US" altLang="en-US" sz="2400" i="1" dirty="0"/>
              <a:t>vs</a:t>
            </a:r>
            <a:r>
              <a:rPr lang="en-US" altLang="en-US" sz="2400" dirty="0"/>
              <a:t> </a:t>
            </a:r>
            <a:r>
              <a:rPr lang="zh-CN" altLang="en-US" sz="2400" dirty="0"/>
              <a:t>新手</a:t>
            </a:r>
            <a:endParaRPr lang="en-US" altLang="en-US" sz="2400" dirty="0"/>
          </a:p>
          <a:p>
            <a:pPr eaLnBrk="1" hangingPunct="1">
              <a:lnSpc>
                <a:spcPct val="140000"/>
              </a:lnSpc>
            </a:pPr>
            <a:r>
              <a:rPr lang="zh-CN" altLang="en-US" sz="2400" dirty="0"/>
              <a:t>日戴型</a:t>
            </a:r>
            <a:r>
              <a:rPr lang="en-US" altLang="en-US" sz="2400" dirty="0"/>
              <a:t>(DW)</a:t>
            </a:r>
          </a:p>
          <a:p>
            <a:pPr eaLnBrk="1" hangingPunct="1">
              <a:lnSpc>
                <a:spcPct val="140000"/>
              </a:lnSpc>
            </a:pPr>
            <a:r>
              <a:rPr lang="zh-CN" altLang="en-US" sz="2400" dirty="0"/>
              <a:t>长戴型</a:t>
            </a:r>
            <a:r>
              <a:rPr lang="en-US" altLang="en-US" sz="2400" dirty="0"/>
              <a:t>(EW)</a:t>
            </a:r>
          </a:p>
          <a:p>
            <a:pPr eaLnBrk="1" hangingPunct="1">
              <a:lnSpc>
                <a:spcPct val="140000"/>
              </a:lnSpc>
            </a:pPr>
            <a:r>
              <a:rPr lang="zh-CN" altLang="en-US" sz="2400" dirty="0"/>
              <a:t>镜片设计</a:t>
            </a:r>
            <a:r>
              <a:rPr lang="en-US" altLang="en-US" sz="2400" dirty="0"/>
              <a:t>/</a:t>
            </a:r>
            <a:r>
              <a:rPr lang="zh-CN" altLang="en-US" sz="2400" dirty="0"/>
              <a:t>材料特征</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latin typeface="Arial" charset="0"/>
                <a:cs typeface="Arial" charset="0"/>
              </a:rPr>
              <a:t>角膜需氧量</a:t>
            </a:r>
            <a:r>
              <a:rPr lang="en-US" altLang="en-US" dirty="0">
                <a:solidFill>
                  <a:srgbClr val="FFFF00"/>
                </a:solidFill>
                <a:latin typeface="Arial" charset="0"/>
                <a:cs typeface="Arial" charset="0"/>
              </a:rPr>
              <a:t> – </a:t>
            </a:r>
            <a:r>
              <a:rPr lang="zh-CN" altLang="en-US" dirty="0">
                <a:solidFill>
                  <a:srgbClr val="FFFF00"/>
                </a:solidFill>
                <a:latin typeface="Arial" charset="0"/>
                <a:cs typeface="Arial" charset="0"/>
              </a:rPr>
              <a:t>一般</a:t>
            </a:r>
            <a:endParaRPr lang="en-CA" altLang="en-US" dirty="0">
              <a:solidFill>
                <a:srgbClr val="FFFF00"/>
              </a:solidFill>
              <a:latin typeface="Arial" charset="0"/>
              <a:cs typeface="Arial"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885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8852"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8853"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78854" name="Rectangle 7"/>
          <p:cNvSpPr>
            <a:spLocks noGrp="1" noChangeArrowheads="1"/>
          </p:cNvSpPr>
          <p:nvPr>
            <p:ph idx="1"/>
          </p:nvPr>
        </p:nvSpPr>
        <p:spPr>
          <a:xfrm>
            <a:off x="822251" y="1000125"/>
            <a:ext cx="6699956" cy="4953000"/>
          </a:xfrm>
        </p:spPr>
        <p:txBody>
          <a:bodyPr/>
          <a:lstStyle/>
          <a:p>
            <a:pPr eaLnBrk="1" hangingPunct="1">
              <a:lnSpc>
                <a:spcPct val="120000"/>
              </a:lnSpc>
            </a:pPr>
            <a:r>
              <a:rPr lang="zh-CN" altLang="en-US" sz="2400" dirty="0"/>
              <a:t>临界氧气水平</a:t>
            </a:r>
            <a:endParaRPr lang="en-US" altLang="en-US" sz="2400" dirty="0"/>
          </a:p>
          <a:p>
            <a:pPr eaLnBrk="1" hangingPunct="1">
              <a:lnSpc>
                <a:spcPct val="120000"/>
              </a:lnSpc>
            </a:pPr>
            <a:r>
              <a:rPr lang="en-US" altLang="en-US" sz="2400" dirty="0"/>
              <a:t>Holden-Mertz </a:t>
            </a:r>
            <a:r>
              <a:rPr lang="zh-CN" altLang="en-US" sz="2400" dirty="0"/>
              <a:t>标准</a:t>
            </a:r>
            <a:r>
              <a:rPr lang="en-US" altLang="en-US" sz="2400" dirty="0"/>
              <a:t> (</a:t>
            </a:r>
            <a:r>
              <a:rPr lang="en-US" altLang="en-US" sz="2400" dirty="0" err="1"/>
              <a:t>Dk</a:t>
            </a:r>
            <a:r>
              <a:rPr lang="en-US" altLang="en-US" sz="2400" dirty="0"/>
              <a:t>/</a:t>
            </a:r>
            <a:r>
              <a:rPr lang="en-US" altLang="en-US" sz="2400" i="1" dirty="0"/>
              <a:t>t</a:t>
            </a:r>
            <a:r>
              <a:rPr lang="en-US" altLang="en-US" sz="2400" dirty="0"/>
              <a:t>) (DW &amp; EW)</a:t>
            </a:r>
          </a:p>
          <a:p>
            <a:pPr eaLnBrk="1" hangingPunct="1">
              <a:lnSpc>
                <a:spcPct val="120000"/>
              </a:lnSpc>
            </a:pPr>
            <a:r>
              <a:rPr lang="zh-CN" altLang="en-US" sz="2400" dirty="0"/>
              <a:t>个体差异大</a:t>
            </a:r>
            <a:endParaRPr lang="en-US" altLang="zh-CN" sz="2400" dirty="0"/>
          </a:p>
          <a:p>
            <a:pPr eaLnBrk="1" hangingPunct="1">
              <a:lnSpc>
                <a:spcPct val="120000"/>
              </a:lnSpc>
            </a:pPr>
            <a:r>
              <a:rPr lang="zh-CN" altLang="en-US" sz="2400" dirty="0"/>
              <a:t>异常角膜</a:t>
            </a:r>
            <a:r>
              <a:rPr lang="en-US" altLang="en-US" sz="2400" dirty="0"/>
              <a:t>:</a:t>
            </a:r>
          </a:p>
          <a:p>
            <a:pPr marL="714375" lvl="2" indent="-352425" eaLnBrk="1" hangingPunct="1">
              <a:lnSpc>
                <a:spcPct val="120000"/>
              </a:lnSpc>
              <a:buFontTx/>
              <a:buChar char="–"/>
            </a:pPr>
            <a:r>
              <a:rPr lang="zh-CN" altLang="en-US" sz="2400" dirty="0"/>
              <a:t>手术</a:t>
            </a:r>
            <a:endParaRPr lang="en-US" altLang="zh-CN" sz="2400" dirty="0"/>
          </a:p>
          <a:p>
            <a:pPr marL="714375" lvl="2" indent="-352425" eaLnBrk="1" hangingPunct="1">
              <a:lnSpc>
                <a:spcPct val="120000"/>
              </a:lnSpc>
              <a:buFontTx/>
              <a:buChar char="–"/>
            </a:pPr>
            <a:r>
              <a:rPr lang="zh-CN" altLang="en-US" sz="2400" dirty="0"/>
              <a:t>疾病</a:t>
            </a:r>
            <a:endParaRPr lang="en-US" altLang="zh-CN" sz="2400" dirty="0"/>
          </a:p>
          <a:p>
            <a:pPr marL="714375" lvl="2" indent="-352425" eaLnBrk="1" hangingPunct="1">
              <a:lnSpc>
                <a:spcPct val="120000"/>
              </a:lnSpc>
              <a:buFontTx/>
              <a:buChar char="–"/>
            </a:pPr>
            <a:r>
              <a:rPr lang="zh-CN" altLang="en-US" sz="2400" dirty="0"/>
              <a:t>创伤</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角膜需氧量</a:t>
            </a:r>
            <a:endParaRPr lang="en-CA" altLang="en-US" dirty="0">
              <a:solidFill>
                <a:srgbClr val="FFFF00"/>
              </a:solidFill>
              <a:latin typeface="Arial" charset="0"/>
              <a:cs typeface="Arial"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089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090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090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0903" name="Rectangle 9"/>
          <p:cNvSpPr>
            <a:spLocks noGrp="1" noChangeArrowheads="1"/>
          </p:cNvSpPr>
          <p:nvPr>
            <p:ph idx="1"/>
          </p:nvPr>
        </p:nvSpPr>
        <p:spPr>
          <a:xfrm>
            <a:off x="846634" y="889670"/>
            <a:ext cx="5600700" cy="3575050"/>
          </a:xfrm>
        </p:spPr>
        <p:txBody>
          <a:bodyPr/>
          <a:lstStyle/>
          <a:p>
            <a:pPr eaLnBrk="1" hangingPunct="1">
              <a:lnSpc>
                <a:spcPct val="200000"/>
              </a:lnSpc>
              <a:buFontTx/>
              <a:buNone/>
            </a:pPr>
            <a:r>
              <a:rPr lang="zh-CN" altLang="en-US" sz="2400" dirty="0"/>
              <a:t>白天无角膜水肿</a:t>
            </a:r>
            <a:r>
              <a:rPr lang="en-US" altLang="en-US" sz="2400" dirty="0"/>
              <a:t>:</a:t>
            </a:r>
          </a:p>
          <a:p>
            <a:pPr lvl="1" eaLnBrk="1" hangingPunct="1">
              <a:lnSpc>
                <a:spcPct val="200000"/>
              </a:lnSpc>
              <a:buFontTx/>
              <a:buChar char="•"/>
            </a:pPr>
            <a:r>
              <a:rPr lang="en-US" altLang="en-US" sz="2400" dirty="0"/>
              <a:t>Dk/</a:t>
            </a:r>
            <a:r>
              <a:rPr lang="en-US" altLang="en-US" sz="2400" i="1" dirty="0"/>
              <a:t>t</a:t>
            </a:r>
            <a:r>
              <a:rPr lang="en-US" altLang="en-US" sz="2400" dirty="0"/>
              <a:t> = 24.1 ± 2.7 x 10</a:t>
            </a:r>
            <a:r>
              <a:rPr lang="en-US" altLang="en-US" sz="2400" baseline="30000" dirty="0"/>
              <a:t>–9</a:t>
            </a:r>
            <a:endParaRPr lang="en-US" altLang="en-US" sz="2400" dirty="0"/>
          </a:p>
          <a:p>
            <a:pPr lvl="1" eaLnBrk="1" hangingPunct="1">
              <a:lnSpc>
                <a:spcPct val="200000"/>
              </a:lnSpc>
              <a:buFontTx/>
              <a:buChar char="•"/>
            </a:pPr>
            <a:r>
              <a:rPr lang="en-US" altLang="en-US" sz="2400" dirty="0"/>
              <a:t>EOP* </a:t>
            </a:r>
            <a:r>
              <a:rPr lang="zh-CN" altLang="en-US" sz="2400" dirty="0"/>
              <a:t>为</a:t>
            </a:r>
            <a:r>
              <a:rPr lang="en-US" altLang="en-US" sz="2400" dirty="0"/>
              <a:t>9.9%</a:t>
            </a:r>
          </a:p>
        </p:txBody>
      </p:sp>
      <p:sp>
        <p:nvSpPr>
          <p:cNvPr id="10"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角膜需氧量</a:t>
            </a:r>
            <a:r>
              <a:rPr lang="en-US" altLang="en-US" dirty="0">
                <a:solidFill>
                  <a:srgbClr val="FFFF00"/>
                </a:solidFill>
                <a:latin typeface="Arial" charset="0"/>
                <a:cs typeface="Arial" charset="0"/>
              </a:rPr>
              <a:t> – </a:t>
            </a:r>
            <a:r>
              <a:rPr lang="zh-CN" altLang="en-US" dirty="0">
                <a:solidFill>
                  <a:srgbClr val="FFFF00"/>
                </a:solidFill>
                <a:latin typeface="Arial" charset="0"/>
                <a:cs typeface="Arial" charset="0"/>
              </a:rPr>
              <a:t>软镜日戴</a:t>
            </a:r>
            <a:endParaRPr lang="en-CA" altLang="en-US" dirty="0">
              <a:solidFill>
                <a:srgbClr val="FFFF00"/>
              </a:solidFill>
              <a:latin typeface="Arial" charset="0"/>
              <a:cs typeface="Arial"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971600" y="1124744"/>
            <a:ext cx="7128792" cy="5111750"/>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2947" name="Rectangle 2"/>
          <p:cNvSpPr>
            <a:spLocks noChangeArrowheads="1"/>
          </p:cNvSpPr>
          <p:nvPr/>
        </p:nvSpPr>
        <p:spPr bwMode="auto">
          <a:xfrm>
            <a:off x="685800" y="6497638"/>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2948" name="Rectangle 3"/>
          <p:cNvSpPr>
            <a:spLocks noChangeArrowheads="1"/>
          </p:cNvSpPr>
          <p:nvPr/>
        </p:nvSpPr>
        <p:spPr bwMode="auto">
          <a:xfrm>
            <a:off x="3124200" y="6497638"/>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2949" name="Rectangle 4"/>
          <p:cNvSpPr>
            <a:spLocks noChangeArrowheads="1"/>
          </p:cNvSpPr>
          <p:nvPr/>
        </p:nvSpPr>
        <p:spPr bwMode="auto">
          <a:xfrm>
            <a:off x="685800" y="6497638"/>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2950" name="Rectangle 5"/>
          <p:cNvSpPr>
            <a:spLocks noChangeArrowheads="1"/>
          </p:cNvSpPr>
          <p:nvPr/>
        </p:nvSpPr>
        <p:spPr bwMode="auto">
          <a:xfrm>
            <a:off x="3124200" y="6497638"/>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grpSp>
        <p:nvGrpSpPr>
          <p:cNvPr id="3" name="Group 2"/>
          <p:cNvGrpSpPr/>
          <p:nvPr/>
        </p:nvGrpSpPr>
        <p:grpSpPr>
          <a:xfrm>
            <a:off x="1140539" y="1124744"/>
            <a:ext cx="6887845" cy="5042675"/>
            <a:chOff x="964287" y="1333500"/>
            <a:chExt cx="6887845" cy="5042675"/>
          </a:xfrm>
        </p:grpSpPr>
        <p:sp>
          <p:nvSpPr>
            <p:cNvPr id="82953" name="Rectangle 36"/>
            <p:cNvSpPr>
              <a:spLocks noChangeArrowheads="1"/>
            </p:cNvSpPr>
            <p:nvPr/>
          </p:nvSpPr>
          <p:spPr bwMode="auto">
            <a:xfrm>
              <a:off x="1691923" y="1438275"/>
              <a:ext cx="6070600" cy="4019550"/>
            </a:xfrm>
            <a:prstGeom prst="rect">
              <a:avLst/>
            </a:prstGeom>
            <a:noFill/>
            <a:ln w="9525">
              <a:noFill/>
              <a:miter lim="800000"/>
              <a:headEnd/>
              <a:tailEnd/>
            </a:ln>
          </p:spPr>
          <p:txBody>
            <a:bodyPr/>
            <a:lstStyle/>
            <a:p>
              <a:endParaRPr lang="en-US" altLang="en-US" sz="2000">
                <a:solidFill>
                  <a:schemeClr val="tx1"/>
                </a:solidFill>
              </a:endParaRPr>
            </a:p>
          </p:txBody>
        </p:sp>
        <p:sp>
          <p:nvSpPr>
            <p:cNvPr id="82954" name="Rectangle 37"/>
            <p:cNvSpPr>
              <a:spLocks noChangeArrowheads="1"/>
            </p:cNvSpPr>
            <p:nvPr/>
          </p:nvSpPr>
          <p:spPr bwMode="auto">
            <a:xfrm>
              <a:off x="1691923" y="1438275"/>
              <a:ext cx="6070600" cy="4019550"/>
            </a:xfrm>
            <a:prstGeom prst="rect">
              <a:avLst/>
            </a:prstGeom>
            <a:noFill/>
            <a:ln w="19050">
              <a:solidFill>
                <a:schemeClr val="tx1"/>
              </a:solidFill>
              <a:miter lim="800000"/>
              <a:headEnd/>
              <a:tailEnd/>
            </a:ln>
          </p:spPr>
          <p:txBody>
            <a:bodyPr/>
            <a:lstStyle/>
            <a:p>
              <a:endParaRPr lang="en-US" altLang="en-US" sz="2000">
                <a:solidFill>
                  <a:schemeClr val="tx1"/>
                </a:solidFill>
              </a:endParaRPr>
            </a:p>
          </p:txBody>
        </p:sp>
        <p:sp>
          <p:nvSpPr>
            <p:cNvPr id="82955" name="Line 38"/>
            <p:cNvSpPr>
              <a:spLocks noChangeShapeType="1"/>
            </p:cNvSpPr>
            <p:nvPr/>
          </p:nvSpPr>
          <p:spPr bwMode="auto">
            <a:xfrm>
              <a:off x="1691923" y="1438275"/>
              <a:ext cx="1411" cy="4019550"/>
            </a:xfrm>
            <a:prstGeom prst="line">
              <a:avLst/>
            </a:prstGeom>
            <a:noFill/>
            <a:ln w="9525">
              <a:solidFill>
                <a:schemeClr val="tx1"/>
              </a:solidFill>
              <a:round/>
              <a:headEnd/>
              <a:tailEnd/>
            </a:ln>
          </p:spPr>
          <p:txBody>
            <a:bodyPr/>
            <a:lstStyle/>
            <a:p>
              <a:endParaRPr lang="en-US"/>
            </a:p>
          </p:txBody>
        </p:sp>
        <p:sp>
          <p:nvSpPr>
            <p:cNvPr id="82956" name="Rectangle 40"/>
            <p:cNvSpPr>
              <a:spLocks noChangeArrowheads="1"/>
            </p:cNvSpPr>
            <p:nvPr/>
          </p:nvSpPr>
          <p:spPr bwMode="auto">
            <a:xfrm>
              <a:off x="1400432" y="5328106"/>
              <a:ext cx="181140" cy="215444"/>
            </a:xfrm>
            <a:prstGeom prst="rect">
              <a:avLst/>
            </a:prstGeom>
            <a:noFill/>
            <a:ln w="9525">
              <a:noFill/>
              <a:miter lim="800000"/>
              <a:headEnd/>
              <a:tailEnd/>
            </a:ln>
          </p:spPr>
          <p:txBody>
            <a:bodyPr wrap="none" lIns="0" tIns="0" rIns="0" bIns="0">
              <a:spAutoFit/>
            </a:bodyPr>
            <a:lstStyle/>
            <a:p>
              <a:pPr defTabSz="762000"/>
              <a:r>
                <a:rPr lang="en-US" altLang="en-US" sz="1400" b="1" dirty="0"/>
                <a:t>–</a:t>
              </a:r>
              <a:r>
                <a:rPr lang="en-US" altLang="en-US" sz="1400" b="1" dirty="0">
                  <a:solidFill>
                    <a:schemeClr val="tx1"/>
                  </a:solidFill>
                </a:rPr>
                <a:t>1</a:t>
              </a:r>
              <a:endParaRPr lang="en-US" altLang="en-US" sz="2800" dirty="0">
                <a:solidFill>
                  <a:schemeClr val="tx1"/>
                </a:solidFill>
                <a:latin typeface="Times New Roman" pitchFamily="18" charset="0"/>
              </a:endParaRPr>
            </a:p>
          </p:txBody>
        </p:sp>
        <p:sp>
          <p:nvSpPr>
            <p:cNvPr id="82957" name="Rectangle 41"/>
            <p:cNvSpPr>
              <a:spLocks noChangeArrowheads="1"/>
            </p:cNvSpPr>
            <p:nvPr/>
          </p:nvSpPr>
          <p:spPr bwMode="auto">
            <a:xfrm>
              <a:off x="1471789" y="4991100"/>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0</a:t>
              </a:r>
              <a:endParaRPr lang="en-US" altLang="en-US" sz="2800">
                <a:solidFill>
                  <a:schemeClr val="tx1"/>
                </a:solidFill>
                <a:latin typeface="Times New Roman" pitchFamily="18" charset="0"/>
              </a:endParaRPr>
            </a:p>
          </p:txBody>
        </p:sp>
        <p:sp>
          <p:nvSpPr>
            <p:cNvPr id="82958" name="Rectangle 42"/>
            <p:cNvSpPr>
              <a:spLocks noChangeArrowheads="1"/>
            </p:cNvSpPr>
            <p:nvPr/>
          </p:nvSpPr>
          <p:spPr bwMode="auto">
            <a:xfrm>
              <a:off x="1471789" y="461962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a:t>
              </a:r>
              <a:endParaRPr lang="en-US" altLang="en-US" sz="2800">
                <a:solidFill>
                  <a:schemeClr val="tx1"/>
                </a:solidFill>
                <a:latin typeface="Times New Roman" pitchFamily="18" charset="0"/>
              </a:endParaRPr>
            </a:p>
          </p:txBody>
        </p:sp>
        <p:sp>
          <p:nvSpPr>
            <p:cNvPr id="82959" name="Rectangle 43"/>
            <p:cNvSpPr>
              <a:spLocks noChangeArrowheads="1"/>
            </p:cNvSpPr>
            <p:nvPr/>
          </p:nvSpPr>
          <p:spPr bwMode="auto">
            <a:xfrm>
              <a:off x="1471789" y="425767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2</a:t>
              </a:r>
              <a:endParaRPr lang="en-US" altLang="en-US" sz="2800">
                <a:solidFill>
                  <a:schemeClr val="tx1"/>
                </a:solidFill>
                <a:latin typeface="Times New Roman" pitchFamily="18" charset="0"/>
              </a:endParaRPr>
            </a:p>
          </p:txBody>
        </p:sp>
        <p:sp>
          <p:nvSpPr>
            <p:cNvPr id="82960" name="Rectangle 44"/>
            <p:cNvSpPr>
              <a:spLocks noChangeArrowheads="1"/>
            </p:cNvSpPr>
            <p:nvPr/>
          </p:nvSpPr>
          <p:spPr bwMode="auto">
            <a:xfrm>
              <a:off x="1471789" y="389572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3</a:t>
              </a:r>
              <a:endParaRPr lang="en-US" altLang="en-US" sz="2800">
                <a:solidFill>
                  <a:schemeClr val="tx1"/>
                </a:solidFill>
                <a:latin typeface="Times New Roman" pitchFamily="18" charset="0"/>
              </a:endParaRPr>
            </a:p>
          </p:txBody>
        </p:sp>
        <p:sp>
          <p:nvSpPr>
            <p:cNvPr id="82961" name="Rectangle 45"/>
            <p:cNvSpPr>
              <a:spLocks noChangeArrowheads="1"/>
            </p:cNvSpPr>
            <p:nvPr/>
          </p:nvSpPr>
          <p:spPr bwMode="auto">
            <a:xfrm>
              <a:off x="1471789" y="3524250"/>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4</a:t>
              </a:r>
              <a:endParaRPr lang="en-US" altLang="en-US" sz="2800">
                <a:solidFill>
                  <a:schemeClr val="tx1"/>
                </a:solidFill>
                <a:latin typeface="Times New Roman" pitchFamily="18" charset="0"/>
              </a:endParaRPr>
            </a:p>
          </p:txBody>
        </p:sp>
        <p:sp>
          <p:nvSpPr>
            <p:cNvPr id="82962" name="Rectangle 46"/>
            <p:cNvSpPr>
              <a:spLocks noChangeArrowheads="1"/>
            </p:cNvSpPr>
            <p:nvPr/>
          </p:nvSpPr>
          <p:spPr bwMode="auto">
            <a:xfrm>
              <a:off x="1471789" y="3162300"/>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5</a:t>
              </a:r>
              <a:endParaRPr lang="en-US" altLang="en-US" sz="2800">
                <a:solidFill>
                  <a:schemeClr val="tx1"/>
                </a:solidFill>
                <a:latin typeface="Times New Roman" pitchFamily="18" charset="0"/>
              </a:endParaRPr>
            </a:p>
          </p:txBody>
        </p:sp>
        <p:sp>
          <p:nvSpPr>
            <p:cNvPr id="82963" name="Rectangle 47"/>
            <p:cNvSpPr>
              <a:spLocks noChangeArrowheads="1"/>
            </p:cNvSpPr>
            <p:nvPr/>
          </p:nvSpPr>
          <p:spPr bwMode="auto">
            <a:xfrm>
              <a:off x="1471789" y="279082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6</a:t>
              </a:r>
              <a:endParaRPr lang="en-US" altLang="en-US" sz="2800">
                <a:solidFill>
                  <a:schemeClr val="tx1"/>
                </a:solidFill>
                <a:latin typeface="Times New Roman" pitchFamily="18" charset="0"/>
              </a:endParaRPr>
            </a:p>
          </p:txBody>
        </p:sp>
        <p:sp>
          <p:nvSpPr>
            <p:cNvPr id="82964" name="Rectangle 48"/>
            <p:cNvSpPr>
              <a:spLocks noChangeArrowheads="1"/>
            </p:cNvSpPr>
            <p:nvPr/>
          </p:nvSpPr>
          <p:spPr bwMode="auto">
            <a:xfrm>
              <a:off x="1471789" y="242887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7</a:t>
              </a:r>
              <a:endParaRPr lang="en-US" altLang="en-US" sz="2800">
                <a:solidFill>
                  <a:schemeClr val="tx1"/>
                </a:solidFill>
                <a:latin typeface="Times New Roman" pitchFamily="18" charset="0"/>
              </a:endParaRPr>
            </a:p>
          </p:txBody>
        </p:sp>
        <p:sp>
          <p:nvSpPr>
            <p:cNvPr id="82965" name="Rectangle 49"/>
            <p:cNvSpPr>
              <a:spLocks noChangeArrowheads="1"/>
            </p:cNvSpPr>
            <p:nvPr/>
          </p:nvSpPr>
          <p:spPr bwMode="auto">
            <a:xfrm>
              <a:off x="1471789" y="206692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8</a:t>
              </a:r>
              <a:endParaRPr lang="en-US" altLang="en-US" sz="2800">
                <a:solidFill>
                  <a:schemeClr val="tx1"/>
                </a:solidFill>
                <a:latin typeface="Times New Roman" pitchFamily="18" charset="0"/>
              </a:endParaRPr>
            </a:p>
          </p:txBody>
        </p:sp>
        <p:sp>
          <p:nvSpPr>
            <p:cNvPr id="82966" name="Rectangle 50"/>
            <p:cNvSpPr>
              <a:spLocks noChangeArrowheads="1"/>
            </p:cNvSpPr>
            <p:nvPr/>
          </p:nvSpPr>
          <p:spPr bwMode="auto">
            <a:xfrm>
              <a:off x="1471789" y="1695450"/>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9</a:t>
              </a:r>
              <a:endParaRPr lang="en-US" altLang="en-US" sz="2800">
                <a:solidFill>
                  <a:schemeClr val="tx1"/>
                </a:solidFill>
                <a:latin typeface="Times New Roman" pitchFamily="18" charset="0"/>
              </a:endParaRPr>
            </a:p>
          </p:txBody>
        </p:sp>
        <p:sp>
          <p:nvSpPr>
            <p:cNvPr id="82967" name="Rectangle 51"/>
            <p:cNvSpPr>
              <a:spLocks noChangeArrowheads="1"/>
            </p:cNvSpPr>
            <p:nvPr/>
          </p:nvSpPr>
          <p:spPr bwMode="auto">
            <a:xfrm>
              <a:off x="1378657" y="1333500"/>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10</a:t>
              </a:r>
              <a:endParaRPr lang="en-US" altLang="en-US" sz="2800">
                <a:solidFill>
                  <a:schemeClr val="tx1"/>
                </a:solidFill>
                <a:latin typeface="Times New Roman" pitchFamily="18" charset="0"/>
              </a:endParaRPr>
            </a:p>
          </p:txBody>
        </p:sp>
        <p:sp>
          <p:nvSpPr>
            <p:cNvPr id="82968" name="Rectangle 52"/>
            <p:cNvSpPr>
              <a:spLocks noChangeArrowheads="1"/>
            </p:cNvSpPr>
            <p:nvPr/>
          </p:nvSpPr>
          <p:spPr bwMode="auto">
            <a:xfrm>
              <a:off x="1649589" y="553402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0</a:t>
              </a:r>
              <a:endParaRPr lang="en-US" altLang="en-US" sz="2800">
                <a:solidFill>
                  <a:schemeClr val="tx1"/>
                </a:solidFill>
                <a:latin typeface="Times New Roman" pitchFamily="18" charset="0"/>
              </a:endParaRPr>
            </a:p>
          </p:txBody>
        </p:sp>
        <p:sp>
          <p:nvSpPr>
            <p:cNvPr id="82969" name="Rectangle 53"/>
            <p:cNvSpPr>
              <a:spLocks noChangeArrowheads="1"/>
            </p:cNvSpPr>
            <p:nvPr/>
          </p:nvSpPr>
          <p:spPr bwMode="auto">
            <a:xfrm>
              <a:off x="3114323" y="55340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10</a:t>
              </a:r>
              <a:endParaRPr lang="en-US" altLang="en-US" sz="2800">
                <a:solidFill>
                  <a:schemeClr val="tx1"/>
                </a:solidFill>
                <a:latin typeface="Times New Roman" pitchFamily="18" charset="0"/>
              </a:endParaRPr>
            </a:p>
          </p:txBody>
        </p:sp>
        <p:sp>
          <p:nvSpPr>
            <p:cNvPr id="82970" name="Rectangle 54"/>
            <p:cNvSpPr>
              <a:spLocks noChangeArrowheads="1"/>
            </p:cNvSpPr>
            <p:nvPr/>
          </p:nvSpPr>
          <p:spPr bwMode="auto">
            <a:xfrm>
              <a:off x="4638323" y="55340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20</a:t>
              </a:r>
              <a:endParaRPr lang="en-US" altLang="en-US" sz="2800">
                <a:solidFill>
                  <a:schemeClr val="tx1"/>
                </a:solidFill>
                <a:latin typeface="Times New Roman" pitchFamily="18" charset="0"/>
              </a:endParaRPr>
            </a:p>
          </p:txBody>
        </p:sp>
        <p:sp>
          <p:nvSpPr>
            <p:cNvPr id="82971" name="Rectangle 55"/>
            <p:cNvSpPr>
              <a:spLocks noChangeArrowheads="1"/>
            </p:cNvSpPr>
            <p:nvPr/>
          </p:nvSpPr>
          <p:spPr bwMode="auto">
            <a:xfrm>
              <a:off x="6153857" y="55340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30</a:t>
              </a:r>
              <a:endParaRPr lang="en-US" altLang="en-US" sz="2800">
                <a:solidFill>
                  <a:schemeClr val="tx1"/>
                </a:solidFill>
                <a:latin typeface="Times New Roman" pitchFamily="18" charset="0"/>
              </a:endParaRPr>
            </a:p>
          </p:txBody>
        </p:sp>
        <p:sp>
          <p:nvSpPr>
            <p:cNvPr id="82972" name="Rectangle 56"/>
            <p:cNvSpPr>
              <a:spLocks noChangeArrowheads="1"/>
            </p:cNvSpPr>
            <p:nvPr/>
          </p:nvSpPr>
          <p:spPr bwMode="auto">
            <a:xfrm>
              <a:off x="7669390" y="55340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40</a:t>
              </a:r>
              <a:endParaRPr lang="en-US" altLang="en-US" sz="2800">
                <a:solidFill>
                  <a:schemeClr val="tx1"/>
                </a:solidFill>
                <a:latin typeface="Times New Roman" pitchFamily="18" charset="0"/>
              </a:endParaRPr>
            </a:p>
          </p:txBody>
        </p:sp>
        <p:sp>
          <p:nvSpPr>
            <p:cNvPr id="82973" name="Oval 11"/>
            <p:cNvSpPr>
              <a:spLocks noChangeArrowheads="1"/>
            </p:cNvSpPr>
            <p:nvPr/>
          </p:nvSpPr>
          <p:spPr bwMode="auto">
            <a:xfrm>
              <a:off x="2245078" y="191293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74" name="Oval 24"/>
            <p:cNvSpPr>
              <a:spLocks noChangeArrowheads="1"/>
            </p:cNvSpPr>
            <p:nvPr/>
          </p:nvSpPr>
          <p:spPr bwMode="auto">
            <a:xfrm>
              <a:off x="2905478" y="325913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75" name="Oval 25"/>
            <p:cNvSpPr>
              <a:spLocks noChangeArrowheads="1"/>
            </p:cNvSpPr>
            <p:nvPr/>
          </p:nvSpPr>
          <p:spPr bwMode="auto">
            <a:xfrm>
              <a:off x="3153834" y="404018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76" name="Oval 26"/>
            <p:cNvSpPr>
              <a:spLocks noChangeArrowheads="1"/>
            </p:cNvSpPr>
            <p:nvPr/>
          </p:nvSpPr>
          <p:spPr bwMode="auto">
            <a:xfrm>
              <a:off x="3639256" y="4786313"/>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77" name="Oval 27"/>
            <p:cNvSpPr>
              <a:spLocks noChangeArrowheads="1"/>
            </p:cNvSpPr>
            <p:nvPr/>
          </p:nvSpPr>
          <p:spPr bwMode="auto">
            <a:xfrm>
              <a:off x="4971345" y="500538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78" name="Oval 28"/>
            <p:cNvSpPr>
              <a:spLocks noChangeArrowheads="1"/>
            </p:cNvSpPr>
            <p:nvPr/>
          </p:nvSpPr>
          <p:spPr bwMode="auto">
            <a:xfrm>
              <a:off x="3153834" y="336708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79" name="Oval 29"/>
            <p:cNvSpPr>
              <a:spLocks noChangeArrowheads="1"/>
            </p:cNvSpPr>
            <p:nvPr/>
          </p:nvSpPr>
          <p:spPr bwMode="auto">
            <a:xfrm>
              <a:off x="3543300" y="386873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80" name="Oval 30"/>
            <p:cNvSpPr>
              <a:spLocks noChangeArrowheads="1"/>
            </p:cNvSpPr>
            <p:nvPr/>
          </p:nvSpPr>
          <p:spPr bwMode="auto">
            <a:xfrm>
              <a:off x="3972278" y="394493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81" name="Oval 31"/>
            <p:cNvSpPr>
              <a:spLocks noChangeArrowheads="1"/>
            </p:cNvSpPr>
            <p:nvPr/>
          </p:nvSpPr>
          <p:spPr bwMode="auto">
            <a:xfrm>
              <a:off x="4062589" y="394493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82" name="Oval 32"/>
            <p:cNvSpPr>
              <a:spLocks noChangeArrowheads="1"/>
            </p:cNvSpPr>
            <p:nvPr/>
          </p:nvSpPr>
          <p:spPr bwMode="auto">
            <a:xfrm>
              <a:off x="6495345" y="4887913"/>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83" name="Oval 33"/>
            <p:cNvSpPr>
              <a:spLocks noChangeArrowheads="1"/>
            </p:cNvSpPr>
            <p:nvPr/>
          </p:nvSpPr>
          <p:spPr bwMode="auto">
            <a:xfrm>
              <a:off x="7432323" y="4716463"/>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2984" name="Freeform 35"/>
            <p:cNvSpPr>
              <a:spLocks/>
            </p:cNvSpPr>
            <p:nvPr/>
          </p:nvSpPr>
          <p:spPr bwMode="auto">
            <a:xfrm>
              <a:off x="2302934" y="1960564"/>
              <a:ext cx="5461000" cy="3119437"/>
            </a:xfrm>
            <a:custGeom>
              <a:avLst/>
              <a:gdLst>
                <a:gd name="T0" fmla="*/ 0 w 3870"/>
                <a:gd name="T1" fmla="*/ 0 h 1965"/>
                <a:gd name="T2" fmla="*/ 2147483646 w 3870"/>
                <a:gd name="T3" fmla="*/ 2147483646 h 1965"/>
                <a:gd name="T4" fmla="*/ 2147483646 w 3870"/>
                <a:gd name="T5" fmla="*/ 2147483646 h 1965"/>
                <a:gd name="T6" fmla="*/ 2147483646 w 3870"/>
                <a:gd name="T7" fmla="*/ 2147483646 h 1965"/>
                <a:gd name="T8" fmla="*/ 2147483646 w 3870"/>
                <a:gd name="T9" fmla="*/ 2147483646 h 1965"/>
                <a:gd name="T10" fmla="*/ 0 60000 65536"/>
                <a:gd name="T11" fmla="*/ 0 60000 65536"/>
                <a:gd name="T12" fmla="*/ 0 60000 65536"/>
                <a:gd name="T13" fmla="*/ 0 60000 65536"/>
                <a:gd name="T14" fmla="*/ 0 60000 65536"/>
                <a:gd name="T15" fmla="*/ 0 w 3870"/>
                <a:gd name="T16" fmla="*/ 0 h 1965"/>
                <a:gd name="T17" fmla="*/ 3870 w 3870"/>
                <a:gd name="T18" fmla="*/ 1965 h 1965"/>
              </a:gdLst>
              <a:ahLst/>
              <a:cxnLst>
                <a:cxn ang="T10">
                  <a:pos x="T0" y="T1"/>
                </a:cxn>
                <a:cxn ang="T11">
                  <a:pos x="T2" y="T3"/>
                </a:cxn>
                <a:cxn ang="T12">
                  <a:pos x="T4" y="T5"/>
                </a:cxn>
                <a:cxn ang="T13">
                  <a:pos x="T6" y="T7"/>
                </a:cxn>
                <a:cxn ang="T14">
                  <a:pos x="T8" y="T9"/>
                </a:cxn>
              </a:cxnLst>
              <a:rect l="T15" t="T16" r="T17" b="T18"/>
              <a:pathLst>
                <a:path w="3870" h="1965">
                  <a:moveTo>
                    <a:pt x="0" y="0"/>
                  </a:moveTo>
                  <a:cubicBezTo>
                    <a:pt x="52" y="111"/>
                    <a:pt x="171" y="437"/>
                    <a:pt x="312" y="666"/>
                  </a:cubicBezTo>
                  <a:cubicBezTo>
                    <a:pt x="453" y="895"/>
                    <a:pt x="602" y="1173"/>
                    <a:pt x="846" y="1374"/>
                  </a:cubicBezTo>
                  <a:cubicBezTo>
                    <a:pt x="1090" y="1575"/>
                    <a:pt x="1272" y="1779"/>
                    <a:pt x="1776" y="1872"/>
                  </a:cubicBezTo>
                  <a:cubicBezTo>
                    <a:pt x="2280" y="1965"/>
                    <a:pt x="3434" y="1922"/>
                    <a:pt x="3870" y="1935"/>
                  </a:cubicBezTo>
                </a:path>
              </a:pathLst>
            </a:custGeom>
            <a:noFill/>
            <a:ln w="38100">
              <a:solidFill>
                <a:srgbClr val="FFFF66"/>
              </a:solidFill>
              <a:round/>
              <a:headEnd type="none" w="sm" len="sm"/>
              <a:tailEnd type="none" w="sm" len="sm"/>
            </a:ln>
          </p:spPr>
          <p:txBody>
            <a:bodyPr wrap="none" anchor="ctr"/>
            <a:lstStyle/>
            <a:p>
              <a:endParaRPr lang="en-US"/>
            </a:p>
          </p:txBody>
        </p:sp>
        <p:sp>
          <p:nvSpPr>
            <p:cNvPr id="82985" name="Rectangle 57"/>
            <p:cNvSpPr>
              <a:spLocks noChangeArrowheads="1"/>
            </p:cNvSpPr>
            <p:nvPr/>
          </p:nvSpPr>
          <p:spPr bwMode="auto">
            <a:xfrm>
              <a:off x="3869267" y="5838825"/>
              <a:ext cx="1171090" cy="276999"/>
            </a:xfrm>
            <a:prstGeom prst="rect">
              <a:avLst/>
            </a:prstGeom>
            <a:noFill/>
            <a:ln w="9525">
              <a:noFill/>
              <a:miter lim="800000"/>
              <a:headEnd/>
              <a:tailEnd/>
            </a:ln>
          </p:spPr>
          <p:txBody>
            <a:bodyPr wrap="none" lIns="0" tIns="0" rIns="0" bIns="0">
              <a:spAutoFit/>
            </a:bodyPr>
            <a:lstStyle/>
            <a:p>
              <a:pPr defTabSz="762000"/>
              <a:r>
                <a:rPr lang="zh-CN" altLang="en-US" sz="1800" b="1" dirty="0">
                  <a:solidFill>
                    <a:schemeClr val="tx1"/>
                  </a:solidFill>
                </a:rPr>
                <a:t>计算</a:t>
              </a:r>
              <a:r>
                <a:rPr lang="en-US" altLang="en-US" sz="1800" b="1" dirty="0">
                  <a:solidFill>
                    <a:schemeClr val="tx1"/>
                  </a:solidFill>
                </a:rPr>
                <a:t> </a:t>
              </a:r>
              <a:r>
                <a:rPr lang="en-US" altLang="en-US" sz="1800" b="1" dirty="0" err="1">
                  <a:solidFill>
                    <a:schemeClr val="tx1"/>
                  </a:solidFill>
                </a:rPr>
                <a:t>Dk</a:t>
              </a:r>
              <a:r>
                <a:rPr lang="en-US" altLang="en-US" sz="1800" b="1" dirty="0">
                  <a:solidFill>
                    <a:schemeClr val="tx1"/>
                  </a:solidFill>
                </a:rPr>
                <a:t>/</a:t>
              </a:r>
              <a:r>
                <a:rPr lang="en-US" altLang="en-US" sz="1800" b="1" i="1" dirty="0" err="1">
                  <a:solidFill>
                    <a:schemeClr val="tx1"/>
                  </a:solidFill>
                </a:rPr>
                <a:t>t</a:t>
              </a:r>
              <a:r>
                <a:rPr lang="en-US" altLang="en-US" sz="1800" b="1" baseline="-25000" dirty="0" err="1">
                  <a:solidFill>
                    <a:schemeClr val="tx1"/>
                  </a:solidFill>
                </a:rPr>
                <a:t>avg</a:t>
              </a:r>
              <a:endParaRPr lang="en-US" altLang="en-US" sz="1800" dirty="0">
                <a:solidFill>
                  <a:schemeClr val="tx1"/>
                </a:solidFill>
                <a:latin typeface="Times New Roman" pitchFamily="18" charset="0"/>
              </a:endParaRPr>
            </a:p>
          </p:txBody>
        </p:sp>
        <p:sp>
          <p:nvSpPr>
            <p:cNvPr id="82986" name="Rectangle 58"/>
            <p:cNvSpPr>
              <a:spLocks noChangeArrowheads="1"/>
            </p:cNvSpPr>
            <p:nvPr/>
          </p:nvSpPr>
          <p:spPr bwMode="auto">
            <a:xfrm>
              <a:off x="3176412" y="6099176"/>
              <a:ext cx="2957541" cy="276999"/>
            </a:xfrm>
            <a:prstGeom prst="rect">
              <a:avLst/>
            </a:prstGeom>
            <a:noFill/>
            <a:ln w="9525">
              <a:noFill/>
              <a:miter lim="800000"/>
              <a:headEnd/>
              <a:tailEnd/>
            </a:ln>
          </p:spPr>
          <p:txBody>
            <a:bodyPr wrap="none" lIns="0" tIns="0" rIns="0" bIns="0">
              <a:spAutoFit/>
            </a:bodyPr>
            <a:lstStyle/>
            <a:p>
              <a:pPr defTabSz="762000"/>
              <a:r>
                <a:rPr lang="en-US" altLang="en-US" sz="1800" b="1" dirty="0">
                  <a:solidFill>
                    <a:schemeClr val="tx1"/>
                  </a:solidFill>
                </a:rPr>
                <a:t>(cm x ml O</a:t>
              </a:r>
              <a:r>
                <a:rPr lang="en-US" altLang="en-US" sz="1800" b="1" baseline="-25000" dirty="0">
                  <a:solidFill>
                    <a:schemeClr val="tx1"/>
                  </a:solidFill>
                </a:rPr>
                <a:t>2</a:t>
              </a:r>
              <a:r>
                <a:rPr lang="en-US" altLang="en-US" sz="1800" b="1" dirty="0">
                  <a:solidFill>
                    <a:schemeClr val="tx1"/>
                  </a:solidFill>
                </a:rPr>
                <a:t> / </a:t>
              </a:r>
              <a:r>
                <a:rPr lang="zh-CN" altLang="en-US" b="1" dirty="0"/>
                <a:t>秒</a:t>
              </a:r>
              <a:r>
                <a:rPr lang="en-US" altLang="en-US" sz="1800" b="1" dirty="0">
                  <a:solidFill>
                    <a:schemeClr val="tx1"/>
                  </a:solidFill>
                </a:rPr>
                <a:t> x ml x mm Hg)</a:t>
              </a:r>
              <a:endParaRPr lang="en-US" altLang="en-US" sz="1800" dirty="0">
                <a:solidFill>
                  <a:schemeClr val="tx1"/>
                </a:solidFill>
                <a:latin typeface="Times New Roman" pitchFamily="18" charset="0"/>
              </a:endParaRPr>
            </a:p>
          </p:txBody>
        </p:sp>
        <p:sp>
          <p:nvSpPr>
            <p:cNvPr id="82987" name="Rectangle 59"/>
            <p:cNvSpPr>
              <a:spLocks noChangeArrowheads="1"/>
            </p:cNvSpPr>
            <p:nvPr/>
          </p:nvSpPr>
          <p:spPr bwMode="auto">
            <a:xfrm rot="16200000">
              <a:off x="481623" y="3165089"/>
              <a:ext cx="1242328" cy="276999"/>
            </a:xfrm>
            <a:prstGeom prst="rect">
              <a:avLst/>
            </a:prstGeom>
            <a:noFill/>
            <a:ln w="9525">
              <a:noFill/>
              <a:miter lim="800000"/>
              <a:headEnd/>
              <a:tailEnd/>
            </a:ln>
          </p:spPr>
          <p:txBody>
            <a:bodyPr wrap="none" lIns="0" tIns="0" rIns="0" bIns="0">
              <a:spAutoFit/>
            </a:bodyPr>
            <a:lstStyle/>
            <a:p>
              <a:pPr defTabSz="762000"/>
              <a:r>
                <a:rPr lang="zh-CN" altLang="en-US" sz="1800" b="1" dirty="0">
                  <a:solidFill>
                    <a:schemeClr val="tx1"/>
                  </a:solidFill>
                </a:rPr>
                <a:t>角膜水肿</a:t>
              </a:r>
              <a:r>
                <a:rPr lang="en-US" altLang="en-US" sz="1800" b="1" dirty="0">
                  <a:solidFill>
                    <a:schemeClr val="tx1"/>
                  </a:solidFill>
                </a:rPr>
                <a:t>(%)</a:t>
              </a:r>
              <a:endParaRPr lang="en-US" altLang="en-US" sz="1800" dirty="0">
                <a:solidFill>
                  <a:schemeClr val="tx1"/>
                </a:solidFill>
                <a:latin typeface="Times New Roman" pitchFamily="18" charset="0"/>
              </a:endParaRPr>
            </a:p>
          </p:txBody>
        </p:sp>
        <p:sp>
          <p:nvSpPr>
            <p:cNvPr id="82988" name="Rectangle 60"/>
            <p:cNvSpPr>
              <a:spLocks noChangeArrowheads="1"/>
            </p:cNvSpPr>
            <p:nvPr/>
          </p:nvSpPr>
          <p:spPr bwMode="auto">
            <a:xfrm>
              <a:off x="5486400" y="1579563"/>
              <a:ext cx="2163234" cy="609600"/>
            </a:xfrm>
            <a:prstGeom prst="rect">
              <a:avLst/>
            </a:prstGeom>
            <a:noFill/>
            <a:ln w="9525">
              <a:noFill/>
              <a:miter lim="800000"/>
              <a:headEnd/>
              <a:tailEnd/>
            </a:ln>
          </p:spPr>
          <p:txBody>
            <a:bodyPr lIns="0" tIns="0" rIns="0" bIns="0">
              <a:spAutoFit/>
            </a:bodyPr>
            <a:lstStyle/>
            <a:p>
              <a:pPr defTabSz="762000">
                <a:lnSpc>
                  <a:spcPct val="110000"/>
                </a:lnSpc>
              </a:pPr>
              <a:r>
                <a:rPr lang="en-US" altLang="en-US" sz="1800" b="1" dirty="0">
                  <a:solidFill>
                    <a:schemeClr val="tx1"/>
                  </a:solidFill>
                </a:rPr>
                <a:t>Dk/</a:t>
              </a:r>
              <a:r>
                <a:rPr lang="en-US" altLang="en-US" sz="1800" b="1" i="1" dirty="0" err="1">
                  <a:solidFill>
                    <a:schemeClr val="tx1"/>
                  </a:solidFill>
                </a:rPr>
                <a:t>t</a:t>
              </a:r>
              <a:r>
                <a:rPr lang="en-US" altLang="en-US" sz="1800" b="1" baseline="-25000" dirty="0" err="1">
                  <a:solidFill>
                    <a:schemeClr val="tx1"/>
                  </a:solidFill>
                </a:rPr>
                <a:t>avg</a:t>
              </a:r>
              <a:r>
                <a:rPr lang="en-US" altLang="en-US" sz="1800" b="1" dirty="0">
                  <a:solidFill>
                    <a:schemeClr val="tx1"/>
                  </a:solidFill>
                </a:rPr>
                <a:t> =  24 x 10</a:t>
              </a:r>
              <a:r>
                <a:rPr lang="en-US" altLang="en-US" b="1" baseline="30000" dirty="0"/>
                <a:t>–</a:t>
              </a:r>
              <a:r>
                <a:rPr lang="en-US" altLang="en-US" sz="1800" b="1" baseline="30000" dirty="0">
                  <a:solidFill>
                    <a:schemeClr val="tx1"/>
                  </a:solidFill>
                </a:rPr>
                <a:t>9</a:t>
              </a:r>
            </a:p>
            <a:p>
              <a:pPr algn="ctr" defTabSz="762000">
                <a:lnSpc>
                  <a:spcPct val="110000"/>
                </a:lnSpc>
              </a:pPr>
              <a:r>
                <a:rPr lang="en-US" altLang="en-US" sz="1800" b="1" dirty="0">
                  <a:solidFill>
                    <a:schemeClr val="tx1"/>
                  </a:solidFill>
                </a:rPr>
                <a:t>  r = </a:t>
              </a:r>
              <a:r>
                <a:rPr lang="en-US" altLang="en-US" b="1" dirty="0"/>
                <a:t>–</a:t>
              </a:r>
              <a:r>
                <a:rPr lang="en-US" altLang="en-US" sz="1800" b="1" dirty="0">
                  <a:solidFill>
                    <a:schemeClr val="tx1"/>
                  </a:solidFill>
                </a:rPr>
                <a:t> 0.96</a:t>
              </a:r>
              <a:endParaRPr lang="en-US" altLang="en-US" sz="1800" dirty="0">
                <a:solidFill>
                  <a:schemeClr val="tx1"/>
                </a:solidFill>
                <a:latin typeface="Times New Roman" pitchFamily="18" charset="0"/>
              </a:endParaRPr>
            </a:p>
          </p:txBody>
        </p:sp>
        <p:sp>
          <p:nvSpPr>
            <p:cNvPr id="2" name="TextBox 1"/>
            <p:cNvSpPr txBox="1"/>
            <p:nvPr/>
          </p:nvSpPr>
          <p:spPr>
            <a:xfrm>
              <a:off x="4115569" y="1480006"/>
              <a:ext cx="890308" cy="646331"/>
            </a:xfrm>
            <a:prstGeom prst="rect">
              <a:avLst/>
            </a:prstGeom>
            <a:noFill/>
          </p:spPr>
          <p:txBody>
            <a:bodyPr wrap="none" rtlCol="0">
              <a:spAutoFit/>
            </a:bodyPr>
            <a:lstStyle/>
            <a:p>
              <a:r>
                <a:rPr lang="en-AU" sz="3600" b="1" dirty="0"/>
                <a:t>DW</a:t>
              </a:r>
              <a:endParaRPr lang="en-GB" sz="3600" b="1" dirty="0"/>
            </a:p>
          </p:txBody>
        </p:sp>
      </p:grpSp>
      <p:sp>
        <p:nvSpPr>
          <p:cNvPr id="47"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角膜水肿</a:t>
            </a:r>
            <a:r>
              <a:rPr lang="en-US" altLang="en-US" i="1" dirty="0">
                <a:solidFill>
                  <a:srgbClr val="FFFF00"/>
                </a:solidFill>
                <a:latin typeface="Arial" charset="0"/>
                <a:cs typeface="Arial" charset="0"/>
              </a:rPr>
              <a:t>vs </a:t>
            </a:r>
            <a:r>
              <a:rPr lang="en-US" altLang="en-US" dirty="0">
                <a:solidFill>
                  <a:srgbClr val="FFFF00"/>
                </a:solidFill>
                <a:latin typeface="Arial" charset="0"/>
                <a:cs typeface="Arial" charset="0"/>
              </a:rPr>
              <a:t> </a:t>
            </a:r>
            <a:r>
              <a:rPr lang="en-US" altLang="en-US" i="1" dirty="0">
                <a:solidFill>
                  <a:srgbClr val="FFFF00"/>
                </a:solidFill>
                <a:latin typeface="Arial" charset="0"/>
                <a:cs typeface="Arial" charset="0"/>
              </a:rPr>
              <a:t>Dk/t</a:t>
            </a:r>
            <a:endParaRPr lang="en-CA" altLang="en-US" dirty="0">
              <a:solidFill>
                <a:srgbClr val="FFFF00"/>
              </a:solidFill>
              <a:latin typeface="Arial" charset="0"/>
              <a:cs typeface="Arial" charset="0"/>
            </a:endParaRPr>
          </a:p>
        </p:txBody>
      </p:sp>
      <p:sp>
        <p:nvSpPr>
          <p:cNvPr id="49" name="Rectangle 32"/>
          <p:cNvSpPr>
            <a:spLocks noChangeArrowheads="1"/>
          </p:cNvSpPr>
          <p:nvPr/>
        </p:nvSpPr>
        <p:spPr bwMode="auto">
          <a:xfrm>
            <a:off x="5528560" y="2019402"/>
            <a:ext cx="2284589" cy="304699"/>
          </a:xfrm>
          <a:prstGeom prst="rect">
            <a:avLst/>
          </a:prstGeom>
          <a:noFill/>
          <a:ln w="9525">
            <a:noFill/>
            <a:miter lim="800000"/>
            <a:headEnd/>
            <a:tailEnd/>
          </a:ln>
        </p:spPr>
        <p:txBody>
          <a:bodyPr lIns="0" tIns="0" rIns="0" bIns="0">
            <a:spAutoFit/>
          </a:bodyPr>
          <a:lstStyle/>
          <a:p>
            <a:pPr algn="r" defTabSz="762000">
              <a:lnSpc>
                <a:spcPct val="110000"/>
              </a:lnSpc>
            </a:pPr>
            <a:r>
              <a:rPr lang="en-US" altLang="en-US" b="1" i="1" dirty="0">
                <a:solidFill>
                  <a:schemeClr val="bg1"/>
                </a:solidFill>
              </a:rPr>
              <a:t>Holden &amp; Mertz, 1984</a:t>
            </a:r>
            <a:endParaRPr lang="en-US" altLang="en-US" i="1" dirty="0">
              <a:solidFill>
                <a:schemeClr val="bg1"/>
              </a:solidFill>
              <a:latin typeface="Times New Roman"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49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499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499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4999" name="Rectangle 7"/>
          <p:cNvSpPr>
            <a:spLocks noGrp="1" noChangeArrowheads="1"/>
          </p:cNvSpPr>
          <p:nvPr>
            <p:ph idx="1"/>
          </p:nvPr>
        </p:nvSpPr>
        <p:spPr>
          <a:xfrm>
            <a:off x="853723" y="870620"/>
            <a:ext cx="7916333" cy="4202112"/>
          </a:xfrm>
        </p:spPr>
        <p:txBody>
          <a:bodyPr/>
          <a:lstStyle/>
          <a:p>
            <a:pPr eaLnBrk="1" hangingPunct="1">
              <a:lnSpc>
                <a:spcPct val="210000"/>
              </a:lnSpc>
              <a:buFontTx/>
              <a:buNone/>
            </a:pPr>
            <a:r>
              <a:rPr lang="zh-CN" altLang="en-US" sz="2400" dirty="0"/>
              <a:t>闭眼戴镜，无角膜水肿</a:t>
            </a:r>
            <a:r>
              <a:rPr lang="en-US" altLang="en-US" sz="2400" dirty="0"/>
              <a:t>:</a:t>
            </a:r>
          </a:p>
          <a:p>
            <a:pPr lvl="1" eaLnBrk="1" hangingPunct="1">
              <a:lnSpc>
                <a:spcPct val="210000"/>
              </a:lnSpc>
              <a:buFontTx/>
              <a:buChar char="•"/>
            </a:pPr>
            <a:r>
              <a:rPr lang="en-US" altLang="en-US" sz="2400" dirty="0" err="1"/>
              <a:t>Dk</a:t>
            </a:r>
            <a:r>
              <a:rPr lang="en-US" altLang="en-US" sz="2400" dirty="0"/>
              <a:t>/</a:t>
            </a:r>
            <a:r>
              <a:rPr lang="en-US" altLang="en-US" sz="2400" i="1" dirty="0"/>
              <a:t>t</a:t>
            </a:r>
            <a:r>
              <a:rPr lang="en-US" altLang="en-US" sz="2400" dirty="0"/>
              <a:t> = 34.3 ± 5.2 x 10</a:t>
            </a:r>
            <a:r>
              <a:rPr lang="en-US" altLang="en-US" sz="2400" baseline="30000" dirty="0"/>
              <a:t>–9</a:t>
            </a:r>
            <a:endParaRPr lang="en-US" altLang="en-US" sz="2400" dirty="0"/>
          </a:p>
          <a:p>
            <a:pPr lvl="1" eaLnBrk="1" hangingPunct="1">
              <a:lnSpc>
                <a:spcPct val="210000"/>
              </a:lnSpc>
              <a:buFontTx/>
              <a:buChar char="•"/>
            </a:pPr>
            <a:r>
              <a:rPr lang="en-US" altLang="en-US" sz="2400" dirty="0"/>
              <a:t>EOP* </a:t>
            </a:r>
            <a:r>
              <a:rPr lang="zh-CN" altLang="en-US" sz="2400" dirty="0"/>
              <a:t>为</a:t>
            </a:r>
            <a:r>
              <a:rPr lang="en-US" altLang="en-US" sz="2400" dirty="0"/>
              <a:t>12.1%</a:t>
            </a:r>
          </a:p>
        </p:txBody>
      </p:sp>
      <p:sp>
        <p:nvSpPr>
          <p:cNvPr id="10"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角膜需氧量</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软镜，长戴</a:t>
            </a:r>
            <a:endParaRPr lang="en-CA" altLang="en-US" dirty="0">
              <a:solidFill>
                <a:srgbClr val="FFFF00"/>
              </a:solidFill>
              <a:latin typeface="Arial" charset="0"/>
              <a:cs typeface="Arial" charset="0"/>
            </a:endParaRPr>
          </a:p>
        </p:txBody>
      </p:sp>
      <p:sp>
        <p:nvSpPr>
          <p:cNvPr id="11" name="TextBox 10"/>
          <p:cNvSpPr txBox="1"/>
          <p:nvPr/>
        </p:nvSpPr>
        <p:spPr>
          <a:xfrm>
            <a:off x="245592" y="5119092"/>
            <a:ext cx="1682897" cy="461665"/>
          </a:xfrm>
          <a:prstGeom prst="rect">
            <a:avLst/>
          </a:prstGeom>
          <a:noFill/>
        </p:spPr>
        <p:txBody>
          <a:bodyPr wrap="none" rtlCol="0">
            <a:spAutoFit/>
          </a:bodyPr>
          <a:lstStyle/>
          <a:p>
            <a:r>
              <a:rPr lang="en-AU" sz="2400" b="1" dirty="0"/>
              <a:t>* See Notes</a:t>
            </a:r>
            <a:endParaRPr lang="en-GB" sz="2400" b="1"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7043"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7044"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7045"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7047" name="Rectangle 1030"/>
          <p:cNvSpPr>
            <a:spLocks noGrp="1" noChangeArrowheads="1"/>
          </p:cNvSpPr>
          <p:nvPr>
            <p:ph idx="1"/>
          </p:nvPr>
        </p:nvSpPr>
        <p:spPr>
          <a:xfrm>
            <a:off x="846634" y="783754"/>
            <a:ext cx="6107289" cy="3321050"/>
          </a:xfrm>
        </p:spPr>
        <p:txBody>
          <a:bodyPr/>
          <a:lstStyle/>
          <a:p>
            <a:pPr eaLnBrk="1" hangingPunct="1">
              <a:lnSpc>
                <a:spcPct val="240000"/>
              </a:lnSpc>
              <a:buFontTx/>
              <a:buNone/>
            </a:pPr>
            <a:r>
              <a:rPr lang="zh-CN" altLang="en-US" sz="2400" dirty="0"/>
              <a:t>过夜角膜水肿</a:t>
            </a:r>
            <a:r>
              <a:rPr lang="en-US" altLang="en-US" sz="2400" dirty="0"/>
              <a:t>= 4.0%</a:t>
            </a:r>
          </a:p>
          <a:p>
            <a:pPr lvl="1" eaLnBrk="1" hangingPunct="1">
              <a:lnSpc>
                <a:spcPct val="240000"/>
              </a:lnSpc>
              <a:buFontTx/>
              <a:buChar char="•"/>
            </a:pPr>
            <a:r>
              <a:rPr lang="en-US" altLang="en-US" sz="2400" dirty="0"/>
              <a:t>Dk/</a:t>
            </a:r>
            <a:r>
              <a:rPr lang="en-US" altLang="en-US" sz="2400" i="1" dirty="0"/>
              <a:t>t</a:t>
            </a:r>
            <a:r>
              <a:rPr lang="en-US" altLang="en-US" sz="2400" dirty="0"/>
              <a:t> = 87.0 ± 3.3 x 10</a:t>
            </a:r>
            <a:r>
              <a:rPr lang="en-US" altLang="en-US" sz="2400" baseline="30000" dirty="0"/>
              <a:t>–9</a:t>
            </a:r>
          </a:p>
          <a:p>
            <a:pPr lvl="1" eaLnBrk="1" hangingPunct="1">
              <a:lnSpc>
                <a:spcPct val="240000"/>
              </a:lnSpc>
              <a:buFontTx/>
              <a:buChar char="•"/>
            </a:pPr>
            <a:r>
              <a:rPr lang="en-US" altLang="en-US" sz="2400" dirty="0"/>
              <a:t>EOP* of  17.9%</a:t>
            </a:r>
          </a:p>
        </p:txBody>
      </p:sp>
      <p:sp>
        <p:nvSpPr>
          <p:cNvPr id="10"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角膜需氧量</a:t>
            </a:r>
            <a:r>
              <a:rPr lang="en-US" altLang="en-US" dirty="0">
                <a:solidFill>
                  <a:srgbClr val="FFFF00"/>
                </a:solidFill>
                <a:latin typeface="Arial" charset="0"/>
                <a:cs typeface="Arial" charset="0"/>
              </a:rPr>
              <a:t> – </a:t>
            </a:r>
            <a:r>
              <a:rPr lang="zh-CN" altLang="en-US" dirty="0">
                <a:solidFill>
                  <a:srgbClr val="FFFF00"/>
                </a:solidFill>
                <a:latin typeface="Arial" charset="0"/>
                <a:cs typeface="Arial" charset="0"/>
              </a:rPr>
              <a:t>软镜，长戴</a:t>
            </a:r>
            <a:endParaRPr lang="en-CA" altLang="en-US" dirty="0">
              <a:solidFill>
                <a:srgbClr val="FFFF00"/>
              </a:solidFill>
              <a:latin typeface="Arial" charset="0"/>
              <a:cs typeface="Arial"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idx="4294967295"/>
          </p:nvPr>
        </p:nvSpPr>
        <p:spPr>
          <a:xfrm>
            <a:off x="990600" y="1460982"/>
            <a:ext cx="8648700" cy="365934"/>
          </a:xfrm>
        </p:spPr>
        <p:txBody>
          <a:bodyPr>
            <a:spAutoFit/>
          </a:bodyPr>
          <a:lstStyle/>
          <a:p>
            <a:pPr eaLnBrk="1" hangingPunct="1"/>
            <a:r>
              <a:rPr lang="zh-CN" altLang="en-US" sz="1778" b="1" dirty="0">
                <a:solidFill>
                  <a:schemeClr val="tx1"/>
                </a:solidFill>
                <a:sym typeface="+mn-ea"/>
              </a:rPr>
              <a:t>通过</a:t>
            </a:r>
            <a:r>
              <a:rPr lang="zh-CN" altLang="en-US" sz="1778" b="1" dirty="0">
                <a:solidFill>
                  <a:schemeClr val="tx1"/>
                </a:solidFill>
                <a:sym typeface="+mn-ea"/>
              </a:rPr>
              <a:t>教育基金和实物捐赠，</a:t>
            </a:r>
            <a:r>
              <a:rPr lang="en-CA" altLang="en-US" sz="1778" b="1" dirty="0" err="1">
                <a:solidFill>
                  <a:schemeClr val="tx1"/>
                </a:solidFill>
              </a:rPr>
              <a:t>IACLE</a:t>
            </a:r>
            <a:r>
              <a:rPr lang="en-CA" altLang="en-US" sz="1778" b="1" dirty="0" err="1">
                <a:solidFill>
                  <a:schemeClr val="tx1"/>
                </a:solidFill>
              </a:rPr>
              <a:t>开发和提供隐形眼镜教育</a:t>
            </a:r>
            <a:endParaRPr lang="en-CA" altLang="en-US" sz="1778" b="1" dirty="0">
              <a:solidFill>
                <a:schemeClr val="tx1"/>
              </a:solidFill>
            </a:endParaRPr>
          </a:p>
        </p:txBody>
      </p:sp>
      <p:sp>
        <p:nvSpPr>
          <p:cNvPr id="16387" name="TextBox 1"/>
          <p:cNvSpPr txBox="1">
            <a:spLocks noChangeArrowheads="1"/>
          </p:cNvSpPr>
          <p:nvPr/>
        </p:nvSpPr>
        <p:spPr bwMode="auto">
          <a:xfrm>
            <a:off x="3479801" y="4612923"/>
            <a:ext cx="1510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600" b="1" dirty="0">
                <a:solidFill>
                  <a:srgbClr val="5C6F7B"/>
                </a:solidFill>
                <a:cs typeface="Arial" panose="020B0604020202020204" pitchFamily="34" charset="0"/>
              </a:rPr>
              <a:t>CIBA Vision</a:t>
            </a:r>
            <a:br>
              <a:rPr lang="en-AU" altLang="en-US" sz="1600" b="1" dirty="0">
                <a:solidFill>
                  <a:srgbClr val="5C6F7B"/>
                </a:solidFill>
                <a:cs typeface="Arial" panose="020B0604020202020204" pitchFamily="34" charset="0"/>
              </a:rPr>
            </a:br>
            <a:r>
              <a:rPr lang="en-AU" altLang="en-US" sz="1600" b="1" dirty="0">
                <a:solidFill>
                  <a:srgbClr val="5C6F7B"/>
                </a:solidFill>
                <a:cs typeface="Arial" panose="020B0604020202020204" pitchFamily="34" charset="0"/>
              </a:rPr>
              <a:t>Bausch &amp; Lomb</a:t>
            </a:r>
          </a:p>
          <a:p>
            <a:pPr>
              <a:spcBef>
                <a:spcPct val="0"/>
              </a:spcBef>
              <a:buFontTx/>
              <a:buNone/>
            </a:pPr>
            <a:r>
              <a:rPr lang="en-AU" altLang="en-US" sz="1600" b="1" dirty="0">
                <a:solidFill>
                  <a:srgbClr val="5C6F7B"/>
                </a:solidFill>
                <a:cs typeface="Arial" panose="020B0604020202020204" pitchFamily="34" charset="0"/>
              </a:rPr>
              <a:t>Allergan</a:t>
            </a:r>
          </a:p>
          <a:p>
            <a:pPr>
              <a:spcBef>
                <a:spcPct val="0"/>
              </a:spcBef>
              <a:buFontTx/>
              <a:buNone/>
            </a:pPr>
            <a:r>
              <a:rPr lang="en-AU" altLang="en-US" sz="1600" b="1" dirty="0">
                <a:solidFill>
                  <a:srgbClr val="5C6F7B"/>
                </a:solidFill>
                <a:cs typeface="Arial" panose="020B0604020202020204" pitchFamily="34" charset="0"/>
              </a:rPr>
              <a:t>AMO</a:t>
            </a:r>
          </a:p>
          <a:p>
            <a:pPr>
              <a:spcBef>
                <a:spcPct val="0"/>
              </a:spcBef>
              <a:buFontTx/>
              <a:buNone/>
            </a:pPr>
            <a:r>
              <a:rPr lang="en-AU" altLang="en-US" sz="1600" b="1" dirty="0">
                <a:solidFill>
                  <a:srgbClr val="5C6F7B"/>
                </a:solidFill>
                <a:cs typeface="Arial" panose="020B0604020202020204" pitchFamily="34" charset="0"/>
              </a:rPr>
              <a:t>Ocular Sciences</a:t>
            </a:r>
          </a:p>
        </p:txBody>
      </p:sp>
      <p:sp>
        <p:nvSpPr>
          <p:cNvPr id="16388" name="TextBox 3"/>
          <p:cNvSpPr txBox="1">
            <a:spLocks noChangeArrowheads="1"/>
          </p:cNvSpPr>
          <p:nvPr/>
        </p:nvSpPr>
        <p:spPr bwMode="auto">
          <a:xfrm>
            <a:off x="6164266" y="4612923"/>
            <a:ext cx="21320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600" b="1" dirty="0">
                <a:solidFill>
                  <a:srgbClr val="5C6F7B"/>
                </a:solidFill>
                <a:cs typeface="Arial" panose="020B0604020202020204" pitchFamily="34" charset="0"/>
              </a:rPr>
              <a:t>Wesley Jessen</a:t>
            </a:r>
          </a:p>
          <a:p>
            <a:pPr>
              <a:spcBef>
                <a:spcPct val="0"/>
              </a:spcBef>
              <a:buFontTx/>
              <a:buNone/>
            </a:pPr>
            <a:r>
              <a:rPr lang="en-AU" altLang="en-US" sz="1600" b="1" dirty="0">
                <a:solidFill>
                  <a:srgbClr val="5C6F7B"/>
                </a:solidFill>
                <a:cs typeface="Arial" panose="020B0604020202020204" pitchFamily="34" charset="0"/>
              </a:rPr>
              <a:t>Menicon</a:t>
            </a:r>
          </a:p>
          <a:p>
            <a:pPr>
              <a:spcBef>
                <a:spcPct val="0"/>
              </a:spcBef>
              <a:buFontTx/>
              <a:buNone/>
            </a:pPr>
            <a:r>
              <a:rPr lang="en-AU" altLang="en-US" sz="1600" b="1" dirty="0">
                <a:solidFill>
                  <a:srgbClr val="5C6F7B"/>
                </a:solidFill>
                <a:cs typeface="Arial" panose="020B0604020202020204" pitchFamily="34" charset="0"/>
              </a:rPr>
              <a:t>Paragon</a:t>
            </a:r>
          </a:p>
          <a:p>
            <a:pPr>
              <a:spcBef>
                <a:spcPct val="0"/>
              </a:spcBef>
              <a:buFontTx/>
              <a:buNone/>
            </a:pPr>
            <a:r>
              <a:rPr lang="en-AU" altLang="en-US" sz="1600" b="1" dirty="0">
                <a:solidFill>
                  <a:srgbClr val="5C6F7B"/>
                </a:solidFill>
                <a:cs typeface="Arial" panose="020B0604020202020204" pitchFamily="34" charset="0"/>
              </a:rPr>
              <a:t>Pilkington Barnes-Hind</a:t>
            </a:r>
          </a:p>
          <a:p>
            <a:pPr>
              <a:spcBef>
                <a:spcPct val="0"/>
              </a:spcBef>
              <a:buFontTx/>
              <a:buNone/>
            </a:pPr>
            <a:r>
              <a:rPr lang="en-AU" altLang="en-US" sz="1600" b="1" dirty="0">
                <a:solidFill>
                  <a:srgbClr val="5C6F7B"/>
                </a:solidFill>
                <a:cs typeface="Arial" panose="020B0604020202020204" pitchFamily="34" charset="0"/>
              </a:rPr>
              <a:t>Aspect Vision Care</a:t>
            </a:r>
            <a:endParaRPr lang="en-GB" altLang="en-US" sz="1600" b="1" dirty="0">
              <a:solidFill>
                <a:srgbClr val="5C6F7B"/>
              </a:solidFill>
              <a:cs typeface="Arial" panose="020B0604020202020204" pitchFamily="34" charset="0"/>
            </a:endParaRPr>
          </a:p>
        </p:txBody>
      </p:sp>
      <p:sp>
        <p:nvSpPr>
          <p:cNvPr id="16389" name="TextBox 1"/>
          <p:cNvSpPr txBox="1">
            <a:spLocks noChangeArrowheads="1"/>
          </p:cNvSpPr>
          <p:nvPr/>
        </p:nvSpPr>
        <p:spPr bwMode="auto">
          <a:xfrm>
            <a:off x="2895600" y="2180167"/>
            <a:ext cx="1218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铂金赞助商</a:t>
            </a:r>
            <a:endParaRPr lang="en-GB" altLang="en-US" sz="1600" b="1" i="1" dirty="0">
              <a:solidFill>
                <a:prstClr val="black"/>
              </a:solidFill>
              <a:latin typeface="Arial" panose="020B0604020202020204" pitchFamily="34" charset="0"/>
            </a:endParaRPr>
          </a:p>
        </p:txBody>
      </p:sp>
      <p:sp>
        <p:nvSpPr>
          <p:cNvPr id="16390" name="TextBox 5"/>
          <p:cNvSpPr txBox="1">
            <a:spLocks noChangeArrowheads="1"/>
          </p:cNvSpPr>
          <p:nvPr/>
        </p:nvSpPr>
        <p:spPr bwMode="auto">
          <a:xfrm>
            <a:off x="6288091" y="2180167"/>
            <a:ext cx="1218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白银赞助商</a:t>
            </a:r>
            <a:endParaRPr lang="en-GB" altLang="en-US" sz="1600" b="1" i="1" dirty="0">
              <a:solidFill>
                <a:prstClr val="black"/>
              </a:solidFill>
              <a:latin typeface="Arial" panose="020B0604020202020204" pitchFamily="34" charset="0"/>
            </a:endParaRPr>
          </a:p>
        </p:txBody>
      </p:sp>
      <p:sp>
        <p:nvSpPr>
          <p:cNvPr id="16391" name="TextBox 6"/>
          <p:cNvSpPr txBox="1">
            <a:spLocks noChangeArrowheads="1"/>
          </p:cNvSpPr>
          <p:nvPr/>
        </p:nvSpPr>
        <p:spPr bwMode="auto">
          <a:xfrm>
            <a:off x="5576889" y="3932768"/>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捐赠资助</a:t>
            </a:r>
            <a:endParaRPr lang="en-GB" altLang="en-US" sz="1600" b="1" i="1" dirty="0">
              <a:solidFill>
                <a:prstClr val="black"/>
              </a:solidFill>
              <a:latin typeface="Arial" panose="020B0604020202020204" pitchFamily="34" charset="0"/>
            </a:endParaRPr>
          </a:p>
        </p:txBody>
      </p:sp>
    </p:spTree>
    <p:extLst>
      <p:ext uri="{BB962C8B-B14F-4D97-AF65-F5344CB8AC3E}">
        <p14:creationId xmlns:p14="http://schemas.microsoft.com/office/powerpoint/2010/main" val="3819792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005508" y="919063"/>
            <a:ext cx="7128792" cy="5111750"/>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9091" name="Rectangle 2"/>
          <p:cNvSpPr>
            <a:spLocks noChangeArrowheads="1"/>
          </p:cNvSpPr>
          <p:nvPr/>
        </p:nvSpPr>
        <p:spPr bwMode="auto">
          <a:xfrm>
            <a:off x="685800" y="630555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9092" name="Rectangle 3"/>
          <p:cNvSpPr>
            <a:spLocks noChangeArrowheads="1"/>
          </p:cNvSpPr>
          <p:nvPr/>
        </p:nvSpPr>
        <p:spPr bwMode="auto">
          <a:xfrm>
            <a:off x="3124200" y="630555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9093" name="Rectangle 4"/>
          <p:cNvSpPr>
            <a:spLocks noChangeArrowheads="1"/>
          </p:cNvSpPr>
          <p:nvPr/>
        </p:nvSpPr>
        <p:spPr bwMode="auto">
          <a:xfrm>
            <a:off x="685800" y="630555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9094" name="Rectangle 5"/>
          <p:cNvSpPr>
            <a:spLocks noChangeArrowheads="1"/>
          </p:cNvSpPr>
          <p:nvPr/>
        </p:nvSpPr>
        <p:spPr bwMode="auto">
          <a:xfrm>
            <a:off x="3124200" y="630555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89121" name="Rectangle 32"/>
          <p:cNvSpPr>
            <a:spLocks noChangeArrowheads="1"/>
          </p:cNvSpPr>
          <p:nvPr/>
        </p:nvSpPr>
        <p:spPr bwMode="auto">
          <a:xfrm>
            <a:off x="5528560" y="2019402"/>
            <a:ext cx="2284589" cy="304699"/>
          </a:xfrm>
          <a:prstGeom prst="rect">
            <a:avLst/>
          </a:prstGeom>
          <a:noFill/>
          <a:ln w="9525">
            <a:noFill/>
            <a:miter lim="800000"/>
            <a:headEnd/>
            <a:tailEnd/>
          </a:ln>
        </p:spPr>
        <p:txBody>
          <a:bodyPr lIns="0" tIns="0" rIns="0" bIns="0">
            <a:spAutoFit/>
          </a:bodyPr>
          <a:lstStyle/>
          <a:p>
            <a:pPr algn="r" defTabSz="762000">
              <a:lnSpc>
                <a:spcPct val="110000"/>
              </a:lnSpc>
            </a:pPr>
            <a:r>
              <a:rPr lang="en-US" altLang="en-US" b="1" i="1" dirty="0">
                <a:solidFill>
                  <a:schemeClr val="bg1"/>
                </a:solidFill>
              </a:rPr>
              <a:t>Holden &amp; Mertz, 1984</a:t>
            </a:r>
            <a:endParaRPr lang="en-US" altLang="en-US" i="1" dirty="0">
              <a:solidFill>
                <a:schemeClr val="bg1"/>
              </a:solidFill>
              <a:latin typeface="Times New Roman" pitchFamily="18" charset="0"/>
            </a:endParaRPr>
          </a:p>
        </p:txBody>
      </p:sp>
      <p:grpSp>
        <p:nvGrpSpPr>
          <p:cNvPr id="3" name="Group 2"/>
          <p:cNvGrpSpPr/>
          <p:nvPr/>
        </p:nvGrpSpPr>
        <p:grpSpPr>
          <a:xfrm>
            <a:off x="1177012" y="1050925"/>
            <a:ext cx="6773194" cy="4851401"/>
            <a:chOff x="976987" y="1270000"/>
            <a:chExt cx="6773194" cy="4851401"/>
          </a:xfrm>
        </p:grpSpPr>
        <p:sp>
          <p:nvSpPr>
            <p:cNvPr id="89095" name="Rectangle 6"/>
            <p:cNvSpPr>
              <a:spLocks noChangeArrowheads="1"/>
            </p:cNvSpPr>
            <p:nvPr/>
          </p:nvSpPr>
          <p:spPr bwMode="auto">
            <a:xfrm>
              <a:off x="1666523" y="1374775"/>
              <a:ext cx="6070600" cy="4019550"/>
            </a:xfrm>
            <a:prstGeom prst="rect">
              <a:avLst/>
            </a:prstGeom>
            <a:noFill/>
            <a:ln w="9525">
              <a:noFill/>
              <a:miter lim="800000"/>
              <a:headEnd/>
              <a:tailEnd/>
            </a:ln>
          </p:spPr>
          <p:txBody>
            <a:bodyPr/>
            <a:lstStyle/>
            <a:p>
              <a:endParaRPr lang="en-US" altLang="en-US" sz="2000">
                <a:solidFill>
                  <a:schemeClr val="tx1"/>
                </a:solidFill>
              </a:endParaRPr>
            </a:p>
          </p:txBody>
        </p:sp>
        <p:sp>
          <p:nvSpPr>
            <p:cNvPr id="89096" name="Rectangle 7"/>
            <p:cNvSpPr>
              <a:spLocks noChangeArrowheads="1"/>
            </p:cNvSpPr>
            <p:nvPr/>
          </p:nvSpPr>
          <p:spPr bwMode="auto">
            <a:xfrm>
              <a:off x="1666523" y="1374775"/>
              <a:ext cx="6070600" cy="4019550"/>
            </a:xfrm>
            <a:prstGeom prst="rect">
              <a:avLst/>
            </a:prstGeom>
            <a:noFill/>
            <a:ln w="19050">
              <a:solidFill>
                <a:schemeClr val="tx2"/>
              </a:solidFill>
              <a:miter lim="800000"/>
              <a:headEnd/>
              <a:tailEnd/>
            </a:ln>
          </p:spPr>
          <p:txBody>
            <a:bodyPr/>
            <a:lstStyle/>
            <a:p>
              <a:endParaRPr lang="en-US" altLang="en-US" sz="2000">
                <a:solidFill>
                  <a:schemeClr val="tx1"/>
                </a:solidFill>
              </a:endParaRPr>
            </a:p>
          </p:txBody>
        </p:sp>
        <p:sp>
          <p:nvSpPr>
            <p:cNvPr id="89097" name="Line 8"/>
            <p:cNvSpPr>
              <a:spLocks noChangeShapeType="1"/>
            </p:cNvSpPr>
            <p:nvPr/>
          </p:nvSpPr>
          <p:spPr bwMode="auto">
            <a:xfrm>
              <a:off x="1666523" y="1374775"/>
              <a:ext cx="1411" cy="4019550"/>
            </a:xfrm>
            <a:prstGeom prst="line">
              <a:avLst/>
            </a:prstGeom>
            <a:noFill/>
            <a:ln w="9525">
              <a:solidFill>
                <a:schemeClr val="tx1"/>
              </a:solidFill>
              <a:round/>
              <a:headEnd/>
              <a:tailEnd/>
            </a:ln>
          </p:spPr>
          <p:txBody>
            <a:bodyPr/>
            <a:lstStyle/>
            <a:p>
              <a:endParaRPr lang="en-US"/>
            </a:p>
          </p:txBody>
        </p:sp>
        <p:sp>
          <p:nvSpPr>
            <p:cNvPr id="89098" name="Rectangle 9"/>
            <p:cNvSpPr>
              <a:spLocks noChangeArrowheads="1"/>
            </p:cNvSpPr>
            <p:nvPr/>
          </p:nvSpPr>
          <p:spPr bwMode="auto">
            <a:xfrm>
              <a:off x="1443567" y="5302250"/>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0</a:t>
              </a:r>
              <a:endParaRPr lang="en-US" altLang="en-US" sz="2800">
                <a:solidFill>
                  <a:schemeClr val="tx1"/>
                </a:solidFill>
                <a:latin typeface="Times New Roman" pitchFamily="18" charset="0"/>
              </a:endParaRPr>
            </a:p>
          </p:txBody>
        </p:sp>
        <p:sp>
          <p:nvSpPr>
            <p:cNvPr id="89099" name="Rectangle 10"/>
            <p:cNvSpPr>
              <a:spLocks noChangeArrowheads="1"/>
            </p:cNvSpPr>
            <p:nvPr/>
          </p:nvSpPr>
          <p:spPr bwMode="auto">
            <a:xfrm>
              <a:off x="1399822" y="32861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10</a:t>
              </a:r>
              <a:endParaRPr lang="en-US" altLang="en-US" sz="2800">
                <a:solidFill>
                  <a:schemeClr val="tx1"/>
                </a:solidFill>
                <a:latin typeface="Times New Roman" pitchFamily="18" charset="0"/>
              </a:endParaRPr>
            </a:p>
          </p:txBody>
        </p:sp>
        <p:sp>
          <p:nvSpPr>
            <p:cNvPr id="89100" name="Rectangle 11"/>
            <p:cNvSpPr>
              <a:spLocks noChangeArrowheads="1"/>
            </p:cNvSpPr>
            <p:nvPr/>
          </p:nvSpPr>
          <p:spPr bwMode="auto">
            <a:xfrm>
              <a:off x="1399822" y="1270000"/>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20</a:t>
              </a:r>
              <a:endParaRPr lang="en-US" altLang="en-US" sz="2800">
                <a:solidFill>
                  <a:schemeClr val="tx1"/>
                </a:solidFill>
                <a:latin typeface="Times New Roman" pitchFamily="18" charset="0"/>
              </a:endParaRPr>
            </a:p>
          </p:txBody>
        </p:sp>
        <p:sp>
          <p:nvSpPr>
            <p:cNvPr id="89101" name="Rectangle 12"/>
            <p:cNvSpPr>
              <a:spLocks noChangeArrowheads="1"/>
            </p:cNvSpPr>
            <p:nvPr/>
          </p:nvSpPr>
          <p:spPr bwMode="auto">
            <a:xfrm>
              <a:off x="1624189" y="5470525"/>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0</a:t>
              </a:r>
              <a:endParaRPr lang="en-US" altLang="en-US" sz="2800">
                <a:solidFill>
                  <a:schemeClr val="tx1"/>
                </a:solidFill>
                <a:latin typeface="Times New Roman" pitchFamily="18" charset="0"/>
              </a:endParaRPr>
            </a:p>
          </p:txBody>
        </p:sp>
        <p:sp>
          <p:nvSpPr>
            <p:cNvPr id="89102" name="Rectangle 13"/>
            <p:cNvSpPr>
              <a:spLocks noChangeArrowheads="1"/>
            </p:cNvSpPr>
            <p:nvPr/>
          </p:nvSpPr>
          <p:spPr bwMode="auto">
            <a:xfrm>
              <a:off x="2524479" y="54705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10</a:t>
              </a:r>
              <a:endParaRPr lang="en-US" altLang="en-US" sz="2800">
                <a:solidFill>
                  <a:schemeClr val="tx1"/>
                </a:solidFill>
                <a:latin typeface="Times New Roman" pitchFamily="18" charset="0"/>
              </a:endParaRPr>
            </a:p>
          </p:txBody>
        </p:sp>
        <p:sp>
          <p:nvSpPr>
            <p:cNvPr id="89103" name="Rectangle 14"/>
            <p:cNvSpPr>
              <a:spLocks noChangeArrowheads="1"/>
            </p:cNvSpPr>
            <p:nvPr/>
          </p:nvSpPr>
          <p:spPr bwMode="auto">
            <a:xfrm>
              <a:off x="3512257" y="54705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20</a:t>
              </a:r>
              <a:endParaRPr lang="en-US" altLang="en-US" sz="2800">
                <a:solidFill>
                  <a:schemeClr val="tx1"/>
                </a:solidFill>
                <a:latin typeface="Times New Roman" pitchFamily="18" charset="0"/>
              </a:endParaRPr>
            </a:p>
          </p:txBody>
        </p:sp>
        <p:sp>
          <p:nvSpPr>
            <p:cNvPr id="89104" name="Rectangle 15"/>
            <p:cNvSpPr>
              <a:spLocks noChangeArrowheads="1"/>
            </p:cNvSpPr>
            <p:nvPr/>
          </p:nvSpPr>
          <p:spPr bwMode="auto">
            <a:xfrm>
              <a:off x="4500034" y="54705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30</a:t>
              </a:r>
              <a:endParaRPr lang="en-US" altLang="en-US" sz="2800">
                <a:solidFill>
                  <a:schemeClr val="tx1"/>
                </a:solidFill>
                <a:latin typeface="Times New Roman" pitchFamily="18" charset="0"/>
              </a:endParaRPr>
            </a:p>
          </p:txBody>
        </p:sp>
        <p:sp>
          <p:nvSpPr>
            <p:cNvPr id="89105" name="Rectangle 16"/>
            <p:cNvSpPr>
              <a:spLocks noChangeArrowheads="1"/>
            </p:cNvSpPr>
            <p:nvPr/>
          </p:nvSpPr>
          <p:spPr bwMode="auto">
            <a:xfrm>
              <a:off x="5487812" y="5470525"/>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40</a:t>
              </a:r>
              <a:endParaRPr lang="en-US" altLang="en-US" sz="2800">
                <a:solidFill>
                  <a:schemeClr val="tx1"/>
                </a:solidFill>
                <a:latin typeface="Times New Roman" pitchFamily="18" charset="0"/>
              </a:endParaRPr>
            </a:p>
          </p:txBody>
        </p:sp>
        <p:sp>
          <p:nvSpPr>
            <p:cNvPr id="89106" name="Oval 17"/>
            <p:cNvSpPr>
              <a:spLocks noChangeArrowheads="1"/>
            </p:cNvSpPr>
            <p:nvPr/>
          </p:nvSpPr>
          <p:spPr bwMode="auto">
            <a:xfrm>
              <a:off x="2880078" y="3195638"/>
              <a:ext cx="105833" cy="119062"/>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9107" name="Oval 18"/>
            <p:cNvSpPr>
              <a:spLocks noChangeArrowheads="1"/>
            </p:cNvSpPr>
            <p:nvPr/>
          </p:nvSpPr>
          <p:spPr bwMode="auto">
            <a:xfrm>
              <a:off x="2535767" y="2543176"/>
              <a:ext cx="105833" cy="119063"/>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9108" name="Oval 19"/>
            <p:cNvSpPr>
              <a:spLocks noChangeArrowheads="1"/>
            </p:cNvSpPr>
            <p:nvPr/>
          </p:nvSpPr>
          <p:spPr bwMode="auto">
            <a:xfrm>
              <a:off x="4895145" y="3498850"/>
              <a:ext cx="105833" cy="119063"/>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9109" name="Oval 20"/>
            <p:cNvSpPr>
              <a:spLocks noChangeArrowheads="1"/>
            </p:cNvSpPr>
            <p:nvPr/>
          </p:nvSpPr>
          <p:spPr bwMode="auto">
            <a:xfrm>
              <a:off x="3244145" y="3000376"/>
              <a:ext cx="105833" cy="119063"/>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9110" name="Oval 21"/>
            <p:cNvSpPr>
              <a:spLocks noChangeArrowheads="1"/>
            </p:cNvSpPr>
            <p:nvPr/>
          </p:nvSpPr>
          <p:spPr bwMode="auto">
            <a:xfrm>
              <a:off x="5764389" y="4102101"/>
              <a:ext cx="105833" cy="119063"/>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9111" name="Oval 22"/>
            <p:cNvSpPr>
              <a:spLocks noChangeArrowheads="1"/>
            </p:cNvSpPr>
            <p:nvPr/>
          </p:nvSpPr>
          <p:spPr bwMode="auto">
            <a:xfrm>
              <a:off x="7213600" y="4826001"/>
              <a:ext cx="105834" cy="119063"/>
            </a:xfrm>
            <a:prstGeom prst="ellipse">
              <a:avLst/>
            </a:prstGeom>
            <a:solidFill>
              <a:srgbClr val="FFFFFF"/>
            </a:solidFill>
            <a:ln w="12700">
              <a:solidFill>
                <a:schemeClr val="hlink"/>
              </a:solidFill>
              <a:round/>
              <a:headEnd type="none" w="sm" len="sm"/>
              <a:tailEnd type="none" w="sm" len="sm"/>
            </a:ln>
          </p:spPr>
          <p:txBody>
            <a:bodyPr wrap="none" anchor="ctr"/>
            <a:lstStyle/>
            <a:p>
              <a:endParaRPr lang="en-US" altLang="en-US" sz="2000">
                <a:solidFill>
                  <a:schemeClr val="tx1"/>
                </a:solidFill>
              </a:endParaRPr>
            </a:p>
          </p:txBody>
        </p:sp>
        <p:sp>
          <p:nvSpPr>
            <p:cNvPr id="89112" name="Rectangle 23"/>
            <p:cNvSpPr>
              <a:spLocks noChangeArrowheads="1"/>
            </p:cNvSpPr>
            <p:nvPr/>
          </p:nvSpPr>
          <p:spPr bwMode="auto">
            <a:xfrm>
              <a:off x="2627489" y="5846764"/>
              <a:ext cx="4313767" cy="274637"/>
            </a:xfrm>
            <a:prstGeom prst="rect">
              <a:avLst/>
            </a:prstGeom>
            <a:noFill/>
            <a:ln w="9525">
              <a:noFill/>
              <a:miter lim="800000"/>
              <a:headEnd/>
              <a:tailEnd/>
            </a:ln>
          </p:spPr>
          <p:txBody>
            <a:bodyPr lIns="0" tIns="0" rIns="0" bIns="0">
              <a:spAutoFit/>
            </a:bodyPr>
            <a:lstStyle/>
            <a:p>
              <a:pPr defTabSz="762000"/>
              <a:r>
                <a:rPr lang="en-US" altLang="en-US" sz="1800" b="1" dirty="0">
                  <a:solidFill>
                    <a:schemeClr val="tx1"/>
                  </a:solidFill>
                </a:rPr>
                <a:t>Dk/</a:t>
              </a:r>
              <a:r>
                <a:rPr lang="en-US" altLang="en-US" sz="1800" b="1" i="1" dirty="0">
                  <a:solidFill>
                    <a:schemeClr val="tx1"/>
                  </a:solidFill>
                </a:rPr>
                <a:t>t</a:t>
              </a:r>
              <a:r>
                <a:rPr lang="zh-CN" altLang="en-US" sz="1800" b="1" baseline="-25000" dirty="0">
                  <a:solidFill>
                    <a:schemeClr val="tx1"/>
                  </a:solidFill>
                </a:rPr>
                <a:t>平均</a:t>
              </a:r>
              <a:r>
                <a:rPr lang="en-US" altLang="en-US" sz="1800" b="1" dirty="0">
                  <a:solidFill>
                    <a:schemeClr val="tx1"/>
                  </a:solidFill>
                </a:rPr>
                <a:t> (cm x ml O</a:t>
              </a:r>
              <a:r>
                <a:rPr lang="en-US" altLang="en-US" sz="1800" b="1" baseline="-25000" dirty="0">
                  <a:solidFill>
                    <a:schemeClr val="tx1"/>
                  </a:solidFill>
                </a:rPr>
                <a:t>2</a:t>
              </a:r>
              <a:r>
                <a:rPr lang="en-US" altLang="en-US" sz="1800" b="1" dirty="0">
                  <a:solidFill>
                    <a:schemeClr val="tx1"/>
                  </a:solidFill>
                </a:rPr>
                <a:t>) / (</a:t>
              </a:r>
              <a:r>
                <a:rPr lang="zh-CN" altLang="en-US" sz="1800" b="1" dirty="0">
                  <a:solidFill>
                    <a:schemeClr val="tx1"/>
                  </a:solidFill>
                </a:rPr>
                <a:t>秒</a:t>
              </a:r>
              <a:r>
                <a:rPr lang="en-US" altLang="en-US" sz="1800" b="1" dirty="0">
                  <a:solidFill>
                    <a:schemeClr val="tx1"/>
                  </a:solidFill>
                </a:rPr>
                <a:t> x ml x mm Hg)</a:t>
              </a:r>
              <a:endParaRPr lang="en-US" altLang="en-US" sz="1800" dirty="0">
                <a:solidFill>
                  <a:schemeClr val="tx1"/>
                </a:solidFill>
                <a:latin typeface="Times New Roman" pitchFamily="18" charset="0"/>
              </a:endParaRPr>
            </a:p>
          </p:txBody>
        </p:sp>
        <p:sp>
          <p:nvSpPr>
            <p:cNvPr id="89113" name="Rectangle 24"/>
            <p:cNvSpPr>
              <a:spLocks noChangeArrowheads="1"/>
            </p:cNvSpPr>
            <p:nvPr/>
          </p:nvSpPr>
          <p:spPr bwMode="auto">
            <a:xfrm rot="16200000">
              <a:off x="494323" y="3293676"/>
              <a:ext cx="1242328" cy="276999"/>
            </a:xfrm>
            <a:prstGeom prst="rect">
              <a:avLst/>
            </a:prstGeom>
            <a:noFill/>
            <a:ln w="9525">
              <a:noFill/>
              <a:miter lim="800000"/>
              <a:headEnd/>
              <a:tailEnd/>
            </a:ln>
          </p:spPr>
          <p:txBody>
            <a:bodyPr wrap="none" lIns="0" tIns="0" rIns="0" bIns="0">
              <a:spAutoFit/>
            </a:bodyPr>
            <a:lstStyle/>
            <a:p>
              <a:pPr defTabSz="762000"/>
              <a:r>
                <a:rPr lang="zh-CN" altLang="en-US" sz="1800" b="1" dirty="0">
                  <a:solidFill>
                    <a:schemeClr val="tx1"/>
                  </a:solidFill>
                </a:rPr>
                <a:t>角膜水肿</a:t>
              </a:r>
              <a:r>
                <a:rPr lang="en-US" altLang="en-US" sz="1800" b="1" dirty="0">
                  <a:solidFill>
                    <a:schemeClr val="tx1"/>
                  </a:solidFill>
                </a:rPr>
                <a:t>(%)</a:t>
              </a:r>
              <a:endParaRPr lang="en-US" altLang="en-US" sz="1800" dirty="0">
                <a:solidFill>
                  <a:schemeClr val="tx1"/>
                </a:solidFill>
                <a:latin typeface="Times New Roman" pitchFamily="18" charset="0"/>
              </a:endParaRPr>
            </a:p>
          </p:txBody>
        </p:sp>
        <p:sp>
          <p:nvSpPr>
            <p:cNvPr id="89114" name="Rectangle 25"/>
            <p:cNvSpPr>
              <a:spLocks noChangeArrowheads="1"/>
            </p:cNvSpPr>
            <p:nvPr/>
          </p:nvSpPr>
          <p:spPr bwMode="auto">
            <a:xfrm>
              <a:off x="3357034" y="1603375"/>
              <a:ext cx="4222044" cy="304800"/>
            </a:xfrm>
            <a:prstGeom prst="rect">
              <a:avLst/>
            </a:prstGeom>
            <a:noFill/>
            <a:ln w="9525">
              <a:noFill/>
              <a:miter lim="800000"/>
              <a:headEnd/>
              <a:tailEnd/>
            </a:ln>
          </p:spPr>
          <p:txBody>
            <a:bodyPr lIns="0" tIns="0" rIns="0" bIns="0">
              <a:spAutoFit/>
            </a:bodyPr>
            <a:lstStyle/>
            <a:p>
              <a:pPr algn="r" defTabSz="762000">
                <a:lnSpc>
                  <a:spcPct val="110000"/>
                </a:lnSpc>
              </a:pPr>
              <a:r>
                <a:rPr lang="en-US" altLang="en-US" sz="1800" b="1" dirty="0">
                  <a:solidFill>
                    <a:schemeClr val="tx1"/>
                  </a:solidFill>
                </a:rPr>
                <a:t>Dk/</a:t>
              </a:r>
              <a:r>
                <a:rPr lang="en-US" altLang="en-US" sz="1800" b="1" i="1" dirty="0" err="1">
                  <a:solidFill>
                    <a:schemeClr val="tx1"/>
                  </a:solidFill>
                </a:rPr>
                <a:t>t</a:t>
              </a:r>
              <a:r>
                <a:rPr lang="en-US" altLang="en-US" sz="1800" b="1" baseline="-25000" dirty="0" err="1">
                  <a:solidFill>
                    <a:schemeClr val="tx1"/>
                  </a:solidFill>
                </a:rPr>
                <a:t>avg</a:t>
              </a:r>
              <a:r>
                <a:rPr lang="en-US" altLang="en-US" sz="1800" b="1" dirty="0">
                  <a:solidFill>
                    <a:schemeClr val="tx1"/>
                  </a:solidFill>
                </a:rPr>
                <a:t> = 87 x 10</a:t>
              </a:r>
              <a:r>
                <a:rPr lang="en-US" altLang="en-US" sz="1800" b="1" baseline="30000" dirty="0">
                  <a:solidFill>
                    <a:schemeClr val="tx1"/>
                  </a:solidFill>
                </a:rPr>
                <a:t>–9</a:t>
              </a:r>
            </a:p>
          </p:txBody>
        </p:sp>
        <p:sp>
          <p:nvSpPr>
            <p:cNvPr id="89115" name="Rectangle 26"/>
            <p:cNvSpPr>
              <a:spLocks noChangeArrowheads="1"/>
            </p:cNvSpPr>
            <p:nvPr/>
          </p:nvSpPr>
          <p:spPr bwMode="auto">
            <a:xfrm>
              <a:off x="1399822" y="2278063"/>
              <a:ext cx="18274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15</a:t>
              </a:r>
              <a:endParaRPr lang="en-US" altLang="en-US" sz="2800">
                <a:solidFill>
                  <a:schemeClr val="tx1"/>
                </a:solidFill>
                <a:latin typeface="Times New Roman" pitchFamily="18" charset="0"/>
              </a:endParaRPr>
            </a:p>
          </p:txBody>
        </p:sp>
        <p:sp>
          <p:nvSpPr>
            <p:cNvPr id="89116" name="Rectangle 27"/>
            <p:cNvSpPr>
              <a:spLocks noChangeArrowheads="1"/>
            </p:cNvSpPr>
            <p:nvPr/>
          </p:nvSpPr>
          <p:spPr bwMode="auto">
            <a:xfrm>
              <a:off x="1443567" y="4294188"/>
              <a:ext cx="91372"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5</a:t>
              </a:r>
              <a:endParaRPr lang="en-US" altLang="en-US" sz="2800">
                <a:solidFill>
                  <a:schemeClr val="tx1"/>
                </a:solidFill>
                <a:latin typeface="Times New Roman" pitchFamily="18" charset="0"/>
              </a:endParaRPr>
            </a:p>
          </p:txBody>
        </p:sp>
        <p:sp>
          <p:nvSpPr>
            <p:cNvPr id="89117" name="Rectangle 28"/>
            <p:cNvSpPr>
              <a:spLocks noChangeArrowheads="1"/>
            </p:cNvSpPr>
            <p:nvPr/>
          </p:nvSpPr>
          <p:spPr bwMode="auto">
            <a:xfrm>
              <a:off x="7476067" y="5470525"/>
              <a:ext cx="274114"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140</a:t>
              </a:r>
              <a:endParaRPr lang="en-US" altLang="en-US" sz="2800">
                <a:solidFill>
                  <a:schemeClr val="tx1"/>
                </a:solidFill>
                <a:latin typeface="Times New Roman" pitchFamily="18" charset="0"/>
              </a:endParaRPr>
            </a:p>
          </p:txBody>
        </p:sp>
        <p:sp>
          <p:nvSpPr>
            <p:cNvPr id="89118" name="Rectangle 29"/>
            <p:cNvSpPr>
              <a:spLocks noChangeArrowheads="1"/>
            </p:cNvSpPr>
            <p:nvPr/>
          </p:nvSpPr>
          <p:spPr bwMode="auto">
            <a:xfrm>
              <a:off x="6719711" y="5470525"/>
              <a:ext cx="274114" cy="215444"/>
            </a:xfrm>
            <a:prstGeom prst="rect">
              <a:avLst/>
            </a:prstGeom>
            <a:noFill/>
            <a:ln w="9525">
              <a:noFill/>
              <a:miter lim="800000"/>
              <a:headEnd/>
              <a:tailEnd/>
            </a:ln>
          </p:spPr>
          <p:txBody>
            <a:bodyPr wrap="none" lIns="0" tIns="0" rIns="0" bIns="0">
              <a:spAutoFit/>
            </a:bodyPr>
            <a:lstStyle/>
            <a:p>
              <a:pPr defTabSz="762000"/>
              <a:r>
                <a:rPr lang="en-US" altLang="en-US" sz="1400" b="1">
                  <a:solidFill>
                    <a:schemeClr val="tx1"/>
                  </a:solidFill>
                </a:rPr>
                <a:t>130</a:t>
              </a:r>
              <a:endParaRPr lang="en-US" altLang="en-US" sz="2800">
                <a:solidFill>
                  <a:schemeClr val="tx1"/>
                </a:solidFill>
                <a:latin typeface="Times New Roman" pitchFamily="18" charset="0"/>
              </a:endParaRPr>
            </a:p>
          </p:txBody>
        </p:sp>
        <p:sp>
          <p:nvSpPr>
            <p:cNvPr id="89119" name="Rectangle 30"/>
            <p:cNvSpPr>
              <a:spLocks noChangeArrowheads="1"/>
            </p:cNvSpPr>
            <p:nvPr/>
          </p:nvSpPr>
          <p:spPr bwMode="auto">
            <a:xfrm>
              <a:off x="6167968" y="5268913"/>
              <a:ext cx="187677" cy="615553"/>
            </a:xfrm>
            <a:prstGeom prst="rect">
              <a:avLst/>
            </a:prstGeom>
            <a:noFill/>
            <a:ln w="9525">
              <a:noFill/>
              <a:miter lim="800000"/>
              <a:headEnd/>
              <a:tailEnd/>
            </a:ln>
          </p:spPr>
          <p:txBody>
            <a:bodyPr lIns="0" tIns="0" rIns="0" bIns="0">
              <a:spAutoFit/>
            </a:bodyPr>
            <a:lstStyle/>
            <a:p>
              <a:pPr defTabSz="762000"/>
              <a:r>
                <a:rPr lang="en-US" altLang="en-US" sz="2000" b="1">
                  <a:solidFill>
                    <a:schemeClr val="tx1"/>
                  </a:solidFill>
                </a:rPr>
                <a:t>//</a:t>
              </a:r>
              <a:endParaRPr lang="en-US" altLang="en-US" sz="2000">
                <a:solidFill>
                  <a:schemeClr val="tx1"/>
                </a:solidFill>
                <a:latin typeface="Times New Roman" pitchFamily="18" charset="0"/>
              </a:endParaRPr>
            </a:p>
          </p:txBody>
        </p:sp>
        <p:sp>
          <p:nvSpPr>
            <p:cNvPr id="89120" name="Line 31"/>
            <p:cNvSpPr>
              <a:spLocks noChangeShapeType="1"/>
            </p:cNvSpPr>
            <p:nvPr/>
          </p:nvSpPr>
          <p:spPr bwMode="auto">
            <a:xfrm>
              <a:off x="2436989" y="2740025"/>
              <a:ext cx="3285067" cy="1314450"/>
            </a:xfrm>
            <a:prstGeom prst="line">
              <a:avLst/>
            </a:prstGeom>
            <a:noFill/>
            <a:ln w="38100">
              <a:solidFill>
                <a:srgbClr val="0070C0"/>
              </a:solidFill>
              <a:round/>
              <a:headEnd type="none" w="sm" len="sm"/>
              <a:tailEnd type="none" w="sm" len="sm"/>
            </a:ln>
          </p:spPr>
          <p:txBody>
            <a:bodyPr wrap="none" anchor="ctr"/>
            <a:lstStyle/>
            <a:p>
              <a:endParaRPr lang="en-US"/>
            </a:p>
          </p:txBody>
        </p:sp>
        <p:sp>
          <p:nvSpPr>
            <p:cNvPr id="2" name="TextBox 1"/>
            <p:cNvSpPr txBox="1"/>
            <p:nvPr/>
          </p:nvSpPr>
          <p:spPr>
            <a:xfrm>
              <a:off x="4158619" y="1414517"/>
              <a:ext cx="1111202" cy="646331"/>
            </a:xfrm>
            <a:prstGeom prst="rect">
              <a:avLst/>
            </a:prstGeom>
            <a:noFill/>
          </p:spPr>
          <p:txBody>
            <a:bodyPr wrap="none" rtlCol="0">
              <a:spAutoFit/>
            </a:bodyPr>
            <a:lstStyle/>
            <a:p>
              <a:r>
                <a:rPr lang="zh-CN" altLang="en-US" sz="3600" b="1" dirty="0"/>
                <a:t>长戴</a:t>
              </a:r>
              <a:endParaRPr lang="en-GB" sz="3600" b="1" dirty="0"/>
            </a:p>
          </p:txBody>
        </p:sp>
      </p:grpSp>
      <p:sp>
        <p:nvSpPr>
          <p:cNvPr id="38" name="Title 3"/>
          <p:cNvSpPr txBox="1">
            <a:spLocks/>
          </p:cNvSpPr>
          <p:nvPr/>
        </p:nvSpPr>
        <p:spPr>
          <a:xfrm>
            <a:off x="150304" y="9295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过夜角膜水肿</a:t>
            </a:r>
            <a:r>
              <a:rPr lang="en-US" altLang="en-US" i="1" dirty="0">
                <a:solidFill>
                  <a:srgbClr val="FFFF00"/>
                </a:solidFill>
                <a:latin typeface="Arial" charset="0"/>
                <a:cs typeface="Arial" charset="0"/>
              </a:rPr>
              <a:t>vs </a:t>
            </a:r>
            <a:r>
              <a:rPr lang="en-US" altLang="en-US" dirty="0">
                <a:solidFill>
                  <a:srgbClr val="FFFF00"/>
                </a:solidFill>
                <a:latin typeface="Arial" charset="0"/>
                <a:cs typeface="Arial" charset="0"/>
              </a:rPr>
              <a:t> </a:t>
            </a:r>
            <a:r>
              <a:rPr lang="en-US" altLang="en-US" i="1" dirty="0">
                <a:solidFill>
                  <a:srgbClr val="FFFF00"/>
                </a:solidFill>
                <a:latin typeface="Arial" charset="0"/>
                <a:cs typeface="Arial" charset="0"/>
              </a:rPr>
              <a:t>Dk/t</a:t>
            </a:r>
            <a:endParaRPr lang="en-CA" altLang="en-US" dirty="0">
              <a:solidFill>
                <a:srgbClr val="FFFF00"/>
              </a:solidFill>
              <a:latin typeface="Arial" charset="0"/>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113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114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114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1143" name="Rectangle 7"/>
          <p:cNvSpPr>
            <a:spLocks noGrp="1" noChangeArrowheads="1"/>
          </p:cNvSpPr>
          <p:nvPr>
            <p:ph type="body" idx="1"/>
          </p:nvPr>
        </p:nvSpPr>
        <p:spPr>
          <a:xfrm>
            <a:off x="822251" y="1033686"/>
            <a:ext cx="7607300" cy="5067300"/>
          </a:xfrm>
          <a:noFill/>
        </p:spPr>
        <p:txBody>
          <a:bodyPr/>
          <a:lstStyle/>
          <a:p>
            <a:pPr eaLnBrk="1" hangingPunct="1"/>
            <a:r>
              <a:rPr lang="zh-CN" altLang="en-US" sz="2400" dirty="0"/>
              <a:t>镜片下泪液交换率</a:t>
            </a:r>
            <a:r>
              <a:rPr lang="en-US" altLang="en-US" sz="2400" dirty="0"/>
              <a:t>:</a:t>
            </a:r>
          </a:p>
          <a:p>
            <a:pPr lvl="1" eaLnBrk="1" hangingPunct="1">
              <a:buFont typeface="Arial" panose="020B0604020202020204" pitchFamily="34" charset="0"/>
              <a:buChar char="‒"/>
            </a:pPr>
            <a:r>
              <a:rPr lang="zh-CN" altLang="en-US" sz="2400" dirty="0"/>
              <a:t>软镜</a:t>
            </a:r>
            <a:r>
              <a:rPr lang="en-US" altLang="en-US" sz="2400" dirty="0"/>
              <a:t> 1%  </a:t>
            </a:r>
            <a:r>
              <a:rPr lang="zh-CN" altLang="en-US" sz="2400" dirty="0"/>
              <a:t>每瞬目一次</a:t>
            </a:r>
            <a:endParaRPr lang="en-US" altLang="en-US" sz="2400" dirty="0"/>
          </a:p>
          <a:p>
            <a:pPr lvl="1" eaLnBrk="1" hangingPunct="1">
              <a:buFont typeface="Arial" panose="020B0604020202020204" pitchFamily="34" charset="0"/>
              <a:buChar char="‒"/>
            </a:pPr>
            <a:r>
              <a:rPr lang="zh-CN" altLang="en-US" sz="2400" dirty="0"/>
              <a:t>硬镜 </a:t>
            </a:r>
            <a:r>
              <a:rPr lang="en-US" altLang="en-US" sz="2400" dirty="0"/>
              <a:t>15 - 20%  </a:t>
            </a:r>
            <a:r>
              <a:rPr lang="zh-CN" altLang="en-US" sz="2400" dirty="0"/>
              <a:t>每瞬目一次</a:t>
            </a:r>
            <a:endParaRPr lang="en-US" altLang="en-US" sz="2400" dirty="0"/>
          </a:p>
          <a:p>
            <a:pPr eaLnBrk="1" hangingPunct="1"/>
            <a:r>
              <a:rPr lang="zh-CN" altLang="en-US" sz="2400" dirty="0"/>
              <a:t>瞬目</a:t>
            </a:r>
            <a:endParaRPr lang="en-US" altLang="en-US" sz="2400" dirty="0"/>
          </a:p>
          <a:p>
            <a:pPr lvl="1" eaLnBrk="1" hangingPunct="1">
              <a:buFont typeface="Arial" panose="020B0604020202020204" pitchFamily="34" charset="0"/>
              <a:buChar char="‒"/>
            </a:pPr>
            <a:r>
              <a:rPr lang="zh-CN" altLang="en-US" sz="2400" dirty="0"/>
              <a:t>频率</a:t>
            </a:r>
            <a:endParaRPr lang="en-US" altLang="zh-CN" sz="2400" dirty="0"/>
          </a:p>
          <a:p>
            <a:pPr lvl="1" eaLnBrk="1" hangingPunct="1">
              <a:buFont typeface="Arial" panose="020B0604020202020204" pitchFamily="34" charset="0"/>
              <a:buChar char="‒"/>
            </a:pPr>
            <a:r>
              <a:rPr lang="zh-CN" altLang="en-US" sz="2400" dirty="0"/>
              <a:t>质量</a:t>
            </a:r>
            <a:r>
              <a:rPr lang="en-US" altLang="en-US" sz="2400" dirty="0"/>
              <a:t>(</a:t>
            </a:r>
            <a:r>
              <a:rPr lang="zh-CN" altLang="en-US" sz="2400" dirty="0"/>
              <a:t>是否完全</a:t>
            </a:r>
            <a:r>
              <a:rPr lang="en-US" altLang="en-US" sz="2400" dirty="0"/>
              <a:t>)</a:t>
            </a:r>
          </a:p>
          <a:p>
            <a:pPr eaLnBrk="1" hangingPunct="1"/>
            <a:r>
              <a:rPr lang="zh-CN" altLang="en-US" sz="2400" dirty="0"/>
              <a:t>硬镜与软镜的配适特征</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动态氧气供应</a:t>
            </a:r>
            <a:endParaRPr lang="en-CA" altLang="en-US" dirty="0">
              <a:solidFill>
                <a:srgbClr val="FFFF00"/>
              </a:solidFill>
              <a:latin typeface="Arial" charset="0"/>
              <a:cs typeface="Arial"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318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318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318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3191" name="Rectangle 9"/>
          <p:cNvSpPr>
            <a:spLocks noGrp="1" noChangeArrowheads="1"/>
          </p:cNvSpPr>
          <p:nvPr>
            <p:ph type="body" idx="1"/>
          </p:nvPr>
        </p:nvSpPr>
        <p:spPr>
          <a:xfrm>
            <a:off x="818166" y="945356"/>
            <a:ext cx="7598833" cy="4719637"/>
          </a:xfrm>
        </p:spPr>
        <p:txBody>
          <a:bodyPr/>
          <a:lstStyle/>
          <a:p>
            <a:pPr eaLnBrk="1" hangingPunct="1">
              <a:lnSpc>
                <a:spcPct val="140000"/>
              </a:lnSpc>
            </a:pPr>
            <a:r>
              <a:rPr lang="zh-CN" altLang="en-US" sz="2400" dirty="0"/>
              <a:t>聚合物的形成</a:t>
            </a:r>
            <a:endParaRPr lang="en-US" altLang="zh-CN" sz="2400" dirty="0"/>
          </a:p>
          <a:p>
            <a:pPr eaLnBrk="1" hangingPunct="1">
              <a:lnSpc>
                <a:spcPct val="140000"/>
              </a:lnSpc>
            </a:pPr>
            <a:r>
              <a:rPr lang="zh-CN" altLang="en-US" sz="2400" dirty="0"/>
              <a:t>温度影响</a:t>
            </a:r>
            <a:endParaRPr lang="en-US" altLang="en-US" sz="2400" dirty="0"/>
          </a:p>
          <a:p>
            <a:pPr eaLnBrk="1" hangingPunct="1">
              <a:lnSpc>
                <a:spcPct val="140000"/>
              </a:lnSpc>
            </a:pPr>
            <a:r>
              <a:rPr lang="zh-CN" altLang="en-US" sz="2400" dirty="0"/>
              <a:t>镜片表面的氧分压</a:t>
            </a:r>
            <a:endParaRPr lang="en-US" altLang="en-US" sz="2400" dirty="0"/>
          </a:p>
          <a:p>
            <a:pPr eaLnBrk="1" hangingPunct="1">
              <a:lnSpc>
                <a:spcPct val="140000"/>
              </a:lnSpc>
            </a:pPr>
            <a:r>
              <a:rPr lang="zh-CN" altLang="en-US" sz="2400" dirty="0"/>
              <a:t>镜片厚度</a:t>
            </a:r>
            <a:r>
              <a:rPr lang="en-US" altLang="en-US" sz="2400" dirty="0"/>
              <a:t> ( </a:t>
            </a:r>
            <a:r>
              <a:rPr lang="en-US" altLang="en-US" sz="2400" i="1" dirty="0"/>
              <a:t>t</a:t>
            </a:r>
            <a:r>
              <a:rPr lang="en-US" altLang="en-US" sz="2400" dirty="0"/>
              <a:t> )</a:t>
            </a:r>
          </a:p>
          <a:p>
            <a:pPr eaLnBrk="1" hangingPunct="1">
              <a:lnSpc>
                <a:spcPct val="140000"/>
              </a:lnSpc>
            </a:pPr>
            <a:r>
              <a:rPr lang="zh-CN" altLang="en-US" sz="2400" dirty="0"/>
              <a:t>边界效应</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透过接触镜的气体运动</a:t>
            </a:r>
            <a:endParaRPr lang="en-CA" altLang="en-US" dirty="0">
              <a:solidFill>
                <a:srgbClr val="FFFF00"/>
              </a:solidFill>
              <a:latin typeface="Arial" charset="0"/>
              <a:cs typeface="Arial"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523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523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523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95239" name="Rectangle 7"/>
          <p:cNvSpPr>
            <a:spLocks noGrp="1" noChangeArrowheads="1"/>
          </p:cNvSpPr>
          <p:nvPr>
            <p:ph type="body" idx="1"/>
          </p:nvPr>
        </p:nvSpPr>
        <p:spPr>
          <a:xfrm>
            <a:off x="792338" y="2438400"/>
            <a:ext cx="7559323" cy="1406525"/>
          </a:xfrm>
        </p:spPr>
        <p:txBody>
          <a:bodyPr/>
          <a:lstStyle/>
          <a:p>
            <a:pPr eaLnBrk="1" hangingPunct="1">
              <a:lnSpc>
                <a:spcPct val="120000"/>
              </a:lnSpc>
              <a:buFontTx/>
              <a:buNone/>
            </a:pPr>
            <a:r>
              <a:rPr lang="en-US" altLang="en-US" sz="2400" dirty="0"/>
              <a:t>	</a:t>
            </a:r>
            <a:r>
              <a:rPr lang="zh-CN" altLang="en-US" sz="2400" dirty="0"/>
              <a:t>分子通过材料体中的 微孔</a:t>
            </a:r>
            <a:r>
              <a:rPr lang="en-US" altLang="zh-CN" sz="2400" dirty="0"/>
              <a:t>(</a:t>
            </a:r>
            <a:r>
              <a:rPr lang="zh-CN" altLang="en-US" sz="2400" dirty="0"/>
              <a:t>分子间隙</a:t>
            </a:r>
            <a:r>
              <a:rPr lang="en-US" altLang="zh-CN" sz="2400" dirty="0"/>
              <a:t>)</a:t>
            </a:r>
            <a:r>
              <a:rPr lang="zh-CN" altLang="en-US" sz="2400" dirty="0"/>
              <a:t>移动</a:t>
            </a:r>
            <a:endParaRPr lang="en-US" altLang="en-US" sz="2400" dirty="0"/>
          </a:p>
          <a:p>
            <a:pPr algn="ctr" eaLnBrk="1" hangingPunct="1">
              <a:lnSpc>
                <a:spcPct val="120000"/>
              </a:lnSpc>
              <a:buFontTx/>
              <a:buNone/>
            </a:pP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气体扩散</a:t>
            </a:r>
            <a:endParaRPr lang="en-CA" altLang="en-US" dirty="0">
              <a:solidFill>
                <a:srgbClr val="FFFF00"/>
              </a:solidFill>
              <a:latin typeface="Arial" charset="0"/>
              <a:cs typeface="Arial"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612901" y="984250"/>
            <a:ext cx="6674556" cy="5443538"/>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7284" name="Rectangle 3"/>
          <p:cNvSpPr>
            <a:spLocks noChangeArrowheads="1"/>
          </p:cNvSpPr>
          <p:nvPr/>
        </p:nvSpPr>
        <p:spPr bwMode="auto">
          <a:xfrm>
            <a:off x="4521200" y="1398588"/>
            <a:ext cx="914400" cy="2311400"/>
          </a:xfrm>
          <a:prstGeom prst="rect">
            <a:avLst/>
          </a:prstGeom>
          <a:solidFill>
            <a:srgbClr val="66FFFF"/>
          </a:solidFill>
          <a:ln w="28575">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grpSp>
        <p:nvGrpSpPr>
          <p:cNvPr id="2" name="Group 17"/>
          <p:cNvGrpSpPr>
            <a:grpSpLocks/>
          </p:cNvGrpSpPr>
          <p:nvPr/>
        </p:nvGrpSpPr>
        <p:grpSpPr bwMode="auto">
          <a:xfrm>
            <a:off x="5466642" y="1358900"/>
            <a:ext cx="492477" cy="2290763"/>
            <a:chOff x="2534" y="945"/>
            <a:chExt cx="349" cy="1443"/>
          </a:xfrm>
        </p:grpSpPr>
        <p:sp>
          <p:nvSpPr>
            <p:cNvPr id="97321" name="Text Box 18"/>
            <p:cNvSpPr txBox="1">
              <a:spLocks noChangeArrowheads="1"/>
            </p:cNvSpPr>
            <p:nvPr/>
          </p:nvSpPr>
          <p:spPr bwMode="auto">
            <a:xfrm>
              <a:off x="2534" y="945"/>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p>
          </p:txBody>
        </p:sp>
        <p:sp>
          <p:nvSpPr>
            <p:cNvPr id="97322" name="Text Box 19"/>
            <p:cNvSpPr txBox="1">
              <a:spLocks noChangeArrowheads="1"/>
            </p:cNvSpPr>
            <p:nvPr/>
          </p:nvSpPr>
          <p:spPr bwMode="auto">
            <a:xfrm>
              <a:off x="2534" y="1233"/>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23" name="Text Box 20"/>
            <p:cNvSpPr txBox="1">
              <a:spLocks noChangeArrowheads="1"/>
            </p:cNvSpPr>
            <p:nvPr/>
          </p:nvSpPr>
          <p:spPr bwMode="auto">
            <a:xfrm>
              <a:off x="2534" y="1521"/>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24" name="Text Box 21"/>
            <p:cNvSpPr txBox="1">
              <a:spLocks noChangeArrowheads="1"/>
            </p:cNvSpPr>
            <p:nvPr/>
          </p:nvSpPr>
          <p:spPr bwMode="auto">
            <a:xfrm>
              <a:off x="2534" y="1809"/>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25" name="Text Box 22"/>
            <p:cNvSpPr txBox="1">
              <a:spLocks noChangeArrowheads="1"/>
            </p:cNvSpPr>
            <p:nvPr/>
          </p:nvSpPr>
          <p:spPr bwMode="auto">
            <a:xfrm>
              <a:off x="2534" y="2097"/>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grpSp>
      <p:grpSp>
        <p:nvGrpSpPr>
          <p:cNvPr id="3" name="Group 37"/>
          <p:cNvGrpSpPr>
            <a:grpSpLocks/>
          </p:cNvGrpSpPr>
          <p:nvPr/>
        </p:nvGrpSpPr>
        <p:grpSpPr bwMode="auto">
          <a:xfrm>
            <a:off x="4021664" y="1358900"/>
            <a:ext cx="492477" cy="2290763"/>
            <a:chOff x="2534" y="945"/>
            <a:chExt cx="349" cy="1443"/>
          </a:xfrm>
        </p:grpSpPr>
        <p:sp>
          <p:nvSpPr>
            <p:cNvPr id="97316" name="Text Box 38"/>
            <p:cNvSpPr txBox="1">
              <a:spLocks noChangeArrowheads="1"/>
            </p:cNvSpPr>
            <p:nvPr/>
          </p:nvSpPr>
          <p:spPr bwMode="auto">
            <a:xfrm>
              <a:off x="2534" y="945"/>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p>
          </p:txBody>
        </p:sp>
        <p:sp>
          <p:nvSpPr>
            <p:cNvPr id="97317" name="Text Box 39"/>
            <p:cNvSpPr txBox="1">
              <a:spLocks noChangeArrowheads="1"/>
            </p:cNvSpPr>
            <p:nvPr/>
          </p:nvSpPr>
          <p:spPr bwMode="auto">
            <a:xfrm>
              <a:off x="2534" y="1233"/>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18" name="Text Box 40"/>
            <p:cNvSpPr txBox="1">
              <a:spLocks noChangeArrowheads="1"/>
            </p:cNvSpPr>
            <p:nvPr/>
          </p:nvSpPr>
          <p:spPr bwMode="auto">
            <a:xfrm>
              <a:off x="2534" y="1521"/>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19" name="Text Box 41"/>
            <p:cNvSpPr txBox="1">
              <a:spLocks noChangeArrowheads="1"/>
            </p:cNvSpPr>
            <p:nvPr/>
          </p:nvSpPr>
          <p:spPr bwMode="auto">
            <a:xfrm>
              <a:off x="2534" y="1809"/>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20" name="Text Box 42"/>
            <p:cNvSpPr txBox="1">
              <a:spLocks noChangeArrowheads="1"/>
            </p:cNvSpPr>
            <p:nvPr/>
          </p:nvSpPr>
          <p:spPr bwMode="auto">
            <a:xfrm>
              <a:off x="2534" y="2097"/>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grpSp>
      <p:grpSp>
        <p:nvGrpSpPr>
          <p:cNvPr id="4" name="Group 49"/>
          <p:cNvGrpSpPr>
            <a:grpSpLocks/>
          </p:cNvGrpSpPr>
          <p:nvPr/>
        </p:nvGrpSpPr>
        <p:grpSpPr bwMode="auto">
          <a:xfrm>
            <a:off x="3555997" y="1358900"/>
            <a:ext cx="492477" cy="2290763"/>
            <a:chOff x="2534" y="945"/>
            <a:chExt cx="349" cy="1443"/>
          </a:xfrm>
        </p:grpSpPr>
        <p:sp>
          <p:nvSpPr>
            <p:cNvPr id="97311" name="Text Box 50"/>
            <p:cNvSpPr txBox="1">
              <a:spLocks noChangeArrowheads="1"/>
            </p:cNvSpPr>
            <p:nvPr/>
          </p:nvSpPr>
          <p:spPr bwMode="auto">
            <a:xfrm>
              <a:off x="2534" y="945"/>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p>
          </p:txBody>
        </p:sp>
        <p:sp>
          <p:nvSpPr>
            <p:cNvPr id="97312" name="Text Box 51"/>
            <p:cNvSpPr txBox="1">
              <a:spLocks noChangeArrowheads="1"/>
            </p:cNvSpPr>
            <p:nvPr/>
          </p:nvSpPr>
          <p:spPr bwMode="auto">
            <a:xfrm>
              <a:off x="2534" y="1233"/>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13" name="Text Box 52"/>
            <p:cNvSpPr txBox="1">
              <a:spLocks noChangeArrowheads="1"/>
            </p:cNvSpPr>
            <p:nvPr/>
          </p:nvSpPr>
          <p:spPr bwMode="auto">
            <a:xfrm>
              <a:off x="2534" y="1521"/>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14" name="Text Box 53"/>
            <p:cNvSpPr txBox="1">
              <a:spLocks noChangeArrowheads="1"/>
            </p:cNvSpPr>
            <p:nvPr/>
          </p:nvSpPr>
          <p:spPr bwMode="auto">
            <a:xfrm>
              <a:off x="2534" y="1809"/>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15" name="Text Box 54"/>
            <p:cNvSpPr txBox="1">
              <a:spLocks noChangeArrowheads="1"/>
            </p:cNvSpPr>
            <p:nvPr/>
          </p:nvSpPr>
          <p:spPr bwMode="auto">
            <a:xfrm>
              <a:off x="2534" y="2097"/>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grpSp>
      <p:grpSp>
        <p:nvGrpSpPr>
          <p:cNvPr id="5" name="Group 55"/>
          <p:cNvGrpSpPr>
            <a:grpSpLocks/>
          </p:cNvGrpSpPr>
          <p:nvPr/>
        </p:nvGrpSpPr>
        <p:grpSpPr bwMode="auto">
          <a:xfrm>
            <a:off x="3088920" y="1358900"/>
            <a:ext cx="492477" cy="2290763"/>
            <a:chOff x="2534" y="945"/>
            <a:chExt cx="349" cy="1443"/>
          </a:xfrm>
        </p:grpSpPr>
        <p:sp>
          <p:nvSpPr>
            <p:cNvPr id="97306" name="Text Box 56"/>
            <p:cNvSpPr txBox="1">
              <a:spLocks noChangeArrowheads="1"/>
            </p:cNvSpPr>
            <p:nvPr/>
          </p:nvSpPr>
          <p:spPr bwMode="auto">
            <a:xfrm>
              <a:off x="2534" y="945"/>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p>
          </p:txBody>
        </p:sp>
        <p:sp>
          <p:nvSpPr>
            <p:cNvPr id="97307" name="Text Box 57"/>
            <p:cNvSpPr txBox="1">
              <a:spLocks noChangeArrowheads="1"/>
            </p:cNvSpPr>
            <p:nvPr/>
          </p:nvSpPr>
          <p:spPr bwMode="auto">
            <a:xfrm>
              <a:off x="2534" y="1233"/>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08" name="Text Box 58"/>
            <p:cNvSpPr txBox="1">
              <a:spLocks noChangeArrowheads="1"/>
            </p:cNvSpPr>
            <p:nvPr/>
          </p:nvSpPr>
          <p:spPr bwMode="auto">
            <a:xfrm>
              <a:off x="2534" y="1521"/>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09" name="Text Box 59"/>
            <p:cNvSpPr txBox="1">
              <a:spLocks noChangeArrowheads="1"/>
            </p:cNvSpPr>
            <p:nvPr/>
          </p:nvSpPr>
          <p:spPr bwMode="auto">
            <a:xfrm>
              <a:off x="2534" y="1809"/>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sp>
          <p:nvSpPr>
            <p:cNvPr id="97310" name="Text Box 60"/>
            <p:cNvSpPr txBox="1">
              <a:spLocks noChangeArrowheads="1"/>
            </p:cNvSpPr>
            <p:nvPr/>
          </p:nvSpPr>
          <p:spPr bwMode="auto">
            <a:xfrm>
              <a:off x="2534" y="2097"/>
              <a:ext cx="349" cy="291"/>
            </a:xfrm>
            <a:prstGeom prst="rect">
              <a:avLst/>
            </a:prstGeom>
            <a:noFill/>
            <a:ln w="12700">
              <a:noFill/>
              <a:miter lim="800000"/>
              <a:headEnd type="none" w="sm" len="sm"/>
              <a:tailEnd type="none" w="sm" len="sm"/>
            </a:ln>
          </p:spPr>
          <p:txBody>
            <a:bodyPr wrap="none">
              <a:spAutoFit/>
            </a:bodyPr>
            <a:lstStyle/>
            <a:p>
              <a:pPr defTabSz="762000"/>
              <a:r>
                <a:rPr lang="en-US" altLang="en-US" sz="2400" dirty="0">
                  <a:solidFill>
                    <a:schemeClr val="tx1"/>
                  </a:solidFill>
                </a:rPr>
                <a:t>O</a:t>
              </a:r>
              <a:r>
                <a:rPr lang="en-US" altLang="en-US" sz="2400" baseline="-25000" dirty="0">
                  <a:solidFill>
                    <a:schemeClr val="tx1"/>
                  </a:solidFill>
                </a:rPr>
                <a:t>2</a:t>
              </a:r>
              <a:endParaRPr lang="en-US" altLang="en-US" sz="2400" dirty="0">
                <a:solidFill>
                  <a:schemeClr val="tx1"/>
                </a:solidFill>
              </a:endParaRPr>
            </a:p>
          </p:txBody>
        </p:sp>
      </p:grpSp>
      <p:sp>
        <p:nvSpPr>
          <p:cNvPr id="97289" name="Text Box 61"/>
          <p:cNvSpPr txBox="1">
            <a:spLocks noChangeArrowheads="1"/>
          </p:cNvSpPr>
          <p:nvPr/>
        </p:nvSpPr>
        <p:spPr bwMode="auto">
          <a:xfrm>
            <a:off x="3375378" y="960439"/>
            <a:ext cx="958917"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t>渗透膜</a:t>
            </a:r>
            <a:endParaRPr lang="en-US" altLang="en-US" sz="2000" b="1" dirty="0">
              <a:solidFill>
                <a:schemeClr val="tx1"/>
              </a:solidFill>
            </a:endParaRPr>
          </a:p>
        </p:txBody>
      </p:sp>
      <p:sp>
        <p:nvSpPr>
          <p:cNvPr id="97290" name="AutoShape 62"/>
          <p:cNvSpPr>
            <a:spLocks noChangeArrowheads="1"/>
          </p:cNvSpPr>
          <p:nvPr/>
        </p:nvSpPr>
        <p:spPr bwMode="auto">
          <a:xfrm>
            <a:off x="4622800" y="2325688"/>
            <a:ext cx="711200" cy="406400"/>
          </a:xfrm>
          <a:prstGeom prst="rightArrow">
            <a:avLst>
              <a:gd name="adj1" fmla="val 50000"/>
              <a:gd name="adj2" fmla="val 49219"/>
            </a:avLst>
          </a:prstGeom>
          <a:solidFill>
            <a:srgbClr val="FFFF66"/>
          </a:solidFill>
          <a:ln w="12700">
            <a:noFill/>
            <a:miter lim="800000"/>
            <a:headEnd type="none" w="sm" len="sm"/>
            <a:tailEnd type="none" w="sm" len="sm"/>
          </a:ln>
        </p:spPr>
        <p:txBody>
          <a:bodyPr wrap="none" anchor="ctr"/>
          <a:lstStyle/>
          <a:p>
            <a:endParaRPr lang="en-US" altLang="en-US" sz="2000">
              <a:solidFill>
                <a:schemeClr val="tx1"/>
              </a:solidFill>
            </a:endParaRPr>
          </a:p>
        </p:txBody>
      </p:sp>
      <p:sp>
        <p:nvSpPr>
          <p:cNvPr id="97291" name="Freeform 63"/>
          <p:cNvSpPr>
            <a:spLocks/>
          </p:cNvSpPr>
          <p:nvPr/>
        </p:nvSpPr>
        <p:spPr bwMode="auto">
          <a:xfrm>
            <a:off x="3004256" y="3821113"/>
            <a:ext cx="3379611" cy="2241550"/>
          </a:xfrm>
          <a:custGeom>
            <a:avLst/>
            <a:gdLst>
              <a:gd name="T0" fmla="*/ 0 w 2216"/>
              <a:gd name="T1" fmla="*/ 0 h 1256"/>
              <a:gd name="T2" fmla="*/ 0 w 2216"/>
              <a:gd name="T3" fmla="*/ 2147483646 h 1256"/>
              <a:gd name="T4" fmla="*/ 2147483646 w 2216"/>
              <a:gd name="T5" fmla="*/ 2147483646 h 1256"/>
              <a:gd name="T6" fmla="*/ 0 60000 65536"/>
              <a:gd name="T7" fmla="*/ 0 60000 65536"/>
              <a:gd name="T8" fmla="*/ 0 60000 65536"/>
              <a:gd name="T9" fmla="*/ 0 w 2216"/>
              <a:gd name="T10" fmla="*/ 0 h 1256"/>
              <a:gd name="T11" fmla="*/ 2216 w 2216"/>
              <a:gd name="T12" fmla="*/ 1256 h 1256"/>
            </a:gdLst>
            <a:ahLst/>
            <a:cxnLst>
              <a:cxn ang="T6">
                <a:pos x="T0" y="T1"/>
              </a:cxn>
              <a:cxn ang="T7">
                <a:pos x="T2" y="T3"/>
              </a:cxn>
              <a:cxn ang="T8">
                <a:pos x="T4" y="T5"/>
              </a:cxn>
            </a:cxnLst>
            <a:rect l="T9" t="T10" r="T11" b="T12"/>
            <a:pathLst>
              <a:path w="2216" h="1256">
                <a:moveTo>
                  <a:pt x="0" y="0"/>
                </a:moveTo>
                <a:lnTo>
                  <a:pt x="0" y="1256"/>
                </a:lnTo>
                <a:lnTo>
                  <a:pt x="2216" y="1256"/>
                </a:lnTo>
              </a:path>
            </a:pathLst>
          </a:custGeom>
          <a:noFill/>
          <a:ln w="38100">
            <a:solidFill>
              <a:schemeClr val="tx1"/>
            </a:solidFill>
            <a:round/>
            <a:headEnd type="none" w="sm" len="sm"/>
            <a:tailEnd type="none" w="sm" len="sm"/>
          </a:ln>
        </p:spPr>
        <p:txBody>
          <a:bodyPr wrap="none" anchor="ctr"/>
          <a:lstStyle/>
          <a:p>
            <a:endParaRPr lang="en-US"/>
          </a:p>
        </p:txBody>
      </p:sp>
      <p:sp>
        <p:nvSpPr>
          <p:cNvPr id="97292" name="Freeform 64"/>
          <p:cNvSpPr>
            <a:spLocks/>
          </p:cNvSpPr>
          <p:nvPr/>
        </p:nvSpPr>
        <p:spPr bwMode="auto">
          <a:xfrm>
            <a:off x="2998612" y="4259264"/>
            <a:ext cx="3242733" cy="1546225"/>
          </a:xfrm>
          <a:custGeom>
            <a:avLst/>
            <a:gdLst>
              <a:gd name="T0" fmla="*/ 0 w 2298"/>
              <a:gd name="T1" fmla="*/ 0 h 974"/>
              <a:gd name="T2" fmla="*/ 2147483646 w 2298"/>
              <a:gd name="T3" fmla="*/ 0 h 974"/>
              <a:gd name="T4" fmla="*/ 2147483646 w 2298"/>
              <a:gd name="T5" fmla="*/ 2147483646 h 974"/>
              <a:gd name="T6" fmla="*/ 2147483646 w 2298"/>
              <a:gd name="T7" fmla="*/ 2147483646 h 974"/>
              <a:gd name="T8" fmla="*/ 0 60000 65536"/>
              <a:gd name="T9" fmla="*/ 0 60000 65536"/>
              <a:gd name="T10" fmla="*/ 0 60000 65536"/>
              <a:gd name="T11" fmla="*/ 0 60000 65536"/>
              <a:gd name="T12" fmla="*/ 0 w 2298"/>
              <a:gd name="T13" fmla="*/ 0 h 974"/>
              <a:gd name="T14" fmla="*/ 2298 w 2298"/>
              <a:gd name="T15" fmla="*/ 974 h 974"/>
            </a:gdLst>
            <a:ahLst/>
            <a:cxnLst>
              <a:cxn ang="T8">
                <a:pos x="T0" y="T1"/>
              </a:cxn>
              <a:cxn ang="T9">
                <a:pos x="T2" y="T3"/>
              </a:cxn>
              <a:cxn ang="T10">
                <a:pos x="T4" y="T5"/>
              </a:cxn>
              <a:cxn ang="T11">
                <a:pos x="T6" y="T7"/>
              </a:cxn>
            </a:cxnLst>
            <a:rect l="T12" t="T13" r="T14" b="T15"/>
            <a:pathLst>
              <a:path w="2298" h="974">
                <a:moveTo>
                  <a:pt x="0" y="0"/>
                </a:moveTo>
                <a:lnTo>
                  <a:pt x="1075" y="0"/>
                </a:lnTo>
                <a:lnTo>
                  <a:pt x="1723" y="974"/>
                </a:lnTo>
                <a:lnTo>
                  <a:pt x="2298" y="973"/>
                </a:lnTo>
              </a:path>
            </a:pathLst>
          </a:custGeom>
          <a:noFill/>
          <a:ln w="19050">
            <a:solidFill>
              <a:schemeClr val="tx1"/>
            </a:solidFill>
            <a:round/>
            <a:headEnd type="none" w="sm" len="sm"/>
            <a:tailEnd type="none" w="sm" len="sm"/>
          </a:ln>
        </p:spPr>
        <p:txBody>
          <a:bodyPr wrap="none" anchor="ctr"/>
          <a:lstStyle/>
          <a:p>
            <a:endParaRPr lang="en-US"/>
          </a:p>
        </p:txBody>
      </p:sp>
      <p:sp>
        <p:nvSpPr>
          <p:cNvPr id="97293" name="Line 66"/>
          <p:cNvSpPr>
            <a:spLocks noChangeShapeType="1"/>
          </p:cNvSpPr>
          <p:nvPr/>
        </p:nvSpPr>
        <p:spPr bwMode="auto">
          <a:xfrm>
            <a:off x="4521200" y="3509963"/>
            <a:ext cx="0" cy="7366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97294" name="Line 67"/>
          <p:cNvSpPr>
            <a:spLocks noChangeShapeType="1"/>
          </p:cNvSpPr>
          <p:nvPr/>
        </p:nvSpPr>
        <p:spPr bwMode="auto">
          <a:xfrm>
            <a:off x="5435600" y="3497263"/>
            <a:ext cx="0" cy="22987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97295" name="Text Box 68"/>
          <p:cNvSpPr txBox="1">
            <a:spLocks noChangeArrowheads="1"/>
          </p:cNvSpPr>
          <p:nvPr/>
        </p:nvSpPr>
        <p:spPr bwMode="auto">
          <a:xfrm>
            <a:off x="3656190" y="6035676"/>
            <a:ext cx="2534668"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The Ball &amp; Hill Analogy</a:t>
            </a:r>
          </a:p>
        </p:txBody>
      </p:sp>
      <p:sp>
        <p:nvSpPr>
          <p:cNvPr id="97296" name="Text Box 69"/>
          <p:cNvSpPr txBox="1">
            <a:spLocks noChangeArrowheads="1"/>
          </p:cNvSpPr>
          <p:nvPr/>
        </p:nvSpPr>
        <p:spPr bwMode="auto">
          <a:xfrm rot="-5400000">
            <a:off x="2178963" y="4697483"/>
            <a:ext cx="854721" cy="707886"/>
          </a:xfrm>
          <a:prstGeom prst="rect">
            <a:avLst/>
          </a:prstGeom>
          <a:noFill/>
          <a:ln w="12700">
            <a:noFill/>
            <a:miter lim="800000"/>
            <a:headEnd type="none" w="sm" len="sm"/>
            <a:tailEnd type="none" w="sm" len="sm"/>
          </a:ln>
        </p:spPr>
        <p:txBody>
          <a:bodyPr wrap="none">
            <a:spAutoFit/>
          </a:bodyPr>
          <a:lstStyle/>
          <a:p>
            <a:pPr algn="ctr" defTabSz="762000"/>
            <a:r>
              <a:rPr lang="zh-CN" altLang="en-US" sz="2000" dirty="0">
                <a:solidFill>
                  <a:schemeClr val="tx1"/>
                </a:solidFill>
              </a:rPr>
              <a:t>浓度</a:t>
            </a:r>
            <a:r>
              <a:rPr lang="en-US" altLang="en-US" sz="2000" dirty="0">
                <a:solidFill>
                  <a:schemeClr val="tx1"/>
                </a:solidFill>
              </a:rPr>
              <a:t/>
            </a:r>
            <a:br>
              <a:rPr lang="en-US" altLang="en-US" sz="2000" dirty="0">
                <a:solidFill>
                  <a:schemeClr val="tx1"/>
                </a:solidFill>
              </a:rPr>
            </a:br>
            <a:r>
              <a:rPr lang="en-US" altLang="en-US" sz="2000" dirty="0">
                <a:solidFill>
                  <a:schemeClr val="tx1"/>
                </a:solidFill>
              </a:rPr>
              <a:t>(</a:t>
            </a:r>
            <a:r>
              <a:rPr lang="zh-CN" altLang="en-US" sz="2000" dirty="0">
                <a:solidFill>
                  <a:schemeClr val="tx1"/>
                </a:solidFill>
              </a:rPr>
              <a:t>高度</a:t>
            </a:r>
            <a:r>
              <a:rPr lang="en-US" altLang="en-US" sz="2000" dirty="0">
                <a:solidFill>
                  <a:schemeClr val="tx1"/>
                </a:solidFill>
              </a:rPr>
              <a:t>)</a:t>
            </a:r>
          </a:p>
        </p:txBody>
      </p:sp>
      <p:sp>
        <p:nvSpPr>
          <p:cNvPr id="97297" name="Text Box 70"/>
          <p:cNvSpPr txBox="1">
            <a:spLocks noChangeArrowheads="1"/>
          </p:cNvSpPr>
          <p:nvPr/>
        </p:nvSpPr>
        <p:spPr bwMode="auto">
          <a:xfrm rot="3325843">
            <a:off x="4591791" y="4941858"/>
            <a:ext cx="598241"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r>
              <a:rPr lang="zh-CN" altLang="en-US" sz="2000" dirty="0">
                <a:solidFill>
                  <a:schemeClr val="tx1"/>
                </a:solidFill>
              </a:rPr>
              <a:t>膜</a:t>
            </a:r>
            <a:r>
              <a:rPr lang="en-US" altLang="en-US" sz="2000" dirty="0">
                <a:solidFill>
                  <a:schemeClr val="tx1"/>
                </a:solidFill>
              </a:rPr>
              <a:t>)</a:t>
            </a:r>
          </a:p>
        </p:txBody>
      </p:sp>
      <p:sp>
        <p:nvSpPr>
          <p:cNvPr id="97298" name="Oval 72"/>
          <p:cNvSpPr>
            <a:spLocks noChangeArrowheads="1"/>
          </p:cNvSpPr>
          <p:nvPr/>
        </p:nvSpPr>
        <p:spPr bwMode="auto">
          <a:xfrm>
            <a:off x="5679723" y="5387976"/>
            <a:ext cx="358422" cy="4032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7299" name="Oval 73"/>
          <p:cNvSpPr>
            <a:spLocks noChangeArrowheads="1"/>
          </p:cNvSpPr>
          <p:nvPr/>
        </p:nvSpPr>
        <p:spPr bwMode="auto">
          <a:xfrm>
            <a:off x="4730045" y="4329114"/>
            <a:ext cx="358422" cy="4032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7300" name="Freeform 74"/>
          <p:cNvSpPr>
            <a:spLocks/>
          </p:cNvSpPr>
          <p:nvPr/>
        </p:nvSpPr>
        <p:spPr bwMode="auto">
          <a:xfrm>
            <a:off x="4412545" y="4117976"/>
            <a:ext cx="344311" cy="265113"/>
          </a:xfrm>
          <a:custGeom>
            <a:avLst/>
            <a:gdLst>
              <a:gd name="T0" fmla="*/ 0 w 244"/>
              <a:gd name="T1" fmla="*/ 2147483646 h 167"/>
              <a:gd name="T2" fmla="*/ 2147483646 w 244"/>
              <a:gd name="T3" fmla="*/ 2147483646 h 167"/>
              <a:gd name="T4" fmla="*/ 2147483646 w 244"/>
              <a:gd name="T5" fmla="*/ 2147483646 h 167"/>
              <a:gd name="T6" fmla="*/ 2147483646 w 244"/>
              <a:gd name="T7" fmla="*/ 2147483646 h 167"/>
              <a:gd name="T8" fmla="*/ 2147483646 w 244"/>
              <a:gd name="T9" fmla="*/ 2147483646 h 167"/>
              <a:gd name="T10" fmla="*/ 2147483646 w 244"/>
              <a:gd name="T11" fmla="*/ 2147483646 h 167"/>
              <a:gd name="T12" fmla="*/ 2147483646 w 244"/>
              <a:gd name="T13" fmla="*/ 2147483646 h 167"/>
              <a:gd name="T14" fmla="*/ 2147483646 w 244"/>
              <a:gd name="T15" fmla="*/ 2147483646 h 167"/>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167"/>
              <a:gd name="T26" fmla="*/ 244 w 244"/>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167">
                <a:moveTo>
                  <a:pt x="0" y="1"/>
                </a:moveTo>
                <a:cubicBezTo>
                  <a:pt x="9" y="1"/>
                  <a:pt x="36" y="0"/>
                  <a:pt x="52" y="2"/>
                </a:cubicBezTo>
                <a:cubicBezTo>
                  <a:pt x="68" y="4"/>
                  <a:pt x="83" y="9"/>
                  <a:pt x="96" y="14"/>
                </a:cubicBezTo>
                <a:cubicBezTo>
                  <a:pt x="109" y="19"/>
                  <a:pt x="119" y="26"/>
                  <a:pt x="129" y="33"/>
                </a:cubicBezTo>
                <a:cubicBezTo>
                  <a:pt x="139" y="40"/>
                  <a:pt x="147" y="47"/>
                  <a:pt x="155" y="54"/>
                </a:cubicBezTo>
                <a:cubicBezTo>
                  <a:pt x="163" y="61"/>
                  <a:pt x="165" y="65"/>
                  <a:pt x="175" y="76"/>
                </a:cubicBezTo>
                <a:cubicBezTo>
                  <a:pt x="185" y="87"/>
                  <a:pt x="201" y="106"/>
                  <a:pt x="212" y="121"/>
                </a:cubicBezTo>
                <a:cubicBezTo>
                  <a:pt x="223" y="136"/>
                  <a:pt x="237" y="158"/>
                  <a:pt x="244" y="167"/>
                </a:cubicBezTo>
              </a:path>
            </a:pathLst>
          </a:custGeom>
          <a:noFill/>
          <a:ln w="28575">
            <a:solidFill>
              <a:srgbClr val="FFFF66"/>
            </a:solidFill>
            <a:round/>
            <a:headEnd type="none" w="sm" len="sm"/>
            <a:tailEnd type="triangle" w="med" len="med"/>
          </a:ln>
        </p:spPr>
        <p:txBody>
          <a:bodyPr wrap="none" anchor="ctr"/>
          <a:lstStyle/>
          <a:p>
            <a:endParaRPr lang="en-US"/>
          </a:p>
        </p:txBody>
      </p:sp>
      <p:sp>
        <p:nvSpPr>
          <p:cNvPr id="97301" name="Freeform 75"/>
          <p:cNvSpPr>
            <a:spLocks/>
          </p:cNvSpPr>
          <p:nvPr/>
        </p:nvSpPr>
        <p:spPr bwMode="auto">
          <a:xfrm>
            <a:off x="4985456" y="4748214"/>
            <a:ext cx="682978" cy="835025"/>
          </a:xfrm>
          <a:custGeom>
            <a:avLst/>
            <a:gdLst>
              <a:gd name="T0" fmla="*/ 0 w 484"/>
              <a:gd name="T1" fmla="*/ 0 h 526"/>
              <a:gd name="T2" fmla="*/ 2147483646 w 484"/>
              <a:gd name="T3" fmla="*/ 2147483646 h 526"/>
              <a:gd name="T4" fmla="*/ 2147483646 w 484"/>
              <a:gd name="T5" fmla="*/ 2147483646 h 526"/>
              <a:gd name="T6" fmla="*/ 2147483646 w 484"/>
              <a:gd name="T7" fmla="*/ 2147483646 h 526"/>
              <a:gd name="T8" fmla="*/ 2147483646 w 484"/>
              <a:gd name="T9" fmla="*/ 2147483646 h 526"/>
              <a:gd name="T10" fmla="*/ 2147483646 w 484"/>
              <a:gd name="T11" fmla="*/ 2147483646 h 526"/>
              <a:gd name="T12" fmla="*/ 2147483646 w 484"/>
              <a:gd name="T13" fmla="*/ 2147483646 h 526"/>
              <a:gd name="T14" fmla="*/ 2147483646 w 484"/>
              <a:gd name="T15" fmla="*/ 2147483646 h 526"/>
              <a:gd name="T16" fmla="*/ 0 60000 65536"/>
              <a:gd name="T17" fmla="*/ 0 60000 65536"/>
              <a:gd name="T18" fmla="*/ 0 60000 65536"/>
              <a:gd name="T19" fmla="*/ 0 60000 65536"/>
              <a:gd name="T20" fmla="*/ 0 60000 65536"/>
              <a:gd name="T21" fmla="*/ 0 60000 65536"/>
              <a:gd name="T22" fmla="*/ 0 60000 65536"/>
              <a:gd name="T23" fmla="*/ 0 60000 65536"/>
              <a:gd name="T24" fmla="*/ 0 w 484"/>
              <a:gd name="T25" fmla="*/ 0 h 526"/>
              <a:gd name="T26" fmla="*/ 484 w 484"/>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4" h="526">
                <a:moveTo>
                  <a:pt x="0" y="0"/>
                </a:moveTo>
                <a:cubicBezTo>
                  <a:pt x="12" y="19"/>
                  <a:pt x="48" y="76"/>
                  <a:pt x="70" y="112"/>
                </a:cubicBezTo>
                <a:cubicBezTo>
                  <a:pt x="92" y="148"/>
                  <a:pt x="112" y="183"/>
                  <a:pt x="132" y="214"/>
                </a:cubicBezTo>
                <a:cubicBezTo>
                  <a:pt x="152" y="245"/>
                  <a:pt x="171" y="274"/>
                  <a:pt x="188" y="300"/>
                </a:cubicBezTo>
                <a:cubicBezTo>
                  <a:pt x="205" y="326"/>
                  <a:pt x="219" y="348"/>
                  <a:pt x="235" y="370"/>
                </a:cubicBezTo>
                <a:cubicBezTo>
                  <a:pt x="251" y="392"/>
                  <a:pt x="266" y="413"/>
                  <a:pt x="285" y="430"/>
                </a:cubicBezTo>
                <a:cubicBezTo>
                  <a:pt x="304" y="447"/>
                  <a:pt x="315" y="459"/>
                  <a:pt x="348" y="475"/>
                </a:cubicBezTo>
                <a:cubicBezTo>
                  <a:pt x="381" y="491"/>
                  <a:pt x="456" y="516"/>
                  <a:pt x="484" y="526"/>
                </a:cubicBezTo>
              </a:path>
            </a:pathLst>
          </a:custGeom>
          <a:noFill/>
          <a:ln w="28575">
            <a:solidFill>
              <a:srgbClr val="FFFF66"/>
            </a:solidFill>
            <a:round/>
            <a:headEnd type="none" w="sm" len="sm"/>
            <a:tailEnd type="triangle" w="med" len="med"/>
          </a:ln>
        </p:spPr>
        <p:txBody>
          <a:bodyPr wrap="none" anchor="ctr"/>
          <a:lstStyle/>
          <a:p>
            <a:endParaRPr lang="en-US"/>
          </a:p>
        </p:txBody>
      </p:sp>
      <p:grpSp>
        <p:nvGrpSpPr>
          <p:cNvPr id="6" name="Group 80"/>
          <p:cNvGrpSpPr>
            <a:grpSpLocks/>
          </p:cNvGrpSpPr>
          <p:nvPr/>
        </p:nvGrpSpPr>
        <p:grpSpPr bwMode="auto">
          <a:xfrm>
            <a:off x="3273778" y="3841751"/>
            <a:ext cx="1135945" cy="404813"/>
            <a:chOff x="1980" y="2381"/>
            <a:chExt cx="805" cy="255"/>
          </a:xfrm>
        </p:grpSpPr>
        <p:sp>
          <p:nvSpPr>
            <p:cNvPr id="97303" name="Oval 71"/>
            <p:cNvSpPr>
              <a:spLocks noChangeArrowheads="1"/>
            </p:cNvSpPr>
            <p:nvPr/>
          </p:nvSpPr>
          <p:spPr bwMode="auto">
            <a:xfrm>
              <a:off x="2531" y="2382"/>
              <a:ext cx="254" cy="254"/>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7304" name="Oval 78"/>
            <p:cNvSpPr>
              <a:spLocks noChangeArrowheads="1"/>
            </p:cNvSpPr>
            <p:nvPr/>
          </p:nvSpPr>
          <p:spPr bwMode="auto">
            <a:xfrm>
              <a:off x="2255" y="2382"/>
              <a:ext cx="254" cy="254"/>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7305" name="Oval 79"/>
            <p:cNvSpPr>
              <a:spLocks noChangeArrowheads="1"/>
            </p:cNvSpPr>
            <p:nvPr/>
          </p:nvSpPr>
          <p:spPr bwMode="auto">
            <a:xfrm>
              <a:off x="1980" y="2381"/>
              <a:ext cx="254" cy="254"/>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sp>
        <p:nvSpPr>
          <p:cNvPr id="47"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浓度梯度</a:t>
            </a:r>
            <a:endParaRPr lang="en-CA" altLang="en-US" dirty="0">
              <a:solidFill>
                <a:srgbClr val="FFFF00"/>
              </a:solidFill>
              <a:latin typeface="Arial"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1612901" y="784373"/>
            <a:ext cx="6674556" cy="5707063"/>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9332" name="Rectangle 3"/>
          <p:cNvSpPr>
            <a:spLocks noChangeArrowheads="1"/>
          </p:cNvSpPr>
          <p:nvPr/>
        </p:nvSpPr>
        <p:spPr bwMode="auto">
          <a:xfrm>
            <a:off x="3183467" y="869950"/>
            <a:ext cx="620889" cy="1600200"/>
          </a:xfrm>
          <a:prstGeom prst="rect">
            <a:avLst/>
          </a:prstGeom>
          <a:solidFill>
            <a:srgbClr val="FFFF66"/>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99333" name="Rectangle 4"/>
          <p:cNvSpPr>
            <a:spLocks noChangeArrowheads="1"/>
          </p:cNvSpPr>
          <p:nvPr/>
        </p:nvSpPr>
        <p:spPr bwMode="auto">
          <a:xfrm>
            <a:off x="3183467" y="2787650"/>
            <a:ext cx="620889" cy="1600200"/>
          </a:xfrm>
          <a:prstGeom prst="rect">
            <a:avLst/>
          </a:prstGeom>
          <a:solidFill>
            <a:srgbClr val="FFFF66"/>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99334" name="Rectangle 5"/>
          <p:cNvSpPr>
            <a:spLocks noChangeArrowheads="1"/>
          </p:cNvSpPr>
          <p:nvPr/>
        </p:nvSpPr>
        <p:spPr bwMode="auto">
          <a:xfrm>
            <a:off x="3183467" y="4705350"/>
            <a:ext cx="620889" cy="1600200"/>
          </a:xfrm>
          <a:prstGeom prst="rect">
            <a:avLst/>
          </a:prstGeom>
          <a:solidFill>
            <a:srgbClr val="FFFF66"/>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grpSp>
        <p:nvGrpSpPr>
          <p:cNvPr id="2" name="Group 67"/>
          <p:cNvGrpSpPr>
            <a:grpSpLocks/>
          </p:cNvGrpSpPr>
          <p:nvPr/>
        </p:nvGrpSpPr>
        <p:grpSpPr bwMode="auto">
          <a:xfrm>
            <a:off x="2617612" y="850900"/>
            <a:ext cx="454378" cy="5461000"/>
            <a:chOff x="1631" y="492"/>
            <a:chExt cx="322" cy="3440"/>
          </a:xfrm>
        </p:grpSpPr>
        <p:grpSp>
          <p:nvGrpSpPr>
            <p:cNvPr id="3" name="Group 64"/>
            <p:cNvGrpSpPr>
              <a:grpSpLocks/>
            </p:cNvGrpSpPr>
            <p:nvPr/>
          </p:nvGrpSpPr>
          <p:grpSpPr bwMode="auto">
            <a:xfrm>
              <a:off x="1631" y="492"/>
              <a:ext cx="322" cy="1000"/>
              <a:chOff x="1631" y="492"/>
              <a:chExt cx="322" cy="1000"/>
            </a:xfrm>
          </p:grpSpPr>
          <p:grpSp>
            <p:nvGrpSpPr>
              <p:cNvPr id="4" name="Group 12"/>
              <p:cNvGrpSpPr>
                <a:grpSpLocks/>
              </p:cNvGrpSpPr>
              <p:nvPr/>
            </p:nvGrpSpPr>
            <p:grpSpPr bwMode="auto">
              <a:xfrm flipH="1">
                <a:off x="1828" y="492"/>
                <a:ext cx="125" cy="1000"/>
                <a:chOff x="1608" y="552"/>
                <a:chExt cx="200" cy="1600"/>
              </a:xfrm>
            </p:grpSpPr>
            <p:sp>
              <p:nvSpPr>
                <p:cNvPr id="99421" name="Oval 7"/>
                <p:cNvSpPr>
                  <a:spLocks noChangeArrowheads="1"/>
                </p:cNvSpPr>
                <p:nvPr/>
              </p:nvSpPr>
              <p:spPr bwMode="auto">
                <a:xfrm>
                  <a:off x="1608" y="5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22" name="Oval 8"/>
                <p:cNvSpPr>
                  <a:spLocks noChangeArrowheads="1"/>
                </p:cNvSpPr>
                <p:nvPr/>
              </p:nvSpPr>
              <p:spPr bwMode="auto">
                <a:xfrm>
                  <a:off x="1608" y="9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23" name="Oval 9"/>
                <p:cNvSpPr>
                  <a:spLocks noChangeArrowheads="1"/>
                </p:cNvSpPr>
                <p:nvPr/>
              </p:nvSpPr>
              <p:spPr bwMode="auto">
                <a:xfrm>
                  <a:off x="1608" y="12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24" name="Oval 10"/>
                <p:cNvSpPr>
                  <a:spLocks noChangeArrowheads="1"/>
                </p:cNvSpPr>
                <p:nvPr/>
              </p:nvSpPr>
              <p:spPr bwMode="auto">
                <a:xfrm>
                  <a:off x="1608" y="16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25" name="Oval 11"/>
                <p:cNvSpPr>
                  <a:spLocks noChangeArrowheads="1"/>
                </p:cNvSpPr>
                <p:nvPr/>
              </p:nvSpPr>
              <p:spPr bwMode="auto">
                <a:xfrm>
                  <a:off x="1608" y="19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grpSp>
            <p:nvGrpSpPr>
              <p:cNvPr id="5" name="Group 30"/>
              <p:cNvGrpSpPr>
                <a:grpSpLocks/>
              </p:cNvGrpSpPr>
              <p:nvPr/>
            </p:nvGrpSpPr>
            <p:grpSpPr bwMode="auto">
              <a:xfrm>
                <a:off x="1631" y="582"/>
                <a:ext cx="158" cy="815"/>
                <a:chOff x="1617" y="588"/>
                <a:chExt cx="158" cy="815"/>
              </a:xfrm>
            </p:grpSpPr>
            <p:sp>
              <p:nvSpPr>
                <p:cNvPr id="99417" name="Rectangle 25"/>
                <p:cNvSpPr>
                  <a:spLocks noChangeArrowheads="1"/>
                </p:cNvSpPr>
                <p:nvPr/>
              </p:nvSpPr>
              <p:spPr bwMode="auto">
                <a:xfrm>
                  <a:off x="1617" y="588"/>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418" name="Rectangle 26"/>
                <p:cNvSpPr>
                  <a:spLocks noChangeArrowheads="1"/>
                </p:cNvSpPr>
                <p:nvPr/>
              </p:nvSpPr>
              <p:spPr bwMode="auto">
                <a:xfrm>
                  <a:off x="1617" y="807"/>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419" name="Rectangle 27"/>
                <p:cNvSpPr>
                  <a:spLocks noChangeArrowheads="1"/>
                </p:cNvSpPr>
                <p:nvPr/>
              </p:nvSpPr>
              <p:spPr bwMode="auto">
                <a:xfrm>
                  <a:off x="1617" y="1026"/>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420" name="Rectangle 28"/>
                <p:cNvSpPr>
                  <a:spLocks noChangeArrowheads="1"/>
                </p:cNvSpPr>
                <p:nvPr/>
              </p:nvSpPr>
              <p:spPr bwMode="auto">
                <a:xfrm>
                  <a:off x="1617" y="1245"/>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grpSp>
        </p:grpSp>
        <p:grpSp>
          <p:nvGrpSpPr>
            <p:cNvPr id="6" name="Group 65"/>
            <p:cNvGrpSpPr>
              <a:grpSpLocks/>
            </p:cNvGrpSpPr>
            <p:nvPr/>
          </p:nvGrpSpPr>
          <p:grpSpPr bwMode="auto">
            <a:xfrm>
              <a:off x="1632" y="1732"/>
              <a:ext cx="321" cy="1000"/>
              <a:chOff x="1632" y="1732"/>
              <a:chExt cx="321" cy="1000"/>
            </a:xfrm>
          </p:grpSpPr>
          <p:grpSp>
            <p:nvGrpSpPr>
              <p:cNvPr id="7" name="Group 13"/>
              <p:cNvGrpSpPr>
                <a:grpSpLocks/>
              </p:cNvGrpSpPr>
              <p:nvPr/>
            </p:nvGrpSpPr>
            <p:grpSpPr bwMode="auto">
              <a:xfrm flipH="1">
                <a:off x="1828" y="1732"/>
                <a:ext cx="125" cy="1000"/>
                <a:chOff x="1608" y="552"/>
                <a:chExt cx="200" cy="1600"/>
              </a:xfrm>
            </p:grpSpPr>
            <p:sp>
              <p:nvSpPr>
                <p:cNvPr id="99410" name="Oval 14"/>
                <p:cNvSpPr>
                  <a:spLocks noChangeArrowheads="1"/>
                </p:cNvSpPr>
                <p:nvPr/>
              </p:nvSpPr>
              <p:spPr bwMode="auto">
                <a:xfrm>
                  <a:off x="1608" y="5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11" name="Oval 15"/>
                <p:cNvSpPr>
                  <a:spLocks noChangeArrowheads="1"/>
                </p:cNvSpPr>
                <p:nvPr/>
              </p:nvSpPr>
              <p:spPr bwMode="auto">
                <a:xfrm>
                  <a:off x="1608" y="9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12" name="Oval 16"/>
                <p:cNvSpPr>
                  <a:spLocks noChangeArrowheads="1"/>
                </p:cNvSpPr>
                <p:nvPr/>
              </p:nvSpPr>
              <p:spPr bwMode="auto">
                <a:xfrm>
                  <a:off x="1608" y="12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13" name="Oval 17"/>
                <p:cNvSpPr>
                  <a:spLocks noChangeArrowheads="1"/>
                </p:cNvSpPr>
                <p:nvPr/>
              </p:nvSpPr>
              <p:spPr bwMode="auto">
                <a:xfrm>
                  <a:off x="1608" y="16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14" name="Oval 18"/>
                <p:cNvSpPr>
                  <a:spLocks noChangeArrowheads="1"/>
                </p:cNvSpPr>
                <p:nvPr/>
              </p:nvSpPr>
              <p:spPr bwMode="auto">
                <a:xfrm>
                  <a:off x="1608" y="19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grpSp>
            <p:nvGrpSpPr>
              <p:cNvPr id="8" name="Group 31"/>
              <p:cNvGrpSpPr>
                <a:grpSpLocks/>
              </p:cNvGrpSpPr>
              <p:nvPr/>
            </p:nvGrpSpPr>
            <p:grpSpPr bwMode="auto">
              <a:xfrm>
                <a:off x="1632" y="1824"/>
                <a:ext cx="158" cy="815"/>
                <a:chOff x="1617" y="588"/>
                <a:chExt cx="158" cy="815"/>
              </a:xfrm>
            </p:grpSpPr>
            <p:sp>
              <p:nvSpPr>
                <p:cNvPr id="99406" name="Rectangle 32"/>
                <p:cNvSpPr>
                  <a:spLocks noChangeArrowheads="1"/>
                </p:cNvSpPr>
                <p:nvPr/>
              </p:nvSpPr>
              <p:spPr bwMode="auto">
                <a:xfrm>
                  <a:off x="1617" y="588"/>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407" name="Rectangle 33"/>
                <p:cNvSpPr>
                  <a:spLocks noChangeArrowheads="1"/>
                </p:cNvSpPr>
                <p:nvPr/>
              </p:nvSpPr>
              <p:spPr bwMode="auto">
                <a:xfrm>
                  <a:off x="1617" y="807"/>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408" name="Rectangle 34"/>
                <p:cNvSpPr>
                  <a:spLocks noChangeArrowheads="1"/>
                </p:cNvSpPr>
                <p:nvPr/>
              </p:nvSpPr>
              <p:spPr bwMode="auto">
                <a:xfrm>
                  <a:off x="1617" y="1026"/>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409" name="Rectangle 35"/>
                <p:cNvSpPr>
                  <a:spLocks noChangeArrowheads="1"/>
                </p:cNvSpPr>
                <p:nvPr/>
              </p:nvSpPr>
              <p:spPr bwMode="auto">
                <a:xfrm>
                  <a:off x="1617" y="1245"/>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grpSp>
        </p:grpSp>
        <p:grpSp>
          <p:nvGrpSpPr>
            <p:cNvPr id="9" name="Group 66"/>
            <p:cNvGrpSpPr>
              <a:grpSpLocks/>
            </p:cNvGrpSpPr>
            <p:nvPr/>
          </p:nvGrpSpPr>
          <p:grpSpPr bwMode="auto">
            <a:xfrm>
              <a:off x="1632" y="2932"/>
              <a:ext cx="321" cy="1000"/>
              <a:chOff x="1632" y="2932"/>
              <a:chExt cx="321" cy="1000"/>
            </a:xfrm>
          </p:grpSpPr>
          <p:grpSp>
            <p:nvGrpSpPr>
              <p:cNvPr id="10" name="Group 19"/>
              <p:cNvGrpSpPr>
                <a:grpSpLocks/>
              </p:cNvGrpSpPr>
              <p:nvPr/>
            </p:nvGrpSpPr>
            <p:grpSpPr bwMode="auto">
              <a:xfrm flipH="1">
                <a:off x="1828" y="2932"/>
                <a:ext cx="125" cy="1000"/>
                <a:chOff x="1608" y="552"/>
                <a:chExt cx="200" cy="1600"/>
              </a:xfrm>
            </p:grpSpPr>
            <p:sp>
              <p:nvSpPr>
                <p:cNvPr id="99399" name="Oval 20"/>
                <p:cNvSpPr>
                  <a:spLocks noChangeArrowheads="1"/>
                </p:cNvSpPr>
                <p:nvPr/>
              </p:nvSpPr>
              <p:spPr bwMode="auto">
                <a:xfrm>
                  <a:off x="1608" y="5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00" name="Oval 21"/>
                <p:cNvSpPr>
                  <a:spLocks noChangeArrowheads="1"/>
                </p:cNvSpPr>
                <p:nvPr/>
              </p:nvSpPr>
              <p:spPr bwMode="auto">
                <a:xfrm>
                  <a:off x="1608" y="9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01" name="Oval 22"/>
                <p:cNvSpPr>
                  <a:spLocks noChangeArrowheads="1"/>
                </p:cNvSpPr>
                <p:nvPr/>
              </p:nvSpPr>
              <p:spPr bwMode="auto">
                <a:xfrm>
                  <a:off x="1608" y="12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02" name="Oval 23"/>
                <p:cNvSpPr>
                  <a:spLocks noChangeArrowheads="1"/>
                </p:cNvSpPr>
                <p:nvPr/>
              </p:nvSpPr>
              <p:spPr bwMode="auto">
                <a:xfrm>
                  <a:off x="1608" y="16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403" name="Oval 24"/>
                <p:cNvSpPr>
                  <a:spLocks noChangeArrowheads="1"/>
                </p:cNvSpPr>
                <p:nvPr/>
              </p:nvSpPr>
              <p:spPr bwMode="auto">
                <a:xfrm>
                  <a:off x="1608" y="19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grpSp>
            <p:nvGrpSpPr>
              <p:cNvPr id="11" name="Group 36"/>
              <p:cNvGrpSpPr>
                <a:grpSpLocks/>
              </p:cNvGrpSpPr>
              <p:nvPr/>
            </p:nvGrpSpPr>
            <p:grpSpPr bwMode="auto">
              <a:xfrm>
                <a:off x="1632" y="3017"/>
                <a:ext cx="158" cy="815"/>
                <a:chOff x="1617" y="588"/>
                <a:chExt cx="158" cy="815"/>
              </a:xfrm>
            </p:grpSpPr>
            <p:sp>
              <p:nvSpPr>
                <p:cNvPr id="99395" name="Rectangle 37"/>
                <p:cNvSpPr>
                  <a:spLocks noChangeArrowheads="1"/>
                </p:cNvSpPr>
                <p:nvPr/>
              </p:nvSpPr>
              <p:spPr bwMode="auto">
                <a:xfrm>
                  <a:off x="1617" y="588"/>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96" name="Rectangle 38"/>
                <p:cNvSpPr>
                  <a:spLocks noChangeArrowheads="1"/>
                </p:cNvSpPr>
                <p:nvPr/>
              </p:nvSpPr>
              <p:spPr bwMode="auto">
                <a:xfrm>
                  <a:off x="1617" y="807"/>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97" name="Rectangle 39"/>
                <p:cNvSpPr>
                  <a:spLocks noChangeArrowheads="1"/>
                </p:cNvSpPr>
                <p:nvPr/>
              </p:nvSpPr>
              <p:spPr bwMode="auto">
                <a:xfrm>
                  <a:off x="1617" y="1026"/>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98" name="Rectangle 40"/>
                <p:cNvSpPr>
                  <a:spLocks noChangeArrowheads="1"/>
                </p:cNvSpPr>
                <p:nvPr/>
              </p:nvSpPr>
              <p:spPr bwMode="auto">
                <a:xfrm>
                  <a:off x="1617" y="1245"/>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grpSp>
        </p:grpSp>
      </p:grpSp>
      <p:grpSp>
        <p:nvGrpSpPr>
          <p:cNvPr id="12" name="Group 47"/>
          <p:cNvGrpSpPr>
            <a:grpSpLocks/>
          </p:cNvGrpSpPr>
          <p:nvPr/>
        </p:nvGrpSpPr>
        <p:grpSpPr bwMode="auto">
          <a:xfrm>
            <a:off x="3904546" y="858838"/>
            <a:ext cx="176388" cy="1587500"/>
            <a:chOff x="2609" y="509"/>
            <a:chExt cx="125" cy="1000"/>
          </a:xfrm>
        </p:grpSpPr>
        <p:sp>
          <p:nvSpPr>
            <p:cNvPr id="99387" name="Oval 42"/>
            <p:cNvSpPr>
              <a:spLocks noChangeArrowheads="1"/>
            </p:cNvSpPr>
            <p:nvPr/>
          </p:nvSpPr>
          <p:spPr bwMode="auto">
            <a:xfrm flipH="1">
              <a:off x="2609" y="509"/>
              <a:ext cx="125" cy="1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88" name="Oval 44"/>
            <p:cNvSpPr>
              <a:spLocks noChangeArrowheads="1"/>
            </p:cNvSpPr>
            <p:nvPr/>
          </p:nvSpPr>
          <p:spPr bwMode="auto">
            <a:xfrm flipH="1">
              <a:off x="2609" y="947"/>
              <a:ext cx="125" cy="1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89" name="Oval 46"/>
            <p:cNvSpPr>
              <a:spLocks noChangeArrowheads="1"/>
            </p:cNvSpPr>
            <p:nvPr/>
          </p:nvSpPr>
          <p:spPr bwMode="auto">
            <a:xfrm flipH="1">
              <a:off x="2609" y="1384"/>
              <a:ext cx="125" cy="1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grpSp>
        <p:nvGrpSpPr>
          <p:cNvPr id="13" name="Group 53"/>
          <p:cNvGrpSpPr>
            <a:grpSpLocks/>
          </p:cNvGrpSpPr>
          <p:nvPr/>
        </p:nvGrpSpPr>
        <p:grpSpPr bwMode="auto">
          <a:xfrm>
            <a:off x="3884790" y="1136650"/>
            <a:ext cx="222956" cy="1035050"/>
            <a:chOff x="2775" y="672"/>
            <a:chExt cx="158" cy="652"/>
          </a:xfrm>
        </p:grpSpPr>
        <p:sp>
          <p:nvSpPr>
            <p:cNvPr id="99385" name="Rectangle 49"/>
            <p:cNvSpPr>
              <a:spLocks noChangeArrowheads="1"/>
            </p:cNvSpPr>
            <p:nvPr/>
          </p:nvSpPr>
          <p:spPr bwMode="auto">
            <a:xfrm>
              <a:off x="2775" y="672"/>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86" name="Rectangle 52"/>
            <p:cNvSpPr>
              <a:spLocks noChangeArrowheads="1"/>
            </p:cNvSpPr>
            <p:nvPr/>
          </p:nvSpPr>
          <p:spPr bwMode="auto">
            <a:xfrm>
              <a:off x="2775" y="1166"/>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grpSp>
      <p:grpSp>
        <p:nvGrpSpPr>
          <p:cNvPr id="14" name="Group 54"/>
          <p:cNvGrpSpPr>
            <a:grpSpLocks/>
          </p:cNvGrpSpPr>
          <p:nvPr/>
        </p:nvGrpSpPr>
        <p:grpSpPr bwMode="auto">
          <a:xfrm>
            <a:off x="3911600" y="2790825"/>
            <a:ext cx="176389" cy="1587500"/>
            <a:chOff x="2609" y="509"/>
            <a:chExt cx="125" cy="1000"/>
          </a:xfrm>
        </p:grpSpPr>
        <p:sp>
          <p:nvSpPr>
            <p:cNvPr id="99382" name="Oval 55"/>
            <p:cNvSpPr>
              <a:spLocks noChangeArrowheads="1"/>
            </p:cNvSpPr>
            <p:nvPr/>
          </p:nvSpPr>
          <p:spPr bwMode="auto">
            <a:xfrm flipH="1">
              <a:off x="2609" y="509"/>
              <a:ext cx="125" cy="1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83" name="Oval 56"/>
            <p:cNvSpPr>
              <a:spLocks noChangeArrowheads="1"/>
            </p:cNvSpPr>
            <p:nvPr/>
          </p:nvSpPr>
          <p:spPr bwMode="auto">
            <a:xfrm flipH="1">
              <a:off x="2609" y="947"/>
              <a:ext cx="125" cy="1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84" name="Oval 57"/>
            <p:cNvSpPr>
              <a:spLocks noChangeArrowheads="1"/>
            </p:cNvSpPr>
            <p:nvPr/>
          </p:nvSpPr>
          <p:spPr bwMode="auto">
            <a:xfrm flipH="1">
              <a:off x="2609" y="1384"/>
              <a:ext cx="125" cy="125"/>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sp>
        <p:nvSpPr>
          <p:cNvPr id="99339" name="Text Box 58"/>
          <p:cNvSpPr txBox="1">
            <a:spLocks noChangeArrowheads="1"/>
          </p:cNvSpPr>
          <p:nvPr/>
        </p:nvSpPr>
        <p:spPr bwMode="auto">
          <a:xfrm rot="-5400000">
            <a:off x="3015864" y="5317302"/>
            <a:ext cx="958917"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solidFill>
                  <a:schemeClr val="tx2"/>
                </a:solidFill>
              </a:rPr>
              <a:t>渗透膜</a:t>
            </a:r>
            <a:endParaRPr lang="en-US" altLang="en-US" sz="2000" b="1" dirty="0">
              <a:solidFill>
                <a:schemeClr val="tx2"/>
              </a:solidFill>
            </a:endParaRPr>
          </a:p>
        </p:txBody>
      </p:sp>
      <p:sp>
        <p:nvSpPr>
          <p:cNvPr id="99340" name="Text Box 59"/>
          <p:cNvSpPr txBox="1">
            <a:spLocks noChangeArrowheads="1"/>
          </p:cNvSpPr>
          <p:nvPr/>
        </p:nvSpPr>
        <p:spPr bwMode="auto">
          <a:xfrm rot="-5400000">
            <a:off x="3014454" y="3371027"/>
            <a:ext cx="958917"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solidFill>
                  <a:schemeClr val="tx2"/>
                </a:solidFill>
              </a:rPr>
              <a:t>渗透膜</a:t>
            </a:r>
            <a:endParaRPr lang="en-US" altLang="en-US" sz="2000" b="1" dirty="0">
              <a:solidFill>
                <a:schemeClr val="tx2"/>
              </a:solidFill>
            </a:endParaRPr>
          </a:p>
        </p:txBody>
      </p:sp>
      <p:sp>
        <p:nvSpPr>
          <p:cNvPr id="99341" name="Text Box 60"/>
          <p:cNvSpPr txBox="1">
            <a:spLocks noChangeArrowheads="1"/>
          </p:cNvSpPr>
          <p:nvPr/>
        </p:nvSpPr>
        <p:spPr bwMode="auto">
          <a:xfrm rot="-5400000">
            <a:off x="3013042" y="1472377"/>
            <a:ext cx="958917"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solidFill>
                  <a:schemeClr val="tx2"/>
                </a:solidFill>
              </a:rPr>
              <a:t>渗透膜</a:t>
            </a:r>
            <a:endParaRPr lang="en-US" altLang="en-US" sz="2000" b="1" dirty="0">
              <a:solidFill>
                <a:schemeClr val="tx2"/>
              </a:solidFill>
            </a:endParaRPr>
          </a:p>
        </p:txBody>
      </p:sp>
      <p:sp>
        <p:nvSpPr>
          <p:cNvPr id="99342" name="Text Box 61"/>
          <p:cNvSpPr txBox="1">
            <a:spLocks noChangeArrowheads="1"/>
          </p:cNvSpPr>
          <p:nvPr/>
        </p:nvSpPr>
        <p:spPr bwMode="auto">
          <a:xfrm>
            <a:off x="4230511" y="1331913"/>
            <a:ext cx="2055371" cy="646331"/>
          </a:xfrm>
          <a:prstGeom prst="rect">
            <a:avLst/>
          </a:prstGeom>
          <a:noFill/>
          <a:ln w="12700">
            <a:noFill/>
            <a:miter lim="800000"/>
            <a:headEnd type="none" w="sm" len="sm"/>
            <a:tailEnd type="none" w="sm" len="sm"/>
          </a:ln>
        </p:spPr>
        <p:txBody>
          <a:bodyPr wrap="none">
            <a:spAutoFit/>
          </a:bodyPr>
          <a:lstStyle/>
          <a:p>
            <a:pPr defTabSz="762000"/>
            <a:r>
              <a:rPr lang="zh-CN" altLang="en-US" sz="3600" b="1" dirty="0">
                <a:solidFill>
                  <a:schemeClr val="tx1"/>
                </a:solidFill>
              </a:rPr>
              <a:t>可渗透的</a:t>
            </a:r>
            <a:endParaRPr lang="en-US" altLang="en-US" sz="3600" b="1" dirty="0">
              <a:solidFill>
                <a:schemeClr val="tx1"/>
              </a:solidFill>
            </a:endParaRPr>
          </a:p>
        </p:txBody>
      </p:sp>
      <p:sp>
        <p:nvSpPr>
          <p:cNvPr id="99343" name="Text Box 62"/>
          <p:cNvSpPr txBox="1">
            <a:spLocks noChangeArrowheads="1"/>
          </p:cNvSpPr>
          <p:nvPr/>
        </p:nvSpPr>
        <p:spPr bwMode="auto">
          <a:xfrm>
            <a:off x="4135967" y="3322023"/>
            <a:ext cx="2037737" cy="646331"/>
          </a:xfrm>
          <a:prstGeom prst="rect">
            <a:avLst/>
          </a:prstGeom>
          <a:noFill/>
          <a:ln w="12700">
            <a:noFill/>
            <a:miter lim="800000"/>
            <a:headEnd type="none" w="sm" len="sm"/>
            <a:tailEnd type="none" w="sm" len="sm"/>
          </a:ln>
        </p:spPr>
        <p:txBody>
          <a:bodyPr wrap="none">
            <a:spAutoFit/>
          </a:bodyPr>
          <a:lstStyle/>
          <a:p>
            <a:pPr defTabSz="762000"/>
            <a:r>
              <a:rPr lang="zh-CN" altLang="en-US" sz="3600" b="1" dirty="0"/>
              <a:t>半渗透的</a:t>
            </a:r>
            <a:endParaRPr lang="en-US" altLang="en-US" sz="3600" b="1" dirty="0">
              <a:solidFill>
                <a:schemeClr val="tx1"/>
              </a:solidFill>
            </a:endParaRPr>
          </a:p>
        </p:txBody>
      </p:sp>
      <p:sp>
        <p:nvSpPr>
          <p:cNvPr id="99344" name="Text Box 63"/>
          <p:cNvSpPr txBox="1">
            <a:spLocks noChangeArrowheads="1"/>
          </p:cNvSpPr>
          <p:nvPr/>
        </p:nvSpPr>
        <p:spPr bwMode="auto">
          <a:xfrm>
            <a:off x="4230511" y="5211763"/>
            <a:ext cx="2501006" cy="646331"/>
          </a:xfrm>
          <a:prstGeom prst="rect">
            <a:avLst/>
          </a:prstGeom>
          <a:noFill/>
          <a:ln w="12700">
            <a:noFill/>
            <a:miter lim="800000"/>
            <a:headEnd type="none" w="sm" len="sm"/>
            <a:tailEnd type="none" w="sm" len="sm"/>
          </a:ln>
        </p:spPr>
        <p:txBody>
          <a:bodyPr wrap="none">
            <a:spAutoFit/>
          </a:bodyPr>
          <a:lstStyle/>
          <a:p>
            <a:pPr defTabSz="762000"/>
            <a:r>
              <a:rPr lang="zh-CN" altLang="en-US" sz="3600" b="1" dirty="0">
                <a:solidFill>
                  <a:schemeClr val="tx1"/>
                </a:solidFill>
              </a:rPr>
              <a:t>不可渗透的</a:t>
            </a:r>
            <a:endParaRPr lang="en-US" altLang="en-US" sz="3600" b="1" dirty="0">
              <a:solidFill>
                <a:schemeClr val="tx1"/>
              </a:solidFill>
            </a:endParaRPr>
          </a:p>
        </p:txBody>
      </p:sp>
      <p:grpSp>
        <p:nvGrpSpPr>
          <p:cNvPr id="15" name="Group 68"/>
          <p:cNvGrpSpPr>
            <a:grpSpLocks/>
          </p:cNvGrpSpPr>
          <p:nvPr/>
        </p:nvGrpSpPr>
        <p:grpSpPr bwMode="auto">
          <a:xfrm>
            <a:off x="2111023" y="858838"/>
            <a:ext cx="454378" cy="5461000"/>
            <a:chOff x="1631" y="492"/>
            <a:chExt cx="322" cy="3440"/>
          </a:xfrm>
        </p:grpSpPr>
        <p:grpSp>
          <p:nvGrpSpPr>
            <p:cNvPr id="16" name="Group 69"/>
            <p:cNvGrpSpPr>
              <a:grpSpLocks/>
            </p:cNvGrpSpPr>
            <p:nvPr/>
          </p:nvGrpSpPr>
          <p:grpSpPr bwMode="auto">
            <a:xfrm>
              <a:off x="1631" y="492"/>
              <a:ext cx="322" cy="1000"/>
              <a:chOff x="1631" y="492"/>
              <a:chExt cx="322" cy="1000"/>
            </a:xfrm>
          </p:grpSpPr>
          <p:grpSp>
            <p:nvGrpSpPr>
              <p:cNvPr id="17" name="Group 70"/>
              <p:cNvGrpSpPr>
                <a:grpSpLocks/>
              </p:cNvGrpSpPr>
              <p:nvPr/>
            </p:nvGrpSpPr>
            <p:grpSpPr bwMode="auto">
              <a:xfrm flipH="1">
                <a:off x="1828" y="492"/>
                <a:ext cx="125" cy="1000"/>
                <a:chOff x="1608" y="552"/>
                <a:chExt cx="200" cy="1600"/>
              </a:xfrm>
            </p:grpSpPr>
            <p:sp>
              <p:nvSpPr>
                <p:cNvPr id="99377" name="Oval 71"/>
                <p:cNvSpPr>
                  <a:spLocks noChangeArrowheads="1"/>
                </p:cNvSpPr>
                <p:nvPr/>
              </p:nvSpPr>
              <p:spPr bwMode="auto">
                <a:xfrm>
                  <a:off x="1608" y="5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78" name="Oval 72"/>
                <p:cNvSpPr>
                  <a:spLocks noChangeArrowheads="1"/>
                </p:cNvSpPr>
                <p:nvPr/>
              </p:nvSpPr>
              <p:spPr bwMode="auto">
                <a:xfrm>
                  <a:off x="1608" y="9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79" name="Oval 73"/>
                <p:cNvSpPr>
                  <a:spLocks noChangeArrowheads="1"/>
                </p:cNvSpPr>
                <p:nvPr/>
              </p:nvSpPr>
              <p:spPr bwMode="auto">
                <a:xfrm>
                  <a:off x="1608" y="12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80" name="Oval 74"/>
                <p:cNvSpPr>
                  <a:spLocks noChangeArrowheads="1"/>
                </p:cNvSpPr>
                <p:nvPr/>
              </p:nvSpPr>
              <p:spPr bwMode="auto">
                <a:xfrm>
                  <a:off x="1608" y="16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81" name="Oval 75"/>
                <p:cNvSpPr>
                  <a:spLocks noChangeArrowheads="1"/>
                </p:cNvSpPr>
                <p:nvPr/>
              </p:nvSpPr>
              <p:spPr bwMode="auto">
                <a:xfrm>
                  <a:off x="1608" y="19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grpSp>
            <p:nvGrpSpPr>
              <p:cNvPr id="18" name="Group 76"/>
              <p:cNvGrpSpPr>
                <a:grpSpLocks/>
              </p:cNvGrpSpPr>
              <p:nvPr/>
            </p:nvGrpSpPr>
            <p:grpSpPr bwMode="auto">
              <a:xfrm>
                <a:off x="1631" y="582"/>
                <a:ext cx="158" cy="815"/>
                <a:chOff x="1617" y="588"/>
                <a:chExt cx="158" cy="815"/>
              </a:xfrm>
            </p:grpSpPr>
            <p:sp>
              <p:nvSpPr>
                <p:cNvPr id="99373" name="Rectangle 77"/>
                <p:cNvSpPr>
                  <a:spLocks noChangeArrowheads="1"/>
                </p:cNvSpPr>
                <p:nvPr/>
              </p:nvSpPr>
              <p:spPr bwMode="auto">
                <a:xfrm>
                  <a:off x="1617" y="588"/>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74" name="Rectangle 78"/>
                <p:cNvSpPr>
                  <a:spLocks noChangeArrowheads="1"/>
                </p:cNvSpPr>
                <p:nvPr/>
              </p:nvSpPr>
              <p:spPr bwMode="auto">
                <a:xfrm>
                  <a:off x="1617" y="807"/>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75" name="Rectangle 79"/>
                <p:cNvSpPr>
                  <a:spLocks noChangeArrowheads="1"/>
                </p:cNvSpPr>
                <p:nvPr/>
              </p:nvSpPr>
              <p:spPr bwMode="auto">
                <a:xfrm>
                  <a:off x="1617" y="1026"/>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76" name="Rectangle 80"/>
                <p:cNvSpPr>
                  <a:spLocks noChangeArrowheads="1"/>
                </p:cNvSpPr>
                <p:nvPr/>
              </p:nvSpPr>
              <p:spPr bwMode="auto">
                <a:xfrm>
                  <a:off x="1617" y="1245"/>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grpSp>
        </p:grpSp>
        <p:grpSp>
          <p:nvGrpSpPr>
            <p:cNvPr id="19" name="Group 81"/>
            <p:cNvGrpSpPr>
              <a:grpSpLocks/>
            </p:cNvGrpSpPr>
            <p:nvPr/>
          </p:nvGrpSpPr>
          <p:grpSpPr bwMode="auto">
            <a:xfrm>
              <a:off x="1632" y="1732"/>
              <a:ext cx="321" cy="1000"/>
              <a:chOff x="1632" y="1732"/>
              <a:chExt cx="321" cy="1000"/>
            </a:xfrm>
          </p:grpSpPr>
          <p:grpSp>
            <p:nvGrpSpPr>
              <p:cNvPr id="20" name="Group 82"/>
              <p:cNvGrpSpPr>
                <a:grpSpLocks/>
              </p:cNvGrpSpPr>
              <p:nvPr/>
            </p:nvGrpSpPr>
            <p:grpSpPr bwMode="auto">
              <a:xfrm flipH="1">
                <a:off x="1828" y="1732"/>
                <a:ext cx="125" cy="1000"/>
                <a:chOff x="1608" y="552"/>
                <a:chExt cx="200" cy="1600"/>
              </a:xfrm>
            </p:grpSpPr>
            <p:sp>
              <p:nvSpPr>
                <p:cNvPr id="99366" name="Oval 83"/>
                <p:cNvSpPr>
                  <a:spLocks noChangeArrowheads="1"/>
                </p:cNvSpPr>
                <p:nvPr/>
              </p:nvSpPr>
              <p:spPr bwMode="auto">
                <a:xfrm>
                  <a:off x="1608" y="5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67" name="Oval 84"/>
                <p:cNvSpPr>
                  <a:spLocks noChangeArrowheads="1"/>
                </p:cNvSpPr>
                <p:nvPr/>
              </p:nvSpPr>
              <p:spPr bwMode="auto">
                <a:xfrm>
                  <a:off x="1608" y="9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68" name="Oval 85"/>
                <p:cNvSpPr>
                  <a:spLocks noChangeArrowheads="1"/>
                </p:cNvSpPr>
                <p:nvPr/>
              </p:nvSpPr>
              <p:spPr bwMode="auto">
                <a:xfrm>
                  <a:off x="1608" y="12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69" name="Oval 86"/>
                <p:cNvSpPr>
                  <a:spLocks noChangeArrowheads="1"/>
                </p:cNvSpPr>
                <p:nvPr/>
              </p:nvSpPr>
              <p:spPr bwMode="auto">
                <a:xfrm>
                  <a:off x="1608" y="16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70" name="Oval 87"/>
                <p:cNvSpPr>
                  <a:spLocks noChangeArrowheads="1"/>
                </p:cNvSpPr>
                <p:nvPr/>
              </p:nvSpPr>
              <p:spPr bwMode="auto">
                <a:xfrm>
                  <a:off x="1608" y="19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grpSp>
            <p:nvGrpSpPr>
              <p:cNvPr id="21" name="Group 88"/>
              <p:cNvGrpSpPr>
                <a:grpSpLocks/>
              </p:cNvGrpSpPr>
              <p:nvPr/>
            </p:nvGrpSpPr>
            <p:grpSpPr bwMode="auto">
              <a:xfrm>
                <a:off x="1632" y="1824"/>
                <a:ext cx="158" cy="815"/>
                <a:chOff x="1617" y="588"/>
                <a:chExt cx="158" cy="815"/>
              </a:xfrm>
            </p:grpSpPr>
            <p:sp>
              <p:nvSpPr>
                <p:cNvPr id="99362" name="Rectangle 89"/>
                <p:cNvSpPr>
                  <a:spLocks noChangeArrowheads="1"/>
                </p:cNvSpPr>
                <p:nvPr/>
              </p:nvSpPr>
              <p:spPr bwMode="auto">
                <a:xfrm>
                  <a:off x="1617" y="588"/>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63" name="Rectangle 90"/>
                <p:cNvSpPr>
                  <a:spLocks noChangeArrowheads="1"/>
                </p:cNvSpPr>
                <p:nvPr/>
              </p:nvSpPr>
              <p:spPr bwMode="auto">
                <a:xfrm>
                  <a:off x="1617" y="807"/>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64" name="Rectangle 91"/>
                <p:cNvSpPr>
                  <a:spLocks noChangeArrowheads="1"/>
                </p:cNvSpPr>
                <p:nvPr/>
              </p:nvSpPr>
              <p:spPr bwMode="auto">
                <a:xfrm>
                  <a:off x="1617" y="1026"/>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65" name="Rectangle 92"/>
                <p:cNvSpPr>
                  <a:spLocks noChangeArrowheads="1"/>
                </p:cNvSpPr>
                <p:nvPr/>
              </p:nvSpPr>
              <p:spPr bwMode="auto">
                <a:xfrm>
                  <a:off x="1617" y="1245"/>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grpSp>
        </p:grpSp>
        <p:grpSp>
          <p:nvGrpSpPr>
            <p:cNvPr id="22" name="Group 93"/>
            <p:cNvGrpSpPr>
              <a:grpSpLocks/>
            </p:cNvGrpSpPr>
            <p:nvPr/>
          </p:nvGrpSpPr>
          <p:grpSpPr bwMode="auto">
            <a:xfrm>
              <a:off x="1632" y="2932"/>
              <a:ext cx="321" cy="1000"/>
              <a:chOff x="1632" y="2932"/>
              <a:chExt cx="321" cy="1000"/>
            </a:xfrm>
          </p:grpSpPr>
          <p:grpSp>
            <p:nvGrpSpPr>
              <p:cNvPr id="23" name="Group 94"/>
              <p:cNvGrpSpPr>
                <a:grpSpLocks/>
              </p:cNvGrpSpPr>
              <p:nvPr/>
            </p:nvGrpSpPr>
            <p:grpSpPr bwMode="auto">
              <a:xfrm flipH="1">
                <a:off x="1828" y="2932"/>
                <a:ext cx="125" cy="1000"/>
                <a:chOff x="1608" y="552"/>
                <a:chExt cx="200" cy="1600"/>
              </a:xfrm>
            </p:grpSpPr>
            <p:sp>
              <p:nvSpPr>
                <p:cNvPr id="99355" name="Oval 95"/>
                <p:cNvSpPr>
                  <a:spLocks noChangeArrowheads="1"/>
                </p:cNvSpPr>
                <p:nvPr/>
              </p:nvSpPr>
              <p:spPr bwMode="auto">
                <a:xfrm>
                  <a:off x="1608" y="5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56" name="Oval 96"/>
                <p:cNvSpPr>
                  <a:spLocks noChangeArrowheads="1"/>
                </p:cNvSpPr>
                <p:nvPr/>
              </p:nvSpPr>
              <p:spPr bwMode="auto">
                <a:xfrm>
                  <a:off x="1608" y="9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57" name="Oval 97"/>
                <p:cNvSpPr>
                  <a:spLocks noChangeArrowheads="1"/>
                </p:cNvSpPr>
                <p:nvPr/>
              </p:nvSpPr>
              <p:spPr bwMode="auto">
                <a:xfrm>
                  <a:off x="1608" y="12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58" name="Oval 98"/>
                <p:cNvSpPr>
                  <a:spLocks noChangeArrowheads="1"/>
                </p:cNvSpPr>
                <p:nvPr/>
              </p:nvSpPr>
              <p:spPr bwMode="auto">
                <a:xfrm>
                  <a:off x="1608" y="160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99359" name="Oval 99"/>
                <p:cNvSpPr>
                  <a:spLocks noChangeArrowheads="1"/>
                </p:cNvSpPr>
                <p:nvPr/>
              </p:nvSpPr>
              <p:spPr bwMode="auto">
                <a:xfrm>
                  <a:off x="1608" y="1952"/>
                  <a:ext cx="200" cy="200"/>
                </a:xfrm>
                <a:prstGeom prst="ellipse">
                  <a:avLst/>
                </a:prstGeom>
                <a:gradFill rotWithShape="0">
                  <a:gsLst>
                    <a:gs pos="0">
                      <a:srgbClr val="FFFFFF"/>
                    </a:gs>
                    <a:gs pos="100000">
                      <a:srgbClr val="808080"/>
                    </a:gs>
                  </a:gsLst>
                  <a:path path="shape">
                    <a:fillToRect l="50000" t="50000" r="50000" b="50000"/>
                  </a:path>
                </a:grad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grpSp>
          <p:grpSp>
            <p:nvGrpSpPr>
              <p:cNvPr id="24" name="Group 100"/>
              <p:cNvGrpSpPr>
                <a:grpSpLocks/>
              </p:cNvGrpSpPr>
              <p:nvPr/>
            </p:nvGrpSpPr>
            <p:grpSpPr bwMode="auto">
              <a:xfrm>
                <a:off x="1632" y="3017"/>
                <a:ext cx="158" cy="815"/>
                <a:chOff x="1617" y="588"/>
                <a:chExt cx="158" cy="815"/>
              </a:xfrm>
            </p:grpSpPr>
            <p:sp>
              <p:nvSpPr>
                <p:cNvPr id="99351" name="Rectangle 101"/>
                <p:cNvSpPr>
                  <a:spLocks noChangeArrowheads="1"/>
                </p:cNvSpPr>
                <p:nvPr/>
              </p:nvSpPr>
              <p:spPr bwMode="auto">
                <a:xfrm>
                  <a:off x="1617" y="588"/>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52" name="Rectangle 102"/>
                <p:cNvSpPr>
                  <a:spLocks noChangeArrowheads="1"/>
                </p:cNvSpPr>
                <p:nvPr/>
              </p:nvSpPr>
              <p:spPr bwMode="auto">
                <a:xfrm>
                  <a:off x="1617" y="807"/>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53" name="Rectangle 103"/>
                <p:cNvSpPr>
                  <a:spLocks noChangeArrowheads="1"/>
                </p:cNvSpPr>
                <p:nvPr/>
              </p:nvSpPr>
              <p:spPr bwMode="auto">
                <a:xfrm>
                  <a:off x="1617" y="1026"/>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sp>
              <p:nvSpPr>
                <p:cNvPr id="99354" name="Rectangle 104"/>
                <p:cNvSpPr>
                  <a:spLocks noChangeArrowheads="1"/>
                </p:cNvSpPr>
                <p:nvPr/>
              </p:nvSpPr>
              <p:spPr bwMode="auto">
                <a:xfrm>
                  <a:off x="1617" y="1245"/>
                  <a:ext cx="158" cy="158"/>
                </a:xfrm>
                <a:prstGeom prst="rect">
                  <a:avLst/>
                </a:prstGeom>
                <a:gradFill rotWithShape="0">
                  <a:gsLst>
                    <a:gs pos="0">
                      <a:srgbClr val="808080"/>
                    </a:gs>
                    <a:gs pos="100000">
                      <a:srgbClr val="FFFFFF"/>
                    </a:gs>
                  </a:gsLst>
                  <a:path path="shape">
                    <a:fillToRect l="50000" t="50000" r="50000" b="50000"/>
                  </a:path>
                </a:gradFill>
                <a:ln w="12700">
                  <a:solidFill>
                    <a:schemeClr val="tx1"/>
                  </a:solidFill>
                  <a:miter lim="800000"/>
                  <a:headEnd type="none" w="sm" len="sm"/>
                  <a:tailEnd type="none" w="sm" len="sm"/>
                </a:ln>
              </p:spPr>
              <p:txBody>
                <a:bodyPr wrap="none" anchor="ctr"/>
                <a:lstStyle/>
                <a:p>
                  <a:pPr algn="ctr" defTabSz="762000"/>
                  <a:endParaRPr lang="en-US" altLang="en-US" sz="2000">
                    <a:solidFill>
                      <a:schemeClr val="tx1"/>
                    </a:solidFill>
                  </a:endParaRPr>
                </a:p>
              </p:txBody>
            </p:sp>
          </p:grpSp>
        </p:grpSp>
      </p:grpSp>
      <p:sp>
        <p:nvSpPr>
          <p:cNvPr id="9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latin typeface="Arial" charset="0"/>
                <a:cs typeface="Arial" charset="0"/>
              </a:rPr>
              <a:t>渗透率</a:t>
            </a:r>
            <a:endParaRPr lang="en-CA" altLang="en-US" dirty="0">
              <a:solidFill>
                <a:srgbClr val="FFFF00"/>
              </a:solidFill>
              <a:latin typeface="Arial"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137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138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138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1383" name="Rectangle 7"/>
          <p:cNvSpPr>
            <a:spLocks noGrp="1" noChangeArrowheads="1"/>
          </p:cNvSpPr>
          <p:nvPr>
            <p:ph type="body" idx="1"/>
          </p:nvPr>
        </p:nvSpPr>
        <p:spPr>
          <a:xfrm>
            <a:off x="823392" y="774229"/>
            <a:ext cx="7934597" cy="4425950"/>
          </a:xfrm>
        </p:spPr>
        <p:txBody>
          <a:bodyPr/>
          <a:lstStyle/>
          <a:p>
            <a:pPr eaLnBrk="1" hangingPunct="1">
              <a:lnSpc>
                <a:spcPct val="200000"/>
              </a:lnSpc>
            </a:pPr>
            <a:r>
              <a:rPr lang="zh-CN" altLang="en-US" sz="2400" dirty="0"/>
              <a:t>气体在材料内部的吸收过程</a:t>
            </a:r>
            <a:endParaRPr lang="en-US" altLang="zh-CN" sz="2400" dirty="0"/>
          </a:p>
          <a:p>
            <a:pPr eaLnBrk="1" hangingPunct="1">
              <a:lnSpc>
                <a:spcPct val="200000"/>
              </a:lnSpc>
            </a:pPr>
            <a:r>
              <a:rPr lang="zh-CN" altLang="en-US" sz="2400" dirty="0"/>
              <a:t>类似于海绵吸水</a:t>
            </a:r>
            <a:endParaRPr lang="en-US" altLang="zh-CN" sz="2400" dirty="0"/>
          </a:p>
          <a:p>
            <a:pPr eaLnBrk="1" hangingPunct="1">
              <a:lnSpc>
                <a:spcPct val="200000"/>
              </a:lnSpc>
            </a:pPr>
            <a:r>
              <a:rPr lang="zh-CN" altLang="en-US" sz="2400" dirty="0"/>
              <a:t>气体溶解入材料中</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气体溶解度</a:t>
            </a:r>
            <a:endParaRPr lang="en-CA" altLang="en-US" dirty="0">
              <a:solidFill>
                <a:srgbClr val="FFFF00"/>
              </a:solidFill>
              <a:latin typeface="Arial" charset="0"/>
              <a:cs typeface="Arial"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3427"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3428"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3429"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3431" name="Rectangle 1030"/>
          <p:cNvSpPr>
            <a:spLocks noGrp="1" noChangeArrowheads="1"/>
          </p:cNvSpPr>
          <p:nvPr>
            <p:ph idx="1"/>
          </p:nvPr>
        </p:nvSpPr>
        <p:spPr>
          <a:xfrm>
            <a:off x="818059" y="774229"/>
            <a:ext cx="8020000" cy="3951288"/>
          </a:xfrm>
        </p:spPr>
        <p:txBody>
          <a:bodyPr/>
          <a:lstStyle/>
          <a:p>
            <a:pPr eaLnBrk="1" hangingPunct="1">
              <a:lnSpc>
                <a:spcPct val="200000"/>
              </a:lnSpc>
            </a:pPr>
            <a:r>
              <a:rPr lang="zh-CN" altLang="en-US" sz="2400" dirty="0"/>
              <a:t>硅键</a:t>
            </a:r>
            <a:r>
              <a:rPr lang="en-US" altLang="en-US" sz="2400" dirty="0"/>
              <a:t>(Si-O-Si) </a:t>
            </a:r>
            <a:r>
              <a:rPr lang="en-US" altLang="en-US" sz="2400" dirty="0">
                <a:sym typeface="Symbol"/>
              </a:rPr>
              <a:t> </a:t>
            </a:r>
            <a:r>
              <a:rPr lang="zh-CN" altLang="en-US" sz="2400" dirty="0">
                <a:sym typeface="Symbol"/>
              </a:rPr>
              <a:t>分子微孔</a:t>
            </a:r>
            <a:endParaRPr lang="en-US" altLang="en-US" sz="2400" dirty="0"/>
          </a:p>
          <a:p>
            <a:pPr eaLnBrk="1" hangingPunct="1">
              <a:lnSpc>
                <a:spcPct val="200000"/>
              </a:lnSpc>
            </a:pPr>
            <a:endParaRPr lang="en-US" altLang="en-US" sz="2400" dirty="0"/>
          </a:p>
          <a:p>
            <a:pPr eaLnBrk="1" hangingPunct="1">
              <a:lnSpc>
                <a:spcPct val="200000"/>
              </a:lnSpc>
            </a:pPr>
            <a:r>
              <a:rPr lang="zh-CN" altLang="en-US" sz="2400" dirty="0"/>
              <a:t>键的大小、旋转和弹性会影响渗透率</a:t>
            </a:r>
            <a:endParaRPr lang="en-US" altLang="en-US" sz="2400" dirty="0"/>
          </a:p>
          <a:p>
            <a:pPr eaLnBrk="1" hangingPunct="1">
              <a:lnSpc>
                <a:spcPct val="200000"/>
              </a:lnSpc>
            </a:pPr>
            <a:endParaRPr lang="en-US" altLang="en-US" sz="2400" dirty="0"/>
          </a:p>
          <a:p>
            <a:pPr eaLnBrk="1" hangingPunct="1">
              <a:lnSpc>
                <a:spcPct val="200000"/>
              </a:lnSpc>
            </a:pPr>
            <a:r>
              <a:rPr lang="zh-CN" altLang="en-US" sz="2400" dirty="0"/>
              <a:t>浓度梯度</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en-US" altLang="en-US" dirty="0">
                <a:solidFill>
                  <a:srgbClr val="FFFF00"/>
                </a:solidFill>
                <a:latin typeface="Arial" charset="0"/>
                <a:cs typeface="Arial" charset="0"/>
              </a:rPr>
              <a:t>GP</a:t>
            </a:r>
            <a:r>
              <a:rPr lang="zh-CN" altLang="en-US" dirty="0">
                <a:solidFill>
                  <a:srgbClr val="FFFF00"/>
                </a:solidFill>
                <a:latin typeface="Arial" charset="0"/>
                <a:cs typeface="Arial" charset="0"/>
              </a:rPr>
              <a:t>材料的透氧性</a:t>
            </a:r>
            <a:endParaRPr lang="en-CA" altLang="en-US" dirty="0">
              <a:solidFill>
                <a:srgbClr val="FFFF00"/>
              </a:solidFill>
              <a:latin typeface="Arial" charset="0"/>
              <a:cs typeface="Arial"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32680" y="970270"/>
            <a:ext cx="8559800" cy="5177771"/>
            <a:chOff x="332680" y="970270"/>
            <a:chExt cx="8559800" cy="5177771"/>
          </a:xfrm>
        </p:grpSpPr>
        <p:sp>
          <p:nvSpPr>
            <p:cNvPr id="63" name="Rectangle 62"/>
            <p:cNvSpPr/>
            <p:nvPr/>
          </p:nvSpPr>
          <p:spPr>
            <a:xfrm>
              <a:off x="332680" y="980728"/>
              <a:ext cx="8559800" cy="5167313"/>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5476" name="Text Box 73"/>
            <p:cNvSpPr txBox="1">
              <a:spLocks noChangeArrowheads="1"/>
            </p:cNvSpPr>
            <p:nvPr/>
          </p:nvSpPr>
          <p:spPr bwMode="auto">
            <a:xfrm>
              <a:off x="6101717" y="970270"/>
              <a:ext cx="2707922" cy="2547108"/>
            </a:xfrm>
            <a:prstGeom prst="rect">
              <a:avLst/>
            </a:prstGeom>
            <a:noFill/>
            <a:ln w="12700">
              <a:noFill/>
              <a:miter lim="800000"/>
              <a:headEnd type="none" w="sm" len="sm"/>
              <a:tailEnd type="none" w="sm" len="sm"/>
            </a:ln>
          </p:spPr>
          <p:txBody>
            <a:bodyPr>
              <a:spAutoFit/>
            </a:bodyPr>
            <a:lstStyle/>
            <a:p>
              <a:pPr marL="190500" indent="-190500" defTabSz="762000">
                <a:lnSpc>
                  <a:spcPct val="130000"/>
                </a:lnSpc>
                <a:buFontTx/>
                <a:buChar char="•"/>
              </a:pPr>
              <a:r>
                <a:rPr lang="zh-CN" altLang="en-US" sz="1400" dirty="0"/>
                <a:t>甲基团小</a:t>
              </a:r>
              <a:endParaRPr lang="en-US" altLang="zh-CN" sz="1400" dirty="0"/>
            </a:p>
            <a:p>
              <a:pPr marL="190500" indent="-190500" defTabSz="762000">
                <a:lnSpc>
                  <a:spcPct val="130000"/>
                </a:lnSpc>
                <a:buFontTx/>
                <a:buChar char="•"/>
              </a:pPr>
              <a:r>
                <a:rPr lang="zh-CN" altLang="en-US" sz="1400" dirty="0">
                  <a:solidFill>
                    <a:schemeClr val="tx1"/>
                  </a:solidFill>
                </a:rPr>
                <a:t>甲基团没有极性而可以活动</a:t>
              </a:r>
              <a:endParaRPr lang="en-US" altLang="zh-CN" sz="1400" dirty="0">
                <a:solidFill>
                  <a:schemeClr val="tx1"/>
                </a:solidFill>
              </a:endParaRPr>
            </a:p>
            <a:p>
              <a:pPr marL="190500" indent="-190500" defTabSz="762000">
                <a:lnSpc>
                  <a:spcPct val="130000"/>
                </a:lnSpc>
                <a:buFontTx/>
                <a:buChar char="•"/>
              </a:pPr>
              <a:r>
                <a:rPr lang="zh-CN" altLang="en-US" sz="1600" dirty="0">
                  <a:solidFill>
                    <a:schemeClr val="tx1"/>
                  </a:solidFill>
                </a:rPr>
                <a:t>硅原子间的距离大</a:t>
              </a:r>
              <a:endParaRPr lang="en-US" altLang="en-US" sz="1600" dirty="0">
                <a:solidFill>
                  <a:schemeClr val="tx1"/>
                </a:solidFill>
              </a:endParaRPr>
            </a:p>
            <a:p>
              <a:pPr marL="190500" indent="-190500" defTabSz="762000">
                <a:lnSpc>
                  <a:spcPct val="130000"/>
                </a:lnSpc>
                <a:buFontTx/>
                <a:buChar char="•"/>
              </a:pPr>
              <a:r>
                <a:rPr lang="zh-CN" altLang="en-US" sz="1600" dirty="0">
                  <a:solidFill>
                    <a:schemeClr val="tx1"/>
                  </a:solidFill>
                </a:rPr>
                <a:t>大的无聚合物空间</a:t>
              </a:r>
              <a:endParaRPr lang="en-US" altLang="en-US" sz="1600" dirty="0">
                <a:solidFill>
                  <a:schemeClr val="tx1"/>
                </a:solidFill>
              </a:endParaRPr>
            </a:p>
            <a:p>
              <a:pPr marL="190500" indent="-190500" defTabSz="762000">
                <a:lnSpc>
                  <a:spcPct val="130000"/>
                </a:lnSpc>
                <a:buFontTx/>
                <a:buChar char="•"/>
              </a:pPr>
              <a:r>
                <a:rPr lang="zh-CN" altLang="en-US" sz="1600" dirty="0">
                  <a:solidFill>
                    <a:schemeClr val="tx1"/>
                  </a:solidFill>
                </a:rPr>
                <a:t>聚合物主链是有弹性的</a:t>
              </a:r>
              <a:r>
                <a:rPr lang="en-US" altLang="en-US" sz="1600" dirty="0">
                  <a:solidFill>
                    <a:schemeClr val="tx1"/>
                  </a:solidFill>
                </a:rPr>
                <a:t> (</a:t>
              </a:r>
              <a:r>
                <a:rPr lang="zh-CN" altLang="en-US" sz="1600" dirty="0">
                  <a:solidFill>
                    <a:schemeClr val="tx1"/>
                  </a:solidFill>
                </a:rPr>
                <a:t>可延伸的</a:t>
              </a:r>
              <a:r>
                <a:rPr lang="en-US" altLang="en-US" sz="1600" dirty="0">
                  <a:solidFill>
                    <a:schemeClr val="tx1"/>
                  </a:solidFill>
                </a:rPr>
                <a:t>)</a:t>
              </a:r>
              <a:br>
                <a:rPr lang="en-US" altLang="en-US" sz="1600" dirty="0">
                  <a:solidFill>
                    <a:schemeClr val="tx1"/>
                  </a:solidFill>
                </a:rPr>
              </a:br>
              <a:endParaRPr lang="en-US" altLang="en-US" sz="1600" dirty="0">
                <a:solidFill>
                  <a:schemeClr val="tx1"/>
                </a:solidFill>
              </a:endParaRPr>
            </a:p>
            <a:p>
              <a:pPr marL="190500" indent="-190500" defTabSz="762000">
                <a:lnSpc>
                  <a:spcPct val="130000"/>
                </a:lnSpc>
                <a:buFontTx/>
                <a:buChar char="•"/>
              </a:pPr>
              <a:endParaRPr lang="en-US" altLang="en-US" sz="1600" dirty="0">
                <a:solidFill>
                  <a:schemeClr val="tx1"/>
                </a:solidFill>
              </a:endParaRPr>
            </a:p>
          </p:txBody>
        </p:sp>
        <p:grpSp>
          <p:nvGrpSpPr>
            <p:cNvPr id="12" name="Group 11"/>
            <p:cNvGrpSpPr/>
            <p:nvPr/>
          </p:nvGrpSpPr>
          <p:grpSpPr>
            <a:xfrm>
              <a:off x="6012005" y="3745220"/>
              <a:ext cx="2621253" cy="1819275"/>
              <a:chOff x="4828097" y="3792845"/>
              <a:chExt cx="2621253" cy="1819275"/>
            </a:xfrm>
          </p:grpSpPr>
          <p:sp>
            <p:nvSpPr>
              <p:cNvPr id="105477" name="Text Box 80"/>
              <p:cNvSpPr txBox="1">
                <a:spLocks noChangeArrowheads="1"/>
              </p:cNvSpPr>
              <p:nvPr/>
            </p:nvSpPr>
            <p:spPr bwMode="auto">
              <a:xfrm rot="16200000">
                <a:off x="4658820" y="4464506"/>
                <a:ext cx="800219" cy="461665"/>
              </a:xfrm>
              <a:prstGeom prst="rect">
                <a:avLst/>
              </a:prstGeom>
              <a:noFill/>
              <a:ln w="12700">
                <a:noFill/>
                <a:miter lim="800000"/>
                <a:headEnd type="none" w="sm" len="sm"/>
                <a:tailEnd type="none" w="sm" len="sm"/>
              </a:ln>
            </p:spPr>
            <p:txBody>
              <a:bodyPr wrap="none">
                <a:spAutoFit/>
              </a:bodyPr>
              <a:lstStyle/>
              <a:p>
                <a:pPr defTabSz="762000"/>
                <a:r>
                  <a:rPr lang="zh-CN" altLang="en-US" sz="2400" dirty="0">
                    <a:solidFill>
                      <a:schemeClr val="tx1"/>
                    </a:solidFill>
                  </a:rPr>
                  <a:t>主链</a:t>
                </a:r>
                <a:endParaRPr lang="en-US" altLang="en-US" sz="2400" dirty="0">
                  <a:solidFill>
                    <a:schemeClr val="tx1"/>
                  </a:solidFill>
                </a:endParaRPr>
              </a:p>
            </p:txBody>
          </p:sp>
          <p:grpSp>
            <p:nvGrpSpPr>
              <p:cNvPr id="2" name="Group 70"/>
              <p:cNvGrpSpPr>
                <a:grpSpLocks/>
              </p:cNvGrpSpPr>
              <p:nvPr/>
            </p:nvGrpSpPr>
            <p:grpSpPr bwMode="auto">
              <a:xfrm>
                <a:off x="5301638" y="3891269"/>
                <a:ext cx="1969911" cy="1562100"/>
                <a:chOff x="4000" y="2828"/>
                <a:chExt cx="1780" cy="1488"/>
              </a:xfrm>
            </p:grpSpPr>
            <p:grpSp>
              <p:nvGrpSpPr>
                <p:cNvPr id="3" name="Group 53"/>
                <p:cNvGrpSpPr>
                  <a:grpSpLocks/>
                </p:cNvGrpSpPr>
                <p:nvPr/>
              </p:nvGrpSpPr>
              <p:grpSpPr bwMode="auto">
                <a:xfrm>
                  <a:off x="4000" y="2828"/>
                  <a:ext cx="1780" cy="364"/>
                  <a:chOff x="4096" y="2928"/>
                  <a:chExt cx="1052" cy="484"/>
                </a:xfrm>
              </p:grpSpPr>
              <p:grpSp>
                <p:nvGrpSpPr>
                  <p:cNvPr id="4" name="Group 49"/>
                  <p:cNvGrpSpPr>
                    <a:grpSpLocks/>
                  </p:cNvGrpSpPr>
                  <p:nvPr/>
                </p:nvGrpSpPr>
                <p:grpSpPr bwMode="auto">
                  <a:xfrm>
                    <a:off x="4096" y="2932"/>
                    <a:ext cx="420" cy="480"/>
                    <a:chOff x="4096" y="2932"/>
                    <a:chExt cx="420" cy="480"/>
                  </a:xfrm>
                </p:grpSpPr>
                <p:sp>
                  <p:nvSpPr>
                    <p:cNvPr id="105534" name="Line 43"/>
                    <p:cNvSpPr>
                      <a:spLocks noChangeShapeType="1"/>
                    </p:cNvSpPr>
                    <p:nvPr/>
                  </p:nvSpPr>
                  <p:spPr bwMode="auto">
                    <a:xfrm flipV="1">
                      <a:off x="4096"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05535" name="Line 47"/>
                    <p:cNvSpPr>
                      <a:spLocks noChangeShapeType="1"/>
                    </p:cNvSpPr>
                    <p:nvPr/>
                  </p:nvSpPr>
                  <p:spPr bwMode="auto">
                    <a:xfrm flipH="1" flipV="1">
                      <a:off x="4304"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sp>
                <p:nvSpPr>
                  <p:cNvPr id="105530" name="Line 48"/>
                  <p:cNvSpPr>
                    <a:spLocks noChangeShapeType="1"/>
                  </p:cNvSpPr>
                  <p:nvPr/>
                </p:nvSpPr>
                <p:spPr bwMode="auto">
                  <a:xfrm flipV="1">
                    <a:off x="4936" y="2928"/>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nvGrpSpPr>
                  <p:cNvPr id="5" name="Group 50"/>
                  <p:cNvGrpSpPr>
                    <a:grpSpLocks/>
                  </p:cNvGrpSpPr>
                  <p:nvPr/>
                </p:nvGrpSpPr>
                <p:grpSpPr bwMode="auto">
                  <a:xfrm>
                    <a:off x="4516" y="2928"/>
                    <a:ext cx="420" cy="480"/>
                    <a:chOff x="4096" y="2932"/>
                    <a:chExt cx="420" cy="480"/>
                  </a:xfrm>
                </p:grpSpPr>
                <p:sp>
                  <p:nvSpPr>
                    <p:cNvPr id="105532" name="Line 51"/>
                    <p:cNvSpPr>
                      <a:spLocks noChangeShapeType="1"/>
                    </p:cNvSpPr>
                    <p:nvPr/>
                  </p:nvSpPr>
                  <p:spPr bwMode="auto">
                    <a:xfrm flipV="1">
                      <a:off x="4096"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05533" name="Line 52"/>
                    <p:cNvSpPr>
                      <a:spLocks noChangeShapeType="1"/>
                    </p:cNvSpPr>
                    <p:nvPr/>
                  </p:nvSpPr>
                  <p:spPr bwMode="auto">
                    <a:xfrm flipH="1" flipV="1">
                      <a:off x="4304"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grpSp>
            <p:grpSp>
              <p:nvGrpSpPr>
                <p:cNvPr id="6" name="Group 54"/>
                <p:cNvGrpSpPr>
                  <a:grpSpLocks/>
                </p:cNvGrpSpPr>
                <p:nvPr/>
              </p:nvGrpSpPr>
              <p:grpSpPr bwMode="auto">
                <a:xfrm>
                  <a:off x="4000" y="3200"/>
                  <a:ext cx="1052" cy="484"/>
                  <a:chOff x="4096" y="2928"/>
                  <a:chExt cx="1052" cy="484"/>
                </a:xfrm>
              </p:grpSpPr>
              <p:grpSp>
                <p:nvGrpSpPr>
                  <p:cNvPr id="7" name="Group 55"/>
                  <p:cNvGrpSpPr>
                    <a:grpSpLocks/>
                  </p:cNvGrpSpPr>
                  <p:nvPr/>
                </p:nvGrpSpPr>
                <p:grpSpPr bwMode="auto">
                  <a:xfrm>
                    <a:off x="4096" y="2932"/>
                    <a:ext cx="420" cy="480"/>
                    <a:chOff x="4096" y="2932"/>
                    <a:chExt cx="420" cy="480"/>
                  </a:xfrm>
                </p:grpSpPr>
                <p:sp>
                  <p:nvSpPr>
                    <p:cNvPr id="105527" name="Line 56"/>
                    <p:cNvSpPr>
                      <a:spLocks noChangeShapeType="1"/>
                    </p:cNvSpPr>
                    <p:nvPr/>
                  </p:nvSpPr>
                  <p:spPr bwMode="auto">
                    <a:xfrm flipV="1">
                      <a:off x="4096"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05528" name="Line 57"/>
                    <p:cNvSpPr>
                      <a:spLocks noChangeShapeType="1"/>
                    </p:cNvSpPr>
                    <p:nvPr/>
                  </p:nvSpPr>
                  <p:spPr bwMode="auto">
                    <a:xfrm flipH="1" flipV="1">
                      <a:off x="4304"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sp>
                <p:nvSpPr>
                  <p:cNvPr id="105523" name="Line 58"/>
                  <p:cNvSpPr>
                    <a:spLocks noChangeShapeType="1"/>
                  </p:cNvSpPr>
                  <p:nvPr/>
                </p:nvSpPr>
                <p:spPr bwMode="auto">
                  <a:xfrm flipV="1">
                    <a:off x="4936" y="2928"/>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nvGrpSpPr>
                  <p:cNvPr id="8" name="Group 59"/>
                  <p:cNvGrpSpPr>
                    <a:grpSpLocks/>
                  </p:cNvGrpSpPr>
                  <p:nvPr/>
                </p:nvGrpSpPr>
                <p:grpSpPr bwMode="auto">
                  <a:xfrm>
                    <a:off x="4516" y="2928"/>
                    <a:ext cx="420" cy="480"/>
                    <a:chOff x="4096" y="2932"/>
                    <a:chExt cx="420" cy="480"/>
                  </a:xfrm>
                </p:grpSpPr>
                <p:sp>
                  <p:nvSpPr>
                    <p:cNvPr id="105525" name="Line 60"/>
                    <p:cNvSpPr>
                      <a:spLocks noChangeShapeType="1"/>
                    </p:cNvSpPr>
                    <p:nvPr/>
                  </p:nvSpPr>
                  <p:spPr bwMode="auto">
                    <a:xfrm flipV="1">
                      <a:off x="4096"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05526" name="Line 61"/>
                    <p:cNvSpPr>
                      <a:spLocks noChangeShapeType="1"/>
                    </p:cNvSpPr>
                    <p:nvPr/>
                  </p:nvSpPr>
                  <p:spPr bwMode="auto">
                    <a:xfrm flipH="1" flipV="1">
                      <a:off x="4304"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grpSp>
            <p:grpSp>
              <p:nvGrpSpPr>
                <p:cNvPr id="9" name="Group 62"/>
                <p:cNvGrpSpPr>
                  <a:grpSpLocks/>
                </p:cNvGrpSpPr>
                <p:nvPr/>
              </p:nvGrpSpPr>
              <p:grpSpPr bwMode="auto">
                <a:xfrm>
                  <a:off x="4000" y="3716"/>
                  <a:ext cx="512" cy="600"/>
                  <a:chOff x="4096" y="2928"/>
                  <a:chExt cx="1052" cy="484"/>
                </a:xfrm>
              </p:grpSpPr>
              <p:grpSp>
                <p:nvGrpSpPr>
                  <p:cNvPr id="10" name="Group 63"/>
                  <p:cNvGrpSpPr>
                    <a:grpSpLocks/>
                  </p:cNvGrpSpPr>
                  <p:nvPr/>
                </p:nvGrpSpPr>
                <p:grpSpPr bwMode="auto">
                  <a:xfrm>
                    <a:off x="4096" y="2932"/>
                    <a:ext cx="420" cy="480"/>
                    <a:chOff x="4096" y="2932"/>
                    <a:chExt cx="420" cy="480"/>
                  </a:xfrm>
                </p:grpSpPr>
                <p:sp>
                  <p:nvSpPr>
                    <p:cNvPr id="105520" name="Line 64"/>
                    <p:cNvSpPr>
                      <a:spLocks noChangeShapeType="1"/>
                    </p:cNvSpPr>
                    <p:nvPr/>
                  </p:nvSpPr>
                  <p:spPr bwMode="auto">
                    <a:xfrm flipV="1">
                      <a:off x="4096"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05521" name="Line 65"/>
                    <p:cNvSpPr>
                      <a:spLocks noChangeShapeType="1"/>
                    </p:cNvSpPr>
                    <p:nvPr/>
                  </p:nvSpPr>
                  <p:spPr bwMode="auto">
                    <a:xfrm flipH="1" flipV="1">
                      <a:off x="4304"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sp>
                <p:nvSpPr>
                  <p:cNvPr id="105516" name="Line 66"/>
                  <p:cNvSpPr>
                    <a:spLocks noChangeShapeType="1"/>
                  </p:cNvSpPr>
                  <p:nvPr/>
                </p:nvSpPr>
                <p:spPr bwMode="auto">
                  <a:xfrm flipV="1">
                    <a:off x="4936" y="2928"/>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nvGrpSpPr>
                  <p:cNvPr id="11" name="Group 67"/>
                  <p:cNvGrpSpPr>
                    <a:grpSpLocks/>
                  </p:cNvGrpSpPr>
                  <p:nvPr/>
                </p:nvGrpSpPr>
                <p:grpSpPr bwMode="auto">
                  <a:xfrm>
                    <a:off x="4516" y="2928"/>
                    <a:ext cx="420" cy="480"/>
                    <a:chOff x="4096" y="2932"/>
                    <a:chExt cx="420" cy="480"/>
                  </a:xfrm>
                </p:grpSpPr>
                <p:sp>
                  <p:nvSpPr>
                    <p:cNvPr id="105518" name="Line 68"/>
                    <p:cNvSpPr>
                      <a:spLocks noChangeShapeType="1"/>
                    </p:cNvSpPr>
                    <p:nvPr/>
                  </p:nvSpPr>
                  <p:spPr bwMode="auto">
                    <a:xfrm flipV="1">
                      <a:off x="4096"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05519" name="Line 69"/>
                    <p:cNvSpPr>
                      <a:spLocks noChangeShapeType="1"/>
                    </p:cNvSpPr>
                    <p:nvPr/>
                  </p:nvSpPr>
                  <p:spPr bwMode="auto">
                    <a:xfrm flipH="1" flipV="1">
                      <a:off x="4304" y="2932"/>
                      <a:ext cx="212" cy="480"/>
                    </a:xfrm>
                    <a:prstGeom prst="line">
                      <a:avLst/>
                    </a:prstGeom>
                    <a:noFill/>
                    <a:ln w="12700">
                      <a:solidFill>
                        <a:schemeClr val="hlink"/>
                      </a:solidFill>
                      <a:round/>
                      <a:headEnd type="none" w="sm" len="sm"/>
                      <a:tailEnd type="none" w="sm" len="sm"/>
                    </a:ln>
                  </p:spPr>
                  <p:txBody>
                    <a:bodyPr wrap="none" anchor="ctr"/>
                    <a:lstStyle/>
                    <a:p>
                      <a:endParaRPr lang="en-US"/>
                    </a:p>
                  </p:txBody>
                </p:sp>
              </p:grpSp>
            </p:grpSp>
          </p:grpSp>
          <p:sp>
            <p:nvSpPr>
              <p:cNvPr id="105479" name="Text Box 72"/>
              <p:cNvSpPr txBox="1">
                <a:spLocks noChangeArrowheads="1"/>
              </p:cNvSpPr>
              <p:nvPr/>
            </p:nvSpPr>
            <p:spPr bwMode="auto">
              <a:xfrm>
                <a:off x="5747549" y="5202544"/>
                <a:ext cx="800219" cy="338554"/>
              </a:xfrm>
              <a:prstGeom prst="rect">
                <a:avLst/>
              </a:prstGeom>
              <a:noFill/>
              <a:ln w="12700">
                <a:noFill/>
                <a:miter lim="800000"/>
                <a:headEnd type="none" w="sm" len="sm"/>
                <a:tailEnd type="none" w="sm" len="sm"/>
              </a:ln>
            </p:spPr>
            <p:txBody>
              <a:bodyPr wrap="none">
                <a:spAutoFit/>
              </a:bodyPr>
              <a:lstStyle/>
              <a:p>
                <a:pPr defTabSz="762000"/>
                <a:r>
                  <a:rPr lang="zh-CN" altLang="en-US" sz="1600" dirty="0">
                    <a:solidFill>
                      <a:schemeClr val="tx1"/>
                    </a:solidFill>
                  </a:rPr>
                  <a:t>压缩的</a:t>
                </a:r>
                <a:endParaRPr lang="en-US" altLang="en-US" sz="1600" dirty="0">
                  <a:solidFill>
                    <a:schemeClr val="tx1"/>
                  </a:solidFill>
                </a:endParaRPr>
              </a:p>
            </p:txBody>
          </p:sp>
          <p:sp>
            <p:nvSpPr>
              <p:cNvPr id="105480" name="Text Box 74"/>
              <p:cNvSpPr txBox="1">
                <a:spLocks noChangeArrowheads="1"/>
              </p:cNvSpPr>
              <p:nvPr/>
            </p:nvSpPr>
            <p:spPr bwMode="auto">
              <a:xfrm>
                <a:off x="6266838" y="4548494"/>
                <a:ext cx="599844" cy="338554"/>
              </a:xfrm>
              <a:prstGeom prst="rect">
                <a:avLst/>
              </a:prstGeom>
              <a:noFill/>
              <a:ln w="12700">
                <a:noFill/>
                <a:miter lim="800000"/>
                <a:headEnd type="none" w="sm" len="sm"/>
                <a:tailEnd type="none" w="sm" len="sm"/>
              </a:ln>
            </p:spPr>
            <p:txBody>
              <a:bodyPr wrap="none">
                <a:spAutoFit/>
              </a:bodyPr>
              <a:lstStyle/>
              <a:p>
                <a:pPr defTabSz="762000"/>
                <a:r>
                  <a:rPr lang="zh-CN" altLang="en-US" sz="1600" dirty="0"/>
                  <a:t>松的</a:t>
                </a:r>
                <a:endParaRPr lang="en-US" altLang="en-US" sz="1600" dirty="0">
                  <a:solidFill>
                    <a:schemeClr val="tx1"/>
                  </a:solidFill>
                </a:endParaRPr>
              </a:p>
            </p:txBody>
          </p:sp>
          <p:sp>
            <p:nvSpPr>
              <p:cNvPr id="105481" name="Text Box 78"/>
              <p:cNvSpPr txBox="1">
                <a:spLocks noChangeArrowheads="1"/>
              </p:cNvSpPr>
              <p:nvPr/>
            </p:nvSpPr>
            <p:spPr bwMode="auto">
              <a:xfrm>
                <a:off x="6571638" y="4192894"/>
                <a:ext cx="800219" cy="338554"/>
              </a:xfrm>
              <a:prstGeom prst="rect">
                <a:avLst/>
              </a:prstGeom>
              <a:noFill/>
              <a:ln w="12700">
                <a:noFill/>
                <a:miter lim="800000"/>
                <a:headEnd type="none" w="sm" len="sm"/>
                <a:tailEnd type="none" w="sm" len="sm"/>
              </a:ln>
            </p:spPr>
            <p:txBody>
              <a:bodyPr wrap="none">
                <a:spAutoFit/>
              </a:bodyPr>
              <a:lstStyle/>
              <a:p>
                <a:pPr defTabSz="762000"/>
                <a:r>
                  <a:rPr lang="zh-CN" altLang="en-US" sz="1600" dirty="0">
                    <a:solidFill>
                      <a:schemeClr val="tx1"/>
                    </a:solidFill>
                  </a:rPr>
                  <a:t>延伸的</a:t>
                </a:r>
                <a:endParaRPr lang="en-US" altLang="en-US" sz="1600" dirty="0">
                  <a:solidFill>
                    <a:schemeClr val="tx1"/>
                  </a:solidFill>
                </a:endParaRPr>
              </a:p>
            </p:txBody>
          </p:sp>
          <p:sp>
            <p:nvSpPr>
              <p:cNvPr id="105482" name="Rectangle 84"/>
              <p:cNvSpPr>
                <a:spLocks noChangeArrowheads="1"/>
              </p:cNvSpPr>
              <p:nvPr/>
            </p:nvSpPr>
            <p:spPr bwMode="auto">
              <a:xfrm>
                <a:off x="4875483" y="3792845"/>
                <a:ext cx="2573867" cy="1819275"/>
              </a:xfrm>
              <a:prstGeom prst="rect">
                <a:avLst/>
              </a:prstGeom>
              <a:noFill/>
              <a:ln w="1905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grpSp>
        <p:sp>
          <p:nvSpPr>
            <p:cNvPr id="105483" name="Text Box 15"/>
            <p:cNvSpPr txBox="1">
              <a:spLocks noChangeArrowheads="1"/>
            </p:cNvSpPr>
            <p:nvPr/>
          </p:nvSpPr>
          <p:spPr bwMode="auto">
            <a:xfrm>
              <a:off x="3670372" y="2716520"/>
              <a:ext cx="357790" cy="40011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O</a:t>
              </a:r>
            </a:p>
          </p:txBody>
        </p:sp>
        <p:sp>
          <p:nvSpPr>
            <p:cNvPr id="105484" name="Line 16"/>
            <p:cNvSpPr>
              <a:spLocks noChangeShapeType="1"/>
            </p:cNvSpPr>
            <p:nvPr/>
          </p:nvSpPr>
          <p:spPr bwMode="auto">
            <a:xfrm flipV="1">
              <a:off x="2932362" y="2987983"/>
              <a:ext cx="780344" cy="72072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485" name="Text Box 10"/>
            <p:cNvSpPr txBox="1">
              <a:spLocks noChangeArrowheads="1"/>
            </p:cNvSpPr>
            <p:nvPr/>
          </p:nvSpPr>
          <p:spPr bwMode="auto">
            <a:xfrm>
              <a:off x="4560784" y="1864032"/>
              <a:ext cx="578556"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CH</a:t>
              </a:r>
              <a:r>
                <a:rPr lang="en-US" altLang="en-US" sz="2000" b="1" baseline="-25000">
                  <a:solidFill>
                    <a:schemeClr val="tx1"/>
                  </a:solidFill>
                </a:rPr>
                <a:t>3</a:t>
              </a:r>
              <a:endParaRPr lang="en-US" altLang="en-US" sz="2000" b="1">
                <a:solidFill>
                  <a:schemeClr val="tx1"/>
                </a:solidFill>
              </a:endParaRPr>
            </a:p>
          </p:txBody>
        </p:sp>
        <p:sp>
          <p:nvSpPr>
            <p:cNvPr id="105486" name="Text Box 11"/>
            <p:cNvSpPr txBox="1">
              <a:spLocks noChangeArrowheads="1"/>
            </p:cNvSpPr>
            <p:nvPr/>
          </p:nvSpPr>
          <p:spPr bwMode="auto">
            <a:xfrm>
              <a:off x="4720239" y="3626157"/>
              <a:ext cx="419100" cy="457200"/>
            </a:xfrm>
            <a:prstGeom prst="rect">
              <a:avLst/>
            </a:prstGeom>
            <a:noFill/>
            <a:ln w="12700">
              <a:noFill/>
              <a:miter lim="800000"/>
              <a:headEnd type="none" w="sm" len="sm"/>
              <a:tailEnd type="none" w="sm" len="sm"/>
            </a:ln>
          </p:spPr>
          <p:txBody>
            <a:bodyPr wrap="none">
              <a:spAutoFit/>
            </a:bodyPr>
            <a:lstStyle/>
            <a:p>
              <a:pPr defTabSz="762000"/>
              <a:r>
                <a:rPr lang="en-US" altLang="en-US" sz="2400" b="1">
                  <a:solidFill>
                    <a:schemeClr val="tx1"/>
                  </a:solidFill>
                </a:rPr>
                <a:t>Si</a:t>
              </a:r>
            </a:p>
          </p:txBody>
        </p:sp>
        <p:sp>
          <p:nvSpPr>
            <p:cNvPr id="105487" name="Text Box 12"/>
            <p:cNvSpPr txBox="1">
              <a:spLocks noChangeArrowheads="1"/>
            </p:cNvSpPr>
            <p:nvPr/>
          </p:nvSpPr>
          <p:spPr bwMode="auto">
            <a:xfrm>
              <a:off x="4560784" y="5458132"/>
              <a:ext cx="578556"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CH</a:t>
              </a:r>
              <a:r>
                <a:rPr lang="en-US" altLang="en-US" sz="2000" b="1" baseline="-25000">
                  <a:solidFill>
                    <a:schemeClr val="tx1"/>
                  </a:solidFill>
                </a:rPr>
                <a:t>3</a:t>
              </a:r>
              <a:endParaRPr lang="en-US" altLang="en-US" sz="2000" b="1">
                <a:solidFill>
                  <a:schemeClr val="tx1"/>
                </a:solidFill>
              </a:endParaRPr>
            </a:p>
          </p:txBody>
        </p:sp>
        <p:sp>
          <p:nvSpPr>
            <p:cNvPr id="105488" name="Line 13"/>
            <p:cNvSpPr>
              <a:spLocks noChangeShapeType="1"/>
            </p:cNvSpPr>
            <p:nvPr/>
          </p:nvSpPr>
          <p:spPr bwMode="auto">
            <a:xfrm>
              <a:off x="4933317" y="2430770"/>
              <a:ext cx="0" cy="1027113"/>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489" name="Line 14"/>
            <p:cNvSpPr>
              <a:spLocks noChangeShapeType="1"/>
            </p:cNvSpPr>
            <p:nvPr/>
          </p:nvSpPr>
          <p:spPr bwMode="auto">
            <a:xfrm>
              <a:off x="4933317" y="4221470"/>
              <a:ext cx="0" cy="1027113"/>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490" name="Line 17"/>
            <p:cNvSpPr>
              <a:spLocks noChangeShapeType="1"/>
            </p:cNvSpPr>
            <p:nvPr/>
          </p:nvSpPr>
          <p:spPr bwMode="auto">
            <a:xfrm flipH="1" flipV="1">
              <a:off x="3987873" y="2987983"/>
              <a:ext cx="780344" cy="72072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491" name="Text Box 21"/>
            <p:cNvSpPr txBox="1">
              <a:spLocks noChangeArrowheads="1"/>
            </p:cNvSpPr>
            <p:nvPr/>
          </p:nvSpPr>
          <p:spPr bwMode="auto">
            <a:xfrm>
              <a:off x="5885816" y="2716520"/>
              <a:ext cx="357790" cy="40011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O</a:t>
              </a:r>
            </a:p>
          </p:txBody>
        </p:sp>
        <p:sp>
          <p:nvSpPr>
            <p:cNvPr id="105492" name="Line 22"/>
            <p:cNvSpPr>
              <a:spLocks noChangeShapeType="1"/>
            </p:cNvSpPr>
            <p:nvPr/>
          </p:nvSpPr>
          <p:spPr bwMode="auto">
            <a:xfrm flipV="1">
              <a:off x="5147806" y="2987983"/>
              <a:ext cx="780344" cy="72072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493" name="Text Box 24"/>
            <p:cNvSpPr txBox="1">
              <a:spLocks noChangeArrowheads="1"/>
            </p:cNvSpPr>
            <p:nvPr/>
          </p:nvSpPr>
          <p:spPr bwMode="auto">
            <a:xfrm flipH="1">
              <a:off x="1414005" y="2668895"/>
              <a:ext cx="357790" cy="40011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O</a:t>
              </a:r>
            </a:p>
          </p:txBody>
        </p:sp>
        <p:sp>
          <p:nvSpPr>
            <p:cNvPr id="105494" name="Line 25"/>
            <p:cNvSpPr>
              <a:spLocks noChangeShapeType="1"/>
            </p:cNvSpPr>
            <p:nvPr/>
          </p:nvSpPr>
          <p:spPr bwMode="auto">
            <a:xfrm flipH="1" flipV="1">
              <a:off x="1710339" y="3021320"/>
              <a:ext cx="780344" cy="72072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495" name="Line 28"/>
            <p:cNvSpPr>
              <a:spLocks noChangeShapeType="1"/>
            </p:cNvSpPr>
            <p:nvPr/>
          </p:nvSpPr>
          <p:spPr bwMode="auto">
            <a:xfrm flipV="1">
              <a:off x="694339" y="3019732"/>
              <a:ext cx="781756" cy="722312"/>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496" name="Arc 32"/>
            <p:cNvSpPr>
              <a:spLocks/>
            </p:cNvSpPr>
            <p:nvPr/>
          </p:nvSpPr>
          <p:spPr bwMode="auto">
            <a:xfrm>
              <a:off x="3440362" y="3210233"/>
              <a:ext cx="798689" cy="358775"/>
            </a:xfrm>
            <a:custGeom>
              <a:avLst/>
              <a:gdLst>
                <a:gd name="T0" fmla="*/ 2147483646 w 42730"/>
                <a:gd name="T1" fmla="*/ 2147483646 h 21600"/>
                <a:gd name="T2" fmla="*/ 0 w 42730"/>
                <a:gd name="T3" fmla="*/ 2147483646 h 21600"/>
                <a:gd name="T4" fmla="*/ 2147483646 w 42730"/>
                <a:gd name="T5" fmla="*/ 0 h 21600"/>
                <a:gd name="T6" fmla="*/ 0 60000 65536"/>
                <a:gd name="T7" fmla="*/ 0 60000 65536"/>
                <a:gd name="T8" fmla="*/ 0 60000 65536"/>
                <a:gd name="T9" fmla="*/ 0 w 42730"/>
                <a:gd name="T10" fmla="*/ 0 h 21600"/>
                <a:gd name="T11" fmla="*/ 42730 w 42730"/>
                <a:gd name="T12" fmla="*/ 21600 h 21600"/>
              </a:gdLst>
              <a:ahLst/>
              <a:cxnLst>
                <a:cxn ang="T6">
                  <a:pos x="T0" y="T1"/>
                </a:cxn>
                <a:cxn ang="T7">
                  <a:pos x="T2" y="T3"/>
                </a:cxn>
                <a:cxn ang="T8">
                  <a:pos x="T4" y="T5"/>
                </a:cxn>
              </a:cxnLst>
              <a:rect l="T9" t="T10" r="T11" b="T12"/>
              <a:pathLst>
                <a:path w="42730" h="21600" fill="none" extrusionOk="0">
                  <a:moveTo>
                    <a:pt x="42729" y="2816"/>
                  </a:moveTo>
                  <a:cubicBezTo>
                    <a:pt x="41315" y="13564"/>
                    <a:pt x="32154" y="21599"/>
                    <a:pt x="21314" y="21600"/>
                  </a:cubicBezTo>
                  <a:cubicBezTo>
                    <a:pt x="10737" y="21600"/>
                    <a:pt x="1715" y="13940"/>
                    <a:pt x="0" y="3503"/>
                  </a:cubicBezTo>
                </a:path>
                <a:path w="42730" h="21600" stroke="0" extrusionOk="0">
                  <a:moveTo>
                    <a:pt x="42729" y="2816"/>
                  </a:moveTo>
                  <a:cubicBezTo>
                    <a:pt x="41315" y="13564"/>
                    <a:pt x="32154" y="21599"/>
                    <a:pt x="21314" y="21600"/>
                  </a:cubicBezTo>
                  <a:cubicBezTo>
                    <a:pt x="10737" y="21600"/>
                    <a:pt x="1715" y="13940"/>
                    <a:pt x="0" y="3503"/>
                  </a:cubicBezTo>
                  <a:lnTo>
                    <a:pt x="21314" y="0"/>
                  </a:lnTo>
                  <a:lnTo>
                    <a:pt x="42729" y="2816"/>
                  </a:lnTo>
                  <a:close/>
                </a:path>
              </a:pathLst>
            </a:custGeom>
            <a:noFill/>
            <a:ln w="19050">
              <a:solidFill>
                <a:srgbClr val="0070C0"/>
              </a:solidFill>
              <a:round/>
              <a:headEnd type="triangle" w="med" len="med"/>
              <a:tailEnd type="triangle" w="med" len="med"/>
            </a:ln>
          </p:spPr>
          <p:txBody>
            <a:bodyPr wrap="none" anchor="ctr"/>
            <a:lstStyle/>
            <a:p>
              <a:endParaRPr lang="en-US"/>
            </a:p>
          </p:txBody>
        </p:sp>
        <p:sp>
          <p:nvSpPr>
            <p:cNvPr id="105497" name="Text Box 33"/>
            <p:cNvSpPr txBox="1">
              <a:spLocks noChangeArrowheads="1"/>
            </p:cNvSpPr>
            <p:nvPr/>
          </p:nvSpPr>
          <p:spPr bwMode="auto">
            <a:xfrm>
              <a:off x="3527850" y="3146732"/>
              <a:ext cx="676788"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130°</a:t>
              </a:r>
            </a:p>
          </p:txBody>
        </p:sp>
        <p:sp>
          <p:nvSpPr>
            <p:cNvPr id="105498" name="Text Box 36"/>
            <p:cNvSpPr txBox="1">
              <a:spLocks noChangeArrowheads="1"/>
            </p:cNvSpPr>
            <p:nvPr/>
          </p:nvSpPr>
          <p:spPr bwMode="auto">
            <a:xfrm>
              <a:off x="1085217" y="5400538"/>
              <a:ext cx="954107" cy="707886"/>
            </a:xfrm>
            <a:prstGeom prst="rect">
              <a:avLst/>
            </a:prstGeom>
            <a:noFill/>
            <a:ln w="12700">
              <a:noFill/>
              <a:miter lim="800000"/>
              <a:headEnd type="none" w="sm" len="sm"/>
              <a:tailEnd type="none" w="sm" len="sm"/>
            </a:ln>
          </p:spPr>
          <p:txBody>
            <a:bodyPr wrap="none">
              <a:spAutoFit/>
            </a:bodyPr>
            <a:lstStyle/>
            <a:p>
              <a:pPr defTabSz="762000"/>
              <a:r>
                <a:rPr lang="zh-CN" altLang="en-US" sz="2000" dirty="0">
                  <a:solidFill>
                    <a:schemeClr val="tx1"/>
                  </a:solidFill>
                </a:rPr>
                <a:t>可延伸</a:t>
              </a:r>
              <a:endParaRPr lang="en-US" altLang="zh-CN" sz="2000" dirty="0">
                <a:solidFill>
                  <a:schemeClr val="tx1"/>
                </a:solidFill>
              </a:endParaRPr>
            </a:p>
            <a:p>
              <a:pPr defTabSz="762000"/>
              <a:r>
                <a:rPr lang="zh-CN" altLang="en-US" sz="2000" dirty="0">
                  <a:solidFill>
                    <a:schemeClr val="tx1"/>
                  </a:solidFill>
                </a:rPr>
                <a:t>的主链</a:t>
              </a:r>
              <a:endParaRPr lang="en-US" altLang="en-US" sz="2400" dirty="0">
                <a:solidFill>
                  <a:schemeClr val="tx1"/>
                </a:solidFill>
              </a:endParaRPr>
            </a:p>
          </p:txBody>
        </p:sp>
        <p:sp>
          <p:nvSpPr>
            <p:cNvPr id="105499" name="AutoShape 76"/>
            <p:cNvSpPr>
              <a:spLocks noChangeArrowheads="1"/>
            </p:cNvSpPr>
            <p:nvPr/>
          </p:nvSpPr>
          <p:spPr bwMode="auto">
            <a:xfrm rot="5400000">
              <a:off x="3812630" y="3778822"/>
              <a:ext cx="2252662" cy="5249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230" y="18891"/>
                  </a:moveTo>
                  <a:cubicBezTo>
                    <a:pt x="18186" y="17272"/>
                    <a:pt x="20025" y="14170"/>
                    <a:pt x="20025" y="10800"/>
                  </a:cubicBezTo>
                  <a:cubicBezTo>
                    <a:pt x="20025" y="5705"/>
                    <a:pt x="15894" y="1575"/>
                    <a:pt x="10800" y="1575"/>
                  </a:cubicBezTo>
                  <a:cubicBezTo>
                    <a:pt x="5705" y="1575"/>
                    <a:pt x="1575" y="5705"/>
                    <a:pt x="1575" y="10800"/>
                  </a:cubicBezTo>
                  <a:cubicBezTo>
                    <a:pt x="1575" y="15894"/>
                    <a:pt x="5705" y="20025"/>
                    <a:pt x="10800" y="20025"/>
                  </a:cubicBezTo>
                  <a:cubicBezTo>
                    <a:pt x="10829" y="20025"/>
                    <a:pt x="10859" y="20024"/>
                    <a:pt x="10889" y="20024"/>
                  </a:cubicBezTo>
                  <a:lnTo>
                    <a:pt x="10904" y="21599"/>
                  </a:lnTo>
                  <a:cubicBezTo>
                    <a:pt x="10869" y="21599"/>
                    <a:pt x="10834" y="21599"/>
                    <a:pt x="10800" y="21600"/>
                  </a:cubicBezTo>
                  <a:cubicBezTo>
                    <a:pt x="4835" y="21600"/>
                    <a:pt x="0" y="16764"/>
                    <a:pt x="0" y="10800"/>
                  </a:cubicBezTo>
                  <a:cubicBezTo>
                    <a:pt x="0" y="4835"/>
                    <a:pt x="4835" y="0"/>
                    <a:pt x="10800" y="0"/>
                  </a:cubicBezTo>
                  <a:cubicBezTo>
                    <a:pt x="16764" y="0"/>
                    <a:pt x="21600" y="4835"/>
                    <a:pt x="21600" y="10800"/>
                  </a:cubicBezTo>
                  <a:cubicBezTo>
                    <a:pt x="21600" y="14745"/>
                    <a:pt x="19448" y="18377"/>
                    <a:pt x="15987" y="20272"/>
                  </a:cubicBezTo>
                  <a:lnTo>
                    <a:pt x="17283" y="22641"/>
                  </a:lnTo>
                  <a:lnTo>
                    <a:pt x="12550" y="21258"/>
                  </a:lnTo>
                  <a:lnTo>
                    <a:pt x="13933" y="16523"/>
                  </a:lnTo>
                  <a:lnTo>
                    <a:pt x="15230" y="18891"/>
                  </a:lnTo>
                  <a:close/>
                </a:path>
              </a:pathLst>
            </a:custGeom>
            <a:solidFill>
              <a:srgbClr val="00FFFF"/>
            </a:solidFill>
            <a:ln w="12700">
              <a:solidFill>
                <a:srgbClr val="0070C0"/>
              </a:solidFill>
              <a:miter lim="800000"/>
              <a:headEnd type="none" w="sm" len="sm"/>
              <a:tailEnd type="none" w="sm" len="sm"/>
            </a:ln>
          </p:spPr>
          <p:txBody>
            <a:bodyPr wrap="none" anchor="ctr"/>
            <a:lstStyle/>
            <a:p>
              <a:endParaRPr lang="en-US"/>
            </a:p>
          </p:txBody>
        </p:sp>
        <p:sp>
          <p:nvSpPr>
            <p:cNvPr id="105500" name="Line 77"/>
            <p:cNvSpPr>
              <a:spLocks noChangeShapeType="1"/>
            </p:cNvSpPr>
            <p:nvPr/>
          </p:nvSpPr>
          <p:spPr bwMode="auto">
            <a:xfrm flipH="1">
              <a:off x="2898495" y="2473633"/>
              <a:ext cx="510822" cy="669925"/>
            </a:xfrm>
            <a:prstGeom prst="line">
              <a:avLst/>
            </a:prstGeom>
            <a:noFill/>
            <a:ln w="38100">
              <a:solidFill>
                <a:schemeClr val="tx2"/>
              </a:solidFill>
              <a:round/>
              <a:headEnd type="none" w="sm" len="sm"/>
              <a:tailEnd type="arrow" w="med" len="med"/>
            </a:ln>
          </p:spPr>
          <p:txBody>
            <a:bodyPr wrap="none" anchor="ctr"/>
            <a:lstStyle/>
            <a:p>
              <a:endParaRPr lang="en-US"/>
            </a:p>
          </p:txBody>
        </p:sp>
        <p:sp>
          <p:nvSpPr>
            <p:cNvPr id="105501" name="Text Box 3"/>
            <p:cNvSpPr txBox="1">
              <a:spLocks noChangeArrowheads="1"/>
            </p:cNvSpPr>
            <p:nvPr/>
          </p:nvSpPr>
          <p:spPr bwMode="auto">
            <a:xfrm>
              <a:off x="2314295" y="1864032"/>
              <a:ext cx="578556"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CH</a:t>
              </a:r>
              <a:r>
                <a:rPr lang="en-US" altLang="en-US" sz="2000" b="1" baseline="-25000">
                  <a:solidFill>
                    <a:schemeClr val="tx1"/>
                  </a:solidFill>
                </a:rPr>
                <a:t>3</a:t>
              </a:r>
              <a:endParaRPr lang="en-US" altLang="en-US" sz="2000" b="1">
                <a:solidFill>
                  <a:schemeClr val="tx1"/>
                </a:solidFill>
              </a:endParaRPr>
            </a:p>
          </p:txBody>
        </p:sp>
        <p:sp>
          <p:nvSpPr>
            <p:cNvPr id="105502" name="Text Box 4"/>
            <p:cNvSpPr txBox="1">
              <a:spLocks noChangeArrowheads="1"/>
            </p:cNvSpPr>
            <p:nvPr/>
          </p:nvSpPr>
          <p:spPr bwMode="auto">
            <a:xfrm>
              <a:off x="2475161" y="3626157"/>
              <a:ext cx="419100" cy="457200"/>
            </a:xfrm>
            <a:prstGeom prst="rect">
              <a:avLst/>
            </a:prstGeom>
            <a:noFill/>
            <a:ln w="12700">
              <a:noFill/>
              <a:miter lim="800000"/>
              <a:headEnd type="none" w="sm" len="sm"/>
              <a:tailEnd type="none" w="sm" len="sm"/>
            </a:ln>
          </p:spPr>
          <p:txBody>
            <a:bodyPr wrap="none">
              <a:spAutoFit/>
            </a:bodyPr>
            <a:lstStyle/>
            <a:p>
              <a:pPr defTabSz="762000"/>
              <a:r>
                <a:rPr lang="en-US" altLang="en-US" sz="2400" b="1">
                  <a:solidFill>
                    <a:schemeClr val="tx1"/>
                  </a:solidFill>
                </a:rPr>
                <a:t>Si</a:t>
              </a:r>
            </a:p>
          </p:txBody>
        </p:sp>
        <p:sp>
          <p:nvSpPr>
            <p:cNvPr id="105503" name="Text Box 5"/>
            <p:cNvSpPr txBox="1">
              <a:spLocks noChangeArrowheads="1"/>
            </p:cNvSpPr>
            <p:nvPr/>
          </p:nvSpPr>
          <p:spPr bwMode="auto">
            <a:xfrm>
              <a:off x="2314295" y="5456544"/>
              <a:ext cx="578556"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CH</a:t>
              </a:r>
              <a:r>
                <a:rPr lang="en-US" altLang="en-US" sz="2000" b="1" baseline="-25000">
                  <a:solidFill>
                    <a:schemeClr val="tx1"/>
                  </a:solidFill>
                </a:rPr>
                <a:t>3</a:t>
              </a:r>
              <a:endParaRPr lang="en-US" altLang="en-US" sz="2000" b="1">
                <a:solidFill>
                  <a:schemeClr val="tx1"/>
                </a:solidFill>
              </a:endParaRPr>
            </a:p>
          </p:txBody>
        </p:sp>
        <p:sp>
          <p:nvSpPr>
            <p:cNvPr id="105504" name="Line 6"/>
            <p:cNvSpPr>
              <a:spLocks noChangeShapeType="1"/>
            </p:cNvSpPr>
            <p:nvPr/>
          </p:nvSpPr>
          <p:spPr bwMode="auto">
            <a:xfrm>
              <a:off x="2688238" y="2430770"/>
              <a:ext cx="0" cy="1027113"/>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505" name="Line 7"/>
            <p:cNvSpPr>
              <a:spLocks noChangeShapeType="1"/>
            </p:cNvSpPr>
            <p:nvPr/>
          </p:nvSpPr>
          <p:spPr bwMode="auto">
            <a:xfrm>
              <a:off x="2688238" y="4221470"/>
              <a:ext cx="0" cy="1027113"/>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05506" name="AutoShape 81"/>
            <p:cNvSpPr>
              <a:spLocks noChangeArrowheads="1"/>
            </p:cNvSpPr>
            <p:nvPr/>
          </p:nvSpPr>
          <p:spPr bwMode="auto">
            <a:xfrm rot="5400000">
              <a:off x="1561290" y="3768504"/>
              <a:ext cx="2251075" cy="5249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230" y="18891"/>
                  </a:moveTo>
                  <a:cubicBezTo>
                    <a:pt x="18186" y="17272"/>
                    <a:pt x="20025" y="14170"/>
                    <a:pt x="20025" y="10800"/>
                  </a:cubicBezTo>
                  <a:cubicBezTo>
                    <a:pt x="20025" y="5705"/>
                    <a:pt x="15894" y="1575"/>
                    <a:pt x="10800" y="1575"/>
                  </a:cubicBezTo>
                  <a:cubicBezTo>
                    <a:pt x="5705" y="1575"/>
                    <a:pt x="1575" y="5705"/>
                    <a:pt x="1575" y="10800"/>
                  </a:cubicBezTo>
                  <a:cubicBezTo>
                    <a:pt x="1575" y="15894"/>
                    <a:pt x="5705" y="20025"/>
                    <a:pt x="10800" y="20025"/>
                  </a:cubicBezTo>
                  <a:cubicBezTo>
                    <a:pt x="10829" y="20025"/>
                    <a:pt x="10859" y="20024"/>
                    <a:pt x="10889" y="20024"/>
                  </a:cubicBezTo>
                  <a:lnTo>
                    <a:pt x="10904" y="21599"/>
                  </a:lnTo>
                  <a:cubicBezTo>
                    <a:pt x="10869" y="21599"/>
                    <a:pt x="10834" y="21599"/>
                    <a:pt x="10800" y="21600"/>
                  </a:cubicBezTo>
                  <a:cubicBezTo>
                    <a:pt x="4835" y="21600"/>
                    <a:pt x="0" y="16764"/>
                    <a:pt x="0" y="10800"/>
                  </a:cubicBezTo>
                  <a:cubicBezTo>
                    <a:pt x="0" y="4835"/>
                    <a:pt x="4835" y="0"/>
                    <a:pt x="10800" y="0"/>
                  </a:cubicBezTo>
                  <a:cubicBezTo>
                    <a:pt x="16764" y="0"/>
                    <a:pt x="21600" y="4835"/>
                    <a:pt x="21600" y="10800"/>
                  </a:cubicBezTo>
                  <a:cubicBezTo>
                    <a:pt x="21600" y="14745"/>
                    <a:pt x="19448" y="18377"/>
                    <a:pt x="15987" y="20272"/>
                  </a:cubicBezTo>
                  <a:lnTo>
                    <a:pt x="17283" y="22641"/>
                  </a:lnTo>
                  <a:lnTo>
                    <a:pt x="12550" y="21258"/>
                  </a:lnTo>
                  <a:lnTo>
                    <a:pt x="13933" y="16523"/>
                  </a:lnTo>
                  <a:lnTo>
                    <a:pt x="15230" y="18891"/>
                  </a:lnTo>
                  <a:close/>
                </a:path>
              </a:pathLst>
            </a:custGeom>
            <a:solidFill>
              <a:srgbClr val="00FFFF"/>
            </a:solidFill>
            <a:ln w="12700">
              <a:solidFill>
                <a:srgbClr val="0070C0"/>
              </a:solidFill>
              <a:miter lim="800000"/>
              <a:headEnd type="none" w="sm" len="sm"/>
              <a:tailEnd type="none" w="sm" len="sm"/>
            </a:ln>
          </p:spPr>
          <p:txBody>
            <a:bodyPr wrap="none" anchor="ctr"/>
            <a:lstStyle/>
            <a:p>
              <a:endParaRPr lang="en-US"/>
            </a:p>
          </p:txBody>
        </p:sp>
        <p:sp>
          <p:nvSpPr>
            <p:cNvPr id="105507" name="Line 83"/>
            <p:cNvSpPr>
              <a:spLocks noChangeShapeType="1"/>
            </p:cNvSpPr>
            <p:nvPr/>
          </p:nvSpPr>
          <p:spPr bwMode="auto">
            <a:xfrm>
              <a:off x="4148740" y="2478394"/>
              <a:ext cx="594077" cy="698500"/>
            </a:xfrm>
            <a:prstGeom prst="line">
              <a:avLst/>
            </a:prstGeom>
            <a:noFill/>
            <a:ln w="38100">
              <a:solidFill>
                <a:schemeClr val="tx2"/>
              </a:solidFill>
              <a:round/>
              <a:headEnd type="none" w="sm" len="sm"/>
              <a:tailEnd type="arrow" w="med" len="med"/>
            </a:ln>
          </p:spPr>
          <p:txBody>
            <a:bodyPr wrap="none" anchor="ctr"/>
            <a:lstStyle/>
            <a:p>
              <a:endParaRPr lang="en-US"/>
            </a:p>
          </p:txBody>
        </p:sp>
        <p:sp>
          <p:nvSpPr>
            <p:cNvPr id="105508" name="Text Box 88"/>
            <p:cNvSpPr txBox="1">
              <a:spLocks noChangeArrowheads="1"/>
            </p:cNvSpPr>
            <p:nvPr/>
          </p:nvSpPr>
          <p:spPr bwMode="auto">
            <a:xfrm>
              <a:off x="443161" y="3654732"/>
              <a:ext cx="419100" cy="457200"/>
            </a:xfrm>
            <a:prstGeom prst="rect">
              <a:avLst/>
            </a:prstGeom>
            <a:noFill/>
            <a:ln w="12700">
              <a:noFill/>
              <a:miter lim="800000"/>
              <a:headEnd type="none" w="sm" len="sm"/>
              <a:tailEnd type="none" w="sm" len="sm"/>
            </a:ln>
          </p:spPr>
          <p:txBody>
            <a:bodyPr wrap="none">
              <a:spAutoFit/>
            </a:bodyPr>
            <a:lstStyle/>
            <a:p>
              <a:pPr defTabSz="762000"/>
              <a:r>
                <a:rPr lang="en-US" altLang="en-US" sz="2400" b="1" dirty="0">
                  <a:solidFill>
                    <a:schemeClr val="tx1"/>
                  </a:solidFill>
                </a:rPr>
                <a:t>Si</a:t>
              </a:r>
            </a:p>
          </p:txBody>
        </p:sp>
        <p:sp>
          <p:nvSpPr>
            <p:cNvPr id="105509" name="AutoShape 92"/>
            <p:cNvSpPr>
              <a:spLocks/>
            </p:cNvSpPr>
            <p:nvPr/>
          </p:nvSpPr>
          <p:spPr bwMode="auto">
            <a:xfrm rot="5400000">
              <a:off x="1660333" y="3165165"/>
              <a:ext cx="1179513" cy="3292122"/>
            </a:xfrm>
            <a:prstGeom prst="rightBrace">
              <a:avLst>
                <a:gd name="adj1" fmla="val 26166"/>
                <a:gd name="adj2" fmla="val 72722"/>
              </a:avLst>
            </a:prstGeom>
            <a:noFill/>
            <a:ln w="38100">
              <a:solidFill>
                <a:srgbClr val="0070C0"/>
              </a:solidFill>
              <a:prstDash val="sysDot"/>
              <a:round/>
              <a:headEnd type="none" w="sm" len="sm"/>
              <a:tailEnd type="none" w="sm" len="sm"/>
            </a:ln>
          </p:spPr>
          <p:txBody>
            <a:bodyPr wrap="none" anchor="ctr"/>
            <a:lstStyle/>
            <a:p>
              <a:endParaRPr lang="en-US" altLang="en-US" sz="2000">
                <a:solidFill>
                  <a:schemeClr val="tx1"/>
                </a:solidFill>
              </a:endParaRPr>
            </a:p>
          </p:txBody>
        </p:sp>
        <p:sp>
          <p:nvSpPr>
            <p:cNvPr id="105510" name="Text Box 75"/>
            <p:cNvSpPr txBox="1">
              <a:spLocks noChangeArrowheads="1"/>
            </p:cNvSpPr>
            <p:nvPr/>
          </p:nvSpPr>
          <p:spPr bwMode="auto">
            <a:xfrm>
              <a:off x="3015617" y="1122669"/>
              <a:ext cx="1617133" cy="923330"/>
            </a:xfrm>
            <a:prstGeom prst="rect">
              <a:avLst/>
            </a:prstGeom>
            <a:noFill/>
            <a:ln w="12700">
              <a:noFill/>
              <a:miter lim="800000"/>
              <a:headEnd type="none" w="sm" len="sm"/>
              <a:tailEnd type="none" w="sm" len="sm"/>
            </a:ln>
          </p:spPr>
          <p:txBody>
            <a:bodyPr>
              <a:spAutoFit/>
            </a:bodyPr>
            <a:lstStyle/>
            <a:p>
              <a:pPr defTabSz="762000"/>
              <a:r>
                <a:rPr lang="zh-CN" altLang="en-US" sz="1800" dirty="0">
                  <a:solidFill>
                    <a:schemeClr val="tx1"/>
                  </a:solidFill>
                </a:rPr>
                <a:t>甲基团能在硅原子周围自由旋转</a:t>
              </a:r>
              <a:endParaRPr lang="en-US" altLang="en-US" sz="1800" dirty="0">
                <a:solidFill>
                  <a:schemeClr val="tx1"/>
                </a:solidFill>
              </a:endParaRPr>
            </a:p>
          </p:txBody>
        </p:sp>
        <p:sp>
          <p:nvSpPr>
            <p:cNvPr id="105511" name="Rectangle 93"/>
            <p:cNvSpPr>
              <a:spLocks noChangeArrowheads="1"/>
            </p:cNvSpPr>
            <p:nvPr/>
          </p:nvSpPr>
          <p:spPr bwMode="auto">
            <a:xfrm>
              <a:off x="3001505" y="1163944"/>
              <a:ext cx="1518356" cy="1309688"/>
            </a:xfrm>
            <a:prstGeom prst="rect">
              <a:avLst/>
            </a:prstGeom>
            <a:noFill/>
            <a:ln w="28575">
              <a:solidFill>
                <a:schemeClr val="tx2"/>
              </a:solidFill>
              <a:miter lim="800000"/>
              <a:headEnd type="none" w="sm" len="sm"/>
              <a:tailEnd type="none" w="sm" len="sm"/>
            </a:ln>
          </p:spPr>
          <p:txBody>
            <a:bodyPr wrap="none" anchor="ctr"/>
            <a:lstStyle/>
            <a:p>
              <a:endParaRPr lang="en-US" altLang="en-US" sz="2000">
                <a:solidFill>
                  <a:schemeClr val="tx1"/>
                </a:solidFill>
              </a:endParaRPr>
            </a:p>
          </p:txBody>
        </p:sp>
      </p:grpSp>
      <p:sp>
        <p:nvSpPr>
          <p:cNvPr id="64"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硬性透气性材料硅氧烷成分</a:t>
            </a:r>
            <a:endParaRPr lang="en-CA" altLang="en-US" dirty="0">
              <a:solidFill>
                <a:srgbClr val="FFFF00"/>
              </a:solidFill>
              <a:latin typeface="Arial" charset="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649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650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650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6503" name="Rectangle 7"/>
          <p:cNvSpPr>
            <a:spLocks noGrp="1" noChangeArrowheads="1"/>
          </p:cNvSpPr>
          <p:nvPr>
            <p:ph idx="1"/>
          </p:nvPr>
        </p:nvSpPr>
        <p:spPr>
          <a:xfrm>
            <a:off x="524798" y="1028353"/>
            <a:ext cx="8727722" cy="5067300"/>
          </a:xfrm>
        </p:spPr>
        <p:txBody>
          <a:bodyPr/>
          <a:lstStyle/>
          <a:p>
            <a:pPr eaLnBrk="1" hangingPunct="1">
              <a:lnSpc>
                <a:spcPct val="150000"/>
              </a:lnSpc>
              <a:buFontTx/>
              <a:buNone/>
            </a:pPr>
            <a:r>
              <a:rPr lang="en-US" altLang="en-US" sz="2400" dirty="0"/>
              <a:t>	</a:t>
            </a:r>
            <a:r>
              <a:rPr lang="zh-CN" altLang="en-US" sz="2400" dirty="0"/>
              <a:t>三步过程</a:t>
            </a:r>
            <a:r>
              <a:rPr lang="en-US" altLang="en-US" sz="2400" dirty="0"/>
              <a:t>:</a:t>
            </a:r>
          </a:p>
          <a:p>
            <a:pPr lvl="1" eaLnBrk="1" hangingPunct="1">
              <a:lnSpc>
                <a:spcPct val="150000"/>
              </a:lnSpc>
              <a:buFontTx/>
              <a:buChar char="•"/>
            </a:pPr>
            <a:r>
              <a:rPr lang="zh-CN" altLang="en-US" sz="2400" dirty="0"/>
              <a:t>气体溶解入</a:t>
            </a:r>
            <a:r>
              <a:rPr lang="zh-CN" altLang="en-US" sz="2400" dirty="0">
                <a:sym typeface="Symbol"/>
              </a:rPr>
              <a:t>镜片前表面</a:t>
            </a:r>
            <a:endParaRPr lang="en-US" altLang="zh-CN" sz="2400" dirty="0">
              <a:sym typeface="Symbol"/>
            </a:endParaRPr>
          </a:p>
          <a:p>
            <a:pPr lvl="1" eaLnBrk="1" hangingPunct="1">
              <a:lnSpc>
                <a:spcPct val="150000"/>
              </a:lnSpc>
              <a:buFontTx/>
              <a:buChar char="•"/>
            </a:pPr>
            <a:r>
              <a:rPr lang="zh-CN" altLang="en-US" sz="2400" dirty="0"/>
              <a:t>透过镜片微孔扩散</a:t>
            </a:r>
            <a:endParaRPr lang="en-US" altLang="zh-CN" sz="2400" dirty="0"/>
          </a:p>
          <a:p>
            <a:pPr lvl="1" eaLnBrk="1" hangingPunct="1">
              <a:lnSpc>
                <a:spcPct val="150000"/>
              </a:lnSpc>
              <a:buFontTx/>
              <a:buChar char="•"/>
            </a:pPr>
            <a:r>
              <a:rPr lang="zh-CN" altLang="en-US" sz="2400" dirty="0"/>
              <a:t>气体离开镜片后表面，进入泪液</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en-US" altLang="en-US" dirty="0">
                <a:solidFill>
                  <a:srgbClr val="FFFF00"/>
                </a:solidFill>
                <a:latin typeface="Arial" charset="0"/>
                <a:cs typeface="Arial" charset="0"/>
              </a:rPr>
              <a:t>GP</a:t>
            </a:r>
            <a:r>
              <a:rPr lang="zh-CN" altLang="en-US" dirty="0">
                <a:solidFill>
                  <a:srgbClr val="FFFF00"/>
                </a:solidFill>
                <a:latin typeface="Arial" charset="0"/>
                <a:cs typeface="Arial" charset="0"/>
              </a:rPr>
              <a:t>材料透氧性</a:t>
            </a:r>
            <a:endParaRPr lang="en-CA" altLang="en-US" dirty="0">
              <a:solidFill>
                <a:srgbClr val="FFFF00"/>
              </a:solidFill>
              <a:latin typeface="Arial" charset="0"/>
              <a:cs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61" y="1152302"/>
            <a:ext cx="7697767" cy="4456289"/>
          </a:xfrm>
          <a:solidFill>
            <a:schemeClr val="bg1">
              <a:lumMod val="85000"/>
            </a:schemeClr>
          </a:solidFill>
        </p:spPr>
        <p:txBody>
          <a:bodyPr/>
          <a:lstStyle/>
          <a:p>
            <a:pPr>
              <a:buFontTx/>
              <a:buNone/>
              <a:defRPr/>
            </a:pPr>
            <a:r>
              <a:rPr lang="en-CA" b="1" dirty="0"/>
              <a:t>					</a:t>
            </a:r>
            <a:br>
              <a:rPr lang="en-CA" b="1" dirty="0"/>
            </a:br>
            <a:r>
              <a:rPr lang="en-US" b="1" dirty="0"/>
              <a:t> </a:t>
            </a:r>
            <a:endParaRPr lang="en-AU" b="1" dirty="0"/>
          </a:p>
          <a:p>
            <a:pPr>
              <a:defRPr/>
            </a:pPr>
            <a:r>
              <a:rPr lang="zh-CN" altLang="en-US" sz="1778" b="1" dirty="0"/>
              <a:t>国际接触镜教育者学会是</a:t>
            </a:r>
            <a:r>
              <a:rPr lang="en-US" altLang="zh-CN" sz="1778" b="1" dirty="0"/>
              <a:t>IACLE</a:t>
            </a:r>
            <a:r>
              <a:rPr lang="zh-CN" altLang="en-US" sz="1778" b="1" dirty="0"/>
              <a:t>接触镜镜</a:t>
            </a:r>
            <a:r>
              <a:rPr lang="zh-CN" altLang="en-US" sz="1778" b="1" dirty="0"/>
              <a:t>课程</a:t>
            </a:r>
            <a:r>
              <a:rPr lang="zh-CN" altLang="en-US" sz="1778" b="1" dirty="0"/>
              <a:t>（简称</a:t>
            </a:r>
            <a:r>
              <a:rPr lang="en-US" altLang="zh-CN" sz="1778" b="1" dirty="0"/>
              <a:t>ICLC</a:t>
            </a:r>
            <a:r>
              <a:rPr lang="zh-CN" altLang="en-US" sz="1778" b="1" dirty="0"/>
              <a:t>）所有</a:t>
            </a:r>
            <a:r>
              <a:rPr lang="zh-CN" altLang="en-US" sz="1778" b="1" dirty="0"/>
              <a:t>格式和</a:t>
            </a:r>
            <a:r>
              <a:rPr lang="zh-CN" altLang="en-US" sz="1778" b="1" dirty="0"/>
              <a:t>版本的唯一所有者，</a:t>
            </a:r>
            <a:r>
              <a:rPr lang="zh-CN" altLang="en-US" sz="1778" b="1" dirty="0"/>
              <a:t>受版权保护</a:t>
            </a:r>
            <a:r>
              <a:rPr lang="zh-CN" altLang="en-US" sz="1778" b="1" dirty="0"/>
              <a:t>。若要获得该接触镜材料</a:t>
            </a:r>
            <a:r>
              <a:rPr lang="zh-CN" altLang="en-US" sz="1778" b="1" dirty="0"/>
              <a:t>，您需要同意以下</a:t>
            </a:r>
            <a:r>
              <a:rPr lang="zh-CN" altLang="en-US" sz="1778" b="1" dirty="0"/>
              <a:t>条款：</a:t>
            </a:r>
            <a:endParaRPr lang="en-US" altLang="zh-CN" sz="1778" b="1" dirty="0"/>
          </a:p>
          <a:p>
            <a:pPr>
              <a:defRPr/>
            </a:pPr>
            <a:r>
              <a:rPr lang="en-US" altLang="zh-CN" sz="1778" b="1" dirty="0"/>
              <a:t> IACLE</a:t>
            </a:r>
            <a:r>
              <a:rPr lang="zh-CN" altLang="en-US" sz="1778" b="1" dirty="0"/>
              <a:t>接触镜课程只能用于个人或学习用途。</a:t>
            </a:r>
            <a:r>
              <a:rPr lang="zh-CN" altLang="en-US" sz="1778" b="1" dirty="0"/>
              <a:t>未经</a:t>
            </a:r>
            <a:r>
              <a:rPr lang="en-US" altLang="zh-CN" sz="1778" b="1" dirty="0"/>
              <a:t>IACLE</a:t>
            </a:r>
            <a:r>
              <a:rPr lang="zh-CN" altLang="en-US" sz="1778" b="1" dirty="0"/>
              <a:t>书面</a:t>
            </a:r>
            <a:r>
              <a:rPr lang="zh-CN" altLang="en-US" sz="1778" b="1" dirty="0"/>
              <a:t>同意，严禁传播或销售</a:t>
            </a:r>
            <a:r>
              <a:rPr lang="en-US" altLang="zh-CN" sz="1778" b="1" dirty="0"/>
              <a:t>ICLC</a:t>
            </a:r>
            <a:r>
              <a:rPr lang="zh-CN" altLang="en-US" sz="1778" b="1" dirty="0"/>
              <a:t>的全部或部分内容，或将本教材用于教育及个人以外的用途</a:t>
            </a:r>
            <a:r>
              <a:rPr lang="zh-CN" altLang="en-US" sz="1778" b="1" dirty="0"/>
              <a:t>。除以下声明外，不得</a:t>
            </a:r>
            <a:r>
              <a:rPr lang="zh-CN" altLang="en-US" sz="1778" b="1" dirty="0"/>
              <a:t>复制、重新发布</a:t>
            </a:r>
            <a:r>
              <a:rPr lang="zh-CN" altLang="en-US" sz="1778" b="1" dirty="0"/>
              <a:t>、出版或</a:t>
            </a:r>
            <a:r>
              <a:rPr lang="zh-CN" altLang="en-US" sz="1778" b="1" dirty="0"/>
              <a:t>分发</a:t>
            </a:r>
            <a:r>
              <a:rPr lang="en-US" altLang="zh-CN" sz="1778" b="1" dirty="0"/>
              <a:t>ICLC</a:t>
            </a:r>
            <a:r>
              <a:rPr lang="zh-CN" altLang="en-US" sz="1778" b="1" dirty="0"/>
              <a:t>中包含的任何材料</a:t>
            </a:r>
            <a:r>
              <a:rPr lang="zh-CN" altLang="en-US" sz="1778" b="1" dirty="0"/>
              <a:t>。</a:t>
            </a:r>
            <a:endParaRPr lang="en-US" altLang="zh-CN" sz="1778" b="1" dirty="0"/>
          </a:p>
          <a:p>
            <a:pPr>
              <a:defRPr/>
            </a:pPr>
            <a:r>
              <a:rPr lang="zh-CN" altLang="en-US" sz="1778" b="1" dirty="0"/>
              <a:t>你可以在个人</a:t>
            </a:r>
            <a:r>
              <a:rPr lang="zh-CN" altLang="en-US" sz="1778" b="1" dirty="0"/>
              <a:t>或</a:t>
            </a:r>
            <a:r>
              <a:rPr lang="zh-CN" altLang="en-US" sz="1778" b="1" dirty="0"/>
              <a:t>教育使用时打印课程材料</a:t>
            </a:r>
            <a:r>
              <a:rPr lang="zh-CN" altLang="en-US" sz="1778" b="1" dirty="0"/>
              <a:t>。所有版权信息，包括</a:t>
            </a:r>
            <a:r>
              <a:rPr lang="en-US" altLang="zh-CN" sz="1778" b="1" dirty="0"/>
              <a:t>IACLE</a:t>
            </a:r>
            <a:r>
              <a:rPr lang="zh-CN" altLang="en-US" sz="1778" b="1" dirty="0"/>
              <a:t>徽标必须</a:t>
            </a:r>
            <a:r>
              <a:rPr lang="zh-CN" altLang="en-US" sz="1778" b="1" dirty="0"/>
              <a:t>保留在材料上</a:t>
            </a:r>
            <a:r>
              <a:rPr lang="zh-CN" altLang="en-US" sz="1778" b="1" dirty="0"/>
              <a:t>。使用</a:t>
            </a:r>
            <a:r>
              <a:rPr lang="en-US" altLang="zh-CN" sz="1778" b="1" dirty="0"/>
              <a:t>ICLC</a:t>
            </a:r>
            <a:r>
              <a:rPr lang="zh-CN" altLang="en-US" sz="1778" b="1" dirty="0"/>
              <a:t>的任何内容</a:t>
            </a:r>
            <a:r>
              <a:rPr lang="zh-CN" altLang="en-US" sz="1778" b="1" dirty="0"/>
              <a:t>，包括文本</a:t>
            </a:r>
            <a:r>
              <a:rPr lang="zh-CN" altLang="en-US" sz="1778" b="1" dirty="0"/>
              <a:t>，图片或注释等必须提供合适的</a:t>
            </a:r>
            <a:r>
              <a:rPr lang="zh-CN" altLang="en-US" sz="1778" b="1" dirty="0"/>
              <a:t>引用标记。</a:t>
            </a:r>
            <a:endParaRPr lang="en-AU" altLang="zh-CN" sz="1778" b="1" dirty="0"/>
          </a:p>
          <a:p>
            <a:pPr>
              <a:defRPr/>
            </a:pPr>
            <a:endParaRPr lang="en-AU" sz="1778" dirty="0"/>
          </a:p>
        </p:txBody>
      </p:sp>
      <p:sp>
        <p:nvSpPr>
          <p:cNvPr id="4" name="TextBox 3"/>
          <p:cNvSpPr txBox="1">
            <a:spLocks noChangeArrowheads="1"/>
          </p:cNvSpPr>
          <p:nvPr/>
        </p:nvSpPr>
        <p:spPr bwMode="auto">
          <a:xfrm>
            <a:off x="1787122" y="228600"/>
            <a:ext cx="5568244" cy="584775"/>
          </a:xfrm>
          <a:prstGeom prst="rect">
            <a:avLst/>
          </a:prstGeom>
          <a:noFill/>
          <a:ln w="9525">
            <a:noFill/>
            <a:miter lim="800000"/>
          </a:ln>
        </p:spPr>
        <p:txBody>
          <a:bodyPr>
            <a:spAutoFit/>
          </a:bodyPr>
          <a:lstStyle/>
          <a:p>
            <a:pPr algn="ctr"/>
            <a:r>
              <a:rPr lang="zh-CN" altLang="en-US" sz="3200" b="1" dirty="0">
                <a:solidFill>
                  <a:srgbClr val="FFFFFF"/>
                </a:solidFill>
                <a:latin typeface="Arial" panose="020B0604020202020204" pitchFamily="34" charset="0"/>
                <a:cs typeface="Arial" panose="020B0604020202020204" pitchFamily="34" charset="0"/>
              </a:rPr>
              <a:t>版权声明</a:t>
            </a:r>
            <a:endParaRPr lang="en-AU" altLang="en-US" sz="3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377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85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854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854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08551" name="Rectangle 7"/>
          <p:cNvSpPr>
            <a:spLocks noGrp="1" noChangeArrowheads="1"/>
          </p:cNvSpPr>
          <p:nvPr>
            <p:ph idx="1"/>
          </p:nvPr>
        </p:nvSpPr>
        <p:spPr>
          <a:xfrm>
            <a:off x="818059" y="1033686"/>
            <a:ext cx="7000523" cy="5534025"/>
          </a:xfrm>
        </p:spPr>
        <p:txBody>
          <a:bodyPr/>
          <a:lstStyle/>
          <a:p>
            <a:pPr eaLnBrk="1" hangingPunct="1">
              <a:lnSpc>
                <a:spcPct val="150000"/>
              </a:lnSpc>
            </a:pPr>
            <a:r>
              <a:rPr lang="zh-CN" altLang="en-US" sz="2400" dirty="0"/>
              <a:t>透氧性是分子运动和</a:t>
            </a:r>
            <a:r>
              <a:rPr lang="en-US" altLang="zh-CN" sz="2400" dirty="0"/>
              <a:t>/</a:t>
            </a:r>
            <a:r>
              <a:rPr lang="zh-CN" altLang="en-US" sz="2400" dirty="0"/>
              <a:t>或溶解的功能</a:t>
            </a:r>
            <a:endParaRPr lang="en-US" altLang="en-US" sz="2400" dirty="0"/>
          </a:p>
          <a:p>
            <a:pPr eaLnBrk="1" hangingPunct="1">
              <a:lnSpc>
                <a:spcPct val="150000"/>
              </a:lnSpc>
            </a:pPr>
            <a:r>
              <a:rPr lang="zh-CN" altLang="en-US" sz="2400" dirty="0"/>
              <a:t>透氧性增加</a:t>
            </a:r>
            <a:r>
              <a:rPr lang="en-US" altLang="en-US" sz="2400" dirty="0"/>
              <a:t>:</a:t>
            </a:r>
          </a:p>
          <a:p>
            <a:pPr lvl="1" eaLnBrk="1" hangingPunct="1">
              <a:lnSpc>
                <a:spcPct val="150000"/>
              </a:lnSpc>
            </a:pPr>
            <a:r>
              <a:rPr lang="zh-CN" altLang="en-US" sz="2400" dirty="0">
                <a:latin typeface="Arial"/>
                <a:cs typeface="Arial"/>
              </a:rPr>
              <a:t>增加表面特性</a:t>
            </a:r>
            <a:endParaRPr lang="en-US" altLang="zh-CN" sz="2400" dirty="0">
              <a:latin typeface="Arial"/>
              <a:cs typeface="Arial"/>
            </a:endParaRPr>
          </a:p>
          <a:p>
            <a:pPr lvl="1" eaLnBrk="1" hangingPunct="1">
              <a:lnSpc>
                <a:spcPct val="150000"/>
              </a:lnSpc>
            </a:pPr>
            <a:r>
              <a:rPr lang="zh-CN" altLang="en-US" sz="2400" dirty="0">
                <a:latin typeface="Arial"/>
                <a:cs typeface="Arial"/>
              </a:rPr>
              <a:t>增加温度</a:t>
            </a:r>
            <a:endParaRPr lang="en-US" altLang="zh-CN" sz="2400" dirty="0">
              <a:latin typeface="Arial"/>
              <a:cs typeface="Arial"/>
            </a:endParaRPr>
          </a:p>
          <a:p>
            <a:pPr lvl="1" eaLnBrk="1" hangingPunct="1">
              <a:lnSpc>
                <a:spcPct val="150000"/>
              </a:lnSpc>
            </a:pPr>
            <a:r>
              <a:rPr lang="zh-CN" altLang="en-US" sz="2400" dirty="0">
                <a:latin typeface="Arial"/>
                <a:cs typeface="Arial"/>
              </a:rPr>
              <a:t>减少交联</a:t>
            </a:r>
            <a:endParaRPr lang="en-US" altLang="zh-CN" sz="2400" dirty="0">
              <a:latin typeface="Arial"/>
              <a:cs typeface="Arial"/>
            </a:endParaRPr>
          </a:p>
          <a:p>
            <a:pPr lvl="1" eaLnBrk="1" hangingPunct="1">
              <a:lnSpc>
                <a:spcPct val="150000"/>
              </a:lnSpc>
            </a:pPr>
            <a:r>
              <a:rPr lang="zh-CN" altLang="en-US" sz="2400" dirty="0">
                <a:latin typeface="Arial"/>
                <a:cs typeface="Arial"/>
              </a:rPr>
              <a:t>增加大气压</a:t>
            </a:r>
            <a:endParaRPr lang="en-US" altLang="en-US" sz="2400" dirty="0"/>
          </a:p>
          <a:p>
            <a:pPr eaLnBrk="1" hangingPunct="1">
              <a:lnSpc>
                <a:spcPct val="150000"/>
              </a:lnSpc>
            </a:pPr>
            <a:r>
              <a:rPr lang="zh-CN" altLang="en-US" sz="2400" dirty="0"/>
              <a:t>聚合物成分</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a:t>
            </a:r>
            <a:r>
              <a:rPr lang="en-US" altLang="zh-CN" dirty="0">
                <a:solidFill>
                  <a:srgbClr val="FFFF00"/>
                </a:solidFill>
                <a:latin typeface="Arial" charset="0"/>
                <a:cs typeface="Arial" charset="0"/>
              </a:rPr>
              <a:t>GP</a:t>
            </a:r>
            <a:r>
              <a:rPr lang="zh-CN" altLang="en-US" dirty="0">
                <a:solidFill>
                  <a:srgbClr val="FFFF00"/>
                </a:solidFill>
                <a:latin typeface="Arial" charset="0"/>
                <a:cs typeface="Arial" charset="0"/>
              </a:rPr>
              <a:t>材料透氧性</a:t>
            </a:r>
            <a:endParaRPr lang="en-CA" altLang="en-US" dirty="0">
              <a:solidFill>
                <a:srgbClr val="FFFF00"/>
              </a:solidFill>
              <a:latin typeface="Arial" charset="0"/>
              <a:cs typeface="Arial"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0095" y="1268760"/>
            <a:ext cx="8559800" cy="4463678"/>
            <a:chOff x="280095" y="1268760"/>
            <a:chExt cx="8559800" cy="4463678"/>
          </a:xfrm>
        </p:grpSpPr>
        <p:sp>
          <p:nvSpPr>
            <p:cNvPr id="51" name="Rectangle 50"/>
            <p:cNvSpPr/>
            <p:nvPr/>
          </p:nvSpPr>
          <p:spPr>
            <a:xfrm>
              <a:off x="280095" y="1268760"/>
              <a:ext cx="8559800" cy="4463678"/>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110596" name="Text Box 41"/>
            <p:cNvSpPr txBox="1">
              <a:spLocks noChangeArrowheads="1"/>
            </p:cNvSpPr>
            <p:nvPr/>
          </p:nvSpPr>
          <p:spPr bwMode="auto">
            <a:xfrm>
              <a:off x="1340968" y="2115981"/>
              <a:ext cx="1673856" cy="954107"/>
            </a:xfrm>
            <a:prstGeom prst="rect">
              <a:avLst/>
            </a:prstGeom>
            <a:noFill/>
            <a:ln w="12700">
              <a:noFill/>
              <a:miter lim="800000"/>
              <a:headEnd type="none" w="sm" len="sm"/>
              <a:tailEnd type="none" w="sm" len="sm"/>
            </a:ln>
          </p:spPr>
          <p:txBody>
            <a:bodyPr wrap="none">
              <a:spAutoFit/>
            </a:bodyPr>
            <a:lstStyle/>
            <a:p>
              <a:pPr algn="ctr" defTabSz="762000"/>
              <a:r>
                <a:rPr lang="zh-CN" altLang="en-US" sz="2800" dirty="0">
                  <a:solidFill>
                    <a:srgbClr val="0070C0"/>
                  </a:solidFill>
                </a:rPr>
                <a:t>丙烯酸酯</a:t>
              </a:r>
              <a:r>
                <a:rPr lang="en-US" altLang="en-US" sz="2800" dirty="0">
                  <a:solidFill>
                    <a:srgbClr val="0070C0"/>
                  </a:solidFill>
                </a:rPr>
                <a:t/>
              </a:r>
              <a:br>
                <a:rPr lang="en-US" altLang="en-US" sz="2800" dirty="0">
                  <a:solidFill>
                    <a:srgbClr val="0070C0"/>
                  </a:solidFill>
                </a:rPr>
              </a:br>
              <a:r>
                <a:rPr lang="en-US" altLang="en-US" sz="2800" dirty="0">
                  <a:solidFill>
                    <a:srgbClr val="0070C0"/>
                  </a:solidFill>
                </a:rPr>
                <a:t>(PMMA)</a:t>
              </a:r>
            </a:p>
          </p:txBody>
        </p:sp>
        <p:sp>
          <p:nvSpPr>
            <p:cNvPr id="110597" name="Text Box 42"/>
            <p:cNvSpPr txBox="1">
              <a:spLocks noChangeArrowheads="1"/>
            </p:cNvSpPr>
            <p:nvPr/>
          </p:nvSpPr>
          <p:spPr bwMode="auto">
            <a:xfrm>
              <a:off x="3706398" y="2135659"/>
              <a:ext cx="1673856" cy="954107"/>
            </a:xfrm>
            <a:prstGeom prst="rect">
              <a:avLst/>
            </a:prstGeom>
            <a:noFill/>
            <a:ln w="12700">
              <a:noFill/>
              <a:miter lim="800000"/>
              <a:headEnd type="none" w="sm" len="sm"/>
              <a:tailEnd type="none" w="sm" len="sm"/>
            </a:ln>
          </p:spPr>
          <p:txBody>
            <a:bodyPr wrap="none">
              <a:spAutoFit/>
            </a:bodyPr>
            <a:lstStyle/>
            <a:p>
              <a:pPr algn="ctr" defTabSz="762000"/>
              <a:r>
                <a:rPr lang="zh-CN" altLang="en-US" sz="2800" dirty="0">
                  <a:solidFill>
                    <a:srgbClr val="0070C0"/>
                  </a:solidFill>
                </a:rPr>
                <a:t>硅氧烷</a:t>
              </a:r>
              <a:r>
                <a:rPr lang="en-US" altLang="en-US" sz="2800" dirty="0">
                  <a:solidFill>
                    <a:srgbClr val="0070C0"/>
                  </a:solidFill>
                </a:rPr>
                <a:t/>
              </a:r>
              <a:br>
                <a:rPr lang="en-US" altLang="en-US" sz="2800" dirty="0">
                  <a:solidFill>
                    <a:srgbClr val="0070C0"/>
                  </a:solidFill>
                </a:rPr>
              </a:br>
              <a:r>
                <a:rPr lang="zh-CN" altLang="en-US" sz="2800" dirty="0">
                  <a:solidFill>
                    <a:srgbClr val="0070C0"/>
                  </a:solidFill>
                </a:rPr>
                <a:t>丙烯酸酯</a:t>
              </a:r>
              <a:endParaRPr lang="en-US" altLang="en-US" sz="2800" dirty="0">
                <a:solidFill>
                  <a:srgbClr val="0070C0"/>
                </a:solidFill>
              </a:endParaRPr>
            </a:p>
          </p:txBody>
        </p:sp>
        <p:sp>
          <p:nvSpPr>
            <p:cNvPr id="110598" name="Text Box 44"/>
            <p:cNvSpPr txBox="1">
              <a:spLocks noChangeArrowheads="1"/>
            </p:cNvSpPr>
            <p:nvPr/>
          </p:nvSpPr>
          <p:spPr bwMode="auto">
            <a:xfrm>
              <a:off x="6022309" y="2123386"/>
              <a:ext cx="1731563" cy="954107"/>
            </a:xfrm>
            <a:prstGeom prst="rect">
              <a:avLst/>
            </a:prstGeom>
            <a:noFill/>
            <a:ln w="12700">
              <a:noFill/>
              <a:miter lim="800000"/>
              <a:headEnd type="none" w="sm" len="sm"/>
              <a:tailEnd type="none" w="sm" len="sm"/>
            </a:ln>
          </p:spPr>
          <p:txBody>
            <a:bodyPr wrap="none">
              <a:spAutoFit/>
            </a:bodyPr>
            <a:lstStyle/>
            <a:p>
              <a:pPr algn="ctr" defTabSz="762000"/>
              <a:r>
                <a:rPr lang="zh-CN" altLang="en-US" sz="2800" dirty="0">
                  <a:solidFill>
                    <a:srgbClr val="0070C0"/>
                  </a:solidFill>
                </a:rPr>
                <a:t>氟</a:t>
              </a:r>
              <a:r>
                <a:rPr lang="en-US" altLang="en-US" sz="2800" dirty="0">
                  <a:solidFill>
                    <a:srgbClr val="0070C0"/>
                  </a:solidFill>
                </a:rPr>
                <a:t>-</a:t>
              </a:r>
              <a:r>
                <a:rPr lang="zh-CN" altLang="en-US" sz="2800" dirty="0">
                  <a:solidFill>
                    <a:srgbClr val="0070C0"/>
                  </a:solidFill>
                </a:rPr>
                <a:t>硅氧烷</a:t>
              </a:r>
              <a:endParaRPr lang="en-US" altLang="zh-CN" sz="2800" dirty="0">
                <a:solidFill>
                  <a:srgbClr val="0070C0"/>
                </a:solidFill>
              </a:endParaRPr>
            </a:p>
            <a:p>
              <a:pPr algn="ctr" defTabSz="762000"/>
              <a:r>
                <a:rPr lang="zh-CN" altLang="en-US" sz="2800" dirty="0">
                  <a:solidFill>
                    <a:srgbClr val="0070C0"/>
                  </a:solidFill>
                </a:rPr>
                <a:t>丙烯酸酯</a:t>
              </a:r>
              <a:endParaRPr lang="en-US" altLang="en-US" sz="2800" dirty="0">
                <a:solidFill>
                  <a:srgbClr val="0070C0"/>
                </a:solidFill>
              </a:endParaRPr>
            </a:p>
          </p:txBody>
        </p:sp>
        <p:sp>
          <p:nvSpPr>
            <p:cNvPr id="110599" name="Text Box 47"/>
            <p:cNvSpPr txBox="1">
              <a:spLocks noChangeArrowheads="1"/>
            </p:cNvSpPr>
            <p:nvPr/>
          </p:nvSpPr>
          <p:spPr bwMode="auto">
            <a:xfrm>
              <a:off x="3896686" y="1320618"/>
              <a:ext cx="1266693" cy="523220"/>
            </a:xfrm>
            <a:prstGeom prst="rect">
              <a:avLst/>
            </a:prstGeom>
            <a:noFill/>
            <a:ln w="12700">
              <a:noFill/>
              <a:miter lim="800000"/>
              <a:headEnd type="none" w="sm" len="sm"/>
              <a:tailEnd type="none" w="sm" len="sm"/>
            </a:ln>
          </p:spPr>
          <p:txBody>
            <a:bodyPr wrap="none">
              <a:spAutoFit/>
            </a:bodyPr>
            <a:lstStyle/>
            <a:p>
              <a:pPr defTabSz="762000"/>
              <a:r>
                <a:rPr lang="zh-CN" altLang="en-US" sz="2800" b="1" dirty="0">
                  <a:solidFill>
                    <a:srgbClr val="002060"/>
                  </a:solidFill>
                </a:rPr>
                <a:t>溶解氧</a:t>
              </a:r>
              <a:endParaRPr lang="en-US" altLang="en-US" sz="2800" b="1" dirty="0">
                <a:solidFill>
                  <a:srgbClr val="002060"/>
                </a:solidFill>
              </a:endParaRPr>
            </a:p>
          </p:txBody>
        </p:sp>
        <p:sp>
          <p:nvSpPr>
            <p:cNvPr id="110600" name="Rectangle 3"/>
            <p:cNvSpPr>
              <a:spLocks noChangeArrowheads="1"/>
            </p:cNvSpPr>
            <p:nvPr/>
          </p:nvSpPr>
          <p:spPr bwMode="auto">
            <a:xfrm>
              <a:off x="999067" y="3344491"/>
              <a:ext cx="7151511" cy="2128838"/>
            </a:xfrm>
            <a:prstGeom prst="rect">
              <a:avLst/>
            </a:prstGeom>
            <a:noFill/>
            <a:ln w="28575">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10601" name="Line 4"/>
            <p:cNvSpPr>
              <a:spLocks noChangeShapeType="1"/>
            </p:cNvSpPr>
            <p:nvPr/>
          </p:nvSpPr>
          <p:spPr bwMode="auto">
            <a:xfrm flipH="1">
              <a:off x="3389489" y="3349255"/>
              <a:ext cx="0" cy="21304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0602" name="Line 5"/>
            <p:cNvSpPr>
              <a:spLocks noChangeShapeType="1"/>
            </p:cNvSpPr>
            <p:nvPr/>
          </p:nvSpPr>
          <p:spPr bwMode="auto">
            <a:xfrm flipH="1">
              <a:off x="5768622" y="3349255"/>
              <a:ext cx="0" cy="21304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0603" name="Text Box 6"/>
            <p:cNvSpPr txBox="1">
              <a:spLocks noChangeArrowheads="1"/>
            </p:cNvSpPr>
            <p:nvPr/>
          </p:nvSpPr>
          <p:spPr bwMode="auto">
            <a:xfrm>
              <a:off x="3471333" y="472561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04" name="Text Box 7"/>
            <p:cNvSpPr txBox="1">
              <a:spLocks noChangeArrowheads="1"/>
            </p:cNvSpPr>
            <p:nvPr/>
          </p:nvSpPr>
          <p:spPr bwMode="auto">
            <a:xfrm>
              <a:off x="5291667" y="347149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05" name="Text Box 8"/>
            <p:cNvSpPr txBox="1">
              <a:spLocks noChangeArrowheads="1"/>
            </p:cNvSpPr>
            <p:nvPr/>
          </p:nvSpPr>
          <p:spPr bwMode="auto">
            <a:xfrm>
              <a:off x="4230511" y="422714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06" name="Text Box 9"/>
            <p:cNvSpPr txBox="1">
              <a:spLocks noChangeArrowheads="1"/>
            </p:cNvSpPr>
            <p:nvPr/>
          </p:nvSpPr>
          <p:spPr bwMode="auto">
            <a:xfrm>
              <a:off x="4706056" y="401759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07" name="Text Box 10"/>
            <p:cNvSpPr txBox="1">
              <a:spLocks noChangeArrowheads="1"/>
            </p:cNvSpPr>
            <p:nvPr/>
          </p:nvSpPr>
          <p:spPr bwMode="auto">
            <a:xfrm>
              <a:off x="4296834" y="365881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08" name="Text Box 11"/>
            <p:cNvSpPr txBox="1">
              <a:spLocks noChangeArrowheads="1"/>
            </p:cNvSpPr>
            <p:nvPr/>
          </p:nvSpPr>
          <p:spPr bwMode="auto">
            <a:xfrm>
              <a:off x="3489679" y="347466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09" name="Text Box 12"/>
            <p:cNvSpPr txBox="1">
              <a:spLocks noChangeArrowheads="1"/>
            </p:cNvSpPr>
            <p:nvPr/>
          </p:nvSpPr>
          <p:spPr bwMode="auto">
            <a:xfrm>
              <a:off x="3938412" y="489071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10" name="Text Box 13"/>
            <p:cNvSpPr txBox="1">
              <a:spLocks noChangeArrowheads="1"/>
            </p:cNvSpPr>
            <p:nvPr/>
          </p:nvSpPr>
          <p:spPr bwMode="auto">
            <a:xfrm>
              <a:off x="4841523" y="472561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11" name="Text Box 14"/>
            <p:cNvSpPr txBox="1">
              <a:spLocks noChangeArrowheads="1"/>
            </p:cNvSpPr>
            <p:nvPr/>
          </p:nvSpPr>
          <p:spPr bwMode="auto">
            <a:xfrm>
              <a:off x="5183012" y="416046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12" name="Text Box 15"/>
            <p:cNvSpPr txBox="1">
              <a:spLocks noChangeArrowheads="1"/>
            </p:cNvSpPr>
            <p:nvPr/>
          </p:nvSpPr>
          <p:spPr bwMode="auto">
            <a:xfrm>
              <a:off x="5242279" y="488436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13" name="Text Box 17"/>
            <p:cNvSpPr txBox="1">
              <a:spLocks noChangeArrowheads="1"/>
            </p:cNvSpPr>
            <p:nvPr/>
          </p:nvSpPr>
          <p:spPr bwMode="auto">
            <a:xfrm>
              <a:off x="3699933" y="40287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14" name="Text Box 18"/>
            <p:cNvSpPr txBox="1">
              <a:spLocks noChangeArrowheads="1"/>
            </p:cNvSpPr>
            <p:nvPr/>
          </p:nvSpPr>
          <p:spPr bwMode="auto">
            <a:xfrm>
              <a:off x="5813778" y="43970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15" name="Text Box 19"/>
            <p:cNvSpPr txBox="1">
              <a:spLocks noChangeArrowheads="1"/>
            </p:cNvSpPr>
            <p:nvPr/>
          </p:nvSpPr>
          <p:spPr bwMode="auto">
            <a:xfrm>
              <a:off x="7656689" y="330956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16" name="Text Box 20"/>
            <p:cNvSpPr txBox="1">
              <a:spLocks noChangeArrowheads="1"/>
            </p:cNvSpPr>
            <p:nvPr/>
          </p:nvSpPr>
          <p:spPr bwMode="auto">
            <a:xfrm>
              <a:off x="6581422" y="44859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17" name="Text Box 21"/>
            <p:cNvSpPr txBox="1">
              <a:spLocks noChangeArrowheads="1"/>
            </p:cNvSpPr>
            <p:nvPr/>
          </p:nvSpPr>
          <p:spPr bwMode="auto">
            <a:xfrm>
              <a:off x="7289800" y="3835029"/>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18" name="Text Box 22"/>
            <p:cNvSpPr txBox="1">
              <a:spLocks noChangeArrowheads="1"/>
            </p:cNvSpPr>
            <p:nvPr/>
          </p:nvSpPr>
          <p:spPr bwMode="auto">
            <a:xfrm>
              <a:off x="6649156" y="341751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19" name="Text Box 23"/>
            <p:cNvSpPr txBox="1">
              <a:spLocks noChangeArrowheads="1"/>
            </p:cNvSpPr>
            <p:nvPr/>
          </p:nvSpPr>
          <p:spPr bwMode="auto">
            <a:xfrm>
              <a:off x="5847644" y="339529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0" name="Text Box 24"/>
            <p:cNvSpPr txBox="1">
              <a:spLocks noChangeArrowheads="1"/>
            </p:cNvSpPr>
            <p:nvPr/>
          </p:nvSpPr>
          <p:spPr bwMode="auto">
            <a:xfrm>
              <a:off x="7690556" y="464465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1" name="Text Box 25"/>
            <p:cNvSpPr txBox="1">
              <a:spLocks noChangeArrowheads="1"/>
            </p:cNvSpPr>
            <p:nvPr/>
          </p:nvSpPr>
          <p:spPr bwMode="auto">
            <a:xfrm>
              <a:off x="7110590" y="497009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2" name="Text Box 26"/>
            <p:cNvSpPr txBox="1">
              <a:spLocks noChangeArrowheads="1"/>
            </p:cNvSpPr>
            <p:nvPr/>
          </p:nvSpPr>
          <p:spPr bwMode="auto">
            <a:xfrm>
              <a:off x="7511345" y="41938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3" name="Text Box 27"/>
            <p:cNvSpPr txBox="1">
              <a:spLocks noChangeArrowheads="1"/>
            </p:cNvSpPr>
            <p:nvPr/>
          </p:nvSpPr>
          <p:spPr bwMode="auto">
            <a:xfrm>
              <a:off x="7502879" y="4857379"/>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4" name="Text Box 28"/>
            <p:cNvSpPr txBox="1">
              <a:spLocks noChangeArrowheads="1"/>
            </p:cNvSpPr>
            <p:nvPr/>
          </p:nvSpPr>
          <p:spPr bwMode="auto">
            <a:xfrm>
              <a:off x="6231467" y="413824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5" name="Text Box 29"/>
            <p:cNvSpPr txBox="1">
              <a:spLocks noChangeArrowheads="1"/>
            </p:cNvSpPr>
            <p:nvPr/>
          </p:nvSpPr>
          <p:spPr bwMode="auto">
            <a:xfrm>
              <a:off x="6794501" y="48796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6" name="Text Box 30"/>
            <p:cNvSpPr txBox="1">
              <a:spLocks noChangeArrowheads="1"/>
            </p:cNvSpPr>
            <p:nvPr/>
          </p:nvSpPr>
          <p:spPr bwMode="auto">
            <a:xfrm>
              <a:off x="7152923" y="335084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7" name="Text Box 31"/>
            <p:cNvSpPr txBox="1">
              <a:spLocks noChangeArrowheads="1"/>
            </p:cNvSpPr>
            <p:nvPr/>
          </p:nvSpPr>
          <p:spPr bwMode="auto">
            <a:xfrm>
              <a:off x="6911622" y="4209679"/>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8" name="Text Box 32"/>
            <p:cNvSpPr txBox="1">
              <a:spLocks noChangeArrowheads="1"/>
            </p:cNvSpPr>
            <p:nvPr/>
          </p:nvSpPr>
          <p:spPr bwMode="auto">
            <a:xfrm>
              <a:off x="7220656" y="454305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29" name="Text Box 33"/>
            <p:cNvSpPr txBox="1">
              <a:spLocks noChangeArrowheads="1"/>
            </p:cNvSpPr>
            <p:nvPr/>
          </p:nvSpPr>
          <p:spPr bwMode="auto">
            <a:xfrm>
              <a:off x="7690556" y="3835029"/>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0" name="Text Box 34"/>
            <p:cNvSpPr txBox="1">
              <a:spLocks noChangeArrowheads="1"/>
            </p:cNvSpPr>
            <p:nvPr/>
          </p:nvSpPr>
          <p:spPr bwMode="auto">
            <a:xfrm>
              <a:off x="5933723" y="483515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1" name="Text Box 35"/>
            <p:cNvSpPr txBox="1">
              <a:spLocks noChangeArrowheads="1"/>
            </p:cNvSpPr>
            <p:nvPr/>
          </p:nvSpPr>
          <p:spPr bwMode="auto">
            <a:xfrm>
              <a:off x="6453012" y="492564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2" name="Text Box 36"/>
            <p:cNvSpPr txBox="1">
              <a:spLocks noChangeArrowheads="1"/>
            </p:cNvSpPr>
            <p:nvPr/>
          </p:nvSpPr>
          <p:spPr bwMode="auto">
            <a:xfrm>
              <a:off x="6231467" y="454305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3" name="Text Box 37"/>
            <p:cNvSpPr txBox="1">
              <a:spLocks noChangeArrowheads="1"/>
            </p:cNvSpPr>
            <p:nvPr/>
          </p:nvSpPr>
          <p:spPr bwMode="auto">
            <a:xfrm>
              <a:off x="5822244" y="3890591"/>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4" name="Text Box 38"/>
            <p:cNvSpPr txBox="1">
              <a:spLocks noChangeArrowheads="1"/>
            </p:cNvSpPr>
            <p:nvPr/>
          </p:nvSpPr>
          <p:spPr bwMode="auto">
            <a:xfrm>
              <a:off x="6275212" y="3320679"/>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5" name="Text Box 39"/>
            <p:cNvSpPr txBox="1">
              <a:spLocks noChangeArrowheads="1"/>
            </p:cNvSpPr>
            <p:nvPr/>
          </p:nvSpPr>
          <p:spPr bwMode="auto">
            <a:xfrm>
              <a:off x="6553200" y="389376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6" name="Text Box 40"/>
            <p:cNvSpPr txBox="1">
              <a:spLocks noChangeArrowheads="1"/>
            </p:cNvSpPr>
            <p:nvPr/>
          </p:nvSpPr>
          <p:spPr bwMode="auto">
            <a:xfrm>
              <a:off x="6905978" y="3811216"/>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37" name="Text Box 45"/>
            <p:cNvSpPr txBox="1">
              <a:spLocks noChangeArrowheads="1"/>
            </p:cNvSpPr>
            <p:nvPr/>
          </p:nvSpPr>
          <p:spPr bwMode="auto">
            <a:xfrm>
              <a:off x="2008012" y="3290516"/>
              <a:ext cx="364202" cy="307777"/>
            </a:xfrm>
            <a:prstGeom prst="rect">
              <a:avLst/>
            </a:prstGeom>
            <a:noFill/>
            <a:ln w="12700">
              <a:noFill/>
              <a:miter lim="800000"/>
              <a:headEnd type="none" w="sm" len="sm"/>
              <a:tailEnd type="none" w="sm" len="sm"/>
            </a:ln>
          </p:spPr>
          <p:txBody>
            <a:bodyPr wrap="none">
              <a:spAutoFit/>
            </a:bodyPr>
            <a:lstStyle/>
            <a:p>
              <a:pPr defTabSz="762000"/>
              <a:r>
                <a:rPr lang="en-US" altLang="en-US" sz="1400" dirty="0">
                  <a:solidFill>
                    <a:srgbClr val="0070C0"/>
                  </a:solidFill>
                </a:rPr>
                <a:t>O</a:t>
              </a:r>
              <a:r>
                <a:rPr lang="en-US" altLang="en-US" sz="1400" baseline="-25000" dirty="0">
                  <a:solidFill>
                    <a:srgbClr val="0070C0"/>
                  </a:solidFill>
                </a:rPr>
                <a:t>2</a:t>
              </a:r>
              <a:endParaRPr lang="en-US" altLang="en-US" sz="1000" dirty="0">
                <a:solidFill>
                  <a:srgbClr val="0070C0"/>
                </a:solidFill>
              </a:endParaRPr>
            </a:p>
          </p:txBody>
        </p:sp>
        <p:sp>
          <p:nvSpPr>
            <p:cNvPr id="110638" name="Text Box 46"/>
            <p:cNvSpPr txBox="1">
              <a:spLocks noChangeArrowheads="1"/>
            </p:cNvSpPr>
            <p:nvPr/>
          </p:nvSpPr>
          <p:spPr bwMode="auto">
            <a:xfrm>
              <a:off x="2008012" y="5166942"/>
              <a:ext cx="364202" cy="307777"/>
            </a:xfrm>
            <a:prstGeom prst="rect">
              <a:avLst/>
            </a:prstGeom>
            <a:noFill/>
            <a:ln w="12700">
              <a:noFill/>
              <a:miter lim="800000"/>
              <a:headEnd type="none" w="sm" len="sm"/>
              <a:tailEnd type="none" w="sm" len="sm"/>
            </a:ln>
          </p:spPr>
          <p:txBody>
            <a:bodyPr wrap="none">
              <a:spAutoFit/>
            </a:bodyPr>
            <a:lstStyle/>
            <a:p>
              <a:pPr defTabSz="762000"/>
              <a:r>
                <a:rPr lang="en-US" altLang="en-US" sz="1400" dirty="0">
                  <a:solidFill>
                    <a:srgbClr val="0070C0"/>
                  </a:solidFill>
                </a:rPr>
                <a:t>O</a:t>
              </a:r>
              <a:r>
                <a:rPr lang="en-US" altLang="en-US" sz="1400" baseline="-25000" dirty="0">
                  <a:solidFill>
                    <a:srgbClr val="0070C0"/>
                  </a:solidFill>
                </a:rPr>
                <a:t>2</a:t>
              </a:r>
              <a:endParaRPr lang="en-US" altLang="en-US" sz="1400" dirty="0">
                <a:solidFill>
                  <a:srgbClr val="0070C0"/>
                </a:solidFill>
              </a:endParaRPr>
            </a:p>
          </p:txBody>
        </p:sp>
        <p:sp>
          <p:nvSpPr>
            <p:cNvPr id="110639" name="Text Box 48"/>
            <p:cNvSpPr txBox="1">
              <a:spLocks noChangeArrowheads="1"/>
            </p:cNvSpPr>
            <p:nvPr/>
          </p:nvSpPr>
          <p:spPr bwMode="auto">
            <a:xfrm>
              <a:off x="4728634" y="33429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40" name="Text Box 49"/>
            <p:cNvSpPr txBox="1">
              <a:spLocks noChangeArrowheads="1"/>
            </p:cNvSpPr>
            <p:nvPr/>
          </p:nvSpPr>
          <p:spPr bwMode="auto">
            <a:xfrm>
              <a:off x="3898901" y="3403229"/>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41" name="Text Box 50"/>
            <p:cNvSpPr txBox="1">
              <a:spLocks noChangeArrowheads="1"/>
            </p:cNvSpPr>
            <p:nvPr/>
          </p:nvSpPr>
          <p:spPr bwMode="auto">
            <a:xfrm>
              <a:off x="4398434" y="49177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70C0"/>
                  </a:solidFill>
                </a:rPr>
                <a:t>O</a:t>
              </a:r>
              <a:r>
                <a:rPr lang="en-US" altLang="en-US" sz="2000" baseline="-25000" dirty="0">
                  <a:solidFill>
                    <a:srgbClr val="0070C0"/>
                  </a:solidFill>
                </a:rPr>
                <a:t>2</a:t>
              </a:r>
              <a:endParaRPr lang="en-US" altLang="en-US" sz="2000" dirty="0">
                <a:solidFill>
                  <a:srgbClr val="0070C0"/>
                </a:solidFill>
              </a:endParaRPr>
            </a:p>
          </p:txBody>
        </p:sp>
        <p:sp>
          <p:nvSpPr>
            <p:cNvPr id="110642" name="Text Box 51"/>
            <p:cNvSpPr txBox="1">
              <a:spLocks noChangeArrowheads="1"/>
            </p:cNvSpPr>
            <p:nvPr/>
          </p:nvSpPr>
          <p:spPr bwMode="auto">
            <a:xfrm>
              <a:off x="6937023" y="4598617"/>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sp>
          <p:nvSpPr>
            <p:cNvPr id="110643" name="Text Box 52"/>
            <p:cNvSpPr txBox="1">
              <a:spLocks noChangeArrowheads="1"/>
            </p:cNvSpPr>
            <p:nvPr/>
          </p:nvSpPr>
          <p:spPr bwMode="auto">
            <a:xfrm>
              <a:off x="6127044" y="3711204"/>
              <a:ext cx="44114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rgbClr val="00B0F0"/>
                  </a:solidFill>
                </a:rPr>
                <a:t>O</a:t>
              </a:r>
              <a:r>
                <a:rPr lang="en-US" altLang="en-US" sz="2000" baseline="-25000" dirty="0">
                  <a:solidFill>
                    <a:srgbClr val="00B0F0"/>
                  </a:solidFill>
                </a:rPr>
                <a:t>2</a:t>
              </a:r>
              <a:endParaRPr lang="en-US" altLang="en-US" sz="2000" dirty="0">
                <a:solidFill>
                  <a:srgbClr val="00B0F0"/>
                </a:solidFill>
              </a:endParaRPr>
            </a:p>
          </p:txBody>
        </p:sp>
      </p:grpSp>
      <p:sp>
        <p:nvSpPr>
          <p:cNvPr id="5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en-US" altLang="zh-CN" dirty="0">
                <a:solidFill>
                  <a:srgbClr val="FFFF00"/>
                </a:solidFill>
                <a:latin typeface="Arial" charset="0"/>
                <a:cs typeface="Arial" charset="0"/>
              </a:rPr>
              <a:t>GP</a:t>
            </a:r>
            <a:r>
              <a:rPr lang="zh-CN" altLang="en-US" dirty="0">
                <a:solidFill>
                  <a:srgbClr val="FFFF00"/>
                </a:solidFill>
                <a:latin typeface="Arial" charset="0"/>
                <a:cs typeface="Arial" charset="0"/>
              </a:rPr>
              <a:t>材料氟组件</a:t>
            </a:r>
            <a:endParaRPr lang="en-CA" altLang="en-US" dirty="0">
              <a:solidFill>
                <a:srgbClr val="FFFF00"/>
              </a:solidFill>
              <a:latin typeface="Arial"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264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264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264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2647" name="Rectangle 9"/>
          <p:cNvSpPr>
            <a:spLocks noGrp="1" noChangeArrowheads="1"/>
          </p:cNvSpPr>
          <p:nvPr>
            <p:ph idx="1"/>
          </p:nvPr>
        </p:nvSpPr>
        <p:spPr>
          <a:xfrm>
            <a:off x="809650" y="973931"/>
            <a:ext cx="8178080" cy="4719638"/>
          </a:xfrm>
        </p:spPr>
        <p:txBody>
          <a:bodyPr/>
          <a:lstStyle/>
          <a:p>
            <a:pPr eaLnBrk="1" hangingPunct="1">
              <a:lnSpc>
                <a:spcPct val="200000"/>
              </a:lnSpc>
            </a:pPr>
            <a:r>
              <a:rPr lang="zh-CN" altLang="en-US" sz="2400" dirty="0"/>
              <a:t>硅比氟更透氧</a:t>
            </a:r>
            <a:endParaRPr lang="en-US" altLang="zh-CN" sz="2400" dirty="0"/>
          </a:p>
          <a:p>
            <a:pPr eaLnBrk="1" hangingPunct="1">
              <a:lnSpc>
                <a:spcPct val="200000"/>
              </a:lnSpc>
            </a:pPr>
            <a:r>
              <a:rPr lang="zh-CN" altLang="en-US" sz="2400" dirty="0"/>
              <a:t>氟化聚合体有很好的表面特性</a:t>
            </a:r>
            <a:endParaRPr lang="en-US" altLang="zh-CN" sz="2400" dirty="0"/>
          </a:p>
          <a:p>
            <a:pPr eaLnBrk="1" hangingPunct="1">
              <a:lnSpc>
                <a:spcPct val="200000"/>
              </a:lnSpc>
            </a:pPr>
            <a:r>
              <a:rPr lang="zh-CN" altLang="en-US" sz="2400" dirty="0"/>
              <a:t>氟增加氧气在材料中的溶解</a:t>
            </a:r>
            <a:endParaRPr lang="en-US" altLang="en-US" sz="2400" dirty="0"/>
          </a:p>
        </p:txBody>
      </p:sp>
      <p:sp>
        <p:nvSpPr>
          <p:cNvPr id="10"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en-US" altLang="en-US" dirty="0">
                <a:solidFill>
                  <a:srgbClr val="FFFF00"/>
                </a:solidFill>
                <a:latin typeface="Arial" charset="0"/>
                <a:cs typeface="Arial" charset="0"/>
              </a:rPr>
              <a:t>GP</a:t>
            </a:r>
            <a:r>
              <a:rPr lang="zh-CN" altLang="en-US" dirty="0">
                <a:solidFill>
                  <a:srgbClr val="FFFF00"/>
                </a:solidFill>
                <a:latin typeface="Arial" charset="0"/>
                <a:cs typeface="Arial" charset="0"/>
              </a:rPr>
              <a:t>氟化材料</a:t>
            </a:r>
            <a:endParaRPr lang="en-CA" altLang="en-US" dirty="0">
              <a:solidFill>
                <a:srgbClr val="FFFF00"/>
              </a:solidFill>
              <a:latin typeface="Arial" charset="0"/>
              <a:cs typeface="Arial"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4691"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4692"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4693"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4695" name="Rectangle 1031"/>
          <p:cNvSpPr>
            <a:spLocks noGrp="1" noChangeArrowheads="1"/>
          </p:cNvSpPr>
          <p:nvPr>
            <p:ph idx="1"/>
          </p:nvPr>
        </p:nvSpPr>
        <p:spPr>
          <a:xfrm>
            <a:off x="810966" y="995586"/>
            <a:ext cx="6732412" cy="4425950"/>
          </a:xfrm>
        </p:spPr>
        <p:txBody>
          <a:bodyPr/>
          <a:lstStyle/>
          <a:p>
            <a:pPr eaLnBrk="1" hangingPunct="1">
              <a:lnSpc>
                <a:spcPct val="120000"/>
              </a:lnSpc>
            </a:pPr>
            <a:r>
              <a:rPr lang="zh-CN" altLang="en-US" sz="2400" dirty="0"/>
              <a:t>材料透氧性</a:t>
            </a:r>
            <a:r>
              <a:rPr lang="en-US" altLang="en-US" sz="2400" dirty="0"/>
              <a:t> (Dk)</a:t>
            </a:r>
          </a:p>
          <a:p>
            <a:pPr eaLnBrk="1" hangingPunct="1">
              <a:lnSpc>
                <a:spcPct val="130000"/>
              </a:lnSpc>
            </a:pPr>
            <a:r>
              <a:rPr lang="zh-CN" altLang="en-US" sz="2400" dirty="0"/>
              <a:t>沉积物的作用小</a:t>
            </a:r>
            <a:endParaRPr lang="en-US" altLang="zh-CN" sz="2400" dirty="0"/>
          </a:p>
          <a:p>
            <a:pPr eaLnBrk="1" hangingPunct="1">
              <a:lnSpc>
                <a:spcPct val="130000"/>
              </a:lnSpc>
            </a:pPr>
            <a:r>
              <a:rPr lang="zh-CN" altLang="en-US" sz="2400" dirty="0"/>
              <a:t>接触镜厚度</a:t>
            </a:r>
            <a:r>
              <a:rPr lang="en-US" altLang="zh-CN" sz="2400" dirty="0"/>
              <a:t>/</a:t>
            </a:r>
            <a:r>
              <a:rPr lang="en-US" altLang="en-US" sz="2400" dirty="0"/>
              <a:t>BVP</a:t>
            </a:r>
          </a:p>
          <a:p>
            <a:pPr eaLnBrk="1" hangingPunct="1">
              <a:lnSpc>
                <a:spcPct val="130000"/>
              </a:lnSpc>
            </a:pPr>
            <a:r>
              <a:rPr lang="zh-CN" altLang="en-US" sz="2400" dirty="0"/>
              <a:t>瞬目后的泪液交换</a:t>
            </a:r>
            <a:endParaRPr lang="en-US" altLang="en-US" sz="2400" dirty="0"/>
          </a:p>
          <a:p>
            <a:pPr eaLnBrk="1" hangingPunct="1">
              <a:lnSpc>
                <a:spcPct val="130000"/>
              </a:lnSpc>
            </a:pPr>
            <a:r>
              <a:rPr lang="zh-CN" altLang="en-US" sz="2400" dirty="0"/>
              <a:t>隐形眼镜下的泪液厚度</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en-US" altLang="zh-CN" dirty="0">
                <a:solidFill>
                  <a:srgbClr val="FFFF00"/>
                </a:solidFill>
                <a:latin typeface="Arial" charset="0"/>
                <a:cs typeface="Arial" charset="0"/>
              </a:rPr>
              <a:t>GP</a:t>
            </a:r>
            <a:r>
              <a:rPr lang="en-US" altLang="en-US" dirty="0">
                <a:solidFill>
                  <a:srgbClr val="FFFF00"/>
                </a:solidFill>
                <a:latin typeface="Arial" charset="0"/>
                <a:cs typeface="Arial" charset="0"/>
              </a:rPr>
              <a:t> – </a:t>
            </a:r>
            <a:r>
              <a:rPr lang="zh-CN" altLang="en-US" dirty="0">
                <a:solidFill>
                  <a:srgbClr val="FFFF00"/>
                </a:solidFill>
                <a:latin typeface="Arial" charset="0"/>
                <a:cs typeface="Arial" charset="0"/>
              </a:rPr>
              <a:t>氧气供应</a:t>
            </a:r>
            <a:endParaRPr lang="en-CA" altLang="en-US" dirty="0">
              <a:solidFill>
                <a:srgbClr val="FFFF00"/>
              </a:solidFill>
              <a:latin typeface="Arial" charset="0"/>
              <a:cs typeface="Arial"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673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674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674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16743" name="Rectangle 7"/>
          <p:cNvSpPr>
            <a:spLocks noGrp="1" noChangeArrowheads="1"/>
          </p:cNvSpPr>
          <p:nvPr>
            <p:ph idx="1"/>
          </p:nvPr>
        </p:nvSpPr>
        <p:spPr>
          <a:xfrm>
            <a:off x="810074" y="976536"/>
            <a:ext cx="7578350" cy="4195763"/>
          </a:xfrm>
        </p:spPr>
        <p:txBody>
          <a:bodyPr/>
          <a:lstStyle/>
          <a:p>
            <a:pPr eaLnBrk="1" hangingPunct="1">
              <a:lnSpc>
                <a:spcPct val="130000"/>
              </a:lnSpc>
            </a:pPr>
            <a:r>
              <a:rPr lang="zh-CN" altLang="en-US" sz="2400" dirty="0"/>
              <a:t>气流通过镜片中的水</a:t>
            </a:r>
            <a:r>
              <a:rPr lang="en-US" altLang="en-US" sz="2400" dirty="0"/>
              <a:t> (</a:t>
            </a:r>
            <a:r>
              <a:rPr lang="zh-CN" altLang="en-US" sz="2400" i="1" dirty="0"/>
              <a:t>不是聚合体</a:t>
            </a:r>
            <a:r>
              <a:rPr lang="en-US" altLang="en-US" sz="2400" dirty="0"/>
              <a:t>)</a:t>
            </a:r>
          </a:p>
          <a:p>
            <a:pPr eaLnBrk="1" hangingPunct="1">
              <a:lnSpc>
                <a:spcPct val="130000"/>
              </a:lnSpc>
            </a:pPr>
            <a:r>
              <a:rPr lang="zh-CN" altLang="en-US" sz="2400" dirty="0"/>
              <a:t>含水量范围</a:t>
            </a:r>
            <a:endParaRPr lang="en-US" altLang="en-US" sz="2400" dirty="0"/>
          </a:p>
          <a:p>
            <a:pPr eaLnBrk="1" hangingPunct="1">
              <a:lnSpc>
                <a:spcPct val="130000"/>
              </a:lnSpc>
            </a:pPr>
            <a:r>
              <a:rPr lang="zh-CN" altLang="en-US" sz="2400" dirty="0"/>
              <a:t>聚合体中的水特征</a:t>
            </a:r>
            <a:endParaRPr lang="en-US" altLang="en-US" sz="2400" dirty="0"/>
          </a:p>
          <a:p>
            <a:pPr lvl="1" eaLnBrk="1" hangingPunct="1">
              <a:lnSpc>
                <a:spcPct val="130000"/>
              </a:lnSpc>
              <a:buFont typeface="Arial" panose="020B0604020202020204" pitchFamily="34" charset="0"/>
              <a:buChar char="‒"/>
            </a:pPr>
            <a:r>
              <a:rPr lang="zh-CN" altLang="en-US" sz="2400" dirty="0"/>
              <a:t>结合水</a:t>
            </a:r>
            <a:r>
              <a:rPr lang="en-US" altLang="en-US" sz="2400" dirty="0"/>
              <a:t>(</a:t>
            </a:r>
            <a:r>
              <a:rPr lang="zh-CN" altLang="en-US" sz="2400" dirty="0"/>
              <a:t>不冻水</a:t>
            </a:r>
            <a:r>
              <a:rPr lang="en-US" altLang="en-US" sz="2400" dirty="0"/>
              <a:t>)</a:t>
            </a:r>
          </a:p>
          <a:p>
            <a:pPr lvl="1" eaLnBrk="1" hangingPunct="1">
              <a:lnSpc>
                <a:spcPct val="130000"/>
              </a:lnSpc>
              <a:buFont typeface="Arial" panose="020B0604020202020204" pitchFamily="34" charset="0"/>
              <a:buChar char="‒"/>
            </a:pPr>
            <a:r>
              <a:rPr lang="zh-CN" altLang="en-US" sz="2400" dirty="0"/>
              <a:t>自由水</a:t>
            </a:r>
            <a:r>
              <a:rPr lang="en-US" altLang="en-US" sz="2400" dirty="0"/>
              <a:t> (</a:t>
            </a:r>
            <a:r>
              <a:rPr lang="zh-CN" altLang="en-US" sz="2400" dirty="0"/>
              <a:t>冻水</a:t>
            </a:r>
            <a:r>
              <a:rPr lang="en-US" altLang="en-US" sz="2400" dirty="0"/>
              <a:t>)</a:t>
            </a:r>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软镜渗透率</a:t>
            </a:r>
            <a:endParaRPr lang="en-CA" altLang="en-US" dirty="0">
              <a:solidFill>
                <a:srgbClr val="FFFF00"/>
              </a:solidFill>
              <a:latin typeface="Arial" charset="0"/>
              <a:cs typeface="Arial"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含水量</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极化水</a:t>
            </a:r>
            <a:endParaRPr lang="en-CA" altLang="en-US" dirty="0">
              <a:solidFill>
                <a:srgbClr val="FFFF00"/>
              </a:solidFill>
              <a:latin typeface="Arial" charset="0"/>
              <a:cs typeface="Arial" charset="0"/>
            </a:endParaRPr>
          </a:p>
        </p:txBody>
      </p:sp>
      <p:grpSp>
        <p:nvGrpSpPr>
          <p:cNvPr id="6" name="Group 5"/>
          <p:cNvGrpSpPr/>
          <p:nvPr/>
        </p:nvGrpSpPr>
        <p:grpSpPr>
          <a:xfrm>
            <a:off x="292100" y="823088"/>
            <a:ext cx="8559800" cy="5211824"/>
            <a:chOff x="287855" y="791599"/>
            <a:chExt cx="8559800" cy="5211824"/>
          </a:xfrm>
        </p:grpSpPr>
        <p:sp>
          <p:nvSpPr>
            <p:cNvPr id="140" name="Rectangle 139"/>
            <p:cNvSpPr/>
            <p:nvPr/>
          </p:nvSpPr>
          <p:spPr>
            <a:xfrm>
              <a:off x="287855" y="837108"/>
              <a:ext cx="8559800" cy="5111750"/>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18806" name="Group 118805"/>
            <p:cNvGrpSpPr/>
            <p:nvPr/>
          </p:nvGrpSpPr>
          <p:grpSpPr>
            <a:xfrm>
              <a:off x="334462" y="791599"/>
              <a:ext cx="8377766" cy="5211824"/>
              <a:chOff x="397217" y="764704"/>
              <a:chExt cx="8377766" cy="5211824"/>
            </a:xfrm>
          </p:grpSpPr>
          <p:sp>
            <p:nvSpPr>
              <p:cNvPr id="118788" name="Text Box 24"/>
              <p:cNvSpPr txBox="1">
                <a:spLocks noChangeArrowheads="1"/>
              </p:cNvSpPr>
              <p:nvPr/>
            </p:nvSpPr>
            <p:spPr bwMode="auto">
              <a:xfrm>
                <a:off x="1060439" y="764704"/>
                <a:ext cx="578556" cy="40005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CH</a:t>
                </a:r>
                <a:r>
                  <a:rPr lang="en-US" altLang="en-US" sz="2000" baseline="-25000">
                    <a:solidFill>
                      <a:schemeClr val="tx1"/>
                    </a:solidFill>
                  </a:rPr>
                  <a:t>3</a:t>
                </a:r>
                <a:endParaRPr lang="en-US" altLang="en-US" sz="2000">
                  <a:solidFill>
                    <a:schemeClr val="tx1"/>
                  </a:solidFill>
                </a:endParaRPr>
              </a:p>
            </p:txBody>
          </p:sp>
          <p:sp>
            <p:nvSpPr>
              <p:cNvPr id="118789" name="Text Box 25"/>
              <p:cNvSpPr txBox="1">
                <a:spLocks noChangeArrowheads="1"/>
              </p:cNvSpPr>
              <p:nvPr/>
            </p:nvSpPr>
            <p:spPr bwMode="auto">
              <a:xfrm>
                <a:off x="397217" y="1207617"/>
                <a:ext cx="947695"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r>
                  <a:rPr lang="en-US" altLang="en-US" sz="2000" baseline="-25000">
                    <a:solidFill>
                      <a:schemeClr val="tx1"/>
                    </a:solidFill>
                  </a:rPr>
                  <a:t>2</a:t>
                </a:r>
                <a:r>
                  <a:rPr lang="en-US" altLang="en-US" sz="2000">
                    <a:solidFill>
                      <a:schemeClr val="tx1"/>
                    </a:solidFill>
                  </a:rPr>
                  <a:t>C = C</a:t>
                </a:r>
              </a:p>
            </p:txBody>
          </p:sp>
          <p:sp>
            <p:nvSpPr>
              <p:cNvPr id="118790" name="Text Box 32"/>
              <p:cNvSpPr txBox="1">
                <a:spLocks noChangeArrowheads="1"/>
              </p:cNvSpPr>
              <p:nvPr/>
            </p:nvSpPr>
            <p:spPr bwMode="auto">
              <a:xfrm>
                <a:off x="1071728" y="1647355"/>
                <a:ext cx="327378" cy="396875"/>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C</a:t>
                </a:r>
              </a:p>
            </p:txBody>
          </p:sp>
          <p:sp>
            <p:nvSpPr>
              <p:cNvPr id="118791" name="Text Box 26"/>
              <p:cNvSpPr txBox="1">
                <a:spLocks noChangeArrowheads="1"/>
              </p:cNvSpPr>
              <p:nvPr/>
            </p:nvSpPr>
            <p:spPr bwMode="auto">
              <a:xfrm>
                <a:off x="1386405" y="2577630"/>
                <a:ext cx="616656" cy="1920875"/>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CH2</a:t>
                </a:r>
              </a:p>
              <a:p>
                <a:pPr defTabSz="762000"/>
                <a:endParaRPr lang="en-US" altLang="en-US" sz="2000">
                  <a:solidFill>
                    <a:schemeClr val="tx1"/>
                  </a:solidFill>
                </a:endParaRPr>
              </a:p>
              <a:p>
                <a:pPr defTabSz="762000"/>
                <a:r>
                  <a:rPr lang="en-US" altLang="en-US" sz="2000">
                    <a:solidFill>
                      <a:schemeClr val="tx1"/>
                    </a:solidFill>
                  </a:rPr>
                  <a:t>CH2</a:t>
                </a:r>
              </a:p>
              <a:p>
                <a:pPr defTabSz="762000"/>
                <a:endParaRPr lang="en-US" altLang="en-US" sz="2000">
                  <a:solidFill>
                    <a:schemeClr val="tx1"/>
                  </a:solidFill>
                </a:endParaRPr>
              </a:p>
              <a:p>
                <a:pPr defTabSz="762000"/>
                <a:r>
                  <a:rPr lang="en-US" altLang="en-US" sz="2000">
                    <a:solidFill>
                      <a:schemeClr val="tx1"/>
                    </a:solidFill>
                  </a:rPr>
                  <a:t>O</a:t>
                </a:r>
              </a:p>
              <a:p>
                <a:pPr defTabSz="762000"/>
                <a:endParaRPr lang="en-US" altLang="en-US" sz="2000">
                  <a:solidFill>
                    <a:schemeClr val="tx1"/>
                  </a:solidFill>
                </a:endParaRPr>
              </a:p>
            </p:txBody>
          </p:sp>
          <p:sp>
            <p:nvSpPr>
              <p:cNvPr id="118792" name="Text Box 29"/>
              <p:cNvSpPr txBox="1">
                <a:spLocks noChangeArrowheads="1"/>
              </p:cNvSpPr>
              <p:nvPr/>
            </p:nvSpPr>
            <p:spPr bwMode="auto">
              <a:xfrm>
                <a:off x="1392050" y="4344518"/>
                <a:ext cx="344966"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grpSp>
            <p:nvGrpSpPr>
              <p:cNvPr id="2" name="Group 52"/>
              <p:cNvGrpSpPr>
                <a:grpSpLocks/>
              </p:cNvGrpSpPr>
              <p:nvPr/>
            </p:nvGrpSpPr>
            <p:grpSpPr bwMode="auto">
              <a:xfrm>
                <a:off x="730239" y="2071218"/>
                <a:ext cx="1010355" cy="400050"/>
                <a:chOff x="551" y="1199"/>
                <a:chExt cx="716" cy="252"/>
              </a:xfrm>
            </p:grpSpPr>
            <p:sp>
              <p:nvSpPr>
                <p:cNvPr id="118923" name="Text Box 34"/>
                <p:cNvSpPr txBox="1">
                  <a:spLocks noChangeArrowheads="1"/>
                </p:cNvSpPr>
                <p:nvPr/>
              </p:nvSpPr>
              <p:spPr bwMode="auto">
                <a:xfrm>
                  <a:off x="1016" y="1199"/>
                  <a:ext cx="251"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sp>
              <p:nvSpPr>
                <p:cNvPr id="118924" name="Text Box 36"/>
                <p:cNvSpPr txBox="1">
                  <a:spLocks noChangeArrowheads="1"/>
                </p:cNvSpPr>
                <p:nvPr/>
              </p:nvSpPr>
              <p:spPr bwMode="auto">
                <a:xfrm>
                  <a:off x="551" y="1199"/>
                  <a:ext cx="251"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grpSp>
          <p:sp>
            <p:nvSpPr>
              <p:cNvPr id="118794" name="Line 46"/>
              <p:cNvSpPr>
                <a:spLocks noChangeShapeType="1"/>
              </p:cNvSpPr>
              <p:nvPr/>
            </p:nvSpPr>
            <p:spPr bwMode="auto">
              <a:xfrm>
                <a:off x="1337017" y="1910879"/>
                <a:ext cx="150988" cy="247650"/>
              </a:xfrm>
              <a:prstGeom prst="line">
                <a:avLst/>
              </a:prstGeom>
              <a:noFill/>
              <a:ln w="28575">
                <a:solidFill>
                  <a:srgbClr val="0070C0"/>
                </a:solidFill>
                <a:round/>
                <a:headEnd type="none" w="sm" len="sm"/>
                <a:tailEnd type="none" w="sm" len="sm"/>
              </a:ln>
            </p:spPr>
            <p:txBody>
              <a:bodyPr wrap="none" anchor="ctr"/>
              <a:lstStyle/>
              <a:p>
                <a:endParaRPr lang="en-US"/>
              </a:p>
            </p:txBody>
          </p:sp>
          <p:grpSp>
            <p:nvGrpSpPr>
              <p:cNvPr id="3" name="Group 49"/>
              <p:cNvGrpSpPr>
                <a:grpSpLocks/>
              </p:cNvGrpSpPr>
              <p:nvPr/>
            </p:nvGrpSpPr>
            <p:grpSpPr bwMode="auto">
              <a:xfrm rot="216714">
                <a:off x="951783" y="1890243"/>
                <a:ext cx="221545" cy="320675"/>
                <a:chOff x="904" y="1668"/>
                <a:chExt cx="212" cy="272"/>
              </a:xfrm>
            </p:grpSpPr>
            <p:sp>
              <p:nvSpPr>
                <p:cNvPr id="118921" name="Line 47"/>
                <p:cNvSpPr>
                  <a:spLocks noChangeShapeType="1"/>
                </p:cNvSpPr>
                <p:nvPr/>
              </p:nvSpPr>
              <p:spPr bwMode="auto">
                <a:xfrm flipH="1">
                  <a:off x="948" y="1704"/>
                  <a:ext cx="168" cy="236"/>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922" name="Line 48"/>
                <p:cNvSpPr>
                  <a:spLocks noChangeShapeType="1"/>
                </p:cNvSpPr>
                <p:nvPr/>
              </p:nvSpPr>
              <p:spPr bwMode="auto">
                <a:xfrm flipH="1">
                  <a:off x="904" y="1668"/>
                  <a:ext cx="168" cy="236"/>
                </a:xfrm>
                <a:prstGeom prst="line">
                  <a:avLst/>
                </a:prstGeom>
                <a:noFill/>
                <a:ln w="28575">
                  <a:solidFill>
                    <a:srgbClr val="0070C0"/>
                  </a:solidFill>
                  <a:round/>
                  <a:headEnd type="none" w="sm" len="sm"/>
                  <a:tailEnd type="none" w="sm" len="sm"/>
                </a:ln>
              </p:spPr>
              <p:txBody>
                <a:bodyPr wrap="none" anchor="ctr"/>
                <a:lstStyle/>
                <a:p>
                  <a:endParaRPr lang="en-US"/>
                </a:p>
              </p:txBody>
            </p:sp>
          </p:grpSp>
          <p:sp>
            <p:nvSpPr>
              <p:cNvPr id="118796" name="Line 39"/>
              <p:cNvSpPr>
                <a:spLocks noChangeShapeType="1"/>
              </p:cNvSpPr>
              <p:nvPr/>
            </p:nvSpPr>
            <p:spPr bwMode="auto">
              <a:xfrm>
                <a:off x="1550094" y="2917354"/>
                <a:ext cx="0" cy="3175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797" name="Line 53"/>
              <p:cNvSpPr>
                <a:spLocks noChangeShapeType="1"/>
              </p:cNvSpPr>
              <p:nvPr/>
            </p:nvSpPr>
            <p:spPr bwMode="auto">
              <a:xfrm>
                <a:off x="1545861" y="2403004"/>
                <a:ext cx="0" cy="2413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798" name="Line 54"/>
              <p:cNvSpPr>
                <a:spLocks noChangeShapeType="1"/>
              </p:cNvSpPr>
              <p:nvPr/>
            </p:nvSpPr>
            <p:spPr bwMode="auto">
              <a:xfrm>
                <a:off x="1550094" y="3517429"/>
                <a:ext cx="0" cy="3175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799" name="Line 55"/>
              <p:cNvSpPr>
                <a:spLocks noChangeShapeType="1"/>
              </p:cNvSpPr>
              <p:nvPr/>
            </p:nvSpPr>
            <p:spPr bwMode="auto">
              <a:xfrm>
                <a:off x="1550094" y="4141317"/>
                <a:ext cx="0" cy="265112"/>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00" name="Line 57"/>
              <p:cNvSpPr>
                <a:spLocks noChangeShapeType="1"/>
              </p:cNvSpPr>
              <p:nvPr/>
            </p:nvSpPr>
            <p:spPr bwMode="auto">
              <a:xfrm flipH="1">
                <a:off x="1232595" y="1531468"/>
                <a:ext cx="0" cy="179387"/>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01" name="Line 58"/>
              <p:cNvSpPr>
                <a:spLocks noChangeShapeType="1"/>
              </p:cNvSpPr>
              <p:nvPr/>
            </p:nvSpPr>
            <p:spPr bwMode="auto">
              <a:xfrm>
                <a:off x="1224128" y="1083793"/>
                <a:ext cx="0" cy="19367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02" name="Text Box 22"/>
              <p:cNvSpPr txBox="1">
                <a:spLocks noChangeArrowheads="1"/>
              </p:cNvSpPr>
              <p:nvPr/>
            </p:nvSpPr>
            <p:spPr bwMode="auto">
              <a:xfrm>
                <a:off x="7387102" y="2911549"/>
                <a:ext cx="958917"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t>极化水</a:t>
                </a:r>
                <a:endParaRPr lang="en-US" altLang="en-US" sz="2000" b="1" dirty="0"/>
              </a:p>
            </p:txBody>
          </p:sp>
          <p:sp>
            <p:nvSpPr>
              <p:cNvPr id="118803" name="Text Box 5"/>
              <p:cNvSpPr txBox="1">
                <a:spLocks noChangeArrowheads="1"/>
              </p:cNvSpPr>
              <p:nvPr/>
            </p:nvSpPr>
            <p:spPr bwMode="auto">
              <a:xfrm>
                <a:off x="7596706" y="2593505"/>
                <a:ext cx="354584"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grpSp>
            <p:nvGrpSpPr>
              <p:cNvPr id="4" name="Group 8"/>
              <p:cNvGrpSpPr>
                <a:grpSpLocks/>
              </p:cNvGrpSpPr>
              <p:nvPr/>
            </p:nvGrpSpPr>
            <p:grpSpPr bwMode="auto">
              <a:xfrm>
                <a:off x="7370928" y="2222029"/>
                <a:ext cx="784578" cy="431800"/>
                <a:chOff x="1328" y="1168"/>
                <a:chExt cx="804" cy="448"/>
              </a:xfrm>
            </p:grpSpPr>
            <p:sp>
              <p:nvSpPr>
                <p:cNvPr id="118919" name="Line 3"/>
                <p:cNvSpPr>
                  <a:spLocks noChangeShapeType="1"/>
                </p:cNvSpPr>
                <p:nvPr/>
              </p:nvSpPr>
              <p:spPr bwMode="auto">
                <a:xfrm>
                  <a:off x="1328"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920" name="Line 4"/>
                <p:cNvSpPr>
                  <a:spLocks noChangeShapeType="1"/>
                </p:cNvSpPr>
                <p:nvPr/>
              </p:nvSpPr>
              <p:spPr bwMode="auto">
                <a:xfrm flipH="1">
                  <a:off x="1820"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grpSp>
          <p:grpSp>
            <p:nvGrpSpPr>
              <p:cNvPr id="5" name="Group 68"/>
              <p:cNvGrpSpPr>
                <a:grpSpLocks/>
              </p:cNvGrpSpPr>
              <p:nvPr/>
            </p:nvGrpSpPr>
            <p:grpSpPr bwMode="auto">
              <a:xfrm>
                <a:off x="7155026" y="1901355"/>
                <a:ext cx="1240367" cy="400050"/>
                <a:chOff x="5063" y="1580"/>
                <a:chExt cx="879" cy="252"/>
              </a:xfrm>
            </p:grpSpPr>
            <p:sp>
              <p:nvSpPr>
                <p:cNvPr id="118917" name="Text Box 6"/>
                <p:cNvSpPr txBox="1">
                  <a:spLocks noChangeArrowheads="1"/>
                </p:cNvSpPr>
                <p:nvPr/>
              </p:nvSpPr>
              <p:spPr bwMode="auto">
                <a:xfrm>
                  <a:off x="5698" y="1580"/>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sp>
              <p:nvSpPr>
                <p:cNvPr id="118918" name="Text Box 7"/>
                <p:cNvSpPr txBox="1">
                  <a:spLocks noChangeArrowheads="1"/>
                </p:cNvSpPr>
                <p:nvPr/>
              </p:nvSpPr>
              <p:spPr bwMode="auto">
                <a:xfrm>
                  <a:off x="5063" y="1580"/>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grpSp>
          <p:sp>
            <p:nvSpPr>
              <p:cNvPr id="118915" name="Text Box 10"/>
              <p:cNvSpPr txBox="1">
                <a:spLocks noChangeArrowheads="1"/>
              </p:cNvSpPr>
              <p:nvPr/>
            </p:nvSpPr>
            <p:spPr bwMode="auto">
              <a:xfrm>
                <a:off x="7323752" y="1731043"/>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916" name="Oval 16"/>
              <p:cNvSpPr>
                <a:spLocks noChangeArrowheads="1"/>
              </p:cNvSpPr>
              <p:nvPr/>
            </p:nvSpPr>
            <p:spPr bwMode="auto">
              <a:xfrm>
                <a:off x="7382207" y="1829918"/>
                <a:ext cx="196144"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913" name="Text Box 62"/>
              <p:cNvSpPr txBox="1">
                <a:spLocks noChangeArrowheads="1"/>
              </p:cNvSpPr>
              <p:nvPr/>
            </p:nvSpPr>
            <p:spPr bwMode="auto">
              <a:xfrm>
                <a:off x="8228774" y="1731043"/>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914" name="Oval 63"/>
              <p:cNvSpPr>
                <a:spLocks noChangeArrowheads="1"/>
              </p:cNvSpPr>
              <p:nvPr/>
            </p:nvSpPr>
            <p:spPr bwMode="auto">
              <a:xfrm>
                <a:off x="8283905" y="1829918"/>
                <a:ext cx="196145"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911" name="Text Box 65"/>
              <p:cNvSpPr txBox="1">
                <a:spLocks noChangeArrowheads="1"/>
              </p:cNvSpPr>
              <p:nvPr/>
            </p:nvSpPr>
            <p:spPr bwMode="auto">
              <a:xfrm>
                <a:off x="7807271" y="2551093"/>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912" name="Oval 66"/>
              <p:cNvSpPr>
                <a:spLocks noChangeArrowheads="1"/>
              </p:cNvSpPr>
              <p:nvPr/>
            </p:nvSpPr>
            <p:spPr bwMode="auto">
              <a:xfrm>
                <a:off x="7864818" y="2649068"/>
                <a:ext cx="196145"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09" name="Text Box 71"/>
              <p:cNvSpPr txBox="1">
                <a:spLocks noChangeArrowheads="1"/>
              </p:cNvSpPr>
              <p:nvPr/>
            </p:nvSpPr>
            <p:spPr bwMode="auto">
              <a:xfrm>
                <a:off x="1581139" y="3703168"/>
                <a:ext cx="312906"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a:t>
                </a:r>
              </a:p>
            </p:txBody>
          </p:sp>
          <p:sp>
            <p:nvSpPr>
              <p:cNvPr id="118810" name="Text Box 72"/>
              <p:cNvSpPr txBox="1">
                <a:spLocks noChangeArrowheads="1"/>
              </p:cNvSpPr>
              <p:nvPr/>
            </p:nvSpPr>
            <p:spPr bwMode="auto">
              <a:xfrm>
                <a:off x="1564205" y="4260380"/>
                <a:ext cx="312906"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a:t>
                </a:r>
                <a:endParaRPr lang="en-US" altLang="en-US" sz="2800">
                  <a:solidFill>
                    <a:schemeClr val="tx1"/>
                  </a:solidFill>
                </a:endParaRPr>
              </a:p>
            </p:txBody>
          </p:sp>
          <p:sp>
            <p:nvSpPr>
              <p:cNvPr id="118811" name="Text Box 92"/>
              <p:cNvSpPr txBox="1">
                <a:spLocks noChangeArrowheads="1"/>
              </p:cNvSpPr>
              <p:nvPr/>
            </p:nvSpPr>
            <p:spPr bwMode="auto">
              <a:xfrm>
                <a:off x="5588694" y="2614143"/>
                <a:ext cx="354584"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grpSp>
            <p:nvGrpSpPr>
              <p:cNvPr id="9" name="Group 94"/>
              <p:cNvGrpSpPr>
                <a:grpSpLocks/>
              </p:cNvGrpSpPr>
              <p:nvPr/>
            </p:nvGrpSpPr>
            <p:grpSpPr bwMode="auto">
              <a:xfrm>
                <a:off x="5362916" y="2242667"/>
                <a:ext cx="784578" cy="431800"/>
                <a:chOff x="1328" y="1168"/>
                <a:chExt cx="804" cy="448"/>
              </a:xfrm>
            </p:grpSpPr>
            <p:sp>
              <p:nvSpPr>
                <p:cNvPr id="118909" name="Line 95"/>
                <p:cNvSpPr>
                  <a:spLocks noChangeShapeType="1"/>
                </p:cNvSpPr>
                <p:nvPr/>
              </p:nvSpPr>
              <p:spPr bwMode="auto">
                <a:xfrm>
                  <a:off x="1328"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910" name="Line 96"/>
                <p:cNvSpPr>
                  <a:spLocks noChangeShapeType="1"/>
                </p:cNvSpPr>
                <p:nvPr/>
              </p:nvSpPr>
              <p:spPr bwMode="auto">
                <a:xfrm flipH="1">
                  <a:off x="1820"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grpSp>
          <p:grpSp>
            <p:nvGrpSpPr>
              <p:cNvPr id="10" name="Group 97"/>
              <p:cNvGrpSpPr>
                <a:grpSpLocks/>
              </p:cNvGrpSpPr>
              <p:nvPr/>
            </p:nvGrpSpPr>
            <p:grpSpPr bwMode="auto">
              <a:xfrm>
                <a:off x="5147015" y="1921993"/>
                <a:ext cx="1240366" cy="400050"/>
                <a:chOff x="5063" y="1580"/>
                <a:chExt cx="879" cy="252"/>
              </a:xfrm>
            </p:grpSpPr>
            <p:sp>
              <p:nvSpPr>
                <p:cNvPr id="118907" name="Text Box 98"/>
                <p:cNvSpPr txBox="1">
                  <a:spLocks noChangeArrowheads="1"/>
                </p:cNvSpPr>
                <p:nvPr/>
              </p:nvSpPr>
              <p:spPr bwMode="auto">
                <a:xfrm>
                  <a:off x="5698" y="1580"/>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sp>
              <p:nvSpPr>
                <p:cNvPr id="118908" name="Text Box 99"/>
                <p:cNvSpPr txBox="1">
                  <a:spLocks noChangeArrowheads="1"/>
                </p:cNvSpPr>
                <p:nvPr/>
              </p:nvSpPr>
              <p:spPr bwMode="auto">
                <a:xfrm>
                  <a:off x="5063" y="1580"/>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grpSp>
          <p:sp>
            <p:nvSpPr>
              <p:cNvPr id="118905" name="Text Box 101"/>
              <p:cNvSpPr txBox="1">
                <a:spLocks noChangeArrowheads="1"/>
              </p:cNvSpPr>
              <p:nvPr/>
            </p:nvSpPr>
            <p:spPr bwMode="auto">
              <a:xfrm>
                <a:off x="5319062" y="1755005"/>
                <a:ext cx="353543" cy="400050"/>
              </a:xfrm>
              <a:prstGeom prst="rect">
                <a:avLst/>
              </a:prstGeom>
              <a:noFill/>
              <a:ln w="12700">
                <a:noFill/>
                <a:miter lim="800000"/>
                <a:headEnd type="none" w="sm" len="sm"/>
                <a:tailEnd type="none" w="sm" len="sm"/>
              </a:ln>
            </p:spPr>
            <p:txBody>
              <a:bodyPr wrap="square">
                <a:spAutoFit/>
              </a:bodyPr>
              <a:lstStyle/>
              <a:p>
                <a:pPr defTabSz="762000"/>
                <a:r>
                  <a:rPr lang="en-US" altLang="en-US" sz="2000" dirty="0">
                    <a:solidFill>
                      <a:schemeClr val="tx1"/>
                    </a:solidFill>
                  </a:rPr>
                  <a:t>+</a:t>
                </a:r>
              </a:p>
            </p:txBody>
          </p:sp>
          <p:sp>
            <p:nvSpPr>
              <p:cNvPr id="118906" name="Oval 102"/>
              <p:cNvSpPr>
                <a:spLocks noChangeArrowheads="1"/>
              </p:cNvSpPr>
              <p:nvPr/>
            </p:nvSpPr>
            <p:spPr bwMode="auto">
              <a:xfrm>
                <a:off x="5370869" y="1850555"/>
                <a:ext cx="214500"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903" name="Text Box 104"/>
              <p:cNvSpPr txBox="1">
                <a:spLocks noChangeArrowheads="1"/>
              </p:cNvSpPr>
              <p:nvPr/>
            </p:nvSpPr>
            <p:spPr bwMode="auto">
              <a:xfrm>
                <a:off x="6216026" y="1755005"/>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904" name="Oval 105"/>
              <p:cNvSpPr>
                <a:spLocks noChangeArrowheads="1"/>
              </p:cNvSpPr>
              <p:nvPr/>
            </p:nvSpPr>
            <p:spPr bwMode="auto">
              <a:xfrm>
                <a:off x="6262594" y="1850555"/>
                <a:ext cx="224901"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901" name="Text Box 107"/>
              <p:cNvSpPr txBox="1">
                <a:spLocks noChangeArrowheads="1"/>
              </p:cNvSpPr>
              <p:nvPr/>
            </p:nvSpPr>
            <p:spPr bwMode="auto">
              <a:xfrm>
                <a:off x="5802588" y="2575055"/>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902" name="Oval 108"/>
              <p:cNvSpPr>
                <a:spLocks noChangeArrowheads="1"/>
              </p:cNvSpPr>
              <p:nvPr/>
            </p:nvSpPr>
            <p:spPr bwMode="auto">
              <a:xfrm>
                <a:off x="5850160" y="2669705"/>
                <a:ext cx="231230"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17" name="Text Box 110"/>
              <p:cNvSpPr txBox="1">
                <a:spLocks noChangeArrowheads="1"/>
              </p:cNvSpPr>
              <p:nvPr/>
            </p:nvSpPr>
            <p:spPr bwMode="auto">
              <a:xfrm rot="16200000">
                <a:off x="4259936" y="2763337"/>
                <a:ext cx="354584"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grpSp>
            <p:nvGrpSpPr>
              <p:cNvPr id="14" name="Group 112"/>
              <p:cNvGrpSpPr>
                <a:grpSpLocks/>
              </p:cNvGrpSpPr>
              <p:nvPr/>
            </p:nvGrpSpPr>
            <p:grpSpPr bwMode="auto">
              <a:xfrm rot="16200000">
                <a:off x="3679814" y="2773068"/>
                <a:ext cx="882650" cy="383822"/>
                <a:chOff x="1328" y="1168"/>
                <a:chExt cx="804" cy="448"/>
              </a:xfrm>
            </p:grpSpPr>
            <p:sp>
              <p:nvSpPr>
                <p:cNvPr id="118899" name="Line 113"/>
                <p:cNvSpPr>
                  <a:spLocks noChangeShapeType="1"/>
                </p:cNvSpPr>
                <p:nvPr/>
              </p:nvSpPr>
              <p:spPr bwMode="auto">
                <a:xfrm>
                  <a:off x="1328"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900" name="Line 114"/>
                <p:cNvSpPr>
                  <a:spLocks noChangeShapeType="1"/>
                </p:cNvSpPr>
                <p:nvPr/>
              </p:nvSpPr>
              <p:spPr bwMode="auto">
                <a:xfrm flipH="1">
                  <a:off x="1820"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grpSp>
          <p:grpSp>
            <p:nvGrpSpPr>
              <p:cNvPr id="15" name="Group 115"/>
              <p:cNvGrpSpPr>
                <a:grpSpLocks/>
              </p:cNvGrpSpPr>
              <p:nvPr/>
            </p:nvGrpSpPr>
            <p:grpSpPr bwMode="auto">
              <a:xfrm rot="16200000">
                <a:off x="3144298" y="2759836"/>
                <a:ext cx="1352550" cy="400756"/>
                <a:chOff x="5070" y="1563"/>
                <a:chExt cx="852" cy="284"/>
              </a:xfrm>
            </p:grpSpPr>
            <p:sp>
              <p:nvSpPr>
                <p:cNvPr id="118897" name="Text Box 116"/>
                <p:cNvSpPr txBox="1">
                  <a:spLocks noChangeArrowheads="1"/>
                </p:cNvSpPr>
                <p:nvPr/>
              </p:nvSpPr>
              <p:spPr bwMode="auto">
                <a:xfrm>
                  <a:off x="5705" y="1563"/>
                  <a:ext cx="217" cy="284"/>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sp>
              <p:nvSpPr>
                <p:cNvPr id="118898" name="Text Box 117"/>
                <p:cNvSpPr txBox="1">
                  <a:spLocks noChangeArrowheads="1"/>
                </p:cNvSpPr>
                <p:nvPr/>
              </p:nvSpPr>
              <p:spPr bwMode="auto">
                <a:xfrm>
                  <a:off x="5070" y="1563"/>
                  <a:ext cx="217" cy="284"/>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grpSp>
          <p:sp>
            <p:nvSpPr>
              <p:cNvPr id="118895" name="Text Box 119"/>
              <p:cNvSpPr txBox="1">
                <a:spLocks noChangeArrowheads="1"/>
              </p:cNvSpPr>
              <p:nvPr/>
            </p:nvSpPr>
            <p:spPr bwMode="auto">
              <a:xfrm rot="16200000">
                <a:off x="3511708" y="3079869"/>
                <a:ext cx="312738" cy="400756"/>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96" name="Oval 120"/>
              <p:cNvSpPr>
                <a:spLocks noChangeArrowheads="1"/>
              </p:cNvSpPr>
              <p:nvPr/>
            </p:nvSpPr>
            <p:spPr bwMode="auto">
              <a:xfrm rot="16200000">
                <a:off x="3571248" y="3180790"/>
                <a:ext cx="220663"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a:solidFill>
                    <a:schemeClr val="tx1"/>
                  </a:solidFill>
                </a:endParaRPr>
              </a:p>
            </p:txBody>
          </p:sp>
          <p:sp>
            <p:nvSpPr>
              <p:cNvPr id="118893" name="Text Box 122"/>
              <p:cNvSpPr txBox="1">
                <a:spLocks noChangeArrowheads="1"/>
              </p:cNvSpPr>
              <p:nvPr/>
            </p:nvSpPr>
            <p:spPr bwMode="auto">
              <a:xfrm rot="16200000">
                <a:off x="3511708" y="2065459"/>
                <a:ext cx="312737" cy="400756"/>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94" name="Oval 123"/>
              <p:cNvSpPr>
                <a:spLocks noChangeArrowheads="1"/>
              </p:cNvSpPr>
              <p:nvPr/>
            </p:nvSpPr>
            <p:spPr bwMode="auto">
              <a:xfrm rot="16200000">
                <a:off x="3571248" y="2166380"/>
                <a:ext cx="220662"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a:solidFill>
                    <a:schemeClr val="tx1"/>
                  </a:solidFill>
                </a:endParaRPr>
              </a:p>
            </p:txBody>
          </p:sp>
          <p:sp>
            <p:nvSpPr>
              <p:cNvPr id="118891" name="Text Box 125"/>
              <p:cNvSpPr txBox="1">
                <a:spLocks noChangeArrowheads="1"/>
              </p:cNvSpPr>
              <p:nvPr/>
            </p:nvSpPr>
            <p:spPr bwMode="auto">
              <a:xfrm rot="16200000">
                <a:off x="4236208" y="2532034"/>
                <a:ext cx="312737" cy="400756"/>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92" name="Oval 126"/>
              <p:cNvSpPr>
                <a:spLocks noChangeArrowheads="1"/>
              </p:cNvSpPr>
              <p:nvPr/>
            </p:nvSpPr>
            <p:spPr bwMode="auto">
              <a:xfrm rot="16200000">
                <a:off x="4299382" y="2637867"/>
                <a:ext cx="220662"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a:solidFill>
                    <a:schemeClr val="tx1"/>
                  </a:solidFill>
                </a:endParaRPr>
              </a:p>
            </p:txBody>
          </p:sp>
          <p:sp>
            <p:nvSpPr>
              <p:cNvPr id="118823" name="Oval 127"/>
              <p:cNvSpPr>
                <a:spLocks noChangeArrowheads="1"/>
              </p:cNvSpPr>
              <p:nvPr/>
            </p:nvSpPr>
            <p:spPr bwMode="auto">
              <a:xfrm>
                <a:off x="1324316" y="3647604"/>
                <a:ext cx="632178" cy="1219200"/>
              </a:xfrm>
              <a:prstGeom prst="ellipse">
                <a:avLst/>
              </a:prstGeom>
              <a:noFill/>
              <a:ln w="38100">
                <a:solidFill>
                  <a:srgbClr val="0070C0"/>
                </a:solidFill>
                <a:round/>
                <a:headEnd type="none" w="sm" len="sm"/>
                <a:tailEnd type="none" w="sm" len="sm"/>
              </a:ln>
            </p:spPr>
            <p:txBody>
              <a:bodyPr wrap="none" anchor="ctr"/>
              <a:lstStyle/>
              <a:p>
                <a:endParaRPr lang="en-US" altLang="en-US" sz="2000">
                  <a:solidFill>
                    <a:schemeClr val="tx1"/>
                  </a:solidFill>
                </a:endParaRPr>
              </a:p>
            </p:txBody>
          </p:sp>
          <p:sp>
            <p:nvSpPr>
              <p:cNvPr id="118824" name="Text Box 128"/>
              <p:cNvSpPr txBox="1">
                <a:spLocks noChangeArrowheads="1"/>
              </p:cNvSpPr>
              <p:nvPr/>
            </p:nvSpPr>
            <p:spPr bwMode="auto">
              <a:xfrm>
                <a:off x="1908517" y="4255618"/>
                <a:ext cx="1406154"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solidFill>
                      <a:schemeClr val="tx1"/>
                    </a:solidFill>
                  </a:rPr>
                  <a:t>羟基</a:t>
                </a:r>
                <a:r>
                  <a:rPr lang="en-US" altLang="en-US" sz="2000" b="1" dirty="0">
                    <a:solidFill>
                      <a:schemeClr val="tx1"/>
                    </a:solidFill>
                  </a:rPr>
                  <a:t> ‘</a:t>
                </a:r>
                <a:r>
                  <a:rPr lang="zh-CN" altLang="en-US" sz="2000" b="1" dirty="0">
                    <a:solidFill>
                      <a:schemeClr val="tx1"/>
                    </a:solidFill>
                  </a:rPr>
                  <a:t>末端</a:t>
                </a:r>
                <a:r>
                  <a:rPr lang="en-US" altLang="en-US" sz="2000" b="1" dirty="0">
                    <a:solidFill>
                      <a:schemeClr val="tx1"/>
                    </a:solidFill>
                  </a:rPr>
                  <a:t>’</a:t>
                </a:r>
              </a:p>
            </p:txBody>
          </p:sp>
          <p:sp>
            <p:nvSpPr>
              <p:cNvPr id="118825" name="Text Box 129"/>
              <p:cNvSpPr txBox="1">
                <a:spLocks noChangeArrowheads="1"/>
              </p:cNvSpPr>
              <p:nvPr/>
            </p:nvSpPr>
            <p:spPr bwMode="auto">
              <a:xfrm>
                <a:off x="553850" y="4919192"/>
                <a:ext cx="1672253" cy="461665"/>
              </a:xfrm>
              <a:prstGeom prst="rect">
                <a:avLst/>
              </a:prstGeom>
              <a:noFill/>
              <a:ln w="12700">
                <a:noFill/>
                <a:miter lim="800000"/>
                <a:headEnd type="none" w="sm" len="sm"/>
                <a:tailEnd type="none" w="sm" len="sm"/>
              </a:ln>
            </p:spPr>
            <p:txBody>
              <a:bodyPr wrap="none">
                <a:spAutoFit/>
              </a:bodyPr>
              <a:lstStyle/>
              <a:p>
                <a:pPr defTabSz="762000"/>
                <a:r>
                  <a:rPr lang="en-US" altLang="en-US" sz="2400" b="1" dirty="0">
                    <a:solidFill>
                      <a:schemeClr val="tx1"/>
                    </a:solidFill>
                  </a:rPr>
                  <a:t>HEMA </a:t>
                </a:r>
                <a:r>
                  <a:rPr lang="zh-CN" altLang="en-US" sz="2400" b="1" dirty="0">
                    <a:solidFill>
                      <a:schemeClr val="tx1"/>
                    </a:solidFill>
                  </a:rPr>
                  <a:t>单体</a:t>
                </a:r>
                <a:endParaRPr lang="en-US" altLang="en-US" sz="2400" b="1" dirty="0">
                  <a:solidFill>
                    <a:schemeClr val="tx1"/>
                  </a:solidFill>
                </a:endParaRPr>
              </a:p>
            </p:txBody>
          </p:sp>
          <p:sp>
            <p:nvSpPr>
              <p:cNvPr id="118826" name="Text Box 130"/>
              <p:cNvSpPr txBox="1">
                <a:spLocks noChangeArrowheads="1"/>
              </p:cNvSpPr>
              <p:nvPr/>
            </p:nvSpPr>
            <p:spPr bwMode="auto">
              <a:xfrm>
                <a:off x="4674295" y="1858493"/>
                <a:ext cx="421910" cy="1384995"/>
              </a:xfrm>
              <a:prstGeom prst="rect">
                <a:avLst/>
              </a:prstGeom>
              <a:noFill/>
              <a:ln w="12700">
                <a:noFill/>
                <a:miter lim="800000"/>
                <a:headEnd type="none" w="sm" len="sm"/>
                <a:tailEnd type="none" w="sm" len="sm"/>
              </a:ln>
            </p:spPr>
            <p:txBody>
              <a:bodyPr wrap="none">
                <a:spAutoFit/>
              </a:bodyPr>
              <a:lstStyle/>
              <a:p>
                <a:pPr defTabSz="762000"/>
                <a:r>
                  <a:rPr lang="en-US" altLang="en-US" sz="2800">
                    <a:solidFill>
                      <a:schemeClr val="tx1"/>
                    </a:solidFill>
                  </a:rPr>
                  <a:t>O</a:t>
                </a:r>
              </a:p>
              <a:p>
                <a:pPr defTabSz="762000"/>
                <a:endParaRPr lang="en-US" altLang="en-US" sz="2800">
                  <a:solidFill>
                    <a:schemeClr val="tx1"/>
                  </a:solidFill>
                </a:endParaRPr>
              </a:p>
              <a:p>
                <a:pPr defTabSz="762000"/>
                <a:r>
                  <a:rPr lang="en-US" altLang="en-US" sz="2800">
                    <a:solidFill>
                      <a:schemeClr val="tx1"/>
                    </a:solidFill>
                  </a:rPr>
                  <a:t>H</a:t>
                </a:r>
              </a:p>
            </p:txBody>
          </p:sp>
          <p:sp>
            <p:nvSpPr>
              <p:cNvPr id="118827" name="Line 131"/>
              <p:cNvSpPr>
                <a:spLocks noChangeShapeType="1"/>
              </p:cNvSpPr>
              <p:nvPr/>
            </p:nvSpPr>
            <p:spPr bwMode="auto">
              <a:xfrm>
                <a:off x="4869027" y="2314104"/>
                <a:ext cx="0" cy="5080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28" name="Line 132"/>
              <p:cNvSpPr>
                <a:spLocks noChangeShapeType="1"/>
              </p:cNvSpPr>
              <p:nvPr/>
            </p:nvSpPr>
            <p:spPr bwMode="auto">
              <a:xfrm>
                <a:off x="4869027" y="1425104"/>
                <a:ext cx="0" cy="5080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31" name="AutoShape 135"/>
              <p:cNvSpPr>
                <a:spLocks noChangeArrowheads="1"/>
              </p:cNvSpPr>
              <p:nvPr/>
            </p:nvSpPr>
            <p:spPr bwMode="auto">
              <a:xfrm>
                <a:off x="4554350" y="2917354"/>
                <a:ext cx="203200" cy="95250"/>
              </a:xfrm>
              <a:prstGeom prst="leftRightArrow">
                <a:avLst>
                  <a:gd name="adj1" fmla="val 50000"/>
                  <a:gd name="adj2" fmla="val 48000"/>
                </a:avLst>
              </a:prstGeom>
              <a:solidFill>
                <a:schemeClr val="tx1"/>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18832" name="AutoShape 136"/>
              <p:cNvSpPr>
                <a:spLocks noChangeArrowheads="1"/>
              </p:cNvSpPr>
              <p:nvPr/>
            </p:nvSpPr>
            <p:spPr bwMode="auto">
              <a:xfrm>
                <a:off x="5007316" y="2074392"/>
                <a:ext cx="203200" cy="95250"/>
              </a:xfrm>
              <a:prstGeom prst="leftRightArrow">
                <a:avLst>
                  <a:gd name="adj1" fmla="val 50000"/>
                  <a:gd name="adj2" fmla="val 48000"/>
                </a:avLst>
              </a:prstGeom>
              <a:solidFill>
                <a:schemeClr val="tx1"/>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18833" name="Text Box 138"/>
              <p:cNvSpPr txBox="1">
                <a:spLocks noChangeArrowheads="1"/>
              </p:cNvSpPr>
              <p:nvPr/>
            </p:nvSpPr>
            <p:spPr bwMode="auto">
              <a:xfrm>
                <a:off x="2410167" y="1175868"/>
                <a:ext cx="2507417" cy="400110"/>
              </a:xfrm>
              <a:prstGeom prst="rect">
                <a:avLst/>
              </a:prstGeom>
              <a:noFill/>
              <a:ln w="12700">
                <a:noFill/>
                <a:miter lim="800000"/>
                <a:headEnd type="none" w="sm" len="sm"/>
                <a:tailEnd type="none" w="sm" len="sm"/>
              </a:ln>
            </p:spPr>
            <p:txBody>
              <a:bodyPr wrap="none">
                <a:spAutoFit/>
              </a:bodyPr>
              <a:lstStyle/>
              <a:p>
                <a:pPr algn="ctr" defTabSz="762000"/>
                <a:r>
                  <a:rPr lang="zh-CN" altLang="en-US" sz="2000" b="1" dirty="0">
                    <a:solidFill>
                      <a:schemeClr val="tx1"/>
                    </a:solidFill>
                  </a:rPr>
                  <a:t>在羟基末端的极化水</a:t>
                </a:r>
                <a:endParaRPr lang="en-US" altLang="en-US" sz="2000" b="1" dirty="0">
                  <a:solidFill>
                    <a:schemeClr val="tx1"/>
                  </a:solidFill>
                </a:endParaRPr>
              </a:p>
            </p:txBody>
          </p:sp>
          <p:sp>
            <p:nvSpPr>
              <p:cNvPr id="118834" name="AutoShape 139"/>
              <p:cNvSpPr>
                <a:spLocks noChangeArrowheads="1"/>
              </p:cNvSpPr>
              <p:nvPr/>
            </p:nvSpPr>
            <p:spPr bwMode="auto">
              <a:xfrm rot="20094746">
                <a:off x="2306450" y="3444404"/>
                <a:ext cx="1049867" cy="647700"/>
              </a:xfrm>
              <a:prstGeom prst="rightArrow">
                <a:avLst>
                  <a:gd name="adj1" fmla="val 50000"/>
                  <a:gd name="adj2" fmla="val 45588"/>
                </a:avLst>
              </a:prstGeom>
              <a:solidFill>
                <a:srgbClr val="0070C0"/>
              </a:solidFill>
              <a:ln w="12700">
                <a:noFill/>
                <a:miter lim="800000"/>
                <a:headEnd type="none" w="sm" len="sm"/>
                <a:tailEnd type="none" w="sm" len="sm"/>
              </a:ln>
            </p:spPr>
            <p:txBody>
              <a:bodyPr wrap="none" anchor="ctr"/>
              <a:lstStyle/>
              <a:p>
                <a:endParaRPr lang="en-US" altLang="en-US" sz="2000">
                  <a:solidFill>
                    <a:schemeClr val="tx1"/>
                  </a:solidFill>
                </a:endParaRPr>
              </a:p>
            </p:txBody>
          </p:sp>
          <p:grpSp>
            <p:nvGrpSpPr>
              <p:cNvPr id="19" name="Group 143"/>
              <p:cNvGrpSpPr>
                <a:grpSpLocks/>
              </p:cNvGrpSpPr>
              <p:nvPr/>
            </p:nvGrpSpPr>
            <p:grpSpPr bwMode="auto">
              <a:xfrm>
                <a:off x="6960293" y="972667"/>
                <a:ext cx="1789288" cy="454025"/>
                <a:chOff x="4906" y="1324"/>
                <a:chExt cx="1268" cy="286"/>
              </a:xfrm>
            </p:grpSpPr>
            <p:sp>
              <p:nvSpPr>
                <p:cNvPr id="118889" name="AutoShape 140"/>
                <p:cNvSpPr>
                  <a:spLocks noChangeArrowheads="1"/>
                </p:cNvSpPr>
                <p:nvPr/>
              </p:nvSpPr>
              <p:spPr bwMode="auto">
                <a:xfrm>
                  <a:off x="5441" y="1324"/>
                  <a:ext cx="144" cy="60"/>
                </a:xfrm>
                <a:prstGeom prst="leftRightArrow">
                  <a:avLst>
                    <a:gd name="adj1" fmla="val 50000"/>
                    <a:gd name="adj2" fmla="val 48000"/>
                  </a:avLst>
                </a:prstGeom>
                <a:solidFill>
                  <a:schemeClr val="tx1"/>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18890" name="Text Box 141"/>
                <p:cNvSpPr txBox="1">
                  <a:spLocks noChangeArrowheads="1"/>
                </p:cNvSpPr>
                <p:nvPr/>
              </p:nvSpPr>
              <p:spPr bwMode="auto">
                <a:xfrm>
                  <a:off x="4906" y="1358"/>
                  <a:ext cx="1268"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Hydrogen bond</a:t>
                  </a:r>
                </a:p>
              </p:txBody>
            </p:sp>
          </p:grpSp>
          <p:sp>
            <p:nvSpPr>
              <p:cNvPr id="118836" name="Text Box 145"/>
              <p:cNvSpPr txBox="1">
                <a:spLocks noChangeArrowheads="1"/>
              </p:cNvSpPr>
              <p:nvPr/>
            </p:nvSpPr>
            <p:spPr bwMode="auto">
              <a:xfrm>
                <a:off x="6328116" y="5576418"/>
                <a:ext cx="354584"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grpSp>
            <p:nvGrpSpPr>
              <p:cNvPr id="20" name="Group 147"/>
              <p:cNvGrpSpPr>
                <a:grpSpLocks/>
              </p:cNvGrpSpPr>
              <p:nvPr/>
            </p:nvGrpSpPr>
            <p:grpSpPr bwMode="auto">
              <a:xfrm>
                <a:off x="6102338" y="5204942"/>
                <a:ext cx="784578" cy="431800"/>
                <a:chOff x="1328" y="1168"/>
                <a:chExt cx="804" cy="448"/>
              </a:xfrm>
            </p:grpSpPr>
            <p:sp>
              <p:nvSpPr>
                <p:cNvPr id="118887" name="Line 148"/>
                <p:cNvSpPr>
                  <a:spLocks noChangeShapeType="1"/>
                </p:cNvSpPr>
                <p:nvPr/>
              </p:nvSpPr>
              <p:spPr bwMode="auto">
                <a:xfrm>
                  <a:off x="1328"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88" name="Line 149"/>
                <p:cNvSpPr>
                  <a:spLocks noChangeShapeType="1"/>
                </p:cNvSpPr>
                <p:nvPr/>
              </p:nvSpPr>
              <p:spPr bwMode="auto">
                <a:xfrm flipH="1">
                  <a:off x="1820"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grpSp>
          <p:grpSp>
            <p:nvGrpSpPr>
              <p:cNvPr id="21" name="Group 150"/>
              <p:cNvGrpSpPr>
                <a:grpSpLocks/>
              </p:cNvGrpSpPr>
              <p:nvPr/>
            </p:nvGrpSpPr>
            <p:grpSpPr bwMode="auto">
              <a:xfrm>
                <a:off x="5886437" y="4884268"/>
                <a:ext cx="1240366" cy="400050"/>
                <a:chOff x="5063" y="1580"/>
                <a:chExt cx="879" cy="252"/>
              </a:xfrm>
            </p:grpSpPr>
            <p:sp>
              <p:nvSpPr>
                <p:cNvPr id="118885" name="Text Box 151"/>
                <p:cNvSpPr txBox="1">
                  <a:spLocks noChangeArrowheads="1"/>
                </p:cNvSpPr>
                <p:nvPr/>
              </p:nvSpPr>
              <p:spPr bwMode="auto">
                <a:xfrm>
                  <a:off x="5698" y="1580"/>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sp>
              <p:nvSpPr>
                <p:cNvPr id="118886" name="Text Box 152"/>
                <p:cNvSpPr txBox="1">
                  <a:spLocks noChangeArrowheads="1"/>
                </p:cNvSpPr>
                <p:nvPr/>
              </p:nvSpPr>
              <p:spPr bwMode="auto">
                <a:xfrm>
                  <a:off x="5063" y="1580"/>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grpSp>
          <p:sp>
            <p:nvSpPr>
              <p:cNvPr id="118883" name="Text Box 154"/>
              <p:cNvSpPr txBox="1">
                <a:spLocks noChangeArrowheads="1"/>
              </p:cNvSpPr>
              <p:nvPr/>
            </p:nvSpPr>
            <p:spPr bwMode="auto">
              <a:xfrm>
                <a:off x="6068460" y="4717280"/>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84" name="Oval 155"/>
              <p:cNvSpPr>
                <a:spLocks noChangeArrowheads="1"/>
              </p:cNvSpPr>
              <p:nvPr/>
            </p:nvSpPr>
            <p:spPr bwMode="auto">
              <a:xfrm>
                <a:off x="6113616" y="4812830"/>
                <a:ext cx="214500"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81" name="Text Box 157"/>
              <p:cNvSpPr txBox="1">
                <a:spLocks noChangeArrowheads="1"/>
              </p:cNvSpPr>
              <p:nvPr/>
            </p:nvSpPr>
            <p:spPr bwMode="auto">
              <a:xfrm>
                <a:off x="6966838" y="4717280"/>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82" name="Oval 158"/>
              <p:cNvSpPr>
                <a:spLocks noChangeArrowheads="1"/>
              </p:cNvSpPr>
              <p:nvPr/>
            </p:nvSpPr>
            <p:spPr bwMode="auto">
              <a:xfrm>
                <a:off x="7015317" y="4812830"/>
                <a:ext cx="218129"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79" name="Text Box 160"/>
              <p:cNvSpPr txBox="1">
                <a:spLocks noChangeArrowheads="1"/>
              </p:cNvSpPr>
              <p:nvPr/>
            </p:nvSpPr>
            <p:spPr bwMode="auto">
              <a:xfrm>
                <a:off x="6561656" y="5530680"/>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80" name="Oval 161"/>
              <p:cNvSpPr>
                <a:spLocks noChangeArrowheads="1"/>
              </p:cNvSpPr>
              <p:nvPr/>
            </p:nvSpPr>
            <p:spPr bwMode="auto">
              <a:xfrm>
                <a:off x="6596231" y="5631980"/>
                <a:ext cx="242693"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42" name="Text Box 181"/>
              <p:cNvSpPr txBox="1">
                <a:spLocks noChangeArrowheads="1"/>
              </p:cNvSpPr>
              <p:nvPr/>
            </p:nvSpPr>
            <p:spPr bwMode="auto">
              <a:xfrm rot="17145696">
                <a:off x="5476314" y="4828674"/>
                <a:ext cx="354584"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grpSp>
            <p:nvGrpSpPr>
              <p:cNvPr id="25" name="Group 183"/>
              <p:cNvGrpSpPr>
                <a:grpSpLocks/>
              </p:cNvGrpSpPr>
              <p:nvPr/>
            </p:nvGrpSpPr>
            <p:grpSpPr bwMode="auto">
              <a:xfrm rot="17145696">
                <a:off x="4907480" y="4743156"/>
                <a:ext cx="882650" cy="383822"/>
                <a:chOff x="1328" y="1168"/>
                <a:chExt cx="804" cy="448"/>
              </a:xfrm>
            </p:grpSpPr>
            <p:sp>
              <p:nvSpPr>
                <p:cNvPr id="118877" name="Line 184"/>
                <p:cNvSpPr>
                  <a:spLocks noChangeShapeType="1"/>
                </p:cNvSpPr>
                <p:nvPr/>
              </p:nvSpPr>
              <p:spPr bwMode="auto">
                <a:xfrm>
                  <a:off x="1328"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78" name="Line 185"/>
                <p:cNvSpPr>
                  <a:spLocks noChangeShapeType="1"/>
                </p:cNvSpPr>
                <p:nvPr/>
              </p:nvSpPr>
              <p:spPr bwMode="auto">
                <a:xfrm flipH="1">
                  <a:off x="1820"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grpSp>
          <p:grpSp>
            <p:nvGrpSpPr>
              <p:cNvPr id="26" name="Group 186"/>
              <p:cNvGrpSpPr>
                <a:grpSpLocks/>
              </p:cNvGrpSpPr>
              <p:nvPr/>
            </p:nvGrpSpPr>
            <p:grpSpPr bwMode="auto">
              <a:xfrm rot="17145696">
                <a:off x="4384449" y="4637826"/>
                <a:ext cx="1352550" cy="400756"/>
                <a:chOff x="5070" y="1563"/>
                <a:chExt cx="852" cy="284"/>
              </a:xfrm>
            </p:grpSpPr>
            <p:sp>
              <p:nvSpPr>
                <p:cNvPr id="118875" name="Text Box 187"/>
                <p:cNvSpPr txBox="1">
                  <a:spLocks noChangeArrowheads="1"/>
                </p:cNvSpPr>
                <p:nvPr/>
              </p:nvSpPr>
              <p:spPr bwMode="auto">
                <a:xfrm>
                  <a:off x="5705" y="1563"/>
                  <a:ext cx="217" cy="284"/>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sp>
              <p:nvSpPr>
                <p:cNvPr id="118876" name="Text Box 188"/>
                <p:cNvSpPr txBox="1">
                  <a:spLocks noChangeArrowheads="1"/>
                </p:cNvSpPr>
                <p:nvPr/>
              </p:nvSpPr>
              <p:spPr bwMode="auto">
                <a:xfrm>
                  <a:off x="5070" y="1563"/>
                  <a:ext cx="217" cy="284"/>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grpSp>
          <p:sp>
            <p:nvSpPr>
              <p:cNvPr id="118873" name="Text Box 190"/>
              <p:cNvSpPr txBox="1">
                <a:spLocks noChangeArrowheads="1"/>
              </p:cNvSpPr>
              <p:nvPr/>
            </p:nvSpPr>
            <p:spPr bwMode="auto">
              <a:xfrm rot="17145696">
                <a:off x="4681518" y="4898995"/>
                <a:ext cx="312738" cy="400756"/>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74" name="Oval 191"/>
              <p:cNvSpPr>
                <a:spLocks noChangeArrowheads="1"/>
              </p:cNvSpPr>
              <p:nvPr/>
            </p:nvSpPr>
            <p:spPr bwMode="auto">
              <a:xfrm rot="17145696">
                <a:off x="4739632" y="5004020"/>
                <a:ext cx="220663"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a:solidFill>
                    <a:schemeClr val="tx1"/>
                  </a:solidFill>
                </a:endParaRPr>
              </a:p>
            </p:txBody>
          </p:sp>
          <p:sp>
            <p:nvSpPr>
              <p:cNvPr id="118871" name="Text Box 193"/>
              <p:cNvSpPr txBox="1">
                <a:spLocks noChangeArrowheads="1"/>
              </p:cNvSpPr>
              <p:nvPr/>
            </p:nvSpPr>
            <p:spPr bwMode="auto">
              <a:xfrm rot="17145696">
                <a:off x="4925641" y="3922684"/>
                <a:ext cx="312737" cy="400756"/>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72" name="Oval 194"/>
              <p:cNvSpPr>
                <a:spLocks noChangeArrowheads="1"/>
              </p:cNvSpPr>
              <p:nvPr/>
            </p:nvSpPr>
            <p:spPr bwMode="auto">
              <a:xfrm rot="17145696">
                <a:off x="4983755" y="4027709"/>
                <a:ext cx="220662"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a:solidFill>
                    <a:schemeClr val="tx1"/>
                  </a:solidFill>
                </a:endParaRPr>
              </a:p>
            </p:txBody>
          </p:sp>
          <p:sp>
            <p:nvSpPr>
              <p:cNvPr id="118869" name="Text Box 196"/>
              <p:cNvSpPr txBox="1">
                <a:spLocks noChangeArrowheads="1"/>
              </p:cNvSpPr>
              <p:nvPr/>
            </p:nvSpPr>
            <p:spPr bwMode="auto">
              <a:xfrm rot="17145696">
                <a:off x="5507116" y="4592609"/>
                <a:ext cx="312737" cy="400756"/>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a:t>
                </a:r>
              </a:p>
            </p:txBody>
          </p:sp>
          <p:sp>
            <p:nvSpPr>
              <p:cNvPr id="118870" name="Oval 197"/>
              <p:cNvSpPr>
                <a:spLocks noChangeArrowheads="1"/>
              </p:cNvSpPr>
              <p:nvPr/>
            </p:nvSpPr>
            <p:spPr bwMode="auto">
              <a:xfrm rot="17145696">
                <a:off x="5571120" y="4703762"/>
                <a:ext cx="220662"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a:solidFill>
                    <a:schemeClr val="tx1"/>
                  </a:solidFill>
                </a:endParaRPr>
              </a:p>
            </p:txBody>
          </p:sp>
          <p:sp>
            <p:nvSpPr>
              <p:cNvPr id="118848" name="Text Box 199"/>
              <p:cNvSpPr txBox="1">
                <a:spLocks noChangeArrowheads="1"/>
              </p:cNvSpPr>
              <p:nvPr/>
            </p:nvSpPr>
            <p:spPr bwMode="auto">
              <a:xfrm rot="2590459">
                <a:off x="6589681" y="4433388"/>
                <a:ext cx="354584"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O</a:t>
                </a:r>
              </a:p>
            </p:txBody>
          </p:sp>
          <p:grpSp>
            <p:nvGrpSpPr>
              <p:cNvPr id="30" name="Group 201"/>
              <p:cNvGrpSpPr>
                <a:grpSpLocks/>
              </p:cNvGrpSpPr>
              <p:nvPr/>
            </p:nvGrpSpPr>
            <p:grpSpPr bwMode="auto">
              <a:xfrm rot="2590459">
                <a:off x="6587761" y="4155604"/>
                <a:ext cx="784578" cy="431800"/>
                <a:chOff x="1328" y="1168"/>
                <a:chExt cx="804" cy="448"/>
              </a:xfrm>
            </p:grpSpPr>
            <p:sp>
              <p:nvSpPr>
                <p:cNvPr id="118867" name="Line 202"/>
                <p:cNvSpPr>
                  <a:spLocks noChangeShapeType="1"/>
                </p:cNvSpPr>
                <p:nvPr/>
              </p:nvSpPr>
              <p:spPr bwMode="auto">
                <a:xfrm>
                  <a:off x="1328"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18868" name="Line 203"/>
                <p:cNvSpPr>
                  <a:spLocks noChangeShapeType="1"/>
                </p:cNvSpPr>
                <p:nvPr/>
              </p:nvSpPr>
              <p:spPr bwMode="auto">
                <a:xfrm flipH="1">
                  <a:off x="1820" y="1168"/>
                  <a:ext cx="312" cy="448"/>
                </a:xfrm>
                <a:prstGeom prst="line">
                  <a:avLst/>
                </a:prstGeom>
                <a:noFill/>
                <a:ln w="28575">
                  <a:solidFill>
                    <a:srgbClr val="0070C0"/>
                  </a:solidFill>
                  <a:round/>
                  <a:headEnd type="none" w="sm" len="sm"/>
                  <a:tailEnd type="none" w="sm" len="sm"/>
                </a:ln>
              </p:spPr>
              <p:txBody>
                <a:bodyPr wrap="none" anchor="ctr"/>
                <a:lstStyle/>
                <a:p>
                  <a:endParaRPr lang="en-US"/>
                </a:p>
              </p:txBody>
            </p:sp>
          </p:grpSp>
          <p:grpSp>
            <p:nvGrpSpPr>
              <p:cNvPr id="31" name="Group 204"/>
              <p:cNvGrpSpPr>
                <a:grpSpLocks/>
              </p:cNvGrpSpPr>
              <p:nvPr/>
            </p:nvGrpSpPr>
            <p:grpSpPr bwMode="auto">
              <a:xfrm rot="2590459">
                <a:off x="6568008" y="3928595"/>
                <a:ext cx="1240368" cy="400050"/>
                <a:chOff x="5057" y="1579"/>
                <a:chExt cx="879" cy="252"/>
              </a:xfrm>
            </p:grpSpPr>
            <p:sp>
              <p:nvSpPr>
                <p:cNvPr id="118865" name="Text Box 205"/>
                <p:cNvSpPr txBox="1">
                  <a:spLocks noChangeArrowheads="1"/>
                </p:cNvSpPr>
                <p:nvPr/>
              </p:nvSpPr>
              <p:spPr bwMode="auto">
                <a:xfrm>
                  <a:off x="5692" y="1579"/>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sp>
              <p:nvSpPr>
                <p:cNvPr id="118866" name="Text Box 206"/>
                <p:cNvSpPr txBox="1">
                  <a:spLocks noChangeArrowheads="1"/>
                </p:cNvSpPr>
                <p:nvPr/>
              </p:nvSpPr>
              <p:spPr bwMode="auto">
                <a:xfrm>
                  <a:off x="5057" y="1579"/>
                  <a:ext cx="244" cy="252"/>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H</a:t>
                  </a:r>
                </a:p>
              </p:txBody>
            </p:sp>
          </p:grpSp>
          <p:sp>
            <p:nvSpPr>
              <p:cNvPr id="118863" name="Text Box 208"/>
              <p:cNvSpPr txBox="1">
                <a:spLocks noChangeArrowheads="1"/>
              </p:cNvSpPr>
              <p:nvPr/>
            </p:nvSpPr>
            <p:spPr bwMode="auto">
              <a:xfrm rot="2590459">
                <a:off x="6933381" y="3590780"/>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64" name="Oval 209"/>
              <p:cNvSpPr>
                <a:spLocks noChangeArrowheads="1"/>
              </p:cNvSpPr>
              <p:nvPr/>
            </p:nvSpPr>
            <p:spPr bwMode="auto">
              <a:xfrm rot="2590459">
                <a:off x="6973694" y="3685083"/>
                <a:ext cx="210596"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61" name="Text Box 211"/>
              <p:cNvSpPr txBox="1">
                <a:spLocks noChangeArrowheads="1"/>
              </p:cNvSpPr>
              <p:nvPr/>
            </p:nvSpPr>
            <p:spPr bwMode="auto">
              <a:xfrm rot="2590459">
                <a:off x="7597609" y="4291167"/>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18862" name="Oval 212"/>
              <p:cNvSpPr>
                <a:spLocks noChangeArrowheads="1"/>
              </p:cNvSpPr>
              <p:nvPr/>
            </p:nvSpPr>
            <p:spPr bwMode="auto">
              <a:xfrm rot="2590459">
                <a:off x="7629125" y="4384246"/>
                <a:ext cx="226458"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59" name="Text Box 214"/>
              <p:cNvSpPr txBox="1">
                <a:spLocks noChangeArrowheads="1"/>
              </p:cNvSpPr>
              <p:nvPr/>
            </p:nvSpPr>
            <p:spPr bwMode="auto">
              <a:xfrm rot="2590459">
                <a:off x="6789363" y="4549791"/>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a:t>
                </a:r>
              </a:p>
            </p:txBody>
          </p:sp>
          <p:sp>
            <p:nvSpPr>
              <p:cNvPr id="118860" name="Oval 215"/>
              <p:cNvSpPr>
                <a:spLocks noChangeArrowheads="1"/>
              </p:cNvSpPr>
              <p:nvPr/>
            </p:nvSpPr>
            <p:spPr bwMode="auto">
              <a:xfrm rot="2590459">
                <a:off x="6827543" y="4648752"/>
                <a:ext cx="196144"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sp>
            <p:nvSpPr>
              <p:cNvPr id="118854" name="AutoShape 217"/>
              <p:cNvSpPr>
                <a:spLocks noChangeArrowheads="1"/>
              </p:cNvSpPr>
              <p:nvPr/>
            </p:nvSpPr>
            <p:spPr bwMode="auto">
              <a:xfrm rot="3174137">
                <a:off x="6687950" y="4841934"/>
                <a:ext cx="228600" cy="84667"/>
              </a:xfrm>
              <a:prstGeom prst="leftRightArrow">
                <a:avLst>
                  <a:gd name="adj1" fmla="val 50000"/>
                  <a:gd name="adj2" fmla="val 48000"/>
                </a:avLst>
              </a:prstGeom>
              <a:solidFill>
                <a:schemeClr val="tx1"/>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18855" name="AutoShape 218"/>
              <p:cNvSpPr>
                <a:spLocks noChangeArrowheads="1"/>
              </p:cNvSpPr>
              <p:nvPr/>
            </p:nvSpPr>
            <p:spPr bwMode="auto">
              <a:xfrm>
                <a:off x="5749561" y="5039842"/>
                <a:ext cx="203200" cy="95250"/>
              </a:xfrm>
              <a:prstGeom prst="leftRightArrow">
                <a:avLst>
                  <a:gd name="adj1" fmla="val 50000"/>
                  <a:gd name="adj2" fmla="val 48000"/>
                </a:avLst>
              </a:prstGeom>
              <a:solidFill>
                <a:schemeClr val="tx1"/>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18856" name="Text Box 220"/>
              <p:cNvSpPr txBox="1">
                <a:spLocks noChangeArrowheads="1"/>
              </p:cNvSpPr>
              <p:nvPr/>
            </p:nvSpPr>
            <p:spPr bwMode="auto">
              <a:xfrm>
                <a:off x="4442872" y="3157068"/>
                <a:ext cx="958917"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solidFill>
                      <a:schemeClr val="tx1"/>
                    </a:solidFill>
                  </a:rPr>
                  <a:t>结合水</a:t>
                </a:r>
                <a:endParaRPr lang="en-US" altLang="en-US" sz="2000" b="1" dirty="0">
                  <a:solidFill>
                    <a:schemeClr val="tx1"/>
                  </a:solidFill>
                </a:endParaRPr>
              </a:p>
            </p:txBody>
          </p:sp>
          <p:sp>
            <p:nvSpPr>
              <p:cNvPr id="118857" name="Text Box 221"/>
              <p:cNvSpPr txBox="1">
                <a:spLocks noChangeArrowheads="1"/>
              </p:cNvSpPr>
              <p:nvPr/>
            </p:nvSpPr>
            <p:spPr bwMode="auto">
              <a:xfrm>
                <a:off x="5425006" y="3871443"/>
                <a:ext cx="958917" cy="400110"/>
              </a:xfrm>
              <a:prstGeom prst="rect">
                <a:avLst/>
              </a:prstGeom>
              <a:noFill/>
              <a:ln w="12700">
                <a:noFill/>
                <a:miter lim="800000"/>
                <a:headEnd type="none" w="sm" len="sm"/>
                <a:tailEnd type="none" w="sm" len="sm"/>
              </a:ln>
            </p:spPr>
            <p:txBody>
              <a:bodyPr wrap="none">
                <a:spAutoFit/>
              </a:bodyPr>
              <a:lstStyle/>
              <a:p>
                <a:pPr defTabSz="762000"/>
                <a:r>
                  <a:rPr lang="zh-CN" altLang="en-US" sz="2000" b="1" dirty="0">
                    <a:solidFill>
                      <a:schemeClr val="tx1"/>
                    </a:solidFill>
                  </a:rPr>
                  <a:t>自由水</a:t>
                </a:r>
                <a:endParaRPr lang="en-US" altLang="en-US" sz="2000" b="1" dirty="0">
                  <a:solidFill>
                    <a:schemeClr val="tx1"/>
                  </a:solidFill>
                </a:endParaRPr>
              </a:p>
            </p:txBody>
          </p:sp>
          <p:sp>
            <p:nvSpPr>
              <p:cNvPr id="118858" name="Rectangle 222"/>
              <p:cNvSpPr>
                <a:spLocks noChangeArrowheads="1"/>
              </p:cNvSpPr>
              <p:nvPr/>
            </p:nvSpPr>
            <p:spPr bwMode="auto">
              <a:xfrm>
                <a:off x="6878450" y="852017"/>
                <a:ext cx="1896533" cy="2438400"/>
              </a:xfrm>
              <a:prstGeom prst="rect">
                <a:avLst/>
              </a:prstGeom>
              <a:noFill/>
              <a:ln w="28575">
                <a:solidFill>
                  <a:srgbClr val="0070C0"/>
                </a:solidFill>
                <a:miter lim="800000"/>
                <a:headEnd type="none" w="sm" len="sm"/>
                <a:tailEnd type="none" w="sm" len="sm"/>
              </a:ln>
            </p:spPr>
            <p:txBody>
              <a:bodyPr wrap="none" anchor="ctr"/>
              <a:lstStyle/>
              <a:p>
                <a:endParaRPr lang="en-US" altLang="en-US" sz="2000">
                  <a:solidFill>
                    <a:schemeClr val="tx1"/>
                  </a:solidFill>
                </a:endParaRPr>
              </a:p>
            </p:txBody>
          </p:sp>
          <p:grpSp>
            <p:nvGrpSpPr>
              <p:cNvPr id="118805" name="Group 118804"/>
              <p:cNvGrpSpPr/>
              <p:nvPr/>
            </p:nvGrpSpPr>
            <p:grpSpPr>
              <a:xfrm>
                <a:off x="4888086" y="1714108"/>
                <a:ext cx="312906" cy="400110"/>
                <a:chOff x="4911361" y="1750543"/>
                <a:chExt cx="312906" cy="400110"/>
              </a:xfrm>
            </p:grpSpPr>
            <p:sp>
              <p:nvSpPr>
                <p:cNvPr id="118829" name="Text Box 133"/>
                <p:cNvSpPr txBox="1">
                  <a:spLocks noChangeArrowheads="1"/>
                </p:cNvSpPr>
                <p:nvPr/>
              </p:nvSpPr>
              <p:spPr bwMode="auto">
                <a:xfrm>
                  <a:off x="4911361" y="1750543"/>
                  <a:ext cx="312906" cy="400110"/>
                </a:xfrm>
                <a:prstGeom prst="rect">
                  <a:avLst/>
                </a:prstGeom>
                <a:noFill/>
                <a:ln w="12700">
                  <a:noFill/>
                  <a:miter lim="800000"/>
                  <a:headEnd type="none" w="sm" len="sm"/>
                  <a:tailEnd type="none" w="sm" len="sm"/>
                </a:ln>
              </p:spPr>
              <p:txBody>
                <a:bodyPr wrap="none">
                  <a:spAutoFit/>
                </a:bodyPr>
                <a:lstStyle/>
                <a:p>
                  <a:pPr defTabSz="762000"/>
                  <a:r>
                    <a:rPr lang="en-US" altLang="en-US" sz="2000" dirty="0">
                      <a:solidFill>
                        <a:schemeClr val="tx1"/>
                      </a:solidFill>
                    </a:rPr>
                    <a:t>–</a:t>
                  </a:r>
                </a:p>
              </p:txBody>
            </p:sp>
            <p:sp>
              <p:nvSpPr>
                <p:cNvPr id="145" name="Oval 102"/>
                <p:cNvSpPr>
                  <a:spLocks noChangeArrowheads="1"/>
                </p:cNvSpPr>
                <p:nvPr/>
              </p:nvSpPr>
              <p:spPr bwMode="auto">
                <a:xfrm>
                  <a:off x="4960564" y="1841523"/>
                  <a:ext cx="214500"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grpSp>
          <p:grpSp>
            <p:nvGrpSpPr>
              <p:cNvPr id="118804" name="Group 118803"/>
              <p:cNvGrpSpPr/>
              <p:nvPr/>
            </p:nvGrpSpPr>
            <p:grpSpPr>
              <a:xfrm>
                <a:off x="4929494" y="2626843"/>
                <a:ext cx="312906" cy="400110"/>
                <a:chOff x="4902894" y="2626843"/>
                <a:chExt cx="312906" cy="400110"/>
              </a:xfrm>
            </p:grpSpPr>
            <p:sp>
              <p:nvSpPr>
                <p:cNvPr id="118830" name="Text Box 134"/>
                <p:cNvSpPr txBox="1">
                  <a:spLocks noChangeArrowheads="1"/>
                </p:cNvSpPr>
                <p:nvPr/>
              </p:nvSpPr>
              <p:spPr bwMode="auto">
                <a:xfrm>
                  <a:off x="4902894" y="2626843"/>
                  <a:ext cx="312906" cy="400110"/>
                </a:xfrm>
                <a:prstGeom prst="rect">
                  <a:avLst/>
                </a:prstGeom>
                <a:noFill/>
                <a:ln w="12700">
                  <a:noFill/>
                  <a:miter lim="800000"/>
                  <a:headEnd type="none" w="sm" len="sm"/>
                  <a:tailEnd type="none" w="sm" len="sm"/>
                </a:ln>
              </p:spPr>
              <p:txBody>
                <a:bodyPr wrap="none">
                  <a:spAutoFit/>
                </a:bodyPr>
                <a:lstStyle/>
                <a:p>
                  <a:pPr defTabSz="762000"/>
                  <a:r>
                    <a:rPr lang="en-US" altLang="en-US" sz="2000">
                      <a:solidFill>
                        <a:schemeClr val="tx1"/>
                      </a:solidFill>
                    </a:rPr>
                    <a:t>+</a:t>
                  </a:r>
                </a:p>
              </p:txBody>
            </p:sp>
            <p:sp>
              <p:nvSpPr>
                <p:cNvPr id="146" name="Oval 102"/>
                <p:cNvSpPr>
                  <a:spLocks noChangeArrowheads="1"/>
                </p:cNvSpPr>
                <p:nvPr/>
              </p:nvSpPr>
              <p:spPr bwMode="auto">
                <a:xfrm>
                  <a:off x="4948915" y="2726880"/>
                  <a:ext cx="214500"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a:solidFill>
                      <a:schemeClr val="tx1"/>
                    </a:solidFill>
                  </a:endParaRPr>
                </a:p>
              </p:txBody>
            </p:sp>
          </p:grpSp>
        </p:gr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52673" y="839147"/>
            <a:ext cx="7830072" cy="5111750"/>
            <a:chOff x="652673" y="839147"/>
            <a:chExt cx="7830072" cy="5111750"/>
          </a:xfrm>
        </p:grpSpPr>
        <p:sp>
          <p:nvSpPr>
            <p:cNvPr id="131" name="Rectangle 130"/>
            <p:cNvSpPr/>
            <p:nvPr/>
          </p:nvSpPr>
          <p:spPr>
            <a:xfrm>
              <a:off x="652673" y="839147"/>
              <a:ext cx="7830072" cy="5111750"/>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0881" name="Text Box 166"/>
            <p:cNvSpPr txBox="1">
              <a:spLocks noChangeArrowheads="1"/>
            </p:cNvSpPr>
            <p:nvPr/>
          </p:nvSpPr>
          <p:spPr bwMode="auto">
            <a:xfrm>
              <a:off x="5239232" y="3877599"/>
              <a:ext cx="2242256" cy="584775"/>
            </a:xfrm>
            <a:prstGeom prst="rect">
              <a:avLst/>
            </a:prstGeom>
            <a:noFill/>
            <a:ln w="12700">
              <a:noFill/>
              <a:miter lim="800000"/>
              <a:headEnd type="none" w="sm" len="sm"/>
              <a:tailEnd type="none" w="sm" len="sm"/>
            </a:ln>
          </p:spPr>
          <p:txBody>
            <a:bodyPr>
              <a:spAutoFit/>
            </a:bodyPr>
            <a:lstStyle/>
            <a:p>
              <a:pPr algn="ctr" defTabSz="762000"/>
              <a:r>
                <a:rPr lang="zh-CN" altLang="en-US" sz="1600" b="1" dirty="0">
                  <a:solidFill>
                    <a:schemeClr val="tx1"/>
                  </a:solidFill>
                </a:rPr>
                <a:t>聚合体</a:t>
              </a:r>
              <a:r>
                <a:rPr lang="en-US" altLang="zh-CN" sz="1600" b="1" dirty="0">
                  <a:solidFill>
                    <a:schemeClr val="tx1"/>
                  </a:solidFill>
                </a:rPr>
                <a:t>-</a:t>
              </a:r>
              <a:r>
                <a:rPr lang="zh-CN" altLang="en-US" sz="1600" b="1" dirty="0">
                  <a:solidFill>
                    <a:schemeClr val="tx1"/>
                  </a:solidFill>
                </a:rPr>
                <a:t>聚合体</a:t>
              </a:r>
              <a:r>
                <a:rPr lang="en-US" altLang="en-US" sz="1600" b="1" dirty="0">
                  <a:solidFill>
                    <a:schemeClr val="tx1"/>
                  </a:solidFill>
                </a:rPr>
                <a:t/>
              </a:r>
              <a:br>
                <a:rPr lang="en-US" altLang="en-US" sz="1600" b="1" dirty="0">
                  <a:solidFill>
                    <a:schemeClr val="tx1"/>
                  </a:solidFill>
                </a:rPr>
              </a:br>
              <a:r>
                <a:rPr lang="zh-CN" altLang="en-US" sz="1600" b="1" dirty="0">
                  <a:solidFill>
                    <a:schemeClr val="tx1"/>
                  </a:solidFill>
                </a:rPr>
                <a:t>吸引</a:t>
              </a:r>
              <a:endParaRPr lang="en-US" altLang="en-US" sz="1600" b="1" dirty="0">
                <a:solidFill>
                  <a:schemeClr val="tx1"/>
                </a:solidFill>
              </a:endParaRPr>
            </a:p>
          </p:txBody>
        </p:sp>
        <p:grpSp>
          <p:nvGrpSpPr>
            <p:cNvPr id="120965" name="Group 120964"/>
            <p:cNvGrpSpPr/>
            <p:nvPr/>
          </p:nvGrpSpPr>
          <p:grpSpPr>
            <a:xfrm>
              <a:off x="654780" y="993110"/>
              <a:ext cx="7709741" cy="4849813"/>
              <a:chOff x="560459" y="1279525"/>
              <a:chExt cx="7709741" cy="4849813"/>
            </a:xfrm>
          </p:grpSpPr>
          <p:grpSp>
            <p:nvGrpSpPr>
              <p:cNvPr id="120964" name="Group 120963"/>
              <p:cNvGrpSpPr/>
              <p:nvPr/>
            </p:nvGrpSpPr>
            <p:grpSpPr>
              <a:xfrm>
                <a:off x="560459" y="1530351"/>
                <a:ext cx="4416610" cy="4166956"/>
                <a:chOff x="560459" y="1530351"/>
                <a:chExt cx="4416610" cy="4166956"/>
              </a:xfrm>
            </p:grpSpPr>
            <p:sp>
              <p:nvSpPr>
                <p:cNvPr id="120962" name="Oval 50"/>
                <p:cNvSpPr>
                  <a:spLocks noChangeArrowheads="1"/>
                </p:cNvSpPr>
                <p:nvPr/>
              </p:nvSpPr>
              <p:spPr bwMode="auto">
                <a:xfrm>
                  <a:off x="3327395" y="3105153"/>
                  <a:ext cx="313266" cy="352425"/>
                </a:xfrm>
                <a:prstGeom prst="ellipse">
                  <a:avLst/>
                </a:prstGeom>
                <a:noFill/>
                <a:ln w="1905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63" name="Text Box 52"/>
                <p:cNvSpPr txBox="1">
                  <a:spLocks noChangeArrowheads="1"/>
                </p:cNvSpPr>
                <p:nvPr/>
              </p:nvSpPr>
              <p:spPr bwMode="auto">
                <a:xfrm>
                  <a:off x="3314953" y="3035322"/>
                  <a:ext cx="338666" cy="461963"/>
                </a:xfrm>
                <a:prstGeom prst="rect">
                  <a:avLst/>
                </a:prstGeom>
                <a:noFill/>
                <a:ln w="12700">
                  <a:noFill/>
                  <a:miter lim="800000"/>
                  <a:headEnd type="none" w="sm" len="sm"/>
                  <a:tailEnd type="none" w="sm" len="sm"/>
                </a:ln>
              </p:spPr>
              <p:txBody>
                <a:bodyPr wrap="none">
                  <a:spAutoFit/>
                </a:bodyPr>
                <a:lstStyle/>
                <a:p>
                  <a:pPr defTabSz="762000"/>
                  <a:r>
                    <a:rPr lang="en-US" altLang="en-US" sz="2400" b="1" dirty="0">
                      <a:solidFill>
                        <a:schemeClr val="tx1"/>
                      </a:solidFill>
                    </a:rPr>
                    <a:t>+</a:t>
                  </a:r>
                </a:p>
              </p:txBody>
            </p:sp>
            <p:sp>
              <p:nvSpPr>
                <p:cNvPr id="120960" name="Oval 51"/>
                <p:cNvSpPr>
                  <a:spLocks noChangeArrowheads="1"/>
                </p:cNvSpPr>
                <p:nvPr/>
              </p:nvSpPr>
              <p:spPr bwMode="auto">
                <a:xfrm>
                  <a:off x="3081869" y="2724154"/>
                  <a:ext cx="313267" cy="352425"/>
                </a:xfrm>
                <a:prstGeom prst="ellipse">
                  <a:avLst/>
                </a:prstGeom>
                <a:noFill/>
                <a:ln w="1905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61" name="Text Box 54"/>
                <p:cNvSpPr txBox="1">
                  <a:spLocks noChangeArrowheads="1"/>
                </p:cNvSpPr>
                <p:nvPr/>
              </p:nvSpPr>
              <p:spPr bwMode="auto">
                <a:xfrm>
                  <a:off x="3084691" y="2649541"/>
                  <a:ext cx="338667" cy="461963"/>
                </a:xfrm>
                <a:prstGeom prst="rect">
                  <a:avLst/>
                </a:prstGeom>
                <a:noFill/>
                <a:ln w="12700">
                  <a:noFill/>
                  <a:miter lim="800000"/>
                  <a:headEnd type="none" w="sm" len="sm"/>
                  <a:tailEnd type="none" w="sm" len="sm"/>
                </a:ln>
              </p:spPr>
              <p:txBody>
                <a:bodyPr wrap="none">
                  <a:spAutoFit/>
                </a:bodyPr>
                <a:lstStyle/>
                <a:p>
                  <a:pPr defTabSz="762000"/>
                  <a:r>
                    <a:rPr lang="en-US" altLang="en-US" sz="2400" b="1">
                      <a:solidFill>
                        <a:schemeClr val="tx1"/>
                      </a:solidFill>
                    </a:rPr>
                    <a:t>–</a:t>
                  </a:r>
                </a:p>
              </p:txBody>
            </p:sp>
            <p:sp>
              <p:nvSpPr>
                <p:cNvPr id="120958" name="Oval 58"/>
                <p:cNvSpPr>
                  <a:spLocks noChangeArrowheads="1"/>
                </p:cNvSpPr>
                <p:nvPr/>
              </p:nvSpPr>
              <p:spPr bwMode="auto">
                <a:xfrm>
                  <a:off x="3911602" y="3228979"/>
                  <a:ext cx="313267" cy="352425"/>
                </a:xfrm>
                <a:prstGeom prst="ellipse">
                  <a:avLst/>
                </a:prstGeom>
                <a:noFill/>
                <a:ln w="1905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59" name="Text Box 59"/>
                <p:cNvSpPr txBox="1">
                  <a:spLocks noChangeArrowheads="1"/>
                </p:cNvSpPr>
                <p:nvPr/>
              </p:nvSpPr>
              <p:spPr bwMode="auto">
                <a:xfrm>
                  <a:off x="3904227" y="3167962"/>
                  <a:ext cx="338667" cy="461963"/>
                </a:xfrm>
                <a:prstGeom prst="rect">
                  <a:avLst/>
                </a:prstGeom>
                <a:noFill/>
                <a:ln w="12700">
                  <a:noFill/>
                  <a:miter lim="800000"/>
                  <a:headEnd type="none" w="sm" len="sm"/>
                  <a:tailEnd type="none" w="sm" len="sm"/>
                </a:ln>
              </p:spPr>
              <p:txBody>
                <a:bodyPr wrap="none">
                  <a:spAutoFit/>
                </a:bodyPr>
                <a:lstStyle/>
                <a:p>
                  <a:pPr defTabSz="762000"/>
                  <a:r>
                    <a:rPr lang="en-US" altLang="en-US" sz="2400" b="1" dirty="0">
                      <a:solidFill>
                        <a:schemeClr val="tx1"/>
                      </a:solidFill>
                    </a:rPr>
                    <a:t>–</a:t>
                  </a:r>
                </a:p>
              </p:txBody>
            </p:sp>
            <p:sp>
              <p:nvSpPr>
                <p:cNvPr id="120956" name="Oval 61"/>
                <p:cNvSpPr>
                  <a:spLocks noChangeArrowheads="1"/>
                </p:cNvSpPr>
                <p:nvPr/>
              </p:nvSpPr>
              <p:spPr bwMode="auto">
                <a:xfrm>
                  <a:off x="2373484" y="3073403"/>
                  <a:ext cx="313266" cy="352425"/>
                </a:xfrm>
                <a:prstGeom prst="ellipse">
                  <a:avLst/>
                </a:prstGeom>
                <a:noFill/>
                <a:ln w="1905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57" name="Text Box 62"/>
                <p:cNvSpPr txBox="1">
                  <a:spLocks noChangeArrowheads="1"/>
                </p:cNvSpPr>
                <p:nvPr/>
              </p:nvSpPr>
              <p:spPr bwMode="auto">
                <a:xfrm>
                  <a:off x="2354244" y="3013769"/>
                  <a:ext cx="338666" cy="461963"/>
                </a:xfrm>
                <a:prstGeom prst="rect">
                  <a:avLst/>
                </a:prstGeom>
                <a:noFill/>
                <a:ln w="12700">
                  <a:noFill/>
                  <a:miter lim="800000"/>
                  <a:headEnd type="none" w="sm" len="sm"/>
                  <a:tailEnd type="none" w="sm" len="sm"/>
                </a:ln>
              </p:spPr>
              <p:txBody>
                <a:bodyPr wrap="none">
                  <a:spAutoFit/>
                </a:bodyPr>
                <a:lstStyle/>
                <a:p>
                  <a:pPr defTabSz="762000"/>
                  <a:r>
                    <a:rPr lang="en-US" altLang="en-US" sz="2400" b="1" dirty="0">
                      <a:solidFill>
                        <a:schemeClr val="tx1"/>
                      </a:solidFill>
                    </a:rPr>
                    <a:t>+</a:t>
                  </a:r>
                </a:p>
              </p:txBody>
            </p:sp>
            <p:sp>
              <p:nvSpPr>
                <p:cNvPr id="120840" name="Text Box 3"/>
                <p:cNvSpPr txBox="1">
                  <a:spLocks noChangeArrowheads="1"/>
                </p:cNvSpPr>
                <p:nvPr/>
              </p:nvSpPr>
              <p:spPr bwMode="auto">
                <a:xfrm>
                  <a:off x="2119489" y="1530351"/>
                  <a:ext cx="346570" cy="1631216"/>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H</a:t>
                  </a:r>
                </a:p>
                <a:p>
                  <a:pPr defTabSz="762000"/>
                  <a:endParaRPr lang="en-US" altLang="en-US" sz="2000" b="1" dirty="0">
                    <a:solidFill>
                      <a:schemeClr val="tx1"/>
                    </a:solidFill>
                  </a:endParaRPr>
                </a:p>
                <a:p>
                  <a:pPr defTabSz="762000"/>
                  <a:r>
                    <a:rPr lang="en-US" altLang="en-US" sz="2000" b="1" dirty="0">
                      <a:solidFill>
                        <a:schemeClr val="tx1"/>
                      </a:solidFill>
                    </a:rPr>
                    <a:t>C</a:t>
                  </a:r>
                </a:p>
                <a:p>
                  <a:pPr defTabSz="762000"/>
                  <a:endParaRPr lang="en-US" altLang="en-US" sz="2000" b="1" dirty="0">
                    <a:solidFill>
                      <a:schemeClr val="tx1"/>
                    </a:solidFill>
                  </a:endParaRPr>
                </a:p>
                <a:p>
                  <a:pPr defTabSz="762000"/>
                  <a:r>
                    <a:rPr lang="en-US" altLang="en-US" sz="2000" b="1" dirty="0">
                      <a:solidFill>
                        <a:schemeClr val="tx1"/>
                      </a:solidFill>
                    </a:rPr>
                    <a:t>H</a:t>
                  </a:r>
                </a:p>
              </p:txBody>
            </p:sp>
            <p:sp>
              <p:nvSpPr>
                <p:cNvPr id="120841" name="Text Box 4"/>
                <p:cNvSpPr txBox="1">
                  <a:spLocks noChangeArrowheads="1"/>
                </p:cNvSpPr>
                <p:nvPr/>
              </p:nvSpPr>
              <p:spPr bwMode="auto">
                <a:xfrm>
                  <a:off x="2830689" y="1530351"/>
                  <a:ext cx="352982" cy="1631216"/>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H</a:t>
                  </a:r>
                </a:p>
                <a:p>
                  <a:pPr defTabSz="762000"/>
                  <a:endParaRPr lang="en-US" altLang="en-US" sz="2000" b="1">
                    <a:solidFill>
                      <a:schemeClr val="tx1"/>
                    </a:solidFill>
                  </a:endParaRPr>
                </a:p>
                <a:p>
                  <a:pPr defTabSz="762000"/>
                  <a:r>
                    <a:rPr lang="en-US" altLang="en-US" sz="2000" b="1">
                      <a:solidFill>
                        <a:schemeClr val="tx1"/>
                      </a:solidFill>
                    </a:rPr>
                    <a:t>C</a:t>
                  </a:r>
                </a:p>
                <a:p>
                  <a:pPr defTabSz="762000"/>
                  <a:endParaRPr lang="en-US" altLang="en-US" sz="2000" b="1">
                    <a:solidFill>
                      <a:schemeClr val="tx1"/>
                    </a:solidFill>
                  </a:endParaRPr>
                </a:p>
                <a:p>
                  <a:pPr defTabSz="762000"/>
                  <a:r>
                    <a:rPr lang="en-US" altLang="en-US" sz="2000" b="1">
                      <a:solidFill>
                        <a:schemeClr val="tx1"/>
                      </a:solidFill>
                    </a:rPr>
                    <a:t>N</a:t>
                  </a:r>
                </a:p>
              </p:txBody>
            </p:sp>
            <p:sp>
              <p:nvSpPr>
                <p:cNvPr id="120842" name="Line 5"/>
                <p:cNvSpPr>
                  <a:spLocks noChangeShapeType="1"/>
                </p:cNvSpPr>
                <p:nvPr/>
              </p:nvSpPr>
              <p:spPr bwMode="auto">
                <a:xfrm>
                  <a:off x="2438400" y="2333625"/>
                  <a:ext cx="423333" cy="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43" name="Line 6"/>
                <p:cNvSpPr>
                  <a:spLocks noChangeShapeType="1"/>
                </p:cNvSpPr>
                <p:nvPr/>
              </p:nvSpPr>
              <p:spPr bwMode="auto">
                <a:xfrm>
                  <a:off x="2997200" y="1885951"/>
                  <a:ext cx="0" cy="29527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44" name="Line 7"/>
                <p:cNvSpPr>
                  <a:spLocks noChangeShapeType="1"/>
                </p:cNvSpPr>
                <p:nvPr/>
              </p:nvSpPr>
              <p:spPr bwMode="auto">
                <a:xfrm>
                  <a:off x="2286000" y="1895476"/>
                  <a:ext cx="0" cy="29527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45" name="Line 8"/>
                <p:cNvSpPr>
                  <a:spLocks noChangeShapeType="1"/>
                </p:cNvSpPr>
                <p:nvPr/>
              </p:nvSpPr>
              <p:spPr bwMode="auto">
                <a:xfrm>
                  <a:off x="2286000" y="2505076"/>
                  <a:ext cx="0" cy="29527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46" name="Line 9"/>
                <p:cNvSpPr>
                  <a:spLocks noChangeShapeType="1"/>
                </p:cNvSpPr>
                <p:nvPr/>
              </p:nvSpPr>
              <p:spPr bwMode="auto">
                <a:xfrm>
                  <a:off x="2997200" y="2505076"/>
                  <a:ext cx="0" cy="29527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47" name="Line 11"/>
                <p:cNvSpPr>
                  <a:spLocks noChangeShapeType="1"/>
                </p:cNvSpPr>
                <p:nvPr/>
              </p:nvSpPr>
              <p:spPr bwMode="auto">
                <a:xfrm flipH="1">
                  <a:off x="1828800" y="2328863"/>
                  <a:ext cx="338667"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20848" name="Line 12"/>
                <p:cNvSpPr>
                  <a:spLocks noChangeShapeType="1"/>
                </p:cNvSpPr>
                <p:nvPr/>
              </p:nvSpPr>
              <p:spPr bwMode="auto">
                <a:xfrm flipH="1">
                  <a:off x="3115733" y="2328863"/>
                  <a:ext cx="338667"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20849" name="Text Box 14"/>
                <p:cNvSpPr txBox="1">
                  <a:spLocks noChangeArrowheads="1"/>
                </p:cNvSpPr>
                <p:nvPr/>
              </p:nvSpPr>
              <p:spPr bwMode="auto">
                <a:xfrm>
                  <a:off x="2144889" y="3373439"/>
                  <a:ext cx="578556" cy="1323975"/>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H</a:t>
                  </a:r>
                  <a:r>
                    <a:rPr lang="en-US" altLang="en-US" sz="2000" b="1" baseline="-25000">
                      <a:solidFill>
                        <a:schemeClr val="tx1"/>
                      </a:solidFill>
                    </a:rPr>
                    <a:t>2</a:t>
                  </a:r>
                  <a:r>
                    <a:rPr lang="en-US" altLang="en-US" sz="2000" b="1">
                      <a:solidFill>
                        <a:schemeClr val="tx1"/>
                      </a:solidFill>
                    </a:rPr>
                    <a:t>C</a:t>
                  </a:r>
                </a:p>
                <a:p>
                  <a:pPr defTabSz="762000"/>
                  <a:endParaRPr lang="en-US" altLang="en-US" sz="2000" b="1">
                    <a:solidFill>
                      <a:schemeClr val="tx1"/>
                    </a:solidFill>
                  </a:endParaRPr>
                </a:p>
                <a:p>
                  <a:pPr defTabSz="762000"/>
                  <a:endParaRPr lang="en-US" altLang="en-US" sz="2000" b="1">
                    <a:solidFill>
                      <a:schemeClr val="tx1"/>
                    </a:solidFill>
                  </a:endParaRPr>
                </a:p>
                <a:p>
                  <a:pPr defTabSz="762000"/>
                  <a:r>
                    <a:rPr lang="en-US" altLang="en-US" sz="2000" b="1">
                      <a:solidFill>
                        <a:schemeClr val="tx1"/>
                      </a:solidFill>
                    </a:rPr>
                    <a:t>H</a:t>
                  </a:r>
                  <a:r>
                    <a:rPr lang="en-US" altLang="en-US" sz="2000" b="1" baseline="-25000">
                      <a:solidFill>
                        <a:schemeClr val="tx1"/>
                      </a:solidFill>
                    </a:rPr>
                    <a:t>2</a:t>
                  </a:r>
                  <a:r>
                    <a:rPr lang="en-US" altLang="en-US" sz="2000" b="1">
                      <a:solidFill>
                        <a:schemeClr val="tx1"/>
                      </a:solidFill>
                    </a:rPr>
                    <a:t>C</a:t>
                  </a:r>
                </a:p>
              </p:txBody>
            </p:sp>
            <p:sp>
              <p:nvSpPr>
                <p:cNvPr id="120850" name="Line 15"/>
                <p:cNvSpPr>
                  <a:spLocks noChangeShapeType="1"/>
                </p:cNvSpPr>
                <p:nvPr/>
              </p:nvSpPr>
              <p:spPr bwMode="auto">
                <a:xfrm>
                  <a:off x="2556933" y="3743325"/>
                  <a:ext cx="0" cy="55245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51" name="Text Box 22"/>
                <p:cNvSpPr txBox="1">
                  <a:spLocks noChangeArrowheads="1"/>
                </p:cNvSpPr>
                <p:nvPr/>
              </p:nvSpPr>
              <p:spPr bwMode="auto">
                <a:xfrm>
                  <a:off x="3254022" y="3373439"/>
                  <a:ext cx="757767" cy="1311275"/>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C = O</a:t>
                  </a:r>
                </a:p>
                <a:p>
                  <a:pPr defTabSz="762000"/>
                  <a:endParaRPr lang="en-US" altLang="en-US" sz="2000" b="1">
                    <a:solidFill>
                      <a:schemeClr val="tx1"/>
                    </a:solidFill>
                  </a:endParaRPr>
                </a:p>
                <a:p>
                  <a:pPr defTabSz="762000"/>
                  <a:endParaRPr lang="en-US" altLang="en-US" sz="2000" b="1">
                    <a:solidFill>
                      <a:schemeClr val="tx1"/>
                    </a:solidFill>
                  </a:endParaRPr>
                </a:p>
                <a:p>
                  <a:pPr defTabSz="762000"/>
                  <a:r>
                    <a:rPr lang="en-US" altLang="en-US" sz="2000" b="1">
                      <a:solidFill>
                        <a:schemeClr val="tx1"/>
                      </a:solidFill>
                    </a:rPr>
                    <a:t>CH</a:t>
                  </a:r>
                  <a:r>
                    <a:rPr lang="en-US" altLang="en-US" sz="2000" b="1" baseline="-25000">
                      <a:solidFill>
                        <a:schemeClr val="tx1"/>
                      </a:solidFill>
                    </a:rPr>
                    <a:t>2</a:t>
                  </a:r>
                  <a:endParaRPr lang="en-US" altLang="en-US" sz="2000" b="1">
                    <a:solidFill>
                      <a:schemeClr val="tx1"/>
                    </a:solidFill>
                  </a:endParaRPr>
                </a:p>
              </p:txBody>
            </p:sp>
            <p:sp>
              <p:nvSpPr>
                <p:cNvPr id="120852" name="Line 23"/>
                <p:cNvSpPr>
                  <a:spLocks noChangeShapeType="1"/>
                </p:cNvSpPr>
                <p:nvPr/>
              </p:nvSpPr>
              <p:spPr bwMode="auto">
                <a:xfrm>
                  <a:off x="3412067" y="3743325"/>
                  <a:ext cx="0" cy="55245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53" name="Line 24"/>
                <p:cNvSpPr>
                  <a:spLocks noChangeShapeType="1"/>
                </p:cNvSpPr>
                <p:nvPr/>
              </p:nvSpPr>
              <p:spPr bwMode="auto">
                <a:xfrm>
                  <a:off x="2667000" y="4486275"/>
                  <a:ext cx="635000" cy="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54" name="Line 26"/>
                <p:cNvSpPr>
                  <a:spLocks noChangeShapeType="1"/>
                </p:cNvSpPr>
                <p:nvPr/>
              </p:nvSpPr>
              <p:spPr bwMode="auto">
                <a:xfrm flipH="1">
                  <a:off x="2633134" y="3067051"/>
                  <a:ext cx="262467" cy="39052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55" name="Line 27"/>
                <p:cNvSpPr>
                  <a:spLocks noChangeShapeType="1"/>
                </p:cNvSpPr>
                <p:nvPr/>
              </p:nvSpPr>
              <p:spPr bwMode="auto">
                <a:xfrm>
                  <a:off x="3090334" y="3067051"/>
                  <a:ext cx="262467" cy="39052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51" name="Line 29"/>
                <p:cNvSpPr>
                  <a:spLocks noChangeShapeType="1"/>
                </p:cNvSpPr>
                <p:nvPr/>
              </p:nvSpPr>
              <p:spPr bwMode="auto">
                <a:xfrm>
                  <a:off x="3444523" y="2319339"/>
                  <a:ext cx="94544" cy="176212"/>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52" name="Line 30"/>
                <p:cNvSpPr>
                  <a:spLocks noChangeShapeType="1"/>
                </p:cNvSpPr>
                <p:nvPr/>
              </p:nvSpPr>
              <p:spPr bwMode="auto">
                <a:xfrm flipH="1">
                  <a:off x="3539067" y="2185989"/>
                  <a:ext cx="165100" cy="309562"/>
                </a:xfrm>
                <a:prstGeom prst="line">
                  <a:avLst/>
                </a:prstGeom>
                <a:noFill/>
                <a:ln w="28575">
                  <a:solidFill>
                    <a:srgbClr val="0070C0"/>
                  </a:solidFill>
                  <a:round/>
                  <a:headEnd type="none" w="sm" len="sm"/>
                  <a:tailEnd type="none" w="sm" len="sm"/>
                </a:ln>
              </p:spPr>
              <p:txBody>
                <a:bodyPr wrap="none" anchor="ctr"/>
                <a:lstStyle/>
                <a:p>
                  <a:endParaRPr lang="en-US"/>
                </a:p>
              </p:txBody>
            </p:sp>
            <p:grpSp>
              <p:nvGrpSpPr>
                <p:cNvPr id="7" name="Group 32"/>
                <p:cNvGrpSpPr>
                  <a:grpSpLocks/>
                </p:cNvGrpSpPr>
                <p:nvPr/>
              </p:nvGrpSpPr>
              <p:grpSpPr bwMode="auto">
                <a:xfrm>
                  <a:off x="3699934" y="2195514"/>
                  <a:ext cx="330200" cy="309562"/>
                  <a:chOff x="3195" y="1776"/>
                  <a:chExt cx="234" cy="195"/>
                </a:xfrm>
              </p:grpSpPr>
              <p:sp>
                <p:nvSpPr>
                  <p:cNvPr id="120954" name="Line 33"/>
                  <p:cNvSpPr>
                    <a:spLocks noChangeShapeType="1"/>
                  </p:cNvSpPr>
                  <p:nvPr/>
                </p:nvSpPr>
                <p:spPr bwMode="auto">
                  <a:xfrm>
                    <a:off x="3195"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55" name="Line 34"/>
                  <p:cNvSpPr>
                    <a:spLocks noChangeShapeType="1"/>
                  </p:cNvSpPr>
                  <p:nvPr/>
                </p:nvSpPr>
                <p:spPr bwMode="auto">
                  <a:xfrm flipH="1">
                    <a:off x="3312"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grpSp>
            <p:sp>
              <p:nvSpPr>
                <p:cNvPr id="120943" name="Line 41"/>
                <p:cNvSpPr>
                  <a:spLocks noChangeShapeType="1"/>
                </p:cNvSpPr>
                <p:nvPr/>
              </p:nvSpPr>
              <p:spPr bwMode="auto">
                <a:xfrm flipH="1">
                  <a:off x="1746957" y="2319338"/>
                  <a:ext cx="94544" cy="176212"/>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44" name="Line 42"/>
                <p:cNvSpPr>
                  <a:spLocks noChangeShapeType="1"/>
                </p:cNvSpPr>
                <p:nvPr/>
              </p:nvSpPr>
              <p:spPr bwMode="auto">
                <a:xfrm>
                  <a:off x="1581856" y="2185988"/>
                  <a:ext cx="165100" cy="309562"/>
                </a:xfrm>
                <a:prstGeom prst="line">
                  <a:avLst/>
                </a:prstGeom>
                <a:noFill/>
                <a:ln w="28575">
                  <a:solidFill>
                    <a:srgbClr val="0070C0"/>
                  </a:solidFill>
                  <a:round/>
                  <a:headEnd type="none" w="sm" len="sm"/>
                  <a:tailEnd type="none" w="sm" len="sm"/>
                </a:ln>
              </p:spPr>
              <p:txBody>
                <a:bodyPr wrap="none" anchor="ctr"/>
                <a:lstStyle/>
                <a:p>
                  <a:endParaRPr lang="en-US"/>
                </a:p>
              </p:txBody>
            </p:sp>
            <p:grpSp>
              <p:nvGrpSpPr>
                <p:cNvPr id="9" name="Group 43"/>
                <p:cNvGrpSpPr>
                  <a:grpSpLocks/>
                </p:cNvGrpSpPr>
                <p:nvPr/>
              </p:nvGrpSpPr>
              <p:grpSpPr bwMode="auto">
                <a:xfrm flipH="1">
                  <a:off x="1255890" y="2195513"/>
                  <a:ext cx="330200" cy="309562"/>
                  <a:chOff x="3195" y="1776"/>
                  <a:chExt cx="234" cy="195"/>
                </a:xfrm>
              </p:grpSpPr>
              <p:sp>
                <p:nvSpPr>
                  <p:cNvPr id="120949" name="Line 44"/>
                  <p:cNvSpPr>
                    <a:spLocks noChangeShapeType="1"/>
                  </p:cNvSpPr>
                  <p:nvPr/>
                </p:nvSpPr>
                <p:spPr bwMode="auto">
                  <a:xfrm>
                    <a:off x="3195"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50" name="Line 45"/>
                  <p:cNvSpPr>
                    <a:spLocks noChangeShapeType="1"/>
                  </p:cNvSpPr>
                  <p:nvPr/>
                </p:nvSpPr>
                <p:spPr bwMode="auto">
                  <a:xfrm flipH="1">
                    <a:off x="3312"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grpSp>
            <p:grpSp>
              <p:nvGrpSpPr>
                <p:cNvPr id="10" name="Group 46"/>
                <p:cNvGrpSpPr>
                  <a:grpSpLocks/>
                </p:cNvGrpSpPr>
                <p:nvPr/>
              </p:nvGrpSpPr>
              <p:grpSpPr bwMode="auto">
                <a:xfrm flipH="1">
                  <a:off x="929923" y="2205038"/>
                  <a:ext cx="330200" cy="309562"/>
                  <a:chOff x="3195" y="1776"/>
                  <a:chExt cx="234" cy="195"/>
                </a:xfrm>
              </p:grpSpPr>
              <p:sp>
                <p:nvSpPr>
                  <p:cNvPr id="120947" name="Line 47"/>
                  <p:cNvSpPr>
                    <a:spLocks noChangeShapeType="1"/>
                  </p:cNvSpPr>
                  <p:nvPr/>
                </p:nvSpPr>
                <p:spPr bwMode="auto">
                  <a:xfrm>
                    <a:off x="3195"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48" name="Line 48"/>
                  <p:cNvSpPr>
                    <a:spLocks noChangeShapeType="1"/>
                  </p:cNvSpPr>
                  <p:nvPr/>
                </p:nvSpPr>
                <p:spPr bwMode="auto">
                  <a:xfrm flipH="1">
                    <a:off x="3312"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grpSp>
            <p:sp>
              <p:nvSpPr>
                <p:cNvPr id="120941" name="Oval 64"/>
                <p:cNvSpPr>
                  <a:spLocks noChangeArrowheads="1"/>
                </p:cNvSpPr>
                <p:nvPr/>
              </p:nvSpPr>
              <p:spPr bwMode="auto">
                <a:xfrm>
                  <a:off x="3047995" y="1933578"/>
                  <a:ext cx="313266" cy="352425"/>
                </a:xfrm>
                <a:prstGeom prst="ellipse">
                  <a:avLst/>
                </a:prstGeom>
                <a:noFill/>
                <a:ln w="1905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42" name="Text Box 65"/>
                <p:cNvSpPr txBox="1">
                  <a:spLocks noChangeArrowheads="1"/>
                </p:cNvSpPr>
                <p:nvPr/>
              </p:nvSpPr>
              <p:spPr bwMode="auto">
                <a:xfrm>
                  <a:off x="3038952" y="1867146"/>
                  <a:ext cx="369716" cy="461963"/>
                </a:xfrm>
                <a:prstGeom prst="rect">
                  <a:avLst/>
                </a:prstGeom>
                <a:noFill/>
                <a:ln w="12700">
                  <a:noFill/>
                  <a:miter lim="800000"/>
                  <a:headEnd type="none" w="sm" len="sm"/>
                  <a:tailEnd type="none" w="sm" len="sm"/>
                </a:ln>
              </p:spPr>
              <p:txBody>
                <a:bodyPr wrap="square">
                  <a:spAutoFit/>
                </a:bodyPr>
                <a:lstStyle/>
                <a:p>
                  <a:pPr defTabSz="762000"/>
                  <a:r>
                    <a:rPr lang="en-US" altLang="en-US" sz="2400" b="1" dirty="0">
                      <a:solidFill>
                        <a:schemeClr val="tx1"/>
                      </a:solidFill>
                    </a:rPr>
                    <a:t>+</a:t>
                  </a:r>
                </a:p>
              </p:txBody>
            </p:sp>
            <p:sp>
              <p:nvSpPr>
                <p:cNvPr id="120859" name="Text Box 66"/>
                <p:cNvSpPr txBox="1">
                  <a:spLocks noChangeArrowheads="1"/>
                </p:cNvSpPr>
                <p:nvPr/>
              </p:nvSpPr>
              <p:spPr bwMode="auto">
                <a:xfrm>
                  <a:off x="1905001" y="5297197"/>
                  <a:ext cx="2425664" cy="400110"/>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N</a:t>
                  </a:r>
                  <a:r>
                    <a:rPr lang="en-US" altLang="zh-CN" sz="2000" b="1" dirty="0">
                      <a:solidFill>
                        <a:schemeClr val="tx1"/>
                      </a:solidFill>
                    </a:rPr>
                    <a:t>-</a:t>
                  </a:r>
                  <a:r>
                    <a:rPr lang="zh-CN" altLang="en-US" sz="2000" b="1" dirty="0"/>
                    <a:t>乙烯基</a:t>
                  </a:r>
                  <a:r>
                    <a:rPr lang="en-US" altLang="zh-CN" sz="2000" b="1" dirty="0"/>
                    <a:t>2 </a:t>
                  </a:r>
                  <a:r>
                    <a:rPr lang="zh-CN" altLang="en-US" sz="2000" b="1" dirty="0"/>
                    <a:t>吡咯烷酮</a:t>
                  </a:r>
                  <a:endParaRPr lang="en-US" altLang="en-US" sz="2000" b="1" dirty="0">
                    <a:solidFill>
                      <a:schemeClr val="tx1"/>
                    </a:solidFill>
                  </a:endParaRPr>
                </a:p>
              </p:txBody>
            </p:sp>
            <p:sp>
              <p:nvSpPr>
                <p:cNvPr id="120860" name="AutoShape 67"/>
                <p:cNvSpPr>
                  <a:spLocks/>
                </p:cNvSpPr>
                <p:nvPr/>
              </p:nvSpPr>
              <p:spPr bwMode="auto">
                <a:xfrm>
                  <a:off x="883356" y="3051175"/>
                  <a:ext cx="220133" cy="1600200"/>
                </a:xfrm>
                <a:prstGeom prst="leftBrace">
                  <a:avLst>
                    <a:gd name="adj1" fmla="val 53846"/>
                    <a:gd name="adj2" fmla="val 50000"/>
                  </a:avLst>
                </a:prstGeom>
                <a:noFill/>
                <a:ln w="12700">
                  <a:solidFill>
                    <a:srgbClr val="0070C0"/>
                  </a:solidFill>
                  <a:round/>
                  <a:headEnd type="none" w="sm" len="sm"/>
                  <a:tailEnd type="none" w="sm" len="sm"/>
                </a:ln>
              </p:spPr>
              <p:txBody>
                <a:bodyPr wrap="none" anchor="ctr"/>
                <a:lstStyle/>
                <a:p>
                  <a:endParaRPr lang="en-US" altLang="en-US" sz="2000">
                    <a:solidFill>
                      <a:schemeClr val="tx1"/>
                    </a:solidFill>
                  </a:endParaRPr>
                </a:p>
              </p:txBody>
            </p:sp>
            <p:sp>
              <p:nvSpPr>
                <p:cNvPr id="120861" name="Text Box 68"/>
                <p:cNvSpPr txBox="1">
                  <a:spLocks noChangeArrowheads="1"/>
                </p:cNvSpPr>
                <p:nvPr/>
              </p:nvSpPr>
              <p:spPr bwMode="auto">
                <a:xfrm rot="16200000">
                  <a:off x="120434" y="3591959"/>
                  <a:ext cx="1218603" cy="338554"/>
                </a:xfrm>
                <a:prstGeom prst="rect">
                  <a:avLst/>
                </a:prstGeom>
                <a:noFill/>
                <a:ln w="12700">
                  <a:noFill/>
                  <a:miter lim="800000"/>
                  <a:headEnd type="none" w="sm" len="sm"/>
                  <a:tailEnd type="none" w="sm" len="sm"/>
                </a:ln>
              </p:spPr>
              <p:txBody>
                <a:bodyPr wrap="none">
                  <a:spAutoFit/>
                </a:bodyPr>
                <a:lstStyle/>
                <a:p>
                  <a:pPr defTabSz="762000"/>
                  <a:r>
                    <a:rPr lang="zh-CN" altLang="en-US" sz="1600" dirty="0">
                      <a:latin typeface="微软雅黑" panose="020B0503020204020204" pitchFamily="34" charset="-122"/>
                      <a:ea typeface="微软雅黑" panose="020B0503020204020204" pitchFamily="34" charset="-122"/>
                    </a:rPr>
                    <a:t>吡咯烷酮环</a:t>
                  </a:r>
                  <a:endParaRPr lang="en-US" altLang="en-US" sz="1600" dirty="0">
                    <a:solidFill>
                      <a:schemeClr val="tx1"/>
                    </a:solidFill>
                    <a:latin typeface="微软雅黑" panose="020B0503020204020204" pitchFamily="34" charset="-122"/>
                    <a:ea typeface="微软雅黑" panose="020B0503020204020204" pitchFamily="34" charset="-122"/>
                  </a:endParaRPr>
                </a:p>
              </p:txBody>
            </p:sp>
            <p:sp>
              <p:nvSpPr>
                <p:cNvPr id="120862" name="AutoShape 71"/>
                <p:cNvSpPr>
                  <a:spLocks/>
                </p:cNvSpPr>
                <p:nvPr/>
              </p:nvSpPr>
              <p:spPr bwMode="auto">
                <a:xfrm rot="5400000">
                  <a:off x="3596746" y="3590926"/>
                  <a:ext cx="180975" cy="457200"/>
                </a:xfrm>
                <a:prstGeom prst="rightBrace">
                  <a:avLst>
                    <a:gd name="adj1" fmla="val 23684"/>
                    <a:gd name="adj2" fmla="val 50000"/>
                  </a:avLst>
                </a:prstGeom>
                <a:noFill/>
                <a:ln w="12700">
                  <a:solidFill>
                    <a:srgbClr val="0070C0"/>
                  </a:solidFill>
                  <a:round/>
                  <a:headEnd type="none" w="sm" len="sm"/>
                  <a:tailEnd type="none" w="sm" len="sm"/>
                </a:ln>
              </p:spPr>
              <p:txBody>
                <a:bodyPr wrap="none" anchor="ctr"/>
                <a:lstStyle/>
                <a:p>
                  <a:endParaRPr lang="en-US" altLang="en-US" sz="2000">
                    <a:solidFill>
                      <a:schemeClr val="tx1"/>
                    </a:solidFill>
                  </a:endParaRPr>
                </a:p>
              </p:txBody>
            </p:sp>
            <p:sp>
              <p:nvSpPr>
                <p:cNvPr id="120863" name="Text Box 72"/>
                <p:cNvSpPr txBox="1">
                  <a:spLocks noChangeArrowheads="1"/>
                </p:cNvSpPr>
                <p:nvPr/>
              </p:nvSpPr>
              <p:spPr bwMode="auto">
                <a:xfrm>
                  <a:off x="3386667" y="3841751"/>
                  <a:ext cx="723275" cy="307777"/>
                </a:xfrm>
                <a:prstGeom prst="rect">
                  <a:avLst/>
                </a:prstGeom>
                <a:noFill/>
                <a:ln w="12700">
                  <a:noFill/>
                  <a:miter lim="800000"/>
                  <a:headEnd type="none" w="sm" len="sm"/>
                  <a:tailEnd type="none" w="sm" len="sm"/>
                </a:ln>
              </p:spPr>
              <p:txBody>
                <a:bodyPr wrap="none">
                  <a:spAutoFit/>
                </a:bodyPr>
                <a:lstStyle/>
                <a:p>
                  <a:pPr defTabSz="762000"/>
                  <a:r>
                    <a:rPr lang="zh-CN" altLang="en-US" sz="1400" b="1" dirty="0">
                      <a:solidFill>
                        <a:schemeClr val="tx1"/>
                      </a:solidFill>
                    </a:rPr>
                    <a:t>羰基团</a:t>
                  </a:r>
                  <a:endParaRPr lang="en-US" altLang="en-US" sz="1400" b="1" dirty="0">
                    <a:solidFill>
                      <a:schemeClr val="tx1"/>
                    </a:solidFill>
                  </a:endParaRPr>
                </a:p>
              </p:txBody>
            </p:sp>
            <p:sp>
              <p:nvSpPr>
                <p:cNvPr id="120864" name="AutoShape 75"/>
                <p:cNvSpPr>
                  <a:spLocks noChangeArrowheads="1"/>
                </p:cNvSpPr>
                <p:nvPr/>
              </p:nvSpPr>
              <p:spPr bwMode="auto">
                <a:xfrm>
                  <a:off x="2480734" y="4752976"/>
                  <a:ext cx="973667" cy="3524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84" y="12051"/>
                      </a:moveTo>
                      <a:cubicBezTo>
                        <a:pt x="19643" y="11637"/>
                        <a:pt x="19673" y="11218"/>
                        <a:pt x="19673" y="10800"/>
                      </a:cubicBezTo>
                      <a:cubicBezTo>
                        <a:pt x="19673" y="5899"/>
                        <a:pt x="15700" y="1927"/>
                        <a:pt x="10800" y="1927"/>
                      </a:cubicBezTo>
                      <a:cubicBezTo>
                        <a:pt x="5899" y="1927"/>
                        <a:pt x="1927" y="5899"/>
                        <a:pt x="1927" y="10800"/>
                      </a:cubicBezTo>
                      <a:cubicBezTo>
                        <a:pt x="1927" y="15700"/>
                        <a:pt x="5899" y="19673"/>
                        <a:pt x="10800" y="19673"/>
                      </a:cubicBezTo>
                      <a:cubicBezTo>
                        <a:pt x="12390" y="19673"/>
                        <a:pt x="13951" y="19245"/>
                        <a:pt x="15320" y="18435"/>
                      </a:cubicBezTo>
                      <a:lnTo>
                        <a:pt x="16302" y="20093"/>
                      </a:lnTo>
                      <a:cubicBezTo>
                        <a:pt x="14636" y="21079"/>
                        <a:pt x="12735" y="21599"/>
                        <a:pt x="10800" y="21600"/>
                      </a:cubicBezTo>
                      <a:cubicBezTo>
                        <a:pt x="4835" y="21600"/>
                        <a:pt x="0" y="16764"/>
                        <a:pt x="0" y="10800"/>
                      </a:cubicBezTo>
                      <a:cubicBezTo>
                        <a:pt x="0" y="4835"/>
                        <a:pt x="4835" y="0"/>
                        <a:pt x="10800" y="0"/>
                      </a:cubicBezTo>
                      <a:cubicBezTo>
                        <a:pt x="16764" y="0"/>
                        <a:pt x="21600" y="4835"/>
                        <a:pt x="21600" y="10800"/>
                      </a:cubicBezTo>
                      <a:cubicBezTo>
                        <a:pt x="21600" y="11309"/>
                        <a:pt x="21563" y="11819"/>
                        <a:pt x="21491" y="12323"/>
                      </a:cubicBezTo>
                      <a:lnTo>
                        <a:pt x="24164" y="12704"/>
                      </a:lnTo>
                      <a:lnTo>
                        <a:pt x="20021" y="15814"/>
                      </a:lnTo>
                      <a:lnTo>
                        <a:pt x="16911" y="11670"/>
                      </a:lnTo>
                      <a:lnTo>
                        <a:pt x="19584" y="12051"/>
                      </a:lnTo>
                      <a:close/>
                    </a:path>
                  </a:pathLst>
                </a:custGeom>
                <a:solidFill>
                  <a:srgbClr val="0070C0"/>
                </a:solidFill>
                <a:ln w="12700">
                  <a:solidFill>
                    <a:srgbClr val="0070C0"/>
                  </a:solidFill>
                  <a:miter lim="800000"/>
                  <a:headEnd type="none" w="sm" len="sm"/>
                  <a:tailEnd type="none" w="sm" len="sm"/>
                </a:ln>
              </p:spPr>
              <p:txBody>
                <a:bodyPr wrap="none" anchor="ctr"/>
                <a:lstStyle/>
                <a:p>
                  <a:endParaRPr lang="en-US"/>
                </a:p>
              </p:txBody>
            </p:sp>
            <p:sp>
              <p:nvSpPr>
                <p:cNvPr id="120865" name="Text Box 77"/>
                <p:cNvSpPr txBox="1">
                  <a:spLocks noChangeArrowheads="1"/>
                </p:cNvSpPr>
                <p:nvPr/>
              </p:nvSpPr>
              <p:spPr bwMode="auto">
                <a:xfrm rot="-2315136">
                  <a:off x="4292917" y="2901922"/>
                  <a:ext cx="357790" cy="40011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O</a:t>
                  </a:r>
                </a:p>
              </p:txBody>
            </p:sp>
            <p:sp>
              <p:nvSpPr>
                <p:cNvPr id="120939" name="Line 80"/>
                <p:cNvSpPr>
                  <a:spLocks noChangeShapeType="1"/>
                </p:cNvSpPr>
                <p:nvPr/>
              </p:nvSpPr>
              <p:spPr bwMode="auto">
                <a:xfrm rot="19284864">
                  <a:off x="3932965" y="2759570"/>
                  <a:ext cx="304463" cy="4318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40" name="Line 81"/>
                <p:cNvSpPr>
                  <a:spLocks noChangeShapeType="1"/>
                </p:cNvSpPr>
                <p:nvPr/>
              </p:nvSpPr>
              <p:spPr bwMode="auto">
                <a:xfrm rot="19284864" flipH="1">
                  <a:off x="4308260" y="2460130"/>
                  <a:ext cx="304463" cy="4318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37" name="Text Box 83"/>
                <p:cNvSpPr txBox="1">
                  <a:spLocks noChangeArrowheads="1"/>
                </p:cNvSpPr>
                <p:nvPr/>
              </p:nvSpPr>
              <p:spPr bwMode="auto">
                <a:xfrm rot="19284864">
                  <a:off x="4263932" y="2079597"/>
                  <a:ext cx="347133"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H</a:t>
                  </a:r>
                </a:p>
              </p:txBody>
            </p:sp>
            <p:sp>
              <p:nvSpPr>
                <p:cNvPr id="120938" name="Text Box 84"/>
                <p:cNvSpPr txBox="1">
                  <a:spLocks noChangeArrowheads="1"/>
                </p:cNvSpPr>
                <p:nvPr/>
              </p:nvSpPr>
              <p:spPr bwMode="auto">
                <a:xfrm rot="19284864">
                  <a:off x="3563506" y="2638451"/>
                  <a:ext cx="347133"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H</a:t>
                  </a:r>
                </a:p>
              </p:txBody>
            </p:sp>
            <p:sp>
              <p:nvSpPr>
                <p:cNvPr id="120935" name="Text Box 86"/>
                <p:cNvSpPr txBox="1">
                  <a:spLocks noChangeArrowheads="1"/>
                </p:cNvSpPr>
                <p:nvPr/>
              </p:nvSpPr>
              <p:spPr bwMode="auto">
                <a:xfrm rot="19284864">
                  <a:off x="3622161" y="2431618"/>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a:t>
                  </a:r>
                </a:p>
              </p:txBody>
            </p:sp>
            <p:sp>
              <p:nvSpPr>
                <p:cNvPr id="120936" name="Oval 87"/>
                <p:cNvSpPr>
                  <a:spLocks noChangeArrowheads="1"/>
                </p:cNvSpPr>
                <p:nvPr/>
              </p:nvSpPr>
              <p:spPr bwMode="auto">
                <a:xfrm rot="19284864">
                  <a:off x="3679337" y="2524319"/>
                  <a:ext cx="196144"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b="1">
                    <a:solidFill>
                      <a:schemeClr val="tx1"/>
                    </a:solidFill>
                  </a:endParaRPr>
                </a:p>
              </p:txBody>
            </p:sp>
            <p:sp>
              <p:nvSpPr>
                <p:cNvPr id="120933" name="Text Box 89"/>
                <p:cNvSpPr txBox="1">
                  <a:spLocks noChangeArrowheads="1"/>
                </p:cNvSpPr>
                <p:nvPr/>
              </p:nvSpPr>
              <p:spPr bwMode="auto">
                <a:xfrm rot="19284864">
                  <a:off x="4322904" y="1794807"/>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a:t>
                  </a:r>
                </a:p>
              </p:txBody>
            </p:sp>
            <p:sp>
              <p:nvSpPr>
                <p:cNvPr id="120934" name="Oval 90"/>
                <p:cNvSpPr>
                  <a:spLocks noChangeArrowheads="1"/>
                </p:cNvSpPr>
                <p:nvPr/>
              </p:nvSpPr>
              <p:spPr bwMode="auto">
                <a:xfrm rot="19284864">
                  <a:off x="4383479" y="1890907"/>
                  <a:ext cx="196145"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b="1">
                    <a:solidFill>
                      <a:schemeClr val="tx1"/>
                    </a:solidFill>
                  </a:endParaRPr>
                </a:p>
              </p:txBody>
            </p:sp>
            <p:sp>
              <p:nvSpPr>
                <p:cNvPr id="120931" name="Text Box 92"/>
                <p:cNvSpPr txBox="1">
                  <a:spLocks noChangeArrowheads="1"/>
                </p:cNvSpPr>
                <p:nvPr/>
              </p:nvSpPr>
              <p:spPr bwMode="auto">
                <a:xfrm rot="19284864">
                  <a:off x="4443440" y="2717359"/>
                  <a:ext cx="313266" cy="40005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a:t>
                  </a:r>
                </a:p>
              </p:txBody>
            </p:sp>
            <p:sp>
              <p:nvSpPr>
                <p:cNvPr id="120932" name="Oval 93"/>
                <p:cNvSpPr>
                  <a:spLocks noChangeArrowheads="1"/>
                </p:cNvSpPr>
                <p:nvPr/>
              </p:nvSpPr>
              <p:spPr bwMode="auto">
                <a:xfrm rot="19284864">
                  <a:off x="4511394" y="2825831"/>
                  <a:ext cx="196144" cy="227013"/>
                </a:xfrm>
                <a:prstGeom prst="ellipse">
                  <a:avLst/>
                </a:prstGeom>
                <a:noFill/>
                <a:ln w="19050">
                  <a:solidFill>
                    <a:schemeClr val="tx1"/>
                  </a:solidFill>
                  <a:round/>
                  <a:headEnd type="none" w="sm" len="sm"/>
                  <a:tailEnd type="none" w="sm" len="sm"/>
                </a:ln>
              </p:spPr>
              <p:txBody>
                <a:bodyPr wrap="none" anchor="ctr"/>
                <a:lstStyle/>
                <a:p>
                  <a:pPr algn="ctr" defTabSz="762000"/>
                  <a:endParaRPr lang="en-US" altLang="en-US" sz="2000" b="1">
                    <a:solidFill>
                      <a:schemeClr val="tx1"/>
                    </a:solidFill>
                  </a:endParaRPr>
                </a:p>
              </p:txBody>
            </p:sp>
            <p:sp>
              <p:nvSpPr>
                <p:cNvPr id="120871" name="Text Box 95"/>
                <p:cNvSpPr txBox="1">
                  <a:spLocks noChangeArrowheads="1"/>
                </p:cNvSpPr>
                <p:nvPr/>
              </p:nvSpPr>
              <p:spPr bwMode="auto">
                <a:xfrm rot="-5400000">
                  <a:off x="1854517" y="3084483"/>
                  <a:ext cx="357790" cy="40011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O</a:t>
                  </a:r>
                </a:p>
              </p:txBody>
            </p:sp>
            <p:sp>
              <p:nvSpPr>
                <p:cNvPr id="120929" name="Line 98"/>
                <p:cNvSpPr>
                  <a:spLocks noChangeShapeType="1"/>
                </p:cNvSpPr>
                <p:nvPr/>
              </p:nvSpPr>
              <p:spPr bwMode="auto">
                <a:xfrm rot="16200000">
                  <a:off x="1546063" y="3364279"/>
                  <a:ext cx="342521" cy="383822"/>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30" name="Line 99"/>
                <p:cNvSpPr>
                  <a:spLocks noChangeShapeType="1"/>
                </p:cNvSpPr>
                <p:nvPr/>
              </p:nvSpPr>
              <p:spPr bwMode="auto">
                <a:xfrm rot="16200000" flipH="1">
                  <a:off x="1546063" y="2824149"/>
                  <a:ext cx="342521" cy="383822"/>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27" name="Text Box 101"/>
                <p:cNvSpPr txBox="1">
                  <a:spLocks noChangeArrowheads="1"/>
                </p:cNvSpPr>
                <p:nvPr/>
              </p:nvSpPr>
              <p:spPr bwMode="auto">
                <a:xfrm rot="16200000">
                  <a:off x="1243719" y="2576154"/>
                  <a:ext cx="346075" cy="400756"/>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H</a:t>
                  </a:r>
                </a:p>
              </p:txBody>
            </p:sp>
            <p:sp>
              <p:nvSpPr>
                <p:cNvPr id="120928" name="Text Box 102"/>
                <p:cNvSpPr txBox="1">
                  <a:spLocks noChangeArrowheads="1"/>
                </p:cNvSpPr>
                <p:nvPr/>
              </p:nvSpPr>
              <p:spPr bwMode="auto">
                <a:xfrm rot="16200000">
                  <a:off x="1243719" y="3584216"/>
                  <a:ext cx="346075" cy="400756"/>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H</a:t>
                  </a:r>
                </a:p>
              </p:txBody>
            </p:sp>
            <p:sp>
              <p:nvSpPr>
                <p:cNvPr id="120925" name="Text Box 104"/>
                <p:cNvSpPr txBox="1">
                  <a:spLocks noChangeArrowheads="1"/>
                </p:cNvSpPr>
                <p:nvPr/>
              </p:nvSpPr>
              <p:spPr bwMode="auto">
                <a:xfrm rot="16200000">
                  <a:off x="1100871" y="3404488"/>
                  <a:ext cx="312738" cy="400756"/>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a:t>
                  </a:r>
                </a:p>
              </p:txBody>
            </p:sp>
            <p:sp>
              <p:nvSpPr>
                <p:cNvPr id="120926" name="Oval 105"/>
                <p:cNvSpPr>
                  <a:spLocks noChangeArrowheads="1"/>
                </p:cNvSpPr>
                <p:nvPr/>
              </p:nvSpPr>
              <p:spPr bwMode="auto">
                <a:xfrm rot="16200000">
                  <a:off x="1156142" y="3505111"/>
                  <a:ext cx="220663"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b="1">
                    <a:solidFill>
                      <a:schemeClr val="tx1"/>
                    </a:solidFill>
                  </a:endParaRPr>
                </a:p>
              </p:txBody>
            </p:sp>
            <p:sp>
              <p:nvSpPr>
                <p:cNvPr id="120923" name="Text Box 107"/>
                <p:cNvSpPr txBox="1">
                  <a:spLocks noChangeArrowheads="1"/>
                </p:cNvSpPr>
                <p:nvPr/>
              </p:nvSpPr>
              <p:spPr bwMode="auto">
                <a:xfrm rot="16200000">
                  <a:off x="1104270" y="2393477"/>
                  <a:ext cx="312737" cy="400756"/>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a:t>
                  </a:r>
                </a:p>
              </p:txBody>
            </p:sp>
            <p:sp>
              <p:nvSpPr>
                <p:cNvPr id="120924" name="Oval 108"/>
                <p:cNvSpPr>
                  <a:spLocks noChangeArrowheads="1"/>
                </p:cNvSpPr>
                <p:nvPr/>
              </p:nvSpPr>
              <p:spPr bwMode="auto">
                <a:xfrm rot="16200000">
                  <a:off x="1156142" y="2490701"/>
                  <a:ext cx="220662"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b="1">
                    <a:solidFill>
                      <a:schemeClr val="tx1"/>
                    </a:solidFill>
                  </a:endParaRPr>
                </a:p>
              </p:txBody>
            </p:sp>
            <p:sp>
              <p:nvSpPr>
                <p:cNvPr id="120921" name="Text Box 110"/>
                <p:cNvSpPr txBox="1">
                  <a:spLocks noChangeArrowheads="1"/>
                </p:cNvSpPr>
                <p:nvPr/>
              </p:nvSpPr>
              <p:spPr bwMode="auto">
                <a:xfrm rot="16200000">
                  <a:off x="1829066" y="2853180"/>
                  <a:ext cx="312737" cy="400756"/>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a:t>
                  </a:r>
                </a:p>
              </p:txBody>
            </p:sp>
            <p:sp>
              <p:nvSpPr>
                <p:cNvPr id="120922" name="Oval 111"/>
                <p:cNvSpPr>
                  <a:spLocks noChangeArrowheads="1"/>
                </p:cNvSpPr>
                <p:nvPr/>
              </p:nvSpPr>
              <p:spPr bwMode="auto">
                <a:xfrm rot="16200000">
                  <a:off x="1895565" y="2959013"/>
                  <a:ext cx="220662" cy="201789"/>
                </a:xfrm>
                <a:prstGeom prst="ellipse">
                  <a:avLst/>
                </a:prstGeom>
                <a:noFill/>
                <a:ln w="19050">
                  <a:solidFill>
                    <a:schemeClr val="tx1"/>
                  </a:solidFill>
                  <a:round/>
                  <a:headEnd type="none" w="sm" len="sm"/>
                  <a:tailEnd type="none" w="sm" len="sm"/>
                </a:ln>
              </p:spPr>
              <p:txBody>
                <a:bodyPr vert="eaVert" wrap="none" anchor="ctr"/>
                <a:lstStyle/>
                <a:p>
                  <a:pPr algn="ctr" defTabSz="762000"/>
                  <a:endParaRPr lang="en-US" altLang="en-US" sz="2000" b="1">
                    <a:solidFill>
                      <a:schemeClr val="tx1"/>
                    </a:solidFill>
                  </a:endParaRPr>
                </a:p>
              </p:txBody>
            </p:sp>
            <p:sp>
              <p:nvSpPr>
                <p:cNvPr id="120877" name="AutoShape 114"/>
                <p:cNvSpPr>
                  <a:spLocks noChangeArrowheads="1"/>
                </p:cNvSpPr>
                <p:nvPr/>
              </p:nvSpPr>
              <p:spPr bwMode="auto">
                <a:xfrm rot="1496148">
                  <a:off x="2123723" y="3330575"/>
                  <a:ext cx="307622" cy="95250"/>
                </a:xfrm>
                <a:prstGeom prst="leftRightArrow">
                  <a:avLst>
                    <a:gd name="adj1" fmla="val 50000"/>
                    <a:gd name="adj2" fmla="val 72667"/>
                  </a:avLst>
                </a:prstGeom>
                <a:solidFill>
                  <a:schemeClr val="tx1"/>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20878" name="AutoShape 115"/>
                <p:cNvSpPr>
                  <a:spLocks noChangeArrowheads="1"/>
                </p:cNvSpPr>
                <p:nvPr/>
              </p:nvSpPr>
              <p:spPr bwMode="auto">
                <a:xfrm>
                  <a:off x="3417711" y="2846388"/>
                  <a:ext cx="203200" cy="95250"/>
                </a:xfrm>
                <a:prstGeom prst="leftRightArrow">
                  <a:avLst>
                    <a:gd name="adj1" fmla="val 50000"/>
                    <a:gd name="adj2" fmla="val 48000"/>
                  </a:avLst>
                </a:prstGeom>
                <a:solidFill>
                  <a:schemeClr val="tx1"/>
                </a:solidFill>
                <a:ln w="12700">
                  <a:solidFill>
                    <a:schemeClr val="tx1"/>
                  </a:solidFill>
                  <a:miter lim="800000"/>
                  <a:headEnd type="none" w="sm" len="sm"/>
                  <a:tailEnd type="none" w="sm" len="sm"/>
                </a:ln>
              </p:spPr>
              <p:txBody>
                <a:bodyPr wrap="none" anchor="ctr"/>
                <a:lstStyle/>
                <a:p>
                  <a:endParaRPr lang="en-US" altLang="en-US" sz="2000">
                    <a:solidFill>
                      <a:schemeClr val="tx1"/>
                    </a:solidFill>
                  </a:endParaRPr>
                </a:p>
              </p:txBody>
            </p:sp>
            <p:sp>
              <p:nvSpPr>
                <p:cNvPr id="120879" name="Text Box 130"/>
                <p:cNvSpPr txBox="1">
                  <a:spLocks noChangeArrowheads="1"/>
                </p:cNvSpPr>
                <p:nvPr/>
              </p:nvSpPr>
              <p:spPr bwMode="auto">
                <a:xfrm>
                  <a:off x="1137356" y="3859213"/>
                  <a:ext cx="723275" cy="307777"/>
                </a:xfrm>
                <a:prstGeom prst="rect">
                  <a:avLst/>
                </a:prstGeom>
                <a:noFill/>
                <a:ln w="12700">
                  <a:noFill/>
                  <a:miter lim="800000"/>
                  <a:headEnd type="none" w="sm" len="sm"/>
                  <a:tailEnd type="none" w="sm" len="sm"/>
                </a:ln>
              </p:spPr>
              <p:txBody>
                <a:bodyPr wrap="none">
                  <a:spAutoFit/>
                </a:bodyPr>
                <a:lstStyle/>
                <a:p>
                  <a:pPr defTabSz="762000"/>
                  <a:r>
                    <a:rPr lang="zh-CN" altLang="en-US" sz="1400" dirty="0"/>
                    <a:t>极化水</a:t>
                  </a:r>
                  <a:endParaRPr lang="en-US" altLang="en-US" sz="1400" dirty="0">
                    <a:solidFill>
                      <a:schemeClr val="tx1"/>
                    </a:solidFill>
                  </a:endParaRPr>
                </a:p>
              </p:txBody>
            </p:sp>
            <p:sp>
              <p:nvSpPr>
                <p:cNvPr id="120880" name="Text Box 131"/>
                <p:cNvSpPr txBox="1">
                  <a:spLocks noChangeArrowheads="1"/>
                </p:cNvSpPr>
                <p:nvPr/>
              </p:nvSpPr>
              <p:spPr bwMode="auto">
                <a:xfrm rot="5400000">
                  <a:off x="4461543" y="2498031"/>
                  <a:ext cx="723275" cy="307777"/>
                </a:xfrm>
                <a:prstGeom prst="rect">
                  <a:avLst/>
                </a:prstGeom>
                <a:noFill/>
                <a:ln w="12700">
                  <a:noFill/>
                  <a:miter lim="800000"/>
                  <a:headEnd type="none" w="sm" len="sm"/>
                  <a:tailEnd type="none" w="sm" len="sm"/>
                </a:ln>
              </p:spPr>
              <p:txBody>
                <a:bodyPr wrap="none">
                  <a:spAutoFit/>
                </a:bodyPr>
                <a:lstStyle/>
                <a:p>
                  <a:pPr defTabSz="762000"/>
                  <a:r>
                    <a:rPr lang="zh-CN" altLang="en-US" sz="1400" dirty="0"/>
                    <a:t>极化水</a:t>
                  </a:r>
                  <a:endParaRPr lang="en-US" altLang="en-US" sz="1400" dirty="0">
                    <a:solidFill>
                      <a:schemeClr val="tx1"/>
                    </a:solidFill>
                  </a:endParaRPr>
                </a:p>
              </p:txBody>
            </p:sp>
          </p:grpSp>
          <p:grpSp>
            <p:nvGrpSpPr>
              <p:cNvPr id="31" name="Group 30"/>
              <p:cNvGrpSpPr/>
              <p:nvPr/>
            </p:nvGrpSpPr>
            <p:grpSpPr>
              <a:xfrm>
                <a:off x="6300934" y="1279525"/>
                <a:ext cx="1969266" cy="4849813"/>
                <a:chOff x="6300934" y="1279525"/>
                <a:chExt cx="1969266" cy="4849813"/>
              </a:xfrm>
            </p:grpSpPr>
            <p:grpSp>
              <p:nvGrpSpPr>
                <p:cNvPr id="22" name="Group 123"/>
                <p:cNvGrpSpPr>
                  <a:grpSpLocks/>
                </p:cNvGrpSpPr>
                <p:nvPr/>
              </p:nvGrpSpPr>
              <p:grpSpPr bwMode="auto">
                <a:xfrm rot="5400000">
                  <a:off x="7133255" y="5658115"/>
                  <a:ext cx="658813" cy="283634"/>
                  <a:chOff x="2441" y="1377"/>
                  <a:chExt cx="415" cy="201"/>
                </a:xfrm>
              </p:grpSpPr>
              <p:sp>
                <p:nvSpPr>
                  <p:cNvPr id="120916" name="Line 124"/>
                  <p:cNvSpPr>
                    <a:spLocks noChangeShapeType="1"/>
                  </p:cNvSpPr>
                  <p:nvPr/>
                </p:nvSpPr>
                <p:spPr bwMode="auto">
                  <a:xfrm>
                    <a:off x="2441" y="1461"/>
                    <a:ext cx="67" cy="111"/>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17" name="Line 125"/>
                  <p:cNvSpPr>
                    <a:spLocks noChangeShapeType="1"/>
                  </p:cNvSpPr>
                  <p:nvPr/>
                </p:nvSpPr>
                <p:spPr bwMode="auto">
                  <a:xfrm flipH="1">
                    <a:off x="2508" y="1377"/>
                    <a:ext cx="117" cy="195"/>
                  </a:xfrm>
                  <a:prstGeom prst="line">
                    <a:avLst/>
                  </a:prstGeom>
                  <a:noFill/>
                  <a:ln w="28575">
                    <a:solidFill>
                      <a:srgbClr val="0070C0"/>
                    </a:solidFill>
                    <a:round/>
                    <a:headEnd type="none" w="sm" len="sm"/>
                    <a:tailEnd type="none" w="sm" len="sm"/>
                  </a:ln>
                </p:spPr>
                <p:txBody>
                  <a:bodyPr wrap="none" anchor="ctr"/>
                  <a:lstStyle/>
                  <a:p>
                    <a:endParaRPr lang="en-US"/>
                  </a:p>
                </p:txBody>
              </p:sp>
              <p:grpSp>
                <p:nvGrpSpPr>
                  <p:cNvPr id="23" name="Group 126"/>
                  <p:cNvGrpSpPr>
                    <a:grpSpLocks/>
                  </p:cNvGrpSpPr>
                  <p:nvPr/>
                </p:nvGrpSpPr>
                <p:grpSpPr bwMode="auto">
                  <a:xfrm>
                    <a:off x="2622" y="1383"/>
                    <a:ext cx="234" cy="195"/>
                    <a:chOff x="3195" y="1776"/>
                    <a:chExt cx="234" cy="195"/>
                  </a:xfrm>
                </p:grpSpPr>
                <p:sp>
                  <p:nvSpPr>
                    <p:cNvPr id="120919" name="Line 127"/>
                    <p:cNvSpPr>
                      <a:spLocks noChangeShapeType="1"/>
                    </p:cNvSpPr>
                    <p:nvPr/>
                  </p:nvSpPr>
                  <p:spPr bwMode="auto">
                    <a:xfrm>
                      <a:off x="3195"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20" name="Line 128"/>
                    <p:cNvSpPr>
                      <a:spLocks noChangeShapeType="1"/>
                    </p:cNvSpPr>
                    <p:nvPr/>
                  </p:nvSpPr>
                  <p:spPr bwMode="auto">
                    <a:xfrm flipH="1">
                      <a:off x="3312"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grpSp>
            </p:grpSp>
            <p:sp>
              <p:nvSpPr>
                <p:cNvPr id="120883" name="Text Box 138"/>
                <p:cNvSpPr txBox="1">
                  <a:spLocks noChangeArrowheads="1"/>
                </p:cNvSpPr>
                <p:nvPr/>
              </p:nvSpPr>
              <p:spPr bwMode="auto">
                <a:xfrm flipV="1">
                  <a:off x="7309555" y="3227389"/>
                  <a:ext cx="357790" cy="1015663"/>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O</a:t>
                  </a:r>
                </a:p>
                <a:p>
                  <a:pPr defTabSz="762000"/>
                  <a:endParaRPr lang="en-US" altLang="en-US" sz="2000" b="1">
                    <a:solidFill>
                      <a:schemeClr val="tx1"/>
                    </a:solidFill>
                  </a:endParaRPr>
                </a:p>
                <a:p>
                  <a:pPr defTabSz="762000"/>
                  <a:r>
                    <a:rPr lang="en-US" altLang="en-US" sz="2000" b="1">
                      <a:solidFill>
                        <a:schemeClr val="tx1"/>
                      </a:solidFill>
                    </a:rPr>
                    <a:t>H</a:t>
                  </a:r>
                </a:p>
              </p:txBody>
            </p:sp>
            <p:sp>
              <p:nvSpPr>
                <p:cNvPr id="120884" name="Text Box 139"/>
                <p:cNvSpPr txBox="1">
                  <a:spLocks noChangeArrowheads="1"/>
                </p:cNvSpPr>
                <p:nvPr/>
              </p:nvSpPr>
              <p:spPr bwMode="auto">
                <a:xfrm>
                  <a:off x="7318022" y="4424363"/>
                  <a:ext cx="578556" cy="912812"/>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CH</a:t>
                  </a:r>
                  <a:r>
                    <a:rPr lang="en-US" altLang="en-US" sz="2000" b="1" baseline="-25000">
                      <a:solidFill>
                        <a:schemeClr val="tx1"/>
                      </a:solidFill>
                    </a:rPr>
                    <a:t>2</a:t>
                  </a:r>
                </a:p>
                <a:p>
                  <a:pPr defTabSz="762000"/>
                  <a:endParaRPr lang="en-US" altLang="en-US" sz="2000" b="1" baseline="-25000">
                    <a:solidFill>
                      <a:schemeClr val="tx1"/>
                    </a:solidFill>
                  </a:endParaRPr>
                </a:p>
                <a:p>
                  <a:pPr defTabSz="762000"/>
                  <a:r>
                    <a:rPr lang="en-US" altLang="en-US" sz="2000" b="1">
                      <a:solidFill>
                        <a:schemeClr val="tx1"/>
                      </a:solidFill>
                    </a:rPr>
                    <a:t>CH</a:t>
                  </a:r>
                  <a:r>
                    <a:rPr lang="en-US" altLang="en-US" sz="2000" b="1" baseline="-25000">
                      <a:solidFill>
                        <a:schemeClr val="tx1"/>
                      </a:solidFill>
                    </a:rPr>
                    <a:t>2</a:t>
                  </a:r>
                  <a:endParaRPr lang="en-US" altLang="en-US" sz="2000" b="1">
                    <a:solidFill>
                      <a:schemeClr val="tx1"/>
                    </a:solidFill>
                  </a:endParaRPr>
                </a:p>
              </p:txBody>
            </p:sp>
            <p:sp>
              <p:nvSpPr>
                <p:cNvPr id="120885" name="Line 140"/>
                <p:cNvSpPr>
                  <a:spLocks noChangeShapeType="1"/>
                </p:cNvSpPr>
                <p:nvPr/>
              </p:nvSpPr>
              <p:spPr bwMode="auto">
                <a:xfrm>
                  <a:off x="7478889" y="3536950"/>
                  <a:ext cx="0" cy="3556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86" name="Line 141"/>
                <p:cNvSpPr>
                  <a:spLocks noChangeShapeType="1"/>
                </p:cNvSpPr>
                <p:nvPr/>
              </p:nvSpPr>
              <p:spPr bwMode="auto">
                <a:xfrm>
                  <a:off x="7478889" y="4146550"/>
                  <a:ext cx="0" cy="3556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87" name="Line 142"/>
                <p:cNvSpPr>
                  <a:spLocks noChangeShapeType="1"/>
                </p:cNvSpPr>
                <p:nvPr/>
              </p:nvSpPr>
              <p:spPr bwMode="auto">
                <a:xfrm>
                  <a:off x="7478889" y="4756150"/>
                  <a:ext cx="0" cy="24765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88" name="Line 144"/>
                <p:cNvSpPr>
                  <a:spLocks noChangeShapeType="1"/>
                </p:cNvSpPr>
                <p:nvPr/>
              </p:nvSpPr>
              <p:spPr bwMode="auto">
                <a:xfrm>
                  <a:off x="7478889" y="5238750"/>
                  <a:ext cx="0" cy="247650"/>
                </a:xfrm>
                <a:prstGeom prst="line">
                  <a:avLst/>
                </a:prstGeom>
                <a:noFill/>
                <a:ln w="28575">
                  <a:solidFill>
                    <a:srgbClr val="0070C0"/>
                  </a:solidFill>
                  <a:round/>
                  <a:headEnd type="none" w="sm" len="sm"/>
                  <a:tailEnd type="none" w="sm" len="sm"/>
                </a:ln>
              </p:spPr>
              <p:txBody>
                <a:bodyPr wrap="none" anchor="ctr"/>
                <a:lstStyle/>
                <a:p>
                  <a:endParaRPr lang="en-US"/>
                </a:p>
              </p:txBody>
            </p:sp>
            <p:grpSp>
              <p:nvGrpSpPr>
                <p:cNvPr id="24" name="Group 117"/>
                <p:cNvGrpSpPr>
                  <a:grpSpLocks/>
                </p:cNvGrpSpPr>
                <p:nvPr/>
              </p:nvGrpSpPr>
              <p:grpSpPr bwMode="auto">
                <a:xfrm rot="-5400000">
                  <a:off x="6732499" y="1467115"/>
                  <a:ext cx="658813" cy="283634"/>
                  <a:chOff x="2441" y="1377"/>
                  <a:chExt cx="415" cy="201"/>
                </a:xfrm>
              </p:grpSpPr>
              <p:sp>
                <p:nvSpPr>
                  <p:cNvPr id="120911" name="Line 118"/>
                  <p:cNvSpPr>
                    <a:spLocks noChangeShapeType="1"/>
                  </p:cNvSpPr>
                  <p:nvPr/>
                </p:nvSpPr>
                <p:spPr bwMode="auto">
                  <a:xfrm>
                    <a:off x="2441" y="1461"/>
                    <a:ext cx="67" cy="111"/>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12" name="Line 119"/>
                  <p:cNvSpPr>
                    <a:spLocks noChangeShapeType="1"/>
                  </p:cNvSpPr>
                  <p:nvPr/>
                </p:nvSpPr>
                <p:spPr bwMode="auto">
                  <a:xfrm flipH="1">
                    <a:off x="2508" y="1377"/>
                    <a:ext cx="117" cy="195"/>
                  </a:xfrm>
                  <a:prstGeom prst="line">
                    <a:avLst/>
                  </a:prstGeom>
                  <a:noFill/>
                  <a:ln w="28575">
                    <a:solidFill>
                      <a:srgbClr val="0070C0"/>
                    </a:solidFill>
                    <a:round/>
                    <a:headEnd type="none" w="sm" len="sm"/>
                    <a:tailEnd type="none" w="sm" len="sm"/>
                  </a:ln>
                </p:spPr>
                <p:txBody>
                  <a:bodyPr wrap="none" anchor="ctr"/>
                  <a:lstStyle/>
                  <a:p>
                    <a:endParaRPr lang="en-US"/>
                  </a:p>
                </p:txBody>
              </p:sp>
              <p:grpSp>
                <p:nvGrpSpPr>
                  <p:cNvPr id="25" name="Group 120"/>
                  <p:cNvGrpSpPr>
                    <a:grpSpLocks/>
                  </p:cNvGrpSpPr>
                  <p:nvPr/>
                </p:nvGrpSpPr>
                <p:grpSpPr bwMode="auto">
                  <a:xfrm>
                    <a:off x="2622" y="1383"/>
                    <a:ext cx="234" cy="195"/>
                    <a:chOff x="3195" y="1776"/>
                    <a:chExt cx="234" cy="195"/>
                  </a:xfrm>
                </p:grpSpPr>
                <p:sp>
                  <p:nvSpPr>
                    <p:cNvPr id="120914" name="Line 121"/>
                    <p:cNvSpPr>
                      <a:spLocks noChangeShapeType="1"/>
                    </p:cNvSpPr>
                    <p:nvPr/>
                  </p:nvSpPr>
                  <p:spPr bwMode="auto">
                    <a:xfrm>
                      <a:off x="3195"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15" name="Line 122"/>
                    <p:cNvSpPr>
                      <a:spLocks noChangeShapeType="1"/>
                    </p:cNvSpPr>
                    <p:nvPr/>
                  </p:nvSpPr>
                  <p:spPr bwMode="auto">
                    <a:xfrm flipH="1">
                      <a:off x="3312" y="1776"/>
                      <a:ext cx="117" cy="195"/>
                    </a:xfrm>
                    <a:prstGeom prst="line">
                      <a:avLst/>
                    </a:prstGeom>
                    <a:noFill/>
                    <a:ln w="28575">
                      <a:solidFill>
                        <a:srgbClr val="0070C0"/>
                      </a:solidFill>
                      <a:round/>
                      <a:headEnd type="none" w="sm" len="sm"/>
                      <a:tailEnd type="none" w="sm" len="sm"/>
                    </a:ln>
                  </p:spPr>
                  <p:txBody>
                    <a:bodyPr wrap="none" anchor="ctr"/>
                    <a:lstStyle/>
                    <a:p>
                      <a:endParaRPr lang="en-US"/>
                    </a:p>
                  </p:txBody>
                </p:sp>
              </p:grpSp>
            </p:grpSp>
            <p:sp>
              <p:nvSpPr>
                <p:cNvPr id="120890" name="Text Box 132"/>
                <p:cNvSpPr txBox="1">
                  <a:spLocks noChangeArrowheads="1"/>
                </p:cNvSpPr>
                <p:nvPr/>
              </p:nvSpPr>
              <p:spPr bwMode="auto">
                <a:xfrm>
                  <a:off x="6883400" y="2093913"/>
                  <a:ext cx="578556" cy="2144712"/>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CH</a:t>
                  </a:r>
                  <a:r>
                    <a:rPr lang="en-US" altLang="en-US" sz="2000" b="1" baseline="-25000">
                      <a:solidFill>
                        <a:schemeClr val="tx1"/>
                      </a:solidFill>
                    </a:rPr>
                    <a:t>2</a:t>
                  </a:r>
                </a:p>
                <a:p>
                  <a:pPr defTabSz="762000"/>
                  <a:endParaRPr lang="en-US" altLang="en-US" sz="2000" b="1" baseline="-25000">
                    <a:solidFill>
                      <a:schemeClr val="tx1"/>
                    </a:solidFill>
                  </a:endParaRPr>
                </a:p>
                <a:p>
                  <a:pPr defTabSz="762000"/>
                  <a:r>
                    <a:rPr lang="en-US" altLang="en-US" sz="2000" b="1">
                      <a:solidFill>
                        <a:schemeClr val="tx1"/>
                      </a:solidFill>
                    </a:rPr>
                    <a:t>CH</a:t>
                  </a:r>
                  <a:r>
                    <a:rPr lang="en-US" altLang="en-US" sz="2000" b="1" baseline="-25000">
                      <a:solidFill>
                        <a:schemeClr val="tx1"/>
                      </a:solidFill>
                    </a:rPr>
                    <a:t>2</a:t>
                  </a:r>
                </a:p>
                <a:p>
                  <a:pPr defTabSz="762000"/>
                  <a:endParaRPr lang="en-US" altLang="en-US" sz="2000" b="1">
                    <a:solidFill>
                      <a:schemeClr val="tx1"/>
                    </a:solidFill>
                  </a:endParaRPr>
                </a:p>
                <a:p>
                  <a:pPr defTabSz="762000"/>
                  <a:r>
                    <a:rPr lang="en-US" altLang="en-US" sz="2000" b="1">
                      <a:solidFill>
                        <a:schemeClr val="tx1"/>
                      </a:solidFill>
                    </a:rPr>
                    <a:t>O</a:t>
                  </a:r>
                </a:p>
                <a:p>
                  <a:pPr defTabSz="762000"/>
                  <a:endParaRPr lang="en-US" altLang="en-US" sz="2000" b="1">
                    <a:solidFill>
                      <a:schemeClr val="tx1"/>
                    </a:solidFill>
                  </a:endParaRPr>
                </a:p>
                <a:p>
                  <a:pPr defTabSz="762000"/>
                  <a:r>
                    <a:rPr lang="en-US" altLang="en-US" sz="2000" b="1">
                      <a:solidFill>
                        <a:schemeClr val="tx1"/>
                      </a:solidFill>
                    </a:rPr>
                    <a:t>H</a:t>
                  </a:r>
                </a:p>
              </p:txBody>
            </p:sp>
            <p:sp>
              <p:nvSpPr>
                <p:cNvPr id="120891" name="Line 134"/>
                <p:cNvSpPr>
                  <a:spLocks noChangeShapeType="1"/>
                </p:cNvSpPr>
                <p:nvPr/>
              </p:nvSpPr>
              <p:spPr bwMode="auto">
                <a:xfrm>
                  <a:off x="7049911" y="3536950"/>
                  <a:ext cx="0" cy="3556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92" name="Line 135"/>
                <p:cNvSpPr>
                  <a:spLocks noChangeShapeType="1"/>
                </p:cNvSpPr>
                <p:nvPr/>
              </p:nvSpPr>
              <p:spPr bwMode="auto">
                <a:xfrm>
                  <a:off x="7049911" y="2921000"/>
                  <a:ext cx="0" cy="35560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93" name="Line 136"/>
                <p:cNvSpPr>
                  <a:spLocks noChangeShapeType="1"/>
                </p:cNvSpPr>
                <p:nvPr/>
              </p:nvSpPr>
              <p:spPr bwMode="auto">
                <a:xfrm>
                  <a:off x="7049911" y="2413000"/>
                  <a:ext cx="0" cy="24765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894" name="Line 146"/>
                <p:cNvSpPr>
                  <a:spLocks noChangeShapeType="1"/>
                </p:cNvSpPr>
                <p:nvPr/>
              </p:nvSpPr>
              <p:spPr bwMode="auto">
                <a:xfrm>
                  <a:off x="7049911" y="1936750"/>
                  <a:ext cx="0" cy="247650"/>
                </a:xfrm>
                <a:prstGeom prst="line">
                  <a:avLst/>
                </a:prstGeom>
                <a:noFill/>
                <a:ln w="28575">
                  <a:solidFill>
                    <a:srgbClr val="0070C0"/>
                  </a:solidFill>
                  <a:round/>
                  <a:headEnd type="none" w="sm" len="sm"/>
                  <a:tailEnd type="none" w="sm" len="sm"/>
                </a:ln>
              </p:spPr>
              <p:txBody>
                <a:bodyPr wrap="none" anchor="ctr"/>
                <a:lstStyle/>
                <a:p>
                  <a:endParaRPr lang="en-US"/>
                </a:p>
              </p:txBody>
            </p:sp>
            <p:sp>
              <p:nvSpPr>
                <p:cNvPr id="120909" name="Oval 149"/>
                <p:cNvSpPr>
                  <a:spLocks noChangeArrowheads="1"/>
                </p:cNvSpPr>
                <p:nvPr/>
              </p:nvSpPr>
              <p:spPr bwMode="auto">
                <a:xfrm>
                  <a:off x="6756390" y="3898902"/>
                  <a:ext cx="180622" cy="215900"/>
                </a:xfrm>
                <a:prstGeom prst="ellipse">
                  <a:avLst/>
                </a:prstGeom>
                <a:no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10" name="Text Box 153"/>
                <p:cNvSpPr txBox="1">
                  <a:spLocks noChangeArrowheads="1"/>
                </p:cNvSpPr>
                <p:nvPr/>
              </p:nvSpPr>
              <p:spPr bwMode="auto">
                <a:xfrm>
                  <a:off x="6693177" y="3798823"/>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a:t>
                  </a:r>
                </a:p>
              </p:txBody>
            </p:sp>
            <p:sp>
              <p:nvSpPr>
                <p:cNvPr id="120907" name="Oval 152"/>
                <p:cNvSpPr>
                  <a:spLocks noChangeArrowheads="1"/>
                </p:cNvSpPr>
                <p:nvPr/>
              </p:nvSpPr>
              <p:spPr bwMode="auto">
                <a:xfrm>
                  <a:off x="6762046" y="3302002"/>
                  <a:ext cx="180622" cy="215900"/>
                </a:xfrm>
                <a:prstGeom prst="ellipse">
                  <a:avLst/>
                </a:prstGeom>
                <a:no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08" name="Text Box 155"/>
                <p:cNvSpPr txBox="1">
                  <a:spLocks noChangeArrowheads="1"/>
                </p:cNvSpPr>
                <p:nvPr/>
              </p:nvSpPr>
              <p:spPr bwMode="auto">
                <a:xfrm>
                  <a:off x="6698833" y="3202099"/>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a:t>
                  </a:r>
                </a:p>
              </p:txBody>
            </p:sp>
            <p:sp>
              <p:nvSpPr>
                <p:cNvPr id="120905" name="Oval 158"/>
                <p:cNvSpPr>
                  <a:spLocks noChangeArrowheads="1"/>
                </p:cNvSpPr>
                <p:nvPr/>
              </p:nvSpPr>
              <p:spPr bwMode="auto">
                <a:xfrm>
                  <a:off x="7591780" y="3911601"/>
                  <a:ext cx="180622" cy="215900"/>
                </a:xfrm>
                <a:prstGeom prst="ellipse">
                  <a:avLst/>
                </a:prstGeom>
                <a:no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06" name="Text Box 159"/>
                <p:cNvSpPr txBox="1">
                  <a:spLocks noChangeArrowheads="1"/>
                </p:cNvSpPr>
                <p:nvPr/>
              </p:nvSpPr>
              <p:spPr bwMode="auto">
                <a:xfrm>
                  <a:off x="7531764" y="3811698"/>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a:t>
                  </a:r>
                </a:p>
              </p:txBody>
            </p:sp>
            <p:sp>
              <p:nvSpPr>
                <p:cNvPr id="120903" name="Oval 161"/>
                <p:cNvSpPr>
                  <a:spLocks noChangeArrowheads="1"/>
                </p:cNvSpPr>
                <p:nvPr/>
              </p:nvSpPr>
              <p:spPr bwMode="auto">
                <a:xfrm>
                  <a:off x="7591767" y="3314702"/>
                  <a:ext cx="180622" cy="215900"/>
                </a:xfrm>
                <a:prstGeom prst="ellipse">
                  <a:avLst/>
                </a:prstGeom>
                <a:noFill/>
                <a:ln w="12700">
                  <a:solidFill>
                    <a:schemeClr val="tx1"/>
                  </a:solidFill>
                  <a:round/>
                  <a:headEnd type="none" w="sm" len="sm"/>
                  <a:tailEnd type="none" w="sm" len="sm"/>
                </a:ln>
              </p:spPr>
              <p:txBody>
                <a:bodyPr wrap="none" anchor="ctr"/>
                <a:lstStyle/>
                <a:p>
                  <a:endParaRPr lang="en-US" altLang="en-US" sz="2000">
                    <a:solidFill>
                      <a:schemeClr val="tx1"/>
                    </a:solidFill>
                  </a:endParaRPr>
                </a:p>
              </p:txBody>
            </p:sp>
            <p:sp>
              <p:nvSpPr>
                <p:cNvPr id="120904" name="Text Box 162"/>
                <p:cNvSpPr txBox="1">
                  <a:spLocks noChangeArrowheads="1"/>
                </p:cNvSpPr>
                <p:nvPr/>
              </p:nvSpPr>
              <p:spPr bwMode="auto">
                <a:xfrm>
                  <a:off x="7531751" y="3211426"/>
                  <a:ext cx="313267" cy="400050"/>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a:t>
                  </a:r>
                </a:p>
              </p:txBody>
            </p:sp>
            <p:sp>
              <p:nvSpPr>
                <p:cNvPr id="120899" name="AutoShape 163"/>
                <p:cNvSpPr>
                  <a:spLocks noChangeArrowheads="1"/>
                </p:cNvSpPr>
                <p:nvPr/>
              </p:nvSpPr>
              <p:spPr bwMode="auto">
                <a:xfrm>
                  <a:off x="7165622" y="3367088"/>
                  <a:ext cx="203200" cy="95250"/>
                </a:xfrm>
                <a:prstGeom prst="leftRightArrow">
                  <a:avLst>
                    <a:gd name="adj1" fmla="val 50000"/>
                    <a:gd name="adj2" fmla="val 48000"/>
                  </a:avLst>
                </a:prstGeom>
                <a:solidFill>
                  <a:srgbClr val="0070C0"/>
                </a:solidFill>
                <a:ln w="12700">
                  <a:solidFill>
                    <a:srgbClr val="0070C0"/>
                  </a:solidFill>
                  <a:miter lim="800000"/>
                  <a:headEnd type="none" w="sm" len="sm"/>
                  <a:tailEnd type="none" w="sm" len="sm"/>
                </a:ln>
              </p:spPr>
              <p:txBody>
                <a:bodyPr wrap="none" anchor="ctr"/>
                <a:lstStyle/>
                <a:p>
                  <a:endParaRPr lang="en-US" altLang="en-US" sz="2000">
                    <a:solidFill>
                      <a:schemeClr val="tx1"/>
                    </a:solidFill>
                  </a:endParaRPr>
                </a:p>
              </p:txBody>
            </p:sp>
            <p:sp>
              <p:nvSpPr>
                <p:cNvPr id="120900" name="AutoShape 164"/>
                <p:cNvSpPr>
                  <a:spLocks noChangeArrowheads="1"/>
                </p:cNvSpPr>
                <p:nvPr/>
              </p:nvSpPr>
              <p:spPr bwMode="auto">
                <a:xfrm>
                  <a:off x="7159978" y="3976688"/>
                  <a:ext cx="203200" cy="95250"/>
                </a:xfrm>
                <a:prstGeom prst="leftRightArrow">
                  <a:avLst>
                    <a:gd name="adj1" fmla="val 50000"/>
                    <a:gd name="adj2" fmla="val 48000"/>
                  </a:avLst>
                </a:prstGeom>
                <a:solidFill>
                  <a:srgbClr val="0070C0"/>
                </a:solidFill>
                <a:ln w="12700">
                  <a:solidFill>
                    <a:srgbClr val="0070C0"/>
                  </a:solidFill>
                  <a:miter lim="800000"/>
                  <a:headEnd type="none" w="sm" len="sm"/>
                  <a:tailEnd type="none" w="sm" len="sm"/>
                </a:ln>
              </p:spPr>
              <p:txBody>
                <a:bodyPr wrap="none" anchor="ctr"/>
                <a:lstStyle/>
                <a:p>
                  <a:endParaRPr lang="en-US" altLang="en-US" sz="2000">
                    <a:solidFill>
                      <a:schemeClr val="tx1"/>
                    </a:solidFill>
                  </a:endParaRPr>
                </a:p>
              </p:txBody>
            </p:sp>
            <p:sp>
              <p:nvSpPr>
                <p:cNvPr id="120901" name="Text Box 221"/>
                <p:cNvSpPr txBox="1">
                  <a:spLocks noChangeArrowheads="1"/>
                </p:cNvSpPr>
                <p:nvPr/>
              </p:nvSpPr>
              <p:spPr bwMode="auto">
                <a:xfrm rot="-5400000">
                  <a:off x="6075231" y="2870170"/>
                  <a:ext cx="851515" cy="400110"/>
                </a:xfrm>
                <a:prstGeom prst="rect">
                  <a:avLst/>
                </a:prstGeom>
                <a:noFill/>
                <a:ln w="12700">
                  <a:noFill/>
                  <a:miter lim="800000"/>
                  <a:headEnd type="none" w="sm" len="sm"/>
                  <a:tailEnd type="none" w="sm" len="sm"/>
                </a:ln>
              </p:spPr>
              <p:txBody>
                <a:bodyPr wrap="none">
                  <a:spAutoFit/>
                </a:bodyPr>
                <a:lstStyle/>
                <a:p>
                  <a:pPr defTabSz="762000"/>
                  <a:r>
                    <a:rPr lang="en-US" altLang="en-US" sz="2000" b="1" dirty="0">
                      <a:solidFill>
                        <a:schemeClr val="tx1"/>
                      </a:solidFill>
                    </a:rPr>
                    <a:t>HEMA</a:t>
                  </a:r>
                </a:p>
              </p:txBody>
            </p:sp>
            <p:sp>
              <p:nvSpPr>
                <p:cNvPr id="120902" name="Text Box 222"/>
                <p:cNvSpPr txBox="1">
                  <a:spLocks noChangeArrowheads="1"/>
                </p:cNvSpPr>
                <p:nvPr/>
              </p:nvSpPr>
              <p:spPr bwMode="auto">
                <a:xfrm rot="5400000">
                  <a:off x="7644387" y="4181445"/>
                  <a:ext cx="851515" cy="400110"/>
                </a:xfrm>
                <a:prstGeom prst="rect">
                  <a:avLst/>
                </a:prstGeom>
                <a:noFill/>
                <a:ln w="12700">
                  <a:noFill/>
                  <a:miter lim="800000"/>
                  <a:headEnd type="none" w="sm" len="sm"/>
                  <a:tailEnd type="none" w="sm" len="sm"/>
                </a:ln>
              </p:spPr>
              <p:txBody>
                <a:bodyPr wrap="none">
                  <a:spAutoFit/>
                </a:bodyPr>
                <a:lstStyle/>
                <a:p>
                  <a:pPr defTabSz="762000"/>
                  <a:r>
                    <a:rPr lang="en-US" altLang="en-US" sz="2000" b="1">
                      <a:solidFill>
                        <a:schemeClr val="tx1"/>
                      </a:solidFill>
                    </a:rPr>
                    <a:t>HEMA</a:t>
                  </a:r>
                </a:p>
              </p:txBody>
            </p:sp>
          </p:grpSp>
        </p:grpSp>
      </p:grpSp>
      <p:sp>
        <p:nvSpPr>
          <p:cNvPr id="13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含水量</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聚合物因素</a:t>
            </a:r>
            <a:endParaRPr lang="en-CA" altLang="en-US" dirty="0">
              <a:solidFill>
                <a:srgbClr val="FFFF00"/>
              </a:solidFill>
              <a:latin typeface="Arial" charset="0"/>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288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288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288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2887" name="Rectangle 7"/>
          <p:cNvSpPr>
            <a:spLocks noGrp="1" noChangeArrowheads="1"/>
          </p:cNvSpPr>
          <p:nvPr>
            <p:ph idx="1"/>
          </p:nvPr>
        </p:nvSpPr>
        <p:spPr>
          <a:xfrm>
            <a:off x="821170" y="1007894"/>
            <a:ext cx="8307212" cy="4973638"/>
          </a:xfrm>
        </p:spPr>
        <p:txBody>
          <a:bodyPr/>
          <a:lstStyle/>
          <a:p>
            <a:pPr eaLnBrk="1" hangingPunct="1">
              <a:lnSpc>
                <a:spcPct val="120000"/>
              </a:lnSpc>
            </a:pPr>
            <a:r>
              <a:rPr lang="zh-CN" altLang="en-US" sz="2400" dirty="0"/>
              <a:t>仅自由水可以供氧气通过</a:t>
            </a:r>
            <a:endParaRPr lang="en-US" altLang="en-US" sz="2400" dirty="0"/>
          </a:p>
          <a:p>
            <a:pPr eaLnBrk="1" hangingPunct="1">
              <a:lnSpc>
                <a:spcPct val="120000"/>
              </a:lnSpc>
            </a:pPr>
            <a:r>
              <a:rPr lang="zh-CN" altLang="en-US" sz="2400" dirty="0"/>
              <a:t>结合水和自由水的比例是有影响的</a:t>
            </a:r>
            <a:endParaRPr lang="en-US" altLang="en-US" sz="2400" dirty="0"/>
          </a:p>
          <a:p>
            <a:pPr eaLnBrk="1" hangingPunct="1">
              <a:lnSpc>
                <a:spcPct val="120000"/>
              </a:lnSpc>
            </a:pPr>
            <a:r>
              <a:rPr lang="zh-CN" altLang="en-US" sz="2400" dirty="0"/>
              <a:t>新型聚合物</a:t>
            </a:r>
            <a:r>
              <a:rPr lang="en-US" altLang="en-US" sz="2400" dirty="0"/>
              <a:t> (</a:t>
            </a:r>
            <a:r>
              <a:rPr lang="zh-CN" altLang="en-US" sz="2400" dirty="0"/>
              <a:t>含硅</a:t>
            </a:r>
            <a:r>
              <a:rPr lang="en-US" altLang="en-US" sz="2400" dirty="0"/>
              <a:t>)</a:t>
            </a:r>
          </a:p>
          <a:p>
            <a:pPr eaLnBrk="1" hangingPunct="1">
              <a:lnSpc>
                <a:spcPct val="120000"/>
              </a:lnSpc>
            </a:pPr>
            <a:r>
              <a:rPr lang="zh-CN" altLang="en-US" sz="2400" dirty="0"/>
              <a:t>染色的效果</a:t>
            </a:r>
            <a:endParaRPr lang="en-US" altLang="en-US" sz="2400" dirty="0"/>
          </a:p>
          <a:p>
            <a:pPr lvl="1" eaLnBrk="1" hangingPunct="1">
              <a:lnSpc>
                <a:spcPct val="120000"/>
              </a:lnSpc>
            </a:pPr>
            <a:r>
              <a:rPr lang="zh-CN" altLang="en-US" sz="2400" dirty="0"/>
              <a:t>不透明染料</a:t>
            </a:r>
            <a:r>
              <a:rPr lang="en-US" altLang="en-US" sz="2400" dirty="0"/>
              <a:t>(</a:t>
            </a:r>
            <a:r>
              <a:rPr lang="zh-CN" altLang="en-US" sz="2400" dirty="0"/>
              <a:t>影响显著</a:t>
            </a:r>
            <a:r>
              <a:rPr lang="en-US" altLang="en-US" sz="2400" dirty="0"/>
              <a:t>)</a:t>
            </a:r>
          </a:p>
          <a:p>
            <a:pPr lvl="1" eaLnBrk="1" hangingPunct="1">
              <a:lnSpc>
                <a:spcPct val="120000"/>
              </a:lnSpc>
            </a:pPr>
            <a:r>
              <a:rPr lang="zh-CN" altLang="en-US" sz="2400" dirty="0"/>
              <a:t>透明染料</a:t>
            </a:r>
            <a:r>
              <a:rPr lang="en-US" altLang="en-US" sz="2400" dirty="0"/>
              <a:t>(</a:t>
            </a:r>
            <a:r>
              <a:rPr lang="zh-CN" altLang="en-US" sz="2400" dirty="0"/>
              <a:t>很少或没有影响</a:t>
            </a:r>
            <a:r>
              <a:rPr lang="en-US" altLang="en-US" sz="2400" dirty="0"/>
              <a:t>)</a:t>
            </a:r>
          </a:p>
          <a:p>
            <a:pPr eaLnBrk="1" hangingPunct="1">
              <a:lnSpc>
                <a:spcPct val="120000"/>
              </a:lnSpc>
            </a:pP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软镜透氧性</a:t>
            </a:r>
            <a:endParaRPr lang="en-CA" altLang="en-US" dirty="0">
              <a:solidFill>
                <a:srgbClr val="FFFF00"/>
              </a:solidFill>
              <a:latin typeface="Arial" charset="0"/>
              <a:cs typeface="Arial"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493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4932"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4933"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4935" name="Rectangle 7"/>
          <p:cNvSpPr>
            <a:spLocks noGrp="1" noChangeArrowheads="1"/>
          </p:cNvSpPr>
          <p:nvPr>
            <p:ph idx="1"/>
          </p:nvPr>
        </p:nvSpPr>
        <p:spPr>
          <a:xfrm>
            <a:off x="825197" y="945465"/>
            <a:ext cx="7943145" cy="4471988"/>
          </a:xfrm>
        </p:spPr>
        <p:txBody>
          <a:bodyPr/>
          <a:lstStyle/>
          <a:p>
            <a:pPr eaLnBrk="1" hangingPunct="1">
              <a:lnSpc>
                <a:spcPct val="140000"/>
              </a:lnSpc>
            </a:pPr>
            <a:r>
              <a:rPr lang="zh-CN" altLang="en-US" sz="2400" dirty="0"/>
              <a:t>双向阻滞多聚合体</a:t>
            </a:r>
            <a:endParaRPr lang="en-US" altLang="en-US" sz="2400" dirty="0"/>
          </a:p>
          <a:p>
            <a:pPr eaLnBrk="1" hangingPunct="1">
              <a:lnSpc>
                <a:spcPct val="140000"/>
              </a:lnSpc>
            </a:pPr>
            <a:r>
              <a:rPr lang="zh-CN" altLang="en-US" sz="2400" dirty="0"/>
              <a:t>含硅聚合物与水结合</a:t>
            </a:r>
            <a:endParaRPr lang="en-US" altLang="en-US" sz="2400" dirty="0"/>
          </a:p>
          <a:p>
            <a:pPr eaLnBrk="1" hangingPunct="1">
              <a:lnSpc>
                <a:spcPct val="140000"/>
              </a:lnSpc>
            </a:pPr>
            <a:r>
              <a:rPr lang="zh-CN" altLang="en-US" sz="2400" dirty="0"/>
              <a:t>第一代聚合物</a:t>
            </a:r>
            <a:r>
              <a:rPr lang="en-US" altLang="en-US" sz="2400" dirty="0"/>
              <a:t>, </a:t>
            </a:r>
            <a:r>
              <a:rPr lang="zh-CN" altLang="en-US" sz="2400" dirty="0"/>
              <a:t>伴随含水量降低透氧性增加</a:t>
            </a:r>
            <a:r>
              <a:rPr lang="en-US" altLang="en-US" sz="2400" dirty="0">
                <a:latin typeface="Arial"/>
                <a:cs typeface="Arial"/>
              </a:rPr>
              <a:t> (i.e.</a:t>
            </a:r>
            <a:r>
              <a:rPr lang="zh-CN" altLang="en-US" sz="2400" dirty="0">
                <a:latin typeface="Arial"/>
                <a:cs typeface="Arial"/>
              </a:rPr>
              <a:t>较高的含水量是不利因素</a:t>
            </a:r>
            <a:r>
              <a:rPr lang="en-US" altLang="en-US" sz="2400" dirty="0">
                <a:latin typeface="Arial"/>
                <a:cs typeface="Arial"/>
              </a:rPr>
              <a:t>)</a:t>
            </a:r>
            <a:endParaRPr lang="en-US" altLang="en-US" sz="2400" dirty="0"/>
          </a:p>
          <a:p>
            <a:pPr eaLnBrk="1" hangingPunct="1">
              <a:lnSpc>
                <a:spcPct val="140000"/>
              </a:lnSpc>
            </a:pPr>
            <a:r>
              <a:rPr lang="zh-CN" altLang="en-US" sz="2400" dirty="0"/>
              <a:t>第二代和第三代聚合物透氧性取决于硅分子</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硅水凝胶</a:t>
            </a:r>
            <a:endParaRPr lang="en-CA" altLang="en-US" dirty="0">
              <a:solidFill>
                <a:srgbClr val="FFFF00"/>
              </a:solidFill>
              <a:latin typeface="Arial" charset="0"/>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365104"/>
            <a:ext cx="1085062" cy="1068108"/>
          </a:xfrm>
          <a:prstGeom prst="rect">
            <a:avLst/>
          </a:prstGeom>
        </p:spPr>
      </p:pic>
      <p:sp>
        <p:nvSpPr>
          <p:cNvPr id="4" name="TextBox 3"/>
          <p:cNvSpPr txBox="1"/>
          <p:nvPr/>
        </p:nvSpPr>
        <p:spPr>
          <a:xfrm>
            <a:off x="4032836" y="5180647"/>
            <a:ext cx="3052439" cy="923330"/>
          </a:xfrm>
          <a:prstGeom prst="rect">
            <a:avLst/>
          </a:prstGeom>
          <a:noFill/>
        </p:spPr>
        <p:txBody>
          <a:bodyPr wrap="none" rtlCol="0">
            <a:spAutoFit/>
          </a:bodyPr>
          <a:lstStyle/>
          <a:p>
            <a:r>
              <a:rPr lang="zh-CN" altLang="en-US" dirty="0"/>
              <a:t>广义硅键示意图</a:t>
            </a:r>
            <a:endParaRPr lang="en-AU" dirty="0"/>
          </a:p>
          <a:p>
            <a:r>
              <a:rPr lang="en-AU" dirty="0"/>
              <a:t>R = </a:t>
            </a:r>
            <a:r>
              <a:rPr lang="zh-CN" altLang="en-US" dirty="0"/>
              <a:t>另一个原子或分子</a:t>
            </a:r>
            <a:r>
              <a:rPr lang="en-AU" dirty="0"/>
              <a:t/>
            </a:r>
            <a:br>
              <a:rPr lang="en-AU" dirty="0"/>
            </a:br>
            <a:r>
              <a:rPr lang="zh-CN" altLang="en-US" dirty="0"/>
              <a:t>例如</a:t>
            </a:r>
            <a:r>
              <a:rPr lang="en-AU" dirty="0"/>
              <a:t>. </a:t>
            </a:r>
            <a:r>
              <a:rPr lang="zh-CN" altLang="en-US" dirty="0"/>
              <a:t>氯</a:t>
            </a:r>
            <a:r>
              <a:rPr lang="en-AU" dirty="0"/>
              <a:t> (Cl) </a:t>
            </a:r>
            <a:r>
              <a:rPr lang="zh-CN" altLang="en-US" dirty="0"/>
              <a:t>或一个甲基</a:t>
            </a:r>
            <a:r>
              <a:rPr lang="en-AU" dirty="0"/>
              <a:t>(CH</a:t>
            </a:r>
            <a:r>
              <a:rPr lang="en-AU" baseline="-25000" dirty="0"/>
              <a:t>3</a:t>
            </a:r>
            <a:r>
              <a:rPr lang="en-AU" dirty="0"/>
              <a:t>)</a:t>
            </a:r>
            <a:endParaRPr lang="en-GB" dirty="0"/>
          </a:p>
        </p:txBody>
      </p:sp>
      <p:sp>
        <p:nvSpPr>
          <p:cNvPr id="5" name="TextBox 4"/>
          <p:cNvSpPr txBox="1"/>
          <p:nvPr/>
        </p:nvSpPr>
        <p:spPr>
          <a:xfrm>
            <a:off x="4032836" y="4253248"/>
            <a:ext cx="1710725" cy="369332"/>
          </a:xfrm>
          <a:prstGeom prst="rect">
            <a:avLst/>
          </a:prstGeom>
          <a:noFill/>
        </p:spPr>
        <p:txBody>
          <a:bodyPr wrap="none" rtlCol="0">
            <a:spAutoFit/>
          </a:bodyPr>
          <a:lstStyle/>
          <a:p>
            <a:r>
              <a:rPr lang="zh-CN" altLang="en-US" dirty="0"/>
              <a:t>重复链段</a:t>
            </a:r>
            <a:r>
              <a:rPr lang="en-AU" dirty="0"/>
              <a:t>(</a:t>
            </a:r>
            <a:r>
              <a:rPr lang="zh-CN" altLang="en-US" dirty="0"/>
              <a:t>单体</a:t>
            </a:r>
            <a:r>
              <a:rPr lang="en-AU" dirty="0"/>
              <a:t>)</a:t>
            </a:r>
            <a:endParaRPr lang="en-GB"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697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698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698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6983" name="Rectangle 7"/>
          <p:cNvSpPr>
            <a:spLocks noGrp="1" noChangeArrowheads="1"/>
          </p:cNvSpPr>
          <p:nvPr>
            <p:ph idx="1"/>
          </p:nvPr>
        </p:nvSpPr>
        <p:spPr>
          <a:xfrm>
            <a:off x="827584" y="836712"/>
            <a:ext cx="7920880" cy="5100637"/>
          </a:xfrm>
        </p:spPr>
        <p:txBody>
          <a:bodyPr/>
          <a:lstStyle/>
          <a:p>
            <a:pPr eaLnBrk="1" hangingPunct="1">
              <a:lnSpc>
                <a:spcPct val="180000"/>
              </a:lnSpc>
            </a:pPr>
            <a:r>
              <a:rPr lang="zh-CN" altLang="en-US" sz="2400" dirty="0"/>
              <a:t>厚度考虑</a:t>
            </a:r>
            <a:r>
              <a:rPr lang="en-US" altLang="en-US" sz="2400" dirty="0"/>
              <a:t>:</a:t>
            </a:r>
          </a:p>
          <a:p>
            <a:pPr lvl="1" eaLnBrk="1" hangingPunct="1">
              <a:lnSpc>
                <a:spcPct val="180000"/>
              </a:lnSpc>
              <a:buFont typeface="Arial" panose="020B0604020202020204" pitchFamily="34" charset="0"/>
              <a:buChar char="‒"/>
            </a:pPr>
            <a:r>
              <a:rPr lang="zh-CN" altLang="en-US" sz="2400" dirty="0"/>
              <a:t>平均厚度</a:t>
            </a:r>
            <a:r>
              <a:rPr lang="en-US" altLang="en-US" sz="2400" dirty="0"/>
              <a:t> </a:t>
            </a:r>
            <a:r>
              <a:rPr lang="zh-CN" altLang="en-US" sz="2400" dirty="0"/>
              <a:t>和中心厚度</a:t>
            </a:r>
            <a:endParaRPr lang="en-US" altLang="zh-CN" sz="2400" dirty="0"/>
          </a:p>
          <a:p>
            <a:pPr lvl="1" eaLnBrk="1" hangingPunct="1">
              <a:lnSpc>
                <a:spcPct val="180000"/>
              </a:lnSpc>
              <a:buFont typeface="Arial" panose="020B0604020202020204" pitchFamily="34" charset="0"/>
              <a:buChar char="‒"/>
            </a:pPr>
            <a:r>
              <a:rPr lang="en-US" altLang="en-US" sz="2400" dirty="0"/>
              <a:t>BVP</a:t>
            </a:r>
            <a:r>
              <a:rPr lang="zh-CN" altLang="en-US" sz="2400" dirty="0"/>
              <a:t>的影响</a:t>
            </a:r>
            <a:endParaRPr lang="en-US" altLang="en-US" sz="2400" dirty="0"/>
          </a:p>
          <a:p>
            <a:pPr lvl="2" eaLnBrk="1" hangingPunct="1">
              <a:lnSpc>
                <a:spcPct val="180000"/>
              </a:lnSpc>
              <a:buFont typeface="Arial" panose="020B0604020202020204" pitchFamily="34" charset="0"/>
              <a:buChar char="‒"/>
            </a:pPr>
            <a:r>
              <a:rPr lang="en-US" altLang="en-US" sz="2400" dirty="0"/>
              <a:t> </a:t>
            </a:r>
            <a:r>
              <a:rPr lang="zh-CN" altLang="en-US" sz="2400" dirty="0"/>
              <a:t>正镜</a:t>
            </a:r>
            <a:r>
              <a:rPr lang="en-US" altLang="en-US" sz="2400" dirty="0"/>
              <a:t>, </a:t>
            </a:r>
            <a:r>
              <a:rPr lang="zh-CN" altLang="en-US" sz="2400" dirty="0"/>
              <a:t>中心厚度最大</a:t>
            </a:r>
            <a:r>
              <a:rPr lang="en-US" altLang="en-US" sz="2400" dirty="0"/>
              <a:t>, BOZD/FOZD</a:t>
            </a:r>
            <a:r>
              <a:rPr lang="zh-CN" altLang="en-US" sz="2400" dirty="0"/>
              <a:t>的影响</a:t>
            </a:r>
            <a:endParaRPr lang="en-US" altLang="en-US" sz="2400" dirty="0"/>
          </a:p>
          <a:p>
            <a:pPr lvl="2" eaLnBrk="1" hangingPunct="1">
              <a:lnSpc>
                <a:spcPct val="180000"/>
              </a:lnSpc>
              <a:buFont typeface="Arial" panose="020B0604020202020204" pitchFamily="34" charset="0"/>
              <a:buChar char="‒"/>
            </a:pPr>
            <a:r>
              <a:rPr lang="en-US" altLang="en-US" sz="2400" dirty="0"/>
              <a:t> </a:t>
            </a:r>
            <a:r>
              <a:rPr lang="zh-CN" altLang="en-US" sz="2400" dirty="0"/>
              <a:t>负镜</a:t>
            </a:r>
            <a:r>
              <a:rPr lang="en-US" altLang="en-US" sz="2400" dirty="0"/>
              <a:t>, </a:t>
            </a:r>
            <a:r>
              <a:rPr lang="zh-CN" altLang="en-US" sz="2400" dirty="0"/>
              <a:t>中心厚度</a:t>
            </a:r>
            <a:r>
              <a:rPr lang="en-US" altLang="en-US" sz="2400" dirty="0"/>
              <a:t> </a:t>
            </a:r>
            <a:r>
              <a:rPr lang="zh-CN" altLang="en-US" sz="2400" dirty="0"/>
              <a:t>最小</a:t>
            </a:r>
            <a:r>
              <a:rPr lang="en-US" altLang="en-US" sz="2400" dirty="0"/>
              <a:t>, BOZD/FOZD</a:t>
            </a:r>
            <a:r>
              <a:rPr lang="zh-CN" altLang="en-US" sz="2400" dirty="0"/>
              <a:t>的影响</a:t>
            </a:r>
            <a:endParaRPr lang="en-US" altLang="en-US" sz="2400" dirty="0"/>
          </a:p>
          <a:p>
            <a:pPr eaLnBrk="1" hangingPunct="1">
              <a:lnSpc>
                <a:spcPct val="180000"/>
              </a:lnSpc>
            </a:pPr>
            <a:r>
              <a:rPr lang="zh-CN" altLang="en-US" sz="2400" dirty="0"/>
              <a:t>影响眼前段的生理反应</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软镜的氧传导性</a:t>
            </a:r>
            <a:endParaRPr lang="en-CA" altLang="en-US" dirty="0">
              <a:solidFill>
                <a:srgbClr val="FFFF00"/>
              </a:solidFill>
              <a:latin typeface="Arial" charset="0"/>
              <a:cs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bwMode="auto">
          <a:xfrm>
            <a:off x="914400" y="1587502"/>
            <a:ext cx="7247467" cy="4445000"/>
          </a:xfrm>
          <a:noFill/>
          <a:ln>
            <a:miter lim="800000"/>
          </a:ln>
        </p:spPr>
        <p:txBody>
          <a:bodyPr vert="horz" wrap="square" lIns="81280" tIns="40640" rIns="81280" bIns="40640" numCol="1" anchor="t" anchorCtr="0" compatLnSpc="1">
            <a:prstTxWarp prst="textNoShape">
              <a:avLst/>
            </a:prstTxWarp>
            <a:normAutofit/>
          </a:bodyPr>
          <a:lstStyle/>
          <a:p>
            <a:r>
              <a:rPr lang="zh-CN" altLang="en-US" sz="1422" i="1" dirty="0">
                <a:solidFill>
                  <a:schemeClr val="tx1"/>
                </a:solidFill>
              </a:rPr>
              <a:t>出版</a:t>
            </a:r>
            <a:r>
              <a:rPr lang="en-CA" altLang="en-US" sz="1422" i="1" dirty="0">
                <a:solidFill>
                  <a:schemeClr val="tx1"/>
                </a:solidFill>
              </a:rPr>
              <a:t/>
            </a:r>
            <a:br>
              <a:rPr lang="en-CA" altLang="en-US" sz="1422" i="1" dirty="0">
                <a:solidFill>
                  <a:schemeClr val="tx1"/>
                </a:solidFill>
              </a:rPr>
            </a:br>
            <a:r>
              <a:rPr lang="zh-CN" altLang="en-US" sz="1422" i="1" dirty="0">
                <a:solidFill>
                  <a:schemeClr val="tx1"/>
                </a:solidFill>
              </a:rPr>
              <a:t>国际接触镜教育者学会</a:t>
            </a:r>
            <a:r>
              <a:rPr lang="en-US" altLang="en-US" sz="1422" i="1" dirty="0">
                <a:solidFill>
                  <a:schemeClr val="tx1"/>
                </a:solidFill>
              </a:rPr>
              <a:t>(IACLE)</a:t>
            </a:r>
            <a:br>
              <a:rPr lang="en-US" altLang="en-US" sz="1422" i="1" dirty="0">
                <a:solidFill>
                  <a:schemeClr val="tx1"/>
                </a:solidFill>
              </a:rPr>
            </a:br>
            <a:r>
              <a:rPr lang="en-US" altLang="en-US" sz="1422" i="1" dirty="0">
                <a:solidFill>
                  <a:schemeClr val="tx1"/>
                </a:solidFill>
              </a:rPr>
              <a:t/>
            </a:r>
            <a:br>
              <a:rPr lang="en-US" altLang="en-US" sz="1422" i="1" dirty="0">
                <a:solidFill>
                  <a:schemeClr val="tx1"/>
                </a:solidFill>
              </a:rPr>
            </a:br>
            <a:r>
              <a:rPr lang="en-CA" altLang="en-US" sz="1422" i="1" dirty="0">
                <a:solidFill>
                  <a:schemeClr val="tx1"/>
                </a:solidFill>
              </a:rPr>
              <a:t>2016</a:t>
            </a:r>
            <a:r>
              <a:rPr lang="zh-CN" altLang="en-US" sz="1422" i="1" dirty="0">
                <a:solidFill>
                  <a:schemeClr val="tx1"/>
                </a:solidFill>
              </a:rPr>
              <a:t>修订版</a:t>
            </a:r>
            <a:r>
              <a:rPr lang="en-CA" altLang="en-US" sz="1422" i="1" dirty="0">
                <a:solidFill>
                  <a:schemeClr val="tx1"/>
                </a:solidFill>
              </a:rPr>
              <a:t/>
            </a:r>
            <a:br>
              <a:rPr lang="en-CA" altLang="en-US" sz="1422" i="1" dirty="0">
                <a:solidFill>
                  <a:schemeClr val="tx1"/>
                </a:solidFill>
              </a:rPr>
            </a:br>
            <a:r>
              <a:rPr lang="en-CA" altLang="en-US" sz="1422" i="1" dirty="0">
                <a:solidFill>
                  <a:schemeClr val="tx1"/>
                </a:solidFill>
              </a:rPr>
              <a:t/>
            </a:r>
            <a:br>
              <a:rPr lang="en-CA" altLang="en-US" sz="1422" i="1" dirty="0">
                <a:solidFill>
                  <a:schemeClr val="tx1"/>
                </a:solidFill>
              </a:rPr>
            </a:br>
            <a:r>
              <a:rPr lang="en-CA" altLang="en-US" sz="1422" i="1" dirty="0">
                <a:solidFill>
                  <a:schemeClr val="tx1"/>
                </a:solidFill>
              </a:rPr>
              <a:t>© </a:t>
            </a:r>
            <a:r>
              <a:rPr lang="zh-CN" altLang="en-US" sz="1422" i="1" dirty="0">
                <a:solidFill>
                  <a:schemeClr val="tx1"/>
                </a:solidFill>
              </a:rPr>
              <a:t>国际接触镜教育者学会</a:t>
            </a:r>
            <a:r>
              <a:rPr lang="en-US" altLang="en-US" sz="1422" i="1" dirty="0">
                <a:solidFill>
                  <a:schemeClr val="tx1"/>
                </a:solidFill>
              </a:rPr>
              <a:t>2000-2015</a:t>
            </a:r>
            <a:r>
              <a:rPr lang="en-US" altLang="en-US" sz="1422" i="1" dirty="0">
                <a:solidFill>
                  <a:schemeClr val="tx1"/>
                </a:solidFill>
              </a:rPr>
              <a:t/>
            </a:r>
            <a:br>
              <a:rPr lang="en-US" altLang="en-US" sz="1422" i="1" dirty="0">
                <a:solidFill>
                  <a:schemeClr val="tx1"/>
                </a:solidFill>
              </a:rPr>
            </a:br>
            <a:r>
              <a:rPr lang="zh-CN" altLang="en-US" sz="1422" i="1" dirty="0">
                <a:solidFill>
                  <a:schemeClr val="tx1"/>
                </a:solidFill>
              </a:rPr>
              <a:t>版权所有。未经</a:t>
            </a:r>
            <a:r>
              <a:rPr lang="zh-CN" altLang="en-US" sz="1422" i="1" dirty="0">
                <a:solidFill>
                  <a:schemeClr val="tx1"/>
                </a:solidFill>
              </a:rPr>
              <a:t>国际接触镜教育者学会事先</a:t>
            </a:r>
            <a:r>
              <a:rPr lang="zh-CN" altLang="en-US" sz="1422" i="1" dirty="0">
                <a:solidFill>
                  <a:schemeClr val="tx1"/>
                </a:solidFill>
              </a:rPr>
              <a:t>书面许可，本出版物的任何部分不得复制、储存在检索系统中，或以任何形式</a:t>
            </a:r>
            <a:r>
              <a:rPr lang="zh-CN" altLang="en-US" sz="1422" i="1" dirty="0">
                <a:solidFill>
                  <a:schemeClr val="tx1"/>
                </a:solidFill>
              </a:rPr>
              <a:t>或传播： </a:t>
            </a:r>
            <a:r>
              <a:rPr lang="en-CA" altLang="en-US" sz="1422" i="1" dirty="0">
                <a:solidFill>
                  <a:schemeClr val="tx1"/>
                </a:solidFill>
              </a:rPr>
              <a:t/>
            </a:r>
            <a:br>
              <a:rPr lang="en-CA" altLang="en-US" sz="1422" i="1" dirty="0">
                <a:solidFill>
                  <a:schemeClr val="tx1"/>
                </a:solidFill>
              </a:rPr>
            </a:br>
            <a:r>
              <a:rPr lang="en-CA" altLang="en-US" sz="1422" i="1" dirty="0">
                <a:solidFill>
                  <a:schemeClr val="tx1"/>
                </a:solidFill>
              </a:rPr>
              <a:t/>
            </a:r>
            <a:br>
              <a:rPr lang="en-CA" altLang="en-US" sz="1422" i="1" dirty="0">
                <a:solidFill>
                  <a:schemeClr val="tx1"/>
                </a:solidFill>
              </a:rPr>
            </a:br>
            <a:r>
              <a:rPr lang="zh-CN" altLang="en-US" sz="1422" b="1" dirty="0">
                <a:ea typeface="宋体" panose="02010600030101010101" pitchFamily="2" charset="-122"/>
              </a:rPr>
              <a:t>国际接触镜教育者学会</a:t>
            </a:r>
            <a:r>
              <a:rPr lang="zh-CN" altLang="en-US" sz="1422" b="1" dirty="0">
                <a:ea typeface="宋体" panose="02010600030101010101" pitchFamily="2" charset="-122"/>
              </a:rPr>
              <a:t/>
            </a:r>
            <a:br>
              <a:rPr lang="zh-CN" altLang="en-US" sz="1422" b="1" dirty="0">
                <a:ea typeface="宋体" panose="02010600030101010101" pitchFamily="2" charset="-122"/>
              </a:rPr>
            </a:br>
            <a:r>
              <a:rPr lang="en-US" altLang="zh-CN" sz="1422" b="1" dirty="0">
                <a:ea typeface="宋体" panose="02010600030101010101" pitchFamily="2" charset="-122"/>
              </a:rPr>
              <a:t>IACLE</a:t>
            </a:r>
            <a:r>
              <a:rPr lang="zh-CN" altLang="en-US" sz="1422" b="1" dirty="0">
                <a:ea typeface="宋体" panose="02010600030101010101" pitchFamily="2" charset="-122"/>
              </a:rPr>
              <a:t>秘书处，</a:t>
            </a:r>
            <a:br>
              <a:rPr lang="zh-CN" altLang="en-US" sz="1422" b="1" dirty="0">
                <a:ea typeface="宋体" panose="02010600030101010101" pitchFamily="2" charset="-122"/>
              </a:rPr>
            </a:br>
            <a:r>
              <a:rPr lang="en-CA" altLang="en-US" sz="1422" i="1" dirty="0">
                <a:solidFill>
                  <a:schemeClr val="tx1"/>
                </a:solidFill>
              </a:rPr>
              <a:t>PO Box 656 KENSINGTON</a:t>
            </a:r>
            <a:br>
              <a:rPr lang="en-CA" altLang="en-US" sz="1422" i="1" dirty="0">
                <a:solidFill>
                  <a:schemeClr val="tx1"/>
                </a:solidFill>
              </a:rPr>
            </a:br>
            <a:r>
              <a:rPr lang="en-CA" altLang="en-US" sz="1422" i="1" dirty="0">
                <a:solidFill>
                  <a:schemeClr val="tx1"/>
                </a:solidFill>
              </a:rPr>
              <a:t>NSW 2033</a:t>
            </a:r>
            <a:br>
              <a:rPr lang="en-CA" altLang="en-US" sz="1422" i="1" dirty="0">
                <a:solidFill>
                  <a:schemeClr val="tx1"/>
                </a:solidFill>
              </a:rPr>
            </a:br>
            <a:r>
              <a:rPr lang="en-CA" altLang="en-US" sz="1422" i="1" dirty="0">
                <a:solidFill>
                  <a:schemeClr val="tx1"/>
                </a:solidFill>
              </a:rPr>
              <a:t>Australia</a:t>
            </a:r>
            <a:br>
              <a:rPr lang="en-CA" altLang="en-US" sz="1422" i="1" dirty="0">
                <a:solidFill>
                  <a:schemeClr val="tx1"/>
                </a:solidFill>
              </a:rPr>
            </a:br>
            <a:r>
              <a:rPr lang="zh-CN" altLang="en-US" sz="1422" b="1" dirty="0">
                <a:ea typeface="宋体" panose="02010600030101010101" pitchFamily="2" charset="-122"/>
              </a:rPr>
              <a:t/>
            </a:r>
            <a:br>
              <a:rPr lang="zh-CN" altLang="en-US" sz="1422" b="1" dirty="0">
                <a:ea typeface="宋体" panose="02010600030101010101" pitchFamily="2" charset="-122"/>
              </a:rPr>
            </a:br>
            <a:r>
              <a:rPr lang="zh-CN" altLang="en-US" sz="1422" b="1" dirty="0">
                <a:ea typeface="宋体" panose="02010600030101010101" pitchFamily="2" charset="-122"/>
              </a:rPr>
              <a:t>电子邮件：</a:t>
            </a:r>
            <a:r>
              <a:rPr lang="en-US" altLang="zh-CN" sz="1422" b="1" dirty="0">
                <a:ea typeface="宋体" panose="02010600030101010101" pitchFamily="2" charset="-122"/>
              </a:rPr>
              <a:t>iacle@iacle.org</a:t>
            </a:r>
            <a:endParaRPr lang="en-CA" altLang="en-US" sz="1422" dirty="0">
              <a:solidFill>
                <a:schemeClr val="tx1"/>
              </a:solidFill>
            </a:endParaRPr>
          </a:p>
        </p:txBody>
      </p:sp>
    </p:spTree>
    <p:extLst>
      <p:ext uri="{BB962C8B-B14F-4D97-AF65-F5344CB8AC3E}">
        <p14:creationId xmlns:p14="http://schemas.microsoft.com/office/powerpoint/2010/main" val="437613491"/>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902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902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902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29031" name="Rectangle 7"/>
          <p:cNvSpPr>
            <a:spLocks noGrp="1" noChangeArrowheads="1"/>
          </p:cNvSpPr>
          <p:nvPr>
            <p:ph idx="1"/>
          </p:nvPr>
        </p:nvSpPr>
        <p:spPr>
          <a:xfrm>
            <a:off x="827584" y="918768"/>
            <a:ext cx="7741356" cy="5073650"/>
          </a:xfrm>
        </p:spPr>
        <p:txBody>
          <a:bodyPr/>
          <a:lstStyle/>
          <a:p>
            <a:pPr eaLnBrk="1" hangingPunct="1">
              <a:lnSpc>
                <a:spcPct val="150000"/>
              </a:lnSpc>
            </a:pPr>
            <a:r>
              <a:rPr lang="en-US" altLang="en-US" sz="2400" dirty="0" err="1"/>
              <a:t>Dk</a:t>
            </a:r>
            <a:r>
              <a:rPr lang="en-US" altLang="en-US" sz="2400" dirty="0"/>
              <a:t>/</a:t>
            </a:r>
            <a:r>
              <a:rPr lang="en-US" altLang="en-US" sz="2400" i="1" dirty="0"/>
              <a:t>t</a:t>
            </a:r>
            <a:r>
              <a:rPr lang="en-US" altLang="en-US" sz="2400" dirty="0"/>
              <a:t> </a:t>
            </a:r>
            <a:r>
              <a:rPr lang="zh-CN" altLang="en-US" sz="2400" dirty="0">
                <a:latin typeface="Arial"/>
                <a:cs typeface="Arial"/>
              </a:rPr>
              <a:t>增加</a:t>
            </a:r>
            <a:r>
              <a:rPr lang="en-US" altLang="en-US" sz="2400" dirty="0"/>
              <a:t>:</a:t>
            </a:r>
          </a:p>
          <a:p>
            <a:pPr lvl="1" eaLnBrk="1" hangingPunct="1">
              <a:lnSpc>
                <a:spcPct val="150000"/>
              </a:lnSpc>
            </a:pPr>
            <a:r>
              <a:rPr lang="zh-CN" altLang="en-US" sz="2400" dirty="0">
                <a:latin typeface="Arial"/>
                <a:cs typeface="Arial"/>
              </a:rPr>
              <a:t>增加含水量（厚度不变）</a:t>
            </a:r>
            <a:endParaRPr lang="en-US" altLang="en-US" sz="2400" dirty="0"/>
          </a:p>
          <a:p>
            <a:pPr lvl="1" eaLnBrk="1" hangingPunct="1">
              <a:lnSpc>
                <a:spcPct val="150000"/>
              </a:lnSpc>
            </a:pPr>
            <a:r>
              <a:rPr lang="zh-CN" altLang="en-US" sz="2400" dirty="0">
                <a:latin typeface="Arial"/>
                <a:cs typeface="Arial"/>
              </a:rPr>
              <a:t>减少厚度</a:t>
            </a:r>
            <a:r>
              <a:rPr lang="en-US" altLang="en-US" sz="2400" dirty="0">
                <a:latin typeface="Arial"/>
                <a:cs typeface="Arial"/>
              </a:rPr>
              <a:t> </a:t>
            </a:r>
            <a:r>
              <a:rPr lang="en-US" altLang="en-US" sz="2400" dirty="0"/>
              <a:t>(</a:t>
            </a:r>
            <a:r>
              <a:rPr lang="zh-CN" altLang="en-US" sz="2400" dirty="0"/>
              <a:t>含水量不变</a:t>
            </a:r>
            <a:r>
              <a:rPr lang="en-US" altLang="en-US" sz="2400" dirty="0"/>
              <a:t>)</a:t>
            </a:r>
          </a:p>
          <a:p>
            <a:pPr eaLnBrk="1" hangingPunct="1">
              <a:lnSpc>
                <a:spcPct val="150000"/>
              </a:lnSpc>
            </a:pPr>
            <a:r>
              <a:rPr lang="zh-CN" altLang="en-US" sz="2400" dirty="0"/>
              <a:t>薄的中等含水量的镜片的</a:t>
            </a:r>
            <a:r>
              <a:rPr lang="en-US" altLang="en-US" sz="2400" dirty="0"/>
              <a:t> Dk/</a:t>
            </a:r>
            <a:r>
              <a:rPr lang="en-US" altLang="en-US" sz="2400" i="1" dirty="0"/>
              <a:t>t</a:t>
            </a:r>
            <a:r>
              <a:rPr lang="zh-CN" altLang="en-US" sz="2400" i="1" dirty="0"/>
              <a:t>最高</a:t>
            </a:r>
            <a:endParaRPr lang="en-US" altLang="en-US" sz="2400" dirty="0"/>
          </a:p>
          <a:p>
            <a:pPr eaLnBrk="1" hangingPunct="1">
              <a:lnSpc>
                <a:spcPct val="150000"/>
              </a:lnSpc>
            </a:pPr>
            <a:r>
              <a:rPr lang="zh-CN" altLang="en-US" sz="2400" dirty="0"/>
              <a:t>严重的镜片沉淀降低</a:t>
            </a:r>
            <a:r>
              <a:rPr lang="en-US" altLang="en-US" sz="2400" dirty="0" err="1"/>
              <a:t>Dk</a:t>
            </a:r>
            <a:r>
              <a:rPr lang="en-US" altLang="en-US" sz="2400" dirty="0"/>
              <a:t>/</a:t>
            </a:r>
            <a:r>
              <a:rPr lang="en-US" altLang="en-US" sz="2400" i="1" dirty="0"/>
              <a:t>t</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软镜氧传导性</a:t>
            </a:r>
            <a:endParaRPr lang="en-CA" altLang="en-US" dirty="0">
              <a:solidFill>
                <a:srgbClr val="FFFF00"/>
              </a:solidFill>
              <a:latin typeface="Arial" charset="0"/>
              <a:cs typeface="Arial"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6"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8" name="Rectangle 7"/>
          <p:cNvSpPr>
            <a:spLocks noGrp="1" noChangeArrowheads="1"/>
          </p:cNvSpPr>
          <p:nvPr>
            <p:ph idx="1"/>
          </p:nvPr>
        </p:nvSpPr>
        <p:spPr>
          <a:xfrm>
            <a:off x="805816" y="1401932"/>
            <a:ext cx="7524044" cy="547390"/>
          </a:xfrm>
        </p:spPr>
        <p:txBody>
          <a:bodyPr/>
          <a:lstStyle/>
          <a:p>
            <a:pPr marL="0" indent="0" algn="ctr" eaLnBrk="1" hangingPunct="1">
              <a:lnSpc>
                <a:spcPct val="110000"/>
              </a:lnSpc>
              <a:buNone/>
            </a:pPr>
            <a:r>
              <a:rPr lang="en-US" altLang="en-US" sz="2400" dirty="0">
                <a:solidFill>
                  <a:srgbClr val="0073AE"/>
                </a:solidFill>
              </a:rPr>
              <a:t>HEMA (38.6%) </a:t>
            </a:r>
            <a:r>
              <a:rPr lang="zh-CN" altLang="en-US" sz="2400" dirty="0">
                <a:solidFill>
                  <a:srgbClr val="0073AE"/>
                </a:solidFill>
              </a:rPr>
              <a:t>材料</a:t>
            </a:r>
            <a:r>
              <a:rPr lang="en-US" altLang="en-US" sz="2400" dirty="0">
                <a:solidFill>
                  <a:srgbClr val="0073AE"/>
                </a:solidFill>
              </a:rPr>
              <a:t>, </a:t>
            </a:r>
            <a:r>
              <a:rPr lang="zh-CN" altLang="en-US" sz="2400" dirty="0">
                <a:solidFill>
                  <a:srgbClr val="0073AE"/>
                </a:solidFill>
              </a:rPr>
              <a:t>配戴</a:t>
            </a:r>
            <a:r>
              <a:rPr lang="en-US" altLang="zh-CN" sz="2400" dirty="0">
                <a:solidFill>
                  <a:srgbClr val="0073AE"/>
                </a:solidFill>
              </a:rPr>
              <a:t>8</a:t>
            </a:r>
            <a:r>
              <a:rPr lang="zh-CN" altLang="en-US" sz="2400" dirty="0">
                <a:solidFill>
                  <a:srgbClr val="0073AE"/>
                </a:solidFill>
              </a:rPr>
              <a:t>小时</a:t>
            </a:r>
            <a:endParaRPr lang="en-US" altLang="en-US" sz="2400" dirty="0">
              <a:solidFill>
                <a:srgbClr val="0073AE"/>
              </a:solidFill>
            </a:endParaRPr>
          </a:p>
        </p:txBody>
      </p:sp>
      <p:sp>
        <p:nvSpPr>
          <p:cNvPr id="131079" name="Text Box 8"/>
          <p:cNvSpPr txBox="1">
            <a:spLocks noChangeArrowheads="1"/>
          </p:cNvSpPr>
          <p:nvPr/>
        </p:nvSpPr>
        <p:spPr bwMode="auto">
          <a:xfrm>
            <a:off x="2201493" y="1700808"/>
            <a:ext cx="5106811" cy="3955250"/>
          </a:xfrm>
          <a:prstGeom prst="rect">
            <a:avLst/>
          </a:prstGeom>
          <a:noFill/>
          <a:ln w="12700">
            <a:noFill/>
            <a:miter lim="800000"/>
            <a:headEnd type="none" w="sm" len="sm"/>
            <a:tailEnd type="none" w="sm" len="sm"/>
          </a:ln>
        </p:spPr>
        <p:txBody>
          <a:bodyPr>
            <a:spAutoFit/>
          </a:bodyPr>
          <a:lstStyle/>
          <a:p>
            <a:pPr defTabSz="762000">
              <a:lnSpc>
                <a:spcPct val="170000"/>
              </a:lnSpc>
            </a:pPr>
            <a:r>
              <a:rPr lang="zh-CN" altLang="en-US" sz="2400" i="1" dirty="0"/>
              <a:t>中心厚度</a:t>
            </a:r>
            <a:r>
              <a:rPr lang="en-US" altLang="en-US" sz="2400" dirty="0">
                <a:solidFill>
                  <a:schemeClr val="tx1"/>
                </a:solidFill>
              </a:rPr>
              <a:t> </a:t>
            </a:r>
            <a:r>
              <a:rPr lang="en-US" altLang="en-US" sz="3200" dirty="0">
                <a:solidFill>
                  <a:schemeClr val="tx1"/>
                </a:solidFill>
              </a:rPr>
              <a:t>(mm)</a:t>
            </a:r>
            <a:r>
              <a:rPr lang="en-US" altLang="en-US" sz="4400" dirty="0"/>
              <a:t>     </a:t>
            </a:r>
            <a:r>
              <a:rPr lang="zh-CN" altLang="en-US" sz="2800" dirty="0">
                <a:solidFill>
                  <a:schemeClr val="tx1"/>
                </a:solidFill>
              </a:rPr>
              <a:t>水肿</a:t>
            </a:r>
            <a:r>
              <a:rPr lang="en-US" altLang="en-US" sz="3600" dirty="0">
                <a:solidFill>
                  <a:schemeClr val="tx1"/>
                </a:solidFill>
              </a:rPr>
              <a:t>(%)</a:t>
            </a:r>
          </a:p>
          <a:p>
            <a:pPr defTabSz="762000">
              <a:lnSpc>
                <a:spcPct val="170000"/>
              </a:lnSpc>
            </a:pPr>
            <a:r>
              <a:rPr lang="en-US" altLang="en-US" sz="3600" dirty="0">
                <a:solidFill>
                  <a:schemeClr val="tx1"/>
                </a:solidFill>
              </a:rPr>
              <a:t>  0.13			     8</a:t>
            </a:r>
          </a:p>
          <a:p>
            <a:pPr defTabSz="762000">
              <a:lnSpc>
                <a:spcPct val="170000"/>
              </a:lnSpc>
            </a:pPr>
            <a:r>
              <a:rPr lang="en-US" altLang="en-US" sz="3600" dirty="0">
                <a:solidFill>
                  <a:schemeClr val="tx1"/>
                </a:solidFill>
              </a:rPr>
              <a:t>  0.07			     5</a:t>
            </a:r>
          </a:p>
          <a:p>
            <a:pPr defTabSz="762000">
              <a:lnSpc>
                <a:spcPct val="170000"/>
              </a:lnSpc>
            </a:pPr>
            <a:r>
              <a:rPr lang="en-US" altLang="en-US" sz="3600" dirty="0">
                <a:solidFill>
                  <a:schemeClr val="tx1"/>
                </a:solidFill>
              </a:rPr>
              <a:t>  0.03			     1</a:t>
            </a:r>
          </a:p>
        </p:txBody>
      </p:sp>
      <p:sp>
        <p:nvSpPr>
          <p:cNvPr id="131080" name="Rectangle 11"/>
          <p:cNvSpPr>
            <a:spLocks noChangeArrowheads="1"/>
          </p:cNvSpPr>
          <p:nvPr/>
        </p:nvSpPr>
        <p:spPr bwMode="auto">
          <a:xfrm>
            <a:off x="742244" y="536576"/>
            <a:ext cx="7772400" cy="536575"/>
          </a:xfrm>
          <a:prstGeom prst="rect">
            <a:avLst/>
          </a:prstGeom>
          <a:noFill/>
          <a:ln w="9525">
            <a:noFill/>
            <a:miter lim="800000"/>
            <a:headEnd/>
            <a:tailEnd/>
          </a:ln>
        </p:spPr>
        <p:txBody>
          <a:bodyPr lIns="92075" tIns="46038" rIns="92075" bIns="46038" anchor="ctr"/>
          <a:lstStyle/>
          <a:p>
            <a:pPr algn="ctr" defTabSz="762000"/>
            <a:endParaRPr lang="en-US" altLang="en-US" sz="3500" b="1" dirty="0">
              <a:solidFill>
                <a:schemeClr val="bg1"/>
              </a:solidFill>
            </a:endParaRPr>
          </a:p>
        </p:txBody>
      </p:sp>
      <p:sp>
        <p:nvSpPr>
          <p:cNvPr id="131081" name="Text Box 12"/>
          <p:cNvSpPr txBox="1">
            <a:spLocks noChangeArrowheads="1"/>
          </p:cNvSpPr>
          <p:nvPr/>
        </p:nvSpPr>
        <p:spPr bwMode="auto">
          <a:xfrm>
            <a:off x="6880764" y="5851562"/>
            <a:ext cx="2263422" cy="369332"/>
          </a:xfrm>
          <a:prstGeom prst="rect">
            <a:avLst/>
          </a:prstGeom>
          <a:noFill/>
          <a:ln w="12700">
            <a:noFill/>
            <a:miter lim="800000"/>
            <a:headEnd type="none" w="sm" len="sm"/>
            <a:tailEnd type="none" w="sm" len="sm"/>
          </a:ln>
        </p:spPr>
        <p:txBody>
          <a:bodyPr>
            <a:spAutoFit/>
          </a:bodyPr>
          <a:lstStyle/>
          <a:p>
            <a:pPr algn="ctr" defTabSz="762000"/>
            <a:r>
              <a:rPr lang="en-US" altLang="en-US" b="1" i="1" dirty="0">
                <a:solidFill>
                  <a:schemeClr val="tx1"/>
                </a:solidFill>
              </a:rPr>
              <a:t>La Hood, </a:t>
            </a:r>
            <a:r>
              <a:rPr lang="en-US" altLang="en-US" b="1" i="1" dirty="0" err="1">
                <a:solidFill>
                  <a:schemeClr val="tx1"/>
                </a:solidFill>
              </a:rPr>
              <a:t>CCLRU</a:t>
            </a:r>
            <a:r>
              <a:rPr lang="en-US" altLang="en-US" b="1" i="1" dirty="0">
                <a:solidFill>
                  <a:schemeClr val="tx1"/>
                </a:solidFill>
              </a:rPr>
              <a:t> Data</a:t>
            </a:r>
          </a:p>
        </p:txBody>
      </p:sp>
      <p:sp>
        <p:nvSpPr>
          <p:cNvPr id="2" name="TextBox 1"/>
          <p:cNvSpPr txBox="1"/>
          <p:nvPr/>
        </p:nvSpPr>
        <p:spPr>
          <a:xfrm>
            <a:off x="2915816" y="788144"/>
            <a:ext cx="2085827" cy="646331"/>
          </a:xfrm>
          <a:prstGeom prst="rect">
            <a:avLst/>
          </a:prstGeom>
          <a:noFill/>
        </p:spPr>
        <p:txBody>
          <a:bodyPr wrap="none" rtlCol="0">
            <a:spAutoFit/>
          </a:bodyPr>
          <a:lstStyle/>
          <a:p>
            <a:r>
              <a:rPr lang="zh-CN" altLang="en-US" sz="3600" b="1" dirty="0"/>
              <a:t>软镜日戴</a:t>
            </a:r>
            <a:endParaRPr lang="en-GB" sz="3600" dirty="0"/>
          </a:p>
        </p:txBody>
      </p:sp>
      <p:sp>
        <p:nvSpPr>
          <p:cNvPr id="13" name="Title 3"/>
          <p:cNvSpPr txBox="1">
            <a:spLocks/>
          </p:cNvSpPr>
          <p:nvPr/>
        </p:nvSpPr>
        <p:spPr>
          <a:xfrm>
            <a:off x="152400" y="78904"/>
            <a:ext cx="8839200" cy="685800"/>
          </a:xfrm>
          <a:prstGeom prst="rect">
            <a:avLst/>
          </a:prstGeom>
        </p:spPr>
        <p:txBody>
          <a:bodyPr>
            <a:normAutofit fontScale="92500"/>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角膜水肿</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软镜 日戴 </a:t>
            </a:r>
            <a:r>
              <a:rPr lang="en-US" altLang="zh-CN" dirty="0">
                <a:solidFill>
                  <a:srgbClr val="FFFF00"/>
                </a:solidFill>
                <a:latin typeface="Arial" charset="0"/>
                <a:cs typeface="Arial" charset="0"/>
              </a:rPr>
              <a:t>HEMA</a:t>
            </a:r>
            <a:r>
              <a:rPr lang="zh-CN" altLang="en-US" dirty="0">
                <a:solidFill>
                  <a:srgbClr val="FFFF00"/>
                </a:solidFill>
                <a:latin typeface="Arial" charset="0"/>
                <a:cs typeface="Arial" charset="0"/>
              </a:rPr>
              <a:t>材料</a:t>
            </a:r>
            <a:endParaRPr lang="en-CA" altLang="en-US" dirty="0">
              <a:solidFill>
                <a:srgbClr val="FFFF00"/>
              </a:solidFill>
              <a:latin typeface="Arial" charset="0"/>
              <a:cs typeface="Arial"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6"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8" name="Rectangle 7"/>
          <p:cNvSpPr>
            <a:spLocks noGrp="1" noChangeArrowheads="1"/>
          </p:cNvSpPr>
          <p:nvPr>
            <p:ph idx="1"/>
          </p:nvPr>
        </p:nvSpPr>
        <p:spPr>
          <a:xfrm>
            <a:off x="805816" y="1401932"/>
            <a:ext cx="7524044" cy="547390"/>
          </a:xfrm>
        </p:spPr>
        <p:txBody>
          <a:bodyPr/>
          <a:lstStyle/>
          <a:p>
            <a:pPr marL="0" indent="0" algn="ctr" eaLnBrk="1" hangingPunct="1">
              <a:lnSpc>
                <a:spcPct val="110000"/>
              </a:lnSpc>
              <a:buNone/>
            </a:pPr>
            <a:r>
              <a:rPr lang="zh-CN" altLang="en-US" sz="2400" dirty="0">
                <a:solidFill>
                  <a:srgbClr val="0073AE"/>
                </a:solidFill>
              </a:rPr>
              <a:t>高含水</a:t>
            </a:r>
            <a:r>
              <a:rPr lang="en-US" altLang="en-US" sz="2400" dirty="0">
                <a:solidFill>
                  <a:srgbClr val="0073AE"/>
                </a:solidFill>
              </a:rPr>
              <a:t>(75%) </a:t>
            </a:r>
            <a:r>
              <a:rPr lang="zh-CN" altLang="en-US" sz="2400" dirty="0">
                <a:solidFill>
                  <a:srgbClr val="0073AE"/>
                </a:solidFill>
              </a:rPr>
              <a:t>材料</a:t>
            </a:r>
            <a:r>
              <a:rPr lang="en-US" altLang="en-US" sz="2400" dirty="0">
                <a:solidFill>
                  <a:srgbClr val="0073AE"/>
                </a:solidFill>
              </a:rPr>
              <a:t>, </a:t>
            </a:r>
            <a:r>
              <a:rPr lang="zh-CN" altLang="en-US" sz="2400" dirty="0">
                <a:solidFill>
                  <a:srgbClr val="0073AE"/>
                </a:solidFill>
              </a:rPr>
              <a:t>配戴</a:t>
            </a:r>
            <a:r>
              <a:rPr lang="en-US" altLang="zh-CN" sz="2400" dirty="0">
                <a:solidFill>
                  <a:srgbClr val="0073AE"/>
                </a:solidFill>
              </a:rPr>
              <a:t>8</a:t>
            </a:r>
            <a:r>
              <a:rPr lang="zh-CN" altLang="en-US" sz="2400" dirty="0">
                <a:solidFill>
                  <a:srgbClr val="0073AE"/>
                </a:solidFill>
              </a:rPr>
              <a:t>小时</a:t>
            </a:r>
            <a:endParaRPr lang="en-US" altLang="en-US" sz="2400" dirty="0">
              <a:solidFill>
                <a:srgbClr val="0073AE"/>
              </a:solidFill>
            </a:endParaRPr>
          </a:p>
        </p:txBody>
      </p:sp>
      <p:sp>
        <p:nvSpPr>
          <p:cNvPr id="131080" name="Rectangle 11"/>
          <p:cNvSpPr>
            <a:spLocks noChangeArrowheads="1"/>
          </p:cNvSpPr>
          <p:nvPr/>
        </p:nvSpPr>
        <p:spPr bwMode="auto">
          <a:xfrm>
            <a:off x="742244" y="536576"/>
            <a:ext cx="7772400" cy="536575"/>
          </a:xfrm>
          <a:prstGeom prst="rect">
            <a:avLst/>
          </a:prstGeom>
          <a:noFill/>
          <a:ln w="9525">
            <a:noFill/>
            <a:miter lim="800000"/>
            <a:headEnd/>
            <a:tailEnd/>
          </a:ln>
        </p:spPr>
        <p:txBody>
          <a:bodyPr lIns="92075" tIns="46038" rIns="92075" bIns="46038" anchor="ctr"/>
          <a:lstStyle/>
          <a:p>
            <a:pPr algn="ctr" defTabSz="762000"/>
            <a:endParaRPr lang="en-US" altLang="en-US" sz="3500" b="1" dirty="0">
              <a:solidFill>
                <a:schemeClr val="bg1"/>
              </a:solidFill>
            </a:endParaRPr>
          </a:p>
        </p:txBody>
      </p:sp>
      <p:sp>
        <p:nvSpPr>
          <p:cNvPr id="131081" name="Text Box 12"/>
          <p:cNvSpPr txBox="1">
            <a:spLocks noChangeArrowheads="1"/>
          </p:cNvSpPr>
          <p:nvPr/>
        </p:nvSpPr>
        <p:spPr bwMode="auto">
          <a:xfrm>
            <a:off x="6880764" y="5851562"/>
            <a:ext cx="2263422" cy="369332"/>
          </a:xfrm>
          <a:prstGeom prst="rect">
            <a:avLst/>
          </a:prstGeom>
          <a:noFill/>
          <a:ln w="12700">
            <a:noFill/>
            <a:miter lim="800000"/>
            <a:headEnd type="none" w="sm" len="sm"/>
            <a:tailEnd type="none" w="sm" len="sm"/>
          </a:ln>
        </p:spPr>
        <p:txBody>
          <a:bodyPr>
            <a:spAutoFit/>
          </a:bodyPr>
          <a:lstStyle/>
          <a:p>
            <a:pPr algn="ctr" defTabSz="762000"/>
            <a:r>
              <a:rPr lang="en-US" altLang="en-US" b="1" i="1" dirty="0">
                <a:solidFill>
                  <a:schemeClr val="tx1"/>
                </a:solidFill>
              </a:rPr>
              <a:t>La Hood, </a:t>
            </a:r>
            <a:r>
              <a:rPr lang="en-US" altLang="en-US" b="1" i="1" dirty="0" err="1">
                <a:solidFill>
                  <a:schemeClr val="tx1"/>
                </a:solidFill>
              </a:rPr>
              <a:t>CCLRU</a:t>
            </a:r>
            <a:r>
              <a:rPr lang="en-US" altLang="en-US" b="1" i="1" dirty="0">
                <a:solidFill>
                  <a:schemeClr val="tx1"/>
                </a:solidFill>
              </a:rPr>
              <a:t> Data</a:t>
            </a:r>
          </a:p>
        </p:txBody>
      </p:sp>
      <p:sp>
        <p:nvSpPr>
          <p:cNvPr id="2" name="TextBox 1"/>
          <p:cNvSpPr txBox="1"/>
          <p:nvPr/>
        </p:nvSpPr>
        <p:spPr>
          <a:xfrm>
            <a:off x="2915816" y="788144"/>
            <a:ext cx="2085827" cy="646331"/>
          </a:xfrm>
          <a:prstGeom prst="rect">
            <a:avLst/>
          </a:prstGeom>
          <a:noFill/>
        </p:spPr>
        <p:txBody>
          <a:bodyPr wrap="none" rtlCol="0">
            <a:spAutoFit/>
          </a:bodyPr>
          <a:lstStyle/>
          <a:p>
            <a:r>
              <a:rPr lang="zh-CN" altLang="en-US" sz="3600" b="1" dirty="0"/>
              <a:t>软镜日戴</a:t>
            </a:r>
            <a:endParaRPr lang="en-GB" sz="3600" dirty="0"/>
          </a:p>
        </p:txBody>
      </p:sp>
      <p:sp>
        <p:nvSpPr>
          <p:cNvPr id="1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角膜水肿</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软镜 日戴 高含水</a:t>
            </a:r>
            <a:endParaRPr lang="en-CA" altLang="en-US" dirty="0">
              <a:solidFill>
                <a:srgbClr val="FFFF00"/>
              </a:solidFill>
              <a:latin typeface="Arial" charset="0"/>
              <a:cs typeface="Arial" charset="0"/>
            </a:endParaRPr>
          </a:p>
        </p:txBody>
      </p:sp>
      <p:sp>
        <p:nvSpPr>
          <p:cNvPr id="11" name="Text Box 7"/>
          <p:cNvSpPr txBox="1">
            <a:spLocks noChangeArrowheads="1"/>
          </p:cNvSpPr>
          <p:nvPr/>
        </p:nvSpPr>
        <p:spPr bwMode="auto">
          <a:xfrm>
            <a:off x="2201493" y="1844824"/>
            <a:ext cx="5106811" cy="3565913"/>
          </a:xfrm>
          <a:prstGeom prst="rect">
            <a:avLst/>
          </a:prstGeom>
          <a:noFill/>
          <a:ln w="12700">
            <a:noFill/>
            <a:miter lim="800000"/>
            <a:headEnd type="none" w="sm" len="sm"/>
            <a:tailEnd type="none" w="sm" len="sm"/>
          </a:ln>
        </p:spPr>
        <p:txBody>
          <a:bodyPr>
            <a:spAutoFit/>
          </a:bodyPr>
          <a:lstStyle/>
          <a:p>
            <a:pPr defTabSz="762000">
              <a:lnSpc>
                <a:spcPct val="220000"/>
              </a:lnSpc>
            </a:pPr>
            <a:r>
              <a:rPr lang="zh-CN" altLang="en-US" sz="3200" i="1" dirty="0">
                <a:solidFill>
                  <a:schemeClr val="tx1"/>
                </a:solidFill>
              </a:rPr>
              <a:t>中心厚度</a:t>
            </a:r>
            <a:r>
              <a:rPr lang="en-US" altLang="en-US" sz="3200" dirty="0">
                <a:solidFill>
                  <a:schemeClr val="tx1"/>
                </a:solidFill>
              </a:rPr>
              <a:t> (mm)	 </a:t>
            </a:r>
            <a:r>
              <a:rPr lang="zh-CN" altLang="en-US" sz="3200" dirty="0">
                <a:solidFill>
                  <a:schemeClr val="tx1"/>
                </a:solidFill>
              </a:rPr>
              <a:t>水肿</a:t>
            </a:r>
            <a:r>
              <a:rPr lang="en-US" altLang="en-US" sz="3200" dirty="0">
                <a:solidFill>
                  <a:schemeClr val="tx1"/>
                </a:solidFill>
              </a:rPr>
              <a:t>(%)</a:t>
            </a:r>
          </a:p>
          <a:p>
            <a:pPr defTabSz="762000">
              <a:lnSpc>
                <a:spcPct val="220000"/>
              </a:lnSpc>
            </a:pPr>
            <a:r>
              <a:rPr lang="en-US" altLang="en-US" sz="3600" dirty="0">
                <a:solidFill>
                  <a:schemeClr val="tx1"/>
                </a:solidFill>
              </a:rPr>
              <a:t>  0. 3			     2</a:t>
            </a:r>
          </a:p>
          <a:p>
            <a:pPr defTabSz="762000">
              <a:lnSpc>
                <a:spcPct val="220000"/>
              </a:lnSpc>
            </a:pPr>
            <a:r>
              <a:rPr lang="en-US" altLang="en-US" sz="3600" dirty="0">
                <a:solidFill>
                  <a:schemeClr val="tx1"/>
                </a:solidFill>
              </a:rPr>
              <a:t>  0.15			     0.5</a:t>
            </a:r>
          </a:p>
        </p:txBody>
      </p:sp>
    </p:spTree>
    <p:extLst>
      <p:ext uri="{BB962C8B-B14F-4D97-AF65-F5344CB8AC3E}">
        <p14:creationId xmlns:p14="http://schemas.microsoft.com/office/powerpoint/2010/main" val="13126144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6"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8" name="Rectangle 7"/>
          <p:cNvSpPr>
            <a:spLocks noGrp="1" noChangeArrowheads="1"/>
          </p:cNvSpPr>
          <p:nvPr>
            <p:ph idx="1"/>
          </p:nvPr>
        </p:nvSpPr>
        <p:spPr>
          <a:xfrm>
            <a:off x="804177" y="1426353"/>
            <a:ext cx="7524044" cy="547390"/>
          </a:xfrm>
        </p:spPr>
        <p:txBody>
          <a:bodyPr/>
          <a:lstStyle/>
          <a:p>
            <a:pPr marL="0" indent="0" algn="ctr" eaLnBrk="1" hangingPunct="1">
              <a:lnSpc>
                <a:spcPct val="110000"/>
              </a:lnSpc>
              <a:buNone/>
            </a:pPr>
            <a:r>
              <a:rPr lang="zh-CN" altLang="en-US" sz="2400" dirty="0">
                <a:solidFill>
                  <a:srgbClr val="0073AE"/>
                </a:solidFill>
              </a:rPr>
              <a:t>配戴</a:t>
            </a:r>
            <a:r>
              <a:rPr lang="en-US" altLang="zh-CN" sz="2400" dirty="0">
                <a:solidFill>
                  <a:srgbClr val="0073AE"/>
                </a:solidFill>
              </a:rPr>
              <a:t>8</a:t>
            </a:r>
            <a:r>
              <a:rPr lang="zh-CN" altLang="en-US" sz="2400" dirty="0">
                <a:solidFill>
                  <a:srgbClr val="0073AE"/>
                </a:solidFill>
              </a:rPr>
              <a:t>小时</a:t>
            </a:r>
            <a:endParaRPr lang="en-US" altLang="en-US" sz="2400" dirty="0">
              <a:solidFill>
                <a:srgbClr val="0073AE"/>
              </a:solidFill>
            </a:endParaRPr>
          </a:p>
        </p:txBody>
      </p:sp>
      <p:sp>
        <p:nvSpPr>
          <p:cNvPr id="131080" name="Rectangle 11"/>
          <p:cNvSpPr>
            <a:spLocks noChangeArrowheads="1"/>
          </p:cNvSpPr>
          <p:nvPr/>
        </p:nvSpPr>
        <p:spPr bwMode="auto">
          <a:xfrm>
            <a:off x="742244" y="536576"/>
            <a:ext cx="7772400" cy="536575"/>
          </a:xfrm>
          <a:prstGeom prst="rect">
            <a:avLst/>
          </a:prstGeom>
          <a:noFill/>
          <a:ln w="9525">
            <a:noFill/>
            <a:miter lim="800000"/>
            <a:headEnd/>
            <a:tailEnd/>
          </a:ln>
        </p:spPr>
        <p:txBody>
          <a:bodyPr lIns="92075" tIns="46038" rIns="92075" bIns="46038" anchor="ctr"/>
          <a:lstStyle/>
          <a:p>
            <a:pPr algn="ctr" defTabSz="762000"/>
            <a:endParaRPr lang="en-US" altLang="en-US" sz="3500" b="1" dirty="0">
              <a:solidFill>
                <a:schemeClr val="bg1"/>
              </a:solidFill>
            </a:endParaRPr>
          </a:p>
        </p:txBody>
      </p:sp>
      <p:sp>
        <p:nvSpPr>
          <p:cNvPr id="131081" name="Text Box 12"/>
          <p:cNvSpPr txBox="1">
            <a:spLocks noChangeArrowheads="1"/>
          </p:cNvSpPr>
          <p:nvPr/>
        </p:nvSpPr>
        <p:spPr bwMode="auto">
          <a:xfrm>
            <a:off x="6880764" y="5851562"/>
            <a:ext cx="2263422" cy="369332"/>
          </a:xfrm>
          <a:prstGeom prst="rect">
            <a:avLst/>
          </a:prstGeom>
          <a:noFill/>
          <a:ln w="12700">
            <a:noFill/>
            <a:miter lim="800000"/>
            <a:headEnd type="none" w="sm" len="sm"/>
            <a:tailEnd type="none" w="sm" len="sm"/>
          </a:ln>
        </p:spPr>
        <p:txBody>
          <a:bodyPr>
            <a:spAutoFit/>
          </a:bodyPr>
          <a:lstStyle/>
          <a:p>
            <a:pPr algn="ctr" defTabSz="762000"/>
            <a:r>
              <a:rPr lang="en-US" altLang="en-US" b="1" i="1" dirty="0">
                <a:solidFill>
                  <a:schemeClr val="tx1"/>
                </a:solidFill>
              </a:rPr>
              <a:t>La Hood, </a:t>
            </a:r>
            <a:r>
              <a:rPr lang="en-US" altLang="en-US" b="1" i="1" dirty="0" err="1">
                <a:solidFill>
                  <a:schemeClr val="tx1"/>
                </a:solidFill>
              </a:rPr>
              <a:t>CCLRU</a:t>
            </a:r>
            <a:r>
              <a:rPr lang="en-US" altLang="en-US" b="1" i="1" dirty="0">
                <a:solidFill>
                  <a:schemeClr val="tx1"/>
                </a:solidFill>
              </a:rPr>
              <a:t> Data</a:t>
            </a:r>
          </a:p>
        </p:txBody>
      </p:sp>
      <p:sp>
        <p:nvSpPr>
          <p:cNvPr id="2" name="TextBox 1"/>
          <p:cNvSpPr txBox="1"/>
          <p:nvPr/>
        </p:nvSpPr>
        <p:spPr>
          <a:xfrm>
            <a:off x="2247648" y="788144"/>
            <a:ext cx="2964273" cy="646331"/>
          </a:xfrm>
          <a:prstGeom prst="rect">
            <a:avLst/>
          </a:prstGeom>
          <a:noFill/>
        </p:spPr>
        <p:txBody>
          <a:bodyPr wrap="none" rtlCol="0">
            <a:spAutoFit/>
          </a:bodyPr>
          <a:lstStyle/>
          <a:p>
            <a:r>
              <a:rPr lang="zh-CN" altLang="en-US" sz="3600" b="1" dirty="0"/>
              <a:t>软镜过夜配戴</a:t>
            </a:r>
            <a:endParaRPr lang="en-GB" sz="3600" dirty="0"/>
          </a:p>
        </p:txBody>
      </p:sp>
      <p:sp>
        <p:nvSpPr>
          <p:cNvPr id="1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角膜水肿</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软镜长戴</a:t>
            </a:r>
            <a:endParaRPr lang="en-CA" altLang="en-US" dirty="0">
              <a:solidFill>
                <a:srgbClr val="FFFF00"/>
              </a:solidFill>
              <a:latin typeface="Arial" charset="0"/>
              <a:cs typeface="Arial" charset="0"/>
            </a:endParaRPr>
          </a:p>
        </p:txBody>
      </p:sp>
      <p:sp>
        <p:nvSpPr>
          <p:cNvPr id="12" name="Text Box 1030"/>
          <p:cNvSpPr txBox="1">
            <a:spLocks noChangeArrowheads="1"/>
          </p:cNvSpPr>
          <p:nvPr/>
        </p:nvSpPr>
        <p:spPr bwMode="auto">
          <a:xfrm>
            <a:off x="999392" y="2276872"/>
            <a:ext cx="6596944" cy="4355359"/>
          </a:xfrm>
          <a:prstGeom prst="rect">
            <a:avLst/>
          </a:prstGeom>
          <a:noFill/>
          <a:ln w="12700">
            <a:noFill/>
            <a:miter lim="800000"/>
            <a:headEnd type="none" w="sm" len="sm"/>
            <a:tailEnd type="none" w="sm" len="sm"/>
          </a:ln>
        </p:spPr>
        <p:txBody>
          <a:bodyPr>
            <a:spAutoFit/>
          </a:bodyPr>
          <a:lstStyle/>
          <a:p>
            <a:pPr defTabSz="762000">
              <a:lnSpc>
                <a:spcPct val="130000"/>
              </a:lnSpc>
            </a:pPr>
            <a:r>
              <a:rPr lang="en-US" altLang="en-US" sz="3600" dirty="0">
                <a:solidFill>
                  <a:schemeClr val="tx1"/>
                </a:solidFill>
              </a:rPr>
              <a:t>	</a:t>
            </a:r>
            <a:r>
              <a:rPr lang="zh-CN" altLang="en-US" sz="3600" dirty="0">
                <a:solidFill>
                  <a:schemeClr val="tx1"/>
                </a:solidFill>
              </a:rPr>
              <a:t>低含水量</a:t>
            </a:r>
            <a:r>
              <a:rPr lang="en-US" altLang="en-US" sz="3600" dirty="0">
                <a:solidFill>
                  <a:schemeClr val="tx1"/>
                </a:solidFill>
              </a:rPr>
              <a:t>				12</a:t>
            </a:r>
          </a:p>
          <a:p>
            <a:pPr defTabSz="762000">
              <a:lnSpc>
                <a:spcPct val="130000"/>
              </a:lnSpc>
            </a:pPr>
            <a:r>
              <a:rPr lang="en-US" altLang="en-US" sz="3600" dirty="0">
                <a:solidFill>
                  <a:schemeClr val="tx1"/>
                </a:solidFill>
              </a:rPr>
              <a:t>	</a:t>
            </a:r>
            <a:r>
              <a:rPr lang="zh-CN" altLang="en-US" sz="3600" dirty="0">
                <a:solidFill>
                  <a:schemeClr val="tx1"/>
                </a:solidFill>
              </a:rPr>
              <a:t>中含水量</a:t>
            </a:r>
            <a:r>
              <a:rPr lang="en-US" altLang="en-US" sz="3600" dirty="0">
                <a:solidFill>
                  <a:schemeClr val="tx1"/>
                </a:solidFill>
              </a:rPr>
              <a:t>				10</a:t>
            </a:r>
          </a:p>
          <a:p>
            <a:pPr defTabSz="762000">
              <a:lnSpc>
                <a:spcPct val="130000"/>
              </a:lnSpc>
            </a:pPr>
            <a:r>
              <a:rPr lang="zh-CN" altLang="en-US" sz="3600" dirty="0">
                <a:solidFill>
                  <a:schemeClr val="tx1"/>
                </a:solidFill>
              </a:rPr>
              <a:t>        高含水量  </a:t>
            </a:r>
            <a:r>
              <a:rPr lang="en-US" altLang="en-US" sz="3600" dirty="0">
                <a:solidFill>
                  <a:schemeClr val="tx1"/>
                </a:solidFill>
              </a:rPr>
              <a:t>				11</a:t>
            </a:r>
          </a:p>
          <a:p>
            <a:pPr defTabSz="762000">
              <a:lnSpc>
                <a:spcPct val="130000"/>
              </a:lnSpc>
            </a:pPr>
            <a:r>
              <a:rPr lang="en-US" altLang="en-US" sz="3600" dirty="0">
                <a:solidFill>
                  <a:schemeClr val="tx1"/>
                </a:solidFill>
              </a:rPr>
              <a:t>	</a:t>
            </a:r>
            <a:r>
              <a:rPr lang="zh-CN" altLang="en-US" sz="3600" dirty="0">
                <a:solidFill>
                  <a:schemeClr val="tx1"/>
                </a:solidFill>
              </a:rPr>
              <a:t>硅水凝胶 </a:t>
            </a:r>
            <a:r>
              <a:rPr lang="en-US" altLang="en-US" sz="3600" dirty="0">
                <a:solidFill>
                  <a:schemeClr val="tx1"/>
                </a:solidFill>
              </a:rPr>
              <a:t>		                4	</a:t>
            </a:r>
          </a:p>
          <a:p>
            <a:pPr defTabSz="762000">
              <a:lnSpc>
                <a:spcPct val="130000"/>
              </a:lnSpc>
            </a:pPr>
            <a:r>
              <a:rPr lang="en-US" altLang="en-US" sz="3600" dirty="0">
                <a:solidFill>
                  <a:schemeClr val="tx1"/>
                </a:solidFill>
              </a:rPr>
              <a:t>	</a:t>
            </a:r>
            <a:r>
              <a:rPr lang="zh-CN" altLang="en-US" sz="3600" dirty="0"/>
              <a:t>硅氧烷弹性纤维</a:t>
            </a:r>
            <a:r>
              <a:rPr lang="en-US" altLang="en-US" sz="3600" dirty="0">
                <a:solidFill>
                  <a:schemeClr val="tx1"/>
                </a:solidFill>
              </a:rPr>
              <a:t> 		2.5			</a:t>
            </a:r>
          </a:p>
        </p:txBody>
      </p:sp>
      <p:sp>
        <p:nvSpPr>
          <p:cNvPr id="14" name="Rectangle 7"/>
          <p:cNvSpPr txBox="1">
            <a:spLocks noChangeArrowheads="1"/>
          </p:cNvSpPr>
          <p:nvPr/>
        </p:nvSpPr>
        <p:spPr bwMode="auto">
          <a:xfrm>
            <a:off x="1224420" y="1746982"/>
            <a:ext cx="7524044" cy="547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110000"/>
              </a:lnSpc>
              <a:buFont typeface="Arial" charset="0"/>
              <a:buNone/>
            </a:pPr>
            <a:r>
              <a:rPr lang="zh-CN" altLang="en-US" sz="2400" dirty="0">
                <a:solidFill>
                  <a:srgbClr val="0073AE"/>
                </a:solidFill>
              </a:rPr>
              <a:t>材料</a:t>
            </a:r>
            <a:r>
              <a:rPr lang="en-US" altLang="en-US" sz="2400" dirty="0">
                <a:solidFill>
                  <a:srgbClr val="0073AE"/>
                </a:solidFill>
              </a:rPr>
              <a:t>                                     </a:t>
            </a:r>
            <a:r>
              <a:rPr lang="zh-CN" altLang="en-US" sz="2400" dirty="0">
                <a:solidFill>
                  <a:srgbClr val="0073AE"/>
                </a:solidFill>
              </a:rPr>
              <a:t>水肿</a:t>
            </a:r>
            <a:r>
              <a:rPr lang="en-US" altLang="en-US" sz="2400" dirty="0">
                <a:solidFill>
                  <a:srgbClr val="0073AE"/>
                </a:solidFill>
              </a:rPr>
              <a:t>(%)</a:t>
            </a:r>
          </a:p>
        </p:txBody>
      </p:sp>
    </p:spTree>
    <p:extLst>
      <p:ext uri="{BB962C8B-B14F-4D97-AF65-F5344CB8AC3E}">
        <p14:creationId xmlns:p14="http://schemas.microsoft.com/office/powerpoint/2010/main" val="189700128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6"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8" name="Rectangle 7"/>
          <p:cNvSpPr>
            <a:spLocks noGrp="1" noChangeArrowheads="1"/>
          </p:cNvSpPr>
          <p:nvPr>
            <p:ph idx="1"/>
          </p:nvPr>
        </p:nvSpPr>
        <p:spPr>
          <a:xfrm>
            <a:off x="809978" y="1356967"/>
            <a:ext cx="7524044" cy="547390"/>
          </a:xfrm>
        </p:spPr>
        <p:txBody>
          <a:bodyPr/>
          <a:lstStyle/>
          <a:p>
            <a:pPr marL="0" indent="0" algn="ctr" eaLnBrk="1" hangingPunct="1">
              <a:lnSpc>
                <a:spcPct val="110000"/>
              </a:lnSpc>
              <a:buNone/>
            </a:pPr>
            <a:r>
              <a:rPr lang="zh-CN" altLang="en-US" sz="2400" dirty="0">
                <a:solidFill>
                  <a:srgbClr val="0073AE"/>
                </a:solidFill>
              </a:rPr>
              <a:t>配戴</a:t>
            </a:r>
            <a:r>
              <a:rPr lang="en-US" altLang="zh-CN" sz="2400" dirty="0">
                <a:solidFill>
                  <a:srgbClr val="0073AE"/>
                </a:solidFill>
              </a:rPr>
              <a:t>8</a:t>
            </a:r>
            <a:r>
              <a:rPr lang="zh-CN" altLang="en-US" sz="2400" dirty="0">
                <a:solidFill>
                  <a:srgbClr val="0073AE"/>
                </a:solidFill>
              </a:rPr>
              <a:t>小时</a:t>
            </a:r>
            <a:endParaRPr lang="en-US" altLang="en-US" sz="2400" dirty="0">
              <a:solidFill>
                <a:srgbClr val="0073AE"/>
              </a:solidFill>
            </a:endParaRPr>
          </a:p>
        </p:txBody>
      </p:sp>
      <p:sp>
        <p:nvSpPr>
          <p:cNvPr id="131080" name="Rectangle 11"/>
          <p:cNvSpPr>
            <a:spLocks noChangeArrowheads="1"/>
          </p:cNvSpPr>
          <p:nvPr/>
        </p:nvSpPr>
        <p:spPr bwMode="auto">
          <a:xfrm>
            <a:off x="742244" y="536576"/>
            <a:ext cx="7772400" cy="536575"/>
          </a:xfrm>
          <a:prstGeom prst="rect">
            <a:avLst/>
          </a:prstGeom>
          <a:noFill/>
          <a:ln w="9525">
            <a:noFill/>
            <a:miter lim="800000"/>
            <a:headEnd/>
            <a:tailEnd/>
          </a:ln>
        </p:spPr>
        <p:txBody>
          <a:bodyPr lIns="92075" tIns="46038" rIns="92075" bIns="46038" anchor="ctr"/>
          <a:lstStyle/>
          <a:p>
            <a:pPr algn="ctr" defTabSz="762000"/>
            <a:endParaRPr lang="en-US" altLang="en-US" sz="3500" b="1" dirty="0">
              <a:solidFill>
                <a:schemeClr val="bg1"/>
              </a:solidFill>
            </a:endParaRPr>
          </a:p>
        </p:txBody>
      </p:sp>
      <p:sp>
        <p:nvSpPr>
          <p:cNvPr id="131081" name="Text Box 12"/>
          <p:cNvSpPr txBox="1">
            <a:spLocks noChangeArrowheads="1"/>
          </p:cNvSpPr>
          <p:nvPr/>
        </p:nvSpPr>
        <p:spPr bwMode="auto">
          <a:xfrm>
            <a:off x="6880764" y="5851562"/>
            <a:ext cx="2263422" cy="369332"/>
          </a:xfrm>
          <a:prstGeom prst="rect">
            <a:avLst/>
          </a:prstGeom>
          <a:noFill/>
          <a:ln w="12700">
            <a:noFill/>
            <a:miter lim="800000"/>
            <a:headEnd type="none" w="sm" len="sm"/>
            <a:tailEnd type="none" w="sm" len="sm"/>
          </a:ln>
        </p:spPr>
        <p:txBody>
          <a:bodyPr>
            <a:spAutoFit/>
          </a:bodyPr>
          <a:lstStyle/>
          <a:p>
            <a:pPr algn="ctr" defTabSz="762000"/>
            <a:r>
              <a:rPr lang="en-US" altLang="en-US" b="1" i="1" dirty="0">
                <a:solidFill>
                  <a:schemeClr val="tx1"/>
                </a:solidFill>
              </a:rPr>
              <a:t>La Hood, </a:t>
            </a:r>
            <a:r>
              <a:rPr lang="en-US" altLang="en-US" b="1" i="1" dirty="0" err="1">
                <a:solidFill>
                  <a:schemeClr val="tx1"/>
                </a:solidFill>
              </a:rPr>
              <a:t>CCLRU</a:t>
            </a:r>
            <a:r>
              <a:rPr lang="en-US" altLang="en-US" b="1" i="1" dirty="0">
                <a:solidFill>
                  <a:schemeClr val="tx1"/>
                </a:solidFill>
              </a:rPr>
              <a:t> Data</a:t>
            </a:r>
          </a:p>
        </p:txBody>
      </p:sp>
      <p:sp>
        <p:nvSpPr>
          <p:cNvPr id="2" name="TextBox 1"/>
          <p:cNvSpPr txBox="1"/>
          <p:nvPr/>
        </p:nvSpPr>
        <p:spPr>
          <a:xfrm>
            <a:off x="3296954" y="816835"/>
            <a:ext cx="1803699" cy="646331"/>
          </a:xfrm>
          <a:prstGeom prst="rect">
            <a:avLst/>
          </a:prstGeom>
          <a:noFill/>
        </p:spPr>
        <p:txBody>
          <a:bodyPr wrap="none" rtlCol="0">
            <a:spAutoFit/>
          </a:bodyPr>
          <a:lstStyle/>
          <a:p>
            <a:r>
              <a:rPr lang="en-US" altLang="en-US" sz="3600" b="1" dirty="0"/>
              <a:t>GP </a:t>
            </a:r>
            <a:r>
              <a:rPr lang="zh-CN" altLang="en-US" sz="3600" b="1" dirty="0"/>
              <a:t>日戴</a:t>
            </a:r>
            <a:endParaRPr lang="en-GB" sz="3600" dirty="0"/>
          </a:p>
        </p:txBody>
      </p:sp>
      <p:sp>
        <p:nvSpPr>
          <p:cNvPr id="1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角膜水肿</a:t>
            </a:r>
            <a:r>
              <a:rPr lang="en-US" altLang="en-US" dirty="0">
                <a:solidFill>
                  <a:srgbClr val="FFFF00"/>
                </a:solidFill>
                <a:latin typeface="Arial" charset="0"/>
                <a:cs typeface="Arial" charset="0"/>
              </a:rPr>
              <a:t>– GP </a:t>
            </a:r>
            <a:r>
              <a:rPr lang="zh-CN" altLang="en-US" dirty="0">
                <a:solidFill>
                  <a:srgbClr val="FFFF00"/>
                </a:solidFill>
                <a:latin typeface="Arial" charset="0"/>
                <a:cs typeface="Arial" charset="0"/>
              </a:rPr>
              <a:t>日戴</a:t>
            </a:r>
            <a:endParaRPr lang="en-CA" altLang="en-US" dirty="0">
              <a:solidFill>
                <a:srgbClr val="FFFF00"/>
              </a:solidFill>
              <a:latin typeface="Arial" charset="0"/>
              <a:cs typeface="Arial" charset="0"/>
            </a:endParaRPr>
          </a:p>
        </p:txBody>
      </p:sp>
      <p:sp>
        <p:nvSpPr>
          <p:cNvPr id="14" name="Rectangle 7"/>
          <p:cNvSpPr txBox="1">
            <a:spLocks noChangeArrowheads="1"/>
          </p:cNvSpPr>
          <p:nvPr/>
        </p:nvSpPr>
        <p:spPr bwMode="auto">
          <a:xfrm>
            <a:off x="1296428" y="1746982"/>
            <a:ext cx="7524044" cy="547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110000"/>
              </a:lnSpc>
              <a:buFont typeface="Arial" charset="0"/>
              <a:buNone/>
            </a:pPr>
            <a:r>
              <a:rPr lang="zh-CN" altLang="en-US" sz="2400" dirty="0">
                <a:solidFill>
                  <a:srgbClr val="0073AE"/>
                </a:solidFill>
              </a:rPr>
              <a:t>材料</a:t>
            </a:r>
            <a:r>
              <a:rPr lang="en-US" altLang="en-US" sz="2400" dirty="0">
                <a:solidFill>
                  <a:srgbClr val="0073AE"/>
                </a:solidFill>
              </a:rPr>
              <a:t>                               </a:t>
            </a:r>
            <a:r>
              <a:rPr lang="zh-CN" altLang="en-US" sz="2400" dirty="0">
                <a:solidFill>
                  <a:srgbClr val="0073AE"/>
                </a:solidFill>
              </a:rPr>
              <a:t>水肿</a:t>
            </a:r>
            <a:r>
              <a:rPr lang="en-US" altLang="en-US" sz="2400" dirty="0">
                <a:solidFill>
                  <a:srgbClr val="0073AE"/>
                </a:solidFill>
              </a:rPr>
              <a:t> (%)</a:t>
            </a:r>
          </a:p>
        </p:txBody>
      </p:sp>
      <p:sp>
        <p:nvSpPr>
          <p:cNvPr id="15" name="Text Box 2055"/>
          <p:cNvSpPr txBox="1">
            <a:spLocks noChangeArrowheads="1"/>
          </p:cNvSpPr>
          <p:nvPr/>
        </p:nvSpPr>
        <p:spPr bwMode="auto">
          <a:xfrm>
            <a:off x="1497189" y="2330784"/>
            <a:ext cx="6596944" cy="3416320"/>
          </a:xfrm>
          <a:prstGeom prst="rect">
            <a:avLst/>
          </a:prstGeom>
          <a:noFill/>
          <a:ln w="12700">
            <a:noFill/>
            <a:miter lim="800000"/>
            <a:headEnd type="none" w="sm" len="sm"/>
            <a:tailEnd type="none" w="sm" len="sm"/>
          </a:ln>
        </p:spPr>
        <p:txBody>
          <a:bodyPr>
            <a:spAutoFit/>
          </a:bodyPr>
          <a:lstStyle/>
          <a:p>
            <a:pPr defTabSz="762000">
              <a:lnSpc>
                <a:spcPct val="150000"/>
              </a:lnSpc>
            </a:pPr>
            <a:r>
              <a:rPr lang="en-US" altLang="en-US" sz="3600" dirty="0">
                <a:solidFill>
                  <a:schemeClr val="tx1"/>
                </a:solidFill>
              </a:rPr>
              <a:t>	PMMA				6</a:t>
            </a:r>
          </a:p>
          <a:p>
            <a:pPr defTabSz="762000">
              <a:lnSpc>
                <a:spcPct val="150000"/>
              </a:lnSpc>
            </a:pPr>
            <a:r>
              <a:rPr lang="en-US" altLang="en-US" sz="3600" dirty="0">
                <a:solidFill>
                  <a:schemeClr val="tx1"/>
                </a:solidFill>
              </a:rPr>
              <a:t>	</a:t>
            </a:r>
            <a:r>
              <a:rPr lang="zh-CN" altLang="en-US" sz="3600" dirty="0">
                <a:solidFill>
                  <a:schemeClr val="tx1"/>
                </a:solidFill>
              </a:rPr>
              <a:t>低</a:t>
            </a:r>
            <a:r>
              <a:rPr lang="en-US" altLang="en-US" sz="3600" dirty="0" err="1">
                <a:solidFill>
                  <a:schemeClr val="tx1"/>
                </a:solidFill>
              </a:rPr>
              <a:t>Dk</a:t>
            </a:r>
            <a:r>
              <a:rPr lang="en-US" altLang="en-US" sz="3600" dirty="0">
                <a:solidFill>
                  <a:schemeClr val="tx1"/>
                </a:solidFill>
              </a:rPr>
              <a:t>				3 - 4</a:t>
            </a:r>
          </a:p>
          <a:p>
            <a:pPr defTabSz="762000">
              <a:lnSpc>
                <a:spcPct val="150000"/>
              </a:lnSpc>
            </a:pPr>
            <a:r>
              <a:rPr lang="en-US" altLang="en-US" sz="3600" dirty="0">
                <a:solidFill>
                  <a:schemeClr val="tx1"/>
                </a:solidFill>
              </a:rPr>
              <a:t>	</a:t>
            </a:r>
            <a:r>
              <a:rPr lang="zh-CN" altLang="en-US" sz="3600" dirty="0">
                <a:solidFill>
                  <a:schemeClr val="tx1"/>
                </a:solidFill>
              </a:rPr>
              <a:t>中</a:t>
            </a:r>
            <a:r>
              <a:rPr lang="en-US" altLang="en-US" sz="3600" dirty="0" err="1">
                <a:solidFill>
                  <a:schemeClr val="tx1"/>
                </a:solidFill>
              </a:rPr>
              <a:t>Dk</a:t>
            </a:r>
            <a:r>
              <a:rPr lang="en-US" altLang="en-US" sz="3600" dirty="0">
                <a:solidFill>
                  <a:schemeClr val="tx1"/>
                </a:solidFill>
              </a:rPr>
              <a:t>				1</a:t>
            </a:r>
          </a:p>
          <a:p>
            <a:pPr defTabSz="762000">
              <a:lnSpc>
                <a:spcPct val="150000"/>
              </a:lnSpc>
            </a:pPr>
            <a:r>
              <a:rPr lang="en-US" altLang="en-US" sz="3600" dirty="0">
                <a:solidFill>
                  <a:schemeClr val="tx1"/>
                </a:solidFill>
              </a:rPr>
              <a:t>	</a:t>
            </a:r>
            <a:r>
              <a:rPr lang="zh-CN" altLang="en-US" sz="3600" dirty="0">
                <a:solidFill>
                  <a:schemeClr val="tx1"/>
                </a:solidFill>
              </a:rPr>
              <a:t>高</a:t>
            </a:r>
            <a:r>
              <a:rPr lang="en-US" altLang="en-US" sz="3600" dirty="0" err="1">
                <a:solidFill>
                  <a:schemeClr val="tx1"/>
                </a:solidFill>
              </a:rPr>
              <a:t>Dk</a:t>
            </a:r>
            <a:r>
              <a:rPr lang="en-US" altLang="en-US" sz="3600" dirty="0">
                <a:solidFill>
                  <a:schemeClr val="tx1"/>
                </a:solidFill>
              </a:rPr>
              <a:t>				0</a:t>
            </a:r>
          </a:p>
        </p:txBody>
      </p:sp>
    </p:spTree>
    <p:extLst>
      <p:ext uri="{BB962C8B-B14F-4D97-AF65-F5344CB8AC3E}">
        <p14:creationId xmlns:p14="http://schemas.microsoft.com/office/powerpoint/2010/main" val="105143046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6"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sz="2000">
              <a:solidFill>
                <a:schemeClr val="tx1"/>
              </a:solidFill>
            </a:endParaRPr>
          </a:p>
        </p:txBody>
      </p:sp>
      <p:sp>
        <p:nvSpPr>
          <p:cNvPr id="131078" name="Rectangle 7"/>
          <p:cNvSpPr>
            <a:spLocks noGrp="1" noChangeArrowheads="1"/>
          </p:cNvSpPr>
          <p:nvPr>
            <p:ph idx="1"/>
          </p:nvPr>
        </p:nvSpPr>
        <p:spPr>
          <a:xfrm>
            <a:off x="930072" y="1355712"/>
            <a:ext cx="7524044" cy="547390"/>
          </a:xfrm>
        </p:spPr>
        <p:txBody>
          <a:bodyPr/>
          <a:lstStyle/>
          <a:p>
            <a:pPr marL="0" indent="0" algn="ctr" eaLnBrk="1" hangingPunct="1">
              <a:lnSpc>
                <a:spcPct val="110000"/>
              </a:lnSpc>
              <a:buNone/>
            </a:pPr>
            <a:r>
              <a:rPr lang="en-US" altLang="zh-CN" sz="2400" dirty="0">
                <a:solidFill>
                  <a:srgbClr val="0073AE"/>
                </a:solidFill>
              </a:rPr>
              <a:t>8</a:t>
            </a:r>
            <a:r>
              <a:rPr lang="zh-CN" altLang="en-US" sz="2400" dirty="0">
                <a:solidFill>
                  <a:srgbClr val="0073AE"/>
                </a:solidFill>
              </a:rPr>
              <a:t>小时配戴</a:t>
            </a:r>
            <a:endParaRPr lang="en-US" altLang="en-US" sz="2400" dirty="0">
              <a:solidFill>
                <a:srgbClr val="0073AE"/>
              </a:solidFill>
            </a:endParaRPr>
          </a:p>
        </p:txBody>
      </p:sp>
      <p:sp>
        <p:nvSpPr>
          <p:cNvPr id="131080" name="Rectangle 11"/>
          <p:cNvSpPr>
            <a:spLocks noChangeArrowheads="1"/>
          </p:cNvSpPr>
          <p:nvPr/>
        </p:nvSpPr>
        <p:spPr bwMode="auto">
          <a:xfrm>
            <a:off x="742244" y="536576"/>
            <a:ext cx="7772400" cy="536575"/>
          </a:xfrm>
          <a:prstGeom prst="rect">
            <a:avLst/>
          </a:prstGeom>
          <a:noFill/>
          <a:ln w="9525">
            <a:noFill/>
            <a:miter lim="800000"/>
            <a:headEnd/>
            <a:tailEnd/>
          </a:ln>
        </p:spPr>
        <p:txBody>
          <a:bodyPr lIns="92075" tIns="46038" rIns="92075" bIns="46038" anchor="ctr"/>
          <a:lstStyle/>
          <a:p>
            <a:pPr algn="ctr" defTabSz="762000"/>
            <a:endParaRPr lang="en-US" altLang="en-US" sz="3500" b="1" dirty="0">
              <a:solidFill>
                <a:schemeClr val="bg1"/>
              </a:solidFill>
            </a:endParaRPr>
          </a:p>
        </p:txBody>
      </p:sp>
      <p:sp>
        <p:nvSpPr>
          <p:cNvPr id="131081" name="Text Box 12"/>
          <p:cNvSpPr txBox="1">
            <a:spLocks noChangeArrowheads="1"/>
          </p:cNvSpPr>
          <p:nvPr/>
        </p:nvSpPr>
        <p:spPr bwMode="auto">
          <a:xfrm>
            <a:off x="6880764" y="5851562"/>
            <a:ext cx="2263422" cy="369332"/>
          </a:xfrm>
          <a:prstGeom prst="rect">
            <a:avLst/>
          </a:prstGeom>
          <a:noFill/>
          <a:ln w="12700">
            <a:noFill/>
            <a:miter lim="800000"/>
            <a:headEnd type="none" w="sm" len="sm"/>
            <a:tailEnd type="none" w="sm" len="sm"/>
          </a:ln>
        </p:spPr>
        <p:txBody>
          <a:bodyPr>
            <a:spAutoFit/>
          </a:bodyPr>
          <a:lstStyle/>
          <a:p>
            <a:pPr algn="ctr" defTabSz="762000"/>
            <a:r>
              <a:rPr lang="en-US" altLang="en-US" b="1" i="1" dirty="0">
                <a:solidFill>
                  <a:schemeClr val="tx1"/>
                </a:solidFill>
              </a:rPr>
              <a:t>La Hood, </a:t>
            </a:r>
            <a:r>
              <a:rPr lang="en-US" altLang="en-US" b="1" i="1" dirty="0" err="1">
                <a:solidFill>
                  <a:schemeClr val="tx1"/>
                </a:solidFill>
              </a:rPr>
              <a:t>CCLRU</a:t>
            </a:r>
            <a:r>
              <a:rPr lang="en-US" altLang="en-US" b="1" i="1" dirty="0">
                <a:solidFill>
                  <a:schemeClr val="tx1"/>
                </a:solidFill>
              </a:rPr>
              <a:t> Data</a:t>
            </a:r>
          </a:p>
        </p:txBody>
      </p:sp>
      <p:sp>
        <p:nvSpPr>
          <p:cNvPr id="2" name="TextBox 1"/>
          <p:cNvSpPr txBox="1"/>
          <p:nvPr/>
        </p:nvSpPr>
        <p:spPr>
          <a:xfrm>
            <a:off x="3370480" y="790567"/>
            <a:ext cx="2682145" cy="646331"/>
          </a:xfrm>
          <a:prstGeom prst="rect">
            <a:avLst/>
          </a:prstGeom>
          <a:noFill/>
        </p:spPr>
        <p:txBody>
          <a:bodyPr wrap="none" rtlCol="0">
            <a:spAutoFit/>
          </a:bodyPr>
          <a:lstStyle/>
          <a:p>
            <a:r>
              <a:rPr lang="en-US" altLang="en-US" sz="3600" b="1" dirty="0"/>
              <a:t>GP </a:t>
            </a:r>
            <a:r>
              <a:rPr lang="zh-CN" altLang="en-US" sz="3600" b="1" dirty="0"/>
              <a:t>过夜配戴</a:t>
            </a:r>
            <a:endParaRPr lang="en-GB" sz="3600" dirty="0"/>
          </a:p>
        </p:txBody>
      </p:sp>
      <p:sp>
        <p:nvSpPr>
          <p:cNvPr id="1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角膜水肿</a:t>
            </a:r>
            <a:r>
              <a:rPr lang="en-US" altLang="en-US" dirty="0">
                <a:solidFill>
                  <a:srgbClr val="FFFF00"/>
                </a:solidFill>
                <a:latin typeface="Arial" charset="0"/>
                <a:cs typeface="Arial" charset="0"/>
              </a:rPr>
              <a:t> – GP </a:t>
            </a:r>
            <a:r>
              <a:rPr lang="zh-CN" altLang="en-US" dirty="0">
                <a:solidFill>
                  <a:srgbClr val="FFFF00"/>
                </a:solidFill>
                <a:latin typeface="Arial" charset="0"/>
                <a:cs typeface="Arial" charset="0"/>
              </a:rPr>
              <a:t>长戴</a:t>
            </a:r>
            <a:endParaRPr lang="en-CA" altLang="en-US" dirty="0">
              <a:solidFill>
                <a:srgbClr val="FFFF00"/>
              </a:solidFill>
              <a:latin typeface="Arial" charset="0"/>
              <a:cs typeface="Arial" charset="0"/>
            </a:endParaRPr>
          </a:p>
        </p:txBody>
      </p:sp>
      <p:sp>
        <p:nvSpPr>
          <p:cNvPr id="14" name="Rectangle 7"/>
          <p:cNvSpPr txBox="1">
            <a:spLocks noChangeArrowheads="1"/>
          </p:cNvSpPr>
          <p:nvPr/>
        </p:nvSpPr>
        <p:spPr bwMode="auto">
          <a:xfrm>
            <a:off x="899592" y="1746982"/>
            <a:ext cx="7524044" cy="547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110000"/>
              </a:lnSpc>
              <a:buFont typeface="Arial" charset="0"/>
              <a:buNone/>
            </a:pPr>
            <a:r>
              <a:rPr lang="zh-CN" altLang="en-US" sz="2400" dirty="0">
                <a:solidFill>
                  <a:srgbClr val="0073AE"/>
                </a:solidFill>
              </a:rPr>
              <a:t>材料 </a:t>
            </a:r>
            <a:r>
              <a:rPr lang="en-US" altLang="en-US" sz="2400" dirty="0">
                <a:solidFill>
                  <a:srgbClr val="0073AE"/>
                </a:solidFill>
              </a:rPr>
              <a:t>                        </a:t>
            </a:r>
            <a:r>
              <a:rPr lang="zh-CN" altLang="en-US" sz="2400" dirty="0">
                <a:solidFill>
                  <a:srgbClr val="0073AE"/>
                </a:solidFill>
              </a:rPr>
              <a:t>水肿</a:t>
            </a:r>
            <a:r>
              <a:rPr lang="en-US" altLang="en-US" sz="2400" dirty="0">
                <a:solidFill>
                  <a:srgbClr val="0073AE"/>
                </a:solidFill>
              </a:rPr>
              <a:t> (%)</a:t>
            </a:r>
          </a:p>
        </p:txBody>
      </p:sp>
      <p:sp>
        <p:nvSpPr>
          <p:cNvPr id="12" name="Text Box 2054"/>
          <p:cNvSpPr txBox="1">
            <a:spLocks noChangeArrowheads="1"/>
          </p:cNvSpPr>
          <p:nvPr/>
        </p:nvSpPr>
        <p:spPr bwMode="auto">
          <a:xfrm>
            <a:off x="1269680" y="2259616"/>
            <a:ext cx="6596944" cy="3859518"/>
          </a:xfrm>
          <a:prstGeom prst="rect">
            <a:avLst/>
          </a:prstGeom>
          <a:noFill/>
          <a:ln w="12700">
            <a:noFill/>
            <a:miter lim="800000"/>
            <a:headEnd type="none" w="sm" len="sm"/>
            <a:tailEnd type="none" w="sm" len="sm"/>
          </a:ln>
        </p:spPr>
        <p:txBody>
          <a:bodyPr>
            <a:spAutoFit/>
          </a:bodyPr>
          <a:lstStyle/>
          <a:p>
            <a:pPr defTabSz="762000">
              <a:lnSpc>
                <a:spcPct val="170000"/>
              </a:lnSpc>
            </a:pPr>
            <a:r>
              <a:rPr lang="en-US" altLang="en-US" sz="3600" dirty="0">
                <a:solidFill>
                  <a:schemeClr val="tx1"/>
                </a:solidFill>
              </a:rPr>
              <a:t>	 </a:t>
            </a:r>
            <a:r>
              <a:rPr lang="zh-CN" altLang="en-US" sz="3600" dirty="0"/>
              <a:t>低 </a:t>
            </a:r>
            <a:r>
              <a:rPr lang="en-US" altLang="en-US" sz="3600" dirty="0">
                <a:solidFill>
                  <a:schemeClr val="tx1"/>
                </a:solidFill>
              </a:rPr>
              <a:t> Dk			   10 - 13</a:t>
            </a:r>
          </a:p>
          <a:p>
            <a:pPr defTabSz="762000">
              <a:lnSpc>
                <a:spcPct val="170000"/>
              </a:lnSpc>
            </a:pPr>
            <a:r>
              <a:rPr lang="en-US" altLang="en-US" sz="3600" dirty="0">
                <a:solidFill>
                  <a:schemeClr val="tx1"/>
                </a:solidFill>
              </a:rPr>
              <a:t>	 </a:t>
            </a:r>
            <a:r>
              <a:rPr lang="zh-CN" altLang="en-US" sz="3600" dirty="0">
                <a:solidFill>
                  <a:schemeClr val="tx1"/>
                </a:solidFill>
              </a:rPr>
              <a:t>中 </a:t>
            </a:r>
            <a:r>
              <a:rPr lang="en-US" altLang="en-US" sz="3600" dirty="0" err="1">
                <a:solidFill>
                  <a:schemeClr val="tx1"/>
                </a:solidFill>
              </a:rPr>
              <a:t>Dk</a:t>
            </a:r>
            <a:r>
              <a:rPr lang="en-US" altLang="en-US" sz="3600" dirty="0">
                <a:solidFill>
                  <a:schemeClr val="tx1"/>
                </a:solidFill>
              </a:rPr>
              <a:t>			     7 - 9</a:t>
            </a:r>
          </a:p>
          <a:p>
            <a:pPr defTabSz="762000">
              <a:lnSpc>
                <a:spcPct val="170000"/>
              </a:lnSpc>
            </a:pPr>
            <a:r>
              <a:rPr lang="en-US" altLang="en-US" sz="3600" dirty="0">
                <a:solidFill>
                  <a:schemeClr val="tx1"/>
                </a:solidFill>
              </a:rPr>
              <a:t>	 </a:t>
            </a:r>
            <a:r>
              <a:rPr lang="zh-CN" altLang="en-US" sz="3600" dirty="0">
                <a:solidFill>
                  <a:schemeClr val="tx1"/>
                </a:solidFill>
              </a:rPr>
              <a:t>高 </a:t>
            </a:r>
            <a:r>
              <a:rPr lang="en-US" altLang="en-US" sz="3600" dirty="0" err="1">
                <a:solidFill>
                  <a:schemeClr val="tx1"/>
                </a:solidFill>
              </a:rPr>
              <a:t>Dk</a:t>
            </a:r>
            <a:r>
              <a:rPr lang="en-US" altLang="en-US" sz="3600" dirty="0">
                <a:solidFill>
                  <a:schemeClr val="tx1"/>
                </a:solidFill>
              </a:rPr>
              <a:t>			     5 - 6</a:t>
            </a:r>
          </a:p>
          <a:p>
            <a:pPr defTabSz="762000">
              <a:lnSpc>
                <a:spcPct val="170000"/>
              </a:lnSpc>
            </a:pPr>
            <a:r>
              <a:rPr lang="en-US" altLang="en-US" sz="3600" dirty="0">
                <a:solidFill>
                  <a:schemeClr val="tx1"/>
                </a:solidFill>
              </a:rPr>
              <a:t>			</a:t>
            </a:r>
          </a:p>
        </p:txBody>
      </p:sp>
    </p:spTree>
    <p:extLst>
      <p:ext uri="{BB962C8B-B14F-4D97-AF65-F5344CB8AC3E}">
        <p14:creationId xmlns:p14="http://schemas.microsoft.com/office/powerpoint/2010/main" val="167372943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Content Placeholder 2"/>
          <p:cNvSpPr>
            <a:spLocks noGrp="1"/>
          </p:cNvSpPr>
          <p:nvPr>
            <p:ph idx="1"/>
          </p:nvPr>
        </p:nvSpPr>
        <p:spPr>
          <a:xfrm>
            <a:off x="309738" y="1028757"/>
            <a:ext cx="8524523" cy="1204893"/>
          </a:xfrm>
        </p:spPr>
        <p:txBody>
          <a:bodyPr/>
          <a:lstStyle/>
          <a:p>
            <a:r>
              <a:rPr lang="zh-CN" altLang="en-US" sz="3200" dirty="0"/>
              <a:t>评估最低透氧，避免引起与接触镜的相关眼部生理改变</a:t>
            </a:r>
            <a:endParaRPr lang="en-AU" alt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2565519424"/>
              </p:ext>
            </p:extLst>
          </p:nvPr>
        </p:nvGraphicFramePr>
        <p:xfrm>
          <a:off x="510532" y="2242669"/>
          <a:ext cx="8088488" cy="3130547"/>
        </p:xfrm>
        <a:graphic>
          <a:graphicData uri="http://schemas.openxmlformats.org/drawingml/2006/table">
            <a:tbl>
              <a:tblPr firstRow="1" bandRow="1">
                <a:tableStyleId>{5C22544A-7EE6-4342-B048-85BDC9FD1C3A}</a:tableStyleId>
              </a:tblPr>
              <a:tblGrid>
                <a:gridCol w="4943854">
                  <a:extLst>
                    <a:ext uri="{9D8B030D-6E8A-4147-A177-3AD203B41FA5}">
                      <a16:colId xmlns:a16="http://schemas.microsoft.com/office/drawing/2014/main" val="20000"/>
                    </a:ext>
                  </a:extLst>
                </a:gridCol>
                <a:gridCol w="1462868">
                  <a:extLst>
                    <a:ext uri="{9D8B030D-6E8A-4147-A177-3AD203B41FA5}">
                      <a16:colId xmlns:a16="http://schemas.microsoft.com/office/drawing/2014/main" val="20001"/>
                    </a:ext>
                  </a:extLst>
                </a:gridCol>
                <a:gridCol w="1681766">
                  <a:extLst>
                    <a:ext uri="{9D8B030D-6E8A-4147-A177-3AD203B41FA5}">
                      <a16:colId xmlns:a16="http://schemas.microsoft.com/office/drawing/2014/main" val="20002"/>
                    </a:ext>
                  </a:extLst>
                </a:gridCol>
              </a:tblGrid>
              <a:tr h="447221">
                <a:tc>
                  <a:txBody>
                    <a:bodyPr/>
                    <a:lstStyle/>
                    <a:p>
                      <a:pPr algn="ctr"/>
                      <a:r>
                        <a:rPr lang="zh-CN" altLang="en-US" sz="2000" dirty="0">
                          <a:solidFill>
                            <a:schemeClr val="tx1"/>
                          </a:solidFill>
                        </a:rPr>
                        <a:t>标准</a:t>
                      </a:r>
                      <a:endParaRPr lang="en-AU" sz="2000" dirty="0">
                        <a:solidFill>
                          <a:schemeClr val="tx1"/>
                        </a:solidFill>
                      </a:endParaRPr>
                    </a:p>
                  </a:txBody>
                  <a:tcPr marL="81287" marR="81287" marT="45725" marB="45725"/>
                </a:tc>
                <a:tc>
                  <a:txBody>
                    <a:bodyPr/>
                    <a:lstStyle/>
                    <a:p>
                      <a:r>
                        <a:rPr lang="en-AU" sz="2000" dirty="0" err="1">
                          <a:solidFill>
                            <a:schemeClr val="tx1"/>
                          </a:solidFill>
                        </a:rPr>
                        <a:t>Dk</a:t>
                      </a:r>
                      <a:r>
                        <a:rPr lang="en-AU" sz="2000" dirty="0">
                          <a:solidFill>
                            <a:schemeClr val="tx1"/>
                          </a:solidFill>
                        </a:rPr>
                        <a:t>/</a:t>
                      </a:r>
                      <a:r>
                        <a:rPr lang="en-AU" sz="2000" i="1" dirty="0">
                          <a:solidFill>
                            <a:schemeClr val="tx1"/>
                          </a:solidFill>
                        </a:rPr>
                        <a:t>t</a:t>
                      </a:r>
                    </a:p>
                  </a:txBody>
                  <a:tcPr marL="81287" marR="81287" marT="45725" marB="45725"/>
                </a:tc>
                <a:tc>
                  <a:txBody>
                    <a:bodyPr/>
                    <a:lstStyle/>
                    <a:p>
                      <a:r>
                        <a:rPr lang="zh-CN" altLang="en-US" sz="2000" dirty="0">
                          <a:solidFill>
                            <a:schemeClr val="tx1"/>
                          </a:solidFill>
                        </a:rPr>
                        <a:t>来源</a:t>
                      </a:r>
                      <a:endParaRPr lang="en-AU" sz="2000" dirty="0">
                        <a:solidFill>
                          <a:schemeClr val="tx1"/>
                        </a:solidFill>
                      </a:endParaRPr>
                    </a:p>
                  </a:txBody>
                  <a:tcPr marL="81287" marR="81287" marT="45725" marB="45725"/>
                </a:tc>
                <a:extLst>
                  <a:ext uri="{0D108BD9-81ED-4DB2-BD59-A6C34878D82A}">
                    <a16:rowId xmlns:a16="http://schemas.microsoft.com/office/drawing/2014/main" val="10000"/>
                  </a:ext>
                </a:extLst>
              </a:tr>
              <a:tr h="447221">
                <a:tc>
                  <a:txBody>
                    <a:bodyPr/>
                    <a:lstStyle/>
                    <a:p>
                      <a:r>
                        <a:rPr lang="zh-CN" altLang="en-US" sz="2000" dirty="0"/>
                        <a:t>角膜中心无水肿</a:t>
                      </a:r>
                      <a:endParaRPr lang="en-AU" sz="2000" dirty="0"/>
                    </a:p>
                  </a:txBody>
                  <a:tcPr marL="81287" marR="81287" marT="45725" marB="45725"/>
                </a:tc>
                <a:tc>
                  <a:txBody>
                    <a:bodyPr/>
                    <a:lstStyle/>
                    <a:p>
                      <a:r>
                        <a:rPr lang="en-AU" sz="2000" dirty="0"/>
                        <a:t>20 - 24</a:t>
                      </a:r>
                    </a:p>
                  </a:txBody>
                  <a:tcPr marL="81287" marR="81287" marT="45725" marB="45725"/>
                </a:tc>
                <a:tc>
                  <a:txBody>
                    <a:bodyPr/>
                    <a:lstStyle/>
                    <a:p>
                      <a:r>
                        <a:rPr lang="zh-CN" altLang="en-US" sz="2000" dirty="0"/>
                        <a:t>人</a:t>
                      </a:r>
                      <a:endParaRPr lang="en-AU" sz="2000" dirty="0"/>
                    </a:p>
                  </a:txBody>
                  <a:tcPr marL="81287" marR="81287" marT="45725" marB="45725"/>
                </a:tc>
                <a:extLst>
                  <a:ext uri="{0D108BD9-81ED-4DB2-BD59-A6C34878D82A}">
                    <a16:rowId xmlns:a16="http://schemas.microsoft.com/office/drawing/2014/main" val="10001"/>
                  </a:ext>
                </a:extLst>
              </a:tr>
              <a:tr h="447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a:t>角膜周边无水肿</a:t>
                      </a:r>
                      <a:endParaRPr lang="en-AU" sz="2000" dirty="0"/>
                    </a:p>
                  </a:txBody>
                  <a:tcPr marL="81287" marR="81287" marT="45725" marB="45725"/>
                </a:tc>
                <a:tc>
                  <a:txBody>
                    <a:bodyPr/>
                    <a:lstStyle/>
                    <a:p>
                      <a:r>
                        <a:rPr lang="en-AU" sz="2000" dirty="0"/>
                        <a:t>33</a:t>
                      </a:r>
                    </a:p>
                  </a:txBody>
                  <a:tcPr marL="81287" marR="81287" marT="45725" marB="45725"/>
                </a:tc>
                <a:tc>
                  <a:txBody>
                    <a:bodyPr/>
                    <a:lstStyle/>
                    <a:p>
                      <a:r>
                        <a:rPr lang="zh-CN" altLang="en-US" sz="2000" dirty="0"/>
                        <a:t>人</a:t>
                      </a:r>
                      <a:endParaRPr lang="en-AU" sz="2000" dirty="0"/>
                    </a:p>
                  </a:txBody>
                  <a:tcPr marL="81287" marR="81287" marT="45725" marB="45725"/>
                </a:tc>
                <a:extLst>
                  <a:ext uri="{0D108BD9-81ED-4DB2-BD59-A6C34878D82A}">
                    <a16:rowId xmlns:a16="http://schemas.microsoft.com/office/drawing/2014/main" val="10002"/>
                  </a:ext>
                </a:extLst>
              </a:tr>
              <a:tr h="447221">
                <a:tc>
                  <a:txBody>
                    <a:bodyPr/>
                    <a:lstStyle/>
                    <a:p>
                      <a:r>
                        <a:rPr lang="zh-CN" altLang="en-US" sz="2000" dirty="0"/>
                        <a:t>类似无镜片的角膜缘充血</a:t>
                      </a:r>
                      <a:endParaRPr lang="en-AU" sz="2000" dirty="0"/>
                    </a:p>
                  </a:txBody>
                  <a:tcPr marL="81287" marR="81287" marT="45725" marB="45725"/>
                </a:tc>
                <a:tc>
                  <a:txBody>
                    <a:bodyPr/>
                    <a:lstStyle/>
                    <a:p>
                      <a:r>
                        <a:rPr lang="en-AU" sz="2000" dirty="0"/>
                        <a:t>125</a:t>
                      </a:r>
                    </a:p>
                  </a:txBody>
                  <a:tcPr marL="81287" marR="81287" marT="45725" marB="45725"/>
                </a:tc>
                <a:tc>
                  <a:txBody>
                    <a:bodyPr/>
                    <a:lstStyle/>
                    <a:p>
                      <a:r>
                        <a:rPr lang="zh-CN" altLang="en-US" sz="2000" dirty="0"/>
                        <a:t>人</a:t>
                      </a:r>
                      <a:endParaRPr lang="en-AU" sz="2000" dirty="0"/>
                    </a:p>
                  </a:txBody>
                  <a:tcPr marL="81287" marR="81287" marT="45725" marB="45725"/>
                </a:tc>
                <a:extLst>
                  <a:ext uri="{0D108BD9-81ED-4DB2-BD59-A6C34878D82A}">
                    <a16:rowId xmlns:a16="http://schemas.microsoft.com/office/drawing/2014/main" val="10003"/>
                  </a:ext>
                </a:extLst>
              </a:tr>
              <a:tr h="447221">
                <a:tc>
                  <a:txBody>
                    <a:bodyPr/>
                    <a:lstStyle/>
                    <a:p>
                      <a:r>
                        <a:rPr lang="zh-CN" altLang="en-US" sz="2000" baseline="0" dirty="0"/>
                        <a:t>镜片下方氧气张力是大气中的</a:t>
                      </a:r>
                      <a:r>
                        <a:rPr lang="en-US" altLang="zh-CN" sz="2000" baseline="0" dirty="0"/>
                        <a:t>75%</a:t>
                      </a:r>
                      <a:endParaRPr lang="en-AU" sz="2000" dirty="0"/>
                    </a:p>
                  </a:txBody>
                  <a:tcPr marL="81287" marR="81287" marT="45725" marB="45725"/>
                </a:tc>
                <a:tc>
                  <a:txBody>
                    <a:bodyPr/>
                    <a:lstStyle/>
                    <a:p>
                      <a:r>
                        <a:rPr lang="en-AU" sz="2000" dirty="0"/>
                        <a:t>140</a:t>
                      </a:r>
                    </a:p>
                  </a:txBody>
                  <a:tcPr marL="81287" marR="81287" marT="45725" marB="45725"/>
                </a:tc>
                <a:tc>
                  <a:txBody>
                    <a:bodyPr/>
                    <a:lstStyle/>
                    <a:p>
                      <a:r>
                        <a:rPr lang="zh-CN" altLang="en-US" sz="2000" dirty="0"/>
                        <a:t>人</a:t>
                      </a:r>
                      <a:endParaRPr lang="en-AU" sz="2000" dirty="0"/>
                    </a:p>
                  </a:txBody>
                  <a:tcPr marL="81287" marR="81287" marT="45725" marB="45725"/>
                </a:tc>
                <a:extLst>
                  <a:ext uri="{0D108BD9-81ED-4DB2-BD59-A6C34878D82A}">
                    <a16:rowId xmlns:a16="http://schemas.microsoft.com/office/drawing/2014/main" val="10004"/>
                  </a:ext>
                </a:extLst>
              </a:tr>
              <a:tr h="447221">
                <a:tc>
                  <a:txBody>
                    <a:bodyPr/>
                    <a:lstStyle/>
                    <a:p>
                      <a:r>
                        <a:rPr lang="zh-CN" altLang="en-US" sz="2000" dirty="0"/>
                        <a:t>避免上皮酸中毒</a:t>
                      </a:r>
                      <a:endParaRPr lang="en-AU" sz="2000" dirty="0"/>
                    </a:p>
                  </a:txBody>
                  <a:tcPr marL="81287" marR="81287" marT="45725" marB="45725"/>
                </a:tc>
                <a:tc>
                  <a:txBody>
                    <a:bodyPr/>
                    <a:lstStyle/>
                    <a:p>
                      <a:r>
                        <a:rPr lang="en-AU" sz="2000" dirty="0"/>
                        <a:t>300</a:t>
                      </a:r>
                    </a:p>
                  </a:txBody>
                  <a:tcPr marL="81287" marR="81287" marT="45725" marB="45725"/>
                </a:tc>
                <a:tc>
                  <a:txBody>
                    <a:bodyPr/>
                    <a:lstStyle/>
                    <a:p>
                      <a:r>
                        <a:rPr lang="zh-CN" altLang="en-US" sz="2000" dirty="0"/>
                        <a:t>兔子</a:t>
                      </a:r>
                      <a:endParaRPr lang="en-AU" sz="2000" dirty="0"/>
                    </a:p>
                  </a:txBody>
                  <a:tcPr marL="81287" marR="81287" marT="45725" marB="45725"/>
                </a:tc>
                <a:extLst>
                  <a:ext uri="{0D108BD9-81ED-4DB2-BD59-A6C34878D82A}">
                    <a16:rowId xmlns:a16="http://schemas.microsoft.com/office/drawing/2014/main" val="10005"/>
                  </a:ext>
                </a:extLst>
              </a:tr>
              <a:tr h="447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a:t>避免房水酸中毒</a:t>
                      </a:r>
                      <a:endParaRPr lang="en-AU" sz="2000" dirty="0"/>
                    </a:p>
                  </a:txBody>
                  <a:tcPr marL="81287" marR="81287" marT="45725" marB="45725"/>
                </a:tc>
                <a:tc>
                  <a:txBody>
                    <a:bodyPr/>
                    <a:lstStyle/>
                    <a:p>
                      <a:r>
                        <a:rPr lang="en-AU" sz="2000" dirty="0"/>
                        <a:t>18</a:t>
                      </a:r>
                    </a:p>
                  </a:txBody>
                  <a:tcPr marL="81287" marR="81287" marT="45725" marB="45725"/>
                </a:tc>
                <a:tc>
                  <a:txBody>
                    <a:bodyPr/>
                    <a:lstStyle/>
                    <a:p>
                      <a:r>
                        <a:rPr lang="zh-CN" altLang="en-US" sz="2000" dirty="0"/>
                        <a:t>兔子</a:t>
                      </a:r>
                      <a:endParaRPr lang="en-AU" sz="2000" dirty="0"/>
                    </a:p>
                  </a:txBody>
                  <a:tcPr marL="81287" marR="81287" marT="45725" marB="45725"/>
                </a:tc>
                <a:extLst>
                  <a:ext uri="{0D108BD9-81ED-4DB2-BD59-A6C34878D82A}">
                    <a16:rowId xmlns:a16="http://schemas.microsoft.com/office/drawing/2014/main" val="10006"/>
                  </a:ext>
                </a:extLst>
              </a:tr>
            </a:tbl>
          </a:graphicData>
        </a:graphic>
      </p:graphicFrame>
      <p:sp>
        <p:nvSpPr>
          <p:cNvPr id="6"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a:t>
            </a:r>
            <a:r>
              <a:rPr lang="zh-CN" altLang="en-US" dirty="0">
                <a:solidFill>
                  <a:srgbClr val="FFFF00"/>
                </a:solidFill>
                <a:latin typeface="Arial" charset="0"/>
                <a:cs typeface="Arial" charset="0"/>
              </a:rPr>
              <a:t>最低氧传导性</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睁眼时</a:t>
            </a:r>
            <a:endParaRPr lang="en-CA" altLang="en-US" dirty="0">
              <a:solidFill>
                <a:srgbClr val="FFFF00"/>
              </a:solidFill>
              <a:latin typeface="Arial" charset="0"/>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Content Placeholder 2"/>
          <p:cNvSpPr>
            <a:spLocks noGrp="1"/>
          </p:cNvSpPr>
          <p:nvPr>
            <p:ph idx="1"/>
          </p:nvPr>
        </p:nvSpPr>
        <p:spPr>
          <a:xfrm>
            <a:off x="309738" y="927889"/>
            <a:ext cx="8524523" cy="1584176"/>
          </a:xfrm>
        </p:spPr>
        <p:txBody>
          <a:bodyPr/>
          <a:lstStyle/>
          <a:p>
            <a:r>
              <a:rPr lang="zh-CN" altLang="en-US" sz="3200" dirty="0"/>
              <a:t>数字模型评估最低透氧，避免引起与接触镜有关的生理变化</a:t>
            </a:r>
            <a:endParaRPr lang="en-AU" alt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895036219"/>
              </p:ext>
            </p:extLst>
          </p:nvPr>
        </p:nvGraphicFramePr>
        <p:xfrm>
          <a:off x="510532" y="2057400"/>
          <a:ext cx="8088488" cy="3872714"/>
        </p:xfrm>
        <a:graphic>
          <a:graphicData uri="http://schemas.openxmlformats.org/drawingml/2006/table">
            <a:tbl>
              <a:tblPr firstRow="1" bandRow="1">
                <a:tableStyleId>{5C22544A-7EE6-4342-B048-85BDC9FD1C3A}</a:tableStyleId>
              </a:tblPr>
              <a:tblGrid>
                <a:gridCol w="4943854">
                  <a:extLst>
                    <a:ext uri="{9D8B030D-6E8A-4147-A177-3AD203B41FA5}">
                      <a16:colId xmlns:a16="http://schemas.microsoft.com/office/drawing/2014/main" val="20000"/>
                    </a:ext>
                  </a:extLst>
                </a:gridCol>
                <a:gridCol w="1462868">
                  <a:extLst>
                    <a:ext uri="{9D8B030D-6E8A-4147-A177-3AD203B41FA5}">
                      <a16:colId xmlns:a16="http://schemas.microsoft.com/office/drawing/2014/main" val="20001"/>
                    </a:ext>
                  </a:extLst>
                </a:gridCol>
                <a:gridCol w="1681766">
                  <a:extLst>
                    <a:ext uri="{9D8B030D-6E8A-4147-A177-3AD203B41FA5}">
                      <a16:colId xmlns:a16="http://schemas.microsoft.com/office/drawing/2014/main" val="20002"/>
                    </a:ext>
                  </a:extLst>
                </a:gridCol>
              </a:tblGrid>
              <a:tr h="542816">
                <a:tc>
                  <a:txBody>
                    <a:bodyPr/>
                    <a:lstStyle/>
                    <a:p>
                      <a:pPr algn="l"/>
                      <a:r>
                        <a:rPr lang="en-AU" sz="2000" dirty="0">
                          <a:solidFill>
                            <a:schemeClr val="tx1"/>
                          </a:solidFill>
                        </a:rPr>
                        <a:t>Criteria</a:t>
                      </a:r>
                    </a:p>
                  </a:txBody>
                  <a:tcPr marL="81287" marR="81287" marT="45727" marB="45727"/>
                </a:tc>
                <a:tc>
                  <a:txBody>
                    <a:bodyPr/>
                    <a:lstStyle/>
                    <a:p>
                      <a:pPr algn="l"/>
                      <a:r>
                        <a:rPr lang="en-AU" sz="2000" dirty="0" err="1">
                          <a:solidFill>
                            <a:schemeClr val="tx1"/>
                          </a:solidFill>
                        </a:rPr>
                        <a:t>Dk</a:t>
                      </a:r>
                      <a:r>
                        <a:rPr lang="en-AU" sz="2000" dirty="0">
                          <a:solidFill>
                            <a:schemeClr val="tx1"/>
                          </a:solidFill>
                        </a:rPr>
                        <a:t>/</a:t>
                      </a:r>
                      <a:r>
                        <a:rPr lang="en-AU" sz="2000" i="1" dirty="0">
                          <a:solidFill>
                            <a:schemeClr val="tx1"/>
                          </a:solidFill>
                        </a:rPr>
                        <a:t>t</a:t>
                      </a:r>
                    </a:p>
                  </a:txBody>
                  <a:tcPr marL="81287" marR="81287" marT="45727" marB="45727"/>
                </a:tc>
                <a:tc>
                  <a:txBody>
                    <a:bodyPr/>
                    <a:lstStyle/>
                    <a:p>
                      <a:pPr algn="l"/>
                      <a:r>
                        <a:rPr lang="en-AU" sz="2000" dirty="0">
                          <a:solidFill>
                            <a:schemeClr val="tx1"/>
                          </a:solidFill>
                        </a:rPr>
                        <a:t>Source</a:t>
                      </a:r>
                    </a:p>
                  </a:txBody>
                  <a:tcPr marL="81287" marR="81287" marT="45727" marB="45727"/>
                </a:tc>
                <a:extLst>
                  <a:ext uri="{0D108BD9-81ED-4DB2-BD59-A6C34878D82A}">
                    <a16:rowId xmlns:a16="http://schemas.microsoft.com/office/drawing/2014/main" val="10000"/>
                  </a:ext>
                </a:extLst>
              </a:tr>
              <a:tr h="554983">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避免中央基质缺氧</a:t>
                      </a:r>
                      <a:endParaRPr lang="en-AU" sz="2000" kern="1200" dirty="0">
                        <a:solidFill>
                          <a:schemeClr val="dk1"/>
                        </a:solidFill>
                        <a:latin typeface="+mn-lt"/>
                        <a:ea typeface="+mn-ea"/>
                        <a:cs typeface="+mn-cs"/>
                      </a:endParaRPr>
                    </a:p>
                  </a:txBody>
                  <a:tcPr marL="60965" marR="60965" marT="0" marB="0" anchor="ctr"/>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20</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endParaRPr lang="en-AU" sz="2000" kern="1200" dirty="0">
                        <a:solidFill>
                          <a:schemeClr val="dk1"/>
                        </a:solidFill>
                        <a:latin typeface="+mn-lt"/>
                        <a:ea typeface="+mn-ea"/>
                        <a:cs typeface="+mn-cs"/>
                      </a:endParaRPr>
                    </a:p>
                  </a:txBody>
                  <a:tcPr marL="60965" marR="60965" marT="0" marB="0" anchor="ctr"/>
                </a:tc>
                <a:extLst>
                  <a:ext uri="{0D108BD9-81ED-4DB2-BD59-A6C34878D82A}">
                    <a16:rowId xmlns:a16="http://schemas.microsoft.com/office/drawing/2014/main" val="10001"/>
                  </a:ext>
                </a:extLst>
              </a:tr>
              <a:tr h="554983">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避免周边基质缺氧</a:t>
                      </a:r>
                      <a:endParaRPr lang="en-AU" sz="2000" kern="1200" dirty="0">
                        <a:solidFill>
                          <a:schemeClr val="dk1"/>
                        </a:solidFill>
                        <a:latin typeface="+mn-lt"/>
                        <a:ea typeface="+mn-ea"/>
                        <a:cs typeface="+mn-cs"/>
                      </a:endParaRPr>
                    </a:p>
                  </a:txBody>
                  <a:tcPr marL="60965" marR="60965" marT="0" marB="0" anchor="ctr"/>
                </a:tc>
                <a:tc>
                  <a:txBody>
                    <a:bodyPr/>
                    <a:lstStyle/>
                    <a:p>
                      <a:pPr marL="0" algn="l" defTabSz="914400" rtl="0" eaLnBrk="1" latinLnBrk="0" hangingPunct="1">
                        <a:lnSpc>
                          <a:spcPct val="150000"/>
                        </a:lnSpc>
                        <a:spcAft>
                          <a:spcPts val="0"/>
                        </a:spcAft>
                      </a:pPr>
                      <a:r>
                        <a:rPr lang="en-AU" sz="2000" kern="1200">
                          <a:solidFill>
                            <a:schemeClr val="dk1"/>
                          </a:solidFill>
                          <a:latin typeface="+mn-lt"/>
                          <a:ea typeface="+mn-ea"/>
                          <a:cs typeface="+mn-cs"/>
                        </a:rPr>
                        <a:t>100</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endParaRPr lang="en-AU" sz="2000" kern="1200" dirty="0">
                        <a:solidFill>
                          <a:schemeClr val="dk1"/>
                        </a:solidFill>
                        <a:latin typeface="+mn-lt"/>
                        <a:ea typeface="+mn-ea"/>
                        <a:cs typeface="+mn-cs"/>
                      </a:endParaRPr>
                    </a:p>
                  </a:txBody>
                  <a:tcPr marL="60965" marR="60965" marT="0" marB="0" anchor="ctr"/>
                </a:tc>
                <a:extLst>
                  <a:ext uri="{0D108BD9-81ED-4DB2-BD59-A6C34878D82A}">
                    <a16:rowId xmlns:a16="http://schemas.microsoft.com/office/drawing/2014/main" val="10002"/>
                  </a:ext>
                </a:extLst>
              </a:tr>
              <a:tr h="554983">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中央氧剖面类似于无镜片</a:t>
                      </a:r>
                      <a:endParaRPr lang="en-AU" sz="2000" kern="1200" dirty="0">
                        <a:solidFill>
                          <a:schemeClr val="dk1"/>
                        </a:solidFill>
                        <a:latin typeface="+mn-lt"/>
                        <a:ea typeface="+mn-ea"/>
                        <a:cs typeface="+mn-cs"/>
                      </a:endParaRPr>
                    </a:p>
                  </a:txBody>
                  <a:tcPr marL="60965" marR="60965" marT="0" marB="0" anchor="ctr"/>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100</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endParaRPr lang="en-AU" sz="2000" kern="1200" dirty="0">
                        <a:solidFill>
                          <a:schemeClr val="dk1"/>
                        </a:solidFill>
                        <a:latin typeface="+mn-lt"/>
                        <a:ea typeface="+mn-ea"/>
                        <a:cs typeface="+mn-cs"/>
                      </a:endParaRPr>
                    </a:p>
                  </a:txBody>
                  <a:tcPr marL="60965" marR="60965" marT="0" marB="0" anchor="ctr"/>
                </a:tc>
                <a:extLst>
                  <a:ext uri="{0D108BD9-81ED-4DB2-BD59-A6C34878D82A}">
                    <a16:rowId xmlns:a16="http://schemas.microsoft.com/office/drawing/2014/main" val="10003"/>
                  </a:ext>
                </a:extLst>
              </a:tr>
              <a:tr h="554983">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周边氧剖面类似于无镜片</a:t>
                      </a:r>
                      <a:endParaRPr lang="en-AU" sz="2000" kern="1200" dirty="0">
                        <a:solidFill>
                          <a:schemeClr val="dk1"/>
                        </a:solidFill>
                        <a:latin typeface="+mn-lt"/>
                        <a:ea typeface="+mn-ea"/>
                        <a:cs typeface="+mn-cs"/>
                      </a:endParaRPr>
                    </a:p>
                  </a:txBody>
                  <a:tcPr marL="60965" marR="60965" marT="0" marB="0" anchor="ctr"/>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&gt;200</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a:solidFill>
                            <a:schemeClr val="dk1"/>
                          </a:solidFill>
                          <a:latin typeface="+mn-lt"/>
                          <a:ea typeface="+mn-ea"/>
                          <a:cs typeface="+mn-cs"/>
                        </a:rPr>
                        <a:t>模型</a:t>
                      </a:r>
                      <a:endParaRPr lang="zh-CN" altLang="en-US" sz="2000" kern="1200" dirty="0">
                        <a:solidFill>
                          <a:schemeClr val="dk1"/>
                        </a:solidFill>
                        <a:latin typeface="+mn-lt"/>
                        <a:ea typeface="+mn-ea"/>
                        <a:cs typeface="+mn-cs"/>
                      </a:endParaRPr>
                    </a:p>
                  </a:txBody>
                  <a:tcPr marL="60965" marR="60965" marT="0" marB="0" anchor="ctr"/>
                </a:tc>
                <a:extLst>
                  <a:ext uri="{0D108BD9-81ED-4DB2-BD59-A6C34878D82A}">
                    <a16:rowId xmlns:a16="http://schemas.microsoft.com/office/drawing/2014/main" val="10004"/>
                  </a:ext>
                </a:extLst>
              </a:tr>
              <a:tr h="554983">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完全氧化</a:t>
                      </a:r>
                      <a:endParaRPr lang="en-AU" sz="2000" kern="1200" dirty="0">
                        <a:solidFill>
                          <a:schemeClr val="dk1"/>
                        </a:solidFill>
                        <a:latin typeface="+mn-lt"/>
                        <a:ea typeface="+mn-ea"/>
                        <a:cs typeface="+mn-cs"/>
                      </a:endParaRPr>
                    </a:p>
                  </a:txBody>
                  <a:tcPr marL="60965" marR="60965" marT="0" marB="0" anchor="ctr"/>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40</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a:solidFill>
                            <a:schemeClr val="dk1"/>
                          </a:solidFill>
                          <a:latin typeface="+mn-lt"/>
                          <a:ea typeface="+mn-ea"/>
                          <a:cs typeface="+mn-cs"/>
                        </a:rPr>
                        <a:t>模型</a:t>
                      </a:r>
                      <a:endParaRPr lang="zh-CN" altLang="en-US" sz="2000" kern="1200" dirty="0">
                        <a:solidFill>
                          <a:schemeClr val="dk1"/>
                        </a:solidFill>
                        <a:latin typeface="+mn-lt"/>
                        <a:ea typeface="+mn-ea"/>
                        <a:cs typeface="+mn-cs"/>
                      </a:endParaRPr>
                    </a:p>
                  </a:txBody>
                  <a:tcPr marL="60965" marR="60965" marT="0" marB="0" anchor="ctr"/>
                </a:tc>
                <a:extLst>
                  <a:ext uri="{0D108BD9-81ED-4DB2-BD59-A6C34878D82A}">
                    <a16:rowId xmlns:a16="http://schemas.microsoft.com/office/drawing/2014/main" val="10005"/>
                  </a:ext>
                </a:extLst>
              </a:tr>
              <a:tr h="554983">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避免中央基质缺氧</a:t>
                      </a:r>
                      <a:endParaRPr lang="en-AU" sz="2000" kern="1200" dirty="0">
                        <a:solidFill>
                          <a:schemeClr val="dk1"/>
                        </a:solidFill>
                        <a:latin typeface="+mn-lt"/>
                        <a:ea typeface="+mn-ea"/>
                        <a:cs typeface="+mn-cs"/>
                      </a:endParaRPr>
                    </a:p>
                  </a:txBody>
                  <a:tcPr marL="60965" marR="60965" marT="0" marB="0" anchor="ctr"/>
                </a:tc>
                <a:tc>
                  <a:txBody>
                    <a:bodyPr/>
                    <a:lstStyle/>
                    <a:p>
                      <a:pPr marL="0" algn="l" defTabSz="914400" rtl="0" eaLnBrk="1" latinLnBrk="0" hangingPunct="1">
                        <a:lnSpc>
                          <a:spcPct val="150000"/>
                        </a:lnSpc>
                        <a:spcAft>
                          <a:spcPts val="0"/>
                        </a:spcAft>
                      </a:pPr>
                      <a:r>
                        <a:rPr lang="en-AU" sz="2000" kern="1200">
                          <a:solidFill>
                            <a:schemeClr val="dk1"/>
                          </a:solidFill>
                          <a:latin typeface="+mn-lt"/>
                          <a:ea typeface="+mn-ea"/>
                          <a:cs typeface="+mn-cs"/>
                        </a:rPr>
                        <a:t>20</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p>
                  </a:txBody>
                  <a:tcPr marL="60965" marR="60965" marT="0" marB="0" anchor="ctr"/>
                </a:tc>
                <a:extLst>
                  <a:ext uri="{0D108BD9-81ED-4DB2-BD59-A6C34878D82A}">
                    <a16:rowId xmlns:a16="http://schemas.microsoft.com/office/drawing/2014/main" val="10006"/>
                  </a:ext>
                </a:extLst>
              </a:tr>
            </a:tbl>
          </a:graphicData>
        </a:graphic>
      </p:graphicFrame>
      <p:sp>
        <p:nvSpPr>
          <p:cNvPr id="6"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最小氧传导性</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睁眼时</a:t>
            </a:r>
            <a:endParaRPr lang="en-CA" altLang="en-US" dirty="0">
              <a:solidFill>
                <a:srgbClr val="FFFF00"/>
              </a:solidFill>
              <a:latin typeface="Arial" charset="0"/>
              <a:cs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Content Placeholder 2"/>
          <p:cNvSpPr>
            <a:spLocks noGrp="1"/>
          </p:cNvSpPr>
          <p:nvPr>
            <p:ph idx="1"/>
          </p:nvPr>
        </p:nvSpPr>
        <p:spPr>
          <a:xfrm>
            <a:off x="301438" y="1165920"/>
            <a:ext cx="8690162" cy="1368152"/>
          </a:xfrm>
        </p:spPr>
        <p:txBody>
          <a:bodyPr/>
          <a:lstStyle/>
          <a:p>
            <a:r>
              <a:rPr lang="zh-CN" altLang="en-US" sz="3200" dirty="0"/>
              <a:t>评估最小</a:t>
            </a:r>
            <a:r>
              <a:rPr lang="en-AU" altLang="en-US" sz="3200" dirty="0" err="1"/>
              <a:t>Dk</a:t>
            </a:r>
            <a:r>
              <a:rPr lang="en-AU" altLang="en-US" sz="3200" dirty="0"/>
              <a:t>/</a:t>
            </a:r>
            <a:r>
              <a:rPr lang="en-AU" altLang="en-US" sz="3200" i="1" dirty="0"/>
              <a:t>t </a:t>
            </a:r>
            <a:r>
              <a:rPr lang="zh-CN" altLang="en-US" sz="3200" dirty="0"/>
              <a:t>值，避免引起与接触镜有关的生理变化</a:t>
            </a:r>
            <a:endParaRPr lang="en-AU" alt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794177006"/>
              </p:ext>
            </p:extLst>
          </p:nvPr>
        </p:nvGraphicFramePr>
        <p:xfrm>
          <a:off x="519456" y="2362200"/>
          <a:ext cx="8088488" cy="2895599"/>
        </p:xfrm>
        <a:graphic>
          <a:graphicData uri="http://schemas.openxmlformats.org/drawingml/2006/table">
            <a:tbl>
              <a:tblPr firstRow="1" bandRow="1">
                <a:tableStyleId>{5C22544A-7EE6-4342-B048-85BDC9FD1C3A}</a:tableStyleId>
              </a:tblPr>
              <a:tblGrid>
                <a:gridCol w="4943854">
                  <a:extLst>
                    <a:ext uri="{9D8B030D-6E8A-4147-A177-3AD203B41FA5}">
                      <a16:colId xmlns:a16="http://schemas.microsoft.com/office/drawing/2014/main" val="20000"/>
                    </a:ext>
                  </a:extLst>
                </a:gridCol>
                <a:gridCol w="1242290">
                  <a:extLst>
                    <a:ext uri="{9D8B030D-6E8A-4147-A177-3AD203B41FA5}">
                      <a16:colId xmlns:a16="http://schemas.microsoft.com/office/drawing/2014/main" val="20001"/>
                    </a:ext>
                  </a:extLst>
                </a:gridCol>
                <a:gridCol w="1902344">
                  <a:extLst>
                    <a:ext uri="{9D8B030D-6E8A-4147-A177-3AD203B41FA5}">
                      <a16:colId xmlns:a16="http://schemas.microsoft.com/office/drawing/2014/main" val="20002"/>
                    </a:ext>
                  </a:extLst>
                </a:gridCol>
              </a:tblGrid>
              <a:tr h="950991">
                <a:tc>
                  <a:txBody>
                    <a:bodyPr/>
                    <a:lstStyle/>
                    <a:p>
                      <a:pPr algn="ctr"/>
                      <a:r>
                        <a:rPr lang="zh-CN" altLang="en-US" sz="2000" dirty="0">
                          <a:solidFill>
                            <a:schemeClr val="tx1"/>
                          </a:solidFill>
                        </a:rPr>
                        <a:t>标准</a:t>
                      </a:r>
                      <a:endParaRPr lang="en-AU" sz="2000" dirty="0">
                        <a:solidFill>
                          <a:schemeClr val="tx1"/>
                        </a:solidFill>
                      </a:endParaRPr>
                    </a:p>
                  </a:txBody>
                  <a:tcPr marL="81287" marR="81287" marT="45737" marB="45737"/>
                </a:tc>
                <a:tc>
                  <a:txBody>
                    <a:bodyPr/>
                    <a:lstStyle/>
                    <a:p>
                      <a:pPr algn="ctr"/>
                      <a:r>
                        <a:rPr lang="en-AU" sz="2000" dirty="0" err="1">
                          <a:solidFill>
                            <a:schemeClr val="tx1"/>
                          </a:solidFill>
                        </a:rPr>
                        <a:t>Dk</a:t>
                      </a:r>
                      <a:r>
                        <a:rPr lang="en-AU" sz="2000" dirty="0">
                          <a:solidFill>
                            <a:schemeClr val="tx1"/>
                          </a:solidFill>
                        </a:rPr>
                        <a:t>/</a:t>
                      </a:r>
                      <a:r>
                        <a:rPr lang="en-AU" sz="2000" i="1" dirty="0">
                          <a:solidFill>
                            <a:schemeClr val="tx1"/>
                          </a:solidFill>
                        </a:rPr>
                        <a:t>t</a:t>
                      </a:r>
                    </a:p>
                  </a:txBody>
                  <a:tcPr marL="81287" marR="81287" marT="45737" marB="45737"/>
                </a:tc>
                <a:tc>
                  <a:txBody>
                    <a:bodyPr/>
                    <a:lstStyle/>
                    <a:p>
                      <a:pPr algn="ctr"/>
                      <a:r>
                        <a:rPr lang="zh-CN" altLang="en-US" sz="2000" dirty="0">
                          <a:solidFill>
                            <a:schemeClr val="tx1"/>
                          </a:solidFill>
                        </a:rPr>
                        <a:t>来源</a:t>
                      </a:r>
                      <a:endParaRPr lang="en-AU" sz="2000" dirty="0">
                        <a:solidFill>
                          <a:schemeClr val="tx1"/>
                        </a:solidFill>
                      </a:endParaRPr>
                    </a:p>
                  </a:txBody>
                  <a:tcPr marL="81287" marR="81287" marT="45737" marB="45737"/>
                </a:tc>
                <a:extLst>
                  <a:ext uri="{0D108BD9-81ED-4DB2-BD59-A6C34878D82A}">
                    <a16:rowId xmlns:a16="http://schemas.microsoft.com/office/drawing/2014/main" val="10000"/>
                  </a:ext>
                </a:extLst>
              </a:tr>
              <a:tr h="972304">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过夜配戴后角膜中央水肿</a:t>
                      </a:r>
                      <a:r>
                        <a:rPr lang="en-AU" sz="2000" kern="1200" dirty="0">
                          <a:solidFill>
                            <a:schemeClr val="dk1"/>
                          </a:solidFill>
                          <a:latin typeface="+mn-lt"/>
                          <a:ea typeface="+mn-ea"/>
                          <a:cs typeface="+mn-cs"/>
                        </a:rPr>
                        <a:t>4%</a:t>
                      </a:r>
                    </a:p>
                  </a:txBody>
                  <a:tcPr marL="60965" marR="60965" marT="0" marB="0" anchor="b"/>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75 - 87</a:t>
                      </a:r>
                    </a:p>
                  </a:txBody>
                  <a:tcPr marL="60965" marR="60965" marT="0" marB="0" anchor="b"/>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人</a:t>
                      </a:r>
                      <a:endParaRPr lang="en-AU" sz="2000" kern="1200" dirty="0">
                        <a:solidFill>
                          <a:schemeClr val="dk1"/>
                        </a:solidFill>
                        <a:latin typeface="+mn-lt"/>
                        <a:ea typeface="+mn-ea"/>
                        <a:cs typeface="+mn-cs"/>
                      </a:endParaRPr>
                    </a:p>
                  </a:txBody>
                  <a:tcPr marL="60965" marR="60965" marT="0" marB="0" anchor="b"/>
                </a:tc>
                <a:extLst>
                  <a:ext uri="{0D108BD9-81ED-4DB2-BD59-A6C34878D82A}">
                    <a16:rowId xmlns:a16="http://schemas.microsoft.com/office/drawing/2014/main" val="10001"/>
                  </a:ext>
                </a:extLst>
              </a:tr>
              <a:tr h="972304">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乳酸脱氢酶</a:t>
                      </a:r>
                      <a:r>
                        <a:rPr lang="en-AU" sz="2000" kern="1200" dirty="0">
                          <a:solidFill>
                            <a:schemeClr val="dk1"/>
                          </a:solidFill>
                          <a:latin typeface="+mn-lt"/>
                          <a:ea typeface="+mn-ea"/>
                          <a:cs typeface="+mn-cs"/>
                        </a:rPr>
                        <a:t> (LDH) </a:t>
                      </a:r>
                      <a:r>
                        <a:rPr lang="zh-CN" altLang="en-US" sz="2000" kern="1200" dirty="0">
                          <a:solidFill>
                            <a:schemeClr val="dk1"/>
                          </a:solidFill>
                          <a:latin typeface="+mn-lt"/>
                          <a:ea typeface="+mn-ea"/>
                          <a:cs typeface="+mn-cs"/>
                        </a:rPr>
                        <a:t>活性</a:t>
                      </a:r>
                      <a:endParaRPr lang="en-AU" sz="2000" kern="1200" dirty="0">
                        <a:solidFill>
                          <a:schemeClr val="dk1"/>
                        </a:solidFill>
                        <a:latin typeface="+mn-lt"/>
                        <a:ea typeface="+mn-ea"/>
                        <a:cs typeface="+mn-cs"/>
                      </a:endParaRPr>
                    </a:p>
                  </a:txBody>
                  <a:tcPr marL="60965" marR="60965" marT="0" marB="0" anchor="b"/>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84</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兔子</a:t>
                      </a:r>
                      <a:endParaRPr lang="en-AU" sz="2000" kern="1200" dirty="0">
                        <a:solidFill>
                          <a:schemeClr val="dk1"/>
                        </a:solidFill>
                        <a:latin typeface="+mn-lt"/>
                        <a:ea typeface="+mn-ea"/>
                        <a:cs typeface="+mn-cs"/>
                      </a:endParaRPr>
                    </a:p>
                  </a:txBody>
                  <a:tcPr marL="60965" marR="60965" marT="0" marB="0" anchor="b"/>
                </a:tc>
                <a:extLst>
                  <a:ext uri="{0D108BD9-81ED-4DB2-BD59-A6C34878D82A}">
                    <a16:rowId xmlns:a16="http://schemas.microsoft.com/office/drawing/2014/main" val="10002"/>
                  </a:ext>
                </a:extLst>
              </a:tr>
            </a:tbl>
          </a:graphicData>
        </a:graphic>
      </p:graphicFrame>
      <p:sp>
        <p:nvSpPr>
          <p:cNvPr id="6"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最小氧传导性</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闭眼时</a:t>
            </a:r>
            <a:endParaRPr lang="en-CA" altLang="en-US" dirty="0">
              <a:solidFill>
                <a:srgbClr val="FFFF00"/>
              </a:solidFill>
              <a:latin typeface="Arial" charset="0"/>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p:cNvSpPr>
            <a:spLocks noGrp="1"/>
          </p:cNvSpPr>
          <p:nvPr>
            <p:ph idx="1"/>
          </p:nvPr>
        </p:nvSpPr>
        <p:spPr>
          <a:xfrm>
            <a:off x="309738" y="1221291"/>
            <a:ext cx="8524523" cy="1713997"/>
          </a:xfrm>
        </p:spPr>
        <p:txBody>
          <a:bodyPr/>
          <a:lstStyle/>
          <a:p>
            <a:r>
              <a:rPr lang="zh-CN" altLang="en-US" sz="3200" dirty="0"/>
              <a:t>数字模型评估最小</a:t>
            </a:r>
            <a:r>
              <a:rPr lang="en-US" altLang="zh-CN" sz="3200" dirty="0"/>
              <a:t>DK/T</a:t>
            </a:r>
            <a:r>
              <a:rPr lang="zh-CN" altLang="en-US" sz="3200" dirty="0"/>
              <a:t>值，避免引起与接触镜的相关眼部生理改变</a:t>
            </a:r>
            <a:endParaRPr lang="en-AU" alt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93381390"/>
              </p:ext>
            </p:extLst>
          </p:nvPr>
        </p:nvGraphicFramePr>
        <p:xfrm>
          <a:off x="611012" y="2590800"/>
          <a:ext cx="8088488" cy="3200401"/>
        </p:xfrm>
        <a:graphic>
          <a:graphicData uri="http://schemas.openxmlformats.org/drawingml/2006/table">
            <a:tbl>
              <a:tblPr firstRow="1" bandRow="1">
                <a:tableStyleId>{5C22544A-7EE6-4342-B048-85BDC9FD1C3A}</a:tableStyleId>
              </a:tblPr>
              <a:tblGrid>
                <a:gridCol w="4943854">
                  <a:extLst>
                    <a:ext uri="{9D8B030D-6E8A-4147-A177-3AD203B41FA5}">
                      <a16:colId xmlns:a16="http://schemas.microsoft.com/office/drawing/2014/main" val="20000"/>
                    </a:ext>
                  </a:extLst>
                </a:gridCol>
                <a:gridCol w="1462868">
                  <a:extLst>
                    <a:ext uri="{9D8B030D-6E8A-4147-A177-3AD203B41FA5}">
                      <a16:colId xmlns:a16="http://schemas.microsoft.com/office/drawing/2014/main" val="20001"/>
                    </a:ext>
                  </a:extLst>
                </a:gridCol>
                <a:gridCol w="1681766">
                  <a:extLst>
                    <a:ext uri="{9D8B030D-6E8A-4147-A177-3AD203B41FA5}">
                      <a16:colId xmlns:a16="http://schemas.microsoft.com/office/drawing/2014/main" val="20002"/>
                    </a:ext>
                  </a:extLst>
                </a:gridCol>
              </a:tblGrid>
              <a:tr h="628805">
                <a:tc>
                  <a:txBody>
                    <a:bodyPr/>
                    <a:lstStyle/>
                    <a:p>
                      <a:pPr algn="ctr"/>
                      <a:r>
                        <a:rPr lang="zh-CN" altLang="en-US" sz="2000" dirty="0">
                          <a:solidFill>
                            <a:schemeClr val="tx1"/>
                          </a:solidFill>
                        </a:rPr>
                        <a:t>标准</a:t>
                      </a:r>
                      <a:endParaRPr lang="en-AU" sz="2000" dirty="0">
                        <a:solidFill>
                          <a:schemeClr val="tx1"/>
                        </a:solidFill>
                      </a:endParaRPr>
                    </a:p>
                  </a:txBody>
                  <a:tcPr marL="81287" marR="81287" marT="45730" marB="45730"/>
                </a:tc>
                <a:tc>
                  <a:txBody>
                    <a:bodyPr/>
                    <a:lstStyle/>
                    <a:p>
                      <a:pPr algn="ctr"/>
                      <a:r>
                        <a:rPr lang="en-AU" sz="2000" dirty="0" err="1">
                          <a:solidFill>
                            <a:schemeClr val="tx1"/>
                          </a:solidFill>
                        </a:rPr>
                        <a:t>Dk</a:t>
                      </a:r>
                      <a:r>
                        <a:rPr lang="en-AU" sz="2000" dirty="0">
                          <a:solidFill>
                            <a:schemeClr val="tx1"/>
                          </a:solidFill>
                        </a:rPr>
                        <a:t>/</a:t>
                      </a:r>
                      <a:r>
                        <a:rPr lang="en-AU" sz="2000" i="1" dirty="0">
                          <a:solidFill>
                            <a:schemeClr val="tx1"/>
                          </a:solidFill>
                        </a:rPr>
                        <a:t>t</a:t>
                      </a:r>
                    </a:p>
                  </a:txBody>
                  <a:tcPr marL="81287" marR="81287" marT="45730" marB="45730"/>
                </a:tc>
                <a:tc>
                  <a:txBody>
                    <a:bodyPr/>
                    <a:lstStyle/>
                    <a:p>
                      <a:pPr algn="ctr"/>
                      <a:r>
                        <a:rPr lang="zh-CN" altLang="en-US" sz="2000" dirty="0">
                          <a:solidFill>
                            <a:schemeClr val="tx1"/>
                          </a:solidFill>
                        </a:rPr>
                        <a:t>来源</a:t>
                      </a:r>
                      <a:endParaRPr lang="en-AU" sz="2000" dirty="0">
                        <a:solidFill>
                          <a:schemeClr val="tx1"/>
                        </a:solidFill>
                      </a:endParaRPr>
                    </a:p>
                  </a:txBody>
                  <a:tcPr marL="81287" marR="81287" marT="45730" marB="45730"/>
                </a:tc>
                <a:extLst>
                  <a:ext uri="{0D108BD9-81ED-4DB2-BD59-A6C34878D82A}">
                    <a16:rowId xmlns:a16="http://schemas.microsoft.com/office/drawing/2014/main" val="10000"/>
                  </a:ext>
                </a:extLst>
              </a:tr>
              <a:tr h="642899">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避免中央基质层缺氧</a:t>
                      </a:r>
                      <a:endParaRPr lang="en-AU" sz="2000" kern="1200" dirty="0">
                        <a:solidFill>
                          <a:schemeClr val="dk1"/>
                        </a:solidFill>
                        <a:latin typeface="+mn-lt"/>
                        <a:ea typeface="+mn-ea"/>
                        <a:cs typeface="+mn-cs"/>
                      </a:endParaRPr>
                    </a:p>
                  </a:txBody>
                  <a:tcPr marL="60965" marR="60965" marT="0" marB="0" anchor="b"/>
                </a:tc>
                <a:tc>
                  <a:txBody>
                    <a:bodyPr/>
                    <a:lstStyle/>
                    <a:p>
                      <a:pPr marL="0" algn="l" defTabSz="914400" rtl="0" eaLnBrk="1" latinLnBrk="0" hangingPunct="1">
                        <a:lnSpc>
                          <a:spcPct val="150000"/>
                        </a:lnSpc>
                        <a:spcAft>
                          <a:spcPts val="0"/>
                        </a:spcAft>
                      </a:pPr>
                      <a:r>
                        <a:rPr lang="en-AU" sz="2000" kern="1200">
                          <a:solidFill>
                            <a:schemeClr val="dk1"/>
                          </a:solidFill>
                          <a:latin typeface="+mn-lt"/>
                          <a:ea typeface="+mn-ea"/>
                          <a:cs typeface="+mn-cs"/>
                        </a:rPr>
                        <a:t>200</a:t>
                      </a:r>
                    </a:p>
                  </a:txBody>
                  <a:tcPr marL="60965" marR="60965" marT="0" marB="0" anchor="b"/>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endParaRPr lang="en-AU" sz="2000" kern="1200" dirty="0">
                        <a:solidFill>
                          <a:schemeClr val="dk1"/>
                        </a:solidFill>
                        <a:latin typeface="+mn-lt"/>
                        <a:ea typeface="+mn-ea"/>
                        <a:cs typeface="+mn-cs"/>
                      </a:endParaRPr>
                    </a:p>
                  </a:txBody>
                  <a:tcPr marL="60965" marR="60965" marT="0" marB="0" anchor="b"/>
                </a:tc>
                <a:extLst>
                  <a:ext uri="{0D108BD9-81ED-4DB2-BD59-A6C34878D82A}">
                    <a16:rowId xmlns:a16="http://schemas.microsoft.com/office/drawing/2014/main" val="10001"/>
                  </a:ext>
                </a:extLst>
              </a:tr>
              <a:tr h="642899">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5% </a:t>
                      </a:r>
                      <a:r>
                        <a:rPr lang="zh-CN" altLang="en-US" sz="2000" kern="1200" dirty="0">
                          <a:solidFill>
                            <a:schemeClr val="dk1"/>
                          </a:solidFill>
                          <a:latin typeface="+mn-lt"/>
                          <a:ea typeface="+mn-ea"/>
                          <a:cs typeface="+mn-cs"/>
                        </a:rPr>
                        <a:t>角膜细胞缺氧</a:t>
                      </a:r>
                      <a:endParaRPr lang="en-AU" sz="2000" kern="1200" dirty="0">
                        <a:solidFill>
                          <a:schemeClr val="dk1"/>
                        </a:solidFill>
                        <a:latin typeface="+mn-lt"/>
                        <a:ea typeface="+mn-ea"/>
                        <a:cs typeface="+mn-cs"/>
                      </a:endParaRPr>
                    </a:p>
                  </a:txBody>
                  <a:tcPr marL="60965" marR="60965" marT="0" marB="0" anchor="b"/>
                </a:tc>
                <a:tc>
                  <a:txBody>
                    <a:bodyPr/>
                    <a:lstStyle/>
                    <a:p>
                      <a:pPr marL="0" algn="l" defTabSz="914400" rtl="0" eaLnBrk="1" latinLnBrk="0" hangingPunct="1">
                        <a:lnSpc>
                          <a:spcPct val="150000"/>
                        </a:lnSpc>
                        <a:spcAft>
                          <a:spcPts val="0"/>
                        </a:spcAft>
                      </a:pPr>
                      <a:r>
                        <a:rPr lang="en-AU" sz="2000" kern="1200">
                          <a:solidFill>
                            <a:schemeClr val="dk1"/>
                          </a:solidFill>
                          <a:latin typeface="+mn-lt"/>
                          <a:ea typeface="+mn-ea"/>
                          <a:cs typeface="+mn-cs"/>
                        </a:rPr>
                        <a:t>90</a:t>
                      </a:r>
                    </a:p>
                  </a:txBody>
                  <a:tcPr marL="60965" marR="60965" marT="0" marB="0" anchor="b"/>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endParaRPr lang="en-AU" sz="2000" kern="1200" dirty="0">
                        <a:solidFill>
                          <a:schemeClr val="dk1"/>
                        </a:solidFill>
                        <a:latin typeface="+mn-lt"/>
                        <a:ea typeface="+mn-ea"/>
                        <a:cs typeface="+mn-cs"/>
                      </a:endParaRPr>
                    </a:p>
                  </a:txBody>
                  <a:tcPr marL="60965" marR="60965" marT="0" marB="0" anchor="b"/>
                </a:tc>
                <a:extLst>
                  <a:ext uri="{0D108BD9-81ED-4DB2-BD59-A6C34878D82A}">
                    <a16:rowId xmlns:a16="http://schemas.microsoft.com/office/drawing/2014/main" val="10002"/>
                  </a:ext>
                </a:extLst>
              </a:tr>
              <a:tr h="642899">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5% </a:t>
                      </a:r>
                      <a:r>
                        <a:rPr lang="zh-CN" altLang="en-US" sz="2000" kern="1200" dirty="0">
                          <a:solidFill>
                            <a:schemeClr val="dk1"/>
                          </a:solidFill>
                          <a:latin typeface="+mn-lt"/>
                          <a:ea typeface="+mn-ea"/>
                          <a:cs typeface="+mn-cs"/>
                        </a:rPr>
                        <a:t>角膜细胞乳酸升高</a:t>
                      </a:r>
                      <a:endParaRPr lang="en-AU" sz="2000" kern="1200" dirty="0">
                        <a:solidFill>
                          <a:schemeClr val="dk1"/>
                        </a:solidFill>
                        <a:latin typeface="+mn-lt"/>
                        <a:ea typeface="+mn-ea"/>
                        <a:cs typeface="+mn-cs"/>
                      </a:endParaRPr>
                    </a:p>
                  </a:txBody>
                  <a:tcPr marL="60965" marR="60965" marT="0" marB="0" anchor="b"/>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200</a:t>
                      </a:r>
                    </a:p>
                  </a:txBody>
                  <a:tcPr marL="60965" marR="60965" marT="0" marB="0" anchor="b"/>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endParaRPr lang="en-AU" sz="2000" kern="1200" dirty="0">
                        <a:solidFill>
                          <a:schemeClr val="dk1"/>
                        </a:solidFill>
                        <a:latin typeface="+mn-lt"/>
                        <a:ea typeface="+mn-ea"/>
                        <a:cs typeface="+mn-cs"/>
                      </a:endParaRPr>
                    </a:p>
                  </a:txBody>
                  <a:tcPr marL="60965" marR="60965" marT="0" marB="0" anchor="b"/>
                </a:tc>
                <a:extLst>
                  <a:ext uri="{0D108BD9-81ED-4DB2-BD59-A6C34878D82A}">
                    <a16:rowId xmlns:a16="http://schemas.microsoft.com/office/drawing/2014/main" val="10003"/>
                  </a:ext>
                </a:extLst>
              </a:tr>
              <a:tr h="642899">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完全氧化</a:t>
                      </a:r>
                      <a:endParaRPr lang="en-AU" sz="2000" kern="1200" dirty="0">
                        <a:solidFill>
                          <a:schemeClr val="dk1"/>
                        </a:solidFill>
                        <a:latin typeface="+mn-lt"/>
                        <a:ea typeface="+mn-ea"/>
                        <a:cs typeface="+mn-cs"/>
                      </a:endParaRPr>
                    </a:p>
                  </a:txBody>
                  <a:tcPr marL="60965" marR="60965" marT="0" marB="0" anchor="b"/>
                </a:tc>
                <a:tc>
                  <a:txBody>
                    <a:bodyPr/>
                    <a:lstStyle/>
                    <a:p>
                      <a:pPr marL="0" algn="l" defTabSz="914400" rtl="0" eaLnBrk="1" latinLnBrk="0" hangingPunct="1">
                        <a:lnSpc>
                          <a:spcPct val="150000"/>
                        </a:lnSpc>
                        <a:spcAft>
                          <a:spcPts val="0"/>
                        </a:spcAft>
                      </a:pPr>
                      <a:r>
                        <a:rPr lang="en-AU" sz="2000" kern="1200" dirty="0">
                          <a:solidFill>
                            <a:schemeClr val="dk1"/>
                          </a:solidFill>
                          <a:latin typeface="+mn-lt"/>
                          <a:ea typeface="+mn-ea"/>
                          <a:cs typeface="+mn-cs"/>
                        </a:rPr>
                        <a:t>100 - 120</a:t>
                      </a:r>
                    </a:p>
                  </a:txBody>
                  <a:tcPr marL="60965" marR="60965" marT="0" marB="0" anchor="ctr"/>
                </a:tc>
                <a:tc>
                  <a:txBody>
                    <a:bodyPr/>
                    <a:lstStyle/>
                    <a:p>
                      <a:pPr marL="0" algn="l" defTabSz="914400" rtl="0" eaLnBrk="1" latinLnBrk="0" hangingPunct="1">
                        <a:lnSpc>
                          <a:spcPct val="150000"/>
                        </a:lnSpc>
                        <a:spcAft>
                          <a:spcPts val="0"/>
                        </a:spcAft>
                      </a:pPr>
                      <a:r>
                        <a:rPr lang="zh-CN" altLang="en-US" sz="2000" kern="1200" dirty="0">
                          <a:solidFill>
                            <a:schemeClr val="dk1"/>
                          </a:solidFill>
                          <a:latin typeface="+mn-lt"/>
                          <a:ea typeface="+mn-ea"/>
                          <a:cs typeface="+mn-cs"/>
                        </a:rPr>
                        <a:t>模型</a:t>
                      </a:r>
                      <a:endParaRPr lang="en-AU" sz="2000" kern="1200" dirty="0">
                        <a:solidFill>
                          <a:schemeClr val="dk1"/>
                        </a:solidFill>
                        <a:latin typeface="+mn-lt"/>
                        <a:ea typeface="+mn-ea"/>
                        <a:cs typeface="+mn-cs"/>
                      </a:endParaRPr>
                    </a:p>
                  </a:txBody>
                  <a:tcPr marL="60965" marR="60965" marT="0" marB="0" anchor="b"/>
                </a:tc>
                <a:extLst>
                  <a:ext uri="{0D108BD9-81ED-4DB2-BD59-A6C34878D82A}">
                    <a16:rowId xmlns:a16="http://schemas.microsoft.com/office/drawing/2014/main" val="10004"/>
                  </a:ext>
                </a:extLst>
              </a:tr>
            </a:tbl>
          </a:graphicData>
        </a:graphic>
      </p:graphicFrame>
      <p:sp>
        <p:nvSpPr>
          <p:cNvPr id="6"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最小氧传导性</a:t>
            </a:r>
            <a:r>
              <a:rPr lang="en-US" altLang="en-US" dirty="0">
                <a:solidFill>
                  <a:srgbClr val="FFFF00"/>
                </a:solidFill>
                <a:latin typeface="Arial" charset="0"/>
                <a:cs typeface="Arial" charset="0"/>
              </a:rPr>
              <a:t>– </a:t>
            </a:r>
            <a:r>
              <a:rPr lang="zh-CN" altLang="en-US" dirty="0">
                <a:solidFill>
                  <a:srgbClr val="FFFF00"/>
                </a:solidFill>
                <a:latin typeface="Arial" charset="0"/>
                <a:cs typeface="Arial" charset="0"/>
              </a:rPr>
              <a:t>闭眼时</a:t>
            </a:r>
            <a:endParaRPr lang="en-CA" altLang="en-US" dirty="0">
              <a:solidFill>
                <a:srgbClr val="FFFF00"/>
              </a:solidFill>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74133" y="1495424"/>
            <a:ext cx="8195733" cy="403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2" name="Freeform 34"/>
          <p:cNvSpPr>
            <a:spLocks/>
          </p:cNvSpPr>
          <p:nvPr/>
        </p:nvSpPr>
        <p:spPr bwMode="auto">
          <a:xfrm>
            <a:off x="4613626" y="2668586"/>
            <a:ext cx="1648178" cy="636588"/>
          </a:xfrm>
          <a:custGeom>
            <a:avLst/>
            <a:gdLst>
              <a:gd name="T0" fmla="*/ 0 w 1168"/>
              <a:gd name="T1" fmla="*/ 2147483646 h 401"/>
              <a:gd name="T2" fmla="*/ 2147483646 w 1168"/>
              <a:gd name="T3" fmla="*/ 0 h 401"/>
              <a:gd name="T4" fmla="*/ 2147483646 w 1168"/>
              <a:gd name="T5" fmla="*/ 2147483646 h 401"/>
              <a:gd name="T6" fmla="*/ 0 w 1168"/>
              <a:gd name="T7" fmla="*/ 2147483646 h 401"/>
              <a:gd name="T8" fmla="*/ 0 w 1168"/>
              <a:gd name="T9" fmla="*/ 2147483646 h 401"/>
              <a:gd name="T10" fmla="*/ 0 60000 65536"/>
              <a:gd name="T11" fmla="*/ 0 60000 65536"/>
              <a:gd name="T12" fmla="*/ 0 60000 65536"/>
              <a:gd name="T13" fmla="*/ 0 60000 65536"/>
              <a:gd name="T14" fmla="*/ 0 60000 65536"/>
              <a:gd name="T15" fmla="*/ 0 w 1168"/>
              <a:gd name="T16" fmla="*/ 0 h 401"/>
              <a:gd name="T17" fmla="*/ 1168 w 1168"/>
              <a:gd name="T18" fmla="*/ 401 h 401"/>
            </a:gdLst>
            <a:ahLst/>
            <a:cxnLst>
              <a:cxn ang="T10">
                <a:pos x="T0" y="T1"/>
              </a:cxn>
              <a:cxn ang="T11">
                <a:pos x="T2" y="T3"/>
              </a:cxn>
              <a:cxn ang="T12">
                <a:pos x="T4" y="T5"/>
              </a:cxn>
              <a:cxn ang="T13">
                <a:pos x="T6" y="T7"/>
              </a:cxn>
              <a:cxn ang="T14">
                <a:pos x="T8" y="T9"/>
              </a:cxn>
            </a:cxnLst>
            <a:rect l="T15" t="T16" r="T17" b="T18"/>
            <a:pathLst>
              <a:path w="1168" h="401">
                <a:moveTo>
                  <a:pt x="0" y="226"/>
                </a:moveTo>
                <a:lnTo>
                  <a:pt x="1168" y="0"/>
                </a:lnTo>
                <a:lnTo>
                  <a:pt x="1168" y="175"/>
                </a:lnTo>
                <a:lnTo>
                  <a:pt x="0" y="401"/>
                </a:lnTo>
                <a:lnTo>
                  <a:pt x="0" y="226"/>
                </a:lnTo>
                <a:close/>
              </a:path>
            </a:pathLst>
          </a:custGeom>
          <a:solidFill>
            <a:srgbClr val="808000"/>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13" name="Freeform 35"/>
          <p:cNvSpPr>
            <a:spLocks/>
          </p:cNvSpPr>
          <p:nvPr/>
        </p:nvSpPr>
        <p:spPr bwMode="auto">
          <a:xfrm>
            <a:off x="5571772" y="3027361"/>
            <a:ext cx="793044" cy="1227138"/>
          </a:xfrm>
          <a:custGeom>
            <a:avLst/>
            <a:gdLst>
              <a:gd name="T0" fmla="*/ 2147483646 w 562"/>
              <a:gd name="T1" fmla="*/ 2147483646 h 773"/>
              <a:gd name="T2" fmla="*/ 2147483646 w 562"/>
              <a:gd name="T3" fmla="*/ 2147483646 h 773"/>
              <a:gd name="T4" fmla="*/ 2147483646 w 562"/>
              <a:gd name="T5" fmla="*/ 2147483646 h 773"/>
              <a:gd name="T6" fmla="*/ 2147483646 w 562"/>
              <a:gd name="T7" fmla="*/ 2147483646 h 773"/>
              <a:gd name="T8" fmla="*/ 2147483646 w 562"/>
              <a:gd name="T9" fmla="*/ 2147483646 h 773"/>
              <a:gd name="T10" fmla="*/ 2147483646 w 562"/>
              <a:gd name="T11" fmla="*/ 2147483646 h 773"/>
              <a:gd name="T12" fmla="*/ 2147483646 w 562"/>
              <a:gd name="T13" fmla="*/ 2147483646 h 773"/>
              <a:gd name="T14" fmla="*/ 2147483646 w 562"/>
              <a:gd name="T15" fmla="*/ 2147483646 h 773"/>
              <a:gd name="T16" fmla="*/ 2147483646 w 562"/>
              <a:gd name="T17" fmla="*/ 2147483646 h 773"/>
              <a:gd name="T18" fmla="*/ 2147483646 w 562"/>
              <a:gd name="T19" fmla="*/ 2147483646 h 773"/>
              <a:gd name="T20" fmla="*/ 2147483646 w 562"/>
              <a:gd name="T21" fmla="*/ 2147483646 h 773"/>
              <a:gd name="T22" fmla="*/ 2147483646 w 562"/>
              <a:gd name="T23" fmla="*/ 2147483646 h 773"/>
              <a:gd name="T24" fmla="*/ 2147483646 w 562"/>
              <a:gd name="T25" fmla="*/ 2147483646 h 773"/>
              <a:gd name="T26" fmla="*/ 2147483646 w 562"/>
              <a:gd name="T27" fmla="*/ 2147483646 h 773"/>
              <a:gd name="T28" fmla="*/ 2147483646 w 562"/>
              <a:gd name="T29" fmla="*/ 2147483646 h 773"/>
              <a:gd name="T30" fmla="*/ 2147483646 w 562"/>
              <a:gd name="T31" fmla="*/ 2147483646 h 773"/>
              <a:gd name="T32" fmla="*/ 2147483646 w 562"/>
              <a:gd name="T33" fmla="*/ 2147483646 h 773"/>
              <a:gd name="T34" fmla="*/ 2147483646 w 562"/>
              <a:gd name="T35" fmla="*/ 2147483646 h 773"/>
              <a:gd name="T36" fmla="*/ 2147483646 w 562"/>
              <a:gd name="T37" fmla="*/ 2147483646 h 773"/>
              <a:gd name="T38" fmla="*/ 2147483646 w 562"/>
              <a:gd name="T39" fmla="*/ 2147483646 h 773"/>
              <a:gd name="T40" fmla="*/ 2147483646 w 562"/>
              <a:gd name="T41" fmla="*/ 2147483646 h 773"/>
              <a:gd name="T42" fmla="*/ 2147483646 w 562"/>
              <a:gd name="T43" fmla="*/ 2147483646 h 773"/>
              <a:gd name="T44" fmla="*/ 0 w 562"/>
              <a:gd name="T45" fmla="*/ 2147483646 h 773"/>
              <a:gd name="T46" fmla="*/ 2147483646 w 562"/>
              <a:gd name="T47" fmla="*/ 2147483646 h 773"/>
              <a:gd name="T48" fmla="*/ 2147483646 w 562"/>
              <a:gd name="T49" fmla="*/ 2147483646 h 773"/>
              <a:gd name="T50" fmla="*/ 2147483646 w 562"/>
              <a:gd name="T51" fmla="*/ 2147483646 h 773"/>
              <a:gd name="T52" fmla="*/ 2147483646 w 562"/>
              <a:gd name="T53" fmla="*/ 2147483646 h 773"/>
              <a:gd name="T54" fmla="*/ 2147483646 w 562"/>
              <a:gd name="T55" fmla="*/ 2147483646 h 773"/>
              <a:gd name="T56" fmla="*/ 2147483646 w 562"/>
              <a:gd name="T57" fmla="*/ 2147483646 h 773"/>
              <a:gd name="T58" fmla="*/ 2147483646 w 562"/>
              <a:gd name="T59" fmla="*/ 2147483646 h 773"/>
              <a:gd name="T60" fmla="*/ 2147483646 w 562"/>
              <a:gd name="T61" fmla="*/ 2147483646 h 773"/>
              <a:gd name="T62" fmla="*/ 2147483646 w 562"/>
              <a:gd name="T63" fmla="*/ 2147483646 h 773"/>
              <a:gd name="T64" fmla="*/ 2147483646 w 562"/>
              <a:gd name="T65" fmla="*/ 2147483646 h 773"/>
              <a:gd name="T66" fmla="*/ 2147483646 w 562"/>
              <a:gd name="T67" fmla="*/ 2147483646 h 773"/>
              <a:gd name="T68" fmla="*/ 2147483646 w 562"/>
              <a:gd name="T69" fmla="*/ 2147483646 h 773"/>
              <a:gd name="T70" fmla="*/ 2147483646 w 562"/>
              <a:gd name="T71" fmla="*/ 2147483646 h 773"/>
              <a:gd name="T72" fmla="*/ 2147483646 w 562"/>
              <a:gd name="T73" fmla="*/ 2147483646 h 773"/>
              <a:gd name="T74" fmla="*/ 2147483646 w 562"/>
              <a:gd name="T75" fmla="*/ 2147483646 h 773"/>
              <a:gd name="T76" fmla="*/ 2147483646 w 562"/>
              <a:gd name="T77" fmla="*/ 2147483646 h 773"/>
              <a:gd name="T78" fmla="*/ 2147483646 w 562"/>
              <a:gd name="T79" fmla="*/ 2147483646 h 773"/>
              <a:gd name="T80" fmla="*/ 2147483646 w 562"/>
              <a:gd name="T81" fmla="*/ 2147483646 h 773"/>
              <a:gd name="T82" fmla="*/ 2147483646 w 562"/>
              <a:gd name="T83" fmla="*/ 2147483646 h 773"/>
              <a:gd name="T84" fmla="*/ 2147483646 w 562"/>
              <a:gd name="T85" fmla="*/ 2147483646 h 773"/>
              <a:gd name="T86" fmla="*/ 2147483646 w 562"/>
              <a:gd name="T87" fmla="*/ 2147483646 h 773"/>
              <a:gd name="T88" fmla="*/ 2147483646 w 562"/>
              <a:gd name="T89" fmla="*/ 2147483646 h 773"/>
              <a:gd name="T90" fmla="*/ 2147483646 w 562"/>
              <a:gd name="T91" fmla="*/ 2147483646 h 7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2"/>
              <a:gd name="T139" fmla="*/ 0 h 773"/>
              <a:gd name="T140" fmla="*/ 562 w 562"/>
              <a:gd name="T141" fmla="*/ 773 h 7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2" h="773">
                <a:moveTo>
                  <a:pt x="562" y="0"/>
                </a:moveTo>
                <a:lnTo>
                  <a:pt x="562" y="15"/>
                </a:lnTo>
                <a:lnTo>
                  <a:pt x="562" y="36"/>
                </a:lnTo>
                <a:lnTo>
                  <a:pt x="555" y="51"/>
                </a:lnTo>
                <a:lnTo>
                  <a:pt x="555" y="66"/>
                </a:lnTo>
                <a:lnTo>
                  <a:pt x="555" y="73"/>
                </a:lnTo>
                <a:lnTo>
                  <a:pt x="548" y="102"/>
                </a:lnTo>
                <a:lnTo>
                  <a:pt x="548" y="117"/>
                </a:lnTo>
                <a:lnTo>
                  <a:pt x="540" y="124"/>
                </a:lnTo>
                <a:lnTo>
                  <a:pt x="540" y="138"/>
                </a:lnTo>
                <a:lnTo>
                  <a:pt x="526" y="160"/>
                </a:lnTo>
                <a:lnTo>
                  <a:pt x="526" y="175"/>
                </a:lnTo>
                <a:lnTo>
                  <a:pt x="518" y="182"/>
                </a:lnTo>
                <a:lnTo>
                  <a:pt x="511" y="197"/>
                </a:lnTo>
                <a:lnTo>
                  <a:pt x="496" y="219"/>
                </a:lnTo>
                <a:lnTo>
                  <a:pt x="496" y="233"/>
                </a:lnTo>
                <a:lnTo>
                  <a:pt x="489" y="248"/>
                </a:lnTo>
                <a:lnTo>
                  <a:pt x="467" y="270"/>
                </a:lnTo>
                <a:lnTo>
                  <a:pt x="460" y="277"/>
                </a:lnTo>
                <a:lnTo>
                  <a:pt x="453" y="292"/>
                </a:lnTo>
                <a:lnTo>
                  <a:pt x="445" y="299"/>
                </a:lnTo>
                <a:lnTo>
                  <a:pt x="423" y="328"/>
                </a:lnTo>
                <a:lnTo>
                  <a:pt x="416" y="335"/>
                </a:lnTo>
                <a:lnTo>
                  <a:pt x="402" y="350"/>
                </a:lnTo>
                <a:lnTo>
                  <a:pt x="394" y="357"/>
                </a:lnTo>
                <a:lnTo>
                  <a:pt x="372" y="379"/>
                </a:lnTo>
                <a:lnTo>
                  <a:pt x="358" y="386"/>
                </a:lnTo>
                <a:lnTo>
                  <a:pt x="350" y="401"/>
                </a:lnTo>
                <a:lnTo>
                  <a:pt x="336" y="408"/>
                </a:lnTo>
                <a:lnTo>
                  <a:pt x="314" y="430"/>
                </a:lnTo>
                <a:lnTo>
                  <a:pt x="299" y="438"/>
                </a:lnTo>
                <a:lnTo>
                  <a:pt x="285" y="452"/>
                </a:lnTo>
                <a:lnTo>
                  <a:pt x="255" y="467"/>
                </a:lnTo>
                <a:lnTo>
                  <a:pt x="241" y="474"/>
                </a:lnTo>
                <a:lnTo>
                  <a:pt x="226" y="489"/>
                </a:lnTo>
                <a:lnTo>
                  <a:pt x="212" y="496"/>
                </a:lnTo>
                <a:lnTo>
                  <a:pt x="182" y="510"/>
                </a:lnTo>
                <a:lnTo>
                  <a:pt x="168" y="525"/>
                </a:lnTo>
                <a:lnTo>
                  <a:pt x="153" y="532"/>
                </a:lnTo>
                <a:lnTo>
                  <a:pt x="131" y="540"/>
                </a:lnTo>
                <a:lnTo>
                  <a:pt x="102" y="554"/>
                </a:lnTo>
                <a:lnTo>
                  <a:pt x="88" y="561"/>
                </a:lnTo>
                <a:lnTo>
                  <a:pt x="66" y="569"/>
                </a:lnTo>
                <a:lnTo>
                  <a:pt x="51" y="576"/>
                </a:lnTo>
                <a:lnTo>
                  <a:pt x="15" y="591"/>
                </a:lnTo>
                <a:lnTo>
                  <a:pt x="0" y="598"/>
                </a:lnTo>
                <a:lnTo>
                  <a:pt x="0" y="773"/>
                </a:lnTo>
                <a:lnTo>
                  <a:pt x="15" y="766"/>
                </a:lnTo>
                <a:lnTo>
                  <a:pt x="51" y="751"/>
                </a:lnTo>
                <a:lnTo>
                  <a:pt x="66" y="744"/>
                </a:lnTo>
                <a:lnTo>
                  <a:pt x="88" y="737"/>
                </a:lnTo>
                <a:lnTo>
                  <a:pt x="102" y="729"/>
                </a:lnTo>
                <a:lnTo>
                  <a:pt x="131" y="715"/>
                </a:lnTo>
                <a:lnTo>
                  <a:pt x="153" y="707"/>
                </a:lnTo>
                <a:lnTo>
                  <a:pt x="168" y="700"/>
                </a:lnTo>
                <a:lnTo>
                  <a:pt x="182" y="685"/>
                </a:lnTo>
                <a:lnTo>
                  <a:pt x="212" y="671"/>
                </a:lnTo>
                <a:lnTo>
                  <a:pt x="226" y="664"/>
                </a:lnTo>
                <a:lnTo>
                  <a:pt x="241" y="649"/>
                </a:lnTo>
                <a:lnTo>
                  <a:pt x="255" y="642"/>
                </a:lnTo>
                <a:lnTo>
                  <a:pt x="285" y="627"/>
                </a:lnTo>
                <a:lnTo>
                  <a:pt x="299" y="613"/>
                </a:lnTo>
                <a:lnTo>
                  <a:pt x="314" y="605"/>
                </a:lnTo>
                <a:lnTo>
                  <a:pt x="336" y="583"/>
                </a:lnTo>
                <a:lnTo>
                  <a:pt x="350" y="576"/>
                </a:lnTo>
                <a:lnTo>
                  <a:pt x="358" y="561"/>
                </a:lnTo>
                <a:lnTo>
                  <a:pt x="372" y="554"/>
                </a:lnTo>
                <a:lnTo>
                  <a:pt x="394" y="532"/>
                </a:lnTo>
                <a:lnTo>
                  <a:pt x="402" y="525"/>
                </a:lnTo>
                <a:lnTo>
                  <a:pt x="416" y="510"/>
                </a:lnTo>
                <a:lnTo>
                  <a:pt x="423" y="503"/>
                </a:lnTo>
                <a:lnTo>
                  <a:pt x="445" y="474"/>
                </a:lnTo>
                <a:lnTo>
                  <a:pt x="453" y="467"/>
                </a:lnTo>
                <a:lnTo>
                  <a:pt x="460" y="452"/>
                </a:lnTo>
                <a:lnTo>
                  <a:pt x="467" y="445"/>
                </a:lnTo>
                <a:lnTo>
                  <a:pt x="489" y="423"/>
                </a:lnTo>
                <a:lnTo>
                  <a:pt x="496" y="408"/>
                </a:lnTo>
                <a:lnTo>
                  <a:pt x="496" y="394"/>
                </a:lnTo>
                <a:lnTo>
                  <a:pt x="511" y="372"/>
                </a:lnTo>
                <a:lnTo>
                  <a:pt x="518" y="357"/>
                </a:lnTo>
                <a:lnTo>
                  <a:pt x="526" y="350"/>
                </a:lnTo>
                <a:lnTo>
                  <a:pt x="526" y="335"/>
                </a:lnTo>
                <a:lnTo>
                  <a:pt x="540" y="314"/>
                </a:lnTo>
                <a:lnTo>
                  <a:pt x="540" y="299"/>
                </a:lnTo>
                <a:lnTo>
                  <a:pt x="548" y="292"/>
                </a:lnTo>
                <a:lnTo>
                  <a:pt x="548" y="277"/>
                </a:lnTo>
                <a:lnTo>
                  <a:pt x="555" y="248"/>
                </a:lnTo>
                <a:lnTo>
                  <a:pt x="555" y="241"/>
                </a:lnTo>
                <a:lnTo>
                  <a:pt x="555" y="226"/>
                </a:lnTo>
                <a:lnTo>
                  <a:pt x="562" y="211"/>
                </a:lnTo>
                <a:lnTo>
                  <a:pt x="562" y="190"/>
                </a:lnTo>
                <a:lnTo>
                  <a:pt x="562" y="175"/>
                </a:lnTo>
                <a:lnTo>
                  <a:pt x="562" y="0"/>
                </a:lnTo>
                <a:close/>
              </a:path>
            </a:pathLst>
          </a:custGeom>
          <a:solidFill>
            <a:srgbClr val="808080"/>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14" name="Freeform 36"/>
          <p:cNvSpPr>
            <a:spLocks/>
          </p:cNvSpPr>
          <p:nvPr/>
        </p:nvSpPr>
        <p:spPr bwMode="auto">
          <a:xfrm>
            <a:off x="4613626" y="3027361"/>
            <a:ext cx="948267" cy="1227138"/>
          </a:xfrm>
          <a:custGeom>
            <a:avLst/>
            <a:gdLst>
              <a:gd name="T0" fmla="*/ 0 w 672"/>
              <a:gd name="T1" fmla="*/ 0 h 773"/>
              <a:gd name="T2" fmla="*/ 2147483646 w 672"/>
              <a:gd name="T3" fmla="*/ 2147483646 h 773"/>
              <a:gd name="T4" fmla="*/ 2147483646 w 672"/>
              <a:gd name="T5" fmla="*/ 2147483646 h 773"/>
              <a:gd name="T6" fmla="*/ 0 w 672"/>
              <a:gd name="T7" fmla="*/ 2147483646 h 773"/>
              <a:gd name="T8" fmla="*/ 0 w 672"/>
              <a:gd name="T9" fmla="*/ 0 h 773"/>
              <a:gd name="T10" fmla="*/ 0 60000 65536"/>
              <a:gd name="T11" fmla="*/ 0 60000 65536"/>
              <a:gd name="T12" fmla="*/ 0 60000 65536"/>
              <a:gd name="T13" fmla="*/ 0 60000 65536"/>
              <a:gd name="T14" fmla="*/ 0 60000 65536"/>
              <a:gd name="T15" fmla="*/ 0 w 672"/>
              <a:gd name="T16" fmla="*/ 0 h 773"/>
              <a:gd name="T17" fmla="*/ 672 w 672"/>
              <a:gd name="T18" fmla="*/ 773 h 773"/>
            </a:gdLst>
            <a:ahLst/>
            <a:cxnLst>
              <a:cxn ang="T10">
                <a:pos x="T0" y="T1"/>
              </a:cxn>
              <a:cxn ang="T11">
                <a:pos x="T2" y="T3"/>
              </a:cxn>
              <a:cxn ang="T12">
                <a:pos x="T4" y="T5"/>
              </a:cxn>
              <a:cxn ang="T13">
                <a:pos x="T6" y="T7"/>
              </a:cxn>
              <a:cxn ang="T14">
                <a:pos x="T8" y="T9"/>
              </a:cxn>
            </a:cxnLst>
            <a:rect l="T15" t="T16" r="T17" b="T18"/>
            <a:pathLst>
              <a:path w="672" h="773">
                <a:moveTo>
                  <a:pt x="0" y="0"/>
                </a:moveTo>
                <a:lnTo>
                  <a:pt x="672" y="598"/>
                </a:lnTo>
                <a:lnTo>
                  <a:pt x="672" y="773"/>
                </a:lnTo>
                <a:lnTo>
                  <a:pt x="0" y="175"/>
                </a:lnTo>
                <a:lnTo>
                  <a:pt x="0" y="0"/>
                </a:lnTo>
                <a:close/>
              </a:path>
            </a:pathLst>
          </a:custGeom>
          <a:solidFill>
            <a:srgbClr val="808080"/>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15" name="Freeform 37"/>
          <p:cNvSpPr>
            <a:spLocks/>
          </p:cNvSpPr>
          <p:nvPr/>
        </p:nvSpPr>
        <p:spPr bwMode="auto">
          <a:xfrm>
            <a:off x="4613627" y="2668586"/>
            <a:ext cx="1751189" cy="1308100"/>
          </a:xfrm>
          <a:custGeom>
            <a:avLst/>
            <a:gdLst>
              <a:gd name="T0" fmla="*/ 2147483646 w 1241"/>
              <a:gd name="T1" fmla="*/ 0 h 824"/>
              <a:gd name="T2" fmla="*/ 2147483646 w 1241"/>
              <a:gd name="T3" fmla="*/ 2147483646 h 824"/>
              <a:gd name="T4" fmla="*/ 2147483646 w 1241"/>
              <a:gd name="T5" fmla="*/ 2147483646 h 824"/>
              <a:gd name="T6" fmla="*/ 2147483646 w 1241"/>
              <a:gd name="T7" fmla="*/ 2147483646 h 824"/>
              <a:gd name="T8" fmla="*/ 2147483646 w 1241"/>
              <a:gd name="T9" fmla="*/ 2147483646 h 824"/>
              <a:gd name="T10" fmla="*/ 2147483646 w 1241"/>
              <a:gd name="T11" fmla="*/ 2147483646 h 824"/>
              <a:gd name="T12" fmla="*/ 2147483646 w 1241"/>
              <a:gd name="T13" fmla="*/ 2147483646 h 824"/>
              <a:gd name="T14" fmla="*/ 2147483646 w 1241"/>
              <a:gd name="T15" fmla="*/ 2147483646 h 824"/>
              <a:gd name="T16" fmla="*/ 2147483646 w 1241"/>
              <a:gd name="T17" fmla="*/ 2147483646 h 824"/>
              <a:gd name="T18" fmla="*/ 2147483646 w 1241"/>
              <a:gd name="T19" fmla="*/ 2147483646 h 824"/>
              <a:gd name="T20" fmla="*/ 2147483646 w 1241"/>
              <a:gd name="T21" fmla="*/ 2147483646 h 824"/>
              <a:gd name="T22" fmla="*/ 2147483646 w 1241"/>
              <a:gd name="T23" fmla="*/ 2147483646 h 824"/>
              <a:gd name="T24" fmla="*/ 2147483646 w 1241"/>
              <a:gd name="T25" fmla="*/ 2147483646 h 824"/>
              <a:gd name="T26" fmla="*/ 2147483646 w 1241"/>
              <a:gd name="T27" fmla="*/ 2147483646 h 824"/>
              <a:gd name="T28" fmla="*/ 2147483646 w 1241"/>
              <a:gd name="T29" fmla="*/ 2147483646 h 824"/>
              <a:gd name="T30" fmla="*/ 2147483646 w 1241"/>
              <a:gd name="T31" fmla="*/ 2147483646 h 824"/>
              <a:gd name="T32" fmla="*/ 2147483646 w 1241"/>
              <a:gd name="T33" fmla="*/ 2147483646 h 824"/>
              <a:gd name="T34" fmla="*/ 2147483646 w 1241"/>
              <a:gd name="T35" fmla="*/ 2147483646 h 824"/>
              <a:gd name="T36" fmla="*/ 2147483646 w 1241"/>
              <a:gd name="T37" fmla="*/ 2147483646 h 824"/>
              <a:gd name="T38" fmla="*/ 2147483646 w 1241"/>
              <a:gd name="T39" fmla="*/ 2147483646 h 824"/>
              <a:gd name="T40" fmla="*/ 2147483646 w 1241"/>
              <a:gd name="T41" fmla="*/ 2147483646 h 824"/>
              <a:gd name="T42" fmla="*/ 2147483646 w 1241"/>
              <a:gd name="T43" fmla="*/ 2147483646 h 824"/>
              <a:gd name="T44" fmla="*/ 2147483646 w 1241"/>
              <a:gd name="T45" fmla="*/ 2147483646 h 824"/>
              <a:gd name="T46" fmla="*/ 2147483646 w 1241"/>
              <a:gd name="T47" fmla="*/ 2147483646 h 824"/>
              <a:gd name="T48" fmla="*/ 2147483646 w 1241"/>
              <a:gd name="T49" fmla="*/ 2147483646 h 824"/>
              <a:gd name="T50" fmla="*/ 2147483646 w 1241"/>
              <a:gd name="T51" fmla="*/ 2147483646 h 824"/>
              <a:gd name="T52" fmla="*/ 2147483646 w 1241"/>
              <a:gd name="T53" fmla="*/ 2147483646 h 824"/>
              <a:gd name="T54" fmla="*/ 2147483646 w 1241"/>
              <a:gd name="T55" fmla="*/ 2147483646 h 824"/>
              <a:gd name="T56" fmla="*/ 2147483646 w 1241"/>
              <a:gd name="T57" fmla="*/ 2147483646 h 824"/>
              <a:gd name="T58" fmla="*/ 2147483646 w 1241"/>
              <a:gd name="T59" fmla="*/ 2147483646 h 824"/>
              <a:gd name="T60" fmla="*/ 2147483646 w 1241"/>
              <a:gd name="T61" fmla="*/ 2147483646 h 824"/>
              <a:gd name="T62" fmla="*/ 2147483646 w 1241"/>
              <a:gd name="T63" fmla="*/ 2147483646 h 824"/>
              <a:gd name="T64" fmla="*/ 2147483646 w 1241"/>
              <a:gd name="T65" fmla="*/ 2147483646 h 824"/>
              <a:gd name="T66" fmla="*/ 2147483646 w 1241"/>
              <a:gd name="T67" fmla="*/ 2147483646 h 824"/>
              <a:gd name="T68" fmla="*/ 2147483646 w 1241"/>
              <a:gd name="T69" fmla="*/ 2147483646 h 824"/>
              <a:gd name="T70" fmla="*/ 2147483646 w 1241"/>
              <a:gd name="T71" fmla="*/ 2147483646 h 824"/>
              <a:gd name="T72" fmla="*/ 2147483646 w 1241"/>
              <a:gd name="T73" fmla="*/ 2147483646 h 824"/>
              <a:gd name="T74" fmla="*/ 2147483646 w 1241"/>
              <a:gd name="T75" fmla="*/ 2147483646 h 824"/>
              <a:gd name="T76" fmla="*/ 2147483646 w 1241"/>
              <a:gd name="T77" fmla="*/ 2147483646 h 824"/>
              <a:gd name="T78" fmla="*/ 2147483646 w 1241"/>
              <a:gd name="T79" fmla="*/ 2147483646 h 824"/>
              <a:gd name="T80" fmla="*/ 2147483646 w 1241"/>
              <a:gd name="T81" fmla="*/ 2147483646 h 824"/>
              <a:gd name="T82" fmla="*/ 2147483646 w 1241"/>
              <a:gd name="T83" fmla="*/ 2147483646 h 824"/>
              <a:gd name="T84" fmla="*/ 2147483646 w 1241"/>
              <a:gd name="T85" fmla="*/ 2147483646 h 824"/>
              <a:gd name="T86" fmla="*/ 2147483646 w 1241"/>
              <a:gd name="T87" fmla="*/ 2147483646 h 824"/>
              <a:gd name="T88" fmla="*/ 2147483646 w 1241"/>
              <a:gd name="T89" fmla="*/ 2147483646 h 824"/>
              <a:gd name="T90" fmla="*/ 2147483646 w 1241"/>
              <a:gd name="T91" fmla="*/ 2147483646 h 824"/>
              <a:gd name="T92" fmla="*/ 2147483646 w 1241"/>
              <a:gd name="T93" fmla="*/ 2147483646 h 824"/>
              <a:gd name="T94" fmla="*/ 2147483646 w 1241"/>
              <a:gd name="T95" fmla="*/ 2147483646 h 824"/>
              <a:gd name="T96" fmla="*/ 2147483646 w 1241"/>
              <a:gd name="T97" fmla="*/ 2147483646 h 824"/>
              <a:gd name="T98" fmla="*/ 2147483646 w 1241"/>
              <a:gd name="T99" fmla="*/ 2147483646 h 824"/>
              <a:gd name="T100" fmla="*/ 2147483646 w 1241"/>
              <a:gd name="T101" fmla="*/ 2147483646 h 824"/>
              <a:gd name="T102" fmla="*/ 2147483646 w 1241"/>
              <a:gd name="T103" fmla="*/ 2147483646 h 824"/>
              <a:gd name="T104" fmla="*/ 2147483646 w 1241"/>
              <a:gd name="T105" fmla="*/ 2147483646 h 824"/>
              <a:gd name="T106" fmla="*/ 2147483646 w 1241"/>
              <a:gd name="T107" fmla="*/ 2147483646 h 824"/>
              <a:gd name="T108" fmla="*/ 2147483646 w 1241"/>
              <a:gd name="T109" fmla="*/ 2147483646 h 824"/>
              <a:gd name="T110" fmla="*/ 2147483646 w 1241"/>
              <a:gd name="T111" fmla="*/ 2147483646 h 824"/>
              <a:gd name="T112" fmla="*/ 2147483646 w 1241"/>
              <a:gd name="T113" fmla="*/ 2147483646 h 824"/>
              <a:gd name="T114" fmla="*/ 2147483646 w 1241"/>
              <a:gd name="T115" fmla="*/ 2147483646 h 824"/>
              <a:gd name="T116" fmla="*/ 0 w 1241"/>
              <a:gd name="T117" fmla="*/ 2147483646 h 824"/>
              <a:gd name="T118" fmla="*/ 2147483646 w 1241"/>
              <a:gd name="T119" fmla="*/ 0 h 8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1"/>
              <a:gd name="T181" fmla="*/ 0 h 824"/>
              <a:gd name="T182" fmla="*/ 1241 w 1241"/>
              <a:gd name="T183" fmla="*/ 824 h 8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1" h="824">
                <a:moveTo>
                  <a:pt x="1175" y="0"/>
                </a:moveTo>
                <a:lnTo>
                  <a:pt x="1175" y="7"/>
                </a:lnTo>
                <a:lnTo>
                  <a:pt x="1190" y="29"/>
                </a:lnTo>
                <a:lnTo>
                  <a:pt x="1197" y="44"/>
                </a:lnTo>
                <a:lnTo>
                  <a:pt x="1205" y="58"/>
                </a:lnTo>
                <a:lnTo>
                  <a:pt x="1212" y="80"/>
                </a:lnTo>
                <a:lnTo>
                  <a:pt x="1219" y="95"/>
                </a:lnTo>
                <a:lnTo>
                  <a:pt x="1219" y="102"/>
                </a:lnTo>
                <a:lnTo>
                  <a:pt x="1227" y="131"/>
                </a:lnTo>
                <a:lnTo>
                  <a:pt x="1227" y="138"/>
                </a:lnTo>
                <a:lnTo>
                  <a:pt x="1234" y="153"/>
                </a:lnTo>
                <a:lnTo>
                  <a:pt x="1234" y="175"/>
                </a:lnTo>
                <a:lnTo>
                  <a:pt x="1241" y="189"/>
                </a:lnTo>
                <a:lnTo>
                  <a:pt x="1241" y="204"/>
                </a:lnTo>
                <a:lnTo>
                  <a:pt x="1241" y="226"/>
                </a:lnTo>
                <a:lnTo>
                  <a:pt x="1241" y="241"/>
                </a:lnTo>
                <a:lnTo>
                  <a:pt x="1241" y="255"/>
                </a:lnTo>
                <a:lnTo>
                  <a:pt x="1234" y="277"/>
                </a:lnTo>
                <a:lnTo>
                  <a:pt x="1234" y="292"/>
                </a:lnTo>
                <a:lnTo>
                  <a:pt x="1234" y="299"/>
                </a:lnTo>
                <a:lnTo>
                  <a:pt x="1227" y="328"/>
                </a:lnTo>
                <a:lnTo>
                  <a:pt x="1227" y="343"/>
                </a:lnTo>
                <a:lnTo>
                  <a:pt x="1219" y="350"/>
                </a:lnTo>
                <a:lnTo>
                  <a:pt x="1212" y="379"/>
                </a:lnTo>
                <a:lnTo>
                  <a:pt x="1205" y="386"/>
                </a:lnTo>
                <a:lnTo>
                  <a:pt x="1205" y="401"/>
                </a:lnTo>
                <a:lnTo>
                  <a:pt x="1190" y="423"/>
                </a:lnTo>
                <a:lnTo>
                  <a:pt x="1183" y="437"/>
                </a:lnTo>
                <a:lnTo>
                  <a:pt x="1175" y="445"/>
                </a:lnTo>
                <a:lnTo>
                  <a:pt x="1168" y="474"/>
                </a:lnTo>
                <a:lnTo>
                  <a:pt x="1154" y="481"/>
                </a:lnTo>
                <a:lnTo>
                  <a:pt x="1146" y="496"/>
                </a:lnTo>
                <a:lnTo>
                  <a:pt x="1132" y="518"/>
                </a:lnTo>
                <a:lnTo>
                  <a:pt x="1124" y="525"/>
                </a:lnTo>
                <a:lnTo>
                  <a:pt x="1117" y="540"/>
                </a:lnTo>
                <a:lnTo>
                  <a:pt x="1095" y="561"/>
                </a:lnTo>
                <a:lnTo>
                  <a:pt x="1081" y="576"/>
                </a:lnTo>
                <a:lnTo>
                  <a:pt x="1073" y="583"/>
                </a:lnTo>
                <a:lnTo>
                  <a:pt x="1051" y="605"/>
                </a:lnTo>
                <a:lnTo>
                  <a:pt x="1037" y="612"/>
                </a:lnTo>
                <a:lnTo>
                  <a:pt x="1029" y="627"/>
                </a:lnTo>
                <a:lnTo>
                  <a:pt x="1000" y="649"/>
                </a:lnTo>
                <a:lnTo>
                  <a:pt x="993" y="656"/>
                </a:lnTo>
                <a:lnTo>
                  <a:pt x="978" y="664"/>
                </a:lnTo>
                <a:lnTo>
                  <a:pt x="949" y="685"/>
                </a:lnTo>
                <a:lnTo>
                  <a:pt x="934" y="693"/>
                </a:lnTo>
                <a:lnTo>
                  <a:pt x="920" y="700"/>
                </a:lnTo>
                <a:lnTo>
                  <a:pt x="891" y="722"/>
                </a:lnTo>
                <a:lnTo>
                  <a:pt x="876" y="729"/>
                </a:lnTo>
                <a:lnTo>
                  <a:pt x="861" y="736"/>
                </a:lnTo>
                <a:lnTo>
                  <a:pt x="832" y="758"/>
                </a:lnTo>
                <a:lnTo>
                  <a:pt x="810" y="766"/>
                </a:lnTo>
                <a:lnTo>
                  <a:pt x="796" y="773"/>
                </a:lnTo>
                <a:lnTo>
                  <a:pt x="767" y="787"/>
                </a:lnTo>
                <a:lnTo>
                  <a:pt x="745" y="795"/>
                </a:lnTo>
                <a:lnTo>
                  <a:pt x="730" y="802"/>
                </a:lnTo>
                <a:lnTo>
                  <a:pt x="694" y="817"/>
                </a:lnTo>
                <a:lnTo>
                  <a:pt x="679" y="824"/>
                </a:lnTo>
                <a:lnTo>
                  <a:pt x="0" y="226"/>
                </a:lnTo>
                <a:lnTo>
                  <a:pt x="1175" y="0"/>
                </a:lnTo>
                <a:close/>
              </a:path>
            </a:pathLst>
          </a:custGeom>
          <a:solidFill>
            <a:srgbClr val="FFFFFF"/>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16" name="Freeform 38"/>
          <p:cNvSpPr>
            <a:spLocks/>
          </p:cNvSpPr>
          <p:nvPr/>
        </p:nvSpPr>
        <p:spPr bwMode="auto">
          <a:xfrm>
            <a:off x="6271682" y="3675062"/>
            <a:ext cx="237067" cy="174625"/>
          </a:xfrm>
          <a:custGeom>
            <a:avLst/>
            <a:gdLst>
              <a:gd name="T0" fmla="*/ 2147483646 w 23"/>
              <a:gd name="T1" fmla="*/ 2147483646 h 15"/>
              <a:gd name="T2" fmla="*/ 2147483646 w 23"/>
              <a:gd name="T3" fmla="*/ 2147483646 h 15"/>
              <a:gd name="T4" fmla="*/ 0 w 23"/>
              <a:gd name="T5" fmla="*/ 0 h 15"/>
              <a:gd name="T6" fmla="*/ 0 60000 65536"/>
              <a:gd name="T7" fmla="*/ 0 60000 65536"/>
              <a:gd name="T8" fmla="*/ 0 60000 65536"/>
              <a:gd name="T9" fmla="*/ 0 w 23"/>
              <a:gd name="T10" fmla="*/ 0 h 15"/>
              <a:gd name="T11" fmla="*/ 23 w 23"/>
              <a:gd name="T12" fmla="*/ 15 h 15"/>
            </a:gdLst>
            <a:ahLst/>
            <a:cxnLst>
              <a:cxn ang="T6">
                <a:pos x="T0" y="T1"/>
              </a:cxn>
              <a:cxn ang="T7">
                <a:pos x="T2" y="T3"/>
              </a:cxn>
              <a:cxn ang="T8">
                <a:pos x="T4" y="T5"/>
              </a:cxn>
            </a:cxnLst>
            <a:rect l="T9" t="T10" r="T11" b="T12"/>
            <a:pathLst>
              <a:path w="23" h="15">
                <a:moveTo>
                  <a:pt x="23" y="15"/>
                </a:moveTo>
                <a:lnTo>
                  <a:pt x="13" y="15"/>
                </a:lnTo>
                <a:lnTo>
                  <a:pt x="0" y="0"/>
                </a:lnTo>
              </a:path>
            </a:pathLst>
          </a:custGeom>
          <a:no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17" name="Freeform 39"/>
          <p:cNvSpPr>
            <a:spLocks/>
          </p:cNvSpPr>
          <p:nvPr/>
        </p:nvSpPr>
        <p:spPr bwMode="auto">
          <a:xfrm>
            <a:off x="5489928" y="3976686"/>
            <a:ext cx="81844" cy="312738"/>
          </a:xfrm>
          <a:custGeom>
            <a:avLst/>
            <a:gdLst>
              <a:gd name="T0" fmla="*/ 2147483646 w 58"/>
              <a:gd name="T1" fmla="*/ 0 h 197"/>
              <a:gd name="T2" fmla="*/ 2147483646 w 58"/>
              <a:gd name="T3" fmla="*/ 2147483646 h 197"/>
              <a:gd name="T4" fmla="*/ 2147483646 w 58"/>
              <a:gd name="T5" fmla="*/ 2147483646 h 197"/>
              <a:gd name="T6" fmla="*/ 0 w 58"/>
              <a:gd name="T7" fmla="*/ 2147483646 h 197"/>
              <a:gd name="T8" fmla="*/ 0 w 58"/>
              <a:gd name="T9" fmla="*/ 2147483646 h 197"/>
              <a:gd name="T10" fmla="*/ 2147483646 w 58"/>
              <a:gd name="T11" fmla="*/ 2147483646 h 197"/>
              <a:gd name="T12" fmla="*/ 2147483646 w 58"/>
              <a:gd name="T13" fmla="*/ 2147483646 h 197"/>
              <a:gd name="T14" fmla="*/ 2147483646 w 58"/>
              <a:gd name="T15" fmla="*/ 2147483646 h 197"/>
              <a:gd name="T16" fmla="*/ 2147483646 w 58"/>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97"/>
              <a:gd name="T29" fmla="*/ 58 w 58"/>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97">
                <a:moveTo>
                  <a:pt x="58" y="0"/>
                </a:moveTo>
                <a:lnTo>
                  <a:pt x="36" y="7"/>
                </a:lnTo>
                <a:lnTo>
                  <a:pt x="21" y="15"/>
                </a:lnTo>
                <a:lnTo>
                  <a:pt x="0" y="22"/>
                </a:lnTo>
                <a:lnTo>
                  <a:pt x="0" y="197"/>
                </a:lnTo>
                <a:lnTo>
                  <a:pt x="21" y="190"/>
                </a:lnTo>
                <a:lnTo>
                  <a:pt x="36" y="182"/>
                </a:lnTo>
                <a:lnTo>
                  <a:pt x="58" y="175"/>
                </a:lnTo>
                <a:lnTo>
                  <a:pt x="58" y="0"/>
                </a:lnTo>
                <a:close/>
              </a:path>
            </a:pathLst>
          </a:custGeom>
          <a:solidFill>
            <a:srgbClr val="1A1A1A"/>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18" name="Freeform 40"/>
          <p:cNvSpPr>
            <a:spLocks/>
          </p:cNvSpPr>
          <p:nvPr/>
        </p:nvSpPr>
        <p:spPr bwMode="auto">
          <a:xfrm>
            <a:off x="4613627" y="3027361"/>
            <a:ext cx="876300" cy="1250950"/>
          </a:xfrm>
          <a:custGeom>
            <a:avLst/>
            <a:gdLst>
              <a:gd name="T0" fmla="*/ 0 w 621"/>
              <a:gd name="T1" fmla="*/ 0 h 788"/>
              <a:gd name="T2" fmla="*/ 2147483646 w 621"/>
              <a:gd name="T3" fmla="*/ 2147483646 h 788"/>
              <a:gd name="T4" fmla="*/ 2147483646 w 621"/>
              <a:gd name="T5" fmla="*/ 2147483646 h 788"/>
              <a:gd name="T6" fmla="*/ 0 w 621"/>
              <a:gd name="T7" fmla="*/ 2147483646 h 788"/>
              <a:gd name="T8" fmla="*/ 0 w 621"/>
              <a:gd name="T9" fmla="*/ 0 h 788"/>
              <a:gd name="T10" fmla="*/ 0 60000 65536"/>
              <a:gd name="T11" fmla="*/ 0 60000 65536"/>
              <a:gd name="T12" fmla="*/ 0 60000 65536"/>
              <a:gd name="T13" fmla="*/ 0 60000 65536"/>
              <a:gd name="T14" fmla="*/ 0 60000 65536"/>
              <a:gd name="T15" fmla="*/ 0 w 621"/>
              <a:gd name="T16" fmla="*/ 0 h 788"/>
              <a:gd name="T17" fmla="*/ 621 w 621"/>
              <a:gd name="T18" fmla="*/ 788 h 788"/>
            </a:gdLst>
            <a:ahLst/>
            <a:cxnLst>
              <a:cxn ang="T10">
                <a:pos x="T0" y="T1"/>
              </a:cxn>
              <a:cxn ang="T11">
                <a:pos x="T2" y="T3"/>
              </a:cxn>
              <a:cxn ang="T12">
                <a:pos x="T4" y="T5"/>
              </a:cxn>
              <a:cxn ang="T13">
                <a:pos x="T6" y="T7"/>
              </a:cxn>
              <a:cxn ang="T14">
                <a:pos x="T8" y="T9"/>
              </a:cxn>
            </a:cxnLst>
            <a:rect l="T15" t="T16" r="T17" b="T18"/>
            <a:pathLst>
              <a:path w="621" h="788">
                <a:moveTo>
                  <a:pt x="0" y="0"/>
                </a:moveTo>
                <a:lnTo>
                  <a:pt x="621" y="613"/>
                </a:lnTo>
                <a:lnTo>
                  <a:pt x="621" y="788"/>
                </a:lnTo>
                <a:lnTo>
                  <a:pt x="0" y="175"/>
                </a:lnTo>
                <a:lnTo>
                  <a:pt x="0" y="0"/>
                </a:lnTo>
                <a:close/>
              </a:path>
            </a:pathLst>
          </a:custGeom>
          <a:solidFill>
            <a:srgbClr val="1A1A1A"/>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19" name="Freeform 41"/>
          <p:cNvSpPr>
            <a:spLocks/>
          </p:cNvSpPr>
          <p:nvPr/>
        </p:nvSpPr>
        <p:spPr bwMode="auto">
          <a:xfrm>
            <a:off x="4613627" y="3027361"/>
            <a:ext cx="958145" cy="984250"/>
          </a:xfrm>
          <a:custGeom>
            <a:avLst/>
            <a:gdLst>
              <a:gd name="T0" fmla="*/ 2147483646 w 679"/>
              <a:gd name="T1" fmla="*/ 2147483646 h 620"/>
              <a:gd name="T2" fmla="*/ 2147483646 w 679"/>
              <a:gd name="T3" fmla="*/ 2147483646 h 620"/>
              <a:gd name="T4" fmla="*/ 2147483646 w 679"/>
              <a:gd name="T5" fmla="*/ 2147483646 h 620"/>
              <a:gd name="T6" fmla="*/ 2147483646 w 679"/>
              <a:gd name="T7" fmla="*/ 2147483646 h 620"/>
              <a:gd name="T8" fmla="*/ 0 w 679"/>
              <a:gd name="T9" fmla="*/ 0 h 620"/>
              <a:gd name="T10" fmla="*/ 2147483646 w 679"/>
              <a:gd name="T11" fmla="*/ 2147483646 h 620"/>
              <a:gd name="T12" fmla="*/ 0 60000 65536"/>
              <a:gd name="T13" fmla="*/ 0 60000 65536"/>
              <a:gd name="T14" fmla="*/ 0 60000 65536"/>
              <a:gd name="T15" fmla="*/ 0 60000 65536"/>
              <a:gd name="T16" fmla="*/ 0 60000 65536"/>
              <a:gd name="T17" fmla="*/ 0 60000 65536"/>
              <a:gd name="T18" fmla="*/ 0 w 679"/>
              <a:gd name="T19" fmla="*/ 0 h 620"/>
              <a:gd name="T20" fmla="*/ 679 w 679"/>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679" h="620">
                <a:moveTo>
                  <a:pt x="679" y="598"/>
                </a:moveTo>
                <a:lnTo>
                  <a:pt x="657" y="605"/>
                </a:lnTo>
                <a:lnTo>
                  <a:pt x="642" y="613"/>
                </a:lnTo>
                <a:lnTo>
                  <a:pt x="621" y="620"/>
                </a:lnTo>
                <a:lnTo>
                  <a:pt x="0" y="0"/>
                </a:lnTo>
                <a:lnTo>
                  <a:pt x="679" y="598"/>
                </a:lnTo>
                <a:close/>
              </a:path>
            </a:pathLst>
          </a:custGeom>
          <a:solidFill>
            <a:srgbClr val="333333"/>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20" name="Freeform 42"/>
          <p:cNvSpPr>
            <a:spLocks/>
          </p:cNvSpPr>
          <p:nvPr/>
        </p:nvSpPr>
        <p:spPr bwMode="auto">
          <a:xfrm>
            <a:off x="5540728" y="4265611"/>
            <a:ext cx="277988" cy="463550"/>
          </a:xfrm>
          <a:custGeom>
            <a:avLst/>
            <a:gdLst>
              <a:gd name="T0" fmla="*/ 2147483646 w 27"/>
              <a:gd name="T1" fmla="*/ 2147483646 h 40"/>
              <a:gd name="T2" fmla="*/ 2147483646 w 27"/>
              <a:gd name="T3" fmla="*/ 2147483646 h 40"/>
              <a:gd name="T4" fmla="*/ 0 w 27"/>
              <a:gd name="T5" fmla="*/ 0 h 40"/>
              <a:gd name="T6" fmla="*/ 0 60000 65536"/>
              <a:gd name="T7" fmla="*/ 0 60000 65536"/>
              <a:gd name="T8" fmla="*/ 0 60000 65536"/>
              <a:gd name="T9" fmla="*/ 0 w 27"/>
              <a:gd name="T10" fmla="*/ 0 h 40"/>
              <a:gd name="T11" fmla="*/ 27 w 27"/>
              <a:gd name="T12" fmla="*/ 40 h 40"/>
            </a:gdLst>
            <a:ahLst/>
            <a:cxnLst>
              <a:cxn ang="T6">
                <a:pos x="T0" y="T1"/>
              </a:cxn>
              <a:cxn ang="T7">
                <a:pos x="T2" y="T3"/>
              </a:cxn>
              <a:cxn ang="T8">
                <a:pos x="T4" y="T5"/>
              </a:cxn>
            </a:cxnLst>
            <a:rect l="T9" t="T10" r="T11" b="T12"/>
            <a:pathLst>
              <a:path w="27" h="40">
                <a:moveTo>
                  <a:pt x="27" y="40"/>
                </a:moveTo>
                <a:lnTo>
                  <a:pt x="17" y="40"/>
                </a:lnTo>
                <a:lnTo>
                  <a:pt x="0" y="0"/>
                </a:lnTo>
              </a:path>
            </a:pathLst>
          </a:custGeom>
          <a:no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21" name="Freeform 43"/>
          <p:cNvSpPr>
            <a:spLocks/>
          </p:cNvSpPr>
          <p:nvPr/>
        </p:nvSpPr>
        <p:spPr bwMode="auto">
          <a:xfrm>
            <a:off x="2872316" y="3027362"/>
            <a:ext cx="2617612" cy="1412875"/>
          </a:xfrm>
          <a:custGeom>
            <a:avLst/>
            <a:gdLst>
              <a:gd name="T0" fmla="*/ 2147483646 w 1855"/>
              <a:gd name="T1" fmla="*/ 2147483646 h 890"/>
              <a:gd name="T2" fmla="*/ 2147483646 w 1855"/>
              <a:gd name="T3" fmla="*/ 2147483646 h 890"/>
              <a:gd name="T4" fmla="*/ 2147483646 w 1855"/>
              <a:gd name="T5" fmla="*/ 2147483646 h 890"/>
              <a:gd name="T6" fmla="*/ 2147483646 w 1855"/>
              <a:gd name="T7" fmla="*/ 2147483646 h 890"/>
              <a:gd name="T8" fmla="*/ 2147483646 w 1855"/>
              <a:gd name="T9" fmla="*/ 2147483646 h 890"/>
              <a:gd name="T10" fmla="*/ 2147483646 w 1855"/>
              <a:gd name="T11" fmla="*/ 2147483646 h 890"/>
              <a:gd name="T12" fmla="*/ 2147483646 w 1855"/>
              <a:gd name="T13" fmla="*/ 2147483646 h 890"/>
              <a:gd name="T14" fmla="*/ 2147483646 w 1855"/>
              <a:gd name="T15" fmla="*/ 2147483646 h 890"/>
              <a:gd name="T16" fmla="*/ 2147483646 w 1855"/>
              <a:gd name="T17" fmla="*/ 2147483646 h 890"/>
              <a:gd name="T18" fmla="*/ 2147483646 w 1855"/>
              <a:gd name="T19" fmla="*/ 2147483646 h 890"/>
              <a:gd name="T20" fmla="*/ 2147483646 w 1855"/>
              <a:gd name="T21" fmla="*/ 2147483646 h 890"/>
              <a:gd name="T22" fmla="*/ 2147483646 w 1855"/>
              <a:gd name="T23" fmla="*/ 2147483646 h 890"/>
              <a:gd name="T24" fmla="*/ 2147483646 w 1855"/>
              <a:gd name="T25" fmla="*/ 2147483646 h 890"/>
              <a:gd name="T26" fmla="*/ 2147483646 w 1855"/>
              <a:gd name="T27" fmla="*/ 2147483646 h 890"/>
              <a:gd name="T28" fmla="*/ 2147483646 w 1855"/>
              <a:gd name="T29" fmla="*/ 2147483646 h 890"/>
              <a:gd name="T30" fmla="*/ 2147483646 w 1855"/>
              <a:gd name="T31" fmla="*/ 2147483646 h 890"/>
              <a:gd name="T32" fmla="*/ 2147483646 w 1855"/>
              <a:gd name="T33" fmla="*/ 2147483646 h 890"/>
              <a:gd name="T34" fmla="*/ 2147483646 w 1855"/>
              <a:gd name="T35" fmla="*/ 2147483646 h 890"/>
              <a:gd name="T36" fmla="*/ 2147483646 w 1855"/>
              <a:gd name="T37" fmla="*/ 2147483646 h 890"/>
              <a:gd name="T38" fmla="*/ 2147483646 w 1855"/>
              <a:gd name="T39" fmla="*/ 2147483646 h 890"/>
              <a:gd name="T40" fmla="*/ 2147483646 w 1855"/>
              <a:gd name="T41" fmla="*/ 2147483646 h 890"/>
              <a:gd name="T42" fmla="*/ 2147483646 w 1855"/>
              <a:gd name="T43" fmla="*/ 2147483646 h 890"/>
              <a:gd name="T44" fmla="*/ 2147483646 w 1855"/>
              <a:gd name="T45" fmla="*/ 2147483646 h 890"/>
              <a:gd name="T46" fmla="*/ 2147483646 w 1855"/>
              <a:gd name="T47" fmla="*/ 2147483646 h 890"/>
              <a:gd name="T48" fmla="*/ 2147483646 w 1855"/>
              <a:gd name="T49" fmla="*/ 2147483646 h 890"/>
              <a:gd name="T50" fmla="*/ 2147483646 w 1855"/>
              <a:gd name="T51" fmla="*/ 2147483646 h 890"/>
              <a:gd name="T52" fmla="*/ 2147483646 w 1855"/>
              <a:gd name="T53" fmla="*/ 2147483646 h 890"/>
              <a:gd name="T54" fmla="*/ 2147483646 w 1855"/>
              <a:gd name="T55" fmla="*/ 2147483646 h 890"/>
              <a:gd name="T56" fmla="*/ 0 w 1855"/>
              <a:gd name="T57" fmla="*/ 2147483646 h 890"/>
              <a:gd name="T58" fmla="*/ 0 w 1855"/>
              <a:gd name="T59" fmla="*/ 2147483646 h 890"/>
              <a:gd name="T60" fmla="*/ 0 w 1855"/>
              <a:gd name="T61" fmla="*/ 2147483646 h 890"/>
              <a:gd name="T62" fmla="*/ 0 w 1855"/>
              <a:gd name="T63" fmla="*/ 2147483646 h 890"/>
              <a:gd name="T64" fmla="*/ 2147483646 w 1855"/>
              <a:gd name="T65" fmla="*/ 2147483646 h 890"/>
              <a:gd name="T66" fmla="*/ 2147483646 w 1855"/>
              <a:gd name="T67" fmla="*/ 2147483646 h 890"/>
              <a:gd name="T68" fmla="*/ 2147483646 w 1855"/>
              <a:gd name="T69" fmla="*/ 2147483646 h 890"/>
              <a:gd name="T70" fmla="*/ 2147483646 w 1855"/>
              <a:gd name="T71" fmla="*/ 2147483646 h 890"/>
              <a:gd name="T72" fmla="*/ 2147483646 w 1855"/>
              <a:gd name="T73" fmla="*/ 2147483646 h 890"/>
              <a:gd name="T74" fmla="*/ 2147483646 w 1855"/>
              <a:gd name="T75" fmla="*/ 2147483646 h 890"/>
              <a:gd name="T76" fmla="*/ 2147483646 w 1855"/>
              <a:gd name="T77" fmla="*/ 2147483646 h 890"/>
              <a:gd name="T78" fmla="*/ 2147483646 w 1855"/>
              <a:gd name="T79" fmla="*/ 2147483646 h 890"/>
              <a:gd name="T80" fmla="*/ 2147483646 w 1855"/>
              <a:gd name="T81" fmla="*/ 2147483646 h 890"/>
              <a:gd name="T82" fmla="*/ 2147483646 w 1855"/>
              <a:gd name="T83" fmla="*/ 2147483646 h 890"/>
              <a:gd name="T84" fmla="*/ 2147483646 w 1855"/>
              <a:gd name="T85" fmla="*/ 2147483646 h 890"/>
              <a:gd name="T86" fmla="*/ 2147483646 w 1855"/>
              <a:gd name="T87" fmla="*/ 2147483646 h 890"/>
              <a:gd name="T88" fmla="*/ 2147483646 w 1855"/>
              <a:gd name="T89" fmla="*/ 2147483646 h 890"/>
              <a:gd name="T90" fmla="*/ 2147483646 w 1855"/>
              <a:gd name="T91" fmla="*/ 2147483646 h 890"/>
              <a:gd name="T92" fmla="*/ 2147483646 w 1855"/>
              <a:gd name="T93" fmla="*/ 2147483646 h 890"/>
              <a:gd name="T94" fmla="*/ 2147483646 w 1855"/>
              <a:gd name="T95" fmla="*/ 2147483646 h 890"/>
              <a:gd name="T96" fmla="*/ 2147483646 w 1855"/>
              <a:gd name="T97" fmla="*/ 2147483646 h 890"/>
              <a:gd name="T98" fmla="*/ 2147483646 w 1855"/>
              <a:gd name="T99" fmla="*/ 2147483646 h 890"/>
              <a:gd name="T100" fmla="*/ 2147483646 w 1855"/>
              <a:gd name="T101" fmla="*/ 2147483646 h 890"/>
              <a:gd name="T102" fmla="*/ 2147483646 w 1855"/>
              <a:gd name="T103" fmla="*/ 2147483646 h 890"/>
              <a:gd name="T104" fmla="*/ 2147483646 w 1855"/>
              <a:gd name="T105" fmla="*/ 2147483646 h 890"/>
              <a:gd name="T106" fmla="*/ 2147483646 w 1855"/>
              <a:gd name="T107" fmla="*/ 2147483646 h 890"/>
              <a:gd name="T108" fmla="*/ 2147483646 w 1855"/>
              <a:gd name="T109" fmla="*/ 2147483646 h 890"/>
              <a:gd name="T110" fmla="*/ 2147483646 w 1855"/>
              <a:gd name="T111" fmla="*/ 2147483646 h 890"/>
              <a:gd name="T112" fmla="*/ 2147483646 w 1855"/>
              <a:gd name="T113" fmla="*/ 2147483646 h 890"/>
              <a:gd name="T114" fmla="*/ 2147483646 w 1855"/>
              <a:gd name="T115" fmla="*/ 2147483646 h 890"/>
              <a:gd name="T116" fmla="*/ 2147483646 w 1855"/>
              <a:gd name="T117" fmla="*/ 2147483646 h 890"/>
              <a:gd name="T118" fmla="*/ 2147483646 w 1855"/>
              <a:gd name="T119" fmla="*/ 2147483646 h 890"/>
              <a:gd name="T120" fmla="*/ 2147483646 w 1855"/>
              <a:gd name="T121" fmla="*/ 2147483646 h 8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55"/>
              <a:gd name="T184" fmla="*/ 0 h 890"/>
              <a:gd name="T185" fmla="*/ 1855 w 1855"/>
              <a:gd name="T186" fmla="*/ 890 h 8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55" h="890">
                <a:moveTo>
                  <a:pt x="1855" y="620"/>
                </a:moveTo>
                <a:lnTo>
                  <a:pt x="1833" y="627"/>
                </a:lnTo>
                <a:lnTo>
                  <a:pt x="1796" y="634"/>
                </a:lnTo>
                <a:lnTo>
                  <a:pt x="1782" y="642"/>
                </a:lnTo>
                <a:lnTo>
                  <a:pt x="1760" y="649"/>
                </a:lnTo>
                <a:lnTo>
                  <a:pt x="1716" y="656"/>
                </a:lnTo>
                <a:lnTo>
                  <a:pt x="1701" y="664"/>
                </a:lnTo>
                <a:lnTo>
                  <a:pt x="1679" y="664"/>
                </a:lnTo>
                <a:lnTo>
                  <a:pt x="1636" y="671"/>
                </a:lnTo>
                <a:lnTo>
                  <a:pt x="1621" y="678"/>
                </a:lnTo>
                <a:lnTo>
                  <a:pt x="1599" y="678"/>
                </a:lnTo>
                <a:lnTo>
                  <a:pt x="1555" y="685"/>
                </a:lnTo>
                <a:lnTo>
                  <a:pt x="1533" y="693"/>
                </a:lnTo>
                <a:lnTo>
                  <a:pt x="1511" y="693"/>
                </a:lnTo>
                <a:lnTo>
                  <a:pt x="1475" y="700"/>
                </a:lnTo>
                <a:lnTo>
                  <a:pt x="1453" y="700"/>
                </a:lnTo>
                <a:lnTo>
                  <a:pt x="1431" y="707"/>
                </a:lnTo>
                <a:lnTo>
                  <a:pt x="1387" y="707"/>
                </a:lnTo>
                <a:lnTo>
                  <a:pt x="1365" y="707"/>
                </a:lnTo>
                <a:lnTo>
                  <a:pt x="1344" y="707"/>
                </a:lnTo>
                <a:lnTo>
                  <a:pt x="1300" y="715"/>
                </a:lnTo>
                <a:lnTo>
                  <a:pt x="1278" y="715"/>
                </a:lnTo>
                <a:lnTo>
                  <a:pt x="1256" y="715"/>
                </a:lnTo>
                <a:lnTo>
                  <a:pt x="1212" y="715"/>
                </a:lnTo>
                <a:lnTo>
                  <a:pt x="1190" y="715"/>
                </a:lnTo>
                <a:lnTo>
                  <a:pt x="1168" y="715"/>
                </a:lnTo>
                <a:lnTo>
                  <a:pt x="1124" y="707"/>
                </a:lnTo>
                <a:lnTo>
                  <a:pt x="1110" y="707"/>
                </a:lnTo>
                <a:lnTo>
                  <a:pt x="1088" y="707"/>
                </a:lnTo>
                <a:lnTo>
                  <a:pt x="1044" y="707"/>
                </a:lnTo>
                <a:lnTo>
                  <a:pt x="1022" y="700"/>
                </a:lnTo>
                <a:lnTo>
                  <a:pt x="1000" y="700"/>
                </a:lnTo>
                <a:lnTo>
                  <a:pt x="957" y="693"/>
                </a:lnTo>
                <a:lnTo>
                  <a:pt x="935" y="693"/>
                </a:lnTo>
                <a:lnTo>
                  <a:pt x="913" y="685"/>
                </a:lnTo>
                <a:lnTo>
                  <a:pt x="876" y="678"/>
                </a:lnTo>
                <a:lnTo>
                  <a:pt x="854" y="678"/>
                </a:lnTo>
                <a:lnTo>
                  <a:pt x="832" y="671"/>
                </a:lnTo>
                <a:lnTo>
                  <a:pt x="796" y="664"/>
                </a:lnTo>
                <a:lnTo>
                  <a:pt x="774" y="664"/>
                </a:lnTo>
                <a:lnTo>
                  <a:pt x="752" y="656"/>
                </a:lnTo>
                <a:lnTo>
                  <a:pt x="716" y="649"/>
                </a:lnTo>
                <a:lnTo>
                  <a:pt x="694" y="642"/>
                </a:lnTo>
                <a:lnTo>
                  <a:pt x="672" y="634"/>
                </a:lnTo>
                <a:lnTo>
                  <a:pt x="635" y="627"/>
                </a:lnTo>
                <a:lnTo>
                  <a:pt x="613" y="620"/>
                </a:lnTo>
                <a:lnTo>
                  <a:pt x="599" y="613"/>
                </a:lnTo>
                <a:lnTo>
                  <a:pt x="562" y="598"/>
                </a:lnTo>
                <a:lnTo>
                  <a:pt x="540" y="591"/>
                </a:lnTo>
                <a:lnTo>
                  <a:pt x="526" y="583"/>
                </a:lnTo>
                <a:lnTo>
                  <a:pt x="489" y="569"/>
                </a:lnTo>
                <a:lnTo>
                  <a:pt x="475" y="561"/>
                </a:lnTo>
                <a:lnTo>
                  <a:pt x="460" y="554"/>
                </a:lnTo>
                <a:lnTo>
                  <a:pt x="424" y="540"/>
                </a:lnTo>
                <a:lnTo>
                  <a:pt x="409" y="532"/>
                </a:lnTo>
                <a:lnTo>
                  <a:pt x="394" y="525"/>
                </a:lnTo>
                <a:lnTo>
                  <a:pt x="358" y="503"/>
                </a:lnTo>
                <a:lnTo>
                  <a:pt x="343" y="496"/>
                </a:lnTo>
                <a:lnTo>
                  <a:pt x="329" y="489"/>
                </a:lnTo>
                <a:lnTo>
                  <a:pt x="300" y="467"/>
                </a:lnTo>
                <a:lnTo>
                  <a:pt x="285" y="459"/>
                </a:lnTo>
                <a:lnTo>
                  <a:pt x="278" y="452"/>
                </a:lnTo>
                <a:lnTo>
                  <a:pt x="248" y="430"/>
                </a:lnTo>
                <a:lnTo>
                  <a:pt x="234" y="423"/>
                </a:lnTo>
                <a:lnTo>
                  <a:pt x="219" y="408"/>
                </a:lnTo>
                <a:lnTo>
                  <a:pt x="197" y="386"/>
                </a:lnTo>
                <a:lnTo>
                  <a:pt x="190" y="379"/>
                </a:lnTo>
                <a:lnTo>
                  <a:pt x="175" y="365"/>
                </a:lnTo>
                <a:lnTo>
                  <a:pt x="153" y="350"/>
                </a:lnTo>
                <a:lnTo>
                  <a:pt x="146" y="335"/>
                </a:lnTo>
                <a:lnTo>
                  <a:pt x="132" y="328"/>
                </a:lnTo>
                <a:lnTo>
                  <a:pt x="117" y="299"/>
                </a:lnTo>
                <a:lnTo>
                  <a:pt x="102" y="292"/>
                </a:lnTo>
                <a:lnTo>
                  <a:pt x="95" y="277"/>
                </a:lnTo>
                <a:lnTo>
                  <a:pt x="80" y="255"/>
                </a:lnTo>
                <a:lnTo>
                  <a:pt x="73" y="248"/>
                </a:lnTo>
                <a:lnTo>
                  <a:pt x="66" y="233"/>
                </a:lnTo>
                <a:lnTo>
                  <a:pt x="51" y="211"/>
                </a:lnTo>
                <a:lnTo>
                  <a:pt x="44" y="197"/>
                </a:lnTo>
                <a:lnTo>
                  <a:pt x="44" y="182"/>
                </a:lnTo>
                <a:lnTo>
                  <a:pt x="29" y="160"/>
                </a:lnTo>
                <a:lnTo>
                  <a:pt x="22" y="153"/>
                </a:lnTo>
                <a:lnTo>
                  <a:pt x="22" y="138"/>
                </a:lnTo>
                <a:lnTo>
                  <a:pt x="15" y="117"/>
                </a:lnTo>
                <a:lnTo>
                  <a:pt x="7" y="102"/>
                </a:lnTo>
                <a:lnTo>
                  <a:pt x="7" y="87"/>
                </a:lnTo>
                <a:lnTo>
                  <a:pt x="0" y="66"/>
                </a:lnTo>
                <a:lnTo>
                  <a:pt x="0" y="51"/>
                </a:lnTo>
                <a:lnTo>
                  <a:pt x="0" y="36"/>
                </a:lnTo>
                <a:lnTo>
                  <a:pt x="0" y="15"/>
                </a:lnTo>
                <a:lnTo>
                  <a:pt x="0" y="0"/>
                </a:lnTo>
                <a:lnTo>
                  <a:pt x="0" y="175"/>
                </a:lnTo>
                <a:lnTo>
                  <a:pt x="0" y="190"/>
                </a:lnTo>
                <a:lnTo>
                  <a:pt x="0" y="211"/>
                </a:lnTo>
                <a:lnTo>
                  <a:pt x="0" y="226"/>
                </a:lnTo>
                <a:lnTo>
                  <a:pt x="0" y="241"/>
                </a:lnTo>
                <a:lnTo>
                  <a:pt x="7" y="262"/>
                </a:lnTo>
                <a:lnTo>
                  <a:pt x="7" y="277"/>
                </a:lnTo>
                <a:lnTo>
                  <a:pt x="15" y="292"/>
                </a:lnTo>
                <a:lnTo>
                  <a:pt x="22" y="314"/>
                </a:lnTo>
                <a:lnTo>
                  <a:pt x="22" y="328"/>
                </a:lnTo>
                <a:lnTo>
                  <a:pt x="29" y="335"/>
                </a:lnTo>
                <a:lnTo>
                  <a:pt x="44" y="357"/>
                </a:lnTo>
                <a:lnTo>
                  <a:pt x="44" y="372"/>
                </a:lnTo>
                <a:lnTo>
                  <a:pt x="51" y="386"/>
                </a:lnTo>
                <a:lnTo>
                  <a:pt x="66" y="408"/>
                </a:lnTo>
                <a:lnTo>
                  <a:pt x="73" y="423"/>
                </a:lnTo>
                <a:lnTo>
                  <a:pt x="80" y="430"/>
                </a:lnTo>
                <a:lnTo>
                  <a:pt x="95" y="452"/>
                </a:lnTo>
                <a:lnTo>
                  <a:pt x="102" y="467"/>
                </a:lnTo>
                <a:lnTo>
                  <a:pt x="117" y="474"/>
                </a:lnTo>
                <a:lnTo>
                  <a:pt x="132" y="503"/>
                </a:lnTo>
                <a:lnTo>
                  <a:pt x="146" y="510"/>
                </a:lnTo>
                <a:lnTo>
                  <a:pt x="153" y="525"/>
                </a:lnTo>
                <a:lnTo>
                  <a:pt x="175" y="540"/>
                </a:lnTo>
                <a:lnTo>
                  <a:pt x="190" y="554"/>
                </a:lnTo>
                <a:lnTo>
                  <a:pt x="197" y="561"/>
                </a:lnTo>
                <a:lnTo>
                  <a:pt x="219" y="583"/>
                </a:lnTo>
                <a:lnTo>
                  <a:pt x="234" y="598"/>
                </a:lnTo>
                <a:lnTo>
                  <a:pt x="248" y="605"/>
                </a:lnTo>
                <a:lnTo>
                  <a:pt x="278" y="627"/>
                </a:lnTo>
                <a:lnTo>
                  <a:pt x="285" y="634"/>
                </a:lnTo>
                <a:lnTo>
                  <a:pt x="300" y="642"/>
                </a:lnTo>
                <a:lnTo>
                  <a:pt x="329" y="664"/>
                </a:lnTo>
                <a:lnTo>
                  <a:pt x="343" y="671"/>
                </a:lnTo>
                <a:lnTo>
                  <a:pt x="358" y="678"/>
                </a:lnTo>
                <a:lnTo>
                  <a:pt x="394" y="700"/>
                </a:lnTo>
                <a:lnTo>
                  <a:pt x="409" y="707"/>
                </a:lnTo>
                <a:lnTo>
                  <a:pt x="424" y="715"/>
                </a:lnTo>
                <a:lnTo>
                  <a:pt x="460" y="729"/>
                </a:lnTo>
                <a:lnTo>
                  <a:pt x="475" y="737"/>
                </a:lnTo>
                <a:lnTo>
                  <a:pt x="489" y="744"/>
                </a:lnTo>
                <a:lnTo>
                  <a:pt x="526" y="758"/>
                </a:lnTo>
                <a:lnTo>
                  <a:pt x="540" y="766"/>
                </a:lnTo>
                <a:lnTo>
                  <a:pt x="562" y="773"/>
                </a:lnTo>
                <a:lnTo>
                  <a:pt x="599" y="788"/>
                </a:lnTo>
                <a:lnTo>
                  <a:pt x="613" y="795"/>
                </a:lnTo>
                <a:lnTo>
                  <a:pt x="635" y="802"/>
                </a:lnTo>
                <a:lnTo>
                  <a:pt x="672" y="809"/>
                </a:lnTo>
                <a:lnTo>
                  <a:pt x="694" y="817"/>
                </a:lnTo>
                <a:lnTo>
                  <a:pt x="716" y="824"/>
                </a:lnTo>
                <a:lnTo>
                  <a:pt x="752" y="831"/>
                </a:lnTo>
                <a:lnTo>
                  <a:pt x="774" y="839"/>
                </a:lnTo>
                <a:lnTo>
                  <a:pt x="796" y="839"/>
                </a:lnTo>
                <a:lnTo>
                  <a:pt x="832" y="846"/>
                </a:lnTo>
                <a:lnTo>
                  <a:pt x="854" y="853"/>
                </a:lnTo>
                <a:lnTo>
                  <a:pt x="876" y="853"/>
                </a:lnTo>
                <a:lnTo>
                  <a:pt x="913" y="860"/>
                </a:lnTo>
                <a:lnTo>
                  <a:pt x="935" y="868"/>
                </a:lnTo>
                <a:lnTo>
                  <a:pt x="957" y="868"/>
                </a:lnTo>
                <a:lnTo>
                  <a:pt x="1000" y="875"/>
                </a:lnTo>
                <a:lnTo>
                  <a:pt x="1022" y="875"/>
                </a:lnTo>
                <a:lnTo>
                  <a:pt x="1044" y="882"/>
                </a:lnTo>
                <a:lnTo>
                  <a:pt x="1088" y="882"/>
                </a:lnTo>
                <a:lnTo>
                  <a:pt x="1110" y="882"/>
                </a:lnTo>
                <a:lnTo>
                  <a:pt x="1124" y="882"/>
                </a:lnTo>
                <a:lnTo>
                  <a:pt x="1168" y="890"/>
                </a:lnTo>
                <a:lnTo>
                  <a:pt x="1190" y="890"/>
                </a:lnTo>
                <a:lnTo>
                  <a:pt x="1212" y="890"/>
                </a:lnTo>
                <a:lnTo>
                  <a:pt x="1256" y="890"/>
                </a:lnTo>
                <a:lnTo>
                  <a:pt x="1278" y="890"/>
                </a:lnTo>
                <a:lnTo>
                  <a:pt x="1300" y="890"/>
                </a:lnTo>
                <a:lnTo>
                  <a:pt x="1344" y="882"/>
                </a:lnTo>
                <a:lnTo>
                  <a:pt x="1365" y="882"/>
                </a:lnTo>
                <a:lnTo>
                  <a:pt x="1387" y="882"/>
                </a:lnTo>
                <a:lnTo>
                  <a:pt x="1431" y="882"/>
                </a:lnTo>
                <a:lnTo>
                  <a:pt x="1453" y="875"/>
                </a:lnTo>
                <a:lnTo>
                  <a:pt x="1475" y="875"/>
                </a:lnTo>
                <a:lnTo>
                  <a:pt x="1511" y="868"/>
                </a:lnTo>
                <a:lnTo>
                  <a:pt x="1533" y="868"/>
                </a:lnTo>
                <a:lnTo>
                  <a:pt x="1555" y="860"/>
                </a:lnTo>
                <a:lnTo>
                  <a:pt x="1599" y="853"/>
                </a:lnTo>
                <a:lnTo>
                  <a:pt x="1621" y="853"/>
                </a:lnTo>
                <a:lnTo>
                  <a:pt x="1636" y="846"/>
                </a:lnTo>
                <a:lnTo>
                  <a:pt x="1679" y="839"/>
                </a:lnTo>
                <a:lnTo>
                  <a:pt x="1701" y="839"/>
                </a:lnTo>
                <a:lnTo>
                  <a:pt x="1716" y="831"/>
                </a:lnTo>
                <a:lnTo>
                  <a:pt x="1760" y="824"/>
                </a:lnTo>
                <a:lnTo>
                  <a:pt x="1782" y="817"/>
                </a:lnTo>
                <a:lnTo>
                  <a:pt x="1796" y="809"/>
                </a:lnTo>
                <a:lnTo>
                  <a:pt x="1833" y="802"/>
                </a:lnTo>
                <a:lnTo>
                  <a:pt x="1855" y="795"/>
                </a:lnTo>
                <a:lnTo>
                  <a:pt x="1855" y="620"/>
                </a:lnTo>
                <a:close/>
              </a:path>
            </a:pathLst>
          </a:custGeom>
          <a:solidFill>
            <a:srgbClr val="808000"/>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22" name="Freeform 44"/>
          <p:cNvSpPr>
            <a:spLocks/>
          </p:cNvSpPr>
          <p:nvPr/>
        </p:nvSpPr>
        <p:spPr bwMode="auto">
          <a:xfrm>
            <a:off x="2872315" y="2025331"/>
            <a:ext cx="3399367" cy="2257425"/>
          </a:xfrm>
          <a:custGeom>
            <a:avLst/>
            <a:gdLst>
              <a:gd name="T0" fmla="*/ 2147483646 w 2409"/>
              <a:gd name="T1" fmla="*/ 2147483646 h 1422"/>
              <a:gd name="T2" fmla="*/ 2147483646 w 2409"/>
              <a:gd name="T3" fmla="*/ 2147483646 h 1422"/>
              <a:gd name="T4" fmla="*/ 2147483646 w 2409"/>
              <a:gd name="T5" fmla="*/ 2147483646 h 1422"/>
              <a:gd name="T6" fmla="*/ 2147483646 w 2409"/>
              <a:gd name="T7" fmla="*/ 2147483646 h 1422"/>
              <a:gd name="T8" fmla="*/ 2147483646 w 2409"/>
              <a:gd name="T9" fmla="*/ 2147483646 h 1422"/>
              <a:gd name="T10" fmla="*/ 2147483646 w 2409"/>
              <a:gd name="T11" fmla="*/ 2147483646 h 1422"/>
              <a:gd name="T12" fmla="*/ 2147483646 w 2409"/>
              <a:gd name="T13" fmla="*/ 2147483646 h 1422"/>
              <a:gd name="T14" fmla="*/ 2147483646 w 2409"/>
              <a:gd name="T15" fmla="*/ 2147483646 h 1422"/>
              <a:gd name="T16" fmla="*/ 2147483646 w 2409"/>
              <a:gd name="T17" fmla="*/ 2147483646 h 1422"/>
              <a:gd name="T18" fmla="*/ 2147483646 w 2409"/>
              <a:gd name="T19" fmla="*/ 2147483646 h 1422"/>
              <a:gd name="T20" fmla="*/ 2147483646 w 2409"/>
              <a:gd name="T21" fmla="*/ 2147483646 h 1422"/>
              <a:gd name="T22" fmla="*/ 2147483646 w 2409"/>
              <a:gd name="T23" fmla="*/ 2147483646 h 1422"/>
              <a:gd name="T24" fmla="*/ 2147483646 w 2409"/>
              <a:gd name="T25" fmla="*/ 2147483646 h 1422"/>
              <a:gd name="T26" fmla="*/ 2147483646 w 2409"/>
              <a:gd name="T27" fmla="*/ 2147483646 h 1422"/>
              <a:gd name="T28" fmla="*/ 2147483646 w 2409"/>
              <a:gd name="T29" fmla="*/ 2147483646 h 1422"/>
              <a:gd name="T30" fmla="*/ 2147483646 w 2409"/>
              <a:gd name="T31" fmla="*/ 2147483646 h 1422"/>
              <a:gd name="T32" fmla="*/ 2147483646 w 2409"/>
              <a:gd name="T33" fmla="*/ 2147483646 h 1422"/>
              <a:gd name="T34" fmla="*/ 2147483646 w 2409"/>
              <a:gd name="T35" fmla="*/ 2147483646 h 1422"/>
              <a:gd name="T36" fmla="*/ 2147483646 w 2409"/>
              <a:gd name="T37" fmla="*/ 2147483646 h 1422"/>
              <a:gd name="T38" fmla="*/ 2147483646 w 2409"/>
              <a:gd name="T39" fmla="*/ 2147483646 h 1422"/>
              <a:gd name="T40" fmla="*/ 2147483646 w 2409"/>
              <a:gd name="T41" fmla="*/ 2147483646 h 1422"/>
              <a:gd name="T42" fmla="*/ 0 w 2409"/>
              <a:gd name="T43" fmla="*/ 2147483646 h 1422"/>
              <a:gd name="T44" fmla="*/ 0 w 2409"/>
              <a:gd name="T45" fmla="*/ 2147483646 h 1422"/>
              <a:gd name="T46" fmla="*/ 0 w 2409"/>
              <a:gd name="T47" fmla="*/ 2147483646 h 1422"/>
              <a:gd name="T48" fmla="*/ 2147483646 w 2409"/>
              <a:gd name="T49" fmla="*/ 2147483646 h 1422"/>
              <a:gd name="T50" fmla="*/ 2147483646 w 2409"/>
              <a:gd name="T51" fmla="*/ 2147483646 h 1422"/>
              <a:gd name="T52" fmla="*/ 2147483646 w 2409"/>
              <a:gd name="T53" fmla="*/ 2147483646 h 1422"/>
              <a:gd name="T54" fmla="*/ 2147483646 w 2409"/>
              <a:gd name="T55" fmla="*/ 2147483646 h 1422"/>
              <a:gd name="T56" fmla="*/ 2147483646 w 2409"/>
              <a:gd name="T57" fmla="*/ 2147483646 h 1422"/>
              <a:gd name="T58" fmla="*/ 2147483646 w 2409"/>
              <a:gd name="T59" fmla="*/ 2147483646 h 1422"/>
              <a:gd name="T60" fmla="*/ 2147483646 w 2409"/>
              <a:gd name="T61" fmla="*/ 2147483646 h 1422"/>
              <a:gd name="T62" fmla="*/ 2147483646 w 2409"/>
              <a:gd name="T63" fmla="*/ 2147483646 h 1422"/>
              <a:gd name="T64" fmla="*/ 2147483646 w 2409"/>
              <a:gd name="T65" fmla="*/ 2147483646 h 1422"/>
              <a:gd name="T66" fmla="*/ 2147483646 w 2409"/>
              <a:gd name="T67" fmla="*/ 2147483646 h 1422"/>
              <a:gd name="T68" fmla="*/ 2147483646 w 2409"/>
              <a:gd name="T69" fmla="*/ 2147483646 h 1422"/>
              <a:gd name="T70" fmla="*/ 2147483646 w 2409"/>
              <a:gd name="T71" fmla="*/ 2147483646 h 1422"/>
              <a:gd name="T72" fmla="*/ 2147483646 w 2409"/>
              <a:gd name="T73" fmla="*/ 2147483646 h 1422"/>
              <a:gd name="T74" fmla="*/ 2147483646 w 2409"/>
              <a:gd name="T75" fmla="*/ 2147483646 h 1422"/>
              <a:gd name="T76" fmla="*/ 2147483646 w 2409"/>
              <a:gd name="T77" fmla="*/ 0 h 1422"/>
              <a:gd name="T78" fmla="*/ 2147483646 w 2409"/>
              <a:gd name="T79" fmla="*/ 0 h 1422"/>
              <a:gd name="T80" fmla="*/ 2147483646 w 2409"/>
              <a:gd name="T81" fmla="*/ 0 h 1422"/>
              <a:gd name="T82" fmla="*/ 2147483646 w 2409"/>
              <a:gd name="T83" fmla="*/ 2147483646 h 1422"/>
              <a:gd name="T84" fmla="*/ 2147483646 w 2409"/>
              <a:gd name="T85" fmla="*/ 2147483646 h 1422"/>
              <a:gd name="T86" fmla="*/ 2147483646 w 2409"/>
              <a:gd name="T87" fmla="*/ 2147483646 h 1422"/>
              <a:gd name="T88" fmla="*/ 2147483646 w 2409"/>
              <a:gd name="T89" fmla="*/ 2147483646 h 1422"/>
              <a:gd name="T90" fmla="*/ 2147483646 w 2409"/>
              <a:gd name="T91" fmla="*/ 2147483646 h 1422"/>
              <a:gd name="T92" fmla="*/ 2147483646 w 2409"/>
              <a:gd name="T93" fmla="*/ 2147483646 h 1422"/>
              <a:gd name="T94" fmla="*/ 2147483646 w 2409"/>
              <a:gd name="T95" fmla="*/ 2147483646 h 1422"/>
              <a:gd name="T96" fmla="*/ 2147483646 w 2409"/>
              <a:gd name="T97" fmla="*/ 2147483646 h 1422"/>
              <a:gd name="T98" fmla="*/ 2147483646 w 2409"/>
              <a:gd name="T99" fmla="*/ 2147483646 h 1422"/>
              <a:gd name="T100" fmla="*/ 2147483646 w 2409"/>
              <a:gd name="T101" fmla="*/ 2147483646 h 1422"/>
              <a:gd name="T102" fmla="*/ 2147483646 w 2409"/>
              <a:gd name="T103" fmla="*/ 2147483646 h 1422"/>
              <a:gd name="T104" fmla="*/ 2147483646 w 2409"/>
              <a:gd name="T105" fmla="*/ 2147483646 h 1422"/>
              <a:gd name="T106" fmla="*/ 2147483646 w 2409"/>
              <a:gd name="T107" fmla="*/ 2147483646 h 14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9"/>
              <a:gd name="T163" fmla="*/ 0 h 1422"/>
              <a:gd name="T164" fmla="*/ 2409 w 2409"/>
              <a:gd name="T165" fmla="*/ 1422 h 14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9" h="1422">
                <a:moveTo>
                  <a:pt x="1855" y="1327"/>
                </a:moveTo>
                <a:lnTo>
                  <a:pt x="1833" y="1334"/>
                </a:lnTo>
                <a:lnTo>
                  <a:pt x="1796" y="1341"/>
                </a:lnTo>
                <a:lnTo>
                  <a:pt x="1782" y="1349"/>
                </a:lnTo>
                <a:lnTo>
                  <a:pt x="1760" y="1356"/>
                </a:lnTo>
                <a:lnTo>
                  <a:pt x="1716" y="1363"/>
                </a:lnTo>
                <a:lnTo>
                  <a:pt x="1701" y="1371"/>
                </a:lnTo>
                <a:lnTo>
                  <a:pt x="1679" y="1371"/>
                </a:lnTo>
                <a:lnTo>
                  <a:pt x="1636" y="1378"/>
                </a:lnTo>
                <a:lnTo>
                  <a:pt x="1621" y="1385"/>
                </a:lnTo>
                <a:lnTo>
                  <a:pt x="1599" y="1385"/>
                </a:lnTo>
                <a:lnTo>
                  <a:pt x="1555" y="1392"/>
                </a:lnTo>
                <a:lnTo>
                  <a:pt x="1533" y="1400"/>
                </a:lnTo>
                <a:lnTo>
                  <a:pt x="1511" y="1400"/>
                </a:lnTo>
                <a:lnTo>
                  <a:pt x="1490" y="1407"/>
                </a:lnTo>
                <a:lnTo>
                  <a:pt x="1453" y="1407"/>
                </a:lnTo>
                <a:lnTo>
                  <a:pt x="1431" y="1414"/>
                </a:lnTo>
                <a:lnTo>
                  <a:pt x="1409" y="1414"/>
                </a:lnTo>
                <a:lnTo>
                  <a:pt x="1365" y="1414"/>
                </a:lnTo>
                <a:lnTo>
                  <a:pt x="1344" y="1414"/>
                </a:lnTo>
                <a:lnTo>
                  <a:pt x="1322" y="1422"/>
                </a:lnTo>
                <a:lnTo>
                  <a:pt x="1278" y="1422"/>
                </a:lnTo>
                <a:lnTo>
                  <a:pt x="1256" y="1422"/>
                </a:lnTo>
                <a:lnTo>
                  <a:pt x="1234" y="1422"/>
                </a:lnTo>
                <a:lnTo>
                  <a:pt x="1190" y="1422"/>
                </a:lnTo>
                <a:lnTo>
                  <a:pt x="1168" y="1422"/>
                </a:lnTo>
                <a:lnTo>
                  <a:pt x="1146" y="1422"/>
                </a:lnTo>
                <a:lnTo>
                  <a:pt x="1110" y="1414"/>
                </a:lnTo>
                <a:lnTo>
                  <a:pt x="1088" y="1414"/>
                </a:lnTo>
                <a:lnTo>
                  <a:pt x="1066" y="1414"/>
                </a:lnTo>
                <a:lnTo>
                  <a:pt x="1022" y="1407"/>
                </a:lnTo>
                <a:lnTo>
                  <a:pt x="1000" y="1407"/>
                </a:lnTo>
                <a:lnTo>
                  <a:pt x="978" y="1407"/>
                </a:lnTo>
                <a:lnTo>
                  <a:pt x="935" y="1400"/>
                </a:lnTo>
                <a:lnTo>
                  <a:pt x="913" y="1392"/>
                </a:lnTo>
                <a:lnTo>
                  <a:pt x="898" y="1392"/>
                </a:lnTo>
                <a:lnTo>
                  <a:pt x="876" y="1385"/>
                </a:lnTo>
                <a:lnTo>
                  <a:pt x="832" y="1378"/>
                </a:lnTo>
                <a:lnTo>
                  <a:pt x="811" y="1378"/>
                </a:lnTo>
                <a:lnTo>
                  <a:pt x="796" y="1371"/>
                </a:lnTo>
                <a:lnTo>
                  <a:pt x="752" y="1363"/>
                </a:lnTo>
                <a:lnTo>
                  <a:pt x="730" y="1356"/>
                </a:lnTo>
                <a:lnTo>
                  <a:pt x="716" y="1356"/>
                </a:lnTo>
                <a:lnTo>
                  <a:pt x="672" y="1341"/>
                </a:lnTo>
                <a:lnTo>
                  <a:pt x="657" y="1334"/>
                </a:lnTo>
                <a:lnTo>
                  <a:pt x="635" y="1334"/>
                </a:lnTo>
                <a:lnTo>
                  <a:pt x="599" y="1320"/>
                </a:lnTo>
                <a:lnTo>
                  <a:pt x="577" y="1312"/>
                </a:lnTo>
                <a:lnTo>
                  <a:pt x="562" y="1305"/>
                </a:lnTo>
                <a:lnTo>
                  <a:pt x="526" y="1290"/>
                </a:lnTo>
                <a:lnTo>
                  <a:pt x="511" y="1283"/>
                </a:lnTo>
                <a:lnTo>
                  <a:pt x="489" y="1276"/>
                </a:lnTo>
                <a:lnTo>
                  <a:pt x="460" y="1261"/>
                </a:lnTo>
                <a:lnTo>
                  <a:pt x="438" y="1254"/>
                </a:lnTo>
                <a:lnTo>
                  <a:pt x="424" y="1247"/>
                </a:lnTo>
                <a:lnTo>
                  <a:pt x="394" y="1232"/>
                </a:lnTo>
                <a:lnTo>
                  <a:pt x="380" y="1217"/>
                </a:lnTo>
                <a:lnTo>
                  <a:pt x="358" y="1210"/>
                </a:lnTo>
                <a:lnTo>
                  <a:pt x="329" y="1196"/>
                </a:lnTo>
                <a:lnTo>
                  <a:pt x="314" y="1181"/>
                </a:lnTo>
                <a:lnTo>
                  <a:pt x="300" y="1174"/>
                </a:lnTo>
                <a:lnTo>
                  <a:pt x="285" y="1166"/>
                </a:lnTo>
                <a:lnTo>
                  <a:pt x="263" y="1145"/>
                </a:lnTo>
                <a:lnTo>
                  <a:pt x="248" y="1137"/>
                </a:lnTo>
                <a:lnTo>
                  <a:pt x="234" y="1130"/>
                </a:lnTo>
                <a:lnTo>
                  <a:pt x="212" y="1108"/>
                </a:lnTo>
                <a:lnTo>
                  <a:pt x="197" y="1093"/>
                </a:lnTo>
                <a:lnTo>
                  <a:pt x="190" y="1086"/>
                </a:lnTo>
                <a:lnTo>
                  <a:pt x="161" y="1064"/>
                </a:lnTo>
                <a:lnTo>
                  <a:pt x="153" y="1057"/>
                </a:lnTo>
                <a:lnTo>
                  <a:pt x="146" y="1042"/>
                </a:lnTo>
                <a:lnTo>
                  <a:pt x="124" y="1021"/>
                </a:lnTo>
                <a:lnTo>
                  <a:pt x="117" y="1006"/>
                </a:lnTo>
                <a:lnTo>
                  <a:pt x="102" y="999"/>
                </a:lnTo>
                <a:lnTo>
                  <a:pt x="88" y="977"/>
                </a:lnTo>
                <a:lnTo>
                  <a:pt x="80" y="962"/>
                </a:lnTo>
                <a:lnTo>
                  <a:pt x="73" y="955"/>
                </a:lnTo>
                <a:lnTo>
                  <a:pt x="59" y="926"/>
                </a:lnTo>
                <a:lnTo>
                  <a:pt x="51" y="918"/>
                </a:lnTo>
                <a:lnTo>
                  <a:pt x="44" y="904"/>
                </a:lnTo>
                <a:lnTo>
                  <a:pt x="37" y="882"/>
                </a:lnTo>
                <a:lnTo>
                  <a:pt x="29" y="867"/>
                </a:lnTo>
                <a:lnTo>
                  <a:pt x="22" y="860"/>
                </a:lnTo>
                <a:lnTo>
                  <a:pt x="22" y="845"/>
                </a:lnTo>
                <a:lnTo>
                  <a:pt x="15" y="824"/>
                </a:lnTo>
                <a:lnTo>
                  <a:pt x="7" y="809"/>
                </a:lnTo>
                <a:lnTo>
                  <a:pt x="7" y="794"/>
                </a:lnTo>
                <a:lnTo>
                  <a:pt x="0" y="773"/>
                </a:lnTo>
                <a:lnTo>
                  <a:pt x="0" y="758"/>
                </a:lnTo>
                <a:lnTo>
                  <a:pt x="0" y="743"/>
                </a:lnTo>
                <a:lnTo>
                  <a:pt x="0" y="722"/>
                </a:lnTo>
                <a:lnTo>
                  <a:pt x="0" y="707"/>
                </a:lnTo>
                <a:lnTo>
                  <a:pt x="0" y="700"/>
                </a:lnTo>
                <a:lnTo>
                  <a:pt x="0" y="670"/>
                </a:lnTo>
                <a:lnTo>
                  <a:pt x="0" y="656"/>
                </a:lnTo>
                <a:lnTo>
                  <a:pt x="0" y="649"/>
                </a:lnTo>
                <a:lnTo>
                  <a:pt x="7" y="619"/>
                </a:lnTo>
                <a:lnTo>
                  <a:pt x="7" y="612"/>
                </a:lnTo>
                <a:lnTo>
                  <a:pt x="15" y="598"/>
                </a:lnTo>
                <a:lnTo>
                  <a:pt x="22" y="576"/>
                </a:lnTo>
                <a:lnTo>
                  <a:pt x="22" y="561"/>
                </a:lnTo>
                <a:lnTo>
                  <a:pt x="29" y="546"/>
                </a:lnTo>
                <a:lnTo>
                  <a:pt x="44" y="525"/>
                </a:lnTo>
                <a:lnTo>
                  <a:pt x="44" y="510"/>
                </a:lnTo>
                <a:lnTo>
                  <a:pt x="51" y="503"/>
                </a:lnTo>
                <a:lnTo>
                  <a:pt x="66" y="481"/>
                </a:lnTo>
                <a:lnTo>
                  <a:pt x="73" y="466"/>
                </a:lnTo>
                <a:lnTo>
                  <a:pt x="80" y="452"/>
                </a:lnTo>
                <a:lnTo>
                  <a:pt x="88" y="444"/>
                </a:lnTo>
                <a:lnTo>
                  <a:pt x="102" y="423"/>
                </a:lnTo>
                <a:lnTo>
                  <a:pt x="117" y="408"/>
                </a:lnTo>
                <a:lnTo>
                  <a:pt x="124" y="401"/>
                </a:lnTo>
                <a:lnTo>
                  <a:pt x="146" y="371"/>
                </a:lnTo>
                <a:lnTo>
                  <a:pt x="153" y="364"/>
                </a:lnTo>
                <a:lnTo>
                  <a:pt x="161" y="350"/>
                </a:lnTo>
                <a:lnTo>
                  <a:pt x="190" y="335"/>
                </a:lnTo>
                <a:lnTo>
                  <a:pt x="197" y="320"/>
                </a:lnTo>
                <a:lnTo>
                  <a:pt x="212" y="313"/>
                </a:lnTo>
                <a:lnTo>
                  <a:pt x="234" y="291"/>
                </a:lnTo>
                <a:lnTo>
                  <a:pt x="248" y="284"/>
                </a:lnTo>
                <a:lnTo>
                  <a:pt x="263" y="269"/>
                </a:lnTo>
                <a:lnTo>
                  <a:pt x="285" y="255"/>
                </a:lnTo>
                <a:lnTo>
                  <a:pt x="300" y="240"/>
                </a:lnTo>
                <a:lnTo>
                  <a:pt x="314" y="233"/>
                </a:lnTo>
                <a:lnTo>
                  <a:pt x="343" y="218"/>
                </a:lnTo>
                <a:lnTo>
                  <a:pt x="358" y="204"/>
                </a:lnTo>
                <a:lnTo>
                  <a:pt x="380" y="196"/>
                </a:lnTo>
                <a:lnTo>
                  <a:pt x="409" y="182"/>
                </a:lnTo>
                <a:lnTo>
                  <a:pt x="424" y="175"/>
                </a:lnTo>
                <a:lnTo>
                  <a:pt x="438" y="167"/>
                </a:lnTo>
                <a:lnTo>
                  <a:pt x="475" y="145"/>
                </a:lnTo>
                <a:lnTo>
                  <a:pt x="489" y="138"/>
                </a:lnTo>
                <a:lnTo>
                  <a:pt x="511" y="131"/>
                </a:lnTo>
                <a:lnTo>
                  <a:pt x="526" y="124"/>
                </a:lnTo>
                <a:lnTo>
                  <a:pt x="562" y="109"/>
                </a:lnTo>
                <a:lnTo>
                  <a:pt x="577" y="109"/>
                </a:lnTo>
                <a:lnTo>
                  <a:pt x="599" y="102"/>
                </a:lnTo>
                <a:lnTo>
                  <a:pt x="635" y="87"/>
                </a:lnTo>
                <a:lnTo>
                  <a:pt x="657" y="80"/>
                </a:lnTo>
                <a:lnTo>
                  <a:pt x="672" y="72"/>
                </a:lnTo>
                <a:lnTo>
                  <a:pt x="716" y="65"/>
                </a:lnTo>
                <a:lnTo>
                  <a:pt x="730" y="58"/>
                </a:lnTo>
                <a:lnTo>
                  <a:pt x="752" y="58"/>
                </a:lnTo>
                <a:lnTo>
                  <a:pt x="796" y="43"/>
                </a:lnTo>
                <a:lnTo>
                  <a:pt x="811" y="43"/>
                </a:lnTo>
                <a:lnTo>
                  <a:pt x="832" y="36"/>
                </a:lnTo>
                <a:lnTo>
                  <a:pt x="876" y="29"/>
                </a:lnTo>
                <a:lnTo>
                  <a:pt x="898" y="29"/>
                </a:lnTo>
                <a:lnTo>
                  <a:pt x="913" y="21"/>
                </a:lnTo>
                <a:lnTo>
                  <a:pt x="957" y="14"/>
                </a:lnTo>
                <a:lnTo>
                  <a:pt x="978" y="14"/>
                </a:lnTo>
                <a:lnTo>
                  <a:pt x="1000" y="14"/>
                </a:lnTo>
                <a:lnTo>
                  <a:pt x="1044" y="7"/>
                </a:lnTo>
                <a:lnTo>
                  <a:pt x="1066" y="7"/>
                </a:lnTo>
                <a:lnTo>
                  <a:pt x="1088" y="0"/>
                </a:lnTo>
                <a:lnTo>
                  <a:pt x="1110" y="0"/>
                </a:lnTo>
                <a:lnTo>
                  <a:pt x="1146" y="0"/>
                </a:lnTo>
                <a:lnTo>
                  <a:pt x="1168" y="0"/>
                </a:lnTo>
                <a:lnTo>
                  <a:pt x="1190" y="0"/>
                </a:lnTo>
                <a:lnTo>
                  <a:pt x="1234" y="0"/>
                </a:lnTo>
                <a:lnTo>
                  <a:pt x="1256" y="0"/>
                </a:lnTo>
                <a:lnTo>
                  <a:pt x="1278" y="0"/>
                </a:lnTo>
                <a:lnTo>
                  <a:pt x="1322" y="0"/>
                </a:lnTo>
                <a:lnTo>
                  <a:pt x="1344" y="0"/>
                </a:lnTo>
                <a:lnTo>
                  <a:pt x="1365" y="0"/>
                </a:lnTo>
                <a:lnTo>
                  <a:pt x="1409" y="7"/>
                </a:lnTo>
                <a:lnTo>
                  <a:pt x="1431" y="7"/>
                </a:lnTo>
                <a:lnTo>
                  <a:pt x="1453" y="7"/>
                </a:lnTo>
                <a:lnTo>
                  <a:pt x="1490" y="14"/>
                </a:lnTo>
                <a:lnTo>
                  <a:pt x="1511" y="14"/>
                </a:lnTo>
                <a:lnTo>
                  <a:pt x="1533" y="21"/>
                </a:lnTo>
                <a:lnTo>
                  <a:pt x="1577" y="29"/>
                </a:lnTo>
                <a:lnTo>
                  <a:pt x="1599" y="29"/>
                </a:lnTo>
                <a:lnTo>
                  <a:pt x="1621" y="36"/>
                </a:lnTo>
                <a:lnTo>
                  <a:pt x="1657" y="43"/>
                </a:lnTo>
                <a:lnTo>
                  <a:pt x="1679" y="43"/>
                </a:lnTo>
                <a:lnTo>
                  <a:pt x="1701" y="51"/>
                </a:lnTo>
                <a:lnTo>
                  <a:pt x="1738" y="58"/>
                </a:lnTo>
                <a:lnTo>
                  <a:pt x="1760" y="65"/>
                </a:lnTo>
                <a:lnTo>
                  <a:pt x="1782" y="72"/>
                </a:lnTo>
                <a:lnTo>
                  <a:pt x="1796" y="72"/>
                </a:lnTo>
                <a:lnTo>
                  <a:pt x="1833" y="87"/>
                </a:lnTo>
                <a:lnTo>
                  <a:pt x="1855" y="94"/>
                </a:lnTo>
                <a:lnTo>
                  <a:pt x="1876" y="102"/>
                </a:lnTo>
                <a:lnTo>
                  <a:pt x="1913" y="109"/>
                </a:lnTo>
                <a:lnTo>
                  <a:pt x="1928" y="116"/>
                </a:lnTo>
                <a:lnTo>
                  <a:pt x="1942" y="124"/>
                </a:lnTo>
                <a:lnTo>
                  <a:pt x="1979" y="138"/>
                </a:lnTo>
                <a:lnTo>
                  <a:pt x="2001" y="145"/>
                </a:lnTo>
                <a:lnTo>
                  <a:pt x="2015" y="153"/>
                </a:lnTo>
                <a:lnTo>
                  <a:pt x="2044" y="175"/>
                </a:lnTo>
                <a:lnTo>
                  <a:pt x="2066" y="182"/>
                </a:lnTo>
                <a:lnTo>
                  <a:pt x="2081" y="189"/>
                </a:lnTo>
                <a:lnTo>
                  <a:pt x="2110" y="204"/>
                </a:lnTo>
                <a:lnTo>
                  <a:pt x="2125" y="218"/>
                </a:lnTo>
                <a:lnTo>
                  <a:pt x="2139" y="226"/>
                </a:lnTo>
                <a:lnTo>
                  <a:pt x="2168" y="240"/>
                </a:lnTo>
                <a:lnTo>
                  <a:pt x="2183" y="255"/>
                </a:lnTo>
                <a:lnTo>
                  <a:pt x="2198" y="262"/>
                </a:lnTo>
                <a:lnTo>
                  <a:pt x="2227" y="284"/>
                </a:lnTo>
                <a:lnTo>
                  <a:pt x="2234" y="291"/>
                </a:lnTo>
                <a:lnTo>
                  <a:pt x="2249" y="299"/>
                </a:lnTo>
                <a:lnTo>
                  <a:pt x="2263" y="313"/>
                </a:lnTo>
                <a:lnTo>
                  <a:pt x="2285" y="335"/>
                </a:lnTo>
                <a:lnTo>
                  <a:pt x="2300" y="342"/>
                </a:lnTo>
                <a:lnTo>
                  <a:pt x="2307" y="350"/>
                </a:lnTo>
                <a:lnTo>
                  <a:pt x="2329" y="371"/>
                </a:lnTo>
                <a:lnTo>
                  <a:pt x="2336" y="386"/>
                </a:lnTo>
                <a:lnTo>
                  <a:pt x="2351" y="401"/>
                </a:lnTo>
                <a:lnTo>
                  <a:pt x="2366" y="423"/>
                </a:lnTo>
                <a:lnTo>
                  <a:pt x="2373" y="430"/>
                </a:lnTo>
                <a:lnTo>
                  <a:pt x="2380" y="444"/>
                </a:lnTo>
                <a:lnTo>
                  <a:pt x="2402" y="466"/>
                </a:lnTo>
                <a:lnTo>
                  <a:pt x="2409" y="481"/>
                </a:lnTo>
                <a:lnTo>
                  <a:pt x="1234" y="707"/>
                </a:lnTo>
                <a:lnTo>
                  <a:pt x="1855" y="1327"/>
                </a:lnTo>
                <a:close/>
              </a:path>
            </a:pathLst>
          </a:custGeom>
          <a:solidFill>
            <a:srgbClr val="FFFF00"/>
          </a:solidFill>
          <a:ln w="1111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23" name="Rectangle 45"/>
          <p:cNvSpPr>
            <a:spLocks noChangeArrowheads="1"/>
          </p:cNvSpPr>
          <p:nvPr/>
        </p:nvSpPr>
        <p:spPr bwMode="auto">
          <a:xfrm>
            <a:off x="7341305" y="3760787"/>
            <a:ext cx="721351" cy="430887"/>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Calibri" pitchFamily="34" charset="0"/>
                <a:ea typeface="+mn-ea"/>
                <a:cs typeface="Arial" charset="0"/>
              </a:rPr>
              <a:t>氧气</a:t>
            </a: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7424" name="Rectangle 46"/>
          <p:cNvSpPr>
            <a:spLocks noChangeArrowheads="1"/>
          </p:cNvSpPr>
          <p:nvPr/>
        </p:nvSpPr>
        <p:spPr bwMode="auto">
          <a:xfrm>
            <a:off x="6570838" y="3860800"/>
            <a:ext cx="660400" cy="261937"/>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20.95%</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25" name="Rectangle 47"/>
          <p:cNvSpPr>
            <a:spLocks noChangeArrowheads="1"/>
          </p:cNvSpPr>
          <p:nvPr/>
        </p:nvSpPr>
        <p:spPr bwMode="auto">
          <a:xfrm>
            <a:off x="6525683" y="4652961"/>
            <a:ext cx="721351" cy="430887"/>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prstClr val="black"/>
                </a:solidFill>
                <a:effectLst/>
                <a:uLnTx/>
                <a:uFillTx/>
                <a:latin typeface="Calibri" pitchFamily="34" charset="0"/>
                <a:ea typeface="+mn-ea"/>
                <a:cs typeface="Arial" charset="0"/>
              </a:rPr>
              <a:t>其他</a:t>
            </a: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7426" name="Rectangle 48"/>
          <p:cNvSpPr>
            <a:spLocks noChangeArrowheads="1"/>
          </p:cNvSpPr>
          <p:nvPr/>
        </p:nvSpPr>
        <p:spPr bwMode="auto">
          <a:xfrm>
            <a:off x="5849760" y="4740275"/>
            <a:ext cx="551745" cy="261937"/>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0.97%</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27" name="Rectangle 49"/>
          <p:cNvSpPr>
            <a:spLocks noChangeArrowheads="1"/>
          </p:cNvSpPr>
          <p:nvPr/>
        </p:nvSpPr>
        <p:spPr bwMode="auto">
          <a:xfrm>
            <a:off x="1316997" y="2225976"/>
            <a:ext cx="721351" cy="430887"/>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Calibri" pitchFamily="34" charset="0"/>
                <a:ea typeface="+mn-ea"/>
                <a:cs typeface="Arial" charset="0"/>
              </a:rPr>
              <a:t>氮气</a:t>
            </a: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7428" name="Rectangle 50"/>
          <p:cNvSpPr>
            <a:spLocks noChangeArrowheads="1"/>
          </p:cNvSpPr>
          <p:nvPr/>
        </p:nvSpPr>
        <p:spPr bwMode="auto">
          <a:xfrm>
            <a:off x="2131482" y="2344736"/>
            <a:ext cx="660400" cy="261938"/>
          </a:xfrm>
          <a:prstGeom prst="rect">
            <a:avLst/>
          </a:prstGeom>
          <a:noFill/>
          <a:ln w="9525">
            <a:noFill/>
            <a:miter lim="800000"/>
            <a:headEnd/>
            <a:tailEnd/>
          </a:ln>
        </p:spPr>
        <p:txBody>
          <a:bodyPr wrap="none" lIns="0" tIns="0" rIns="0" bIns="0">
            <a:spAutoFit/>
          </a:bodyPr>
          <a:lstStyle/>
          <a:p>
            <a:pPr marL="0" marR="0" lvl="0" indent="0" algn="l" defTabSz="762000" rtl="0" eaLnBrk="1" fontAlgn="base" latinLnBrk="0" hangingPunct="1">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black"/>
                </a:solidFill>
                <a:effectLst/>
                <a:uLnTx/>
                <a:uFillTx/>
                <a:latin typeface="Calibri" pitchFamily="34" charset="0"/>
                <a:ea typeface="+mn-ea"/>
                <a:cs typeface="Arial" charset="0"/>
              </a:rPr>
              <a:t>78.09%</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Arial" charset="0"/>
                <a:ea typeface="+mj-ea"/>
                <a:cs typeface="Arial" charset="0"/>
              </a:rPr>
              <a:t>角膜氧</a:t>
            </a:r>
            <a:r>
              <a:rPr lang="zh-CN" altLang="en-US" dirty="0">
                <a:solidFill>
                  <a:prstClr val="white"/>
                </a:solidFill>
                <a:latin typeface="Arial" charset="0"/>
                <a:cs typeface="Arial" charset="0"/>
              </a:rPr>
              <a:t>供来源</a:t>
            </a:r>
            <a:r>
              <a:rPr kumimoji="0" lang="en-US" altLang="en-US" sz="2800" b="0" i="0" u="none" strike="noStrike" kern="1200" cap="none" spc="0" normalizeH="0" baseline="0" noProof="0" dirty="0">
                <a:ln>
                  <a:noFill/>
                </a:ln>
                <a:solidFill>
                  <a:prstClr val="white"/>
                </a:solidFill>
                <a:effectLst/>
                <a:uLnTx/>
                <a:uFillTx/>
                <a:latin typeface="Arial" charset="0"/>
                <a:ea typeface="+mj-ea"/>
                <a:cs typeface="Arial" charset="0"/>
              </a:rPr>
              <a:t>: </a:t>
            </a:r>
            <a:r>
              <a:rPr kumimoji="0" lang="zh-CN" altLang="en-US" sz="2800" b="0" i="0" u="none" strike="noStrike" kern="1200" cap="none" spc="0" normalizeH="0" baseline="0" noProof="0" dirty="0">
                <a:ln>
                  <a:noFill/>
                </a:ln>
                <a:solidFill>
                  <a:srgbClr val="FFFF00"/>
                </a:solidFill>
                <a:effectLst/>
                <a:uLnTx/>
                <a:uFillTx/>
                <a:latin typeface="Arial" charset="0"/>
                <a:ea typeface="+mj-ea"/>
                <a:cs typeface="Arial" charset="0"/>
              </a:rPr>
              <a:t>干燥大气</a:t>
            </a:r>
            <a:endParaRPr kumimoji="0" lang="en-CA" altLang="en-US" sz="2800" b="0" i="0" u="none" strike="noStrike" kern="1200" cap="none" spc="0" normalizeH="0" baseline="0" noProof="0" dirty="0">
              <a:ln>
                <a:noFill/>
              </a:ln>
              <a:solidFill>
                <a:srgbClr val="FFFF00"/>
              </a:solidFill>
              <a:effectLst/>
              <a:uLnTx/>
              <a:uFillTx/>
              <a:latin typeface="Arial" charset="0"/>
              <a:ea typeface="+mj-ea"/>
              <a:cs typeface="Arial" charset="0"/>
            </a:endParaRPr>
          </a:p>
        </p:txBody>
      </p:sp>
    </p:spTree>
    <p:extLst>
      <p:ext uri="{BB962C8B-B14F-4D97-AF65-F5344CB8AC3E}">
        <p14:creationId xmlns:p14="http://schemas.microsoft.com/office/powerpoint/2010/main" val="396719219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4745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4746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4746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47463" name="Rectangle 7"/>
          <p:cNvSpPr>
            <a:spLocks noGrp="1" noChangeArrowheads="1"/>
          </p:cNvSpPr>
          <p:nvPr>
            <p:ph idx="1"/>
          </p:nvPr>
        </p:nvSpPr>
        <p:spPr>
          <a:xfrm>
            <a:off x="825912" y="990776"/>
            <a:ext cx="6486878" cy="4887913"/>
          </a:xfrm>
        </p:spPr>
        <p:txBody>
          <a:bodyPr/>
          <a:lstStyle/>
          <a:p>
            <a:pPr eaLnBrk="1" hangingPunct="1">
              <a:lnSpc>
                <a:spcPct val="120000"/>
              </a:lnSpc>
            </a:pPr>
            <a:r>
              <a:rPr lang="zh-CN" altLang="en-US" sz="2400" dirty="0">
                <a:latin typeface="Arial"/>
                <a:cs typeface="Arial"/>
              </a:rPr>
              <a:t>降低有氧糖代谢</a:t>
            </a:r>
            <a:endParaRPr lang="en-US" altLang="zh-CN" sz="2400" dirty="0">
              <a:latin typeface="Arial"/>
              <a:cs typeface="Arial"/>
            </a:endParaRPr>
          </a:p>
          <a:p>
            <a:pPr eaLnBrk="1" hangingPunct="1">
              <a:lnSpc>
                <a:spcPct val="120000"/>
              </a:lnSpc>
            </a:pPr>
            <a:r>
              <a:rPr lang="zh-CN" altLang="en-US" sz="2400" dirty="0"/>
              <a:t>乳酸积累（基质）</a:t>
            </a:r>
            <a:endParaRPr lang="en-US" altLang="en-US" sz="2400" dirty="0"/>
          </a:p>
          <a:p>
            <a:pPr eaLnBrk="1" hangingPunct="1">
              <a:lnSpc>
                <a:spcPct val="120000"/>
              </a:lnSpc>
            </a:pPr>
            <a:r>
              <a:rPr lang="zh-CN" altLang="en-US" sz="2400" dirty="0"/>
              <a:t>基质酸化</a:t>
            </a:r>
            <a:endParaRPr lang="en-US" altLang="en-US" sz="2400" dirty="0"/>
          </a:p>
          <a:p>
            <a:pPr eaLnBrk="1" hangingPunct="1">
              <a:lnSpc>
                <a:spcPct val="120000"/>
              </a:lnSpc>
            </a:pPr>
            <a:r>
              <a:rPr lang="zh-CN" altLang="en-US" sz="2400" dirty="0"/>
              <a:t>渗透压失调</a:t>
            </a:r>
            <a:endParaRPr lang="en-US" altLang="zh-CN" sz="2400" dirty="0"/>
          </a:p>
          <a:p>
            <a:pPr eaLnBrk="1" hangingPunct="1">
              <a:lnSpc>
                <a:spcPct val="120000"/>
              </a:lnSpc>
            </a:pPr>
            <a:r>
              <a:rPr lang="zh-CN" altLang="en-US" sz="2400" dirty="0"/>
              <a:t>水肿</a:t>
            </a:r>
            <a:endParaRPr lang="en-US" altLang="zh-CN" sz="2400" dirty="0"/>
          </a:p>
          <a:p>
            <a:pPr eaLnBrk="1" hangingPunct="1">
              <a:lnSpc>
                <a:spcPct val="120000"/>
              </a:lnSpc>
            </a:pPr>
            <a:r>
              <a:rPr lang="zh-CN" altLang="en-US" sz="2400" dirty="0"/>
              <a:t>结构改变</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角膜缺氧的生理影响</a:t>
            </a:r>
            <a:endParaRPr lang="en-CA" altLang="en-US" dirty="0">
              <a:solidFill>
                <a:srgbClr val="FFFF00"/>
              </a:solidFill>
              <a:latin typeface="Arial" charset="0"/>
              <a:cs typeface="Arial"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49507"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49508"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49509"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49511" name="Rectangle 1031"/>
          <p:cNvSpPr>
            <a:spLocks noGrp="1" noChangeArrowheads="1"/>
          </p:cNvSpPr>
          <p:nvPr>
            <p:ph idx="1"/>
          </p:nvPr>
        </p:nvSpPr>
        <p:spPr>
          <a:xfrm>
            <a:off x="529220" y="1469826"/>
            <a:ext cx="8024988" cy="2535238"/>
          </a:xfrm>
        </p:spPr>
        <p:txBody>
          <a:bodyPr/>
          <a:lstStyle/>
          <a:p>
            <a:pPr eaLnBrk="1" hangingPunct="1">
              <a:lnSpc>
                <a:spcPct val="120000"/>
              </a:lnSpc>
              <a:buFontTx/>
              <a:buNone/>
            </a:pPr>
            <a:r>
              <a:rPr lang="en-US" altLang="en-US" sz="2400" dirty="0"/>
              <a:t>	</a:t>
            </a:r>
            <a:r>
              <a:rPr lang="zh-CN" altLang="en-US" sz="2400" dirty="0"/>
              <a:t>角膜表面氧分压是多少时才能防止角膜的不良变化？</a:t>
            </a:r>
            <a:endParaRPr lang="en-US" altLang="en-US" sz="2400" dirty="0"/>
          </a:p>
        </p:txBody>
      </p:sp>
      <p:sp>
        <p:nvSpPr>
          <p:cNvPr id="8"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氧供</a:t>
            </a:r>
            <a:r>
              <a:rPr lang="en-US" altLang="en-US" dirty="0">
                <a:solidFill>
                  <a:srgbClr val="FFFF00"/>
                </a:solidFill>
                <a:latin typeface="Arial" charset="0"/>
                <a:cs typeface="Arial" charset="0"/>
              </a:rPr>
              <a:t>&amp; </a:t>
            </a:r>
            <a:r>
              <a:rPr lang="zh-CN" altLang="en-US" dirty="0">
                <a:solidFill>
                  <a:srgbClr val="FFFF00"/>
                </a:solidFill>
                <a:latin typeface="Arial" charset="0"/>
                <a:cs typeface="Arial" charset="0"/>
              </a:rPr>
              <a:t>角膜改变</a:t>
            </a:r>
            <a:endParaRPr lang="en-CA" altLang="en-US" dirty="0">
              <a:solidFill>
                <a:srgbClr val="FFFF00"/>
              </a:solidFill>
              <a:latin typeface="Arial" charset="0"/>
              <a:cs typeface="Arial"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155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155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155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1559" name="Rectangle 7"/>
          <p:cNvSpPr>
            <a:spLocks noGrp="1" noChangeArrowheads="1"/>
          </p:cNvSpPr>
          <p:nvPr>
            <p:ph idx="1"/>
          </p:nvPr>
        </p:nvSpPr>
        <p:spPr>
          <a:xfrm>
            <a:off x="872933" y="1056080"/>
            <a:ext cx="7381523" cy="3676650"/>
          </a:xfrm>
        </p:spPr>
        <p:txBody>
          <a:bodyPr/>
          <a:lstStyle/>
          <a:p>
            <a:pPr marL="0" indent="0" eaLnBrk="1" hangingPunct="1">
              <a:lnSpc>
                <a:spcPct val="140000"/>
              </a:lnSpc>
              <a:buNone/>
            </a:pPr>
            <a:r>
              <a:rPr lang="zh-CN" altLang="en-US" sz="2400" dirty="0"/>
              <a:t>需要</a:t>
            </a:r>
            <a:r>
              <a:rPr lang="en-US" altLang="en-US" sz="2400" dirty="0"/>
              <a:t>9% O</a:t>
            </a:r>
            <a:r>
              <a:rPr lang="en-US" altLang="en-US" sz="2400" baseline="-25000" dirty="0"/>
              <a:t>2</a:t>
            </a:r>
            <a:r>
              <a:rPr lang="en-US" altLang="en-US" sz="2400" dirty="0"/>
              <a:t> </a:t>
            </a:r>
            <a:r>
              <a:rPr lang="zh-CN" altLang="en-US" sz="2400" dirty="0"/>
              <a:t>以预防</a:t>
            </a:r>
            <a:r>
              <a:rPr lang="en-US" altLang="en-US" sz="2400" dirty="0"/>
              <a:t>:</a:t>
            </a:r>
          </a:p>
          <a:p>
            <a:pPr lvl="1" eaLnBrk="1" hangingPunct="1">
              <a:lnSpc>
                <a:spcPct val="140000"/>
              </a:lnSpc>
            </a:pPr>
            <a:r>
              <a:rPr lang="zh-CN" altLang="en-US" sz="2400" dirty="0">
                <a:latin typeface="Arial"/>
                <a:cs typeface="Arial"/>
              </a:rPr>
              <a:t>有丝分裂的减缓</a:t>
            </a:r>
            <a:endParaRPr lang="en-US" altLang="en-US" sz="2400" dirty="0"/>
          </a:p>
          <a:p>
            <a:pPr lvl="1" eaLnBrk="1" hangingPunct="1">
              <a:lnSpc>
                <a:spcPct val="120000"/>
              </a:lnSpc>
            </a:pPr>
            <a:r>
              <a:rPr lang="zh-CN" altLang="en-US" sz="2400" dirty="0">
                <a:latin typeface="Arial"/>
                <a:cs typeface="Arial"/>
              </a:rPr>
              <a:t>前房乳酸的堆积</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上皮有丝分裂</a:t>
            </a:r>
            <a:endParaRPr lang="en-CA" altLang="en-US" dirty="0">
              <a:solidFill>
                <a:srgbClr val="FFFF00"/>
              </a:solidFill>
              <a:latin typeface="Arial" charset="0"/>
              <a:cs typeface="Arial"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360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360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360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3607" name="Rectangle 7"/>
          <p:cNvSpPr>
            <a:spLocks noGrp="1" noChangeArrowheads="1"/>
          </p:cNvSpPr>
          <p:nvPr>
            <p:ph idx="1"/>
          </p:nvPr>
        </p:nvSpPr>
        <p:spPr>
          <a:xfrm>
            <a:off x="818144" y="908720"/>
            <a:ext cx="5976056" cy="4052887"/>
          </a:xfrm>
        </p:spPr>
        <p:txBody>
          <a:bodyPr/>
          <a:lstStyle/>
          <a:p>
            <a:pPr eaLnBrk="1" hangingPunct="1">
              <a:lnSpc>
                <a:spcPct val="150000"/>
              </a:lnSpc>
            </a:pPr>
            <a:r>
              <a:rPr lang="zh-CN" altLang="en-US" sz="2400" dirty="0"/>
              <a:t>动物实验</a:t>
            </a:r>
            <a:endParaRPr lang="en-US" altLang="en-US" sz="2400" dirty="0"/>
          </a:p>
          <a:p>
            <a:pPr eaLnBrk="1" hangingPunct="1">
              <a:lnSpc>
                <a:spcPct val="140000"/>
              </a:lnSpc>
            </a:pPr>
            <a:r>
              <a:rPr lang="zh-CN" altLang="en-US" sz="2400" dirty="0"/>
              <a:t>缺氧降低角膜神经末梢密度</a:t>
            </a:r>
            <a:endParaRPr lang="en-US" altLang="en-US" sz="2400" dirty="0"/>
          </a:p>
          <a:p>
            <a:pPr eaLnBrk="1" hangingPunct="1">
              <a:lnSpc>
                <a:spcPct val="140000"/>
              </a:lnSpc>
            </a:pPr>
            <a:r>
              <a:rPr lang="zh-CN" altLang="en-US" sz="2400" dirty="0"/>
              <a:t>需要</a:t>
            </a:r>
            <a:r>
              <a:rPr lang="en-US" altLang="en-US" sz="2400" dirty="0"/>
              <a:t>9 - 10% </a:t>
            </a:r>
            <a:r>
              <a:rPr lang="zh-CN" altLang="en-US" sz="2400" dirty="0"/>
              <a:t>氧气</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角膜神经纤维末梢</a:t>
            </a:r>
            <a:endParaRPr lang="en-CA" altLang="en-US" dirty="0">
              <a:solidFill>
                <a:srgbClr val="FFFF00"/>
              </a:solidFill>
              <a:latin typeface="Arial" charset="0"/>
              <a:cs typeface="Arial"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565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5652"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5653"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5655" name="Rectangle 7"/>
          <p:cNvSpPr>
            <a:spLocks noGrp="1" noChangeArrowheads="1"/>
          </p:cNvSpPr>
          <p:nvPr>
            <p:ph idx="1"/>
          </p:nvPr>
        </p:nvSpPr>
        <p:spPr>
          <a:xfrm>
            <a:off x="824228" y="984072"/>
            <a:ext cx="7596012" cy="4138612"/>
          </a:xfrm>
        </p:spPr>
        <p:txBody>
          <a:bodyPr/>
          <a:lstStyle/>
          <a:p>
            <a:pPr eaLnBrk="1" hangingPunct="1">
              <a:lnSpc>
                <a:spcPct val="120000"/>
              </a:lnSpc>
            </a:pPr>
            <a:r>
              <a:rPr lang="zh-CN" altLang="en-US" sz="2400" dirty="0">
                <a:latin typeface="Arial"/>
                <a:cs typeface="Arial"/>
              </a:rPr>
              <a:t>角膜触觉域值增加</a:t>
            </a:r>
            <a:r>
              <a:rPr lang="en-US" altLang="en-US" sz="2400" dirty="0">
                <a:latin typeface="Arial"/>
                <a:cs typeface="Arial"/>
              </a:rPr>
              <a:t> </a:t>
            </a:r>
            <a:r>
              <a:rPr lang="en-US" altLang="en-US" sz="2400" dirty="0"/>
              <a:t>(</a:t>
            </a:r>
            <a:r>
              <a:rPr lang="zh-CN" altLang="en-US" sz="2400" dirty="0">
                <a:latin typeface="Arial"/>
                <a:cs typeface="Arial"/>
              </a:rPr>
              <a:t>敏感度降低</a:t>
            </a:r>
            <a:r>
              <a:rPr lang="en-US" altLang="en-US" sz="2400" dirty="0"/>
              <a:t>) :</a:t>
            </a:r>
          </a:p>
          <a:p>
            <a:pPr lvl="1" eaLnBrk="1" hangingPunct="1">
              <a:lnSpc>
                <a:spcPct val="130000"/>
              </a:lnSpc>
              <a:buFont typeface="Arial" panose="020B0604020202020204" pitchFamily="34" charset="0"/>
              <a:buChar char="‒"/>
            </a:pPr>
            <a:r>
              <a:rPr lang="zh-CN" altLang="en-US" sz="2400" dirty="0"/>
              <a:t>过长时间闭眼</a:t>
            </a:r>
            <a:endParaRPr lang="en-US" altLang="en-US" sz="2400" dirty="0"/>
          </a:p>
          <a:p>
            <a:pPr lvl="1" eaLnBrk="1" hangingPunct="1">
              <a:lnSpc>
                <a:spcPct val="130000"/>
              </a:lnSpc>
              <a:buFont typeface="Arial" panose="020B0604020202020204" pitchFamily="34" charset="0"/>
              <a:buChar char="‒"/>
            </a:pPr>
            <a:r>
              <a:rPr lang="zh-CN" altLang="en-US" sz="2400" dirty="0"/>
              <a:t>接触镜配戴</a:t>
            </a:r>
            <a:endParaRPr lang="en-US" altLang="en-US" sz="2400" dirty="0"/>
          </a:p>
          <a:p>
            <a:pPr lvl="1" eaLnBrk="1" hangingPunct="1">
              <a:lnSpc>
                <a:spcPct val="130000"/>
              </a:lnSpc>
              <a:buFont typeface="Arial" panose="020B0604020202020204" pitchFamily="34" charset="0"/>
              <a:buChar char="‒"/>
            </a:pPr>
            <a:r>
              <a:rPr lang="zh-CN" altLang="en-US" sz="2400" dirty="0"/>
              <a:t>缺氧</a:t>
            </a:r>
            <a:endParaRPr lang="en-US" altLang="en-US" sz="2400" dirty="0"/>
          </a:p>
          <a:p>
            <a:pPr eaLnBrk="1" hangingPunct="1">
              <a:lnSpc>
                <a:spcPct val="130000"/>
              </a:lnSpc>
            </a:pPr>
            <a:r>
              <a:rPr lang="zh-CN" altLang="en-US" sz="2400" dirty="0"/>
              <a:t>需要</a:t>
            </a:r>
            <a:r>
              <a:rPr lang="en-US" altLang="en-US" sz="2400" dirty="0"/>
              <a:t>8% </a:t>
            </a:r>
            <a:r>
              <a:rPr lang="zh-CN" altLang="en-US" sz="2400" dirty="0"/>
              <a:t>氧气保持角膜触觉阈值</a:t>
            </a: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角膜敏感度</a:t>
            </a:r>
            <a:endParaRPr lang="en-CA" altLang="en-US" dirty="0">
              <a:solidFill>
                <a:srgbClr val="FFFF00"/>
              </a:solidFill>
              <a:latin typeface="Arial" charset="0"/>
              <a:cs typeface="Arial"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769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770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7701" name="Rectangle 5"/>
          <p:cNvSpPr>
            <a:spLocks noChangeArrowheads="1"/>
          </p:cNvSpPr>
          <p:nvPr/>
        </p:nvSpPr>
        <p:spPr bwMode="auto">
          <a:xfrm>
            <a:off x="3124200" y="6175375"/>
            <a:ext cx="2895600" cy="457200"/>
          </a:xfrm>
          <a:prstGeom prst="rect">
            <a:avLst/>
          </a:prstGeom>
          <a:noFill/>
          <a:ln w="9525">
            <a:noFill/>
            <a:miter lim="800000"/>
            <a:headEnd/>
            <a:tailEnd/>
          </a:ln>
        </p:spPr>
        <p:txBody>
          <a:bodyPr wrap="none" anchor="ctr"/>
          <a:lstStyle/>
          <a:p>
            <a:endParaRPr lang="en-US" altLang="en-US"/>
          </a:p>
        </p:txBody>
      </p:sp>
      <p:sp>
        <p:nvSpPr>
          <p:cNvPr id="157703" name="Rectangle 7"/>
          <p:cNvSpPr>
            <a:spLocks noGrp="1" noChangeArrowheads="1"/>
          </p:cNvSpPr>
          <p:nvPr>
            <p:ph idx="1"/>
          </p:nvPr>
        </p:nvSpPr>
        <p:spPr>
          <a:xfrm>
            <a:off x="827584" y="1037695"/>
            <a:ext cx="6395156" cy="4151313"/>
          </a:xfrm>
        </p:spPr>
        <p:txBody>
          <a:bodyPr/>
          <a:lstStyle/>
          <a:p>
            <a:pPr eaLnBrk="1" hangingPunct="1">
              <a:lnSpc>
                <a:spcPts val="3000"/>
              </a:lnSpc>
            </a:pPr>
            <a:r>
              <a:rPr lang="zh-CN" altLang="en-US" sz="2400" dirty="0"/>
              <a:t>荧光测定法进行测定</a:t>
            </a:r>
            <a:endParaRPr lang="en-US" altLang="zh-CN" sz="2400" dirty="0"/>
          </a:p>
          <a:p>
            <a:pPr eaLnBrk="1" hangingPunct="1">
              <a:lnSpc>
                <a:spcPts val="3000"/>
              </a:lnSpc>
            </a:pPr>
            <a:r>
              <a:rPr lang="en-US" altLang="en-US" sz="2400" dirty="0"/>
              <a:t>pH</a:t>
            </a:r>
            <a:r>
              <a:rPr lang="zh-CN" altLang="en-US" sz="2400" dirty="0"/>
              <a:t>值降低</a:t>
            </a:r>
            <a:endParaRPr lang="en-US" altLang="en-US" sz="2400" dirty="0"/>
          </a:p>
          <a:p>
            <a:pPr marL="876300" lvl="1" indent="-342900" eaLnBrk="1" hangingPunct="1">
              <a:lnSpc>
                <a:spcPts val="3000"/>
              </a:lnSpc>
              <a:buFont typeface="Arial" panose="020B0604020202020204" pitchFamily="34" charset="0"/>
              <a:buChar char="‒"/>
            </a:pPr>
            <a:r>
              <a:rPr lang="zh-CN" altLang="en-US" sz="2400" dirty="0"/>
              <a:t>闭眼</a:t>
            </a:r>
            <a:endParaRPr lang="en-US" altLang="zh-CN" sz="2400" dirty="0"/>
          </a:p>
          <a:p>
            <a:pPr marL="876300" lvl="1" indent="-342900" eaLnBrk="1" hangingPunct="1">
              <a:lnSpc>
                <a:spcPts val="3000"/>
              </a:lnSpc>
              <a:buFont typeface="Arial" panose="020B0604020202020204" pitchFamily="34" charset="0"/>
              <a:buChar char="‒"/>
            </a:pPr>
            <a:r>
              <a:rPr lang="zh-CN" altLang="en-US" sz="2400" dirty="0"/>
              <a:t>缺氧</a:t>
            </a:r>
            <a:endParaRPr lang="en-US" altLang="en-US" sz="2400" dirty="0"/>
          </a:p>
          <a:p>
            <a:pPr marL="876300" lvl="1" indent="-342900" eaLnBrk="1" hangingPunct="1">
              <a:lnSpc>
                <a:spcPts val="3000"/>
              </a:lnSpc>
              <a:buFont typeface="Arial" panose="020B0604020202020204" pitchFamily="34" charset="0"/>
              <a:buChar char="‒"/>
            </a:pPr>
            <a:r>
              <a:rPr lang="zh-CN" altLang="en-US" sz="2400" dirty="0"/>
              <a:t>接触镜配戴</a:t>
            </a:r>
            <a:endParaRPr lang="en-US" altLang="en-US" sz="2400" dirty="0"/>
          </a:p>
          <a:p>
            <a:pPr eaLnBrk="1" hangingPunct="1">
              <a:lnSpc>
                <a:spcPts val="3000"/>
              </a:lnSpc>
            </a:pPr>
            <a:r>
              <a:rPr lang="zh-CN" altLang="en-US" sz="2400" dirty="0"/>
              <a:t>空泡反应</a:t>
            </a:r>
            <a:endParaRPr lang="en-US" altLang="en-US" sz="2400" dirty="0"/>
          </a:p>
          <a:p>
            <a:pPr eaLnBrk="1" hangingPunct="1">
              <a:lnSpc>
                <a:spcPts val="3000"/>
              </a:lnSpc>
            </a:pPr>
            <a:r>
              <a:rPr lang="zh-CN" altLang="en-US" sz="2400" dirty="0"/>
              <a:t>保持正常</a:t>
            </a:r>
            <a:r>
              <a:rPr lang="en-US" altLang="zh-CN" sz="2400" dirty="0"/>
              <a:t>PH</a:t>
            </a:r>
            <a:r>
              <a:rPr lang="zh-CN" altLang="en-US" sz="2400" dirty="0"/>
              <a:t>值</a:t>
            </a:r>
            <a:r>
              <a:rPr lang="en-US" altLang="en-US" sz="2400" dirty="0"/>
              <a:t>:</a:t>
            </a:r>
          </a:p>
          <a:p>
            <a:pPr marL="876300" lvl="1" indent="-342900" eaLnBrk="1" hangingPunct="1">
              <a:lnSpc>
                <a:spcPts val="3000"/>
              </a:lnSpc>
              <a:buFont typeface="Arial" panose="020B0604020202020204" pitchFamily="34" charset="0"/>
              <a:buChar char="‒"/>
            </a:pPr>
            <a:r>
              <a:rPr lang="zh-CN" altLang="en-US" sz="2400" dirty="0"/>
              <a:t>上皮</a:t>
            </a:r>
            <a:r>
              <a:rPr lang="en-US" altLang="en-US" sz="2400" dirty="0"/>
              <a:t>: </a:t>
            </a:r>
            <a:r>
              <a:rPr lang="zh-CN" altLang="en-US" sz="2400" dirty="0"/>
              <a:t>需要</a:t>
            </a:r>
            <a:r>
              <a:rPr lang="en-US" altLang="en-US" sz="2400" dirty="0"/>
              <a:t>21% </a:t>
            </a:r>
            <a:r>
              <a:rPr lang="zh-CN" altLang="en-US" sz="2400" dirty="0"/>
              <a:t>氧分压</a:t>
            </a:r>
            <a:endParaRPr lang="en-US" altLang="en-US" sz="2400" dirty="0"/>
          </a:p>
          <a:p>
            <a:pPr marL="876300" lvl="1" indent="-342900" eaLnBrk="1" hangingPunct="1">
              <a:lnSpc>
                <a:spcPts val="3000"/>
              </a:lnSpc>
              <a:buFont typeface="Arial" panose="020B0604020202020204" pitchFamily="34" charset="0"/>
              <a:buChar char="‒"/>
            </a:pPr>
            <a:r>
              <a:rPr lang="zh-CN" altLang="en-US" sz="2400" dirty="0"/>
              <a:t>内皮</a:t>
            </a:r>
            <a:r>
              <a:rPr lang="en-US" altLang="en-US" sz="2400" dirty="0"/>
              <a:t>/</a:t>
            </a:r>
            <a:r>
              <a:rPr lang="zh-CN" altLang="en-US" sz="2400" dirty="0"/>
              <a:t>房水</a:t>
            </a:r>
            <a:r>
              <a:rPr lang="en-US" altLang="en-US" sz="2400" dirty="0"/>
              <a:t>: </a:t>
            </a:r>
            <a:r>
              <a:rPr lang="zh-CN" altLang="en-US" sz="2400" dirty="0"/>
              <a:t>需要</a:t>
            </a:r>
            <a:r>
              <a:rPr lang="en-US" altLang="en-US" sz="2400" dirty="0"/>
              <a:t>8%</a:t>
            </a:r>
            <a:r>
              <a:rPr lang="zh-CN" altLang="en-US" sz="2400" dirty="0"/>
              <a:t>氧分压</a:t>
            </a:r>
            <a:endParaRPr lang="en-US" altLang="en-US" sz="2400" dirty="0"/>
          </a:p>
          <a:p>
            <a:pPr eaLnBrk="1" hangingPunct="1">
              <a:lnSpc>
                <a:spcPts val="3000"/>
              </a:lnSpc>
            </a:pP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角膜</a:t>
            </a:r>
            <a:r>
              <a:rPr lang="en-US" altLang="zh-CN" dirty="0">
                <a:solidFill>
                  <a:srgbClr val="FFFF00"/>
                </a:solidFill>
                <a:latin typeface="Arial" charset="0"/>
                <a:cs typeface="Arial" charset="0"/>
              </a:rPr>
              <a:t>PH</a:t>
            </a:r>
            <a:r>
              <a:rPr lang="zh-CN" altLang="en-US" dirty="0">
                <a:solidFill>
                  <a:srgbClr val="FFFF00"/>
                </a:solidFill>
                <a:latin typeface="Arial" charset="0"/>
                <a:cs typeface="Arial" charset="0"/>
              </a:rPr>
              <a:t>值</a:t>
            </a:r>
            <a:endParaRPr lang="en-CA" altLang="en-US" dirty="0">
              <a:solidFill>
                <a:srgbClr val="FFFF00"/>
              </a:solidFill>
              <a:latin typeface="Arial" charset="0"/>
              <a:cs typeface="Arial"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97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974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974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59751" name="Rectangle 7"/>
          <p:cNvSpPr>
            <a:spLocks noGrp="1" noChangeArrowheads="1"/>
          </p:cNvSpPr>
          <p:nvPr>
            <p:ph idx="1"/>
          </p:nvPr>
        </p:nvSpPr>
        <p:spPr>
          <a:xfrm>
            <a:off x="824429" y="1015888"/>
            <a:ext cx="7535333" cy="4138613"/>
          </a:xfrm>
        </p:spPr>
        <p:txBody>
          <a:bodyPr/>
          <a:lstStyle/>
          <a:p>
            <a:pPr eaLnBrk="1" hangingPunct="1">
              <a:lnSpc>
                <a:spcPct val="110000"/>
              </a:lnSpc>
            </a:pPr>
            <a:r>
              <a:rPr lang="zh-CN" altLang="en-US" sz="2400" dirty="0">
                <a:latin typeface="Arial"/>
                <a:cs typeface="Arial"/>
              </a:rPr>
              <a:t>降低氧气供应 </a:t>
            </a:r>
            <a:r>
              <a:rPr lang="en-US" altLang="en-US" sz="2400" dirty="0"/>
              <a:t>(</a:t>
            </a:r>
            <a:r>
              <a:rPr lang="zh-CN" altLang="en-US" sz="2400" dirty="0"/>
              <a:t>依赖于睑结膜</a:t>
            </a:r>
            <a:r>
              <a:rPr lang="en-US" altLang="en-US" sz="2400" dirty="0"/>
              <a:t>)</a:t>
            </a:r>
          </a:p>
          <a:p>
            <a:pPr eaLnBrk="1" hangingPunct="1">
              <a:lnSpc>
                <a:spcPct val="110000"/>
              </a:lnSpc>
            </a:pPr>
            <a:r>
              <a:rPr lang="zh-CN" altLang="en-US" sz="2400" dirty="0"/>
              <a:t>部分眼睑闭合效应</a:t>
            </a:r>
            <a:r>
              <a:rPr lang="en-US" altLang="en-US" sz="2400" dirty="0"/>
              <a:t>?</a:t>
            </a:r>
          </a:p>
          <a:p>
            <a:pPr eaLnBrk="1" hangingPunct="1">
              <a:lnSpc>
                <a:spcPct val="110000"/>
              </a:lnSpc>
            </a:pPr>
            <a:r>
              <a:rPr lang="zh-CN" altLang="en-US" sz="2400" dirty="0">
                <a:latin typeface="Arial"/>
                <a:cs typeface="Arial"/>
              </a:rPr>
              <a:t>降低泪液渗透压</a:t>
            </a:r>
            <a:endParaRPr lang="en-US" altLang="en-US" sz="2400" dirty="0"/>
          </a:p>
          <a:p>
            <a:pPr eaLnBrk="1" hangingPunct="1">
              <a:lnSpc>
                <a:spcPct val="110000"/>
              </a:lnSpc>
            </a:pPr>
            <a:r>
              <a:rPr lang="zh-CN" altLang="en-US" sz="2400" dirty="0">
                <a:latin typeface="Arial"/>
                <a:cs typeface="Arial"/>
              </a:rPr>
              <a:t>增加二氧化碳分压</a:t>
            </a:r>
            <a:endParaRPr lang="en-US" altLang="en-US" sz="2400" dirty="0"/>
          </a:p>
          <a:p>
            <a:pPr eaLnBrk="1" hangingPunct="1">
              <a:lnSpc>
                <a:spcPct val="110000"/>
              </a:lnSpc>
            </a:pPr>
            <a:r>
              <a:rPr lang="zh-CN" altLang="en-US" sz="2400" dirty="0">
                <a:latin typeface="Arial"/>
                <a:cs typeface="Arial"/>
              </a:rPr>
              <a:t>降低泪液和基质</a:t>
            </a:r>
            <a:r>
              <a:rPr lang="en-US" altLang="zh-CN" sz="2400" dirty="0">
                <a:latin typeface="Arial"/>
                <a:cs typeface="Arial"/>
              </a:rPr>
              <a:t>PH</a:t>
            </a:r>
            <a:r>
              <a:rPr lang="zh-CN" altLang="en-US" sz="2400" dirty="0">
                <a:latin typeface="Arial"/>
                <a:cs typeface="Arial"/>
              </a:rPr>
              <a:t>值</a:t>
            </a:r>
            <a:endParaRPr lang="en-US" altLang="en-US" sz="2400" dirty="0"/>
          </a:p>
          <a:p>
            <a:pPr eaLnBrk="1" hangingPunct="1">
              <a:lnSpc>
                <a:spcPct val="110000"/>
              </a:lnSpc>
            </a:pPr>
            <a:r>
              <a:rPr lang="zh-CN" altLang="en-US" sz="2400" dirty="0">
                <a:latin typeface="Arial"/>
                <a:cs typeface="Arial"/>
              </a:rPr>
              <a:t>增加角膜温度</a:t>
            </a:r>
            <a:r>
              <a:rPr lang="en-US" altLang="en-US" sz="2400" dirty="0">
                <a:latin typeface="Arial"/>
                <a:cs typeface="Arial"/>
              </a:rPr>
              <a:t> </a:t>
            </a:r>
            <a:r>
              <a:rPr lang="en-US" altLang="en-US" sz="2400" dirty="0"/>
              <a:t>(</a:t>
            </a:r>
            <a:r>
              <a:rPr lang="zh-CN" altLang="en-US" sz="2400" dirty="0">
                <a:sym typeface="Symbol"/>
              </a:rPr>
              <a:t>至</a:t>
            </a:r>
            <a:r>
              <a:rPr lang="en-US" altLang="en-US" sz="2400" dirty="0">
                <a:sym typeface="Symbol"/>
              </a:rPr>
              <a:t> </a:t>
            </a:r>
            <a:r>
              <a:rPr lang="en-US" altLang="en-US" sz="2400" dirty="0"/>
              <a:t>37</a:t>
            </a:r>
            <a:r>
              <a:rPr lang="en-US" altLang="en-US" sz="2400" baseline="30000" dirty="0"/>
              <a:t>o</a:t>
            </a:r>
            <a:r>
              <a:rPr lang="en-US" altLang="en-US" sz="2400" dirty="0"/>
              <a:t>C)</a:t>
            </a:r>
          </a:p>
          <a:p>
            <a:pPr eaLnBrk="1" hangingPunct="1">
              <a:lnSpc>
                <a:spcPct val="110000"/>
              </a:lnSpc>
            </a:pP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闭眼时</a:t>
            </a:r>
            <a:endParaRPr lang="en-CA" altLang="en-US" dirty="0">
              <a:solidFill>
                <a:srgbClr val="FFFF00"/>
              </a:solidFill>
              <a:latin typeface="Arial" charset="0"/>
              <a:cs typeface="Arial"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617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6179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6179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61799" name="Rectangle 7"/>
          <p:cNvSpPr>
            <a:spLocks noGrp="1" noChangeArrowheads="1"/>
          </p:cNvSpPr>
          <p:nvPr>
            <p:ph idx="1"/>
          </p:nvPr>
        </p:nvSpPr>
        <p:spPr>
          <a:xfrm>
            <a:off x="821321" y="972352"/>
            <a:ext cx="7329311" cy="4527550"/>
          </a:xfrm>
        </p:spPr>
        <p:txBody>
          <a:bodyPr/>
          <a:lstStyle/>
          <a:p>
            <a:pPr eaLnBrk="1" hangingPunct="1">
              <a:lnSpc>
                <a:spcPct val="130000"/>
              </a:lnSpc>
            </a:pPr>
            <a:r>
              <a:rPr lang="zh-CN" altLang="en-US" sz="2400" dirty="0"/>
              <a:t>氧分压大约</a:t>
            </a:r>
            <a:r>
              <a:rPr lang="en-US" altLang="en-US" sz="2400" dirty="0"/>
              <a:t>55 mm Hg</a:t>
            </a:r>
          </a:p>
          <a:p>
            <a:pPr eaLnBrk="1" hangingPunct="1">
              <a:lnSpc>
                <a:spcPct val="0"/>
              </a:lnSpc>
            </a:pPr>
            <a:endParaRPr lang="en-US" altLang="en-US" sz="2400" dirty="0"/>
          </a:p>
          <a:p>
            <a:pPr eaLnBrk="1" hangingPunct="1">
              <a:lnSpc>
                <a:spcPct val="130000"/>
              </a:lnSpc>
            </a:pPr>
            <a:r>
              <a:rPr lang="zh-CN" altLang="en-US" sz="2400" dirty="0"/>
              <a:t>不配戴接触镜，</a:t>
            </a:r>
            <a:r>
              <a:rPr lang="en-US" altLang="zh-CN" sz="2400" dirty="0"/>
              <a:t>8</a:t>
            </a:r>
            <a:r>
              <a:rPr lang="zh-CN" altLang="en-US" sz="2400" dirty="0"/>
              <a:t>小时后角膜水肿大约</a:t>
            </a:r>
            <a:r>
              <a:rPr lang="en-US" altLang="en-US" sz="2400" dirty="0"/>
              <a:t>3.5%</a:t>
            </a:r>
          </a:p>
          <a:p>
            <a:pPr eaLnBrk="1" hangingPunct="1">
              <a:lnSpc>
                <a:spcPct val="130000"/>
              </a:lnSpc>
            </a:pPr>
            <a:r>
              <a:rPr lang="zh-CN" altLang="en-US" sz="2400" dirty="0"/>
              <a:t>睁眼后快速消肿</a:t>
            </a:r>
            <a:endParaRPr lang="en-US" altLang="en-US" sz="2400" dirty="0"/>
          </a:p>
          <a:p>
            <a:pPr eaLnBrk="1" hangingPunct="1">
              <a:lnSpc>
                <a:spcPct val="130000"/>
              </a:lnSpc>
            </a:pPr>
            <a:endParaRPr lang="en-US" altLang="en-US" sz="2400" dirty="0"/>
          </a:p>
          <a:p>
            <a:pPr eaLnBrk="1" hangingPunct="1">
              <a:lnSpc>
                <a:spcPct val="160000"/>
              </a:lnSpc>
            </a:pPr>
            <a:r>
              <a:rPr lang="zh-CN" altLang="en-US" sz="2400" dirty="0"/>
              <a:t>改变代谢活动</a:t>
            </a:r>
            <a:r>
              <a:rPr lang="en-US" altLang="en-US" sz="2400" dirty="0"/>
              <a:t>?</a:t>
            </a:r>
          </a:p>
          <a:p>
            <a:pPr eaLnBrk="1" hangingPunct="1">
              <a:lnSpc>
                <a:spcPct val="160000"/>
              </a:lnSpc>
            </a:pPr>
            <a:r>
              <a:rPr lang="zh-CN" altLang="en-US" sz="2400" dirty="0"/>
              <a:t>降低氧气需求</a:t>
            </a:r>
            <a:r>
              <a:rPr lang="en-US" altLang="en-US" sz="2400" dirty="0"/>
              <a:t>?</a:t>
            </a:r>
          </a:p>
          <a:p>
            <a:pPr eaLnBrk="1" hangingPunct="1">
              <a:lnSpc>
                <a:spcPct val="130000"/>
              </a:lnSpc>
            </a:pPr>
            <a:endParaRPr lang="en-US" altLang="en-US" sz="2400" dirty="0"/>
          </a:p>
        </p:txBody>
      </p:sp>
      <p:sp>
        <p:nvSpPr>
          <p:cNvPr id="9"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闭眼时</a:t>
            </a:r>
            <a:endParaRPr lang="en-CA" altLang="en-US" dirty="0">
              <a:solidFill>
                <a:srgbClr val="FFFF00"/>
              </a:solidFill>
              <a:latin typeface="Arial" charset="0"/>
              <a:cs typeface="Arial"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6589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65892"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65893" name="Rectangle 5"/>
          <p:cNvSpPr>
            <a:spLocks noChangeArrowheads="1"/>
          </p:cNvSpPr>
          <p:nvPr/>
        </p:nvSpPr>
        <p:spPr bwMode="auto">
          <a:xfrm>
            <a:off x="3124200" y="6175375"/>
            <a:ext cx="2895600" cy="457200"/>
          </a:xfrm>
          <a:prstGeom prst="rect">
            <a:avLst/>
          </a:prstGeom>
          <a:noFill/>
          <a:ln w="9525">
            <a:noFill/>
            <a:miter lim="800000"/>
            <a:headEnd/>
            <a:tailEnd/>
          </a:ln>
        </p:spPr>
        <p:txBody>
          <a:bodyPr wrap="none" anchor="ctr"/>
          <a:lstStyle/>
          <a:p>
            <a:endParaRPr lang="en-US" altLang="en-US"/>
          </a:p>
        </p:txBody>
      </p:sp>
      <p:sp>
        <p:nvSpPr>
          <p:cNvPr id="165895" name="Rectangle 7"/>
          <p:cNvSpPr>
            <a:spLocks noGrp="1" noChangeArrowheads="1"/>
          </p:cNvSpPr>
          <p:nvPr>
            <p:ph idx="1"/>
          </p:nvPr>
        </p:nvSpPr>
        <p:spPr>
          <a:xfrm>
            <a:off x="990600" y="1447109"/>
            <a:ext cx="6475589" cy="3848100"/>
          </a:xfrm>
        </p:spPr>
        <p:txBody>
          <a:bodyPr/>
          <a:lstStyle/>
          <a:p>
            <a:pPr eaLnBrk="1" hangingPunct="1">
              <a:lnSpc>
                <a:spcPct val="130000"/>
              </a:lnSpc>
            </a:pPr>
            <a:r>
              <a:rPr lang="zh-CN" altLang="en-US" sz="2400" dirty="0"/>
              <a:t>上皮和基质水肿</a:t>
            </a:r>
            <a:endParaRPr lang="en-US" altLang="en-US" sz="2400" dirty="0"/>
          </a:p>
          <a:p>
            <a:pPr lvl="1" eaLnBrk="1" hangingPunct="1">
              <a:lnSpc>
                <a:spcPct val="130000"/>
              </a:lnSpc>
              <a:buFont typeface="Arial" panose="020B0604020202020204" pitchFamily="34" charset="0"/>
              <a:buChar char="‒"/>
            </a:pPr>
            <a:r>
              <a:rPr lang="zh-CN" altLang="en-US" sz="2400" dirty="0">
                <a:latin typeface="Arial"/>
                <a:cs typeface="Arial"/>
              </a:rPr>
              <a:t>透明度降低</a:t>
            </a:r>
            <a:endParaRPr lang="en-US" altLang="en-US" sz="2400" dirty="0"/>
          </a:p>
          <a:p>
            <a:pPr eaLnBrk="1" hangingPunct="1">
              <a:lnSpc>
                <a:spcPct val="130000"/>
              </a:lnSpc>
            </a:pPr>
            <a:r>
              <a:rPr lang="zh-CN" altLang="en-US" sz="2400" dirty="0"/>
              <a:t>微囊和空泡</a:t>
            </a:r>
            <a:endParaRPr lang="en-US" altLang="zh-CN" sz="2400" dirty="0"/>
          </a:p>
          <a:p>
            <a:pPr eaLnBrk="1" hangingPunct="1">
              <a:lnSpc>
                <a:spcPct val="130000"/>
              </a:lnSpc>
            </a:pPr>
            <a:r>
              <a:rPr lang="zh-CN" altLang="en-US" sz="2400" dirty="0"/>
              <a:t>条纹</a:t>
            </a:r>
            <a:endParaRPr lang="en-US" altLang="en-US" sz="2400" dirty="0"/>
          </a:p>
          <a:p>
            <a:pPr eaLnBrk="1" hangingPunct="1">
              <a:lnSpc>
                <a:spcPct val="130000"/>
              </a:lnSpc>
            </a:pPr>
            <a:r>
              <a:rPr lang="zh-CN" altLang="en-US" sz="2400" dirty="0"/>
              <a:t>褶皱</a:t>
            </a:r>
            <a:endParaRPr lang="en-US" altLang="en-US" sz="2400" dirty="0"/>
          </a:p>
          <a:p>
            <a:pPr eaLnBrk="1" hangingPunct="1">
              <a:lnSpc>
                <a:spcPct val="130000"/>
              </a:lnSpc>
            </a:pPr>
            <a:r>
              <a:rPr lang="zh-CN" altLang="en-US" sz="2400" dirty="0"/>
              <a:t>内皮空泡</a:t>
            </a:r>
            <a:endParaRPr lang="en-US" altLang="en-US" sz="2400" dirty="0"/>
          </a:p>
          <a:p>
            <a:pPr eaLnBrk="1" hangingPunct="1">
              <a:lnSpc>
                <a:spcPct val="130000"/>
              </a:lnSpc>
            </a:pPr>
            <a:r>
              <a:rPr lang="zh-CN" altLang="en-US" sz="2400" dirty="0"/>
              <a:t>内皮细胞多形化</a:t>
            </a:r>
            <a:endParaRPr lang="en-US" altLang="zh-CN" sz="2400" dirty="0"/>
          </a:p>
          <a:p>
            <a:pPr eaLnBrk="1" hangingPunct="1">
              <a:lnSpc>
                <a:spcPct val="130000"/>
              </a:lnSpc>
            </a:pPr>
            <a:r>
              <a:rPr lang="zh-CN" altLang="en-US" sz="2400" dirty="0"/>
              <a:t>新生血管</a:t>
            </a:r>
            <a:endParaRPr lang="en-US" altLang="en-US" sz="2400" dirty="0"/>
          </a:p>
          <a:p>
            <a:pPr eaLnBrk="1" hangingPunct="1">
              <a:lnSpc>
                <a:spcPct val="130000"/>
              </a:lnSpc>
            </a:pPr>
            <a:endParaRPr lang="en-US" altLang="en-US" sz="2400" dirty="0"/>
          </a:p>
        </p:txBody>
      </p:sp>
      <p:sp>
        <p:nvSpPr>
          <p:cNvPr id="165896" name="Rectangle 8"/>
          <p:cNvSpPr>
            <a:spLocks noChangeArrowheads="1"/>
          </p:cNvSpPr>
          <p:nvPr/>
        </p:nvSpPr>
        <p:spPr bwMode="auto">
          <a:xfrm>
            <a:off x="690034" y="527051"/>
            <a:ext cx="8132233" cy="536575"/>
          </a:xfrm>
          <a:prstGeom prst="rect">
            <a:avLst/>
          </a:prstGeom>
          <a:noFill/>
          <a:ln w="9525">
            <a:noFill/>
            <a:miter lim="800000"/>
            <a:headEnd/>
            <a:tailEnd/>
          </a:ln>
        </p:spPr>
        <p:txBody>
          <a:bodyPr lIns="92075" tIns="46038" rIns="92075" bIns="46038" anchor="ctr"/>
          <a:lstStyle/>
          <a:p>
            <a:pPr algn="ctr" defTabSz="762000"/>
            <a:endParaRPr lang="en-US" altLang="en-US" sz="3500" b="1" dirty="0">
              <a:solidFill>
                <a:schemeClr val="bg1"/>
              </a:solidFill>
            </a:endParaRPr>
          </a:p>
        </p:txBody>
      </p:sp>
      <p:sp>
        <p:nvSpPr>
          <p:cNvPr id="2" name="TextBox 1"/>
          <p:cNvSpPr txBox="1"/>
          <p:nvPr/>
        </p:nvSpPr>
        <p:spPr>
          <a:xfrm>
            <a:off x="1833237" y="923889"/>
            <a:ext cx="5477526" cy="523220"/>
          </a:xfrm>
          <a:prstGeom prst="rect">
            <a:avLst/>
          </a:prstGeom>
          <a:noFill/>
        </p:spPr>
        <p:txBody>
          <a:bodyPr wrap="square" rtlCol="0">
            <a:spAutoFit/>
          </a:bodyPr>
          <a:lstStyle/>
          <a:p>
            <a:pPr algn="ctr"/>
            <a:r>
              <a:rPr lang="zh-CN" altLang="en-US" sz="2800" b="1" dirty="0">
                <a:solidFill>
                  <a:srgbClr val="0073AE"/>
                </a:solidFill>
              </a:rPr>
              <a:t>裂隙灯观察</a:t>
            </a:r>
            <a:r>
              <a:rPr lang="en-US" altLang="en-US" sz="2800" b="1" dirty="0">
                <a:solidFill>
                  <a:srgbClr val="0073AE"/>
                </a:solidFill>
              </a:rPr>
              <a:t>- </a:t>
            </a:r>
            <a:r>
              <a:rPr lang="zh-CN" altLang="en-US" sz="2800" b="1" dirty="0">
                <a:solidFill>
                  <a:srgbClr val="0073AE"/>
                </a:solidFill>
              </a:rPr>
              <a:t>角膜</a:t>
            </a:r>
            <a:endParaRPr lang="en-GB" sz="2800" dirty="0">
              <a:solidFill>
                <a:srgbClr val="0073AE"/>
              </a:solidFill>
            </a:endParaRPr>
          </a:p>
        </p:txBody>
      </p:sp>
      <p:sp>
        <p:nvSpPr>
          <p:cNvPr id="12"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缺氧导致结构改变</a:t>
            </a:r>
            <a:endParaRPr lang="en-CA" altLang="en-US" dirty="0">
              <a:solidFill>
                <a:srgbClr val="FFFF00"/>
              </a:solidFill>
              <a:latin typeface="Arial" charset="0"/>
              <a:cs typeface="Arial"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sz="half" idx="1"/>
          </p:nvPr>
        </p:nvSpPr>
        <p:spPr>
          <a:xfrm>
            <a:off x="444104" y="1052736"/>
            <a:ext cx="4464496" cy="4605338"/>
          </a:xfrm>
        </p:spPr>
        <p:txBody>
          <a:bodyPr/>
          <a:lstStyle/>
          <a:p>
            <a:pPr algn="ctr" eaLnBrk="1" hangingPunct="1">
              <a:lnSpc>
                <a:spcPct val="90000"/>
              </a:lnSpc>
              <a:buFontTx/>
              <a:buNone/>
            </a:pPr>
            <a:r>
              <a:rPr lang="en-US" altLang="en-US" sz="3200" b="1" dirty="0">
                <a:solidFill>
                  <a:srgbClr val="00B050"/>
                </a:solidFill>
              </a:rPr>
              <a:t>CRITERION</a:t>
            </a:r>
            <a:endParaRPr lang="en-US" altLang="en-US" sz="3200" dirty="0">
              <a:solidFill>
                <a:srgbClr val="00B050"/>
              </a:solidFill>
            </a:endParaRPr>
          </a:p>
          <a:p>
            <a:pPr eaLnBrk="1" hangingPunct="1">
              <a:lnSpc>
                <a:spcPct val="90000"/>
              </a:lnSpc>
            </a:pPr>
            <a:r>
              <a:rPr lang="zh-CN" altLang="en-US" sz="3000" dirty="0"/>
              <a:t>角膜水肿</a:t>
            </a:r>
            <a:endParaRPr lang="en-US" altLang="en-US" sz="3000" dirty="0"/>
          </a:p>
          <a:p>
            <a:pPr eaLnBrk="1" hangingPunct="1">
              <a:lnSpc>
                <a:spcPct val="90000"/>
              </a:lnSpc>
            </a:pPr>
            <a:r>
              <a:rPr lang="zh-CN" altLang="en-US" sz="3000" dirty="0"/>
              <a:t>上皮细胞有丝分裂</a:t>
            </a:r>
            <a:endParaRPr lang="en-US" altLang="zh-CN" sz="3000" dirty="0"/>
          </a:p>
          <a:p>
            <a:pPr eaLnBrk="1" hangingPunct="1">
              <a:lnSpc>
                <a:spcPct val="90000"/>
              </a:lnSpc>
            </a:pPr>
            <a:r>
              <a:rPr lang="zh-CN" altLang="en-US" sz="3000" dirty="0"/>
              <a:t>上皮愈合</a:t>
            </a:r>
            <a:endParaRPr lang="en-US" altLang="en-US" sz="3000" dirty="0"/>
          </a:p>
          <a:p>
            <a:pPr eaLnBrk="1" hangingPunct="1">
              <a:lnSpc>
                <a:spcPct val="90000"/>
              </a:lnSpc>
            </a:pPr>
            <a:r>
              <a:rPr lang="zh-CN" altLang="en-US" sz="3000" dirty="0"/>
              <a:t>角膜敏感度</a:t>
            </a:r>
            <a:endParaRPr lang="en-US" altLang="en-US" sz="3000" dirty="0"/>
          </a:p>
          <a:p>
            <a:pPr eaLnBrk="1" hangingPunct="1">
              <a:lnSpc>
                <a:spcPct val="90000"/>
              </a:lnSpc>
            </a:pPr>
            <a:r>
              <a:rPr lang="zh-CN" altLang="en-US" sz="3000" dirty="0"/>
              <a:t>糖元消耗</a:t>
            </a:r>
            <a:endParaRPr lang="en-US" altLang="en-US" sz="3000" dirty="0"/>
          </a:p>
          <a:p>
            <a:pPr eaLnBrk="1" hangingPunct="1">
              <a:lnSpc>
                <a:spcPct val="90000"/>
              </a:lnSpc>
            </a:pPr>
            <a:r>
              <a:rPr lang="zh-CN" altLang="en-US" sz="3000" dirty="0"/>
              <a:t>内皮空泡</a:t>
            </a:r>
            <a:endParaRPr lang="en-US" altLang="en-US" sz="3000" dirty="0"/>
          </a:p>
          <a:p>
            <a:pPr eaLnBrk="1" hangingPunct="1">
              <a:lnSpc>
                <a:spcPct val="90000"/>
              </a:lnSpc>
            </a:pPr>
            <a:r>
              <a:rPr lang="zh-CN" altLang="en-US" sz="3000" dirty="0"/>
              <a:t>神经末梢密度</a:t>
            </a:r>
            <a:endParaRPr lang="en-US" altLang="en-US" sz="3000" dirty="0"/>
          </a:p>
          <a:p>
            <a:pPr eaLnBrk="1" hangingPunct="1">
              <a:lnSpc>
                <a:spcPct val="90000"/>
              </a:lnSpc>
            </a:pPr>
            <a:r>
              <a:rPr lang="zh-CN" altLang="en-US" sz="3000" dirty="0"/>
              <a:t>自然概念</a:t>
            </a:r>
            <a:endParaRPr lang="en-US" altLang="en-US" sz="3200" dirty="0"/>
          </a:p>
        </p:txBody>
      </p:sp>
      <p:sp>
        <p:nvSpPr>
          <p:cNvPr id="169988" name="Rectangle 4"/>
          <p:cNvSpPr>
            <a:spLocks noGrp="1" noChangeArrowheads="1"/>
          </p:cNvSpPr>
          <p:nvPr>
            <p:ph sz="half" idx="2"/>
          </p:nvPr>
        </p:nvSpPr>
        <p:spPr>
          <a:xfrm>
            <a:off x="4544888" y="1052736"/>
            <a:ext cx="4779640" cy="4646613"/>
          </a:xfrm>
        </p:spPr>
        <p:txBody>
          <a:bodyPr/>
          <a:lstStyle/>
          <a:p>
            <a:pPr algn="ctr" eaLnBrk="1" hangingPunct="1">
              <a:lnSpc>
                <a:spcPct val="90000"/>
              </a:lnSpc>
              <a:buFontTx/>
              <a:buNone/>
            </a:pPr>
            <a:r>
              <a:rPr lang="en-US" altLang="en-US" sz="3200" b="1" dirty="0">
                <a:solidFill>
                  <a:srgbClr val="00B050"/>
                </a:solidFill>
              </a:rPr>
              <a:t>MINIMUM O</a:t>
            </a:r>
            <a:r>
              <a:rPr lang="en-US" altLang="en-US" sz="3200" b="1" baseline="-25000" dirty="0">
                <a:solidFill>
                  <a:srgbClr val="00B050"/>
                </a:solidFill>
              </a:rPr>
              <a:t>2</a:t>
            </a:r>
            <a:r>
              <a:rPr lang="en-US" altLang="en-US" sz="3200" b="1" dirty="0">
                <a:solidFill>
                  <a:srgbClr val="00B050"/>
                </a:solidFill>
              </a:rPr>
              <a:t> (%)</a:t>
            </a:r>
            <a:endParaRPr lang="en-US" altLang="en-US" sz="3200" dirty="0">
              <a:solidFill>
                <a:srgbClr val="00B050"/>
              </a:solidFill>
            </a:endParaRPr>
          </a:p>
          <a:p>
            <a:pPr eaLnBrk="1" hangingPunct="1">
              <a:lnSpc>
                <a:spcPct val="90000"/>
              </a:lnSpc>
            </a:pPr>
            <a:r>
              <a:rPr lang="zh-CN" altLang="en-US" sz="3000" dirty="0"/>
              <a:t>日戴</a:t>
            </a:r>
            <a:r>
              <a:rPr lang="en-US" altLang="en-US" sz="3000" dirty="0"/>
              <a:t>: 9.9%, </a:t>
            </a:r>
            <a:r>
              <a:rPr lang="zh-CN" altLang="en-US" sz="3000" dirty="0"/>
              <a:t>长戴</a:t>
            </a:r>
            <a:r>
              <a:rPr lang="en-US" altLang="en-US" sz="3000" dirty="0"/>
              <a:t>: 17.9%</a:t>
            </a:r>
          </a:p>
          <a:p>
            <a:pPr eaLnBrk="1" hangingPunct="1">
              <a:lnSpc>
                <a:spcPct val="90000"/>
              </a:lnSpc>
            </a:pPr>
            <a:r>
              <a:rPr lang="en-US" altLang="en-US" sz="3000" dirty="0"/>
              <a:t>13.2%</a:t>
            </a:r>
          </a:p>
          <a:p>
            <a:pPr eaLnBrk="1" hangingPunct="1">
              <a:lnSpc>
                <a:spcPct val="90000"/>
              </a:lnSpc>
            </a:pPr>
            <a:r>
              <a:rPr lang="en-US" altLang="en-US" sz="3000" dirty="0"/>
              <a:t>10.4%</a:t>
            </a:r>
          </a:p>
          <a:p>
            <a:pPr eaLnBrk="1" hangingPunct="1">
              <a:lnSpc>
                <a:spcPct val="90000"/>
              </a:lnSpc>
            </a:pPr>
            <a:r>
              <a:rPr lang="en-US" altLang="en-US" sz="3000" dirty="0"/>
              <a:t>7.7%</a:t>
            </a:r>
          </a:p>
          <a:p>
            <a:pPr eaLnBrk="1" hangingPunct="1">
              <a:lnSpc>
                <a:spcPct val="90000"/>
              </a:lnSpc>
            </a:pPr>
            <a:r>
              <a:rPr lang="en-US" altLang="en-US" sz="3000" dirty="0"/>
              <a:t>5%</a:t>
            </a:r>
          </a:p>
          <a:p>
            <a:pPr eaLnBrk="1" hangingPunct="1">
              <a:lnSpc>
                <a:spcPct val="90000"/>
              </a:lnSpc>
            </a:pPr>
            <a:r>
              <a:rPr lang="en-US" altLang="en-US" sz="3000" dirty="0"/>
              <a:t>15 - 16.6%</a:t>
            </a:r>
          </a:p>
          <a:p>
            <a:pPr eaLnBrk="1" hangingPunct="1">
              <a:lnSpc>
                <a:spcPct val="90000"/>
              </a:lnSpc>
            </a:pPr>
            <a:r>
              <a:rPr lang="en-US" altLang="en-US" sz="3000" dirty="0"/>
              <a:t>9 - 10%</a:t>
            </a:r>
          </a:p>
          <a:p>
            <a:pPr eaLnBrk="1" hangingPunct="1">
              <a:lnSpc>
                <a:spcPct val="90000"/>
              </a:lnSpc>
            </a:pPr>
            <a:r>
              <a:rPr lang="en-US" altLang="en-US" sz="3000" dirty="0"/>
              <a:t>20.946%  ±0.002%</a:t>
            </a:r>
            <a:endParaRPr lang="en-US" altLang="en-US" sz="3200" dirty="0"/>
          </a:p>
        </p:txBody>
      </p:sp>
      <p:sp>
        <p:nvSpPr>
          <p:cNvPr id="6"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最小需氧量</a:t>
            </a:r>
            <a:endParaRPr lang="en-CA" altLang="en-US" baseline="-25000" dirty="0">
              <a:solidFill>
                <a:srgbClr val="FFFF00"/>
              </a:solidFill>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4837" y="1429866"/>
            <a:ext cx="8195733" cy="403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461" name="Object 2"/>
          <p:cNvGraphicFramePr>
            <a:graphicFrameLocks noChangeAspect="1"/>
          </p:cNvGraphicFramePr>
          <p:nvPr>
            <p:extLst>
              <p:ext uri="{D42A27DB-BD31-4B8C-83A1-F6EECF244321}">
                <p14:modId xmlns:p14="http://schemas.microsoft.com/office/powerpoint/2010/main" val="638567961"/>
              </p:ext>
            </p:extLst>
          </p:nvPr>
        </p:nvGraphicFramePr>
        <p:xfrm>
          <a:off x="1780117" y="1143000"/>
          <a:ext cx="5583766" cy="4943475"/>
        </p:xfrm>
        <a:graphic>
          <a:graphicData uri="http://schemas.openxmlformats.org/presentationml/2006/ole">
            <mc:AlternateContent xmlns:mc="http://schemas.openxmlformats.org/markup-compatibility/2006">
              <mc:Choice xmlns:v="urn:schemas-microsoft-com:vml" Requires="v">
                <p:oleObj spid="_x0000_s30774" name="Chart" r:id="rId4" imgW="5162580" imgH="4067088" progId="MSGraph.Chart.8">
                  <p:embed followColorScheme="full"/>
                </p:oleObj>
              </mc:Choice>
              <mc:Fallback>
                <p:oleObj name="Chart" r:id="rId4" imgW="5162580" imgH="4067088" progId="MSGraph.Chart.8">
                  <p:embed followColorScheme="full"/>
                  <p:pic>
                    <p:nvPicPr>
                      <p:cNvPr id="1946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117" y="1143000"/>
                        <a:ext cx="5583766" cy="494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Text Box 36"/>
          <p:cNvSpPr txBox="1">
            <a:spLocks noChangeArrowheads="1"/>
          </p:cNvSpPr>
          <p:nvPr/>
        </p:nvSpPr>
        <p:spPr bwMode="auto">
          <a:xfrm>
            <a:off x="6818847" y="4686672"/>
            <a:ext cx="1422184"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其他气体</a:t>
            </a: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9463" name="Text Box 37"/>
          <p:cNvSpPr txBox="1">
            <a:spLocks noChangeArrowheads="1"/>
          </p:cNvSpPr>
          <p:nvPr/>
        </p:nvSpPr>
        <p:spPr bwMode="auto">
          <a:xfrm>
            <a:off x="6818845" y="3853235"/>
            <a:ext cx="2261191"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二氧化碳</a:t>
            </a: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9464" name="Text Box 38"/>
          <p:cNvSpPr txBox="1">
            <a:spLocks noChangeArrowheads="1"/>
          </p:cNvSpPr>
          <p:nvPr/>
        </p:nvSpPr>
        <p:spPr bwMode="auto">
          <a:xfrm>
            <a:off x="1712036" y="1791072"/>
            <a:ext cx="963789"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氩气</a:t>
            </a: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9465" name="Text Box 39"/>
          <p:cNvSpPr txBox="1">
            <a:spLocks noChangeArrowheads="1"/>
          </p:cNvSpPr>
          <p:nvPr/>
        </p:nvSpPr>
        <p:spPr bwMode="auto">
          <a:xfrm>
            <a:off x="6818846" y="4265985"/>
            <a:ext cx="929922"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氖气</a:t>
            </a: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1"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Arial" charset="0"/>
                <a:ea typeface="+mj-ea"/>
                <a:cs typeface="Arial" charset="0"/>
              </a:rPr>
              <a:t>角膜氧供来源</a:t>
            </a:r>
            <a:r>
              <a:rPr kumimoji="0" lang="en-US" altLang="en-US" sz="2800" b="0" i="0" u="none" strike="noStrike" kern="1200" cap="none" spc="0" normalizeH="0" baseline="0" noProof="0" dirty="0">
                <a:ln>
                  <a:noFill/>
                </a:ln>
                <a:solidFill>
                  <a:prstClr val="white"/>
                </a:solidFill>
                <a:effectLst/>
                <a:uLnTx/>
                <a:uFillTx/>
                <a:latin typeface="Arial" charset="0"/>
                <a:ea typeface="+mj-ea"/>
                <a:cs typeface="Arial" charset="0"/>
              </a:rPr>
              <a:t>: </a:t>
            </a:r>
            <a:r>
              <a:rPr kumimoji="0" lang="zh-CN" altLang="en-US" sz="2800" b="0" i="0" u="none" strike="noStrike" kern="1200" cap="none" spc="0" normalizeH="0" baseline="0" noProof="0" dirty="0">
                <a:ln>
                  <a:noFill/>
                </a:ln>
                <a:solidFill>
                  <a:srgbClr val="FFFF00"/>
                </a:solidFill>
                <a:effectLst/>
                <a:uLnTx/>
                <a:uFillTx/>
                <a:latin typeface="Arial" charset="0"/>
                <a:ea typeface="+mj-ea"/>
                <a:cs typeface="Arial" charset="0"/>
              </a:rPr>
              <a:t>大气</a:t>
            </a:r>
            <a:r>
              <a:rPr kumimoji="0" lang="en-US" altLang="en-US" sz="2800" b="0" i="0" u="none" strike="noStrike" kern="1200" cap="none" spc="0" normalizeH="0" baseline="0" noProof="0" dirty="0">
                <a:ln>
                  <a:noFill/>
                </a:ln>
                <a:solidFill>
                  <a:srgbClr val="FFFF00"/>
                </a:solidFill>
                <a:effectLst/>
                <a:uLnTx/>
                <a:uFillTx/>
                <a:latin typeface="Arial" charset="0"/>
                <a:ea typeface="+mj-ea"/>
                <a:cs typeface="Arial" charset="0"/>
              </a:rPr>
              <a:t> (</a:t>
            </a:r>
            <a:r>
              <a:rPr kumimoji="0" lang="zh-CN" altLang="en-US" sz="2800" b="0" i="0" u="none" strike="noStrike" kern="1200" cap="none" spc="0" normalizeH="0" baseline="0" noProof="0" dirty="0">
                <a:ln>
                  <a:noFill/>
                </a:ln>
                <a:solidFill>
                  <a:srgbClr val="FFFF00"/>
                </a:solidFill>
                <a:effectLst/>
                <a:uLnTx/>
                <a:uFillTx/>
                <a:latin typeface="Arial" charset="0"/>
                <a:ea typeface="+mj-ea"/>
                <a:cs typeface="Arial" charset="0"/>
              </a:rPr>
              <a:t>其他</a:t>
            </a:r>
            <a:r>
              <a:rPr kumimoji="0" lang="en-US" altLang="en-US" sz="2800" b="0" i="0" u="none" strike="noStrike" kern="1200" cap="none" spc="0" normalizeH="0" baseline="0" noProof="0" dirty="0">
                <a:ln>
                  <a:noFill/>
                </a:ln>
                <a:solidFill>
                  <a:srgbClr val="FFFF00"/>
                </a:solidFill>
                <a:effectLst/>
                <a:uLnTx/>
                <a:uFillTx/>
                <a:latin typeface="Arial" charset="0"/>
                <a:ea typeface="+mj-ea"/>
                <a:cs typeface="Arial" charset="0"/>
              </a:rPr>
              <a:t>)</a:t>
            </a:r>
            <a:endParaRPr kumimoji="0" lang="en-CA" altLang="en-US" sz="2800" b="0" i="0" u="none" strike="noStrike" kern="1200" cap="none" spc="0" normalizeH="0" baseline="0" noProof="0" dirty="0">
              <a:ln>
                <a:noFill/>
              </a:ln>
              <a:solidFill>
                <a:srgbClr val="FFFF00"/>
              </a:solidFill>
              <a:effectLst/>
              <a:uLnTx/>
              <a:uFillTx/>
              <a:latin typeface="Arial" charset="0"/>
              <a:ea typeface="+mj-ea"/>
              <a:cs typeface="Arial" charset="0"/>
            </a:endParaRPr>
          </a:p>
        </p:txBody>
      </p:sp>
    </p:spTree>
    <p:extLst>
      <p:ext uri="{BB962C8B-B14F-4D97-AF65-F5344CB8AC3E}">
        <p14:creationId xmlns:p14="http://schemas.microsoft.com/office/powerpoint/2010/main" val="74614423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Suneet Eng\Desktop\a6666666\Picture6.jpg"/>
          <p:cNvPicPr>
            <a:picLocks noChangeAspect="1" noChangeArrowheads="1"/>
          </p:cNvPicPr>
          <p:nvPr/>
        </p:nvPicPr>
        <p:blipFill>
          <a:blip r:embed="rId3" cstate="print"/>
          <a:srcRect/>
          <a:stretch>
            <a:fillRect/>
          </a:stretch>
        </p:blipFill>
        <p:spPr bwMode="auto">
          <a:xfrm>
            <a:off x="914400" y="838200"/>
            <a:ext cx="6610351" cy="5394325"/>
          </a:xfrm>
          <a:prstGeom prst="rect">
            <a:avLst/>
          </a:prstGeom>
          <a:noFill/>
        </p:spPr>
      </p:pic>
      <p:sp>
        <p:nvSpPr>
          <p:cNvPr id="5"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角膜氧供和接触镜配戴</a:t>
            </a:r>
            <a:r>
              <a:rPr lang="en-US" altLang="en-US" dirty="0">
                <a:latin typeface="Arial" charset="0"/>
                <a:cs typeface="Arial" charset="0"/>
              </a:rPr>
              <a:t>: </a:t>
            </a:r>
            <a:r>
              <a:rPr lang="zh-CN" altLang="en-US" dirty="0">
                <a:solidFill>
                  <a:srgbClr val="FFFF00"/>
                </a:solidFill>
                <a:latin typeface="Arial" charset="0"/>
                <a:cs typeface="Arial" charset="0"/>
              </a:rPr>
              <a:t>最小需氧量</a:t>
            </a:r>
            <a:endParaRPr lang="en-CA" altLang="en-US" baseline="-25000" dirty="0">
              <a:solidFill>
                <a:srgbClr val="FFFF00"/>
              </a:solidFill>
              <a:latin typeface="Arial" charset="0"/>
              <a:cs typeface="Arial" charset="0"/>
            </a:endParaRPr>
          </a:p>
        </p:txBody>
      </p:sp>
      <p:sp>
        <p:nvSpPr>
          <p:cNvPr id="2" name="文本框 1">
            <a:extLst>
              <a:ext uri="{FF2B5EF4-FFF2-40B4-BE49-F238E27FC236}">
                <a16:creationId xmlns:a16="http://schemas.microsoft.com/office/drawing/2014/main" id="{987F6454-18F5-48ED-A8E0-9757E5027BCE}"/>
              </a:ext>
            </a:extLst>
          </p:cNvPr>
          <p:cNvSpPr txBox="1"/>
          <p:nvPr/>
        </p:nvSpPr>
        <p:spPr>
          <a:xfrm>
            <a:off x="1981200" y="1219200"/>
            <a:ext cx="1295400" cy="338554"/>
          </a:xfrm>
          <a:prstGeom prst="rect">
            <a:avLst/>
          </a:prstGeom>
          <a:solidFill>
            <a:schemeClr val="bg1"/>
          </a:solidFill>
          <a:ln>
            <a:noFill/>
          </a:ln>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睁眼</a:t>
            </a:r>
          </a:p>
        </p:txBody>
      </p:sp>
      <p:sp>
        <p:nvSpPr>
          <p:cNvPr id="6" name="文本框 5">
            <a:extLst>
              <a:ext uri="{FF2B5EF4-FFF2-40B4-BE49-F238E27FC236}">
                <a16:creationId xmlns:a16="http://schemas.microsoft.com/office/drawing/2014/main" id="{4F784D93-A5BE-4236-AE0F-3D5E6BB7BA7D}"/>
              </a:ext>
            </a:extLst>
          </p:cNvPr>
          <p:cNvSpPr txBox="1"/>
          <p:nvPr/>
        </p:nvSpPr>
        <p:spPr>
          <a:xfrm>
            <a:off x="4114800" y="3851496"/>
            <a:ext cx="1447800" cy="338554"/>
          </a:xfrm>
          <a:prstGeom prst="rect">
            <a:avLst/>
          </a:prstGeom>
          <a:solidFill>
            <a:schemeClr val="bg1"/>
          </a:solid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代谢模型</a:t>
            </a:r>
          </a:p>
        </p:txBody>
      </p:sp>
      <p:sp>
        <p:nvSpPr>
          <p:cNvPr id="8" name="文本框 7">
            <a:extLst>
              <a:ext uri="{FF2B5EF4-FFF2-40B4-BE49-F238E27FC236}">
                <a16:creationId xmlns:a16="http://schemas.microsoft.com/office/drawing/2014/main" id="{3311537B-8E17-4084-A772-805A7AD788BD}"/>
              </a:ext>
            </a:extLst>
          </p:cNvPr>
          <p:cNvSpPr txBox="1"/>
          <p:nvPr/>
        </p:nvSpPr>
        <p:spPr>
          <a:xfrm>
            <a:off x="4114800" y="4190050"/>
            <a:ext cx="1447800" cy="338554"/>
          </a:xfrm>
          <a:prstGeom prst="rect">
            <a:avLst/>
          </a:prstGeom>
          <a:solidFill>
            <a:schemeClr val="bg1"/>
          </a:solid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镜片滑落</a:t>
            </a:r>
          </a:p>
        </p:txBody>
      </p:sp>
      <p:sp>
        <p:nvSpPr>
          <p:cNvPr id="7" name="文本框 6">
            <a:extLst>
              <a:ext uri="{FF2B5EF4-FFF2-40B4-BE49-F238E27FC236}">
                <a16:creationId xmlns:a16="http://schemas.microsoft.com/office/drawing/2014/main" id="{0584C9AC-0540-404C-ACE3-4CA84DC13339}"/>
              </a:ext>
            </a:extLst>
          </p:cNvPr>
          <p:cNvSpPr txBox="1"/>
          <p:nvPr/>
        </p:nvSpPr>
        <p:spPr>
          <a:xfrm>
            <a:off x="2171700" y="5924748"/>
            <a:ext cx="2324100" cy="307777"/>
          </a:xfrm>
          <a:prstGeom prst="rect">
            <a:avLst/>
          </a:prstGeom>
          <a:solidFill>
            <a:schemeClr val="bg1"/>
          </a:solid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镜片氧传导性</a:t>
            </a:r>
          </a:p>
        </p:txBody>
      </p:sp>
    </p:spTree>
    <p:extLst>
      <p:ext uri="{BB962C8B-B14F-4D97-AF65-F5344CB8AC3E}">
        <p14:creationId xmlns:p14="http://schemas.microsoft.com/office/powerpoint/2010/main" val="4171516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1"/>
          <p:cNvSpPr>
            <a:spLocks noGrp="1"/>
          </p:cNvSpPr>
          <p:nvPr>
            <p:ph sz="half" idx="1"/>
          </p:nvPr>
        </p:nvSpPr>
        <p:spPr>
          <a:xfrm>
            <a:off x="457201" y="1600201"/>
            <a:ext cx="8068733" cy="4525963"/>
          </a:xfrm>
        </p:spPr>
        <p:txBody>
          <a:bodyPr/>
          <a:lstStyle/>
          <a:p>
            <a:r>
              <a:rPr lang="en-GB" altLang="en-US" sz="1200" dirty="0">
                <a:solidFill>
                  <a:schemeClr val="tx1"/>
                </a:solidFill>
              </a:rPr>
              <a:t>Papas </a:t>
            </a:r>
            <a:r>
              <a:rPr lang="en-GB" altLang="en-US" sz="1200" dirty="0" err="1">
                <a:solidFill>
                  <a:schemeClr val="tx1"/>
                </a:solidFill>
              </a:rPr>
              <a:t>EB</a:t>
            </a:r>
            <a:r>
              <a:rPr lang="en-GB" altLang="en-US" sz="1200" dirty="0">
                <a:solidFill>
                  <a:schemeClr val="tx1"/>
                </a:solidFill>
              </a:rPr>
              <a:t>, 2014.  </a:t>
            </a:r>
            <a:r>
              <a:rPr lang="en-GB" altLang="en-US" sz="1200" b="1" i="1" dirty="0">
                <a:solidFill>
                  <a:schemeClr val="tx1"/>
                </a:solidFill>
              </a:rPr>
              <a:t>The significance of oxygen during contact lens wear</a:t>
            </a:r>
            <a:r>
              <a:rPr lang="en-GB" altLang="en-US" sz="1200" b="1" dirty="0">
                <a:solidFill>
                  <a:schemeClr val="tx1"/>
                </a:solidFill>
              </a:rPr>
              <a:t>.</a:t>
            </a:r>
            <a:r>
              <a:rPr lang="en-GB" altLang="en-US" sz="1200" dirty="0">
                <a:solidFill>
                  <a:schemeClr val="tx1"/>
                </a:solidFill>
              </a:rPr>
              <a:t>  CL Ant Eye.  37(6): 394 - 404.</a:t>
            </a:r>
            <a:br>
              <a:rPr lang="en-GB" altLang="en-US" sz="1200" dirty="0">
                <a:solidFill>
                  <a:schemeClr val="tx1"/>
                </a:solidFill>
              </a:rPr>
            </a:br>
            <a:r>
              <a:rPr lang="en-GB" altLang="en-US" sz="1200" dirty="0" err="1">
                <a:solidFill>
                  <a:schemeClr val="tx1"/>
                </a:solidFill>
              </a:rPr>
              <a:t>doi</a:t>
            </a:r>
            <a:r>
              <a:rPr lang="en-GB" altLang="en-US" sz="1200" dirty="0">
                <a:solidFill>
                  <a:schemeClr val="tx1"/>
                </a:solidFill>
              </a:rPr>
              <a:t>: 10.1016/</a:t>
            </a:r>
            <a:r>
              <a:rPr lang="en-GB" altLang="en-US" sz="1200" dirty="0" err="1">
                <a:solidFill>
                  <a:schemeClr val="tx1"/>
                </a:solidFill>
              </a:rPr>
              <a:t>j.clae.2014.07.012</a:t>
            </a:r>
            <a:r>
              <a:rPr lang="en-GB" altLang="en-US" sz="1200" dirty="0">
                <a:solidFill>
                  <a:schemeClr val="tx1"/>
                </a:solidFill>
              </a:rPr>
              <a:t>. </a:t>
            </a:r>
            <a:r>
              <a:rPr lang="en-GB" altLang="en-US" sz="1200" dirty="0" err="1">
                <a:solidFill>
                  <a:schemeClr val="tx1"/>
                </a:solidFill>
              </a:rPr>
              <a:t>Epub</a:t>
            </a:r>
            <a:r>
              <a:rPr lang="en-GB" altLang="en-US" sz="1200" dirty="0">
                <a:solidFill>
                  <a:schemeClr val="tx1"/>
                </a:solidFill>
              </a:rPr>
              <a:t> 2014 Aug 16</a:t>
            </a:r>
            <a:br>
              <a:rPr lang="en-GB" altLang="en-US" sz="1200" dirty="0">
                <a:solidFill>
                  <a:schemeClr val="tx1"/>
                </a:solidFill>
              </a:rPr>
            </a:br>
            <a:r>
              <a:rPr lang="en-GB" altLang="en-US" sz="1200" dirty="0">
                <a:solidFill>
                  <a:schemeClr val="tx1"/>
                </a:solidFill>
              </a:rPr>
              <a:t>. </a:t>
            </a:r>
            <a:br>
              <a:rPr lang="en-GB" altLang="en-US" sz="1200" dirty="0">
                <a:solidFill>
                  <a:schemeClr val="tx1"/>
                </a:solidFill>
              </a:rPr>
            </a:br>
            <a:r>
              <a:rPr lang="en-GB" altLang="en-US" sz="1200" dirty="0">
                <a:solidFill>
                  <a:schemeClr val="tx1"/>
                </a:solidFill>
              </a:rPr>
              <a:t>. </a:t>
            </a:r>
            <a:br>
              <a:rPr lang="en-GB" altLang="en-US" sz="1200" dirty="0">
                <a:solidFill>
                  <a:schemeClr val="tx1"/>
                </a:solidFill>
              </a:rPr>
            </a:br>
            <a:r>
              <a:rPr lang="en-GB" altLang="en-US" sz="1200" dirty="0" err="1">
                <a:solidFill>
                  <a:schemeClr val="tx1"/>
                </a:solidFill>
              </a:rPr>
              <a:t>Takatori</a:t>
            </a:r>
            <a:r>
              <a:rPr lang="en-GB" altLang="en-US" sz="1200" dirty="0">
                <a:solidFill>
                  <a:schemeClr val="tx1"/>
                </a:solidFill>
              </a:rPr>
              <a:t> SC </a:t>
            </a:r>
            <a:r>
              <a:rPr lang="en-GB" sz="1200" i="1" dirty="0">
                <a:solidFill>
                  <a:schemeClr val="tx1"/>
                </a:solidFill>
              </a:rPr>
              <a:t>et al.</a:t>
            </a:r>
            <a:r>
              <a:rPr lang="en-GB" sz="1200" dirty="0">
                <a:solidFill>
                  <a:schemeClr val="tx1"/>
                </a:solidFill>
              </a:rPr>
              <a:t>, 2012. </a:t>
            </a:r>
            <a:r>
              <a:rPr lang="en-GB" altLang="en-US" sz="1200" b="1" i="1" dirty="0">
                <a:solidFill>
                  <a:schemeClr val="tx1"/>
                </a:solidFill>
              </a:rPr>
              <a:t>In vivo oxygen uptake into the human cornea.  </a:t>
            </a:r>
            <a:r>
              <a:rPr lang="en-GB" altLang="en-US" sz="1200" dirty="0">
                <a:solidFill>
                  <a:schemeClr val="tx1"/>
                </a:solidFill>
              </a:rPr>
              <a:t>Invest </a:t>
            </a:r>
            <a:r>
              <a:rPr lang="en-GB" altLang="en-US" sz="1200" dirty="0" err="1">
                <a:solidFill>
                  <a:schemeClr val="tx1"/>
                </a:solidFill>
              </a:rPr>
              <a:t>Ophthalmol</a:t>
            </a:r>
            <a:r>
              <a:rPr lang="en-GB" altLang="en-US" sz="1200" dirty="0">
                <a:solidFill>
                  <a:schemeClr val="tx1"/>
                </a:solidFill>
              </a:rPr>
              <a:t> Vis </a:t>
            </a:r>
            <a:r>
              <a:rPr lang="en-GB" altLang="en-US" sz="1200" b="1" i="1" dirty="0">
                <a:solidFill>
                  <a:schemeClr val="tx1"/>
                </a:solidFill>
              </a:rPr>
              <a:t>Sci.</a:t>
            </a:r>
            <a:r>
              <a:rPr lang="en-GB" altLang="en-US" sz="1200" i="1" dirty="0">
                <a:solidFill>
                  <a:schemeClr val="tx1"/>
                </a:solidFill>
              </a:rPr>
              <a:t> </a:t>
            </a:r>
            <a:r>
              <a:rPr lang="en-GB" altLang="en-US" sz="1200" dirty="0">
                <a:solidFill>
                  <a:schemeClr val="tx1"/>
                </a:solidFill>
              </a:rPr>
              <a:t> 53(10): 6331 – 6337.</a:t>
            </a:r>
            <a:r>
              <a:rPr lang="en-GB" altLang="en-US" sz="1200" i="1" dirty="0">
                <a:solidFill>
                  <a:schemeClr val="tx1"/>
                </a:solidFill>
              </a:rPr>
              <a:t/>
            </a:r>
            <a:br>
              <a:rPr lang="en-GB" altLang="en-US" sz="1200" i="1" dirty="0">
                <a:solidFill>
                  <a:schemeClr val="tx1"/>
                </a:solidFill>
              </a:rPr>
            </a:br>
            <a:endParaRPr lang="en-GB" sz="1200" i="1" dirty="0">
              <a:solidFill>
                <a:schemeClr val="tx1"/>
              </a:solidFill>
            </a:endParaRPr>
          </a:p>
          <a:p>
            <a:r>
              <a:rPr lang="en-GB" sz="1200" dirty="0" err="1">
                <a:solidFill>
                  <a:schemeClr val="tx1"/>
                </a:solidFill>
              </a:rPr>
              <a:t>Takatori</a:t>
            </a:r>
            <a:r>
              <a:rPr lang="en-GB" sz="1200" dirty="0">
                <a:solidFill>
                  <a:schemeClr val="tx1"/>
                </a:solidFill>
              </a:rPr>
              <a:t> SC </a:t>
            </a:r>
            <a:r>
              <a:rPr lang="en-GB" sz="1200" i="1" dirty="0">
                <a:solidFill>
                  <a:schemeClr val="tx1"/>
                </a:solidFill>
              </a:rPr>
              <a:t>et al.</a:t>
            </a:r>
            <a:r>
              <a:rPr lang="en-GB" sz="1200" dirty="0">
                <a:solidFill>
                  <a:schemeClr val="tx1"/>
                </a:solidFill>
              </a:rPr>
              <a:t>, 2013. </a:t>
            </a:r>
            <a:r>
              <a:rPr lang="en-GB" altLang="en-US" sz="1200" b="1" i="1" dirty="0">
                <a:solidFill>
                  <a:schemeClr val="tx1"/>
                </a:solidFill>
              </a:rPr>
              <a:t>In vivo oxygen uptake during soft-contact-lens wear.  </a:t>
            </a:r>
            <a:r>
              <a:rPr lang="en-GB" altLang="en-US" sz="1200" dirty="0">
                <a:solidFill>
                  <a:schemeClr val="tx1"/>
                </a:solidFill>
              </a:rPr>
              <a:t>Invest </a:t>
            </a:r>
            <a:r>
              <a:rPr lang="en-GB" altLang="en-US" sz="1200" dirty="0" err="1">
                <a:solidFill>
                  <a:schemeClr val="tx1"/>
                </a:solidFill>
              </a:rPr>
              <a:t>Ophthalmol</a:t>
            </a:r>
            <a:r>
              <a:rPr lang="en-GB" altLang="en-US" sz="1200" dirty="0">
                <a:solidFill>
                  <a:schemeClr val="tx1"/>
                </a:solidFill>
              </a:rPr>
              <a:t> Vis Sci.</a:t>
            </a:r>
            <a:r>
              <a:rPr lang="en-GB" altLang="en-US" sz="1200" dirty="0">
                <a:solidFill>
                  <a:schemeClr val="tx1"/>
                </a:solidFill>
                <a:hlinkClick r:id="rId3"/>
              </a:rPr>
              <a:t>.</a:t>
            </a:r>
            <a:r>
              <a:rPr lang="en-GB" altLang="en-US" sz="1200" dirty="0">
                <a:solidFill>
                  <a:schemeClr val="tx1"/>
                </a:solidFill>
              </a:rPr>
              <a:t> 54(5): 3472 - 3479. </a:t>
            </a:r>
            <a:r>
              <a:rPr lang="en-GB" altLang="en-US" sz="1200" dirty="0" err="1">
                <a:solidFill>
                  <a:schemeClr val="tx1"/>
                </a:solidFill>
              </a:rPr>
              <a:t>doi</a:t>
            </a:r>
            <a:r>
              <a:rPr lang="en-GB" altLang="en-US" sz="1200" dirty="0">
                <a:solidFill>
                  <a:schemeClr val="tx1"/>
                </a:solidFill>
              </a:rPr>
              <a:t>: 10.1167/</a:t>
            </a:r>
            <a:r>
              <a:rPr lang="en-GB" altLang="en-US" sz="1200" dirty="0" err="1">
                <a:solidFill>
                  <a:schemeClr val="tx1"/>
                </a:solidFill>
              </a:rPr>
              <a:t>iovs.12</a:t>
            </a:r>
            <a:r>
              <a:rPr lang="en-GB" altLang="en-US" sz="1200" dirty="0">
                <a:solidFill>
                  <a:schemeClr val="tx1"/>
                </a:solidFill>
              </a:rPr>
              <a:t>-11169.</a:t>
            </a:r>
          </a:p>
          <a:p>
            <a:endParaRPr lang="en-GB" altLang="en-US" sz="1200" dirty="0">
              <a:solidFill>
                <a:schemeClr val="tx1"/>
              </a:solidFill>
            </a:endParaRPr>
          </a:p>
          <a:p>
            <a:r>
              <a:rPr lang="en-GB" altLang="en-US" sz="1200" dirty="0">
                <a:solidFill>
                  <a:schemeClr val="tx1"/>
                </a:solidFill>
              </a:rPr>
              <a:t>Percy </a:t>
            </a:r>
            <a:r>
              <a:rPr lang="en-GB" altLang="en-US" sz="1200" dirty="0" err="1">
                <a:solidFill>
                  <a:schemeClr val="tx1"/>
                </a:solidFill>
              </a:rPr>
              <a:t>Lazon</a:t>
            </a:r>
            <a:r>
              <a:rPr lang="en-GB" altLang="en-US" sz="1200" dirty="0">
                <a:solidFill>
                  <a:schemeClr val="tx1"/>
                </a:solidFill>
              </a:rPr>
              <a:t> De La </a:t>
            </a:r>
            <a:r>
              <a:rPr lang="en-GB" altLang="en-US" sz="1200" dirty="0" err="1">
                <a:solidFill>
                  <a:schemeClr val="tx1"/>
                </a:solidFill>
              </a:rPr>
              <a:t>Jara</a:t>
            </a:r>
            <a:r>
              <a:rPr lang="en-GB" altLang="en-US" sz="1200" dirty="0">
                <a:solidFill>
                  <a:schemeClr val="tx1"/>
                </a:solidFill>
              </a:rPr>
              <a:t> </a:t>
            </a:r>
            <a:r>
              <a:rPr lang="en-GB" sz="1200" i="1" dirty="0">
                <a:solidFill>
                  <a:schemeClr val="tx1"/>
                </a:solidFill>
              </a:rPr>
              <a:t>et al.</a:t>
            </a:r>
            <a:r>
              <a:rPr lang="en-GB" sz="1200" dirty="0">
                <a:solidFill>
                  <a:schemeClr val="tx1"/>
                </a:solidFill>
              </a:rPr>
              <a:t>, 2013 (May).  </a:t>
            </a:r>
            <a:r>
              <a:rPr lang="en-GB" altLang="en-US" sz="1200" b="1" i="1" dirty="0">
                <a:solidFill>
                  <a:schemeClr val="tx1"/>
                </a:solidFill>
              </a:rPr>
              <a:t>Corneal Uptake of Oxygen In Vivo During Soft Contact Lens Wear</a:t>
            </a:r>
            <a:r>
              <a:rPr lang="en-GB" altLang="en-US" sz="1200" dirty="0">
                <a:solidFill>
                  <a:schemeClr val="tx1"/>
                </a:solidFill>
              </a:rPr>
              <a:t> (</a:t>
            </a:r>
            <a:r>
              <a:rPr lang="en-GB" altLang="en-US" sz="1200" dirty="0" err="1">
                <a:solidFill>
                  <a:schemeClr val="tx1"/>
                </a:solidFill>
              </a:rPr>
              <a:t>ARVO</a:t>
            </a:r>
            <a:r>
              <a:rPr lang="en-GB" altLang="en-US" sz="1200" dirty="0">
                <a:solidFill>
                  <a:schemeClr val="tx1"/>
                </a:solidFill>
              </a:rPr>
              <a:t> Abstract)</a:t>
            </a:r>
            <a:br>
              <a:rPr lang="en-GB" altLang="en-US" sz="1200" dirty="0">
                <a:solidFill>
                  <a:schemeClr val="tx1"/>
                </a:solidFill>
              </a:rPr>
            </a:br>
            <a:r>
              <a:rPr lang="en-AU" altLang="en-US" sz="1200" b="1" u="sng" dirty="0">
                <a:solidFill>
                  <a:schemeClr val="tx1"/>
                </a:solidFill>
              </a:rPr>
              <a:t>Conclusions: </a:t>
            </a:r>
            <a:r>
              <a:rPr lang="en-AU" altLang="en-US" sz="1200" dirty="0">
                <a:solidFill>
                  <a:schemeClr val="tx1"/>
                </a:solidFill>
              </a:rPr>
              <a:t>Application of the classical procedure to our experimental data gives corneal-uptake results that are about three to five times smaller those reported classically. According to our corrected procedure, full oxygenation of the human eye, 11.3 </a:t>
            </a:r>
            <a:r>
              <a:rPr lang="en-AU" altLang="en-US" sz="1200" dirty="0" err="1">
                <a:solidFill>
                  <a:schemeClr val="tx1"/>
                </a:solidFill>
              </a:rPr>
              <a:t>μL</a:t>
            </a:r>
            <a:r>
              <a:rPr lang="en-AU" altLang="en-US" sz="1200" dirty="0">
                <a:solidFill>
                  <a:schemeClr val="tx1"/>
                </a:solidFill>
              </a:rPr>
              <a:t>/</a:t>
            </a:r>
            <a:r>
              <a:rPr lang="en-AU" altLang="en-US" sz="1200" dirty="0" err="1">
                <a:solidFill>
                  <a:schemeClr val="tx1"/>
                </a:solidFill>
              </a:rPr>
              <a:t>cm2</a:t>
            </a:r>
            <a:r>
              <a:rPr lang="en-AU" altLang="en-US" sz="1200" dirty="0">
                <a:solidFill>
                  <a:schemeClr val="tx1"/>
                </a:solidFill>
              </a:rPr>
              <a:t> /h for the 10 subjects studied, is reached only asymptotically (see Fig. 1). That is, very high lens transmissibility is required before the lens no longer impedes oxygen transport. Conversely, 95 % anterior corneal oxygenation is achieved with a lens transmissibility of 150 </a:t>
            </a:r>
            <a:r>
              <a:rPr lang="en-AU" altLang="en-US" sz="1200" dirty="0" err="1">
                <a:solidFill>
                  <a:schemeClr val="tx1"/>
                </a:solidFill>
              </a:rPr>
              <a:t>hBarrer</a:t>
            </a:r>
            <a:r>
              <a:rPr lang="en-AU" altLang="en-US" sz="1200" dirty="0">
                <a:solidFill>
                  <a:schemeClr val="tx1"/>
                </a:solidFill>
              </a:rPr>
              <a:t>/cm.</a:t>
            </a:r>
            <a:endParaRPr lang="en-GB" altLang="en-US" sz="1200" dirty="0">
              <a:solidFill>
                <a:schemeClr val="tx1"/>
              </a:solidFill>
            </a:endParaRPr>
          </a:p>
          <a:p>
            <a:r>
              <a:rPr lang="en-GB" altLang="en-US" sz="1200" dirty="0">
                <a:solidFill>
                  <a:schemeClr val="tx1"/>
                </a:solidFill>
              </a:rPr>
              <a:t/>
            </a:r>
            <a:br>
              <a:rPr lang="en-GB" altLang="en-US" sz="1200" dirty="0">
                <a:solidFill>
                  <a:schemeClr val="tx1"/>
                </a:solidFill>
              </a:rPr>
            </a:br>
            <a:endParaRPr lang="en-GB" altLang="en-US" sz="1200" dirty="0">
              <a:solidFill>
                <a:schemeClr val="tx1"/>
              </a:solidFill>
            </a:endParaRPr>
          </a:p>
        </p:txBody>
      </p:sp>
      <p:sp>
        <p:nvSpPr>
          <p:cNvPr id="5"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en-US" altLang="en-US" dirty="0">
                <a:latin typeface="Arial" charset="0"/>
                <a:cs typeface="Arial" charset="0"/>
              </a:rPr>
              <a:t>O</a:t>
            </a:r>
            <a:r>
              <a:rPr lang="en-US" altLang="en-US" baseline="-25000" dirty="0">
                <a:latin typeface="Arial" charset="0"/>
                <a:cs typeface="Arial" charset="0"/>
              </a:rPr>
              <a:t>2</a:t>
            </a:r>
            <a:r>
              <a:rPr lang="en-US" altLang="en-US" dirty="0">
                <a:latin typeface="Arial" charset="0"/>
                <a:cs typeface="Arial" charset="0"/>
              </a:rPr>
              <a:t> &amp; CLs: </a:t>
            </a:r>
            <a:r>
              <a:rPr lang="en-US" altLang="en-US" dirty="0">
                <a:solidFill>
                  <a:srgbClr val="FFFF00"/>
                </a:solidFill>
                <a:latin typeface="Arial" charset="0"/>
                <a:cs typeface="Arial" charset="0"/>
              </a:rPr>
              <a:t>Minimum O</a:t>
            </a:r>
            <a:r>
              <a:rPr lang="en-US" altLang="en-US" baseline="-25000" dirty="0">
                <a:solidFill>
                  <a:srgbClr val="FFFF00"/>
                </a:solidFill>
                <a:latin typeface="Arial" charset="0"/>
                <a:cs typeface="Arial" charset="0"/>
              </a:rPr>
              <a:t>2</a:t>
            </a:r>
            <a:r>
              <a:rPr lang="en-US" altLang="en-US" dirty="0">
                <a:solidFill>
                  <a:srgbClr val="FFFF00"/>
                </a:solidFill>
                <a:latin typeface="Arial" charset="0"/>
                <a:cs typeface="Arial" charset="0"/>
              </a:rPr>
              <a:t> – Further Reading</a:t>
            </a:r>
            <a:endParaRPr lang="en-CA" altLang="en-US" baseline="-25000" dirty="0">
              <a:solidFill>
                <a:srgbClr val="FFFF00"/>
              </a:solidFill>
              <a:latin typeface="Arial" charset="0"/>
              <a:cs typeface="Arial" charset="0"/>
            </a:endParaRPr>
          </a:p>
        </p:txBody>
      </p:sp>
    </p:spTree>
    <p:extLst>
      <p:ext uri="{BB962C8B-B14F-4D97-AF65-F5344CB8AC3E}">
        <p14:creationId xmlns:p14="http://schemas.microsoft.com/office/powerpoint/2010/main" val="8150474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ctrTitle"/>
          </p:nvPr>
        </p:nvSpPr>
        <p:spPr>
          <a:xfrm>
            <a:off x="685800" y="3741738"/>
            <a:ext cx="7772400" cy="830262"/>
          </a:xfrm>
        </p:spPr>
        <p:txBody>
          <a:bodyPr/>
          <a:lstStyle/>
          <a:p>
            <a:pPr eaLnBrk="1" hangingPunct="1"/>
            <a:r>
              <a:rPr lang="en-GB" altLang="en-US"/>
              <a:t>Please visit us online at:</a:t>
            </a:r>
            <a:endParaRPr lang="en-CA" altLang="en-US"/>
          </a:p>
        </p:txBody>
      </p:sp>
      <p:sp>
        <p:nvSpPr>
          <p:cNvPr id="19459" name="Subtitle 7"/>
          <p:cNvSpPr>
            <a:spLocks noGrp="1"/>
          </p:cNvSpPr>
          <p:nvPr>
            <p:ph type="subTitle" idx="1"/>
          </p:nvPr>
        </p:nvSpPr>
        <p:spPr>
          <a:xfrm>
            <a:off x="1371600" y="4445000"/>
            <a:ext cx="6400800" cy="508000"/>
          </a:xfrm>
        </p:spPr>
        <p:txBody>
          <a:bodyPr/>
          <a:lstStyle/>
          <a:p>
            <a:pPr eaLnBrk="1" hangingPunct="1"/>
            <a:r>
              <a:rPr lang="en-GB" altLang="en-US">
                <a:latin typeface="Arial" charset="0"/>
                <a:cs typeface="Arial" charset="0"/>
              </a:rPr>
              <a:t>www.iacle.org</a:t>
            </a:r>
            <a:endParaRPr lang="en-CA" altLang="en-US">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377336" y="1124744"/>
            <a:ext cx="6371264" cy="5040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508" name="Rectangle 111"/>
          <p:cNvSpPr>
            <a:spLocks noChangeArrowheads="1"/>
          </p:cNvSpPr>
          <p:nvPr/>
        </p:nvSpPr>
        <p:spPr bwMode="auto">
          <a:xfrm>
            <a:off x="2840659" y="1456532"/>
            <a:ext cx="4118941" cy="3624554"/>
          </a:xfrm>
          <a:prstGeom prst="rect">
            <a:avLst/>
          </a:prstGeom>
          <a:noFill/>
          <a:ln w="9525">
            <a:solidFill>
              <a:schemeClr val="tx1"/>
            </a:solidFill>
            <a:miter lim="800000"/>
            <a:headEnd/>
            <a:tailEnd/>
          </a:ln>
        </p:spPr>
        <p:txBody>
          <a:bodyPr/>
          <a:lstStyle/>
          <a:p>
            <a:endParaRPr lang="en-US" altLang="en-US">
              <a:solidFill>
                <a:schemeClr val="tx1"/>
              </a:solidFill>
            </a:endParaRPr>
          </a:p>
        </p:txBody>
      </p:sp>
      <p:sp>
        <p:nvSpPr>
          <p:cNvPr id="21509" name="Line 112"/>
          <p:cNvSpPr>
            <a:spLocks noChangeShapeType="1"/>
          </p:cNvSpPr>
          <p:nvPr/>
        </p:nvSpPr>
        <p:spPr bwMode="auto">
          <a:xfrm>
            <a:off x="2840659" y="4974540"/>
            <a:ext cx="1587" cy="1761"/>
          </a:xfrm>
          <a:prstGeom prst="line">
            <a:avLst/>
          </a:prstGeom>
          <a:noFill/>
          <a:ln w="0">
            <a:solidFill>
              <a:srgbClr val="FFFFFF"/>
            </a:solidFill>
            <a:prstDash val="sysDot"/>
            <a:round/>
            <a:headEnd/>
            <a:tailEnd/>
          </a:ln>
        </p:spPr>
        <p:txBody>
          <a:bodyPr/>
          <a:lstStyle/>
          <a:p>
            <a:endParaRPr lang="en-US"/>
          </a:p>
        </p:txBody>
      </p:sp>
      <p:sp>
        <p:nvSpPr>
          <p:cNvPr id="21510" name="Line 114"/>
          <p:cNvSpPr>
            <a:spLocks noChangeShapeType="1"/>
          </p:cNvSpPr>
          <p:nvPr/>
        </p:nvSpPr>
        <p:spPr bwMode="auto">
          <a:xfrm>
            <a:off x="2840659" y="4063207"/>
            <a:ext cx="1587" cy="1761"/>
          </a:xfrm>
          <a:prstGeom prst="line">
            <a:avLst/>
          </a:prstGeom>
          <a:noFill/>
          <a:ln w="0">
            <a:solidFill>
              <a:srgbClr val="FFFFFF"/>
            </a:solidFill>
            <a:prstDash val="sysDot"/>
            <a:round/>
            <a:headEnd/>
            <a:tailEnd/>
          </a:ln>
        </p:spPr>
        <p:txBody>
          <a:bodyPr/>
          <a:lstStyle/>
          <a:p>
            <a:endParaRPr lang="en-US"/>
          </a:p>
        </p:txBody>
      </p:sp>
      <p:sp>
        <p:nvSpPr>
          <p:cNvPr id="21511" name="Line 115"/>
          <p:cNvSpPr>
            <a:spLocks noChangeShapeType="1"/>
          </p:cNvSpPr>
          <p:nvPr/>
        </p:nvSpPr>
        <p:spPr bwMode="auto">
          <a:xfrm>
            <a:off x="2840658" y="4063207"/>
            <a:ext cx="4114179" cy="1761"/>
          </a:xfrm>
          <a:prstGeom prst="line">
            <a:avLst/>
          </a:prstGeom>
          <a:noFill/>
          <a:ln w="0">
            <a:noFill/>
            <a:round/>
            <a:headEnd/>
            <a:tailEnd/>
          </a:ln>
        </p:spPr>
        <p:txBody>
          <a:bodyPr/>
          <a:lstStyle/>
          <a:p>
            <a:endParaRPr lang="en-US"/>
          </a:p>
        </p:txBody>
      </p:sp>
      <p:sp>
        <p:nvSpPr>
          <p:cNvPr id="21512" name="Line 117"/>
          <p:cNvSpPr>
            <a:spLocks noChangeShapeType="1"/>
          </p:cNvSpPr>
          <p:nvPr/>
        </p:nvSpPr>
        <p:spPr bwMode="auto">
          <a:xfrm>
            <a:off x="2840659" y="3413918"/>
            <a:ext cx="1587" cy="1762"/>
          </a:xfrm>
          <a:prstGeom prst="line">
            <a:avLst/>
          </a:prstGeom>
          <a:noFill/>
          <a:ln w="0">
            <a:solidFill>
              <a:srgbClr val="FFFFFF"/>
            </a:solidFill>
            <a:prstDash val="sysDot"/>
            <a:round/>
            <a:headEnd/>
            <a:tailEnd/>
          </a:ln>
        </p:spPr>
        <p:txBody>
          <a:bodyPr/>
          <a:lstStyle/>
          <a:p>
            <a:endParaRPr lang="en-US"/>
          </a:p>
        </p:txBody>
      </p:sp>
      <p:sp>
        <p:nvSpPr>
          <p:cNvPr id="21513" name="Line 118"/>
          <p:cNvSpPr>
            <a:spLocks noChangeShapeType="1"/>
          </p:cNvSpPr>
          <p:nvPr/>
        </p:nvSpPr>
        <p:spPr bwMode="auto">
          <a:xfrm>
            <a:off x="2840658" y="3413918"/>
            <a:ext cx="4114179" cy="1762"/>
          </a:xfrm>
          <a:prstGeom prst="line">
            <a:avLst/>
          </a:prstGeom>
          <a:noFill/>
          <a:ln w="0">
            <a:noFill/>
            <a:round/>
            <a:headEnd/>
            <a:tailEnd/>
          </a:ln>
        </p:spPr>
        <p:txBody>
          <a:bodyPr/>
          <a:lstStyle/>
          <a:p>
            <a:endParaRPr lang="en-US"/>
          </a:p>
        </p:txBody>
      </p:sp>
      <p:sp>
        <p:nvSpPr>
          <p:cNvPr id="21514" name="Line 120"/>
          <p:cNvSpPr>
            <a:spLocks noChangeShapeType="1"/>
          </p:cNvSpPr>
          <p:nvPr/>
        </p:nvSpPr>
        <p:spPr bwMode="auto">
          <a:xfrm>
            <a:off x="2840659" y="2761457"/>
            <a:ext cx="1587" cy="1761"/>
          </a:xfrm>
          <a:prstGeom prst="line">
            <a:avLst/>
          </a:prstGeom>
          <a:noFill/>
          <a:ln w="0">
            <a:solidFill>
              <a:srgbClr val="FFFFFF"/>
            </a:solidFill>
            <a:prstDash val="sysDot"/>
            <a:round/>
            <a:headEnd/>
            <a:tailEnd/>
          </a:ln>
        </p:spPr>
        <p:txBody>
          <a:bodyPr/>
          <a:lstStyle/>
          <a:p>
            <a:endParaRPr lang="en-US"/>
          </a:p>
        </p:txBody>
      </p:sp>
      <p:sp>
        <p:nvSpPr>
          <p:cNvPr id="21515" name="Line 123"/>
          <p:cNvSpPr>
            <a:spLocks noChangeShapeType="1"/>
          </p:cNvSpPr>
          <p:nvPr/>
        </p:nvSpPr>
        <p:spPr bwMode="auto">
          <a:xfrm>
            <a:off x="2840659" y="2108993"/>
            <a:ext cx="1587" cy="1762"/>
          </a:xfrm>
          <a:prstGeom prst="line">
            <a:avLst/>
          </a:prstGeom>
          <a:noFill/>
          <a:ln w="0">
            <a:solidFill>
              <a:srgbClr val="FFFFFF"/>
            </a:solidFill>
            <a:prstDash val="sysDot"/>
            <a:round/>
            <a:headEnd/>
            <a:tailEnd/>
          </a:ln>
        </p:spPr>
        <p:txBody>
          <a:bodyPr/>
          <a:lstStyle/>
          <a:p>
            <a:endParaRPr lang="en-US"/>
          </a:p>
        </p:txBody>
      </p:sp>
      <p:sp>
        <p:nvSpPr>
          <p:cNvPr id="21516" name="Line 124"/>
          <p:cNvSpPr>
            <a:spLocks noChangeShapeType="1"/>
          </p:cNvSpPr>
          <p:nvPr/>
        </p:nvSpPr>
        <p:spPr bwMode="auto">
          <a:xfrm>
            <a:off x="2840658" y="2108993"/>
            <a:ext cx="4114179" cy="1762"/>
          </a:xfrm>
          <a:prstGeom prst="line">
            <a:avLst/>
          </a:prstGeom>
          <a:noFill/>
          <a:ln w="0">
            <a:noFill/>
            <a:round/>
            <a:headEnd/>
            <a:tailEnd/>
          </a:ln>
        </p:spPr>
        <p:txBody>
          <a:bodyPr/>
          <a:lstStyle/>
          <a:p>
            <a:endParaRPr lang="en-US"/>
          </a:p>
        </p:txBody>
      </p:sp>
      <p:sp>
        <p:nvSpPr>
          <p:cNvPr id="21517" name="Line 126"/>
          <p:cNvSpPr>
            <a:spLocks noChangeShapeType="1"/>
          </p:cNvSpPr>
          <p:nvPr/>
        </p:nvSpPr>
        <p:spPr bwMode="auto">
          <a:xfrm>
            <a:off x="2840659" y="1456532"/>
            <a:ext cx="1587" cy="1761"/>
          </a:xfrm>
          <a:prstGeom prst="line">
            <a:avLst/>
          </a:prstGeom>
          <a:noFill/>
          <a:ln w="0">
            <a:solidFill>
              <a:srgbClr val="FFFFFF"/>
            </a:solidFill>
            <a:prstDash val="sysDot"/>
            <a:round/>
            <a:headEnd/>
            <a:tailEnd/>
          </a:ln>
        </p:spPr>
        <p:txBody>
          <a:bodyPr/>
          <a:lstStyle/>
          <a:p>
            <a:endParaRPr lang="en-US"/>
          </a:p>
        </p:txBody>
      </p:sp>
      <p:sp>
        <p:nvSpPr>
          <p:cNvPr id="21518" name="Line 128"/>
          <p:cNvSpPr>
            <a:spLocks noChangeShapeType="1"/>
          </p:cNvSpPr>
          <p:nvPr/>
        </p:nvSpPr>
        <p:spPr bwMode="auto">
          <a:xfrm>
            <a:off x="2840659" y="4974540"/>
            <a:ext cx="1587" cy="1761"/>
          </a:xfrm>
          <a:prstGeom prst="line">
            <a:avLst/>
          </a:prstGeom>
          <a:noFill/>
          <a:ln w="0">
            <a:noFill/>
            <a:round/>
            <a:headEnd/>
            <a:tailEnd/>
          </a:ln>
        </p:spPr>
        <p:txBody>
          <a:bodyPr/>
          <a:lstStyle/>
          <a:p>
            <a:endParaRPr lang="en-US"/>
          </a:p>
        </p:txBody>
      </p:sp>
      <p:sp>
        <p:nvSpPr>
          <p:cNvPr id="21519" name="Line 130"/>
          <p:cNvSpPr>
            <a:spLocks noChangeShapeType="1"/>
          </p:cNvSpPr>
          <p:nvPr/>
        </p:nvSpPr>
        <p:spPr bwMode="auto">
          <a:xfrm>
            <a:off x="3450259" y="4974540"/>
            <a:ext cx="1587" cy="1761"/>
          </a:xfrm>
          <a:prstGeom prst="line">
            <a:avLst/>
          </a:prstGeom>
          <a:noFill/>
          <a:ln w="0">
            <a:noFill/>
            <a:round/>
            <a:headEnd/>
            <a:tailEnd/>
          </a:ln>
        </p:spPr>
        <p:txBody>
          <a:bodyPr/>
          <a:lstStyle/>
          <a:p>
            <a:endParaRPr lang="en-US"/>
          </a:p>
        </p:txBody>
      </p:sp>
      <p:sp>
        <p:nvSpPr>
          <p:cNvPr id="21520" name="Line 133"/>
          <p:cNvSpPr>
            <a:spLocks noChangeShapeType="1"/>
          </p:cNvSpPr>
          <p:nvPr/>
        </p:nvSpPr>
        <p:spPr bwMode="auto">
          <a:xfrm>
            <a:off x="4058447" y="4974540"/>
            <a:ext cx="1588" cy="1761"/>
          </a:xfrm>
          <a:prstGeom prst="line">
            <a:avLst/>
          </a:prstGeom>
          <a:noFill/>
          <a:ln w="0">
            <a:noFill/>
            <a:round/>
            <a:headEnd/>
            <a:tailEnd/>
          </a:ln>
        </p:spPr>
        <p:txBody>
          <a:bodyPr/>
          <a:lstStyle/>
          <a:p>
            <a:endParaRPr lang="en-US"/>
          </a:p>
        </p:txBody>
      </p:sp>
      <p:sp>
        <p:nvSpPr>
          <p:cNvPr id="21521" name="Line 134"/>
          <p:cNvSpPr>
            <a:spLocks noChangeShapeType="1"/>
          </p:cNvSpPr>
          <p:nvPr/>
        </p:nvSpPr>
        <p:spPr bwMode="auto">
          <a:xfrm flipV="1">
            <a:off x="4058447" y="1456531"/>
            <a:ext cx="1588" cy="3613986"/>
          </a:xfrm>
          <a:prstGeom prst="line">
            <a:avLst/>
          </a:prstGeom>
          <a:noFill/>
          <a:ln w="0">
            <a:noFill/>
            <a:round/>
            <a:headEnd/>
            <a:tailEnd/>
          </a:ln>
        </p:spPr>
        <p:txBody>
          <a:bodyPr/>
          <a:lstStyle/>
          <a:p>
            <a:endParaRPr lang="en-US"/>
          </a:p>
        </p:txBody>
      </p:sp>
      <p:sp>
        <p:nvSpPr>
          <p:cNvPr id="21522" name="Line 136"/>
          <p:cNvSpPr>
            <a:spLocks noChangeShapeType="1"/>
          </p:cNvSpPr>
          <p:nvPr/>
        </p:nvSpPr>
        <p:spPr bwMode="auto">
          <a:xfrm>
            <a:off x="4669459" y="4974540"/>
            <a:ext cx="1587" cy="1761"/>
          </a:xfrm>
          <a:prstGeom prst="line">
            <a:avLst/>
          </a:prstGeom>
          <a:noFill/>
          <a:ln w="0">
            <a:noFill/>
            <a:round/>
            <a:headEnd/>
            <a:tailEnd/>
          </a:ln>
        </p:spPr>
        <p:txBody>
          <a:bodyPr/>
          <a:lstStyle/>
          <a:p>
            <a:endParaRPr lang="en-US"/>
          </a:p>
        </p:txBody>
      </p:sp>
      <p:sp>
        <p:nvSpPr>
          <p:cNvPr id="21523" name="Line 139"/>
          <p:cNvSpPr>
            <a:spLocks noChangeShapeType="1"/>
          </p:cNvSpPr>
          <p:nvPr/>
        </p:nvSpPr>
        <p:spPr bwMode="auto">
          <a:xfrm>
            <a:off x="5279059" y="4974540"/>
            <a:ext cx="1587" cy="1761"/>
          </a:xfrm>
          <a:prstGeom prst="line">
            <a:avLst/>
          </a:prstGeom>
          <a:noFill/>
          <a:ln w="0">
            <a:noFill/>
            <a:round/>
            <a:headEnd/>
            <a:tailEnd/>
          </a:ln>
        </p:spPr>
        <p:txBody>
          <a:bodyPr/>
          <a:lstStyle/>
          <a:p>
            <a:endParaRPr lang="en-US"/>
          </a:p>
        </p:txBody>
      </p:sp>
      <p:sp>
        <p:nvSpPr>
          <p:cNvPr id="21524" name="Line 142"/>
          <p:cNvSpPr>
            <a:spLocks noChangeShapeType="1"/>
          </p:cNvSpPr>
          <p:nvPr/>
        </p:nvSpPr>
        <p:spPr bwMode="auto">
          <a:xfrm>
            <a:off x="5887247" y="4974540"/>
            <a:ext cx="1588" cy="1761"/>
          </a:xfrm>
          <a:prstGeom prst="line">
            <a:avLst/>
          </a:prstGeom>
          <a:noFill/>
          <a:ln w="0">
            <a:noFill/>
            <a:round/>
            <a:headEnd/>
            <a:tailEnd/>
          </a:ln>
        </p:spPr>
        <p:txBody>
          <a:bodyPr/>
          <a:lstStyle/>
          <a:p>
            <a:endParaRPr lang="en-US"/>
          </a:p>
        </p:txBody>
      </p:sp>
      <p:sp>
        <p:nvSpPr>
          <p:cNvPr id="21525" name="Line 143"/>
          <p:cNvSpPr>
            <a:spLocks noChangeShapeType="1"/>
          </p:cNvSpPr>
          <p:nvPr/>
        </p:nvSpPr>
        <p:spPr bwMode="auto">
          <a:xfrm flipV="1">
            <a:off x="5887247" y="1456531"/>
            <a:ext cx="1588" cy="3613986"/>
          </a:xfrm>
          <a:prstGeom prst="line">
            <a:avLst/>
          </a:prstGeom>
          <a:noFill/>
          <a:ln w="0">
            <a:noFill/>
            <a:round/>
            <a:headEnd/>
            <a:tailEnd/>
          </a:ln>
        </p:spPr>
        <p:txBody>
          <a:bodyPr/>
          <a:lstStyle/>
          <a:p>
            <a:endParaRPr lang="en-US"/>
          </a:p>
        </p:txBody>
      </p:sp>
      <p:sp>
        <p:nvSpPr>
          <p:cNvPr id="21526" name="Line 145"/>
          <p:cNvSpPr>
            <a:spLocks noChangeShapeType="1"/>
          </p:cNvSpPr>
          <p:nvPr/>
        </p:nvSpPr>
        <p:spPr bwMode="auto">
          <a:xfrm>
            <a:off x="6498259" y="4974540"/>
            <a:ext cx="1587" cy="1761"/>
          </a:xfrm>
          <a:prstGeom prst="line">
            <a:avLst/>
          </a:prstGeom>
          <a:noFill/>
          <a:ln w="0">
            <a:noFill/>
            <a:round/>
            <a:headEnd/>
            <a:tailEnd/>
          </a:ln>
        </p:spPr>
        <p:txBody>
          <a:bodyPr/>
          <a:lstStyle/>
          <a:p>
            <a:endParaRPr lang="en-US"/>
          </a:p>
        </p:txBody>
      </p:sp>
      <p:sp>
        <p:nvSpPr>
          <p:cNvPr id="21527" name="Line 147"/>
          <p:cNvSpPr>
            <a:spLocks noChangeShapeType="1"/>
          </p:cNvSpPr>
          <p:nvPr/>
        </p:nvSpPr>
        <p:spPr bwMode="auto">
          <a:xfrm flipV="1">
            <a:off x="2840659" y="4568031"/>
            <a:ext cx="684108" cy="88060"/>
          </a:xfrm>
          <a:prstGeom prst="line">
            <a:avLst/>
          </a:prstGeom>
          <a:noFill/>
          <a:ln w="28575">
            <a:solidFill>
              <a:schemeClr val="tx2"/>
            </a:solidFill>
            <a:round/>
            <a:headEnd/>
            <a:tailEnd/>
          </a:ln>
        </p:spPr>
        <p:txBody>
          <a:bodyPr/>
          <a:lstStyle/>
          <a:p>
            <a:endParaRPr lang="en-US"/>
          </a:p>
        </p:txBody>
      </p:sp>
      <p:sp>
        <p:nvSpPr>
          <p:cNvPr id="21528" name="Rectangle 148"/>
          <p:cNvSpPr>
            <a:spLocks noChangeArrowheads="1"/>
          </p:cNvSpPr>
          <p:nvPr/>
        </p:nvSpPr>
        <p:spPr bwMode="auto">
          <a:xfrm>
            <a:off x="2805381" y="4612482"/>
            <a:ext cx="80951" cy="79254"/>
          </a:xfrm>
          <a:prstGeom prst="rect">
            <a:avLst/>
          </a:prstGeom>
          <a:solidFill>
            <a:srgbClr val="FFFF66"/>
          </a:solidFill>
          <a:ln w="0">
            <a:solidFill>
              <a:srgbClr val="FFFFFF"/>
            </a:solidFill>
            <a:miter lim="800000"/>
            <a:headEnd/>
            <a:tailEnd/>
          </a:ln>
        </p:spPr>
        <p:txBody>
          <a:bodyPr/>
          <a:lstStyle/>
          <a:p>
            <a:endParaRPr lang="en-US" altLang="en-US">
              <a:solidFill>
                <a:schemeClr val="tx1"/>
              </a:solidFill>
            </a:endParaRPr>
          </a:p>
        </p:txBody>
      </p:sp>
      <p:sp>
        <p:nvSpPr>
          <p:cNvPr id="21529" name="Line 149"/>
          <p:cNvSpPr>
            <a:spLocks noChangeShapeType="1"/>
          </p:cNvSpPr>
          <p:nvPr/>
        </p:nvSpPr>
        <p:spPr bwMode="auto">
          <a:xfrm flipV="1">
            <a:off x="3448846" y="4415630"/>
            <a:ext cx="685697" cy="169075"/>
          </a:xfrm>
          <a:prstGeom prst="line">
            <a:avLst/>
          </a:prstGeom>
          <a:noFill/>
          <a:ln w="28575">
            <a:solidFill>
              <a:schemeClr val="tx2"/>
            </a:solidFill>
            <a:round/>
            <a:headEnd/>
            <a:tailEnd/>
          </a:ln>
        </p:spPr>
        <p:txBody>
          <a:bodyPr/>
          <a:lstStyle/>
          <a:p>
            <a:endParaRPr lang="en-US"/>
          </a:p>
        </p:txBody>
      </p:sp>
      <p:sp>
        <p:nvSpPr>
          <p:cNvPr id="21530" name="Rectangle 150"/>
          <p:cNvSpPr>
            <a:spLocks noChangeArrowheads="1"/>
          </p:cNvSpPr>
          <p:nvPr/>
        </p:nvSpPr>
        <p:spPr bwMode="auto">
          <a:xfrm>
            <a:off x="3413570" y="4533107"/>
            <a:ext cx="80950" cy="79254"/>
          </a:xfrm>
          <a:prstGeom prst="rect">
            <a:avLst/>
          </a:prstGeom>
          <a:solidFill>
            <a:srgbClr val="FFFF66"/>
          </a:solidFill>
          <a:ln w="0">
            <a:solidFill>
              <a:srgbClr val="FFFFFF"/>
            </a:solidFill>
            <a:miter lim="800000"/>
            <a:headEnd/>
            <a:tailEnd/>
          </a:ln>
        </p:spPr>
        <p:txBody>
          <a:bodyPr/>
          <a:lstStyle/>
          <a:p>
            <a:endParaRPr lang="en-US" altLang="en-US">
              <a:solidFill>
                <a:schemeClr val="tx1"/>
              </a:solidFill>
            </a:endParaRPr>
          </a:p>
        </p:txBody>
      </p:sp>
      <p:sp>
        <p:nvSpPr>
          <p:cNvPr id="21531" name="Line 151"/>
          <p:cNvSpPr>
            <a:spLocks noChangeShapeType="1"/>
          </p:cNvSpPr>
          <p:nvPr/>
        </p:nvSpPr>
        <p:spPr bwMode="auto">
          <a:xfrm flipV="1">
            <a:off x="4058446" y="4144168"/>
            <a:ext cx="687285" cy="301166"/>
          </a:xfrm>
          <a:prstGeom prst="line">
            <a:avLst/>
          </a:prstGeom>
          <a:noFill/>
          <a:ln w="28575">
            <a:solidFill>
              <a:schemeClr val="tx2"/>
            </a:solidFill>
            <a:round/>
            <a:headEnd/>
            <a:tailEnd/>
          </a:ln>
        </p:spPr>
        <p:txBody>
          <a:bodyPr/>
          <a:lstStyle/>
          <a:p>
            <a:endParaRPr lang="en-US"/>
          </a:p>
        </p:txBody>
      </p:sp>
      <p:sp>
        <p:nvSpPr>
          <p:cNvPr id="21532" name="Rectangle 152"/>
          <p:cNvSpPr>
            <a:spLocks noChangeArrowheads="1"/>
          </p:cNvSpPr>
          <p:nvPr/>
        </p:nvSpPr>
        <p:spPr bwMode="auto">
          <a:xfrm>
            <a:off x="4024581" y="4380707"/>
            <a:ext cx="79364" cy="81015"/>
          </a:xfrm>
          <a:prstGeom prst="rect">
            <a:avLst/>
          </a:prstGeom>
          <a:solidFill>
            <a:srgbClr val="FFFF66"/>
          </a:solidFill>
          <a:ln w="0">
            <a:solidFill>
              <a:srgbClr val="FFFFFF"/>
            </a:solidFill>
            <a:miter lim="800000"/>
            <a:headEnd/>
            <a:tailEnd/>
          </a:ln>
        </p:spPr>
        <p:txBody>
          <a:bodyPr/>
          <a:lstStyle/>
          <a:p>
            <a:endParaRPr lang="en-US" altLang="en-US">
              <a:solidFill>
                <a:schemeClr val="tx1"/>
              </a:solidFill>
            </a:endParaRPr>
          </a:p>
        </p:txBody>
      </p:sp>
      <p:sp>
        <p:nvSpPr>
          <p:cNvPr id="21533" name="Line 153"/>
          <p:cNvSpPr>
            <a:spLocks noChangeShapeType="1"/>
          </p:cNvSpPr>
          <p:nvPr/>
        </p:nvSpPr>
        <p:spPr bwMode="auto">
          <a:xfrm flipV="1">
            <a:off x="4669459" y="3679031"/>
            <a:ext cx="684108" cy="516032"/>
          </a:xfrm>
          <a:prstGeom prst="line">
            <a:avLst/>
          </a:prstGeom>
          <a:noFill/>
          <a:ln w="28575">
            <a:solidFill>
              <a:schemeClr val="tx2"/>
            </a:solidFill>
            <a:round/>
            <a:headEnd/>
            <a:tailEnd/>
          </a:ln>
        </p:spPr>
        <p:txBody>
          <a:bodyPr/>
          <a:lstStyle/>
          <a:p>
            <a:endParaRPr lang="en-US"/>
          </a:p>
        </p:txBody>
      </p:sp>
      <p:sp>
        <p:nvSpPr>
          <p:cNvPr id="21534" name="Rectangle 154"/>
          <p:cNvSpPr>
            <a:spLocks noChangeArrowheads="1"/>
          </p:cNvSpPr>
          <p:nvPr/>
        </p:nvSpPr>
        <p:spPr bwMode="auto">
          <a:xfrm>
            <a:off x="4634181" y="4130106"/>
            <a:ext cx="80951" cy="81015"/>
          </a:xfrm>
          <a:prstGeom prst="rect">
            <a:avLst/>
          </a:prstGeom>
          <a:solidFill>
            <a:srgbClr val="FFFF66"/>
          </a:solidFill>
          <a:ln w="0">
            <a:solidFill>
              <a:srgbClr val="FFFFFF"/>
            </a:solidFill>
            <a:miter lim="800000"/>
            <a:headEnd/>
            <a:tailEnd/>
          </a:ln>
        </p:spPr>
        <p:txBody>
          <a:bodyPr/>
          <a:lstStyle/>
          <a:p>
            <a:endParaRPr lang="en-US" altLang="en-US">
              <a:solidFill>
                <a:schemeClr val="tx1"/>
              </a:solidFill>
            </a:endParaRPr>
          </a:p>
        </p:txBody>
      </p:sp>
      <p:sp>
        <p:nvSpPr>
          <p:cNvPr id="21535" name="Line 155"/>
          <p:cNvSpPr>
            <a:spLocks noChangeShapeType="1"/>
          </p:cNvSpPr>
          <p:nvPr/>
        </p:nvSpPr>
        <p:spPr bwMode="auto">
          <a:xfrm flipV="1">
            <a:off x="5320135" y="2973480"/>
            <a:ext cx="597267" cy="725041"/>
          </a:xfrm>
          <a:prstGeom prst="line">
            <a:avLst/>
          </a:prstGeom>
          <a:noFill/>
          <a:ln w="28575">
            <a:solidFill>
              <a:schemeClr val="tx2"/>
            </a:solidFill>
            <a:round/>
            <a:headEnd/>
            <a:tailEnd/>
          </a:ln>
        </p:spPr>
        <p:txBody>
          <a:bodyPr/>
          <a:lstStyle/>
          <a:p>
            <a:endParaRPr lang="en-US"/>
          </a:p>
        </p:txBody>
      </p:sp>
      <p:sp>
        <p:nvSpPr>
          <p:cNvPr id="21536" name="Rectangle 156"/>
          <p:cNvSpPr>
            <a:spLocks noChangeArrowheads="1"/>
          </p:cNvSpPr>
          <p:nvPr/>
        </p:nvSpPr>
        <p:spPr bwMode="auto">
          <a:xfrm>
            <a:off x="5279661" y="3658015"/>
            <a:ext cx="80950" cy="81015"/>
          </a:xfrm>
          <a:prstGeom prst="rect">
            <a:avLst/>
          </a:prstGeom>
          <a:solidFill>
            <a:srgbClr val="FFFF66"/>
          </a:solidFill>
          <a:ln w="0">
            <a:solidFill>
              <a:srgbClr val="FFFFFF"/>
            </a:solidFill>
            <a:miter lim="800000"/>
            <a:headEnd/>
            <a:tailEnd/>
          </a:ln>
        </p:spPr>
        <p:txBody>
          <a:bodyPr/>
          <a:lstStyle/>
          <a:p>
            <a:endParaRPr lang="en-US" altLang="en-US">
              <a:solidFill>
                <a:schemeClr val="tx1"/>
              </a:solidFill>
            </a:endParaRPr>
          </a:p>
        </p:txBody>
      </p:sp>
      <p:sp>
        <p:nvSpPr>
          <p:cNvPr id="21537" name="Line 157"/>
          <p:cNvSpPr>
            <a:spLocks noChangeShapeType="1"/>
          </p:cNvSpPr>
          <p:nvPr/>
        </p:nvSpPr>
        <p:spPr bwMode="auto">
          <a:xfrm flipV="1">
            <a:off x="5917402" y="1702593"/>
            <a:ext cx="657129" cy="1270889"/>
          </a:xfrm>
          <a:prstGeom prst="line">
            <a:avLst/>
          </a:prstGeom>
          <a:noFill/>
          <a:ln w="28575">
            <a:solidFill>
              <a:schemeClr val="tx2"/>
            </a:solidFill>
            <a:round/>
            <a:headEnd/>
            <a:tailEnd/>
          </a:ln>
        </p:spPr>
        <p:txBody>
          <a:bodyPr/>
          <a:lstStyle/>
          <a:p>
            <a:endParaRPr lang="en-US"/>
          </a:p>
        </p:txBody>
      </p:sp>
      <p:sp>
        <p:nvSpPr>
          <p:cNvPr id="21538" name="Rectangle 158"/>
          <p:cNvSpPr>
            <a:spLocks noChangeArrowheads="1"/>
          </p:cNvSpPr>
          <p:nvPr/>
        </p:nvSpPr>
        <p:spPr bwMode="auto">
          <a:xfrm>
            <a:off x="5877720" y="2932975"/>
            <a:ext cx="79364" cy="81015"/>
          </a:xfrm>
          <a:prstGeom prst="rect">
            <a:avLst/>
          </a:prstGeom>
          <a:solidFill>
            <a:srgbClr val="FFFF66"/>
          </a:solidFill>
          <a:ln w="0">
            <a:solidFill>
              <a:srgbClr val="FFFFFF"/>
            </a:solidFill>
            <a:miter lim="800000"/>
            <a:headEnd/>
            <a:tailEnd/>
          </a:ln>
        </p:spPr>
        <p:txBody>
          <a:bodyPr/>
          <a:lstStyle/>
          <a:p>
            <a:endParaRPr lang="en-US" altLang="en-US">
              <a:solidFill>
                <a:schemeClr val="tx1"/>
              </a:solidFill>
            </a:endParaRPr>
          </a:p>
        </p:txBody>
      </p:sp>
      <p:sp>
        <p:nvSpPr>
          <p:cNvPr id="21539" name="Rectangle 159"/>
          <p:cNvSpPr>
            <a:spLocks noChangeArrowheads="1"/>
          </p:cNvSpPr>
          <p:nvPr/>
        </p:nvSpPr>
        <p:spPr bwMode="auto">
          <a:xfrm>
            <a:off x="6551465" y="1667669"/>
            <a:ext cx="80951" cy="81015"/>
          </a:xfrm>
          <a:prstGeom prst="rect">
            <a:avLst/>
          </a:prstGeom>
          <a:solidFill>
            <a:srgbClr val="FFFF66"/>
          </a:solidFill>
          <a:ln w="0">
            <a:solidFill>
              <a:srgbClr val="FFFFFF"/>
            </a:solidFill>
            <a:miter lim="800000"/>
            <a:headEnd/>
            <a:tailEnd/>
          </a:ln>
        </p:spPr>
        <p:txBody>
          <a:bodyPr/>
          <a:lstStyle/>
          <a:p>
            <a:endParaRPr lang="en-US" altLang="en-US">
              <a:solidFill>
                <a:schemeClr val="tx1"/>
              </a:solidFill>
            </a:endParaRPr>
          </a:p>
        </p:txBody>
      </p:sp>
      <p:sp>
        <p:nvSpPr>
          <p:cNvPr id="21550" name="Text Box 161"/>
          <p:cNvSpPr txBox="1">
            <a:spLocks noChangeArrowheads="1"/>
          </p:cNvSpPr>
          <p:nvPr/>
        </p:nvSpPr>
        <p:spPr bwMode="auto">
          <a:xfrm>
            <a:off x="2551379" y="5034864"/>
            <a:ext cx="601572"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–10</a:t>
            </a:r>
          </a:p>
        </p:txBody>
      </p:sp>
      <p:sp>
        <p:nvSpPr>
          <p:cNvPr id="21551" name="Text Box 162"/>
          <p:cNvSpPr txBox="1">
            <a:spLocks noChangeArrowheads="1"/>
          </p:cNvSpPr>
          <p:nvPr/>
        </p:nvSpPr>
        <p:spPr bwMode="auto">
          <a:xfrm>
            <a:off x="3402151" y="5034864"/>
            <a:ext cx="339674"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0</a:t>
            </a:r>
          </a:p>
        </p:txBody>
      </p:sp>
      <p:sp>
        <p:nvSpPr>
          <p:cNvPr id="21552" name="Text Box 163"/>
          <p:cNvSpPr txBox="1">
            <a:spLocks noChangeArrowheads="1"/>
          </p:cNvSpPr>
          <p:nvPr/>
        </p:nvSpPr>
        <p:spPr bwMode="auto">
          <a:xfrm>
            <a:off x="4024357" y="5034864"/>
            <a:ext cx="471416"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10</a:t>
            </a:r>
          </a:p>
        </p:txBody>
      </p:sp>
      <p:sp>
        <p:nvSpPr>
          <p:cNvPr id="21553" name="Text Box 164"/>
          <p:cNvSpPr txBox="1">
            <a:spLocks noChangeArrowheads="1"/>
          </p:cNvSpPr>
          <p:nvPr/>
        </p:nvSpPr>
        <p:spPr bwMode="auto">
          <a:xfrm>
            <a:off x="4722752" y="5034864"/>
            <a:ext cx="471416"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20</a:t>
            </a:r>
          </a:p>
        </p:txBody>
      </p:sp>
      <p:sp>
        <p:nvSpPr>
          <p:cNvPr id="21554" name="Text Box 165"/>
          <p:cNvSpPr txBox="1">
            <a:spLocks noChangeArrowheads="1"/>
          </p:cNvSpPr>
          <p:nvPr/>
        </p:nvSpPr>
        <p:spPr bwMode="auto">
          <a:xfrm>
            <a:off x="5408448" y="5034864"/>
            <a:ext cx="471416"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30</a:t>
            </a:r>
          </a:p>
        </p:txBody>
      </p:sp>
      <p:sp>
        <p:nvSpPr>
          <p:cNvPr id="21555" name="Text Box 166"/>
          <p:cNvSpPr txBox="1">
            <a:spLocks noChangeArrowheads="1"/>
          </p:cNvSpPr>
          <p:nvPr/>
        </p:nvSpPr>
        <p:spPr bwMode="auto">
          <a:xfrm>
            <a:off x="6094145" y="5034864"/>
            <a:ext cx="471416"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40</a:t>
            </a:r>
          </a:p>
        </p:txBody>
      </p:sp>
      <p:sp>
        <p:nvSpPr>
          <p:cNvPr id="21556" name="Text Box 167"/>
          <p:cNvSpPr txBox="1">
            <a:spLocks noChangeArrowheads="1"/>
          </p:cNvSpPr>
          <p:nvPr/>
        </p:nvSpPr>
        <p:spPr bwMode="auto">
          <a:xfrm>
            <a:off x="6779842" y="5034864"/>
            <a:ext cx="471416"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50</a:t>
            </a:r>
          </a:p>
        </p:txBody>
      </p:sp>
      <p:sp>
        <p:nvSpPr>
          <p:cNvPr id="21544" name="Text Box 169"/>
          <p:cNvSpPr txBox="1">
            <a:spLocks noChangeArrowheads="1"/>
          </p:cNvSpPr>
          <p:nvPr/>
        </p:nvSpPr>
        <p:spPr bwMode="auto">
          <a:xfrm>
            <a:off x="2224003" y="1320006"/>
            <a:ext cx="603160"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100</a:t>
            </a:r>
          </a:p>
        </p:txBody>
      </p:sp>
      <p:sp>
        <p:nvSpPr>
          <p:cNvPr id="21545" name="Text Box 171"/>
          <p:cNvSpPr txBox="1">
            <a:spLocks noChangeArrowheads="1"/>
          </p:cNvSpPr>
          <p:nvPr/>
        </p:nvSpPr>
        <p:spPr bwMode="auto">
          <a:xfrm>
            <a:off x="2350984" y="4800141"/>
            <a:ext cx="339674"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0</a:t>
            </a:r>
          </a:p>
        </p:txBody>
      </p:sp>
      <p:sp>
        <p:nvSpPr>
          <p:cNvPr id="21546" name="Text Box 172"/>
          <p:cNvSpPr txBox="1">
            <a:spLocks noChangeArrowheads="1"/>
          </p:cNvSpPr>
          <p:nvPr/>
        </p:nvSpPr>
        <p:spPr bwMode="auto">
          <a:xfrm>
            <a:off x="2287494" y="4102705"/>
            <a:ext cx="471417"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20</a:t>
            </a:r>
          </a:p>
        </p:txBody>
      </p:sp>
      <p:sp>
        <p:nvSpPr>
          <p:cNvPr id="21547" name="Text Box 173"/>
          <p:cNvSpPr txBox="1">
            <a:spLocks noChangeArrowheads="1"/>
          </p:cNvSpPr>
          <p:nvPr/>
        </p:nvSpPr>
        <p:spPr bwMode="auto">
          <a:xfrm>
            <a:off x="2287494" y="3407030"/>
            <a:ext cx="471417"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40</a:t>
            </a:r>
          </a:p>
        </p:txBody>
      </p:sp>
      <p:sp>
        <p:nvSpPr>
          <p:cNvPr id="21548" name="Text Box 174"/>
          <p:cNvSpPr txBox="1">
            <a:spLocks noChangeArrowheads="1"/>
          </p:cNvSpPr>
          <p:nvPr/>
        </p:nvSpPr>
        <p:spPr bwMode="auto">
          <a:xfrm>
            <a:off x="2287494" y="2711356"/>
            <a:ext cx="471417"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60</a:t>
            </a:r>
          </a:p>
        </p:txBody>
      </p:sp>
      <p:sp>
        <p:nvSpPr>
          <p:cNvPr id="21549" name="Text Box 175"/>
          <p:cNvSpPr txBox="1">
            <a:spLocks noChangeArrowheads="1"/>
          </p:cNvSpPr>
          <p:nvPr/>
        </p:nvSpPr>
        <p:spPr bwMode="auto">
          <a:xfrm>
            <a:off x="2287494" y="2015681"/>
            <a:ext cx="471417" cy="410360"/>
          </a:xfrm>
          <a:prstGeom prst="rect">
            <a:avLst/>
          </a:prstGeom>
          <a:noFill/>
          <a:ln w="12700">
            <a:noFill/>
            <a:miter lim="800000"/>
            <a:headEnd type="none" w="sm" len="sm"/>
            <a:tailEnd type="none" w="sm" len="sm"/>
          </a:ln>
        </p:spPr>
        <p:txBody>
          <a:bodyPr wrap="none">
            <a:spAutoFit/>
          </a:bodyPr>
          <a:lstStyle/>
          <a:p>
            <a:pPr defTabSz="762000"/>
            <a:r>
              <a:rPr lang="en-US" altLang="en-US" sz="1800" b="1">
                <a:solidFill>
                  <a:schemeClr val="tx1"/>
                </a:solidFill>
              </a:rPr>
              <a:t>80</a:t>
            </a:r>
          </a:p>
        </p:txBody>
      </p:sp>
      <p:sp>
        <p:nvSpPr>
          <p:cNvPr id="21542" name="Text Box 178"/>
          <p:cNvSpPr txBox="1">
            <a:spLocks noChangeArrowheads="1"/>
          </p:cNvSpPr>
          <p:nvPr/>
        </p:nvSpPr>
        <p:spPr bwMode="auto">
          <a:xfrm rot="-5395508">
            <a:off x="855936" y="3033352"/>
            <a:ext cx="2620013" cy="338554"/>
          </a:xfrm>
          <a:prstGeom prst="rect">
            <a:avLst/>
          </a:prstGeom>
          <a:noFill/>
          <a:ln w="12700">
            <a:noFill/>
            <a:miter lim="800000"/>
            <a:headEnd type="none" w="sm" len="sm"/>
            <a:tailEnd type="none" w="sm" len="sm"/>
          </a:ln>
        </p:spPr>
        <p:txBody>
          <a:bodyPr wrap="square">
            <a:spAutoFit/>
          </a:bodyPr>
          <a:lstStyle/>
          <a:p>
            <a:pPr defTabSz="762000"/>
            <a:r>
              <a:rPr lang="zh-CN" altLang="en-US" sz="1600" b="1" dirty="0">
                <a:solidFill>
                  <a:schemeClr val="tx1"/>
                </a:solidFill>
              </a:rPr>
              <a:t>水蒸气压力</a:t>
            </a:r>
            <a:r>
              <a:rPr lang="en-US" altLang="en-US" sz="1600" b="1" dirty="0">
                <a:solidFill>
                  <a:schemeClr val="tx1"/>
                </a:solidFill>
              </a:rPr>
              <a:t>(mm Hg)</a:t>
            </a:r>
          </a:p>
        </p:txBody>
      </p:sp>
      <p:sp>
        <p:nvSpPr>
          <p:cNvPr id="21543" name="Text Box 179"/>
          <p:cNvSpPr txBox="1">
            <a:spLocks noChangeArrowheads="1"/>
          </p:cNvSpPr>
          <p:nvPr/>
        </p:nvSpPr>
        <p:spPr bwMode="auto">
          <a:xfrm rot="4492">
            <a:off x="3655781" y="5301685"/>
            <a:ext cx="1834873" cy="338554"/>
          </a:xfrm>
          <a:prstGeom prst="rect">
            <a:avLst/>
          </a:prstGeom>
          <a:noFill/>
          <a:ln w="12700">
            <a:noFill/>
            <a:miter lim="800000"/>
            <a:headEnd type="none" w="sm" len="sm"/>
            <a:tailEnd type="none" w="sm" len="sm"/>
          </a:ln>
        </p:spPr>
        <p:txBody>
          <a:bodyPr wrap="square">
            <a:spAutoFit/>
          </a:bodyPr>
          <a:lstStyle/>
          <a:p>
            <a:pPr defTabSz="762000"/>
            <a:r>
              <a:rPr lang="zh-CN" altLang="en-US" sz="1600" b="1" dirty="0">
                <a:solidFill>
                  <a:schemeClr val="tx1"/>
                </a:solidFill>
              </a:rPr>
              <a:t>温度</a:t>
            </a:r>
            <a:r>
              <a:rPr lang="en-US" altLang="en-US" sz="1600" b="1" dirty="0">
                <a:solidFill>
                  <a:schemeClr val="tx1"/>
                </a:solidFill>
              </a:rPr>
              <a:t> (°C)</a:t>
            </a:r>
          </a:p>
        </p:txBody>
      </p:sp>
      <p:sp>
        <p:nvSpPr>
          <p:cNvPr id="53" name="Title 3"/>
          <p:cNvSpPr txBox="1">
            <a:spLocks/>
          </p:cNvSpPr>
          <p:nvPr/>
        </p:nvSpPr>
        <p:spPr>
          <a:xfrm>
            <a:off x="152400" y="78904"/>
            <a:ext cx="8839200" cy="685800"/>
          </a:xfrm>
          <a:prstGeom prst="rect">
            <a:avLst/>
          </a:prstGeom>
        </p:spPr>
        <p:txBody>
          <a:bodyPr>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zh-CN" altLang="en-US" dirty="0">
                <a:latin typeface="Arial" charset="0"/>
                <a:cs typeface="Arial" charset="0"/>
              </a:rPr>
              <a:t>水蒸气压力</a:t>
            </a:r>
            <a:r>
              <a:rPr lang="en-US" altLang="en-US" i="1" dirty="0">
                <a:latin typeface="Arial" charset="0"/>
                <a:cs typeface="Arial" charset="0"/>
              </a:rPr>
              <a:t>vs </a:t>
            </a:r>
            <a:r>
              <a:rPr lang="zh-CN" altLang="en-US" dirty="0">
                <a:latin typeface="Arial" charset="0"/>
                <a:cs typeface="Arial" charset="0"/>
              </a:rPr>
              <a:t>温度</a:t>
            </a:r>
            <a:endParaRPr lang="en-CA" altLang="en-US" dirty="0">
              <a:solidFill>
                <a:srgbClr val="FFFF00"/>
              </a:solidFill>
              <a:latin typeface="Arial" charset="0"/>
              <a:cs typeface="Arial" charset="0"/>
            </a:endParaRPr>
          </a:p>
        </p:txBody>
      </p:sp>
    </p:spTree>
  </p:cSld>
  <p:clrMapOvr>
    <a:masterClrMapping/>
  </p:clrMapOvr>
</p:sld>
</file>

<file path=ppt/theme/theme1.xml><?xml version="1.0" encoding="utf-8"?>
<a:theme xmlns:a="http://schemas.openxmlformats.org/drawingml/2006/main" name="2013_IACLE 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2013_IACLE PPT_Template</Template>
  <TotalTime>15267</TotalTime>
  <Words>13876</Words>
  <Application>Microsoft Office PowerPoint</Application>
  <PresentationFormat>全屏显示(4:3)</PresentationFormat>
  <Paragraphs>1591</Paragraphs>
  <Slides>82</Slides>
  <Notes>79</Notes>
  <HiddenSlides>0</HiddenSlides>
  <MMClips>0</MMClips>
  <ScaleCrop>false</ScaleCrop>
  <HeadingPairs>
    <vt:vector size="8" baseType="variant">
      <vt:variant>
        <vt:lpstr>已用的字体</vt:lpstr>
      </vt:variant>
      <vt:variant>
        <vt:i4>8</vt:i4>
      </vt:variant>
      <vt:variant>
        <vt:lpstr>主题</vt:lpstr>
      </vt:variant>
      <vt:variant>
        <vt:i4>7</vt:i4>
      </vt:variant>
      <vt:variant>
        <vt:lpstr>嵌入 OLE 服务器</vt:lpstr>
      </vt:variant>
      <vt:variant>
        <vt:i4>1</vt:i4>
      </vt:variant>
      <vt:variant>
        <vt:lpstr>幻灯片标题</vt:lpstr>
      </vt:variant>
      <vt:variant>
        <vt:i4>82</vt:i4>
      </vt:variant>
    </vt:vector>
  </HeadingPairs>
  <TitlesOfParts>
    <vt:vector size="98" baseType="lpstr">
      <vt:lpstr>Microsoft YaHei Light</vt:lpstr>
      <vt:lpstr>MS PGothic</vt:lpstr>
      <vt:lpstr>宋体</vt:lpstr>
      <vt:lpstr>微软雅黑</vt:lpstr>
      <vt:lpstr>Arial</vt:lpstr>
      <vt:lpstr>Calibri</vt:lpstr>
      <vt:lpstr>Symbol</vt:lpstr>
      <vt:lpstr>Times New Roman</vt:lpstr>
      <vt:lpstr>2013_IACLE PPT_Template</vt:lpstr>
      <vt:lpstr>Sponsors</vt:lpstr>
      <vt:lpstr>Regular Slide</vt:lpstr>
      <vt:lpstr>Section Slide</vt:lpstr>
      <vt:lpstr>Final Slide</vt:lpstr>
      <vt:lpstr>1_Sponsors</vt:lpstr>
      <vt:lpstr>3_Sponsors</vt:lpstr>
      <vt:lpstr>Chart</vt:lpstr>
      <vt:lpstr>角膜氧供与接触镜配戴</vt:lpstr>
      <vt:lpstr>Attributions</vt:lpstr>
      <vt:lpstr>编审者</vt:lpstr>
      <vt:lpstr>通过教育基金和实物捐赠，IACLE开发和提供隐形眼镜教育</vt:lpstr>
      <vt:lpstr>PowerPoint 演示文稿</vt:lpstr>
      <vt:lpstr>出版 国际接触镜教育者学会(IACLE)  2016修订版  © 国际接触镜教育者学会2000-2015 版权所有。未经国际接触镜教育者学会事先书面许可，本出版物的任何部分不得复制、储存在检索系统中，或以任何形式或传播：   国际接触镜教育者学会 IACLE秘书处， PO Box 656 KENSINGTON NSW 2033 Australia  电子邮件：iacle@iacle.org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visit us online at:</vt:lpstr>
    </vt:vector>
  </TitlesOfParts>
  <Company>Aston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Association of Contact Lens Educators (IACLE)</dc:title>
  <dc:creator>Naroo</dc:creator>
  <cp:lastModifiedBy>wang</cp:lastModifiedBy>
  <cp:revision>199</cp:revision>
  <dcterms:created xsi:type="dcterms:W3CDTF">2014-09-17T10:42:08Z</dcterms:created>
  <dcterms:modified xsi:type="dcterms:W3CDTF">2020-03-13T21:47:29Z</dcterms:modified>
</cp:coreProperties>
</file>