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1" r:id="rId2"/>
    <p:sldMasterId id="2147483665" r:id="rId3"/>
    <p:sldMasterId id="2147483671" r:id="rId4"/>
    <p:sldMasterId id="2147483673" r:id="rId5"/>
    <p:sldMasterId id="2147483675" r:id="rId6"/>
    <p:sldMasterId id="2147483677" r:id="rId7"/>
    <p:sldMasterId id="2147483686" r:id="rId8"/>
    <p:sldMasterId id="2147483692" r:id="rId9"/>
    <p:sldMasterId id="2147483696" r:id="rId10"/>
    <p:sldMasterId id="2147483700" r:id="rId11"/>
  </p:sldMasterIdLst>
  <p:notesMasterIdLst>
    <p:notesMasterId r:id="rId89"/>
  </p:notesMasterIdLst>
  <p:handoutMasterIdLst>
    <p:handoutMasterId r:id="rId90"/>
  </p:handoutMasterIdLst>
  <p:sldIdLst>
    <p:sldId id="417" r:id="rId12"/>
    <p:sldId id="418" r:id="rId13"/>
    <p:sldId id="432" r:id="rId14"/>
    <p:sldId id="429" r:id="rId15"/>
    <p:sldId id="430" r:id="rId16"/>
    <p:sldId id="431" r:id="rId17"/>
    <p:sldId id="335" r:id="rId18"/>
    <p:sldId id="331" r:id="rId19"/>
    <p:sldId id="366" r:id="rId20"/>
    <p:sldId id="287" r:id="rId21"/>
    <p:sldId id="332" r:id="rId22"/>
    <p:sldId id="367" r:id="rId23"/>
    <p:sldId id="350" r:id="rId24"/>
    <p:sldId id="351" r:id="rId25"/>
    <p:sldId id="333" r:id="rId26"/>
    <p:sldId id="352" r:id="rId27"/>
    <p:sldId id="337" r:id="rId28"/>
    <p:sldId id="353" r:id="rId29"/>
    <p:sldId id="368" r:id="rId30"/>
    <p:sldId id="338" r:id="rId31"/>
    <p:sldId id="340" r:id="rId32"/>
    <p:sldId id="342" r:id="rId33"/>
    <p:sldId id="343" r:id="rId34"/>
    <p:sldId id="355" r:id="rId35"/>
    <p:sldId id="356" r:id="rId36"/>
    <p:sldId id="344" r:id="rId37"/>
    <p:sldId id="422" r:id="rId38"/>
    <p:sldId id="346" r:id="rId39"/>
    <p:sldId id="347"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33" r:id="rId83"/>
    <p:sldId id="434" r:id="rId84"/>
    <p:sldId id="435" r:id="rId85"/>
    <p:sldId id="436" r:id="rId86"/>
    <p:sldId id="437" r:id="rId87"/>
    <p:sldId id="423" r:id="rId88"/>
  </p:sldIdLst>
  <p:sldSz cx="10287000" cy="6858000" type="35mm"/>
  <p:notesSz cx="6386513" cy="9815513"/>
  <p:defaultTextStyle>
    <a:defPPr>
      <a:defRPr lang="en-US"/>
    </a:defPPr>
    <a:lvl1pPr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9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F7B"/>
    <a:srgbClr val="E3BEFF"/>
    <a:srgbClr val="CCCCFF"/>
    <a:srgbClr val="FFFFFF"/>
    <a:srgbClr val="FFFF66"/>
    <a:srgbClr val="66FF66"/>
    <a:srgbClr val="99FF99"/>
    <a:srgbClr val="66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56872" autoAdjust="0"/>
  </p:normalViewPr>
  <p:slideViewPr>
    <p:cSldViewPr>
      <p:cViewPr varScale="1">
        <p:scale>
          <a:sx n="50" d="100"/>
          <a:sy n="50" d="100"/>
        </p:scale>
        <p:origin x="2150" y="29"/>
      </p:cViewPr>
      <p:guideLst>
        <p:guide orient="horz" pos="219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handoutMaster" Target="handoutMasters/handout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9525"/>
            <a:ext cx="2767013" cy="458788"/>
          </a:xfrm>
          <a:prstGeom prst="rect">
            <a:avLst/>
          </a:prstGeom>
          <a:noFill/>
          <a:ln w="9525">
            <a:noFill/>
            <a:miter lim="800000"/>
          </a:ln>
          <a:effectLst/>
        </p:spPr>
        <p:txBody>
          <a:bodyPr vert="horz" wrap="square" lIns="19050" tIns="0" rIns="19050" bIns="0" numCol="1" anchor="t" anchorCtr="0" compatLnSpc="1"/>
          <a:lstStyle>
            <a:lvl1pPr algn="l" defTabSz="762000">
              <a:defRPr sz="1000" i="1"/>
            </a:lvl1pPr>
          </a:lstStyle>
          <a:p>
            <a:pPr>
              <a:defRPr/>
            </a:pPr>
            <a:endParaRPr lang="en-US"/>
          </a:p>
        </p:txBody>
      </p:sp>
      <p:sp>
        <p:nvSpPr>
          <p:cNvPr id="3075" name="Rectangle 3"/>
          <p:cNvSpPr>
            <a:spLocks noGrp="1" noChangeArrowheads="1"/>
          </p:cNvSpPr>
          <p:nvPr>
            <p:ph type="dt" sz="quarter" idx="1"/>
          </p:nvPr>
        </p:nvSpPr>
        <p:spPr bwMode="auto">
          <a:xfrm>
            <a:off x="3619500" y="9525"/>
            <a:ext cx="2767013" cy="458788"/>
          </a:xfrm>
          <a:prstGeom prst="rect">
            <a:avLst/>
          </a:prstGeom>
          <a:noFill/>
          <a:ln w="9525">
            <a:noFill/>
            <a:miter lim="800000"/>
          </a:ln>
          <a:effectLst/>
        </p:spPr>
        <p:txBody>
          <a:bodyPr vert="horz" wrap="square" lIns="19050" tIns="0" rIns="19050" bIns="0" numCol="1" anchor="t" anchorCtr="0" compatLnSpc="1"/>
          <a:lstStyle>
            <a:lvl1pPr algn="r" defTabSz="762000">
              <a:defRPr sz="1000" i="1"/>
            </a:lvl1pPr>
          </a:lstStyle>
          <a:p>
            <a:pPr>
              <a:defRPr/>
            </a:pPr>
            <a:endParaRPr lang="en-US"/>
          </a:p>
        </p:txBody>
      </p:sp>
      <p:sp>
        <p:nvSpPr>
          <p:cNvPr id="3076" name="Rectangle 4"/>
          <p:cNvSpPr>
            <a:spLocks noGrp="1" noChangeArrowheads="1"/>
          </p:cNvSpPr>
          <p:nvPr>
            <p:ph type="ftr" sz="quarter" idx="2"/>
          </p:nvPr>
        </p:nvSpPr>
        <p:spPr bwMode="auto">
          <a:xfrm>
            <a:off x="0" y="9345613"/>
            <a:ext cx="2767013" cy="458787"/>
          </a:xfrm>
          <a:prstGeom prst="rect">
            <a:avLst/>
          </a:prstGeom>
          <a:noFill/>
          <a:ln w="9525">
            <a:noFill/>
            <a:miter lim="800000"/>
          </a:ln>
          <a:effectLst/>
        </p:spPr>
        <p:txBody>
          <a:bodyPr vert="horz" wrap="square" lIns="19050" tIns="0" rIns="19050" bIns="0" numCol="1" anchor="b" anchorCtr="0" compatLnSpc="1"/>
          <a:lstStyle>
            <a:lvl1pPr algn="l" defTabSz="762000">
              <a:defRPr sz="1000" i="1"/>
            </a:lvl1pPr>
          </a:lstStyle>
          <a:p>
            <a:pPr>
              <a:defRPr/>
            </a:pPr>
            <a:endParaRPr lang="en-US"/>
          </a:p>
        </p:txBody>
      </p:sp>
      <p:sp>
        <p:nvSpPr>
          <p:cNvPr id="3077" name="Rectangle 5"/>
          <p:cNvSpPr>
            <a:spLocks noGrp="1" noChangeArrowheads="1"/>
          </p:cNvSpPr>
          <p:nvPr>
            <p:ph type="sldNum" sz="quarter" idx="3"/>
          </p:nvPr>
        </p:nvSpPr>
        <p:spPr bwMode="auto">
          <a:xfrm>
            <a:off x="3619500" y="9345613"/>
            <a:ext cx="2767013" cy="458787"/>
          </a:xfrm>
          <a:prstGeom prst="rect">
            <a:avLst/>
          </a:prstGeom>
          <a:noFill/>
          <a:ln w="9525">
            <a:noFill/>
            <a:miter lim="800000"/>
          </a:ln>
          <a:effectLst/>
        </p:spPr>
        <p:txBody>
          <a:bodyPr vert="horz" wrap="square" lIns="19050" tIns="0" rIns="19050" bIns="0" numCol="1" anchor="b" anchorCtr="0" compatLnSpc="1"/>
          <a:lstStyle>
            <a:lvl1pPr algn="r" defTabSz="762000">
              <a:defRPr sz="1000" i="1"/>
            </a:lvl1pPr>
          </a:lstStyle>
          <a:p>
            <a:pPr>
              <a:defRPr/>
            </a:pPr>
            <a:fld id="{FCEA076E-7B5B-49BA-94D6-72B8A1A08596}" type="slidenum">
              <a:rPr lang="en-US"/>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767013" cy="458788"/>
          </a:xfrm>
          <a:prstGeom prst="rect">
            <a:avLst/>
          </a:prstGeom>
          <a:noFill/>
          <a:ln w="9525">
            <a:noFill/>
            <a:miter lim="800000"/>
          </a:ln>
          <a:effectLst/>
        </p:spPr>
        <p:txBody>
          <a:bodyPr vert="horz" wrap="square" lIns="19050" tIns="0" rIns="19050" bIns="0" numCol="1" anchor="t" anchorCtr="0" compatLnSpc="1"/>
          <a:lstStyle>
            <a:lvl1pPr algn="l">
              <a:defRPr sz="1000" i="1"/>
            </a:lvl1pPr>
          </a:lstStyle>
          <a:p>
            <a:pPr>
              <a:defRPr/>
            </a:pPr>
            <a:endParaRPr lang="en-US"/>
          </a:p>
        </p:txBody>
      </p:sp>
      <p:sp>
        <p:nvSpPr>
          <p:cNvPr id="2051" name="Rectangle 3"/>
          <p:cNvSpPr>
            <a:spLocks noGrp="1" noChangeArrowheads="1"/>
          </p:cNvSpPr>
          <p:nvPr>
            <p:ph type="dt" idx="1"/>
          </p:nvPr>
        </p:nvSpPr>
        <p:spPr bwMode="auto">
          <a:xfrm>
            <a:off x="3619500" y="9525"/>
            <a:ext cx="2767013" cy="458788"/>
          </a:xfrm>
          <a:prstGeom prst="rect">
            <a:avLst/>
          </a:prstGeom>
          <a:noFill/>
          <a:ln w="9525">
            <a:noFill/>
            <a:miter lim="800000"/>
          </a:ln>
          <a:effectLst/>
        </p:spPr>
        <p:txBody>
          <a:bodyPr vert="horz" wrap="square" lIns="19050" tIns="0" rIns="19050" bIns="0" numCol="1" anchor="t" anchorCtr="0" compatLnSpc="1"/>
          <a:lstStyle>
            <a:lvl1pPr algn="r">
              <a:defRPr sz="1000" i="1"/>
            </a:lvl1pPr>
          </a:lstStyle>
          <a:p>
            <a:pPr>
              <a:defRPr/>
            </a:pPr>
            <a:endParaRPr lang="en-US"/>
          </a:p>
        </p:txBody>
      </p:sp>
      <p:sp>
        <p:nvSpPr>
          <p:cNvPr id="2052" name="Rectangle 4"/>
          <p:cNvSpPr>
            <a:spLocks noGrp="1" noChangeArrowheads="1"/>
          </p:cNvSpPr>
          <p:nvPr>
            <p:ph type="ftr" sz="quarter" idx="4"/>
          </p:nvPr>
        </p:nvSpPr>
        <p:spPr bwMode="auto">
          <a:xfrm>
            <a:off x="0" y="9345613"/>
            <a:ext cx="2767013" cy="458787"/>
          </a:xfrm>
          <a:prstGeom prst="rect">
            <a:avLst/>
          </a:prstGeom>
          <a:noFill/>
          <a:ln w="9525">
            <a:noFill/>
            <a:miter lim="800000"/>
          </a:ln>
          <a:effectLst/>
        </p:spPr>
        <p:txBody>
          <a:bodyPr vert="horz" wrap="square" lIns="19050" tIns="0" rIns="19050" bIns="0" numCol="1" anchor="b" anchorCtr="0" compatLnSpc="1"/>
          <a:lstStyle>
            <a:lvl1pPr algn="l">
              <a:defRPr sz="1000" i="1"/>
            </a:lvl1pPr>
          </a:lstStyle>
          <a:p>
            <a:pPr>
              <a:defRPr/>
            </a:pPr>
            <a:endParaRPr lang="en-US"/>
          </a:p>
        </p:txBody>
      </p:sp>
      <p:sp>
        <p:nvSpPr>
          <p:cNvPr id="2053" name="Rectangle 5"/>
          <p:cNvSpPr>
            <a:spLocks noGrp="1" noChangeArrowheads="1"/>
          </p:cNvSpPr>
          <p:nvPr>
            <p:ph type="sldNum" sz="quarter" idx="5"/>
          </p:nvPr>
        </p:nvSpPr>
        <p:spPr bwMode="auto">
          <a:xfrm>
            <a:off x="3619500" y="9345613"/>
            <a:ext cx="2767013" cy="458787"/>
          </a:xfrm>
          <a:prstGeom prst="rect">
            <a:avLst/>
          </a:prstGeom>
          <a:noFill/>
          <a:ln w="9525">
            <a:noFill/>
            <a:miter lim="800000"/>
          </a:ln>
          <a:effectLst/>
        </p:spPr>
        <p:txBody>
          <a:bodyPr vert="horz" wrap="square" lIns="19050" tIns="0" rIns="19050" bIns="0" numCol="1" anchor="b" anchorCtr="0" compatLnSpc="1"/>
          <a:lstStyle>
            <a:lvl1pPr algn="r">
              <a:defRPr sz="1000" i="1"/>
            </a:lvl1pPr>
          </a:lstStyle>
          <a:p>
            <a:pPr>
              <a:defRPr/>
            </a:pPr>
            <a:fld id="{F3AE9DA1-B4EB-4A56-9D1D-2C8768AEE160}" type="slidenum">
              <a:rPr lang="en-US"/>
              <a:t>‹#›</a:t>
            </a:fld>
            <a:endParaRPr lang="en-US"/>
          </a:p>
        </p:txBody>
      </p:sp>
      <p:sp>
        <p:nvSpPr>
          <p:cNvPr id="2054" name="Rectangle 6"/>
          <p:cNvSpPr>
            <a:spLocks noGrp="1" noChangeArrowheads="1"/>
          </p:cNvSpPr>
          <p:nvPr>
            <p:ph type="body" sz="quarter" idx="3"/>
          </p:nvPr>
        </p:nvSpPr>
        <p:spPr bwMode="auto">
          <a:xfrm>
            <a:off x="849313" y="4676775"/>
            <a:ext cx="4684712" cy="3883025"/>
          </a:xfrm>
          <a:prstGeom prst="rect">
            <a:avLst/>
          </a:prstGeom>
          <a:noFill/>
          <a:ln w="9525">
            <a:noFill/>
            <a:miter lim="800000"/>
          </a:ln>
          <a:effectLst/>
        </p:spPr>
        <p:txBody>
          <a:bodyPr vert="horz" wrap="square" lIns="82550" tIns="41275" rIns="82550" bIns="41275"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5" name="Rectangle 7"/>
          <p:cNvSpPr>
            <a:spLocks noGrp="1" noRot="1" noChangeAspect="1" noChangeArrowheads="1" noTextEdit="1"/>
          </p:cNvSpPr>
          <p:nvPr>
            <p:ph type="sldImg" idx="2"/>
          </p:nvPr>
        </p:nvSpPr>
        <p:spPr bwMode="auto">
          <a:xfrm>
            <a:off x="622300" y="858838"/>
            <a:ext cx="5143500" cy="3430587"/>
          </a:xfrm>
          <a:prstGeom prst="rect">
            <a:avLst/>
          </a:prstGeom>
          <a:noFill/>
          <a:ln w="12700">
            <a:solidFill>
              <a:schemeClr val="tx1"/>
            </a:solidFill>
            <a:miter lim="800000"/>
          </a:ln>
        </p:spPr>
      </p:sp>
    </p:spTree>
  </p:cSld>
  <p:clrMap bg1="lt1" tx1="dk1" bg2="lt2" tx2="dk2" accent1="accent1" accent2="accent2" accent3="accent3" accent4="accent4" accent5="accent5" accent6="accent6" hlink="hlink" folHlink="folHlink"/>
  <p:notesStyle>
    <a:lvl1pPr algn="l" defTabSz="682625"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1pPr>
    <a:lvl2pPr marL="409575" algn="l" defTabSz="682625"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2pPr>
    <a:lvl3pPr marL="819150" algn="l" defTabSz="682625"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3pPr>
    <a:lvl4pPr marL="1228725" algn="l" defTabSz="682625"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4pPr>
    <a:lvl5pPr marL="1640205" algn="l" defTabSz="682625"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AE9DA1-B4EB-4A56-9D1D-2C8768AEE16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p:spPr>
        <p:txBody>
          <a:bodyPr/>
          <a:lstStyle/>
          <a:p>
            <a:fld id="{8FA24320-32F7-419C-89E1-D643411B525D}" type="slidenum">
              <a:rPr lang="en-US" smtClean="0"/>
              <a:t>11</a:t>
            </a:fld>
            <a:endParaRPr lang="en-US"/>
          </a:p>
        </p:txBody>
      </p:sp>
      <p:sp>
        <p:nvSpPr>
          <p:cNvPr id="33795"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33796"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33797"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33798"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33799"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33800"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33801"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33802"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33803" name="Rectangle 10"/>
          <p:cNvSpPr>
            <a:spLocks noGrp="1" noRot="1" noChangeAspect="1" noChangeArrowheads="1" noTextEdit="1"/>
          </p:cNvSpPr>
          <p:nvPr>
            <p:ph type="sldImg"/>
          </p:nvPr>
        </p:nvSpPr>
        <p:spPr>
          <a:xfrm>
            <a:off x="622300" y="858838"/>
            <a:ext cx="5143500" cy="3430587"/>
          </a:xfrm>
          <a:ln cap="flat"/>
        </p:spPr>
      </p:sp>
      <p:sp>
        <p:nvSpPr>
          <p:cNvPr id="33804" name="Rectangle 11"/>
          <p:cNvSpPr>
            <a:spLocks noGrp="1" noChangeArrowheads="1"/>
          </p:cNvSpPr>
          <p:nvPr>
            <p:ph type="body" idx="1"/>
          </p:nvPr>
        </p:nvSpPr>
        <p:spPr>
          <a:noFill/>
        </p:spPr>
        <p:txBody>
          <a:bodyPr/>
          <a:lstStyle/>
          <a:p>
            <a:r>
              <a:rPr lang="en-US" b="1" dirty="0"/>
              <a:t>History</a:t>
            </a:r>
          </a:p>
          <a:p>
            <a:r>
              <a:rPr lang="en-US" dirty="0"/>
              <a:t>The important aspects of history taking are:</a:t>
            </a:r>
          </a:p>
          <a:p>
            <a:pPr marL="171450" indent="-171450">
              <a:buFont typeface="Arial" panose="020B0604020202020204" pitchFamily="34" charset="0"/>
              <a:buChar char="•"/>
            </a:pPr>
            <a:r>
              <a:rPr lang="en-US" dirty="0"/>
              <a:t>General health</a:t>
            </a:r>
          </a:p>
          <a:p>
            <a:pPr marL="171450" indent="-171450">
              <a:buFont typeface="Arial" panose="020B0604020202020204" pitchFamily="34" charset="0"/>
              <a:buChar char="•"/>
            </a:pPr>
            <a:r>
              <a:rPr lang="en-US" dirty="0"/>
              <a:t>Ocular health</a:t>
            </a:r>
          </a:p>
          <a:p>
            <a:pPr marL="171450" indent="-171450">
              <a:buFont typeface="Arial" panose="020B0604020202020204" pitchFamily="34" charset="0"/>
              <a:buChar char="•"/>
            </a:pPr>
            <a:r>
              <a:rPr lang="en-US" dirty="0"/>
              <a:t>Medication</a:t>
            </a:r>
          </a:p>
          <a:p>
            <a:pPr marL="171450" indent="-171450">
              <a:buFont typeface="Arial" panose="020B0604020202020204" pitchFamily="34" charset="0"/>
              <a:buChar char="•"/>
            </a:pPr>
            <a:r>
              <a:rPr lang="en-US" dirty="0"/>
              <a:t>Ocular history including vision corrections</a:t>
            </a:r>
          </a:p>
          <a:p>
            <a:pPr marL="171450" indent="-171450">
              <a:buFont typeface="Arial" panose="020B0604020202020204" pitchFamily="34" charset="0"/>
              <a:buChar char="•"/>
            </a:pPr>
            <a:r>
              <a:rPr lang="en-US" dirty="0"/>
              <a:t>Special occupational, recreational, &amp; environmental factors.</a:t>
            </a:r>
          </a:p>
          <a:p>
            <a:r>
              <a:rPr lang="en-US" dirty="0"/>
              <a:t>Ocular abnormalities such as senile ectropion, </a:t>
            </a:r>
            <a:r>
              <a:rPr lang="en-US" dirty="0" err="1"/>
              <a:t>Sjögren’s</a:t>
            </a:r>
            <a:r>
              <a:rPr lang="en-US" dirty="0"/>
              <a:t> Syndrome, etc. may contra-indicate CL wear or help identify the type &amp;/or design which may be more suitable.</a:t>
            </a:r>
          </a:p>
          <a:p>
            <a:endParaRPr lang="en-US" dirty="0"/>
          </a:p>
          <a:p>
            <a:r>
              <a:rPr lang="en-US" b="1" dirty="0"/>
              <a:t>Personal &amp; occupational needs.  </a:t>
            </a:r>
            <a:r>
              <a:rPr lang="en-US" dirty="0"/>
              <a:t>Consideration of age, gender, cosmetic, occupational, recreational, environmental, &amp; other factors may help the choice of type &amp; design of CLs to be prescribed.</a:t>
            </a:r>
          </a:p>
          <a:p>
            <a:r>
              <a:rPr lang="en-US" b="1" dirty="0"/>
              <a:t>Refractive.  </a:t>
            </a:r>
            <a:r>
              <a:rPr lang="en-US" dirty="0"/>
              <a:t>Previous &amp; current records of the patient’s refractive status should always be referred to, especially where binocular functions need to be considered.  Referral letters &amp; record cards are good sources of such information.  Once fitted, CLs might perform differently from the patient’s expectations.  It is the responsibility of the practitioner to explain the benefits &amp; limitations of the CLs being prescribed.  Problems arising are much easier to deal with if their possibility was raised beforehand.  However, some problems can be ‘induced’ by their mere suggestion by the practitioner (In effect the practitioner has given the patient a ‘shopping list’ of potential problems).  Clinical judgment based on sound experience is essential.</a:t>
            </a:r>
          </a:p>
          <a:p>
            <a:r>
              <a:rPr lang="en-US" i="1" dirty="0"/>
              <a:t>NOTE: Patient selection is discussed in further detail in Unit 4.1 of the original version of the </a:t>
            </a:r>
            <a:r>
              <a:rPr lang="en-US" i="1" dirty="0" err="1"/>
              <a:t>ICLC</a:t>
            </a:r>
            <a:r>
              <a:rPr lang="en-US" dirty="0"/>
              <a:t>.</a:t>
            </a:r>
          </a:p>
          <a:p>
            <a:r>
              <a:rPr lang="en-US"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22300" y="858838"/>
            <a:ext cx="5143500" cy="3430587"/>
          </a:xfrm>
        </p:spPr>
      </p:sp>
      <p:sp>
        <p:nvSpPr>
          <p:cNvPr id="3" name="Espace réservé des commentaires 2"/>
          <p:cNvSpPr>
            <a:spLocks noGrp="1"/>
          </p:cNvSpPr>
          <p:nvPr>
            <p:ph type="body" idx="1"/>
          </p:nvPr>
        </p:nvSpPr>
        <p:spPr/>
        <p:txBody>
          <a:bodyPr/>
          <a:lstStyle/>
          <a:p>
            <a:r>
              <a:rPr lang="fr-FR" b="1" dirty="0"/>
              <a:t>CL </a:t>
            </a:r>
            <a:r>
              <a:rPr lang="fr-FR" b="1" dirty="0" err="1"/>
              <a:t>History</a:t>
            </a:r>
            <a:endParaRPr lang="fr-FR" b="1" dirty="0"/>
          </a:p>
          <a:p>
            <a:r>
              <a:rPr lang="fr-FR" dirty="0"/>
              <a:t>If the</a:t>
            </a:r>
            <a:r>
              <a:rPr lang="fr-FR" baseline="0" dirty="0"/>
              <a:t> patient is still </a:t>
            </a:r>
            <a:r>
              <a:rPr lang="fr-FR" baseline="0" dirty="0" err="1"/>
              <a:t>wearing</a:t>
            </a:r>
            <a:r>
              <a:rPr lang="fr-FR" baseline="0" dirty="0"/>
              <a:t> </a:t>
            </a:r>
            <a:r>
              <a:rPr lang="fr-FR" baseline="0" dirty="0" err="1"/>
              <a:t>CLs</a:t>
            </a:r>
            <a:r>
              <a:rPr lang="fr-FR" baseline="0" dirty="0"/>
              <a:t> at the time of the </a:t>
            </a:r>
            <a:r>
              <a:rPr lang="fr-FR" baseline="0" dirty="0" err="1"/>
              <a:t>appointment</a:t>
            </a:r>
            <a:r>
              <a:rPr lang="fr-FR" baseline="0" dirty="0"/>
              <a:t>, </a:t>
            </a:r>
            <a:r>
              <a:rPr lang="fr-FR" baseline="0" dirty="0" err="1"/>
              <a:t>it</a:t>
            </a:r>
            <a:r>
              <a:rPr lang="fr-FR" baseline="0" dirty="0"/>
              <a:t> </a:t>
            </a:r>
            <a:r>
              <a:rPr lang="fr-FR" baseline="0" dirty="0" err="1"/>
              <a:t>is</a:t>
            </a:r>
            <a:r>
              <a:rPr lang="fr-FR" baseline="0" dirty="0"/>
              <a:t> important to </a:t>
            </a:r>
            <a:r>
              <a:rPr lang="fr-FR" baseline="0" dirty="0" err="1"/>
              <a:t>obtain</a:t>
            </a:r>
            <a:r>
              <a:rPr lang="fr-FR" baseline="0" dirty="0"/>
              <a:t> as </a:t>
            </a:r>
            <a:r>
              <a:rPr lang="fr-FR" baseline="0" dirty="0" err="1"/>
              <a:t>much</a:t>
            </a:r>
            <a:r>
              <a:rPr lang="fr-FR" baseline="0" dirty="0"/>
              <a:t> information about the </a:t>
            </a:r>
            <a:r>
              <a:rPr lang="fr-FR" baseline="0" dirty="0" err="1"/>
              <a:t>CLs</a:t>
            </a:r>
            <a:r>
              <a:rPr lang="fr-FR" baseline="0" dirty="0"/>
              <a:t> &amp; </a:t>
            </a:r>
            <a:r>
              <a:rPr lang="fr-FR" baseline="0" dirty="0" err="1"/>
              <a:t>any</a:t>
            </a:r>
            <a:r>
              <a:rPr lang="fr-FR" baseline="0" dirty="0"/>
              <a:t> </a:t>
            </a:r>
            <a:r>
              <a:rPr lang="fr-FR" baseline="0" dirty="0" err="1"/>
              <a:t>associated</a:t>
            </a:r>
            <a:r>
              <a:rPr lang="fr-FR" baseline="0" dirty="0"/>
              <a:t> </a:t>
            </a:r>
            <a:r>
              <a:rPr lang="fr-FR" baseline="0" dirty="0" err="1"/>
              <a:t>problems</a:t>
            </a:r>
            <a:r>
              <a:rPr lang="fr-FR" baseline="0" dirty="0"/>
              <a:t> </a:t>
            </a:r>
            <a:r>
              <a:rPr lang="fr-FR" baseline="0" dirty="0" err="1"/>
              <a:t>they</a:t>
            </a:r>
            <a:r>
              <a:rPr lang="fr-FR" baseline="0" dirty="0"/>
              <a:t> </a:t>
            </a:r>
            <a:r>
              <a:rPr lang="fr-FR" baseline="0" dirty="0" err="1"/>
              <a:t>may</a:t>
            </a:r>
            <a:r>
              <a:rPr lang="fr-FR" baseline="0" dirty="0"/>
              <a:t> have. If the patient </a:t>
            </a:r>
            <a:r>
              <a:rPr lang="fr-FR" baseline="0" dirty="0" err="1"/>
              <a:t>discontinued</a:t>
            </a:r>
            <a:r>
              <a:rPr lang="fr-FR" baseline="0" dirty="0"/>
              <a:t> CL wear, </a:t>
            </a:r>
            <a:r>
              <a:rPr lang="fr-FR" baseline="0" dirty="0" err="1"/>
              <a:t>it</a:t>
            </a:r>
            <a:r>
              <a:rPr lang="fr-FR" baseline="0" dirty="0"/>
              <a:t> </a:t>
            </a:r>
            <a:r>
              <a:rPr lang="fr-FR" baseline="0" dirty="0" err="1"/>
              <a:t>is</a:t>
            </a:r>
            <a:r>
              <a:rPr lang="fr-FR" baseline="0" dirty="0"/>
              <a:t> of </a:t>
            </a:r>
            <a:r>
              <a:rPr lang="fr-FR" baseline="0" dirty="0" err="1"/>
              <a:t>great</a:t>
            </a:r>
            <a:r>
              <a:rPr lang="fr-FR" baseline="0" dirty="0"/>
              <a:t> </a:t>
            </a:r>
            <a:r>
              <a:rPr lang="fr-FR" baseline="0" dirty="0" err="1"/>
              <a:t>interest</a:t>
            </a:r>
            <a:r>
              <a:rPr lang="fr-FR" baseline="0" dirty="0"/>
              <a:t> to </a:t>
            </a:r>
            <a:r>
              <a:rPr lang="fr-FR" baseline="0" dirty="0" err="1"/>
              <a:t>understand</a:t>
            </a:r>
            <a:r>
              <a:rPr lang="fr-FR" baseline="0" dirty="0"/>
              <a:t> </a:t>
            </a:r>
            <a:r>
              <a:rPr lang="fr-FR" baseline="0" dirty="0" err="1"/>
              <a:t>why</a:t>
            </a:r>
            <a:r>
              <a:rPr lang="fr-FR" baseline="0" dirty="0"/>
              <a:t>. For </a:t>
            </a:r>
            <a:r>
              <a:rPr lang="fr-FR" baseline="0" dirty="0" err="1"/>
              <a:t>example</a:t>
            </a:r>
            <a:r>
              <a:rPr lang="fr-FR" baseline="0" dirty="0"/>
              <a:t>, if </a:t>
            </a:r>
            <a:r>
              <a:rPr lang="fr-FR" baseline="0" dirty="0" err="1"/>
              <a:t>dryness</a:t>
            </a:r>
            <a:r>
              <a:rPr lang="fr-FR" baseline="0" dirty="0"/>
              <a:t> &amp; </a:t>
            </a:r>
            <a:r>
              <a:rPr lang="fr-FR" baseline="0" dirty="0" err="1"/>
              <a:t>discomfort</a:t>
            </a:r>
            <a:r>
              <a:rPr lang="fr-FR" baseline="0" dirty="0"/>
              <a:t> </a:t>
            </a:r>
            <a:r>
              <a:rPr lang="fr-FR" baseline="0" dirty="0" err="1"/>
              <a:t>were</a:t>
            </a:r>
            <a:r>
              <a:rPr lang="fr-FR" baseline="0" dirty="0"/>
              <a:t> an issue, </a:t>
            </a:r>
            <a:r>
              <a:rPr lang="fr-FR" baseline="0" dirty="0" err="1"/>
              <a:t>then</a:t>
            </a:r>
            <a:r>
              <a:rPr lang="fr-FR" baseline="0" dirty="0"/>
              <a:t> </a:t>
            </a:r>
            <a:r>
              <a:rPr lang="fr-FR" baseline="0" dirty="0" err="1"/>
              <a:t>specific</a:t>
            </a:r>
            <a:r>
              <a:rPr lang="fr-FR" baseline="0" dirty="0"/>
              <a:t> CL </a:t>
            </a:r>
            <a:r>
              <a:rPr lang="fr-FR" baseline="0" dirty="0" err="1"/>
              <a:t>materials</a:t>
            </a:r>
            <a:r>
              <a:rPr lang="fr-FR" baseline="0" dirty="0"/>
              <a:t> </a:t>
            </a:r>
            <a:r>
              <a:rPr lang="fr-FR" baseline="0" dirty="0" err="1"/>
              <a:t>can</a:t>
            </a:r>
            <a:r>
              <a:rPr lang="fr-FR" baseline="0" dirty="0"/>
              <a:t> </a:t>
            </a:r>
            <a:r>
              <a:rPr lang="fr-FR" baseline="0" dirty="0" err="1"/>
              <a:t>be</a:t>
            </a:r>
            <a:r>
              <a:rPr lang="fr-FR" baseline="0" dirty="0"/>
              <a:t> </a:t>
            </a:r>
            <a:r>
              <a:rPr lang="fr-FR" baseline="0" dirty="0" err="1"/>
              <a:t>chosen</a:t>
            </a:r>
            <a:r>
              <a:rPr lang="fr-FR" baseline="0" dirty="0"/>
              <a:t> to </a:t>
            </a:r>
            <a:r>
              <a:rPr lang="fr-FR" baseline="0" dirty="0" err="1"/>
              <a:t>limit</a:t>
            </a:r>
            <a:r>
              <a:rPr lang="fr-FR" baseline="0" dirty="0"/>
              <a:t> </a:t>
            </a:r>
            <a:r>
              <a:rPr lang="fr-FR" baseline="0" dirty="0" err="1"/>
              <a:t>these</a:t>
            </a:r>
            <a:r>
              <a:rPr lang="fr-FR" baseline="0" dirty="0"/>
              <a:t> </a:t>
            </a:r>
            <a:r>
              <a:rPr lang="fr-FR" baseline="0" dirty="0" err="1"/>
              <a:t>undesirable</a:t>
            </a:r>
            <a:r>
              <a:rPr lang="fr-FR" baseline="0" dirty="0"/>
              <a:t> </a:t>
            </a:r>
            <a:r>
              <a:rPr lang="fr-FR" baseline="0" dirty="0" err="1"/>
              <a:t>effects</a:t>
            </a:r>
            <a:r>
              <a:rPr lang="fr-FR" baseline="0" dirty="0"/>
              <a:t>. If </a:t>
            </a:r>
            <a:r>
              <a:rPr lang="fr-FR" baseline="0" dirty="0" err="1"/>
              <a:t>they</a:t>
            </a:r>
            <a:r>
              <a:rPr lang="fr-FR" baseline="0" dirty="0"/>
              <a:t> </a:t>
            </a:r>
            <a:r>
              <a:rPr lang="fr-FR" baseline="0" dirty="0" err="1"/>
              <a:t>discontinued</a:t>
            </a:r>
            <a:r>
              <a:rPr lang="fr-FR" baseline="0" dirty="0"/>
              <a:t> </a:t>
            </a:r>
            <a:r>
              <a:rPr lang="fr-FR" baseline="0" dirty="0" err="1"/>
              <a:t>because</a:t>
            </a:r>
            <a:r>
              <a:rPr lang="fr-FR" baseline="0" dirty="0"/>
              <a:t> of the </a:t>
            </a:r>
            <a:r>
              <a:rPr lang="fr-FR" baseline="0" dirty="0" err="1"/>
              <a:t>limited</a:t>
            </a:r>
            <a:r>
              <a:rPr lang="fr-FR" baseline="0" dirty="0"/>
              <a:t> range of </a:t>
            </a:r>
            <a:r>
              <a:rPr lang="fr-FR" baseline="0" dirty="0" err="1"/>
              <a:t>parameters</a:t>
            </a:r>
            <a:r>
              <a:rPr lang="fr-FR" baseline="0" dirty="0"/>
              <a:t> </a:t>
            </a:r>
            <a:r>
              <a:rPr lang="fr-FR" baseline="0" dirty="0" err="1"/>
              <a:t>available</a:t>
            </a:r>
            <a:r>
              <a:rPr lang="fr-FR" baseline="0" dirty="0"/>
              <a:t> </a:t>
            </a:r>
            <a:r>
              <a:rPr lang="fr-FR" baseline="0" dirty="0" err="1"/>
              <a:t>preveiously</a:t>
            </a:r>
            <a:r>
              <a:rPr lang="fr-FR" baseline="0" dirty="0"/>
              <a:t>, </a:t>
            </a:r>
            <a:r>
              <a:rPr lang="fr-FR" baseline="0" dirty="0" err="1"/>
              <a:t>it</a:t>
            </a:r>
            <a:r>
              <a:rPr lang="fr-FR" baseline="0" dirty="0"/>
              <a:t> </a:t>
            </a:r>
            <a:r>
              <a:rPr lang="fr-FR" baseline="0" dirty="0" err="1"/>
              <a:t>is</a:t>
            </a:r>
            <a:r>
              <a:rPr lang="fr-FR" baseline="0" dirty="0"/>
              <a:t> possible </a:t>
            </a:r>
            <a:r>
              <a:rPr lang="fr-FR" baseline="0" dirty="0" err="1"/>
              <a:t>that</a:t>
            </a:r>
            <a:r>
              <a:rPr lang="fr-FR" baseline="0" dirty="0"/>
              <a:t> </a:t>
            </a:r>
            <a:r>
              <a:rPr lang="fr-FR" baseline="0" dirty="0" err="1"/>
              <a:t>other</a:t>
            </a:r>
            <a:r>
              <a:rPr lang="fr-FR" baseline="0" dirty="0"/>
              <a:t> </a:t>
            </a:r>
            <a:r>
              <a:rPr lang="fr-FR" baseline="0" dirty="0" err="1"/>
              <a:t>CLs</a:t>
            </a:r>
            <a:r>
              <a:rPr lang="fr-FR" baseline="0" dirty="0"/>
              <a:t> </a:t>
            </a:r>
            <a:r>
              <a:rPr lang="fr-FR" baseline="0" dirty="0" err="1"/>
              <a:t>now</a:t>
            </a:r>
            <a:r>
              <a:rPr lang="fr-FR" baseline="0" dirty="0"/>
              <a:t> are </a:t>
            </a:r>
            <a:r>
              <a:rPr lang="fr-FR" baseline="0" dirty="0" err="1"/>
              <a:t>available</a:t>
            </a:r>
            <a:r>
              <a:rPr lang="fr-FR" baseline="0" dirty="0"/>
              <a:t> in </a:t>
            </a:r>
            <a:r>
              <a:rPr lang="fr-FR" baseline="0" dirty="0" err="1"/>
              <a:t>expanded</a:t>
            </a:r>
            <a:r>
              <a:rPr lang="fr-FR" baseline="0" dirty="0"/>
              <a:t> </a:t>
            </a:r>
            <a:r>
              <a:rPr lang="fr-FR" baseline="0" dirty="0" err="1"/>
              <a:t>parameter</a:t>
            </a:r>
            <a:r>
              <a:rPr lang="fr-FR" baseline="0" dirty="0"/>
              <a:t> ranges.</a:t>
            </a:r>
          </a:p>
          <a:p>
            <a:r>
              <a:rPr lang="fr-FR" baseline="0" dirty="0"/>
              <a:t>A </a:t>
            </a:r>
            <a:r>
              <a:rPr lang="fr-FR" baseline="0" dirty="0" err="1"/>
              <a:t>history</a:t>
            </a:r>
            <a:r>
              <a:rPr lang="fr-FR" baseline="0" dirty="0"/>
              <a:t> of </a:t>
            </a:r>
            <a:r>
              <a:rPr lang="fr-FR" baseline="0" dirty="0" err="1"/>
              <a:t>compiance</a:t>
            </a:r>
            <a:r>
              <a:rPr lang="fr-FR" baseline="0" dirty="0"/>
              <a:t> issues, </a:t>
            </a:r>
            <a:r>
              <a:rPr lang="fr-FR" baseline="0" dirty="0" err="1"/>
              <a:t>may</a:t>
            </a:r>
            <a:r>
              <a:rPr lang="fr-FR" baseline="0" dirty="0"/>
              <a:t> </a:t>
            </a:r>
            <a:r>
              <a:rPr lang="fr-FR" baseline="0" dirty="0" err="1"/>
              <a:t>require</a:t>
            </a:r>
            <a:r>
              <a:rPr lang="fr-FR" baseline="0" dirty="0"/>
              <a:t> more strict </a:t>
            </a:r>
            <a:r>
              <a:rPr lang="fr-FR" baseline="0" dirty="0" err="1"/>
              <a:t>education</a:t>
            </a:r>
            <a:r>
              <a:rPr lang="fr-FR" baseline="0" dirty="0"/>
              <a:t> </a:t>
            </a:r>
            <a:r>
              <a:rPr lang="fr-FR" baseline="0" dirty="0" err="1"/>
              <a:t>with</a:t>
            </a:r>
            <a:r>
              <a:rPr lang="fr-FR" baseline="0" dirty="0"/>
              <a:t> the patient if </a:t>
            </a:r>
            <a:r>
              <a:rPr lang="fr-FR" baseline="0" dirty="0" err="1"/>
              <a:t>they</a:t>
            </a:r>
            <a:r>
              <a:rPr lang="fr-FR" baseline="0" dirty="0"/>
              <a:t> </a:t>
            </a:r>
            <a:r>
              <a:rPr lang="fr-FR" baseline="0" dirty="0" err="1"/>
              <a:t>would</a:t>
            </a:r>
            <a:r>
              <a:rPr lang="fr-FR" baseline="0" dirty="0"/>
              <a:t> </a:t>
            </a:r>
            <a:r>
              <a:rPr lang="fr-FR" baseline="0" dirty="0" err="1"/>
              <a:t>like</a:t>
            </a:r>
            <a:r>
              <a:rPr lang="fr-FR" baseline="0" dirty="0"/>
              <a:t> to return to CL wear.</a:t>
            </a:r>
          </a:p>
          <a:p>
            <a:r>
              <a:rPr lang="fr-FR" baseline="0" dirty="0" err="1"/>
              <a:t>Even</a:t>
            </a:r>
            <a:r>
              <a:rPr lang="fr-FR" baseline="0" dirty="0"/>
              <a:t> if DD </a:t>
            </a:r>
            <a:r>
              <a:rPr lang="fr-FR" baseline="0" dirty="0" err="1"/>
              <a:t>CLs</a:t>
            </a:r>
            <a:r>
              <a:rPr lang="fr-FR" baseline="0" dirty="0"/>
              <a:t> are in use, a question about CL care </a:t>
            </a:r>
            <a:r>
              <a:rPr lang="fr-FR" baseline="0" dirty="0" err="1"/>
              <a:t>products</a:t>
            </a:r>
            <a:r>
              <a:rPr lang="fr-FR" baseline="0" dirty="0"/>
              <a:t> </a:t>
            </a:r>
            <a:r>
              <a:rPr lang="fr-FR" baseline="0" dirty="0" err="1"/>
              <a:t>may</a:t>
            </a:r>
            <a:r>
              <a:rPr lang="fr-FR" baseline="0" dirty="0"/>
              <a:t> </a:t>
            </a:r>
            <a:r>
              <a:rPr lang="fr-FR" baseline="0" dirty="0" err="1"/>
              <a:t>elicit</a:t>
            </a:r>
            <a:r>
              <a:rPr lang="fr-FR" baseline="0" dirty="0"/>
              <a:t> information </a:t>
            </a:r>
            <a:r>
              <a:rPr lang="fr-FR" baseline="0" dirty="0" err="1"/>
              <a:t>suggesting</a:t>
            </a:r>
            <a:r>
              <a:rPr lang="fr-FR" baseline="0" dirty="0"/>
              <a:t> non-</a:t>
            </a:r>
            <a:r>
              <a:rPr lang="fr-FR" baseline="0" dirty="0" err="1"/>
              <a:t>compliant</a:t>
            </a:r>
            <a:r>
              <a:rPr lang="fr-FR" baseline="0" dirty="0"/>
              <a:t> </a:t>
            </a:r>
            <a:r>
              <a:rPr lang="fr-FR" baseline="0" dirty="0" err="1"/>
              <a:t>reuse</a:t>
            </a:r>
            <a:r>
              <a:rPr lang="fr-FR" baseline="0" dirty="0"/>
              <a:t>, use of </a:t>
            </a:r>
            <a:r>
              <a:rPr lang="fr-FR" baseline="0" dirty="0" err="1"/>
              <a:t>tap</a:t>
            </a:r>
            <a:r>
              <a:rPr lang="fr-FR" baseline="0" dirty="0"/>
              <a:t> water on a CL </a:t>
            </a:r>
            <a:r>
              <a:rPr lang="fr-FR" baseline="0" dirty="0" err="1"/>
              <a:t>dropped</a:t>
            </a:r>
            <a:r>
              <a:rPr lang="fr-FR" baseline="0" dirty="0"/>
              <a:t> </a:t>
            </a:r>
            <a:r>
              <a:rPr lang="fr-FR" baseline="0" dirty="0" err="1"/>
              <a:t>during</a:t>
            </a:r>
            <a:r>
              <a:rPr lang="fr-FR" baseline="0" dirty="0"/>
              <a:t> insertion, or </a:t>
            </a:r>
            <a:r>
              <a:rPr lang="fr-FR" baseline="0" dirty="0" err="1"/>
              <a:t>other</a:t>
            </a:r>
            <a:r>
              <a:rPr lang="fr-FR" baseline="0" dirty="0"/>
              <a:t> </a:t>
            </a:r>
            <a:r>
              <a:rPr lang="fr-FR" baseline="0" dirty="0" err="1"/>
              <a:t>risky</a:t>
            </a:r>
            <a:r>
              <a:rPr lang="fr-FR" baseline="0" dirty="0"/>
              <a:t> </a:t>
            </a:r>
            <a:r>
              <a:rPr lang="fr-FR" baseline="0" dirty="0" err="1"/>
              <a:t>behaviours</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a:defRPr/>
            </a:pPr>
            <a:fld id="{F3AE9DA1-B4EB-4A56-9D1D-2C8768AEE160}"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1ADE9A2E-6700-49FB-B402-AD07F354E377}" type="slidenum">
              <a:rPr lang="en-US" smtClean="0"/>
              <a:t>13</a:t>
            </a:fld>
            <a:endParaRPr lang="en-US"/>
          </a:p>
        </p:txBody>
      </p:sp>
      <p:sp>
        <p:nvSpPr>
          <p:cNvPr id="35843"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35844"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35845"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35846"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35847"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35848"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35849"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35850"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35851" name="Rectangle 10"/>
          <p:cNvSpPr>
            <a:spLocks noGrp="1" noRot="1" noChangeAspect="1" noChangeArrowheads="1" noTextEdit="1"/>
          </p:cNvSpPr>
          <p:nvPr>
            <p:ph type="sldImg"/>
          </p:nvPr>
        </p:nvSpPr>
        <p:spPr>
          <a:xfrm>
            <a:off x="622300" y="858838"/>
            <a:ext cx="5143500" cy="3430587"/>
          </a:xfrm>
          <a:ln cap="flat"/>
        </p:spPr>
      </p:sp>
      <p:sp>
        <p:nvSpPr>
          <p:cNvPr id="35852" name="Rectangle 11"/>
          <p:cNvSpPr>
            <a:spLocks noGrp="1" noChangeArrowheads="1"/>
          </p:cNvSpPr>
          <p:nvPr>
            <p:ph type="body" idx="1"/>
          </p:nvPr>
        </p:nvSpPr>
        <p:spPr>
          <a:noFill/>
        </p:spPr>
        <p:txBody>
          <a:bodyPr/>
          <a:lstStyle/>
          <a:p>
            <a:r>
              <a:rPr lang="en-US" b="1" dirty="0"/>
              <a:t>History</a:t>
            </a:r>
          </a:p>
          <a:p>
            <a:r>
              <a:rPr lang="en-US" dirty="0"/>
              <a:t>A surfer requiring a distance correction may benefit</a:t>
            </a:r>
            <a:r>
              <a:rPr lang="en-US" baseline="0" dirty="0"/>
              <a:t> </a:t>
            </a:r>
            <a:r>
              <a:rPr lang="en-US" dirty="0"/>
              <a:t>from DD CLs</a:t>
            </a:r>
            <a:r>
              <a:rPr lang="en-US" baseline="0" dirty="0"/>
              <a:t> with UV protection.  CLs should be discarded after finishing the session.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p>
            <a:fld id="{CD067E40-8207-4662-B428-CDFBDE96CAAB}" type="slidenum">
              <a:rPr lang="en-US" smtClean="0"/>
              <a:t>14</a:t>
            </a:fld>
            <a:endParaRPr lang="en-US"/>
          </a:p>
        </p:txBody>
      </p:sp>
      <p:sp>
        <p:nvSpPr>
          <p:cNvPr id="36867"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36868"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36869"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36870"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36871"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36872"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36873"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36874"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36875" name="Rectangle 10"/>
          <p:cNvSpPr>
            <a:spLocks noGrp="1" noRot="1" noChangeAspect="1" noChangeArrowheads="1" noTextEdit="1"/>
          </p:cNvSpPr>
          <p:nvPr>
            <p:ph type="sldImg"/>
          </p:nvPr>
        </p:nvSpPr>
        <p:spPr>
          <a:xfrm>
            <a:off x="622300" y="858838"/>
            <a:ext cx="5143500" cy="3430587"/>
          </a:xfrm>
          <a:ln cap="flat"/>
        </p:spPr>
      </p:sp>
      <p:sp>
        <p:nvSpPr>
          <p:cNvPr id="36876" name="Rectangle 11"/>
          <p:cNvSpPr>
            <a:spLocks noGrp="1" noChangeArrowheads="1"/>
          </p:cNvSpPr>
          <p:nvPr>
            <p:ph type="body" idx="1"/>
          </p:nvPr>
        </p:nvSpPr>
        <p:spPr>
          <a:noFill/>
        </p:spPr>
        <p:txBody>
          <a:bodyPr/>
          <a:lstStyle/>
          <a:p>
            <a:r>
              <a:rPr lang="en-US" b="1" dirty="0"/>
              <a:t>History</a:t>
            </a:r>
          </a:p>
          <a:p>
            <a:r>
              <a:rPr lang="en-US" dirty="0"/>
              <a:t>Where a patient is engaged in close work for many</a:t>
            </a:r>
            <a:r>
              <a:rPr lang="en-US" baseline="0" dirty="0"/>
              <a:t> </a:t>
            </a:r>
            <a:r>
              <a:rPr lang="en-US" dirty="0"/>
              <a:t>hours of the day, age &amp; the requirement for near</a:t>
            </a:r>
            <a:r>
              <a:rPr lang="en-US" baseline="0" dirty="0"/>
              <a:t> </a:t>
            </a:r>
            <a:r>
              <a:rPr lang="en-US" dirty="0"/>
              <a:t>correction need to be considered. An overview of</a:t>
            </a:r>
            <a:r>
              <a:rPr lang="en-US" baseline="0" dirty="0"/>
              <a:t> </a:t>
            </a:r>
            <a:r>
              <a:rPr lang="en-US" dirty="0"/>
              <a:t>the benefits that a </a:t>
            </a:r>
            <a:r>
              <a:rPr lang="en-US" dirty="0" err="1"/>
              <a:t>presbyope</a:t>
            </a:r>
            <a:r>
              <a:rPr lang="en-US" dirty="0"/>
              <a:t> might derive from</a:t>
            </a:r>
            <a:r>
              <a:rPr lang="en-US" baseline="0" dirty="0"/>
              <a:t> </a:t>
            </a:r>
            <a:r>
              <a:rPr lang="en-US" dirty="0"/>
              <a:t>bifocal, </a:t>
            </a:r>
            <a:r>
              <a:rPr lang="en-US" dirty="0" err="1"/>
              <a:t>monovision</a:t>
            </a:r>
            <a:r>
              <a:rPr lang="en-US" dirty="0"/>
              <a:t>,</a:t>
            </a:r>
            <a:r>
              <a:rPr lang="en-US" baseline="0" dirty="0"/>
              <a:t> </a:t>
            </a:r>
            <a:r>
              <a:rPr lang="en-US" dirty="0"/>
              <a:t>or near spectacle corrections</a:t>
            </a:r>
            <a:r>
              <a:rPr lang="en-US" baseline="0" dirty="0"/>
              <a:t> </a:t>
            </a:r>
            <a:r>
              <a:rPr lang="en-US" dirty="0"/>
              <a:t>may need to be presented.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819995E2-CEAB-4401-92A6-45C806F1DE3F}" type="slidenum">
              <a:rPr lang="en-US" smtClean="0"/>
              <a:t>15</a:t>
            </a:fld>
            <a:endParaRPr lang="en-US"/>
          </a:p>
        </p:txBody>
      </p:sp>
      <p:sp>
        <p:nvSpPr>
          <p:cNvPr id="37891"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37892"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37893"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37894"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37895"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37896"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37897"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37898"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37899" name="Rectangle 10"/>
          <p:cNvSpPr>
            <a:spLocks noGrp="1" noRot="1" noChangeAspect="1" noChangeArrowheads="1" noTextEdit="1"/>
          </p:cNvSpPr>
          <p:nvPr>
            <p:ph type="sldImg"/>
          </p:nvPr>
        </p:nvSpPr>
        <p:spPr>
          <a:xfrm>
            <a:off x="622300" y="858838"/>
            <a:ext cx="5143500" cy="3430587"/>
          </a:xfrm>
          <a:ln cap="flat"/>
        </p:spPr>
      </p:sp>
      <p:sp>
        <p:nvSpPr>
          <p:cNvPr id="37900" name="Rectangle 11"/>
          <p:cNvSpPr>
            <a:spLocks noGrp="1" noChangeArrowheads="1"/>
          </p:cNvSpPr>
          <p:nvPr>
            <p:ph type="body" idx="1"/>
          </p:nvPr>
        </p:nvSpPr>
        <p:spPr>
          <a:noFill/>
        </p:spPr>
        <p:txBody>
          <a:bodyPr/>
          <a:lstStyle/>
          <a:p>
            <a:r>
              <a:rPr lang="en-US" b="1" dirty="0"/>
              <a:t>Patient Screening &amp; Examination Results</a:t>
            </a:r>
          </a:p>
          <a:p>
            <a:r>
              <a:rPr lang="en-US" dirty="0"/>
              <a:t>The patient should be informed that their suitability for CLs depends on the results of the screening, preliminary, &amp; trial CL fitting examinations.</a:t>
            </a:r>
          </a:p>
          <a:p>
            <a:r>
              <a:rPr lang="en-US" dirty="0"/>
              <a:t>Patient selection &amp; the appropriateness of the CLs prescribed, are crucial to ensuring successful CL wear. An inquiring &amp; conservative practitioner attitude is required.</a:t>
            </a:r>
          </a:p>
          <a:p>
            <a:r>
              <a:rPr lang="en-US" b="1" dirty="0"/>
              <a:t> </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2D16F8E1-256A-4FD8-A627-C529BD407FF4}" type="slidenum">
              <a:rPr lang="en-US" smtClean="0"/>
              <a:t>16</a:t>
            </a:fld>
            <a:endParaRPr lang="en-US"/>
          </a:p>
        </p:txBody>
      </p:sp>
      <p:sp>
        <p:nvSpPr>
          <p:cNvPr id="38915"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38916"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38917"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38918"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38919"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38920"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38921"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38922"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38923" name="Rectangle 10"/>
          <p:cNvSpPr>
            <a:spLocks noGrp="1" noRot="1" noChangeAspect="1" noChangeArrowheads="1" noTextEdit="1"/>
          </p:cNvSpPr>
          <p:nvPr>
            <p:ph type="sldImg"/>
          </p:nvPr>
        </p:nvSpPr>
        <p:spPr>
          <a:xfrm>
            <a:off x="622300" y="858838"/>
            <a:ext cx="5143500" cy="3430587"/>
          </a:xfrm>
          <a:ln cap="flat"/>
        </p:spPr>
      </p:sp>
      <p:sp>
        <p:nvSpPr>
          <p:cNvPr id="38924" name="Rectangle 11"/>
          <p:cNvSpPr>
            <a:spLocks noGrp="1" noChangeArrowheads="1"/>
          </p:cNvSpPr>
          <p:nvPr>
            <p:ph type="body" idx="1"/>
          </p:nvPr>
        </p:nvSpPr>
        <p:spPr>
          <a:noFill/>
        </p:spPr>
        <p:txBody>
          <a:bodyPr/>
          <a:lstStyle/>
          <a:p>
            <a:r>
              <a:rPr lang="en-US" b="1" dirty="0"/>
              <a:t>Patient Screening: CL Options</a:t>
            </a:r>
            <a:endParaRPr lang="en-US" dirty="0"/>
          </a:p>
          <a:p>
            <a:r>
              <a:rPr lang="en-US" dirty="0"/>
              <a:t>Where screening suggests the patient is a good candidate for CLs, the benefits &amp; limitations of each of the CL types suitable, should be explained.  Trial fitting should begin with the CLs chosen by the practitioner, bearing in mind the needs of the patient &amp; the findings of the preliminary examination.</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A22BEDA9-0340-4BAC-B57D-BCBAB3F92D81}" type="slidenum">
              <a:rPr lang="en-US" smtClean="0"/>
              <a:t>17</a:t>
            </a:fld>
            <a:endParaRPr lang="en-US"/>
          </a:p>
        </p:txBody>
      </p:sp>
      <p:sp>
        <p:nvSpPr>
          <p:cNvPr id="39939"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39940"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39941"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39942"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39943"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39944"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39945"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39946"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39947" name="Rectangle 10"/>
          <p:cNvSpPr>
            <a:spLocks noGrp="1" noRot="1" noChangeAspect="1" noChangeArrowheads="1" noTextEdit="1"/>
          </p:cNvSpPr>
          <p:nvPr>
            <p:ph type="sldImg"/>
          </p:nvPr>
        </p:nvSpPr>
        <p:spPr>
          <a:xfrm>
            <a:off x="622300" y="858838"/>
            <a:ext cx="5143500" cy="3430587"/>
          </a:xfrm>
          <a:ln cap="flat"/>
        </p:spPr>
      </p:sp>
      <p:sp>
        <p:nvSpPr>
          <p:cNvPr id="39948" name="Rectangle 11"/>
          <p:cNvSpPr>
            <a:spLocks noGrp="1" noChangeArrowheads="1"/>
          </p:cNvSpPr>
          <p:nvPr>
            <p:ph type="body" idx="1"/>
          </p:nvPr>
        </p:nvSpPr>
        <p:spPr>
          <a:noFill/>
        </p:spPr>
        <p:txBody>
          <a:bodyPr/>
          <a:lstStyle/>
          <a:p>
            <a:r>
              <a:rPr lang="en-US" b="1" dirty="0"/>
              <a:t>Preliminary Examination &amp; Measurement</a:t>
            </a:r>
          </a:p>
          <a:p>
            <a:r>
              <a:rPr lang="en-US" dirty="0"/>
              <a:t>A comprehensive preliminary examination of the eye (see Units  1.2, 1.3, 1.4, &amp; 4.1 of the original </a:t>
            </a:r>
            <a:r>
              <a:rPr lang="en-US" dirty="0" err="1"/>
              <a:t>ICLC</a:t>
            </a:r>
            <a:r>
              <a:rPr lang="en-US" dirty="0"/>
              <a:t>) provides the basis for determining whether CLs are a viable alternative, &amp; if so, what trial CLs would be appropriate.</a:t>
            </a:r>
          </a:p>
          <a:p>
            <a:r>
              <a:rPr lang="en-US" dirty="0"/>
              <a:t>A preliminary examination should include:</a:t>
            </a:r>
          </a:p>
          <a:p>
            <a:pPr marL="171450" indent="-171450">
              <a:buFont typeface="Arial" panose="020B0604020202020204" pitchFamily="34" charset="0"/>
              <a:buChar char="•"/>
            </a:pPr>
            <a:r>
              <a:rPr lang="en-US" dirty="0"/>
              <a:t>A slit-lamp examination of the anterior segment</a:t>
            </a:r>
          </a:p>
          <a:p>
            <a:pPr marL="171450" indent="-171450">
              <a:buFont typeface="Arial" panose="020B0604020202020204" pitchFamily="34" charset="0"/>
              <a:buChar char="•"/>
            </a:pPr>
            <a:r>
              <a:rPr lang="en-US" dirty="0" err="1"/>
              <a:t>Keratometry</a:t>
            </a:r>
            <a:endParaRPr lang="en-US" dirty="0"/>
          </a:p>
          <a:p>
            <a:pPr marL="171450" indent="-171450">
              <a:buFont typeface="Arial" panose="020B0604020202020204" pitchFamily="34" charset="0"/>
              <a:buChar char="•"/>
            </a:pPr>
            <a:r>
              <a:rPr lang="en-US" dirty="0"/>
              <a:t>Corneal &amp; pupil size measurements</a:t>
            </a:r>
          </a:p>
          <a:p>
            <a:pPr marL="171450" indent="-171450">
              <a:buFont typeface="Arial" panose="020B0604020202020204" pitchFamily="34" charset="0"/>
              <a:buChar char="•"/>
            </a:pPr>
            <a:r>
              <a:rPr lang="en-US" dirty="0"/>
              <a:t>Assessment of lid characteristics</a:t>
            </a:r>
          </a:p>
          <a:p>
            <a:pPr marL="171450" indent="-171450">
              <a:buFont typeface="Arial" panose="020B0604020202020204" pitchFamily="34" charset="0"/>
              <a:buChar char="•"/>
            </a:pPr>
            <a:r>
              <a:rPr lang="en-US" dirty="0"/>
              <a:t>A tear assessment</a:t>
            </a:r>
          </a:p>
          <a:p>
            <a:pPr marL="171450" indent="-171450">
              <a:buFont typeface="Arial" panose="020B0604020202020204" pitchFamily="34" charset="0"/>
              <a:buChar char="•"/>
            </a:pPr>
            <a:r>
              <a:rPr lang="en-US" dirty="0"/>
              <a:t>A spectacle refraction &amp; calculation of the ocular Rx (corneal-plane refraction).  Without a sound &amp; reliable</a:t>
            </a:r>
            <a:r>
              <a:rPr lang="en-US" baseline="0" dirty="0"/>
              <a:t> </a:t>
            </a:r>
            <a:r>
              <a:rPr lang="en-US" dirty="0"/>
              <a:t>baseline Rx, it will</a:t>
            </a:r>
            <a:r>
              <a:rPr lang="en-US" baseline="0" dirty="0"/>
              <a:t> always be difficult to assess </a:t>
            </a:r>
            <a:r>
              <a:rPr lang="en-US" baseline="0" dirty="0">
                <a:latin typeface="Arial" panose="020B0604020202020204"/>
                <a:cs typeface="Arial" panose="020B0604020202020204"/>
              </a:rPr>
              <a:t>∆s</a:t>
            </a:r>
            <a:r>
              <a:rPr lang="en-US" baseline="0" dirty="0"/>
              <a:t>/progress subsequently.  Its importance to the records of each case cannot be overemphasized.</a:t>
            </a:r>
            <a:r>
              <a:rPr lang="en-US" dirty="0"/>
              <a:t/>
            </a:r>
            <a:br>
              <a:rPr lang="en-US" dirty="0"/>
            </a:br>
            <a:endParaRPr lang="en-US" dirty="0"/>
          </a:p>
          <a:p>
            <a:r>
              <a:rPr lang="en-US" i="1" dirty="0"/>
              <a:t>NOTE: A separate &amp; detailed discussion of this sub-section is found in Unit 4.1</a:t>
            </a:r>
            <a:r>
              <a:rPr lang="en-US" dirty="0"/>
              <a:t>.</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71E0A29F-C7F1-40E2-99F6-6CAB854D4E4E}" type="slidenum">
              <a:rPr lang="en-US" smtClean="0"/>
              <a:t>18</a:t>
            </a:fld>
            <a:endParaRPr lang="en-US"/>
          </a:p>
        </p:txBody>
      </p:sp>
      <p:sp>
        <p:nvSpPr>
          <p:cNvPr id="40963"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0964"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0965"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0966"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0967"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0968"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0969"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0970"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0971" name="Rectangle 10"/>
          <p:cNvSpPr>
            <a:spLocks noGrp="1" noRot="1" noChangeAspect="1" noChangeArrowheads="1" noTextEdit="1"/>
          </p:cNvSpPr>
          <p:nvPr>
            <p:ph type="sldImg"/>
          </p:nvPr>
        </p:nvSpPr>
        <p:spPr>
          <a:xfrm>
            <a:off x="622300" y="858838"/>
            <a:ext cx="5143500" cy="3430587"/>
          </a:xfrm>
          <a:ln cap="flat"/>
        </p:spPr>
      </p:sp>
      <p:sp>
        <p:nvSpPr>
          <p:cNvPr id="40972" name="Rectangle 11"/>
          <p:cNvSpPr>
            <a:spLocks noGrp="1" noChangeArrowheads="1"/>
          </p:cNvSpPr>
          <p:nvPr>
            <p:ph type="body" idx="1"/>
          </p:nvPr>
        </p:nvSpPr>
        <p:spPr>
          <a:noFill/>
        </p:spPr>
        <p:txBody>
          <a:bodyPr/>
          <a:lstStyle/>
          <a:p>
            <a:r>
              <a:rPr lang="en-US" b="1" dirty="0"/>
              <a:t>Preliminary</a:t>
            </a:r>
            <a:r>
              <a:rPr lang="en-US" b="1" baseline="0" dirty="0"/>
              <a:t> Assessments: Baseline Rx</a:t>
            </a:r>
          </a:p>
          <a:p>
            <a:r>
              <a:rPr lang="en-US" dirty="0"/>
              <a:t>Ensure there</a:t>
            </a:r>
            <a:r>
              <a:rPr lang="en-US" baseline="0" dirty="0"/>
              <a:t> is an updated refraction before any CL fitting is undertaken.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22300" y="858838"/>
            <a:ext cx="5143500" cy="3430587"/>
          </a:xfrm>
        </p:spPr>
      </p:sp>
      <p:sp>
        <p:nvSpPr>
          <p:cNvPr id="3" name="Espace réservé des commentaires 2"/>
          <p:cNvSpPr>
            <a:spLocks noGrp="1"/>
          </p:cNvSpPr>
          <p:nvPr>
            <p:ph type="body" idx="1"/>
          </p:nvPr>
        </p:nvSpPr>
        <p:spPr/>
        <p:txBody>
          <a:bodyPr/>
          <a:lstStyle/>
          <a:p>
            <a:pPr marL="0" marR="0" indent="0" algn="l" defTabSz="682625" rtl="0" eaLnBrk="0" fontAlgn="base" latinLnBrk="0" hangingPunct="0">
              <a:lnSpc>
                <a:spcPct val="100000"/>
              </a:lnSpc>
              <a:spcBef>
                <a:spcPct val="30000"/>
              </a:spcBef>
              <a:spcAft>
                <a:spcPct val="0"/>
              </a:spcAft>
              <a:buClrTx/>
              <a:buSzTx/>
              <a:buFontTx/>
              <a:buNone/>
              <a:defRPr/>
            </a:pPr>
            <a:r>
              <a:rPr lang="fr-FR" b="1" dirty="0" err="1"/>
              <a:t>Anatomical</a:t>
            </a:r>
            <a:r>
              <a:rPr lang="fr-FR" b="1" dirty="0"/>
              <a:t> </a:t>
            </a:r>
            <a:r>
              <a:rPr lang="fr-FR" b="1" dirty="0" err="1"/>
              <a:t>Measurements</a:t>
            </a:r>
            <a:endParaRPr lang="fr-FR" b="1" dirty="0"/>
          </a:p>
          <a:p>
            <a:pPr marL="0" marR="0" indent="0" algn="l" defTabSz="682625" rtl="0" eaLnBrk="0" fontAlgn="base" latinLnBrk="0" hangingPunct="0">
              <a:lnSpc>
                <a:spcPct val="100000"/>
              </a:lnSpc>
              <a:spcBef>
                <a:spcPct val="30000"/>
              </a:spcBef>
              <a:spcAft>
                <a:spcPct val="0"/>
              </a:spcAft>
              <a:buClrTx/>
              <a:buSzTx/>
              <a:buFontTx/>
              <a:buNone/>
              <a:defRPr/>
            </a:pPr>
            <a:r>
              <a:rPr lang="fr-FR" dirty="0" err="1"/>
              <a:t>Anatomical</a:t>
            </a:r>
            <a:r>
              <a:rPr lang="fr-FR" baseline="0" dirty="0"/>
              <a:t> </a:t>
            </a:r>
            <a:r>
              <a:rPr lang="fr-FR" baseline="0" dirty="0" err="1"/>
              <a:t>m</a:t>
            </a:r>
            <a:r>
              <a:rPr lang="fr-FR" dirty="0" err="1"/>
              <a:t>easurements</a:t>
            </a:r>
            <a:r>
              <a:rPr lang="fr-FR" baseline="0" dirty="0"/>
              <a:t> </a:t>
            </a:r>
            <a:r>
              <a:rPr lang="fr-FR" baseline="0" dirty="0" err="1"/>
              <a:t>that</a:t>
            </a:r>
            <a:r>
              <a:rPr lang="fr-FR" baseline="0" dirty="0"/>
              <a:t> are </a:t>
            </a:r>
            <a:r>
              <a:rPr lang="fr-FR" baseline="0" dirty="0" err="1"/>
              <a:t>required</a:t>
            </a:r>
            <a:r>
              <a:rPr lang="fr-FR" baseline="0" dirty="0"/>
              <a:t> for CL </a:t>
            </a:r>
            <a:r>
              <a:rPr lang="fr-FR" baseline="0" dirty="0" err="1"/>
              <a:t>fitting</a:t>
            </a:r>
            <a:r>
              <a:rPr lang="fr-FR" baseline="0" dirty="0"/>
              <a:t> </a:t>
            </a:r>
            <a:r>
              <a:rPr lang="fr-FR" baseline="0" dirty="0" err="1"/>
              <a:t>include</a:t>
            </a:r>
            <a:r>
              <a:rPr lang="fr-FR" baseline="0" dirty="0"/>
              <a:t> </a:t>
            </a:r>
            <a:r>
              <a:rPr lang="fr-FR" baseline="0" dirty="0" err="1"/>
              <a:t>HIVD</a:t>
            </a:r>
            <a:r>
              <a:rPr lang="fr-FR" baseline="0" dirty="0"/>
              <a:t>, </a:t>
            </a:r>
            <a:r>
              <a:rPr lang="fr-FR" baseline="0" dirty="0" err="1"/>
              <a:t>pupil</a:t>
            </a:r>
            <a:r>
              <a:rPr lang="fr-FR" baseline="0" dirty="0"/>
              <a:t> </a:t>
            </a:r>
            <a:r>
              <a:rPr lang="fr-FR" baseline="0" dirty="0" err="1"/>
              <a:t>diameter</a:t>
            </a:r>
            <a:r>
              <a:rPr lang="fr-FR" baseline="0" dirty="0"/>
              <a:t> (</a:t>
            </a:r>
            <a:r>
              <a:rPr lang="fr-FR" baseline="0" dirty="0" err="1"/>
              <a:t>especially</a:t>
            </a:r>
            <a:r>
              <a:rPr lang="fr-FR" baseline="0" dirty="0"/>
              <a:t> for bifocal </a:t>
            </a:r>
            <a:r>
              <a:rPr lang="fr-FR" baseline="0" dirty="0" err="1"/>
              <a:t>CLs</a:t>
            </a:r>
            <a:r>
              <a:rPr lang="fr-FR" baseline="0" dirty="0"/>
              <a:t>), </a:t>
            </a:r>
            <a:r>
              <a:rPr lang="fr-FR" baseline="0" dirty="0" err="1"/>
              <a:t>palpebral</a:t>
            </a:r>
            <a:r>
              <a:rPr lang="fr-FR" baseline="0" dirty="0"/>
              <a:t> aperture </a:t>
            </a:r>
            <a:r>
              <a:rPr lang="fr-FR" baseline="0" dirty="0" err="1"/>
              <a:t>height</a:t>
            </a:r>
            <a:r>
              <a:rPr lang="fr-FR" baseline="0" dirty="0"/>
              <a:t> (for </a:t>
            </a:r>
            <a:r>
              <a:rPr lang="fr-FR" baseline="0" dirty="0" err="1"/>
              <a:t>proper</a:t>
            </a:r>
            <a:r>
              <a:rPr lang="fr-FR" baseline="0" dirty="0"/>
              <a:t> GP CL </a:t>
            </a:r>
            <a:r>
              <a:rPr lang="fr-FR" baseline="0" dirty="0" err="1"/>
              <a:t>fitting</a:t>
            </a:r>
            <a:r>
              <a:rPr lang="fr-FR" baseline="0" dirty="0"/>
              <a:t>), </a:t>
            </a:r>
            <a:r>
              <a:rPr lang="fr-FR" baseline="0" dirty="0" err="1"/>
              <a:t>lid</a:t>
            </a:r>
            <a:r>
              <a:rPr lang="fr-FR" baseline="0" dirty="0"/>
              <a:t> position &amp; </a:t>
            </a:r>
            <a:r>
              <a:rPr lang="fr-FR" baseline="0" dirty="0" err="1"/>
              <a:t>lid</a:t>
            </a:r>
            <a:r>
              <a:rPr lang="fr-FR" baseline="0" dirty="0"/>
              <a:t> tension, &amp; </a:t>
            </a:r>
            <a:r>
              <a:rPr lang="fr-FR" baseline="0" dirty="0" err="1"/>
              <a:t>blink</a:t>
            </a:r>
            <a:r>
              <a:rPr lang="fr-FR" baseline="0" dirty="0"/>
              <a:t> rate/</a:t>
            </a:r>
            <a:r>
              <a:rPr lang="fr-FR" baseline="0" dirty="0" err="1"/>
              <a:t>completeness</a:t>
            </a:r>
            <a:r>
              <a:rPr lang="fr-FR" baseline="0" dirty="0"/>
              <a:t>.</a:t>
            </a:r>
          </a:p>
          <a:p>
            <a:pPr marL="0" marR="0" indent="0" algn="l" defTabSz="682625" rtl="0" eaLnBrk="0" fontAlgn="base" latinLnBrk="0" hangingPunct="0">
              <a:lnSpc>
                <a:spcPct val="100000"/>
              </a:lnSpc>
              <a:spcBef>
                <a:spcPct val="30000"/>
              </a:spcBef>
              <a:spcAft>
                <a:spcPct val="0"/>
              </a:spcAft>
              <a:buClrTx/>
              <a:buSzTx/>
              <a:buFontTx/>
              <a:buNone/>
              <a:defRPr/>
            </a:pPr>
            <a:r>
              <a:rPr lang="fr-FR" baseline="0" dirty="0" err="1"/>
              <a:t>Incomplete</a:t>
            </a:r>
            <a:r>
              <a:rPr lang="fr-FR" baseline="0" dirty="0"/>
              <a:t> </a:t>
            </a:r>
            <a:r>
              <a:rPr lang="fr-FR" baseline="0" dirty="0" err="1"/>
              <a:t>blinking</a:t>
            </a:r>
            <a:r>
              <a:rPr lang="fr-FR" baseline="0" dirty="0"/>
              <a:t> </a:t>
            </a:r>
            <a:r>
              <a:rPr lang="fr-FR" baseline="0" dirty="0" err="1"/>
              <a:t>may</a:t>
            </a:r>
            <a:r>
              <a:rPr lang="fr-FR" baseline="0" dirty="0"/>
              <a:t> </a:t>
            </a:r>
            <a:r>
              <a:rPr lang="fr-FR" baseline="0" dirty="0" err="1"/>
              <a:t>render</a:t>
            </a:r>
            <a:r>
              <a:rPr lang="fr-FR" baseline="0" dirty="0"/>
              <a:t> GP CL </a:t>
            </a:r>
            <a:r>
              <a:rPr lang="fr-FR" baseline="0" dirty="0" err="1"/>
              <a:t>fitting</a:t>
            </a:r>
            <a:r>
              <a:rPr lang="fr-FR" baseline="0" dirty="0"/>
              <a:t> </a:t>
            </a:r>
            <a:r>
              <a:rPr lang="fr-FR" baseline="0" dirty="0" err="1"/>
              <a:t>challenging</a:t>
            </a:r>
            <a:r>
              <a:rPr lang="fr-FR" baseline="0" dirty="0"/>
              <a:t> if the </a:t>
            </a:r>
            <a:r>
              <a:rPr lang="fr-FR" baseline="0" dirty="0" err="1"/>
              <a:t>CLs</a:t>
            </a:r>
            <a:r>
              <a:rPr lang="fr-FR" baseline="0" dirty="0"/>
              <a:t> are not able to </a:t>
            </a:r>
            <a:r>
              <a:rPr lang="fr-FR" baseline="0" dirty="0" err="1"/>
              <a:t>achieve</a:t>
            </a:r>
            <a:r>
              <a:rPr lang="fr-FR" baseline="0" dirty="0"/>
              <a:t> </a:t>
            </a:r>
            <a:r>
              <a:rPr lang="fr-FR" baseline="0" dirty="0" err="1"/>
              <a:t>adequate</a:t>
            </a:r>
            <a:r>
              <a:rPr lang="fr-FR" baseline="0" dirty="0"/>
              <a:t> </a:t>
            </a:r>
            <a:r>
              <a:rPr lang="fr-FR" baseline="0" dirty="0" err="1"/>
              <a:t>superior</a:t>
            </a:r>
            <a:r>
              <a:rPr lang="fr-FR" baseline="0" dirty="0"/>
              <a:t> </a:t>
            </a:r>
            <a:r>
              <a:rPr lang="fr-FR" baseline="0" dirty="0" err="1"/>
              <a:t>lid</a:t>
            </a:r>
            <a:r>
              <a:rPr lang="fr-FR" baseline="0" dirty="0"/>
              <a:t> </a:t>
            </a:r>
            <a:r>
              <a:rPr lang="fr-FR" baseline="0" dirty="0" err="1"/>
              <a:t>attachment</a:t>
            </a:r>
            <a:endParaRPr lang="fr-FR" baseline="0" dirty="0"/>
          </a:p>
          <a:p>
            <a:pPr marL="0" marR="0" indent="0" algn="l" defTabSz="682625" rtl="0" eaLnBrk="0" fontAlgn="base" latinLnBrk="0" hangingPunct="0">
              <a:lnSpc>
                <a:spcPct val="100000"/>
              </a:lnSpc>
              <a:spcBef>
                <a:spcPct val="30000"/>
              </a:spcBef>
              <a:spcAft>
                <a:spcPct val="0"/>
              </a:spcAft>
              <a:buClrTx/>
              <a:buSzTx/>
              <a:buFontTx/>
              <a:buNone/>
              <a:defRPr/>
            </a:pPr>
            <a:r>
              <a:rPr lang="fr-FR" dirty="0"/>
              <a:t>Source: </a:t>
            </a:r>
            <a:r>
              <a:rPr lang="fr-FR" i="1" dirty="0" err="1"/>
              <a:t>Clinical</a:t>
            </a:r>
            <a:r>
              <a:rPr lang="fr-FR" i="1" dirty="0"/>
              <a:t> </a:t>
            </a:r>
            <a:r>
              <a:rPr lang="fr-FR" i="1" dirty="0" err="1"/>
              <a:t>Manual</a:t>
            </a:r>
            <a:r>
              <a:rPr lang="fr-FR" i="1" baseline="0" dirty="0"/>
              <a:t> of Contact </a:t>
            </a:r>
            <a:r>
              <a:rPr lang="fr-FR" i="1" baseline="0" dirty="0" err="1"/>
              <a:t>Lenses</a:t>
            </a:r>
            <a:r>
              <a:rPr lang="fr-FR" i="1" baseline="0" dirty="0"/>
              <a:t> </a:t>
            </a:r>
            <a:r>
              <a:rPr lang="fr-FR" baseline="0" dirty="0"/>
              <a:t>(</a:t>
            </a:r>
            <a:r>
              <a:rPr lang="fr-FR" baseline="0" dirty="0" err="1"/>
              <a:t>4th</a:t>
            </a:r>
            <a:r>
              <a:rPr lang="fr-FR" baseline="0" dirty="0"/>
              <a:t> </a:t>
            </a:r>
            <a:r>
              <a:rPr lang="fr-FR" baseline="0" dirty="0" err="1"/>
              <a:t>ed</a:t>
            </a:r>
            <a:r>
              <a:rPr lang="fr-FR" baseline="0" dirty="0"/>
              <a:t>) by Bennett &amp; Henry 2014</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F3AE9DA1-B4EB-4A56-9D1D-2C8768AEE160}"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F25B185F-6677-478E-ABD4-B1F621778E10}" type="slidenum">
              <a:rPr lang="en-US" smtClean="0"/>
              <a:t>20</a:t>
            </a:fld>
            <a:endParaRPr lang="en-US"/>
          </a:p>
        </p:txBody>
      </p:sp>
      <p:sp>
        <p:nvSpPr>
          <p:cNvPr id="41987"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1988"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1989"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1990"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1991"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1992"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1993"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1994"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1995" name="Rectangle 10"/>
          <p:cNvSpPr>
            <a:spLocks noGrp="1" noRot="1" noChangeAspect="1" noChangeArrowheads="1" noTextEdit="1"/>
          </p:cNvSpPr>
          <p:nvPr>
            <p:ph type="sldImg"/>
          </p:nvPr>
        </p:nvSpPr>
        <p:spPr>
          <a:xfrm>
            <a:off x="622300" y="858838"/>
            <a:ext cx="5143500" cy="3430587"/>
          </a:xfrm>
          <a:ln cap="flat"/>
        </p:spPr>
      </p:sp>
      <p:sp>
        <p:nvSpPr>
          <p:cNvPr id="41996" name="Rectangle 11"/>
          <p:cNvSpPr>
            <a:spLocks noGrp="1" noChangeArrowheads="1"/>
          </p:cNvSpPr>
          <p:nvPr>
            <p:ph type="body" idx="1"/>
          </p:nvPr>
        </p:nvSpPr>
        <p:spPr>
          <a:noFill/>
        </p:spPr>
        <p:txBody>
          <a:bodyPr/>
          <a:lstStyle/>
          <a:p>
            <a:r>
              <a:rPr lang="en-US" b="1" dirty="0"/>
              <a:t>Trial Fitting: Routine</a:t>
            </a:r>
          </a:p>
          <a:p>
            <a:r>
              <a:rPr lang="en-US" dirty="0"/>
              <a:t>The trial fitting routine involves the following steps:</a:t>
            </a:r>
          </a:p>
          <a:p>
            <a:pPr marL="171450" indent="-171450">
              <a:buFont typeface="Arial" panose="020B0604020202020204" pitchFamily="34" charset="0"/>
              <a:buChar char="•"/>
            </a:pPr>
            <a:r>
              <a:rPr lang="en-US" dirty="0"/>
              <a:t>Diagnostic fitting - A diagnostic or trial CL fitting uses a series of CLs, chosen on the basis of the findings of the preliminary examination.  CLs are assessed sequentially until a desirable fit is obtained.  The aim of the trial fit is ensure a good CL-cornea relationship with the design chosen &amp; to confirm the final Rx required.  The practitioner must recognize that each CL type has its own set of fitting criteria &amp; the ‘optimum’ fit for </a:t>
            </a:r>
            <a:r>
              <a:rPr lang="en-US" i="1" dirty="0"/>
              <a:t>each</a:t>
            </a:r>
            <a:r>
              <a:rPr lang="en-US" dirty="0"/>
              <a:t> CL type should be their goal.</a:t>
            </a:r>
          </a:p>
          <a:p>
            <a:pPr marL="171450" indent="-171450">
              <a:buFont typeface="Arial" panose="020B0604020202020204" pitchFamily="34" charset="0"/>
              <a:buChar char="•"/>
            </a:pPr>
            <a:r>
              <a:rPr lang="en-US" dirty="0"/>
              <a:t>Final CL order</a:t>
            </a:r>
            <a:r>
              <a:rPr lang="en-US" baseline="0" dirty="0"/>
              <a:t> - </a:t>
            </a:r>
            <a:r>
              <a:rPr lang="en-US" dirty="0"/>
              <a:t>The specifications of the prescription CL to be ordered are firmly based on the outcome of the trial CL fit &amp; the ocular Rx.  The CL should interfere minimally with corneal metabolism &amp; provide crisp, clear stable vision while being comfortable at all times.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36600"/>
            <a:ext cx="5518150" cy="3679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9BAACB-FA6A-42FD-B87E-98FDDE9BDD08}" type="slidenum">
              <a:rPr lang="en-US" altLang="en-US" smtClean="0">
                <a:solidFill>
                  <a:prstClr val="black"/>
                </a:solidFill>
              </a:rPr>
              <a:t>2</a:t>
            </a:fld>
            <a:endParaRPr lang="en-US"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p:spPr>
        <p:txBody>
          <a:bodyPr/>
          <a:lstStyle/>
          <a:p>
            <a:fld id="{A2325BD0-9A5C-428E-A8EB-79F1E5961169}" type="slidenum">
              <a:rPr lang="en-US" smtClean="0"/>
              <a:t>21</a:t>
            </a:fld>
            <a:endParaRPr lang="en-US"/>
          </a:p>
        </p:txBody>
      </p:sp>
      <p:sp>
        <p:nvSpPr>
          <p:cNvPr id="43011"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3012"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3013"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3014"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3015"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3016"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3017"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3018"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3019" name="Rectangle 10"/>
          <p:cNvSpPr>
            <a:spLocks noGrp="1" noRot="1" noChangeAspect="1" noChangeArrowheads="1" noTextEdit="1"/>
          </p:cNvSpPr>
          <p:nvPr>
            <p:ph type="sldImg"/>
          </p:nvPr>
        </p:nvSpPr>
        <p:spPr>
          <a:xfrm>
            <a:off x="622300" y="858838"/>
            <a:ext cx="5143500" cy="3430587"/>
          </a:xfrm>
          <a:ln cap="flat"/>
        </p:spPr>
      </p:sp>
      <p:sp>
        <p:nvSpPr>
          <p:cNvPr id="43020" name="Rectangle 11"/>
          <p:cNvSpPr>
            <a:spLocks noGrp="1" noChangeArrowheads="1"/>
          </p:cNvSpPr>
          <p:nvPr>
            <p:ph type="body" idx="1"/>
          </p:nvPr>
        </p:nvSpPr>
        <p:spPr>
          <a:noFill/>
        </p:spPr>
        <p:txBody>
          <a:bodyPr/>
          <a:lstStyle/>
          <a:p>
            <a:r>
              <a:rPr lang="en-US" b="1" dirty="0"/>
              <a:t>Trial Fitting: Requirements</a:t>
            </a:r>
            <a:endParaRPr lang="en-US" dirty="0"/>
          </a:p>
          <a:p>
            <a:pPr marL="171450" indent="-171450">
              <a:buFont typeface="Arial" panose="020B0604020202020204" pitchFamily="34" charset="0"/>
              <a:buChar char="•"/>
            </a:pPr>
            <a:r>
              <a:rPr lang="en-US" dirty="0"/>
              <a:t>Trial sets - A comprehensive range of both rigid &amp; soft trial CLs should be held by the practitioner.  The range should include the designs &amp; products of several companies &amp; only CLs which are readily available (locally available) should be used routinely.  CLs that are difficult to procure may be justifiable in special cases.  CL series may be </a:t>
            </a:r>
            <a:r>
              <a:rPr lang="en-US" i="1" dirty="0"/>
              <a:t>stock</a:t>
            </a:r>
            <a:r>
              <a:rPr lang="en-US" dirty="0"/>
              <a:t> items or </a:t>
            </a:r>
            <a:r>
              <a:rPr lang="en-US" i="1" dirty="0"/>
              <a:t>custom</a:t>
            </a:r>
            <a:r>
              <a:rPr lang="en-US" dirty="0"/>
              <a:t> products.  A wide range of GP trial CLs is useful for an expeditious &amp; accurate trial fitting.</a:t>
            </a:r>
          </a:p>
          <a:p>
            <a:pPr marL="171450" indent="-171450">
              <a:buFont typeface="Arial" panose="020B0604020202020204" pitchFamily="34" charset="0"/>
              <a:buChar char="•"/>
            </a:pPr>
            <a:r>
              <a:rPr lang="en-US" dirty="0"/>
              <a:t>Contact CL solutions - The use of appropriate lens care solutions (if any) preparatory to CL insertion is desirable for initial comfort &amp; vision.  Their use also presents an opportunity to explain the </a:t>
            </a:r>
            <a:r>
              <a:rPr lang="en-US" dirty="0" err="1"/>
              <a:t>rôle</a:t>
            </a:r>
            <a:r>
              <a:rPr lang="en-US" baseline="0" dirty="0"/>
              <a:t> </a:t>
            </a:r>
            <a:r>
              <a:rPr lang="en-US" dirty="0"/>
              <a:t>of such solutions to the patient.  This will save time at the dispensing visit.</a:t>
            </a:r>
          </a:p>
          <a:p>
            <a:pPr marL="171450" indent="-171450">
              <a:buFont typeface="Arial" panose="020B0604020202020204" pitchFamily="34" charset="0"/>
              <a:buChar char="•"/>
            </a:pPr>
            <a:r>
              <a:rPr lang="en-US" dirty="0"/>
              <a:t>Slit-lamp or illuminated magnifier (Burton Lamp) - Competency in the use of a slit-lamp is essential for assessing CL fit.  In the absence of a slit-lamp, a Burton lamp or other illuminated magnifier, while more limited than a slit-lamp, may be used to examine CL movement, centration, &amp; fluorescein patterns (with near-UV illumination) of rigid CLs.</a:t>
            </a:r>
            <a:br>
              <a:rPr lang="en-US" dirty="0"/>
            </a:br>
            <a:endParaRPr lang="en-US" dirty="0"/>
          </a:p>
          <a:p>
            <a:pPr marL="171450" indent="-171450">
              <a:buFont typeface="Arial" panose="020B0604020202020204" pitchFamily="34" charset="0"/>
              <a:buChar char="•"/>
            </a:pPr>
            <a:r>
              <a:rPr lang="en-US" dirty="0"/>
              <a:t>Fluorescein dye - Sodium fluorescein dye instillation is an indispensable step in the trial fitting of rigid CLs.  Fluorescein is also useful following removal of the CL, to ensure that the trial CLs have not had an adverse effect on the anterior eye.  Its routine use at every after-care visit is also considered essential. To maximize the visualization of</a:t>
            </a:r>
            <a:r>
              <a:rPr lang="en-US" baseline="0" dirty="0"/>
              <a:t> fluorescein staining, the cobalt blue filter (inherent to the slit lamp) is used &amp; a yellow barrier filter is added (can be hand-held or inherent to modern slit lamps</a:t>
            </a:r>
            <a:endParaRPr lang="en-US" dirty="0"/>
          </a:p>
          <a:p>
            <a:pPr marL="171450" indent="-171450">
              <a:buFont typeface="Arial" panose="020B0604020202020204" pitchFamily="34" charset="0"/>
              <a:buChar char="•"/>
            </a:pPr>
            <a:r>
              <a:rPr lang="en-US" dirty="0"/>
              <a:t>Documentation</a:t>
            </a:r>
            <a:r>
              <a:rPr lang="en-US" baseline="0" dirty="0"/>
              <a:t> - </a:t>
            </a:r>
            <a:r>
              <a:rPr lang="en-US" dirty="0"/>
              <a:t>Complete &amp; systematic documentation of the trial CL fitting (see the pro </a:t>
            </a:r>
            <a:r>
              <a:rPr lang="en-US" dirty="0" err="1"/>
              <a:t>formas</a:t>
            </a:r>
            <a:r>
              <a:rPr lang="en-US" dirty="0"/>
              <a:t> in the practical sessions for guidance) is necessary &amp; enables a decision to be made at the end of the trial, as to which CL(s) was/were the most suitable.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B77194BA-664E-40FF-A9D8-BD58AF7AF1EF}" type="slidenum">
              <a:rPr lang="en-US" smtClean="0"/>
              <a:t>22</a:t>
            </a:fld>
            <a:endParaRPr lang="en-US"/>
          </a:p>
        </p:txBody>
      </p:sp>
      <p:sp>
        <p:nvSpPr>
          <p:cNvPr id="45059"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5060"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5061"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5062"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5063"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5064"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5065"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5066"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5067" name="Rectangle 10"/>
          <p:cNvSpPr>
            <a:spLocks noGrp="1" noRot="1" noChangeAspect="1" noChangeArrowheads="1" noTextEdit="1"/>
          </p:cNvSpPr>
          <p:nvPr>
            <p:ph type="sldImg"/>
          </p:nvPr>
        </p:nvSpPr>
        <p:spPr>
          <a:xfrm>
            <a:off x="622300" y="858838"/>
            <a:ext cx="5143500" cy="3430587"/>
          </a:xfrm>
          <a:ln cap="flat"/>
        </p:spPr>
      </p:sp>
      <p:sp>
        <p:nvSpPr>
          <p:cNvPr id="45068" name="Rectangle 11"/>
          <p:cNvSpPr>
            <a:spLocks noGrp="1" noChangeArrowheads="1"/>
          </p:cNvSpPr>
          <p:nvPr>
            <p:ph type="body" idx="1"/>
          </p:nvPr>
        </p:nvSpPr>
        <p:spPr>
          <a:noFill/>
        </p:spPr>
        <p:txBody>
          <a:bodyPr/>
          <a:lstStyle/>
          <a:p>
            <a:r>
              <a:rPr lang="en-US" b="1" dirty="0"/>
              <a:t>Trial Fitting: CL Selection</a:t>
            </a:r>
            <a:endParaRPr lang="en-US" dirty="0"/>
          </a:p>
          <a:p>
            <a:pPr marL="0" indent="0">
              <a:buFont typeface="Arial" panose="020B0604020202020204" pitchFamily="34" charset="0"/>
              <a:buNone/>
            </a:pPr>
            <a:r>
              <a:rPr lang="en-US" dirty="0"/>
              <a:t>Trial CL selection includes a tentative determination of appropriate CL parameters/features.  These might include:</a:t>
            </a:r>
          </a:p>
          <a:p>
            <a:pPr marL="171450" indent="-171450">
              <a:buFont typeface="Arial" panose="020B0604020202020204" pitchFamily="34" charset="0"/>
              <a:buChar char="•"/>
            </a:pPr>
            <a:r>
              <a:rPr lang="en-US" dirty="0"/>
              <a:t>Back optic zone radius (</a:t>
            </a:r>
            <a:r>
              <a:rPr lang="en-US" dirty="0" err="1"/>
              <a:t>BOZR</a:t>
            </a:r>
            <a:r>
              <a:rPr lang="en-US" dirty="0"/>
              <a:t>) - Corneal curvature measurements (in </a:t>
            </a:r>
            <a:r>
              <a:rPr lang="en-US" dirty="0" err="1"/>
              <a:t>millimetres</a:t>
            </a:r>
            <a:r>
              <a:rPr lang="en-US" dirty="0"/>
              <a:t> </a:t>
            </a:r>
            <a:r>
              <a:rPr lang="en-US" b="1" dirty="0"/>
              <a:t>NOT</a:t>
            </a:r>
            <a:r>
              <a:rPr lang="en-US" dirty="0"/>
              <a:t> </a:t>
            </a:r>
            <a:r>
              <a:rPr lang="en-US" dirty="0" err="1"/>
              <a:t>dioptres</a:t>
            </a:r>
            <a:r>
              <a:rPr lang="en-US" dirty="0"/>
              <a:t>) can be used as a starting point for choosing the initial </a:t>
            </a:r>
            <a:r>
              <a:rPr lang="en-US" dirty="0" err="1"/>
              <a:t>BOZR</a:t>
            </a:r>
            <a:r>
              <a:rPr lang="en-US" dirty="0"/>
              <a:t>.  Remember, a </a:t>
            </a:r>
            <a:r>
              <a:rPr lang="en-US" dirty="0" err="1"/>
              <a:t>keratometer</a:t>
            </a:r>
            <a:r>
              <a:rPr lang="en-US" dirty="0"/>
              <a:t> only measures the central 3 mm (approximately).</a:t>
            </a:r>
          </a:p>
          <a:p>
            <a:pPr marL="171450" indent="-171450">
              <a:buFont typeface="Arial" panose="020B0604020202020204" pitchFamily="34" charset="0"/>
              <a:buChar char="•"/>
            </a:pPr>
            <a:r>
              <a:rPr lang="en-US" dirty="0"/>
              <a:t>Total diameter (TD) - The trial CL TD is generally found by measuring the Horizontal Visible Iris Diameter (</a:t>
            </a:r>
            <a:r>
              <a:rPr lang="en-US" dirty="0" err="1"/>
              <a:t>HVID</a:t>
            </a:r>
            <a:r>
              <a:rPr lang="en-US" dirty="0"/>
              <a:t>) &amp; adding or subtracting 2 mm for soft &amp; GP CLs, respectively.</a:t>
            </a:r>
          </a:p>
          <a:p>
            <a:pPr marL="171450" indent="-171450">
              <a:buFont typeface="Arial" panose="020B0604020202020204" pitchFamily="34" charset="0"/>
              <a:buChar char="•"/>
            </a:pPr>
            <a:r>
              <a:rPr lang="en-US" dirty="0"/>
              <a:t>Centre thickness (</a:t>
            </a:r>
            <a:r>
              <a:rPr lang="en-US" i="1" dirty="0" err="1"/>
              <a:t>t</a:t>
            </a:r>
            <a:r>
              <a:rPr lang="en-US" i="0" baseline="-25000" dirty="0" err="1"/>
              <a:t>c</a:t>
            </a:r>
            <a:r>
              <a:rPr lang="en-US" i="0" dirty="0"/>
              <a:t>)</a:t>
            </a:r>
            <a:r>
              <a:rPr lang="en-US" dirty="0"/>
              <a:t> - This is a function of the </a:t>
            </a:r>
            <a:r>
              <a:rPr lang="en-US" dirty="0" err="1"/>
              <a:t>BVP</a:t>
            </a:r>
            <a:r>
              <a:rPr lang="en-US" dirty="0"/>
              <a:t> of the CL.  Logically, plus CLs have a greater </a:t>
            </a:r>
            <a:r>
              <a:rPr lang="en-US" dirty="0" err="1"/>
              <a:t>centre</a:t>
            </a:r>
            <a:r>
              <a:rPr lang="en-US" dirty="0"/>
              <a:t> thickness than most minus CLs.</a:t>
            </a:r>
          </a:p>
          <a:p>
            <a:pPr marL="171450" indent="-171450">
              <a:buFont typeface="Arial" panose="020B0604020202020204" pitchFamily="34" charset="0"/>
              <a:buChar char="•"/>
            </a:pPr>
            <a:r>
              <a:rPr lang="en-US" dirty="0"/>
              <a:t>Water content (for soft CLs).</a:t>
            </a:r>
          </a:p>
          <a:p>
            <a:pPr marL="171450" indent="-171450">
              <a:buFont typeface="Arial" panose="020B0604020202020204" pitchFamily="34" charset="0"/>
              <a:buChar char="•"/>
            </a:pPr>
            <a:r>
              <a:rPr lang="en-US" dirty="0"/>
              <a:t>The CL </a:t>
            </a:r>
            <a:r>
              <a:rPr lang="en-US" dirty="0" err="1"/>
              <a:t>BVP</a:t>
            </a:r>
            <a:r>
              <a:rPr lang="en-US" dirty="0"/>
              <a:t> &amp; the wearing modality desired will influence how the eye’s </a:t>
            </a:r>
            <a:r>
              <a:rPr lang="en-US" dirty="0" err="1"/>
              <a:t>O</a:t>
            </a:r>
            <a:r>
              <a:rPr lang="en-US" baseline="-25000" dirty="0" err="1"/>
              <a:t>2</a:t>
            </a:r>
            <a:r>
              <a:rPr lang="en-US" dirty="0"/>
              <a:t> requirements will be met or approximated.  Water content is an essential factor in such deliberations</a:t>
            </a:r>
            <a:r>
              <a:rPr lang="en-US" baseline="0" dirty="0"/>
              <a:t> in earlier soft CL (hydrogels, mostly </a:t>
            </a:r>
            <a:r>
              <a:rPr lang="en-US" baseline="0" dirty="0" err="1"/>
              <a:t>HEMA</a:t>
            </a:r>
            <a:r>
              <a:rPr lang="en-US" baseline="0" dirty="0"/>
              <a:t>-based), however with silicone hydrogel (</a:t>
            </a:r>
            <a:r>
              <a:rPr lang="en-US" baseline="0" dirty="0" err="1"/>
              <a:t>SiHy</a:t>
            </a:r>
            <a:r>
              <a:rPr lang="en-US" baseline="0" dirty="0"/>
              <a:t>) CLs, the water content is not related directly to the </a:t>
            </a:r>
            <a:r>
              <a:rPr lang="en-US" baseline="0" dirty="0" err="1"/>
              <a:t>O</a:t>
            </a:r>
            <a:r>
              <a:rPr lang="en-US" baseline="-25000" dirty="0" err="1"/>
              <a:t>2</a:t>
            </a:r>
            <a:r>
              <a:rPr lang="en-US" baseline="0" dirty="0"/>
              <a:t> transmission properties of the CL.</a:t>
            </a:r>
            <a:endParaRPr lang="en-US" dirty="0"/>
          </a:p>
          <a:p>
            <a:pPr marL="171450" indent="-171450">
              <a:buFont typeface="Arial" panose="020B0604020202020204" pitchFamily="34" charset="0"/>
              <a:buChar char="•"/>
            </a:pPr>
            <a:r>
              <a:rPr lang="en-US" dirty="0"/>
              <a:t>CL design (lenticular, </a:t>
            </a:r>
            <a:r>
              <a:rPr lang="en-US" dirty="0" err="1"/>
              <a:t>multicurve</a:t>
            </a:r>
            <a:r>
              <a:rPr lang="en-US" dirty="0"/>
              <a:t>, surface shape, etc.) - The desired CL fit can be better achieved by trialing various CL designs, e.g. using </a:t>
            </a:r>
            <a:r>
              <a:rPr lang="en-US" dirty="0" err="1"/>
              <a:t>lenticulation</a:t>
            </a:r>
            <a:r>
              <a:rPr lang="en-US" dirty="0"/>
              <a:t> to improve CL centration in a highly myopic patient or using a back surface </a:t>
            </a:r>
            <a:r>
              <a:rPr lang="en-US" dirty="0" err="1"/>
              <a:t>multicurve</a:t>
            </a:r>
            <a:r>
              <a:rPr lang="en-US" dirty="0"/>
              <a:t> design to improve the CL-cornea relationship.</a:t>
            </a:r>
          </a:p>
          <a:p>
            <a:pPr marL="171450" indent="-171450">
              <a:buFont typeface="Arial" panose="020B0604020202020204" pitchFamily="34" charset="0"/>
              <a:buChar char="•"/>
            </a:pPr>
            <a:r>
              <a:rPr lang="en-US" dirty="0"/>
              <a:t>CL type (spherical, </a:t>
            </a:r>
            <a:r>
              <a:rPr lang="en-US" dirty="0" err="1"/>
              <a:t>toric</a:t>
            </a:r>
            <a:r>
              <a:rPr lang="en-US" dirty="0"/>
              <a:t>, multifocal, etc.) - This choice is dependent on the refractive &amp; curvature measurements of the eye.  Providing the best spherical refraction may not always give satisfactory VA &amp; </a:t>
            </a:r>
            <a:r>
              <a:rPr lang="en-US" dirty="0" err="1"/>
              <a:t>toric</a:t>
            </a:r>
            <a:r>
              <a:rPr lang="en-US" dirty="0"/>
              <a:t> CLs may be needed.</a:t>
            </a:r>
          </a:p>
          <a:p>
            <a:pPr marL="171450" indent="-171450">
              <a:buFont typeface="Arial" panose="020B0604020202020204" pitchFamily="34" charset="0"/>
              <a:buChar char="•"/>
            </a:pPr>
            <a:r>
              <a:rPr lang="en-US" dirty="0"/>
              <a:t>CL material</a:t>
            </a:r>
            <a:r>
              <a:rPr lang="en-US" baseline="0" dirty="0"/>
              <a:t> – </a:t>
            </a:r>
            <a:r>
              <a:rPr lang="en-US" dirty="0" err="1"/>
              <a:t>O</a:t>
            </a:r>
            <a:r>
              <a:rPr lang="en-US" baseline="-25000" dirty="0" err="1"/>
              <a:t>2</a:t>
            </a:r>
            <a:r>
              <a:rPr lang="en-US" dirty="0"/>
              <a:t> transmissibility, </a:t>
            </a:r>
            <a:r>
              <a:rPr lang="en-US" dirty="0" err="1"/>
              <a:t>Dk</a:t>
            </a:r>
            <a:r>
              <a:rPr lang="en-US" dirty="0"/>
              <a:t>/</a:t>
            </a:r>
            <a:r>
              <a:rPr lang="en-US" i="1" dirty="0"/>
              <a:t>t</a:t>
            </a:r>
            <a:r>
              <a:rPr lang="en-US" dirty="0"/>
              <a:t>, is a most important material property of the CLs to be prescribed.  Ideally, trial CLs should be of the same material as the CLs to be ordered because material choice can significantly affect their fitting </a:t>
            </a:r>
            <a:r>
              <a:rPr lang="en-US" dirty="0" err="1"/>
              <a:t>behaviour</a:t>
            </a:r>
            <a:r>
              <a:rPr lang="en-US" dirty="0"/>
              <a:t>.</a:t>
            </a:r>
          </a:p>
          <a:p>
            <a:pPr marL="171450" indent="-171450">
              <a:buFont typeface="Arial" panose="020B0604020202020204" pitchFamily="34" charset="0"/>
              <a:buChar char="•"/>
            </a:pPr>
            <a:r>
              <a:rPr lang="en-US" dirty="0"/>
              <a:t>Back vertex powers (</a:t>
            </a:r>
            <a:r>
              <a:rPr lang="en-US" dirty="0" err="1"/>
              <a:t>BVP</a:t>
            </a:r>
            <a:r>
              <a:rPr lang="en-US" dirty="0"/>
              <a:t>) - near &amp; distance - Select the trial CL that is closest to the patient’s Rx, particularly for high </a:t>
            </a:r>
            <a:r>
              <a:rPr lang="en-US" dirty="0" err="1"/>
              <a:t>Rxs</a:t>
            </a:r>
            <a:r>
              <a:rPr lang="en-US" dirty="0"/>
              <a:t>.  Over time, &amp; the occasional failure, a practitioner will build a collection of CLs, including special CLs such as bifocal &amp; </a:t>
            </a:r>
            <a:r>
              <a:rPr lang="en-US" dirty="0" err="1"/>
              <a:t>toric</a:t>
            </a:r>
            <a:r>
              <a:rPr lang="en-US" dirty="0"/>
              <a:t> CLs, to complement their standard CL trial sets.</a:t>
            </a:r>
          </a:p>
          <a:p>
            <a:pPr marL="171450" indent="-171450">
              <a:buFont typeface="Arial" panose="020B0604020202020204" pitchFamily="34" charset="0"/>
              <a:buChar char="•"/>
            </a:pPr>
            <a:r>
              <a:rPr lang="en-US" dirty="0"/>
              <a:t>CL surface properties - CL</a:t>
            </a:r>
            <a:r>
              <a:rPr lang="en-US" baseline="0" dirty="0"/>
              <a:t> surface properties such as surface hardness &amp; surface coatings may be considered when choosing a CL to </a:t>
            </a:r>
            <a:r>
              <a:rPr lang="en-US" baseline="0" dirty="0">
                <a:latin typeface="Arial" panose="020B0604020202020204"/>
                <a:cs typeface="Arial" panose="020B0604020202020204"/>
              </a:rPr>
              <a:t>↓ </a:t>
            </a:r>
            <a:r>
              <a:rPr lang="en-US" baseline="0" dirty="0"/>
              <a:t>discomfort &amp; </a:t>
            </a:r>
            <a:r>
              <a:rPr lang="en-US" baseline="0" dirty="0">
                <a:latin typeface="Arial" panose="020B0604020202020204"/>
                <a:cs typeface="Arial" panose="020B0604020202020204"/>
              </a:rPr>
              <a:t>↑ </a:t>
            </a:r>
            <a:r>
              <a:rPr lang="en-US" baseline="0" dirty="0"/>
              <a:t>the relationship with adjacent ocular tissues.</a:t>
            </a:r>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B9E1A016-379F-4BBF-A13F-D61BA3C7754C}" type="slidenum">
              <a:rPr lang="en-US" smtClean="0"/>
              <a:t>23</a:t>
            </a:fld>
            <a:endParaRPr lang="en-US"/>
          </a:p>
        </p:txBody>
      </p:sp>
      <p:sp>
        <p:nvSpPr>
          <p:cNvPr id="46083"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6084"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6085"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6086"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6087"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6088"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6089"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6090"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6091" name="Rectangle 10"/>
          <p:cNvSpPr>
            <a:spLocks noGrp="1" noRot="1" noChangeAspect="1" noChangeArrowheads="1" noTextEdit="1"/>
          </p:cNvSpPr>
          <p:nvPr>
            <p:ph type="sldImg"/>
          </p:nvPr>
        </p:nvSpPr>
        <p:spPr>
          <a:xfrm>
            <a:off x="622300" y="858838"/>
            <a:ext cx="5143500" cy="3430587"/>
          </a:xfrm>
          <a:ln cap="flat"/>
        </p:spPr>
      </p:sp>
      <p:sp>
        <p:nvSpPr>
          <p:cNvPr id="46092" name="Rectangle 11"/>
          <p:cNvSpPr>
            <a:spLocks noGrp="1" noChangeArrowheads="1"/>
          </p:cNvSpPr>
          <p:nvPr>
            <p:ph type="body" idx="1"/>
          </p:nvPr>
        </p:nvSpPr>
        <p:spPr>
          <a:noFill/>
        </p:spPr>
        <p:txBody>
          <a:bodyPr/>
          <a:lstStyle/>
          <a:p>
            <a:r>
              <a:rPr lang="en-US" b="1" dirty="0"/>
              <a:t>Trial Fitting: Procedure</a:t>
            </a:r>
            <a:endParaRPr lang="en-US" dirty="0"/>
          </a:p>
          <a:p>
            <a:r>
              <a:rPr lang="en-US" b="1" dirty="0"/>
              <a:t>Initial CL selection</a:t>
            </a:r>
            <a:r>
              <a:rPr lang="en-US" dirty="0"/>
              <a:t>.  After baseline measurements have been recorded, the first trial CLs are selected &amp; inserted.</a:t>
            </a:r>
          </a:p>
          <a:p>
            <a:r>
              <a:rPr lang="en-US" b="1" dirty="0"/>
              <a:t>Trial CL fitting &amp; vision assessment.  </a:t>
            </a:r>
            <a:r>
              <a:rPr lang="en-US" dirty="0"/>
              <a:t>After the CLs have settled, their fit &amp; </a:t>
            </a:r>
            <a:r>
              <a:rPr lang="en-US" dirty="0">
                <a:sym typeface="Symbol" panose="05050102010706020507"/>
              </a:rPr>
              <a:t> </a:t>
            </a:r>
            <a:r>
              <a:rPr lang="en-US" dirty="0"/>
              <a:t>vision are assessed.  Assessment should be both quantitative &amp; qualitative (see record forms in the </a:t>
            </a:r>
            <a:r>
              <a:rPr lang="en-US" dirty="0" err="1"/>
              <a:t>practicals</a:t>
            </a:r>
            <a:r>
              <a:rPr lang="en-US" dirty="0"/>
              <a:t> of Units 3.2 &amp; 3.3 of the original </a:t>
            </a:r>
            <a:r>
              <a:rPr lang="en-US" dirty="0" err="1"/>
              <a:t>ICLC</a:t>
            </a:r>
            <a:r>
              <a:rPr lang="en-US" dirty="0"/>
              <a:t> for guidance).  Once a satisfactory fit is achieved, the prescription can be finalized &amp; the CLs ordered.</a:t>
            </a:r>
          </a:p>
          <a:p>
            <a:r>
              <a:rPr lang="en-US" b="1" dirty="0"/>
              <a:t>Subsequent trial CL selection.  </a:t>
            </a:r>
            <a:r>
              <a:rPr lang="en-US" dirty="0"/>
              <a:t>If</a:t>
            </a:r>
            <a:r>
              <a:rPr lang="en-US" b="1" dirty="0"/>
              <a:t> </a:t>
            </a:r>
            <a:r>
              <a:rPr lang="en-US" dirty="0"/>
              <a:t>the initial CLs prove to be unsatisfactory, further trials are required.</a:t>
            </a:r>
            <a:br>
              <a:rPr lang="en-US" dirty="0"/>
            </a:br>
            <a:r>
              <a:rPr lang="en-US" dirty="0"/>
              <a:t>When the trial CLs required are not available, the practitioner will have to either order them in or resort to empirical prescribing.  Empirical prescribing involves no trial CLs.  Rather, the final CL order is based on the results of the preliminary examination &amp; the ocular Rx as calculated from the spectacle Rx.</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A01CF20E-741B-49EA-A73B-55BDAC518817}" type="slidenum">
              <a:rPr lang="en-US" smtClean="0"/>
              <a:t>24</a:t>
            </a:fld>
            <a:endParaRPr lang="en-US"/>
          </a:p>
        </p:txBody>
      </p:sp>
      <p:sp>
        <p:nvSpPr>
          <p:cNvPr id="47107"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7108"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7109"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7110"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7111"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7112"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7113"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7114"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7115" name="Rectangle 10"/>
          <p:cNvSpPr>
            <a:spLocks noGrp="1" noRot="1" noChangeAspect="1" noChangeArrowheads="1" noTextEdit="1"/>
          </p:cNvSpPr>
          <p:nvPr>
            <p:ph type="sldImg"/>
          </p:nvPr>
        </p:nvSpPr>
        <p:spPr>
          <a:xfrm>
            <a:off x="622300" y="858838"/>
            <a:ext cx="5143500" cy="3430587"/>
          </a:xfrm>
          <a:ln cap="flat"/>
        </p:spPr>
      </p:sp>
      <p:sp>
        <p:nvSpPr>
          <p:cNvPr id="47116" name="Rectangle 11"/>
          <p:cNvSpPr>
            <a:spLocks noGrp="1" noChangeArrowheads="1"/>
          </p:cNvSpPr>
          <p:nvPr>
            <p:ph type="body" idx="1"/>
          </p:nvPr>
        </p:nvSpPr>
        <p:spPr>
          <a:noFill/>
        </p:spPr>
        <p:txBody>
          <a:bodyPr/>
          <a:lstStyle/>
          <a:p>
            <a:r>
              <a:rPr lang="en-US" b="1" dirty="0"/>
              <a:t>Trial Fitting: Desired GP CL Fit</a:t>
            </a:r>
            <a:endParaRPr lang="en-US" dirty="0"/>
          </a:p>
          <a:p>
            <a:pPr marL="171450" indent="-171450">
              <a:buFont typeface="Arial" panose="020B0604020202020204" pitchFamily="34" charset="0"/>
              <a:buChar char="•"/>
            </a:pPr>
            <a:r>
              <a:rPr lang="en-US" dirty="0"/>
              <a:t>Central alignment - This example shows no fluorescein under the central portion of the CL.  This suggests that the </a:t>
            </a:r>
            <a:r>
              <a:rPr lang="en-US" dirty="0" err="1"/>
              <a:t>BOZR</a:t>
            </a:r>
            <a:r>
              <a:rPr lang="en-US" dirty="0"/>
              <a:t> of the CL closely matches the central corneal curvature.</a:t>
            </a:r>
          </a:p>
          <a:p>
            <a:pPr marL="171450" indent="-171450">
              <a:buFont typeface="Arial" panose="020B0604020202020204" pitchFamily="34" charset="0"/>
              <a:buChar char="•"/>
            </a:pPr>
            <a:r>
              <a:rPr lang="en-US" dirty="0"/>
              <a:t>Moderate edge clearance - This manifests itself as a bright band of fluorescein at the periphery of the CL.</a:t>
            </a:r>
          </a:p>
          <a:p>
            <a:pPr marL="171450" indent="-171450">
              <a:buFont typeface="Arial" panose="020B0604020202020204" pitchFamily="34" charset="0"/>
              <a:buChar char="•"/>
            </a:pPr>
            <a:r>
              <a:rPr lang="en-US" dirty="0"/>
              <a:t>Good centration - CL positioned so that it is concentric with the limbus in the rest position &amp; its </a:t>
            </a:r>
            <a:r>
              <a:rPr lang="en-US" dirty="0" err="1"/>
              <a:t>BOZD</a:t>
            </a:r>
            <a:r>
              <a:rPr lang="en-US" dirty="0"/>
              <a:t> covers the pupil adequately.  While CL movement is essential, rapid </a:t>
            </a:r>
            <a:r>
              <a:rPr lang="en-US" dirty="0" err="1"/>
              <a:t>recentration</a:t>
            </a:r>
            <a:r>
              <a:rPr lang="en-US" dirty="0"/>
              <a:t> after a blink is highly desirable.</a:t>
            </a:r>
          </a:p>
          <a:p>
            <a:pPr marL="171450" indent="-171450">
              <a:buFont typeface="Arial" panose="020B0604020202020204" pitchFamily="34" charset="0"/>
              <a:buChar char="•"/>
            </a:pPr>
            <a:r>
              <a:rPr lang="en-US" dirty="0"/>
              <a:t>Adequate size (TD)</a:t>
            </a:r>
            <a:r>
              <a:rPr lang="en-US" baseline="0" dirty="0"/>
              <a:t> - </a:t>
            </a:r>
            <a:r>
              <a:rPr lang="en-US" dirty="0"/>
              <a:t>The CL diameter in this example should allow the possibility of top lid attachment in normal gaze without excessive CL movement.  Viewed dynamically, it would probably be a stable fit.</a:t>
            </a:r>
          </a:p>
          <a:p>
            <a:pPr marL="171450" indent="-171450">
              <a:buFont typeface="Arial" panose="020B0604020202020204" pitchFamily="34" charset="0"/>
              <a:buChar char="•"/>
            </a:pPr>
            <a:r>
              <a:rPr lang="en-US" dirty="0"/>
              <a:t>Vision - With an accurate over-Rx, the vision should be clear &amp; stable.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p>
            <a:fld id="{907BF088-7D46-489F-A61D-C425C1C30A77}" type="slidenum">
              <a:rPr lang="en-US" smtClean="0"/>
              <a:t>25</a:t>
            </a:fld>
            <a:endParaRPr lang="en-US"/>
          </a:p>
        </p:txBody>
      </p:sp>
      <p:sp>
        <p:nvSpPr>
          <p:cNvPr id="48131"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8132"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8133"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8134"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8135"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8136"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8137"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8138"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8139" name="Rectangle 10"/>
          <p:cNvSpPr>
            <a:spLocks noGrp="1" noRot="1" noChangeAspect="1" noChangeArrowheads="1" noTextEdit="1"/>
          </p:cNvSpPr>
          <p:nvPr>
            <p:ph type="sldImg"/>
          </p:nvPr>
        </p:nvSpPr>
        <p:spPr>
          <a:xfrm>
            <a:off x="622300" y="858838"/>
            <a:ext cx="5143500" cy="3430587"/>
          </a:xfrm>
          <a:ln cap="flat"/>
        </p:spPr>
      </p:sp>
      <p:sp>
        <p:nvSpPr>
          <p:cNvPr id="48140" name="Rectangle 11"/>
          <p:cNvSpPr>
            <a:spLocks noGrp="1" noChangeArrowheads="1"/>
          </p:cNvSpPr>
          <p:nvPr>
            <p:ph type="body" idx="1"/>
          </p:nvPr>
        </p:nvSpPr>
        <p:spPr>
          <a:noFill/>
        </p:spPr>
        <p:txBody>
          <a:bodyPr/>
          <a:lstStyle/>
          <a:p>
            <a:r>
              <a:rPr lang="en-US" b="1" dirty="0"/>
              <a:t>Trial Fitting: Desired </a:t>
            </a:r>
            <a:r>
              <a:rPr lang="en-US" b="1" dirty="0" err="1"/>
              <a:t>SCL</a:t>
            </a:r>
            <a:r>
              <a:rPr lang="en-US" b="1" dirty="0"/>
              <a:t> Fit</a:t>
            </a:r>
            <a:endParaRPr lang="en-US" dirty="0"/>
          </a:p>
          <a:p>
            <a:pPr marL="171450" indent="-171450">
              <a:buFont typeface="Arial" panose="020B0604020202020204" pitchFamily="34" charset="0"/>
              <a:buChar char="•"/>
            </a:pPr>
            <a:r>
              <a:rPr lang="en-US" dirty="0"/>
              <a:t>CL centration - Good </a:t>
            </a:r>
            <a:r>
              <a:rPr lang="en-US" dirty="0" err="1"/>
              <a:t>SCL</a:t>
            </a:r>
            <a:r>
              <a:rPr lang="en-US" dirty="0"/>
              <a:t> centration is characterized by a uniform amount of CL overlap of the sclera beyond the limbus.  Blink-induced CL movement should be followed by rapid </a:t>
            </a:r>
            <a:r>
              <a:rPr lang="en-US" dirty="0" err="1"/>
              <a:t>recentration</a:t>
            </a:r>
            <a:r>
              <a:rPr lang="en-US" dirty="0"/>
              <a:t>.</a:t>
            </a:r>
          </a:p>
          <a:p>
            <a:pPr marL="171450" indent="-171450">
              <a:buFont typeface="Arial" panose="020B0604020202020204" pitchFamily="34" charset="0"/>
              <a:buChar char="•"/>
            </a:pPr>
            <a:r>
              <a:rPr lang="en-US" dirty="0"/>
              <a:t>Complete corneal coverage - Although some CL </a:t>
            </a:r>
            <a:r>
              <a:rPr lang="en-US" dirty="0" err="1"/>
              <a:t>decentration</a:t>
            </a:r>
            <a:r>
              <a:rPr lang="en-US" dirty="0"/>
              <a:t> may be unavoidable, the practitioner has to ensure the CL covers the cornea under all reasonable circumstances.</a:t>
            </a:r>
          </a:p>
          <a:p>
            <a:pPr marL="171450" indent="-171450">
              <a:buFont typeface="Arial" panose="020B0604020202020204" pitchFamily="34" charset="0"/>
              <a:buChar char="•"/>
            </a:pPr>
            <a:r>
              <a:rPr lang="en-US" dirty="0"/>
              <a:t>Adequate movement</a:t>
            </a:r>
            <a:r>
              <a:rPr lang="en-US" baseline="0" dirty="0"/>
              <a:t> - </a:t>
            </a:r>
            <a:r>
              <a:rPr lang="en-US" dirty="0"/>
              <a:t>While some minimum movement is required for all CLs, the actual amount depends on the CL type.  Generally, the amount will be between 0.2 &amp; 1 mm.  The prime reason for CL movement being required is the dispersal of metabolic waste from the post-CL space.  Tear exchange has been demonstrated to be minimal under </a:t>
            </a:r>
            <a:r>
              <a:rPr lang="en-US" dirty="0" err="1"/>
              <a:t>SCLs</a:t>
            </a:r>
            <a:r>
              <a:rPr lang="en-US" dirty="0"/>
              <a:t> largely because of the thinness of the post-CL tear film.</a:t>
            </a:r>
          </a:p>
          <a:p>
            <a:pPr marL="171450" indent="-171450">
              <a:buFont typeface="Arial" panose="020B0604020202020204" pitchFamily="34" charset="0"/>
              <a:buChar char="•"/>
            </a:pPr>
            <a:r>
              <a:rPr lang="en-US" dirty="0"/>
              <a:t>Comfort</a:t>
            </a:r>
            <a:r>
              <a:rPr lang="en-US" baseline="0" dirty="0"/>
              <a:t> - </a:t>
            </a:r>
            <a:r>
              <a:rPr lang="en-US" dirty="0" err="1"/>
              <a:t>SCLs</a:t>
            </a:r>
            <a:r>
              <a:rPr lang="en-US" dirty="0"/>
              <a:t> are usually very comfortable initially.  Any fitting factor that can compromise ocular health may </a:t>
            </a:r>
            <a:r>
              <a:rPr lang="en-US" dirty="0">
                <a:sym typeface="Symbol" panose="05050102010706020507"/>
              </a:rPr>
              <a:t> </a:t>
            </a:r>
            <a:r>
              <a:rPr lang="en-US" dirty="0"/>
              <a:t>some wearer discomfort some time after insertion (usually 20 - 120 minutes after insertion).</a:t>
            </a:r>
          </a:p>
          <a:p>
            <a:pPr marL="171450" indent="-171450">
              <a:buFont typeface="Arial" panose="020B0604020202020204" pitchFamily="34" charset="0"/>
              <a:buChar char="•"/>
            </a:pPr>
            <a:r>
              <a:rPr lang="en-US" dirty="0"/>
              <a:t>Good &amp; stable vision - With an accurate over-Rx, the result should be clear &amp; stable vision.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5A7B4283-0F0F-4186-ADE9-B92B0FA3E6E8}" type="slidenum">
              <a:rPr lang="en-US" smtClean="0"/>
              <a:t>26</a:t>
            </a:fld>
            <a:endParaRPr lang="en-US"/>
          </a:p>
        </p:txBody>
      </p:sp>
      <p:sp>
        <p:nvSpPr>
          <p:cNvPr id="49155"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9156"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9157"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9158"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9159"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9160"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9161"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9162"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9163" name="Rectangle 10"/>
          <p:cNvSpPr>
            <a:spLocks noGrp="1" noRot="1" noChangeAspect="1" noChangeArrowheads="1" noTextEdit="1"/>
          </p:cNvSpPr>
          <p:nvPr>
            <p:ph type="sldImg"/>
          </p:nvPr>
        </p:nvSpPr>
        <p:spPr>
          <a:xfrm>
            <a:off x="622300" y="858838"/>
            <a:ext cx="5143500" cy="3430587"/>
          </a:xfrm>
          <a:ln cap="flat"/>
        </p:spPr>
      </p:sp>
      <p:sp>
        <p:nvSpPr>
          <p:cNvPr id="49164" name="Rectangle 11"/>
          <p:cNvSpPr>
            <a:spLocks noGrp="1" noChangeArrowheads="1"/>
          </p:cNvSpPr>
          <p:nvPr>
            <p:ph type="body" idx="1"/>
          </p:nvPr>
        </p:nvSpPr>
        <p:spPr>
          <a:noFill/>
        </p:spPr>
        <p:txBody>
          <a:bodyPr/>
          <a:lstStyle/>
          <a:p>
            <a:r>
              <a:rPr lang="en-US" b="1" dirty="0"/>
              <a:t>Trial Fitting:  Final CL Order - Specifications</a:t>
            </a:r>
            <a:endParaRPr lang="en-US" dirty="0"/>
          </a:p>
          <a:p>
            <a:r>
              <a:rPr lang="en-US" dirty="0"/>
              <a:t>The final CL order includes:</a:t>
            </a:r>
          </a:p>
          <a:p>
            <a:pPr marL="171450" indent="-171450">
              <a:buFont typeface="Arial" panose="020B0604020202020204" pitchFamily="34" charset="0"/>
              <a:buChar char="•"/>
            </a:pPr>
            <a:r>
              <a:rPr lang="en-US" dirty="0"/>
              <a:t>CL parameters</a:t>
            </a:r>
            <a:r>
              <a:rPr lang="en-US" baseline="0" dirty="0"/>
              <a:t> - </a:t>
            </a:r>
            <a:r>
              <a:rPr lang="en-US" dirty="0"/>
              <a:t>Generally, as a minimum: </a:t>
            </a:r>
            <a:r>
              <a:rPr lang="en-US" dirty="0" err="1"/>
              <a:t>BOZR</a:t>
            </a:r>
            <a:r>
              <a:rPr lang="en-US" dirty="0"/>
              <a:t>, TD, </a:t>
            </a:r>
            <a:r>
              <a:rPr lang="en-US" dirty="0" err="1"/>
              <a:t>BVP</a:t>
            </a:r>
            <a:r>
              <a:rPr lang="en-US" dirty="0"/>
              <a:t>, &amp; </a:t>
            </a:r>
            <a:r>
              <a:rPr lang="en-US" i="1" dirty="0" err="1"/>
              <a:t>t</a:t>
            </a:r>
            <a:r>
              <a:rPr lang="en-US" i="0" baseline="-25000" dirty="0" err="1"/>
              <a:t>c</a:t>
            </a:r>
            <a:r>
              <a:rPr lang="en-US" dirty="0"/>
              <a:t> are the CL parameters that should be recorded on an order form.</a:t>
            </a:r>
          </a:p>
          <a:p>
            <a:pPr marL="171450" indent="-171450">
              <a:buFont typeface="Arial" panose="020B0604020202020204" pitchFamily="34" charset="0"/>
              <a:buChar char="•"/>
            </a:pPr>
            <a:r>
              <a:rPr lang="en-US" dirty="0"/>
              <a:t>CL material &amp; type - In addition to the material &amp; type of CL, it is customary to write the brand/trade name of the CLs if they are </a:t>
            </a:r>
            <a:r>
              <a:rPr lang="en-US" i="1" dirty="0"/>
              <a:t>stock </a:t>
            </a:r>
            <a:r>
              <a:rPr lang="en-US" dirty="0"/>
              <a:t>items.</a:t>
            </a:r>
            <a:br>
              <a:rPr lang="en-US" dirty="0"/>
            </a:br>
            <a:endParaRPr lang="en-US" dirty="0"/>
          </a:p>
          <a:p>
            <a:r>
              <a:rPr lang="en-US" b="1" dirty="0"/>
              <a:t>Special requirements:</a:t>
            </a:r>
          </a:p>
          <a:p>
            <a:r>
              <a:rPr lang="en-US" dirty="0"/>
              <a:t>Requests for a specific </a:t>
            </a:r>
            <a:r>
              <a:rPr lang="en-US" dirty="0" err="1"/>
              <a:t>centre</a:t>
            </a:r>
            <a:r>
              <a:rPr lang="en-US" dirty="0"/>
              <a:t> thickness, tint, blending requirement, </a:t>
            </a:r>
            <a:r>
              <a:rPr lang="en-US" dirty="0" err="1"/>
              <a:t>lenticulation</a:t>
            </a:r>
            <a:r>
              <a:rPr lang="en-US" dirty="0"/>
              <a:t>, type of bifocal/multifocal, etc. are included as a separate part of a CL order is custom requests can be accommodated.</a:t>
            </a:r>
          </a:p>
          <a:p>
            <a:r>
              <a:rPr lang="en-US" dirty="0"/>
              <a:t>Delivery date required</a:t>
            </a:r>
            <a:r>
              <a:rPr lang="en-US" baseline="0" dirty="0"/>
              <a:t> - </a:t>
            </a:r>
            <a:r>
              <a:rPr lang="en-US" dirty="0"/>
              <a:t>Nominating an expected CL delivery date assists the supplier in determining the priority of the order.  Establishing credibility with a supplier is essential if true urgencies are to be attended to appropriately.  If all orders are claimed to be </a:t>
            </a:r>
            <a:r>
              <a:rPr lang="en-US" i="1" dirty="0"/>
              <a:t>urgent</a:t>
            </a:r>
            <a:r>
              <a:rPr lang="en-US" dirty="0"/>
              <a:t> then eventually, all orders will be treated with disdain.</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5A7B4283-0F0F-4186-ADE9-B92B0FA3E6E8}" type="slidenum">
              <a:rPr lang="en-US" smtClean="0"/>
              <a:t>27</a:t>
            </a:fld>
            <a:endParaRPr lang="en-US"/>
          </a:p>
        </p:txBody>
      </p:sp>
      <p:sp>
        <p:nvSpPr>
          <p:cNvPr id="49155"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49156"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49157"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49158"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49159"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49160"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49161"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49162"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49163" name="Rectangle 10"/>
          <p:cNvSpPr>
            <a:spLocks noGrp="1" noRot="1" noChangeAspect="1" noChangeArrowheads="1" noTextEdit="1"/>
          </p:cNvSpPr>
          <p:nvPr>
            <p:ph type="sldImg"/>
          </p:nvPr>
        </p:nvSpPr>
        <p:spPr>
          <a:xfrm>
            <a:off x="622300" y="858838"/>
            <a:ext cx="5143500" cy="3430587"/>
          </a:xfrm>
          <a:ln cap="flat"/>
        </p:spPr>
      </p:sp>
      <p:sp>
        <p:nvSpPr>
          <p:cNvPr id="49164" name="Rectangle 11"/>
          <p:cNvSpPr>
            <a:spLocks noGrp="1" noChangeArrowheads="1"/>
          </p:cNvSpPr>
          <p:nvPr>
            <p:ph type="body" idx="1"/>
          </p:nvPr>
        </p:nvSpPr>
        <p:spPr>
          <a:noFill/>
        </p:spPr>
        <p:txBody>
          <a:bodyPr/>
          <a:lstStyle/>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fld id="{077B7047-8DD6-4B8F-8324-623171566EC4}" type="slidenum">
              <a:rPr lang="en-US" smtClean="0"/>
              <a:t>28</a:t>
            </a:fld>
            <a:endParaRPr lang="en-US"/>
          </a:p>
        </p:txBody>
      </p:sp>
      <p:sp>
        <p:nvSpPr>
          <p:cNvPr id="50179" name="Rectangle 2050"/>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50180" name="Rectangle 2051"/>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50181" name="Rectangle 2052"/>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50182" name="Rectangle 2053"/>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50183" name="Rectangle 2054"/>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50184" name="Rectangle 2055"/>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50185" name="Rectangle 2056"/>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50186" name="Rectangle 2057"/>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50187" name="Rectangle 2058"/>
          <p:cNvSpPr>
            <a:spLocks noGrp="1" noRot="1" noChangeAspect="1" noChangeArrowheads="1" noTextEdit="1"/>
          </p:cNvSpPr>
          <p:nvPr>
            <p:ph type="sldImg"/>
          </p:nvPr>
        </p:nvSpPr>
        <p:spPr>
          <a:xfrm>
            <a:off x="622300" y="858838"/>
            <a:ext cx="5143500" cy="3430587"/>
          </a:xfrm>
          <a:ln cap="flat"/>
        </p:spPr>
      </p:sp>
      <p:sp>
        <p:nvSpPr>
          <p:cNvPr id="50188" name="Rectangle 2059"/>
          <p:cNvSpPr>
            <a:spLocks noGrp="1" noChangeArrowheads="1"/>
          </p:cNvSpPr>
          <p:nvPr>
            <p:ph type="body" idx="1"/>
          </p:nvPr>
        </p:nvSpPr>
        <p:spPr>
          <a:noFill/>
        </p:spPr>
        <p:txBody>
          <a:bodyPr/>
          <a:lstStyle/>
          <a:p>
            <a:r>
              <a:rPr lang="en-US" b="1" dirty="0"/>
              <a:t>CL Dispensing</a:t>
            </a:r>
          </a:p>
          <a:p>
            <a:r>
              <a:rPr lang="en-US" dirty="0"/>
              <a:t>Verification of CL parameters should be performed prior to the dispensing visit to ensure their suitability.  Patient education is crucial to ensuring compliance with the necessary care &amp; maintenance regimen.  Arguably, compliance with CL care instructions forms the basis of successful CL wear.</a:t>
            </a:r>
          </a:p>
          <a:p>
            <a:r>
              <a:rPr lang="en-US" dirty="0"/>
              <a:t>The procedures recommended for the dispensing visit follow:</a:t>
            </a:r>
          </a:p>
          <a:p>
            <a:r>
              <a:rPr lang="en-US" dirty="0"/>
              <a:t>Verbal &amp; written instructions including symptoms (adaptive &amp; non-adaptive), periods of adaptation, as well as the </a:t>
            </a:r>
            <a:r>
              <a:rPr lang="en-US" i="1" dirty="0"/>
              <a:t>dos &amp; don’ts</a:t>
            </a:r>
            <a:r>
              <a:rPr lang="en-US" dirty="0"/>
              <a:t> of CL wear, should be provided.</a:t>
            </a:r>
          </a:p>
          <a:p>
            <a:r>
              <a:rPr lang="en-US" dirty="0"/>
              <a:t>Insertion &amp; removal of CLs should be practiced until the patient is proficient enough to be able to do both without coaching or assistance.  The ability to remove CLs is possibly the more important (if the wearer is unable to insert CLs, the potential for harm is non-existent unless an incompetent insertion process itself poses a threat to the eyes).</a:t>
            </a:r>
          </a:p>
          <a:p>
            <a:r>
              <a:rPr lang="en-US" dirty="0"/>
              <a:t>The practitioner should ensure the patient understands the likely signs of possible complications &amp; the appropriate action to take (</a:t>
            </a:r>
            <a:r>
              <a:rPr lang="en-US" i="1" dirty="0"/>
              <a:t>if in doubt, take them out!</a:t>
            </a:r>
            <a:r>
              <a:rPr lang="en-US" dirty="0"/>
              <a:t>).</a:t>
            </a:r>
          </a:p>
          <a:p>
            <a:r>
              <a:rPr lang="en-US" dirty="0"/>
              <a:t>The schedule of after-care visits should be presented in written form to serve as a firm reminder.  A database (computer or record card based) system should be created to assist practice staff to manage patients who fail to comply with their after-care schedule.</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p>
            <a:fld id="{1BFF16C7-7D51-462F-9BB9-FCDF3C82AE9F}" type="slidenum">
              <a:rPr lang="en-US" smtClean="0"/>
              <a:t>29</a:t>
            </a:fld>
            <a:endParaRPr lang="en-US"/>
          </a:p>
        </p:txBody>
      </p:sp>
      <p:sp>
        <p:nvSpPr>
          <p:cNvPr id="51203"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51204"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51205"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51206"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51207"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51208"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51209"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51210"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51211" name="Rectangle 10"/>
          <p:cNvSpPr>
            <a:spLocks noGrp="1" noRot="1" noChangeAspect="1" noChangeArrowheads="1" noTextEdit="1"/>
          </p:cNvSpPr>
          <p:nvPr>
            <p:ph type="sldImg"/>
          </p:nvPr>
        </p:nvSpPr>
        <p:spPr>
          <a:xfrm>
            <a:off x="622300" y="858838"/>
            <a:ext cx="5143500" cy="3430587"/>
          </a:xfrm>
          <a:ln cap="flat"/>
        </p:spPr>
      </p:sp>
      <p:sp>
        <p:nvSpPr>
          <p:cNvPr id="51212" name="Rectangle 11"/>
          <p:cNvSpPr>
            <a:spLocks noGrp="1" noChangeArrowheads="1"/>
          </p:cNvSpPr>
          <p:nvPr>
            <p:ph type="body" idx="1"/>
          </p:nvPr>
        </p:nvSpPr>
        <p:spPr>
          <a:noFill/>
        </p:spPr>
        <p:txBody>
          <a:bodyPr/>
          <a:lstStyle/>
          <a:p>
            <a:r>
              <a:rPr lang="en-US" b="1" dirty="0"/>
              <a:t>After-Care</a:t>
            </a:r>
          </a:p>
          <a:p>
            <a:r>
              <a:rPr lang="en-US" dirty="0"/>
              <a:t>CL wearers should be scheduled for regular after-care visits.  The frequency of visits depends on their ocular &amp; refractive conditions, CL type, &amp; patient-specific needs.</a:t>
            </a:r>
          </a:p>
          <a:p>
            <a:r>
              <a:rPr lang="en-US" dirty="0"/>
              <a:t>A case history is a vital component of the regular after-care visit &amp; should include provision for a progress report on events since the last consultation.  If the patient visit is unscheduled, information should be sought as to why &amp; what has transpired since the complaint or problem arose.  Unless the person taking the initial call or inquiry has considerable experience &amp; is aware of their limitations, preliminary advice should probably be sought from the practitioner, since the potential for professional misadventure in any intervening period is considerable.</a:t>
            </a:r>
          </a:p>
          <a:p>
            <a:r>
              <a:rPr lang="en-US" dirty="0"/>
              <a:t>A decline in VA may be indicative of some ocular or fitting complication (i.e. </a:t>
            </a:r>
            <a:r>
              <a:rPr lang="en-US" dirty="0" err="1"/>
              <a:t>oedema</a:t>
            </a:r>
            <a:r>
              <a:rPr lang="en-US" dirty="0"/>
              <a:t>, ghosting, diplopia, excessive CL movement, etc.), or inaccurate </a:t>
            </a:r>
            <a:r>
              <a:rPr lang="en-US" dirty="0" err="1"/>
              <a:t>BVP</a:t>
            </a:r>
            <a:r>
              <a:rPr lang="en-US" dirty="0"/>
              <a:t>.</a:t>
            </a:r>
          </a:p>
          <a:p>
            <a:r>
              <a:rPr lang="en-US" dirty="0"/>
              <a:t>An examination should include:</a:t>
            </a:r>
          </a:p>
          <a:p>
            <a:pPr marL="171450" indent="-171450">
              <a:buFont typeface="Arial" panose="020B0604020202020204" pitchFamily="34" charset="0"/>
              <a:buChar char="•"/>
            </a:pPr>
            <a:r>
              <a:rPr lang="en-US" dirty="0"/>
              <a:t>Over-Rx</a:t>
            </a:r>
          </a:p>
          <a:p>
            <a:pPr marL="171450" indent="-171450">
              <a:buFont typeface="Arial" panose="020B0604020202020204" pitchFamily="34" charset="0"/>
              <a:buChar char="•"/>
            </a:pPr>
            <a:r>
              <a:rPr lang="en-US" dirty="0"/>
              <a:t>Slit-lamp </a:t>
            </a:r>
            <a:r>
              <a:rPr lang="en-US" dirty="0" err="1"/>
              <a:t>biomicroscopy</a:t>
            </a:r>
            <a:endParaRPr lang="en-US" dirty="0"/>
          </a:p>
          <a:p>
            <a:pPr marL="171450" indent="-171450">
              <a:buFont typeface="Arial" panose="020B0604020202020204" pitchFamily="34" charset="0"/>
              <a:buChar char="•"/>
            </a:pPr>
            <a:r>
              <a:rPr lang="en-US" dirty="0"/>
              <a:t>Other tests particular to the case (referral may be necessary for complications requiring treatment by other professions, e.g. ophthalmology).</a:t>
            </a:r>
          </a:p>
          <a:p>
            <a:pPr marL="171450" indent="-171450">
              <a:buFont typeface="Arial" panose="020B0604020202020204" pitchFamily="34" charset="0"/>
              <a:buChar char="•"/>
            </a:pPr>
            <a:endParaRPr lang="en-US" dirty="0"/>
          </a:p>
          <a:p>
            <a:r>
              <a:rPr lang="en-US" dirty="0"/>
              <a:t>With time &amp; experience, patients can become quite complacent about their CL care regimen (familiarity breeds contempt?).  A review provided in the form of printed material, videos (waiting room, consulting room or taken home), or a personal presentation will raise the wearer’s awareness of the issues presented previously.</a:t>
            </a:r>
          </a:p>
          <a:p>
            <a:r>
              <a:rPr lang="en-US" dirty="0"/>
              <a:t>A schedule of the next after-care visit should be presented before the end of the consultation.  This is also an opportunity for the practitioner to stress the need for ongoing care of both eyes &amp; CLs.</a:t>
            </a:r>
          </a:p>
          <a:p>
            <a:r>
              <a:rPr lang="en-US" i="1" dirty="0"/>
              <a:t>NOTE:  Modules 4 &amp; 5 of the original </a:t>
            </a:r>
            <a:r>
              <a:rPr lang="en-US" i="1" dirty="0" err="1"/>
              <a:t>ICLC</a:t>
            </a:r>
            <a:r>
              <a:rPr lang="en-US" i="1" dirty="0"/>
              <a:t> provide more in-depth discussions of CL dispensing, care &amp; maintenance, &amp; after-care.</a:t>
            </a:r>
            <a:endParaRPr lang="en-US" dirty="0"/>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p>
            <a:fld id="{DD675D8C-2205-49E6-AABE-3216331FFCE6}" type="slidenum">
              <a:rPr lang="en-US" smtClean="0">
                <a:latin typeface="Times New Roman" panose="02020603050405020304" pitchFamily="18" charset="0"/>
              </a:rPr>
              <a:t>30</a:t>
            </a:fld>
            <a:endParaRPr lang="en-US">
              <a:latin typeface="Times New Roman" panose="02020603050405020304" pitchFamily="18" charset="0"/>
            </a:endParaRPr>
          </a:p>
        </p:txBody>
      </p:sp>
      <p:sp>
        <p:nvSpPr>
          <p:cNvPr id="4813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4813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4813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4813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4813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4813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4813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4813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48139" name="Rectangle 10"/>
          <p:cNvSpPr>
            <a:spLocks noGrp="1" noRot="1" noChangeAspect="1" noChangeArrowheads="1" noTextEdit="1"/>
          </p:cNvSpPr>
          <p:nvPr>
            <p:ph type="sldImg"/>
          </p:nvPr>
        </p:nvSpPr>
        <p:spPr>
          <a:xfrm>
            <a:off x="622300" y="858838"/>
            <a:ext cx="5143500" cy="3430587"/>
          </a:xfrm>
          <a:ln cap="flat"/>
        </p:spPr>
      </p:sp>
      <p:sp>
        <p:nvSpPr>
          <p:cNvPr id="48140" name="Rectangle 11"/>
          <p:cNvSpPr>
            <a:spLocks noGrp="1" noChangeArrowheads="1"/>
          </p:cNvSpPr>
          <p:nvPr>
            <p:ph type="body" idx="1"/>
          </p:nvPr>
        </p:nvSpPr>
        <p:spPr>
          <a:noFill/>
        </p:spPr>
        <p:txBody>
          <a:bodyPr/>
          <a:lstStyle/>
          <a:p>
            <a:r>
              <a:rPr lang="en-AU" b="1" dirty="0">
                <a:latin typeface="Times New Roman" panose="02020603050405020304" pitchFamily="18" charset="0"/>
              </a:rPr>
              <a:t>CL</a:t>
            </a:r>
            <a:r>
              <a:rPr lang="en-AU" b="1" baseline="0" dirty="0">
                <a:latin typeface="Times New Roman" panose="02020603050405020304" pitchFamily="18" charset="0"/>
              </a:rPr>
              <a:t> </a:t>
            </a:r>
            <a:r>
              <a:rPr lang="en-AU" b="1" dirty="0">
                <a:latin typeface="Times New Roman" panose="02020603050405020304" pitchFamily="18" charset="0"/>
              </a:rPr>
              <a:t>Wear Modalities: Classification</a:t>
            </a:r>
            <a:endParaRPr lang="en-US" dirty="0">
              <a:latin typeface="Times New Roman" panose="02020603050405020304" pitchFamily="18" charset="0"/>
            </a:endParaRPr>
          </a:p>
          <a:p>
            <a:r>
              <a:rPr lang="en-AU" dirty="0">
                <a:latin typeface="Times New Roman" panose="02020603050405020304" pitchFamily="18" charset="0"/>
              </a:rPr>
              <a:t>Various programmes of CL wear may be recommended by practitioners:</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Daily wear (</a:t>
            </a:r>
            <a:r>
              <a:rPr lang="en-AU" dirty="0" err="1">
                <a:latin typeface="Times New Roman" panose="02020603050405020304" pitchFamily="18" charset="0"/>
              </a:rPr>
              <a:t>DW</a:t>
            </a:r>
            <a:r>
              <a:rPr lang="en-AU" dirty="0">
                <a:latin typeface="Times New Roman" panose="02020603050405020304" pitchFamily="18" charset="0"/>
              </a:rPr>
              <a:t>) - Daily wear is defined as the wearing of CLs while the eyes are open. The CLs are inserted some time after awakening from sleep &amp; are removed some time before the next sleep period.</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Flexible wear (FW)</a:t>
            </a:r>
            <a:r>
              <a:rPr lang="en-AU" baseline="0" dirty="0">
                <a:latin typeface="Times New Roman" panose="02020603050405020304" pitchFamily="18" charset="0"/>
              </a:rPr>
              <a:t> - </a:t>
            </a:r>
            <a:r>
              <a:rPr lang="en-AU" dirty="0">
                <a:latin typeface="Times New Roman" panose="02020603050405020304" pitchFamily="18" charset="0"/>
              </a:rPr>
              <a:t>Flexible wear is daily wear interspersed with </a:t>
            </a:r>
            <a:r>
              <a:rPr lang="en-AU" i="1" dirty="0">
                <a:latin typeface="Times New Roman" panose="02020603050405020304" pitchFamily="18" charset="0"/>
              </a:rPr>
              <a:t>occasional</a:t>
            </a:r>
            <a:r>
              <a:rPr lang="en-AU" dirty="0">
                <a:latin typeface="Times New Roman" panose="02020603050405020304" pitchFamily="18" charset="0"/>
              </a:rPr>
              <a:t> overnight wear.  Traditionally, FW refers to a maximum of 2 or 3 nights of wear (during sleep) per week, not necessarily consecutively.</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Extended wear (EW)</a:t>
            </a:r>
            <a:r>
              <a:rPr lang="en-AU" baseline="0" dirty="0">
                <a:latin typeface="Times New Roman" panose="02020603050405020304" pitchFamily="18" charset="0"/>
              </a:rPr>
              <a:t> - </a:t>
            </a:r>
            <a:r>
              <a:rPr lang="en-AU" dirty="0">
                <a:latin typeface="Times New Roman" panose="02020603050405020304" pitchFamily="18" charset="0"/>
              </a:rPr>
              <a:t>Extended wear refers to uninterrupted wear of CLs throughout the day &amp; night, usually extending to 1 week.  After the 7</a:t>
            </a:r>
            <a:r>
              <a:rPr lang="en-AU" baseline="30000" dirty="0">
                <a:latin typeface="Times New Roman" panose="02020603050405020304" pitchFamily="18" charset="0"/>
              </a:rPr>
              <a:t>th</a:t>
            </a:r>
            <a:r>
              <a:rPr lang="en-AU" dirty="0">
                <a:latin typeface="Times New Roman" panose="02020603050405020304" pitchFamily="18" charset="0"/>
              </a:rPr>
              <a:t> </a:t>
            </a:r>
            <a:r>
              <a:rPr lang="en-AU" i="1" dirty="0">
                <a:latin typeface="Times New Roman" panose="02020603050405020304" pitchFamily="18" charset="0"/>
              </a:rPr>
              <a:t>day</a:t>
            </a:r>
            <a:r>
              <a:rPr lang="en-AU" dirty="0">
                <a:latin typeface="Times New Roman" panose="02020603050405020304" pitchFamily="18" charset="0"/>
              </a:rPr>
              <a:t> the CLs are removed for cleaning &amp; disinfection, then reinserted the next morning for a further week of EW.  If disposable CLs are used, no cleaning or disinfection is required at the end of the one week wearing cycle, as new CLs are inserted each week.</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Continuous wear (CW)</a:t>
            </a:r>
            <a:r>
              <a:rPr lang="en-AU" baseline="0" dirty="0">
                <a:latin typeface="Times New Roman" panose="02020603050405020304" pitchFamily="18" charset="0"/>
              </a:rPr>
              <a:t> - </a:t>
            </a:r>
            <a:r>
              <a:rPr lang="en-AU" dirty="0">
                <a:latin typeface="Times New Roman" panose="02020603050405020304" pitchFamily="18" charset="0"/>
              </a:rPr>
              <a:t>Continuous wear refers to the use of CLs throughout the day &amp; night for an extended period, usually of between 1 week &amp; 1 month. CL removal, cleaning &amp; overnight disinfection are performed at the end of the period of continuous wear.  If disposable CLs are used, no disinfection or cleaning is required at the end of the 1 month period.</a:t>
            </a:r>
          </a:p>
          <a:p>
            <a:pPr marL="171450" indent="-171450">
              <a:buFont typeface="Arial" panose="020B0604020202020204" pitchFamily="34" charset="0"/>
              <a:buChar char="•"/>
            </a:pPr>
            <a:endParaRPr lang="en-US" dirty="0">
              <a:latin typeface="Times New Roman" panose="02020603050405020304" pitchFamily="18" charset="0"/>
            </a:endParaRPr>
          </a:p>
          <a:p>
            <a:r>
              <a:rPr lang="en-AU" dirty="0">
                <a:latin typeface="Times New Roman" panose="02020603050405020304" pitchFamily="18" charset="0"/>
              </a:rPr>
              <a:t>The length of time that CLs can be worn is individually variable &amp; depends on the interaction of many factors not all of which are well understood.</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BC7E1F7-2270-4364-9213-9C7A727D50FA}" type="slidenum">
              <a:rPr lang="en-US" altLang="en-US" smtClean="0"/>
              <a:t>3</a:t>
            </a:fld>
            <a:endParaRPr lang="en-US" altLang="en-US"/>
          </a:p>
        </p:txBody>
      </p:sp>
    </p:spTree>
    <p:extLst>
      <p:ext uri="{BB962C8B-B14F-4D97-AF65-F5344CB8AC3E}">
        <p14:creationId xmlns:p14="http://schemas.microsoft.com/office/powerpoint/2010/main" val="781219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1C73677F-0DCC-445E-81D2-9DCA5FED5AC1}" type="slidenum">
              <a:rPr lang="en-US" smtClean="0">
                <a:latin typeface="Times New Roman" panose="02020603050405020304" pitchFamily="18" charset="0"/>
              </a:rPr>
              <a:t>31</a:t>
            </a:fld>
            <a:endParaRPr lang="en-US">
              <a:latin typeface="Times New Roman" panose="02020603050405020304" pitchFamily="18" charset="0"/>
            </a:endParaRPr>
          </a:p>
        </p:txBody>
      </p:sp>
      <p:sp>
        <p:nvSpPr>
          <p:cNvPr id="4915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4915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4915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4915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4915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4916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4916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4916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49163" name="Rectangle 10"/>
          <p:cNvSpPr>
            <a:spLocks noGrp="1" noRot="1" noChangeAspect="1" noChangeArrowheads="1" noTextEdit="1"/>
          </p:cNvSpPr>
          <p:nvPr>
            <p:ph type="sldImg"/>
          </p:nvPr>
        </p:nvSpPr>
        <p:spPr>
          <a:xfrm>
            <a:off x="622300" y="858838"/>
            <a:ext cx="5143500" cy="3430587"/>
          </a:xfrm>
          <a:ln cap="flat"/>
        </p:spPr>
      </p:sp>
      <p:sp>
        <p:nvSpPr>
          <p:cNvPr id="49164" name="Rectangle 11"/>
          <p:cNvSpPr>
            <a:spLocks noGrp="1" noChangeArrowheads="1"/>
          </p:cNvSpPr>
          <p:nvPr>
            <p:ph type="body" idx="1"/>
          </p:nvPr>
        </p:nvSpPr>
        <p:spPr>
          <a:noFill/>
        </p:spPr>
        <p:txBody>
          <a:bodyPr/>
          <a:lstStyle/>
          <a:p>
            <a:r>
              <a:rPr lang="en-AU" b="1" dirty="0">
                <a:latin typeface="Times New Roman" panose="02020603050405020304" pitchFamily="18" charset="0"/>
              </a:rPr>
              <a:t>CL Replacement Schedules: Classifications</a:t>
            </a:r>
            <a:endParaRPr lang="en-US" b="1" dirty="0">
              <a:latin typeface="Times New Roman" panose="02020603050405020304" pitchFamily="18" charset="0"/>
            </a:endParaRPr>
          </a:p>
          <a:p>
            <a:r>
              <a:rPr lang="en-AU" dirty="0">
                <a:latin typeface="Times New Roman" panose="02020603050405020304" pitchFamily="18" charset="0"/>
              </a:rPr>
              <a:t>CLs are generally replaced on the basis of 2 conditions.  These are:</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CL age &amp; degree of contamination &amp;/or damage.</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As a preventive measure against ocular complications.</a:t>
            </a:r>
            <a:endParaRPr lang="en-US" dirty="0">
              <a:latin typeface="Times New Roman" panose="02020603050405020304" pitchFamily="18" charset="0"/>
            </a:endParaRPr>
          </a:p>
          <a:p>
            <a:r>
              <a:rPr lang="en-AU" dirty="0">
                <a:latin typeface="Times New Roman" panose="02020603050405020304" pitchFamily="18" charset="0"/>
              </a:rPr>
              <a:t>A GP CL can be used for up to 2-3 years providing hard deposits, warpage, crazing, permanent scratches, &amp; cracks do not develop or large Rx changes do not become necessary.  Because of their longer life span, GP CLs are more economical than </a:t>
            </a:r>
            <a:r>
              <a:rPr lang="en-AU" dirty="0" err="1">
                <a:latin typeface="Times New Roman" panose="02020603050405020304" pitchFamily="18" charset="0"/>
              </a:rPr>
              <a:t>SCLs</a:t>
            </a:r>
            <a:r>
              <a:rPr lang="en-AU" dirty="0">
                <a:latin typeface="Times New Roman" panose="02020603050405020304" pitchFamily="18" charset="0"/>
              </a:rPr>
              <a:t> in the long term. </a:t>
            </a:r>
            <a:endParaRPr lang="en-US" dirty="0">
              <a:latin typeface="Times New Roman" panose="02020603050405020304" pitchFamily="18" charset="0"/>
            </a:endParaRPr>
          </a:p>
          <a:p>
            <a:r>
              <a:rPr lang="en-AU" dirty="0">
                <a:latin typeface="Times New Roman" panose="02020603050405020304" pitchFamily="18" charset="0"/>
              </a:rPr>
              <a:t>The high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permeability of most GP materials make them more suitable for EW than </a:t>
            </a:r>
            <a:r>
              <a:rPr lang="en-AU" dirty="0" err="1">
                <a:latin typeface="Times New Roman" panose="02020603050405020304" pitchFamily="18" charset="0"/>
              </a:rPr>
              <a:t>SCLs</a:t>
            </a:r>
            <a:r>
              <a:rPr lang="en-AU" dirty="0">
                <a:latin typeface="Times New Roman" panose="02020603050405020304" pitchFamily="18" charset="0"/>
              </a:rPr>
              <a:t> &amp; similar to </a:t>
            </a:r>
            <a:r>
              <a:rPr lang="en-AU" dirty="0" err="1">
                <a:latin typeface="Times New Roman" panose="02020603050405020304" pitchFamily="18" charset="0"/>
              </a:rPr>
              <a:t>SiHy</a:t>
            </a:r>
            <a:r>
              <a:rPr lang="en-AU" dirty="0">
                <a:latin typeface="Times New Roman" panose="02020603050405020304" pitchFamily="18" charset="0"/>
              </a:rPr>
              <a:t> CLs.  GPs used for EW should be replaced more frequently than those used for FW or </a:t>
            </a:r>
            <a:r>
              <a:rPr lang="en-AU" dirty="0" err="1">
                <a:latin typeface="Times New Roman" panose="02020603050405020304" pitchFamily="18" charset="0"/>
              </a:rPr>
              <a:t>DW</a:t>
            </a:r>
            <a:r>
              <a:rPr lang="en-AU" dirty="0">
                <a:latin typeface="Times New Roman" panose="02020603050405020304" pitchFamily="18" charset="0"/>
              </a:rPr>
              <a:t>.</a:t>
            </a:r>
            <a:endParaRPr lang="en-US" dirty="0">
              <a:latin typeface="Times New Roman" panose="02020603050405020304" pitchFamily="18" charset="0"/>
            </a:endParaRPr>
          </a:p>
          <a:p>
            <a:r>
              <a:rPr lang="en-AU" dirty="0">
                <a:latin typeface="Times New Roman" panose="02020603050405020304" pitchFamily="18" charset="0"/>
              </a:rPr>
              <a:t>Due to their hydrophilic nature, </a:t>
            </a:r>
            <a:r>
              <a:rPr lang="en-AU" dirty="0" err="1">
                <a:latin typeface="Times New Roman" panose="02020603050405020304" pitchFamily="18" charset="0"/>
              </a:rPr>
              <a:t>SCLs</a:t>
            </a:r>
            <a:r>
              <a:rPr lang="en-AU" dirty="0">
                <a:latin typeface="Times New Roman" panose="02020603050405020304" pitchFamily="18" charset="0"/>
              </a:rPr>
              <a:t> are more susceptible to deposit formation &amp; microbial contamination than GP CLs.  CL replacement schedules may vary from one individual to the next.  </a:t>
            </a:r>
            <a:r>
              <a:rPr lang="en-AU" dirty="0" err="1">
                <a:latin typeface="Times New Roman" panose="02020603050405020304" pitchFamily="18" charset="0"/>
              </a:rPr>
              <a:t>SCL</a:t>
            </a:r>
            <a:r>
              <a:rPr lang="en-AU" dirty="0">
                <a:latin typeface="Times New Roman" panose="02020603050405020304" pitchFamily="18" charset="0"/>
              </a:rPr>
              <a:t> replacement schedule classifications are:</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Conventional - Conventional CLs are CLs which are not replaced until either their expected longer life-span has been reached or their usefulness is terminated prematurely by damage or deposits.  CL replacement usually occurs at about 12 months providing a complete care regimen, including enzymatic cleaning, has been used.</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Frequent replacement</a:t>
            </a:r>
            <a:r>
              <a:rPr lang="en-AU" baseline="0" dirty="0">
                <a:latin typeface="Times New Roman" panose="02020603050405020304" pitchFamily="18" charset="0"/>
              </a:rPr>
              <a:t> - </a:t>
            </a:r>
            <a:r>
              <a:rPr lang="en-AU" dirty="0">
                <a:latin typeface="Times New Roman" panose="02020603050405020304" pitchFamily="18" charset="0"/>
              </a:rPr>
              <a:t>Frequent replacement (planned replacement, programmed replacement) refers to a 1-3 month schedule of CL replacement using a complete care regimen including enzymatic cleaning.</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Disposable - Disposable CL wear refers to a schedule of weekly or fortnightly CL replacement while using a care regimen which does not usually include enzymatic cleaning.</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Daily disposable</a:t>
            </a:r>
            <a:r>
              <a:rPr lang="en-AU" baseline="0" dirty="0">
                <a:latin typeface="Times New Roman" panose="02020603050405020304" pitchFamily="18" charset="0"/>
              </a:rPr>
              <a:t> - </a:t>
            </a:r>
            <a:r>
              <a:rPr lang="en-AU" dirty="0">
                <a:latin typeface="Times New Roman" panose="02020603050405020304" pitchFamily="18" charset="0"/>
              </a:rPr>
              <a:t>Daily disposable CLs are CLs discarded after each period of wear (usually a day).  A new pair is inserted for the following period of wear (usually beginning the next morning).  No CL care is required.  These are true disposable CLs because they are true  ‘single-use’ products.</a:t>
            </a:r>
            <a:endParaRPr lang="en-US" dirty="0">
              <a:latin typeface="Times New Roman" panose="02020603050405020304" pitchFamily="18" charset="0"/>
            </a:endParaRPr>
          </a:p>
          <a:p>
            <a:r>
              <a:rPr lang="en-AU" dirty="0">
                <a:latin typeface="Times New Roman" panose="02020603050405020304" pitchFamily="18" charset="0"/>
              </a:rPr>
              <a:t>Frequent replacement &amp; disposable CLs can be categorized as frequent or planned replacement with the schedule varying according to patient requirements &amp; characteristics as well as success of CL wear.</a:t>
            </a:r>
            <a:endParaRPr lang="en-US" dirty="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fld id="{AB6D12DD-ED32-4AFF-845A-82864CAE5EDF}" type="slidenum">
              <a:rPr lang="en-US" smtClean="0">
                <a:latin typeface="Times New Roman" panose="02020603050405020304" pitchFamily="18" charset="0"/>
              </a:rPr>
              <a:t>32</a:t>
            </a:fld>
            <a:endParaRPr lang="en-US">
              <a:latin typeface="Times New Roman" panose="02020603050405020304" pitchFamily="18" charset="0"/>
            </a:endParaRPr>
          </a:p>
        </p:txBody>
      </p:sp>
      <p:sp>
        <p:nvSpPr>
          <p:cNvPr id="50179"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0180"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0181"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0182"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0183"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0184"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0185"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0186"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0187" name="Rectangle 10"/>
          <p:cNvSpPr>
            <a:spLocks noGrp="1" noRot="1" noChangeAspect="1" noChangeArrowheads="1" noTextEdit="1"/>
          </p:cNvSpPr>
          <p:nvPr>
            <p:ph type="sldImg"/>
          </p:nvPr>
        </p:nvSpPr>
        <p:spPr>
          <a:xfrm>
            <a:off x="622300" y="858838"/>
            <a:ext cx="5143500" cy="3430587"/>
          </a:xfrm>
          <a:ln cap="flat"/>
        </p:spPr>
      </p:sp>
      <p:sp>
        <p:nvSpPr>
          <p:cNvPr id="50188" name="Rectangle 11"/>
          <p:cNvSpPr>
            <a:spLocks noGrp="1" noChangeArrowheads="1"/>
          </p:cNvSpPr>
          <p:nvPr>
            <p:ph type="body" idx="1"/>
          </p:nvPr>
        </p:nvSpPr>
        <p:spPr>
          <a:noFill/>
        </p:spPr>
        <p:txBody>
          <a:bodyPr/>
          <a:lstStyle/>
          <a:p>
            <a:pPr marL="0" marR="0" indent="0" algn="l" defTabSz="682625" rtl="0" eaLnBrk="0" fontAlgn="base" latinLnBrk="0" hangingPunct="0">
              <a:lnSpc>
                <a:spcPct val="100000"/>
              </a:lnSpc>
              <a:spcBef>
                <a:spcPct val="30000"/>
              </a:spcBef>
              <a:spcAft>
                <a:spcPct val="0"/>
              </a:spcAft>
              <a:buClrTx/>
              <a:buSzTx/>
              <a:buFontTx/>
              <a:buNone/>
              <a:defRPr/>
            </a:pPr>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Ocular Considerations</a:t>
            </a:r>
          </a:p>
          <a:p>
            <a:pPr marL="0" marR="0" indent="0" algn="l" defTabSz="682625" rtl="0" eaLnBrk="0" fontAlgn="base" latinLnBrk="0" hangingPunct="0">
              <a:lnSpc>
                <a:spcPct val="100000"/>
              </a:lnSpc>
              <a:spcBef>
                <a:spcPct val="30000"/>
              </a:spcBef>
              <a:spcAft>
                <a:spcPct val="0"/>
              </a:spcAft>
              <a:buClrTx/>
              <a:buSzTx/>
              <a:buFontTx/>
              <a:buNone/>
              <a:defRPr/>
            </a:pPr>
            <a:r>
              <a:rPr lang="en-AU" dirty="0">
                <a:latin typeface="Times New Roman" panose="02020603050405020304" pitchFamily="18" charset="0"/>
              </a:rPr>
              <a:t>The soft &amp; rigid CLs available currently differ significantly in their material properties, designs, on-eye dynamics, &amp; fitting requirements.  Along with individual ocular differences, e.g. metabolic requirements &amp; corneal health, CL characteristics help determine whether CLs may be worn on a daily (</a:t>
            </a:r>
            <a:r>
              <a:rPr lang="en-AU" dirty="0" err="1">
                <a:latin typeface="Times New Roman" panose="02020603050405020304" pitchFamily="18" charset="0"/>
              </a:rPr>
              <a:t>DW</a:t>
            </a:r>
            <a:r>
              <a:rPr lang="en-AU" dirty="0">
                <a:latin typeface="Times New Roman" panose="02020603050405020304" pitchFamily="18" charset="0"/>
              </a:rPr>
              <a:t>) or extended wear (EW) basis.  Important considerations in prescribing </a:t>
            </a:r>
            <a:r>
              <a:rPr lang="en-AU" dirty="0" err="1">
                <a:latin typeface="Times New Roman" panose="02020603050405020304" pitchFamily="18" charset="0"/>
              </a:rPr>
              <a:t>DW</a:t>
            </a:r>
            <a:r>
              <a:rPr lang="en-AU" dirty="0">
                <a:latin typeface="Times New Roman" panose="02020603050405020304" pitchFamily="18" charset="0"/>
              </a:rPr>
              <a:t> or EW CLs are listed opposite.</a:t>
            </a:r>
            <a:endParaRPr lang="en-US" dirty="0">
              <a:latin typeface="Times New Roman" panose="02020603050405020304" pitchFamily="18" charset="0"/>
            </a:endParaRPr>
          </a:p>
          <a:p>
            <a:r>
              <a:rPr lang="en-AU" dirty="0">
                <a:latin typeface="Times New Roman" panose="02020603050405020304" pitchFamily="18" charset="0"/>
              </a:rPr>
              <a:t>For simplicity, CL wear modalities will be categorized generally as </a:t>
            </a:r>
            <a:r>
              <a:rPr lang="en-AU" dirty="0" err="1">
                <a:latin typeface="Times New Roman" panose="02020603050405020304" pitchFamily="18" charset="0"/>
              </a:rPr>
              <a:t>DW</a:t>
            </a:r>
            <a:r>
              <a:rPr lang="en-AU" dirty="0">
                <a:latin typeface="Times New Roman" panose="02020603050405020304" pitchFamily="18" charset="0"/>
              </a:rPr>
              <a:t> or EW (including FW &amp; CW) in the following discussion unless otherwise stated.</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p>
            <a:fld id="{E460C983-AC4A-46C1-B079-650993B1D730}" type="slidenum">
              <a:rPr lang="en-US" smtClean="0">
                <a:latin typeface="Times New Roman" panose="02020603050405020304" pitchFamily="18" charset="0"/>
              </a:rPr>
              <a:t>33</a:t>
            </a:fld>
            <a:endParaRPr lang="en-US">
              <a:latin typeface="Times New Roman" panose="02020603050405020304" pitchFamily="18" charset="0"/>
            </a:endParaRPr>
          </a:p>
        </p:txBody>
      </p:sp>
      <p:sp>
        <p:nvSpPr>
          <p:cNvPr id="51203"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1204"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1205"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1206"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1207"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1208"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1209"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1210"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1211" name="Rectangle 10"/>
          <p:cNvSpPr>
            <a:spLocks noGrp="1" noRot="1" noChangeAspect="1" noChangeArrowheads="1" noTextEdit="1"/>
          </p:cNvSpPr>
          <p:nvPr>
            <p:ph type="sldImg"/>
          </p:nvPr>
        </p:nvSpPr>
        <p:spPr>
          <a:xfrm>
            <a:off x="622300" y="858838"/>
            <a:ext cx="5143500" cy="3430587"/>
          </a:xfrm>
          <a:ln cap="flat"/>
        </p:spPr>
      </p:sp>
      <p:sp>
        <p:nvSpPr>
          <p:cNvPr id="51212"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Corneal Status</a:t>
            </a:r>
            <a:endParaRPr lang="en-US" b="1" dirty="0">
              <a:latin typeface="Times New Roman" panose="02020603050405020304" pitchFamily="18" charset="0"/>
            </a:endParaRPr>
          </a:p>
          <a:p>
            <a:r>
              <a:rPr lang="en-AU" dirty="0">
                <a:latin typeface="Times New Roman" panose="02020603050405020304" pitchFamily="18" charset="0"/>
              </a:rPr>
              <a:t>Contact CLs induce metabolic </a:t>
            </a:r>
            <a:r>
              <a:rPr lang="en-AU" dirty="0">
                <a:latin typeface="Arial" panose="020B0604020202020204"/>
                <a:cs typeface="Arial" panose="020B0604020202020204"/>
              </a:rPr>
              <a:t>∆s </a:t>
            </a:r>
            <a:r>
              <a:rPr lang="en-AU" dirty="0">
                <a:latin typeface="Times New Roman" panose="02020603050405020304" pitchFamily="18" charset="0"/>
              </a:rPr>
              <a:t>that may affect the anterior eye in various ways.  The ability of the eye in general, &amp; the cornea in particular, to sustain such changes must be ascertained before CL wear proper commences.</a:t>
            </a:r>
            <a:endParaRPr lang="en-US" dirty="0">
              <a:latin typeface="Times New Roman" panose="02020603050405020304" pitchFamily="18" charset="0"/>
            </a:endParaRPr>
          </a:p>
          <a:p>
            <a:r>
              <a:rPr lang="en-AU" dirty="0">
                <a:latin typeface="Times New Roman" panose="02020603050405020304" pitchFamily="18" charset="0"/>
              </a:rPr>
              <a:t>If, after a comprehensive examination, the cornea is clear &amp; apparently normal, </a:t>
            </a:r>
            <a:r>
              <a:rPr lang="en-AU" i="1" dirty="0">
                <a:latin typeface="Times New Roman" panose="02020603050405020304" pitchFamily="18" charset="0"/>
              </a:rPr>
              <a:t>prima facie </a:t>
            </a:r>
            <a:r>
              <a:rPr lang="en-AU" dirty="0">
                <a:latin typeface="Times New Roman" panose="02020603050405020304" pitchFamily="18" charset="0"/>
              </a:rPr>
              <a:t>the eye is suitable for either </a:t>
            </a:r>
            <a:r>
              <a:rPr lang="en-AU" dirty="0" err="1">
                <a:latin typeface="Times New Roman" panose="02020603050405020304" pitchFamily="18" charset="0"/>
              </a:rPr>
              <a:t>DW</a:t>
            </a:r>
            <a:r>
              <a:rPr lang="en-AU" dirty="0">
                <a:latin typeface="Times New Roman" panose="02020603050405020304" pitchFamily="18" charset="0"/>
              </a:rPr>
              <a:t> or EW CLs.</a:t>
            </a:r>
            <a:endParaRPr lang="en-US" dirty="0">
              <a:latin typeface="Times New Roman" panose="02020603050405020304" pitchFamily="18" charset="0"/>
            </a:endParaRPr>
          </a:p>
          <a:p>
            <a:r>
              <a:rPr lang="en-AU" dirty="0">
                <a:latin typeface="Times New Roman" panose="02020603050405020304" pitchFamily="18" charset="0"/>
              </a:rPr>
              <a:t>If the cornea exhibits any signs of compromise (past or present), EW should be excluded from the list of options considered or offered.</a:t>
            </a:r>
            <a:endParaRPr lang="en-US" dirty="0">
              <a:latin typeface="Times New Roman" panose="02020603050405020304" pitchFamily="18" charset="0"/>
            </a:endParaRPr>
          </a:p>
          <a:p>
            <a:r>
              <a:rPr lang="en-AU" dirty="0">
                <a:latin typeface="Times New Roman" panose="02020603050405020304" pitchFamily="18" charset="0"/>
              </a:rPr>
              <a:t>Signs may include corneal distortion, scars or opacities, infiltrates, epithelial </a:t>
            </a:r>
            <a:r>
              <a:rPr lang="en-AU" dirty="0" err="1">
                <a:latin typeface="Times New Roman" panose="02020603050405020304" pitchFamily="18" charset="0"/>
              </a:rPr>
              <a:t>microcysts</a:t>
            </a:r>
            <a:r>
              <a:rPr lang="en-AU" dirty="0">
                <a:latin typeface="Times New Roman" panose="02020603050405020304" pitchFamily="18" charset="0"/>
              </a:rPr>
              <a:t>, vacuoles, </a:t>
            </a:r>
            <a:r>
              <a:rPr lang="en-AU" dirty="0" err="1">
                <a:latin typeface="Times New Roman" panose="02020603050405020304" pitchFamily="18" charset="0"/>
              </a:rPr>
              <a:t>polymegethism</a:t>
            </a:r>
            <a:r>
              <a:rPr lang="en-AU" dirty="0">
                <a:latin typeface="Times New Roman" panose="02020603050405020304" pitchFamily="18" charset="0"/>
              </a:rPr>
              <a:t>, vascularization (corneal or </a:t>
            </a:r>
            <a:r>
              <a:rPr lang="en-AU" dirty="0" err="1">
                <a:latin typeface="Times New Roman" panose="02020603050405020304" pitchFamily="18" charset="0"/>
              </a:rPr>
              <a:t>limbal</a:t>
            </a:r>
            <a:r>
              <a:rPr lang="en-AU" dirty="0">
                <a:latin typeface="Times New Roman" panose="02020603050405020304" pitchFamily="18" charset="0"/>
              </a:rPr>
              <a:t>), </a:t>
            </a:r>
            <a:r>
              <a:rPr lang="en-AU" dirty="0" err="1">
                <a:latin typeface="Times New Roman" panose="02020603050405020304" pitchFamily="18" charset="0"/>
              </a:rPr>
              <a:t>keratic</a:t>
            </a:r>
            <a:r>
              <a:rPr lang="en-AU" dirty="0">
                <a:latin typeface="Times New Roman" panose="02020603050405020304" pitchFamily="18" charset="0"/>
              </a:rPr>
              <a:t> precipitates, etc.</a:t>
            </a:r>
            <a:endParaRPr lang="en-US" dirty="0">
              <a:latin typeface="Times New Roman" panose="02020603050405020304" pitchFamily="18" charset="0"/>
            </a:endParaRPr>
          </a:p>
          <a:p>
            <a:r>
              <a:rPr lang="en-AU" dirty="0">
                <a:latin typeface="Times New Roman" panose="02020603050405020304" pitchFamily="18" charset="0"/>
              </a:rPr>
              <a:t>In most cases in which signs of compromise are detected, </a:t>
            </a:r>
            <a:r>
              <a:rPr lang="en-AU" dirty="0" err="1">
                <a:latin typeface="Times New Roman" panose="02020603050405020304" pitchFamily="18" charset="0"/>
              </a:rPr>
              <a:t>DW</a:t>
            </a:r>
            <a:r>
              <a:rPr lang="en-AU" dirty="0">
                <a:latin typeface="Times New Roman" panose="02020603050405020304" pitchFamily="18" charset="0"/>
              </a:rPr>
              <a:t>, rather than EW or FW should be the wear modality of choice.</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fld id="{7F3A9F65-55F7-4A69-A131-B64F11EDC557}" type="slidenum">
              <a:rPr lang="en-US" smtClean="0">
                <a:latin typeface="Times New Roman" panose="02020603050405020304" pitchFamily="18" charset="0"/>
              </a:rPr>
              <a:t>34</a:t>
            </a:fld>
            <a:endParaRPr lang="en-US">
              <a:latin typeface="Times New Roman" panose="02020603050405020304" pitchFamily="18" charset="0"/>
            </a:endParaRPr>
          </a:p>
        </p:txBody>
      </p:sp>
      <p:sp>
        <p:nvSpPr>
          <p:cNvPr id="52227"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2228"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2229"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2230"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2231"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2232"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2233"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2234"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2235" name="Rectangle 10"/>
          <p:cNvSpPr>
            <a:spLocks noGrp="1" noRot="1" noChangeAspect="1" noChangeArrowheads="1" noTextEdit="1"/>
          </p:cNvSpPr>
          <p:nvPr>
            <p:ph type="sldImg"/>
          </p:nvPr>
        </p:nvSpPr>
        <p:spPr>
          <a:xfrm>
            <a:off x="622300" y="858838"/>
            <a:ext cx="5143500" cy="3430587"/>
          </a:xfrm>
          <a:ln cap="flat"/>
        </p:spPr>
      </p:sp>
      <p:sp>
        <p:nvSpPr>
          <p:cNvPr id="52236"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Risk Factors</a:t>
            </a:r>
            <a:endParaRPr lang="en-US" dirty="0">
              <a:latin typeface="Times New Roman" panose="02020603050405020304" pitchFamily="18" charset="0"/>
            </a:endParaRPr>
          </a:p>
          <a:p>
            <a:r>
              <a:rPr lang="en-AU" dirty="0">
                <a:latin typeface="Times New Roman" panose="02020603050405020304" pitchFamily="18" charset="0"/>
              </a:rPr>
              <a:t>Many controlled &amp; </a:t>
            </a:r>
            <a:r>
              <a:rPr lang="en-AU" i="1" dirty="0">
                <a:latin typeface="Times New Roman" panose="02020603050405020304" pitchFamily="18" charset="0"/>
              </a:rPr>
              <a:t>post hoc </a:t>
            </a:r>
            <a:r>
              <a:rPr lang="en-AU" dirty="0">
                <a:latin typeface="Times New Roman" panose="02020603050405020304" pitchFamily="18" charset="0"/>
              </a:rPr>
              <a:t>studies of the risks of </a:t>
            </a:r>
            <a:r>
              <a:rPr lang="en-AU" dirty="0" err="1">
                <a:latin typeface="Times New Roman" panose="02020603050405020304" pitchFamily="18" charset="0"/>
              </a:rPr>
              <a:t>DW</a:t>
            </a:r>
            <a:r>
              <a:rPr lang="en-AU" dirty="0">
                <a:latin typeface="Times New Roman" panose="02020603050405020304" pitchFamily="18" charset="0"/>
              </a:rPr>
              <a:t> &amp; EW have been conducted.  However the different methodologies, populations, &amp; CLs deployed make comparisons extremely difficult or even impossible.  The majority of studies have focused on </a:t>
            </a:r>
            <a:r>
              <a:rPr lang="en-AU" dirty="0" err="1">
                <a:latin typeface="Times New Roman" panose="02020603050405020304" pitchFamily="18" charset="0"/>
              </a:rPr>
              <a:t>SCL</a:t>
            </a:r>
            <a:r>
              <a:rPr lang="en-AU" dirty="0">
                <a:latin typeface="Times New Roman" panose="02020603050405020304" pitchFamily="18" charset="0"/>
              </a:rPr>
              <a:t> EW.</a:t>
            </a:r>
            <a:endParaRPr lang="en-US" dirty="0">
              <a:latin typeface="Times New Roman" panose="02020603050405020304" pitchFamily="18" charset="0"/>
            </a:endParaRPr>
          </a:p>
          <a:p>
            <a:r>
              <a:rPr lang="en-AU" dirty="0">
                <a:latin typeface="Times New Roman" panose="02020603050405020304" pitchFamily="18" charset="0"/>
              </a:rPr>
              <a:t>There is general agreement that, compared with </a:t>
            </a:r>
            <a:r>
              <a:rPr lang="en-AU" dirty="0" err="1">
                <a:latin typeface="Times New Roman" panose="02020603050405020304" pitchFamily="18" charset="0"/>
              </a:rPr>
              <a:t>DW</a:t>
            </a:r>
            <a:r>
              <a:rPr lang="en-AU" dirty="0">
                <a:latin typeface="Times New Roman" panose="02020603050405020304" pitchFamily="18" charset="0"/>
              </a:rPr>
              <a:t>, EW increases the risk of CL complications by between </a:t>
            </a:r>
            <a:r>
              <a:rPr lang="en-AU" dirty="0" err="1">
                <a:latin typeface="Times New Roman" panose="02020603050405020304" pitchFamily="18" charset="0"/>
              </a:rPr>
              <a:t>2X</a:t>
            </a:r>
            <a:r>
              <a:rPr lang="en-AU" dirty="0">
                <a:latin typeface="Times New Roman" panose="02020603050405020304" pitchFamily="18" charset="0"/>
              </a:rPr>
              <a:t> &amp; </a:t>
            </a:r>
            <a:r>
              <a:rPr lang="en-AU" dirty="0" err="1">
                <a:latin typeface="Times New Roman" panose="02020603050405020304" pitchFamily="18" charset="0"/>
              </a:rPr>
              <a:t>6X</a:t>
            </a:r>
            <a:r>
              <a:rPr lang="en-AU" dirty="0">
                <a:latin typeface="Times New Roman" panose="02020603050405020304" pitchFamily="18" charset="0"/>
              </a:rPr>
              <a:t> (</a:t>
            </a:r>
            <a:r>
              <a:rPr lang="en-AU" dirty="0" err="1">
                <a:latin typeface="Times New Roman" panose="02020603050405020304" pitchFamily="18" charset="0"/>
              </a:rPr>
              <a:t>Weissman</a:t>
            </a:r>
            <a:r>
              <a:rPr lang="en-AU" dirty="0">
                <a:latin typeface="Times New Roman" panose="02020603050405020304" pitchFamily="18" charset="0"/>
              </a:rPr>
              <a:t> </a:t>
            </a:r>
            <a:r>
              <a:rPr lang="en-AU" i="1" dirty="0">
                <a:latin typeface="Times New Roman" panose="02020603050405020304" pitchFamily="18" charset="0"/>
              </a:rPr>
              <a:t>et al., </a:t>
            </a:r>
            <a:r>
              <a:rPr lang="en-AU" dirty="0">
                <a:latin typeface="Times New Roman" panose="02020603050405020304" pitchFamily="18" charset="0"/>
              </a:rPr>
              <a:t>1987, Schein </a:t>
            </a:r>
            <a:r>
              <a:rPr lang="en-AU" i="1" dirty="0">
                <a:latin typeface="Times New Roman" panose="02020603050405020304" pitchFamily="18" charset="0"/>
              </a:rPr>
              <a:t>et al.</a:t>
            </a:r>
            <a:r>
              <a:rPr lang="en-AU" dirty="0">
                <a:latin typeface="Times New Roman" panose="02020603050405020304" pitchFamily="18" charset="0"/>
              </a:rPr>
              <a:t>, 1989, Benjamin, 1991, </a:t>
            </a:r>
            <a:r>
              <a:rPr lang="en-AU" dirty="0" err="1">
                <a:latin typeface="Times New Roman" panose="02020603050405020304" pitchFamily="18" charset="0"/>
              </a:rPr>
              <a:t>MacRae</a:t>
            </a:r>
            <a:r>
              <a:rPr lang="en-AU" dirty="0">
                <a:latin typeface="Times New Roman" panose="02020603050405020304" pitchFamily="18" charset="0"/>
              </a:rPr>
              <a:t> </a:t>
            </a:r>
            <a:r>
              <a:rPr lang="en-AU" i="1" dirty="0">
                <a:latin typeface="Times New Roman" panose="02020603050405020304" pitchFamily="18" charset="0"/>
              </a:rPr>
              <a:t>et al., </a:t>
            </a:r>
            <a:r>
              <a:rPr lang="en-AU" dirty="0">
                <a:latin typeface="Times New Roman" panose="02020603050405020304" pitchFamily="18" charset="0"/>
              </a:rPr>
              <a:t>1991, Brennan &amp; Coles, 1997). </a:t>
            </a:r>
            <a:endParaRPr lang="en-US" dirty="0">
              <a:latin typeface="Times New Roman" panose="02020603050405020304" pitchFamily="18" charset="0"/>
            </a:endParaRPr>
          </a:p>
          <a:p>
            <a:r>
              <a:rPr lang="en-AU" dirty="0">
                <a:latin typeface="Times New Roman" panose="02020603050405020304" pitchFamily="18" charset="0"/>
              </a:rPr>
              <a:t>Further, the risks involved in EW </a:t>
            </a:r>
            <a:r>
              <a:rPr lang="en-AU" dirty="0">
                <a:latin typeface="Arial" panose="020B0604020202020204"/>
                <a:cs typeface="Arial" panose="020B0604020202020204"/>
              </a:rPr>
              <a:t>↑ </a:t>
            </a:r>
            <a:r>
              <a:rPr lang="en-AU" dirty="0">
                <a:latin typeface="Times New Roman" panose="02020603050405020304" pitchFamily="18" charset="0"/>
              </a:rPr>
              <a:t>with each additional consecutive night of wear (Schein </a:t>
            </a:r>
            <a:r>
              <a:rPr lang="en-AU" i="1" dirty="0">
                <a:latin typeface="Times New Roman" panose="02020603050405020304" pitchFamily="18" charset="0"/>
              </a:rPr>
              <a:t>et al., </a:t>
            </a:r>
            <a:r>
              <a:rPr lang="en-AU" dirty="0">
                <a:latin typeface="Times New Roman" panose="02020603050405020304" pitchFamily="18" charset="0"/>
              </a:rPr>
              <a:t>1989).</a:t>
            </a:r>
            <a:endParaRPr lang="en-US" dirty="0">
              <a:latin typeface="Times New Roman" panose="02020603050405020304" pitchFamily="18" charset="0"/>
            </a:endParaRPr>
          </a:p>
          <a:p>
            <a:r>
              <a:rPr lang="en-AU" dirty="0">
                <a:latin typeface="Times New Roman" panose="02020603050405020304" pitchFamily="18" charset="0"/>
              </a:rPr>
              <a:t>It is probable that both practitioners &amp; patients must accept that not all those seeking EW are or will be successful in EW (Benjamin, 1991).</a:t>
            </a:r>
            <a:br>
              <a:rPr lang="en-AU" dirty="0">
                <a:latin typeface="Times New Roman" panose="02020603050405020304" pitchFamily="18" charset="0"/>
              </a:rPr>
            </a:br>
            <a:endParaRPr lang="en-US" dirty="0">
              <a:latin typeface="Times New Roman" panose="02020603050405020304" pitchFamily="18" charset="0"/>
            </a:endParaRPr>
          </a:p>
          <a:p>
            <a:r>
              <a:rPr lang="en-AU" dirty="0">
                <a:latin typeface="Times New Roman" panose="02020603050405020304" pitchFamily="18" charset="0"/>
              </a:rPr>
              <a:t>Complications arising from CL use are partially attributable to the physiological limitations of CLs currently available.  Other factors such as CL contamination, poor CL care compliance, microbial agents, &amp; tear stagnation may also have a </a:t>
            </a:r>
            <a:r>
              <a:rPr lang="en-AU" dirty="0" err="1">
                <a:latin typeface="Times New Roman" panose="02020603050405020304" pitchFamily="18" charset="0"/>
              </a:rPr>
              <a:t>rôle</a:t>
            </a:r>
            <a:r>
              <a:rPr lang="en-AU" baseline="0" dirty="0">
                <a:latin typeface="Times New Roman" panose="02020603050405020304" pitchFamily="18" charset="0"/>
              </a:rPr>
              <a:t> </a:t>
            </a:r>
            <a:r>
              <a:rPr lang="en-AU" dirty="0">
                <a:latin typeface="Times New Roman" panose="02020603050405020304" pitchFamily="18" charset="0"/>
              </a:rPr>
              <a:t>in risk determination.</a:t>
            </a:r>
            <a:endParaRPr lang="en-US" dirty="0">
              <a:latin typeface="Times New Roman" panose="02020603050405020304" pitchFamily="18" charset="0"/>
            </a:endParaRPr>
          </a:p>
          <a:p>
            <a:r>
              <a:rPr lang="en-AU" dirty="0">
                <a:latin typeface="Times New Roman" panose="02020603050405020304" pitchFamily="18" charset="0"/>
              </a:rPr>
              <a:t>Originally, it was hoped that disposable CLs would address the bulk of problems that were not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transmissibility-dependent.  Unfortunately, this has not proved to be the case (</a:t>
            </a:r>
            <a:r>
              <a:rPr lang="en-AU" dirty="0" err="1">
                <a:latin typeface="Times New Roman" panose="02020603050405020304" pitchFamily="18" charset="0"/>
              </a:rPr>
              <a:t>Poggio</a:t>
            </a:r>
            <a:r>
              <a:rPr lang="en-AU" dirty="0">
                <a:latin typeface="Times New Roman" panose="02020603050405020304" pitchFamily="18" charset="0"/>
              </a:rPr>
              <a:t> &amp; Abelson, 1993, </a:t>
            </a:r>
            <a:r>
              <a:rPr lang="en-AU" dirty="0" err="1">
                <a:latin typeface="Times New Roman" panose="02020603050405020304" pitchFamily="18" charset="0"/>
              </a:rPr>
              <a:t>Guillon</a:t>
            </a:r>
            <a:r>
              <a:rPr lang="en-AU" dirty="0">
                <a:latin typeface="Times New Roman" panose="02020603050405020304" pitchFamily="18" charset="0"/>
              </a:rPr>
              <a:t> </a:t>
            </a:r>
            <a:r>
              <a:rPr lang="en-AU" i="1" dirty="0">
                <a:latin typeface="Times New Roman" panose="02020603050405020304" pitchFamily="18" charset="0"/>
              </a:rPr>
              <a:t>et al., </a:t>
            </a:r>
            <a:r>
              <a:rPr lang="en-AU" dirty="0">
                <a:latin typeface="Times New Roman" panose="02020603050405020304" pitchFamily="18" charset="0"/>
              </a:rPr>
              <a:t>1994).  This suggests that replacement scheme </a:t>
            </a:r>
            <a:r>
              <a:rPr lang="en-AU" i="1" dirty="0">
                <a:latin typeface="Times New Roman" panose="02020603050405020304" pitchFamily="18" charset="0"/>
              </a:rPr>
              <a:t>per se </a:t>
            </a:r>
            <a:r>
              <a:rPr lang="en-AU" dirty="0">
                <a:latin typeface="Times New Roman" panose="02020603050405020304" pitchFamily="18" charset="0"/>
              </a:rPr>
              <a:t>is not a major factor in their aetiology.  However, Holden </a:t>
            </a:r>
            <a:r>
              <a:rPr lang="en-AU" i="1" dirty="0">
                <a:latin typeface="Times New Roman" panose="02020603050405020304" pitchFamily="18" charset="0"/>
              </a:rPr>
              <a:t>et al.</a:t>
            </a:r>
            <a:r>
              <a:rPr lang="en-AU" dirty="0">
                <a:latin typeface="Times New Roman" panose="02020603050405020304" pitchFamily="18" charset="0"/>
              </a:rPr>
              <a:t> (1987) showed fewer CL-induced effects overall in CLs which are more frequently removed &amp; replaced.</a:t>
            </a:r>
            <a:endParaRPr lang="en-US" dirty="0">
              <a:latin typeface="Times New Roman" panose="02020603050405020304" pitchFamily="18" charset="0"/>
            </a:endParaRPr>
          </a:p>
          <a:p>
            <a:r>
              <a:rPr lang="en-AU" b="1" dirty="0">
                <a:latin typeface="Times New Roman" panose="02020603050405020304" pitchFamily="18" charset="0"/>
              </a:rPr>
              <a:t>EW: </a:t>
            </a:r>
            <a:r>
              <a:rPr lang="en-AU" b="1" dirty="0" err="1">
                <a:latin typeface="Times New Roman" panose="02020603050405020304" pitchFamily="18" charset="0"/>
              </a:rPr>
              <a:t>SCL</a:t>
            </a:r>
            <a:r>
              <a:rPr lang="en-AU" b="1" dirty="0">
                <a:latin typeface="Times New Roman" panose="02020603050405020304" pitchFamily="18" charset="0"/>
              </a:rPr>
              <a:t> &amp; GP</a:t>
            </a:r>
            <a:endParaRPr lang="en-US" dirty="0">
              <a:latin typeface="Times New Roman" panose="02020603050405020304" pitchFamily="18" charset="0"/>
            </a:endParaRPr>
          </a:p>
          <a:p>
            <a:r>
              <a:rPr lang="en-AU" dirty="0">
                <a:latin typeface="Times New Roman" panose="02020603050405020304" pitchFamily="18" charset="0"/>
              </a:rPr>
              <a:t>Useful studies comparing problem rates with </a:t>
            </a:r>
            <a:r>
              <a:rPr lang="en-AU" dirty="0" err="1">
                <a:latin typeface="Times New Roman" panose="02020603050405020304" pitchFamily="18" charset="0"/>
              </a:rPr>
              <a:t>SCL</a:t>
            </a:r>
            <a:r>
              <a:rPr lang="en-AU" dirty="0">
                <a:latin typeface="Times New Roman" panose="02020603050405020304" pitchFamily="18" charset="0"/>
              </a:rPr>
              <a:t> &amp; GP CL EW are rare, largely because GP EW is uncommon &amp; rigorous studies are difficult &amp; expensive to undertake.</a:t>
            </a:r>
            <a:endParaRPr lang="en-US" dirty="0">
              <a:latin typeface="Times New Roman" panose="02020603050405020304" pitchFamily="18" charset="0"/>
            </a:endParaRPr>
          </a:p>
          <a:p>
            <a:r>
              <a:rPr lang="en-AU" dirty="0">
                <a:latin typeface="Times New Roman" panose="02020603050405020304" pitchFamily="18" charset="0"/>
              </a:rPr>
              <a:t>One of the attractions of GP CLs is their greater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transmissibility.  However, while many studies suggest that corneal hypoxia in EW is associated with infectious keratitis, absolute proof is still lacking (Brennan &amp; Coles, 1997).</a:t>
            </a:r>
            <a:endParaRPr lang="en-US" dirty="0">
              <a:latin typeface="Times New Roman" panose="02020603050405020304" pitchFamily="18" charset="0"/>
            </a:endParaRPr>
          </a:p>
          <a:p>
            <a:r>
              <a:rPr lang="en-AU" dirty="0">
                <a:latin typeface="Times New Roman" panose="02020603050405020304" pitchFamily="18" charset="0"/>
              </a:rPr>
              <a:t>Some studies have shown that GP CL EW is safer than </a:t>
            </a:r>
            <a:r>
              <a:rPr lang="en-AU" dirty="0" err="1">
                <a:latin typeface="Times New Roman" panose="02020603050405020304" pitchFamily="18" charset="0"/>
              </a:rPr>
              <a:t>SCL</a:t>
            </a:r>
            <a:r>
              <a:rPr lang="en-AU" dirty="0">
                <a:latin typeface="Times New Roman" panose="02020603050405020304" pitchFamily="18" charset="0"/>
              </a:rPr>
              <a:t> EW (e.g. Benjamin, 1991, </a:t>
            </a:r>
            <a:r>
              <a:rPr lang="en-AU" dirty="0" err="1">
                <a:latin typeface="Times New Roman" panose="02020603050405020304" pitchFamily="18" charset="0"/>
              </a:rPr>
              <a:t>Maehara</a:t>
            </a:r>
            <a:r>
              <a:rPr lang="en-AU" dirty="0">
                <a:latin typeface="Times New Roman" panose="02020603050405020304" pitchFamily="18" charset="0"/>
              </a:rPr>
              <a:t> &amp; </a:t>
            </a:r>
            <a:r>
              <a:rPr lang="en-AU" dirty="0" err="1">
                <a:latin typeface="Times New Roman" panose="02020603050405020304" pitchFamily="18" charset="0"/>
              </a:rPr>
              <a:t>Kastl</a:t>
            </a:r>
            <a:r>
              <a:rPr lang="en-AU" dirty="0">
                <a:latin typeface="Times New Roman" panose="02020603050405020304" pitchFamily="18" charset="0"/>
              </a:rPr>
              <a:t>, 1994).  By analysing the limited data available, Benjamin (1991) concluded that:</a:t>
            </a:r>
            <a:endParaRPr lang="en-US" b="1" dirty="0">
              <a:latin typeface="Times New Roman" panose="02020603050405020304" pitchFamily="18" charset="0"/>
            </a:endParaRPr>
          </a:p>
          <a:p>
            <a:r>
              <a:rPr lang="en-AU" dirty="0">
                <a:latin typeface="Times New Roman" panose="02020603050405020304" pitchFamily="18" charset="0"/>
              </a:rPr>
              <a:t>GP CL EW is ‘twice as safe’ as </a:t>
            </a:r>
            <a:r>
              <a:rPr lang="en-AU" dirty="0" err="1">
                <a:latin typeface="Times New Roman" panose="02020603050405020304" pitchFamily="18" charset="0"/>
              </a:rPr>
              <a:t>SCL</a:t>
            </a:r>
            <a:r>
              <a:rPr lang="en-AU" dirty="0">
                <a:latin typeface="Times New Roman" panose="02020603050405020304" pitchFamily="18" charset="0"/>
              </a:rPr>
              <a:t> EW (0.42% </a:t>
            </a:r>
            <a:r>
              <a:rPr lang="en-AU" i="1" dirty="0">
                <a:latin typeface="Times New Roman" panose="02020603050405020304" pitchFamily="18" charset="0"/>
              </a:rPr>
              <a:t>versus</a:t>
            </a:r>
            <a:r>
              <a:rPr lang="en-AU" dirty="0">
                <a:latin typeface="Times New Roman" panose="02020603050405020304" pitchFamily="18" charset="0"/>
              </a:rPr>
              <a:t> 0.88% ulcer rate, per patient, per year.</a:t>
            </a:r>
            <a:endParaRPr lang="en-US" b="1" dirty="0">
              <a:latin typeface="Times New Roman" panose="02020603050405020304" pitchFamily="18" charset="0"/>
            </a:endParaRPr>
          </a:p>
          <a:p>
            <a:r>
              <a:rPr lang="en-AU" dirty="0">
                <a:latin typeface="Times New Roman" panose="02020603050405020304" pitchFamily="18" charset="0"/>
              </a:rPr>
              <a:t>GP CL EW is ‘half as safe’ as </a:t>
            </a:r>
            <a:r>
              <a:rPr lang="en-AU" dirty="0" err="1">
                <a:latin typeface="Times New Roman" panose="02020603050405020304" pitchFamily="18" charset="0"/>
              </a:rPr>
              <a:t>SCL</a:t>
            </a:r>
            <a:r>
              <a:rPr lang="en-AU" dirty="0">
                <a:latin typeface="Times New Roman" panose="02020603050405020304" pitchFamily="18" charset="0"/>
              </a:rPr>
              <a:t> </a:t>
            </a:r>
            <a:r>
              <a:rPr lang="en-AU" dirty="0" err="1">
                <a:latin typeface="Times New Roman" panose="02020603050405020304" pitchFamily="18" charset="0"/>
              </a:rPr>
              <a:t>DW</a:t>
            </a:r>
            <a:r>
              <a:rPr lang="en-AU" dirty="0">
                <a:latin typeface="Times New Roman" panose="02020603050405020304" pitchFamily="18" charset="0"/>
              </a:rPr>
              <a:t>.</a:t>
            </a:r>
            <a:endParaRPr lang="en-US" dirty="0">
              <a:latin typeface="Times New Roman" panose="02020603050405020304" pitchFamily="18" charset="0"/>
            </a:endParaRPr>
          </a:p>
          <a:p>
            <a:r>
              <a:rPr lang="en-AU" dirty="0">
                <a:latin typeface="Times New Roman" panose="02020603050405020304" pitchFamily="18" charset="0"/>
              </a:rPr>
              <a:t>Not all data published supports the assertion that the incidence of </a:t>
            </a:r>
            <a:r>
              <a:rPr lang="en-AU" i="1" dirty="0">
                <a:latin typeface="Times New Roman" panose="02020603050405020304" pitchFamily="18" charset="0"/>
              </a:rPr>
              <a:t>adverse responses</a:t>
            </a:r>
            <a:r>
              <a:rPr lang="en-AU" dirty="0">
                <a:latin typeface="Times New Roman" panose="02020603050405020304" pitchFamily="18" charset="0"/>
              </a:rPr>
              <a:t> in GP CL EW is lower than </a:t>
            </a:r>
            <a:r>
              <a:rPr lang="en-AU" dirty="0" err="1">
                <a:latin typeface="Times New Roman" panose="02020603050405020304" pitchFamily="18" charset="0"/>
              </a:rPr>
              <a:t>SCL</a:t>
            </a:r>
            <a:r>
              <a:rPr lang="en-AU" dirty="0">
                <a:latin typeface="Times New Roman" panose="02020603050405020304" pitchFamily="18" charset="0"/>
              </a:rPr>
              <a:t> EW, e.g. </a:t>
            </a:r>
            <a:r>
              <a:rPr lang="en-AU" dirty="0" err="1">
                <a:latin typeface="Times New Roman" panose="02020603050405020304" pitchFamily="18" charset="0"/>
              </a:rPr>
              <a:t>MacRae</a:t>
            </a:r>
            <a:r>
              <a:rPr lang="en-AU" dirty="0">
                <a:latin typeface="Times New Roman" panose="02020603050405020304" pitchFamily="18" charset="0"/>
              </a:rPr>
              <a:t> </a:t>
            </a:r>
            <a:r>
              <a:rPr lang="en-AU" i="1" dirty="0">
                <a:latin typeface="Times New Roman" panose="02020603050405020304" pitchFamily="18" charset="0"/>
              </a:rPr>
              <a:t>et al.,</a:t>
            </a:r>
            <a:r>
              <a:rPr lang="en-AU" dirty="0">
                <a:latin typeface="Times New Roman" panose="02020603050405020304" pitchFamily="18" charset="0"/>
              </a:rPr>
              <a:t> 1991, Brennan &amp; Coles, 1997.  Further, few attempt to rate the severity of the final outcome of adverse responses by either CL type or wear modality, making comparisons, beyond mere incidence rates, difficult.</a:t>
            </a:r>
            <a:endParaRPr lang="en-US" dirty="0">
              <a:latin typeface="Times New Roman" panose="02020603050405020304" pitchFamily="18" charset="0"/>
            </a:endParaRPr>
          </a:p>
          <a:p>
            <a:r>
              <a:rPr lang="en-AU" dirty="0">
                <a:latin typeface="Times New Roman" panose="02020603050405020304" pitchFamily="18" charset="0"/>
              </a:rPr>
              <a:t>GP CL adherence, which occurs in 95% of wearers at least occasionally (Swarbrick, 1991), should probably not be considered an adverse response in most instances.</a:t>
            </a:r>
            <a:endParaRPr lang="en-US" dirty="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9F64E6FF-1307-4F47-AF7E-F8EF7255418F}" type="slidenum">
              <a:rPr lang="en-US" smtClean="0">
                <a:latin typeface="Times New Roman" panose="02020603050405020304" pitchFamily="18" charset="0"/>
              </a:rPr>
              <a:t>35</a:t>
            </a:fld>
            <a:endParaRPr lang="en-US">
              <a:latin typeface="Times New Roman" panose="02020603050405020304" pitchFamily="18" charset="0"/>
            </a:endParaRPr>
          </a:p>
        </p:txBody>
      </p:sp>
      <p:sp>
        <p:nvSpPr>
          <p:cNvPr id="5325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325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325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325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325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325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325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325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3259" name="Rectangle 10"/>
          <p:cNvSpPr>
            <a:spLocks noGrp="1" noRot="1" noChangeAspect="1" noChangeArrowheads="1" noTextEdit="1"/>
          </p:cNvSpPr>
          <p:nvPr>
            <p:ph type="sldImg"/>
          </p:nvPr>
        </p:nvSpPr>
        <p:spPr>
          <a:xfrm>
            <a:off x="622300" y="858838"/>
            <a:ext cx="5143500" cy="3430587"/>
          </a:xfrm>
          <a:ln cap="flat"/>
        </p:spPr>
      </p:sp>
      <p:sp>
        <p:nvSpPr>
          <p:cNvPr id="53260" name="Rectangle 11"/>
          <p:cNvSpPr>
            <a:spLocks noGrp="1" noChangeArrowheads="1"/>
          </p:cNvSpPr>
          <p:nvPr>
            <p:ph type="body" idx="1"/>
          </p:nvPr>
        </p:nvSpPr>
        <p:spPr>
          <a:noFill/>
        </p:spPr>
        <p:txBody>
          <a:bodyPr/>
          <a:lstStyle/>
          <a:p>
            <a:r>
              <a:rPr lang="en-AU" b="1" dirty="0">
                <a:latin typeface="Times New Roman" panose="02020603050405020304" pitchFamily="18" charset="0"/>
              </a:rPr>
              <a:t>DW </a:t>
            </a:r>
            <a:r>
              <a:rPr lang="en-AU" b="1" i="1" dirty="0">
                <a:latin typeface="Times New Roman" panose="02020603050405020304" pitchFamily="18" charset="0"/>
              </a:rPr>
              <a:t>versus</a:t>
            </a:r>
            <a:r>
              <a:rPr lang="en-AU" b="1" dirty="0">
                <a:latin typeface="Times New Roman" panose="02020603050405020304" pitchFamily="18" charset="0"/>
              </a:rPr>
              <a:t> EW: Infectious Keratitis &amp; Sterile Infiltrative Keratitis</a:t>
            </a:r>
          </a:p>
          <a:p>
            <a:r>
              <a:rPr lang="en-US" dirty="0">
                <a:latin typeface="Times New Roman" panose="02020603050405020304" pitchFamily="18" charset="0"/>
              </a:rPr>
              <a:t>Overnight wear</a:t>
            </a:r>
            <a:r>
              <a:rPr lang="en-US" baseline="0" dirty="0">
                <a:latin typeface="Times New Roman" panose="02020603050405020304" pitchFamily="18" charset="0"/>
              </a:rPr>
              <a:t> </a:t>
            </a:r>
            <a:r>
              <a:rPr lang="en-US" baseline="0" dirty="0">
                <a:latin typeface="Arial" panose="020B0604020202020204"/>
                <a:cs typeface="Arial" panose="020B0604020202020204"/>
              </a:rPr>
              <a:t>↑ </a:t>
            </a:r>
            <a:r>
              <a:rPr lang="en-US" baseline="0" dirty="0">
                <a:latin typeface="Times New Roman" panose="02020603050405020304" pitchFamily="18" charset="0"/>
              </a:rPr>
              <a:t>the likelihood of corneal infection, regardless of CL type.  A study of patients wearing </a:t>
            </a:r>
            <a:r>
              <a:rPr lang="en-US" baseline="0" dirty="0" err="1">
                <a:latin typeface="Times New Roman" panose="02020603050405020304" pitchFamily="18" charset="0"/>
              </a:rPr>
              <a:t>SiHy</a:t>
            </a:r>
            <a:r>
              <a:rPr lang="en-US" baseline="0" dirty="0">
                <a:latin typeface="Times New Roman" panose="02020603050405020304" pitchFamily="18" charset="0"/>
              </a:rPr>
              <a:t> CLs EW for 30 days concluded that the overall rate of microbial keratitis was similar to that of conventional EW </a:t>
            </a:r>
            <a:r>
              <a:rPr lang="en-US" baseline="0" dirty="0" err="1">
                <a:latin typeface="Times New Roman" panose="02020603050405020304" pitchFamily="18" charset="0"/>
              </a:rPr>
              <a:t>SCLs</a:t>
            </a:r>
            <a:r>
              <a:rPr lang="en-US" baseline="0" dirty="0">
                <a:latin typeface="Times New Roman" panose="02020603050405020304" pitchFamily="18" charset="0"/>
              </a:rPr>
              <a:t> (Schein, et al. 1994). A study of patients wearing </a:t>
            </a:r>
            <a:r>
              <a:rPr lang="en-US" baseline="0" dirty="0" err="1">
                <a:latin typeface="Times New Roman" panose="02020603050405020304" pitchFamily="18" charset="0"/>
              </a:rPr>
              <a:t>SiHy</a:t>
            </a:r>
            <a:r>
              <a:rPr lang="en-US" baseline="0" dirty="0">
                <a:latin typeface="Times New Roman" panose="02020603050405020304" pitchFamily="18" charset="0"/>
              </a:rPr>
              <a:t> CLs showed they developed sterile inflammatory peripheral corneal infiltrates within a year of use (Nilsson, </a:t>
            </a:r>
            <a:r>
              <a:rPr lang="en-US" i="1" baseline="0" dirty="0">
                <a:latin typeface="Times New Roman" panose="02020603050405020304" pitchFamily="18" charset="0"/>
              </a:rPr>
              <a:t>et al</a:t>
            </a:r>
            <a:r>
              <a:rPr lang="en-US" baseline="0" dirty="0">
                <a:latin typeface="Times New Roman" panose="02020603050405020304" pitchFamily="18" charset="0"/>
              </a:rPr>
              <a:t>., 2001).</a:t>
            </a:r>
            <a:endParaRPr lang="en-US" dirty="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fld id="{420CF0B2-1029-435A-9793-657CA73749B7}" type="slidenum">
              <a:rPr lang="en-US" smtClean="0">
                <a:latin typeface="Times New Roman" panose="02020603050405020304" pitchFamily="18" charset="0"/>
              </a:rPr>
              <a:t>36</a:t>
            </a:fld>
            <a:endParaRPr lang="en-US">
              <a:latin typeface="Times New Roman" panose="02020603050405020304" pitchFamily="18" charset="0"/>
            </a:endParaRPr>
          </a:p>
        </p:txBody>
      </p:sp>
      <p:sp>
        <p:nvSpPr>
          <p:cNvPr id="5427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427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427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427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427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428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428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428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4283" name="Rectangle 10"/>
          <p:cNvSpPr>
            <a:spLocks noGrp="1" noRot="1" noChangeAspect="1" noChangeArrowheads="1" noTextEdit="1"/>
          </p:cNvSpPr>
          <p:nvPr>
            <p:ph type="sldImg"/>
          </p:nvPr>
        </p:nvSpPr>
        <p:spPr>
          <a:xfrm>
            <a:off x="622300" y="858838"/>
            <a:ext cx="5143500" cy="3430587"/>
          </a:xfrm>
          <a:ln cap="flat"/>
        </p:spPr>
      </p:sp>
      <p:sp>
        <p:nvSpPr>
          <p:cNvPr id="54284"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Rx Factors</a:t>
            </a:r>
            <a:endParaRPr lang="en-US" b="1" dirty="0">
              <a:latin typeface="Times New Roman" panose="02020603050405020304" pitchFamily="18" charset="0"/>
            </a:endParaRPr>
          </a:p>
          <a:p>
            <a:r>
              <a:rPr lang="en-AU" dirty="0">
                <a:latin typeface="Times New Roman" panose="02020603050405020304" pitchFamily="18" charset="0"/>
              </a:rPr>
              <a:t>When deliberating on the </a:t>
            </a:r>
            <a:r>
              <a:rPr lang="en-AU" dirty="0" err="1">
                <a:latin typeface="Times New Roman" panose="02020603050405020304" pitchFamily="18" charset="0"/>
              </a:rPr>
              <a:t>DW</a:t>
            </a:r>
            <a:r>
              <a:rPr lang="en-AU" dirty="0">
                <a:latin typeface="Times New Roman" panose="02020603050405020304" pitchFamily="18" charset="0"/>
              </a:rPr>
              <a:t> </a:t>
            </a:r>
            <a:r>
              <a:rPr lang="en-AU" i="1" dirty="0">
                <a:latin typeface="Times New Roman" panose="02020603050405020304" pitchFamily="18" charset="0"/>
              </a:rPr>
              <a:t>versus</a:t>
            </a:r>
            <a:r>
              <a:rPr lang="en-AU" dirty="0">
                <a:latin typeface="Times New Roman" panose="02020603050405020304" pitchFamily="18" charset="0"/>
              </a:rPr>
              <a:t>  EW issue, a number of additional factors need to be considered:</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Average thickness of plus or minus CLs.</a:t>
            </a:r>
          </a:p>
          <a:p>
            <a:pPr marL="171450" indent="-171450">
              <a:buFont typeface="Arial" panose="020B0604020202020204" pitchFamily="34" charset="0"/>
              <a:buChar char="•"/>
            </a:pPr>
            <a:r>
              <a:rPr lang="en-AU" dirty="0">
                <a:latin typeface="Arial" panose="020B0604020202020204"/>
                <a:cs typeface="Arial" panose="020B0604020202020204"/>
              </a:rPr>
              <a:t>↑ </a:t>
            </a:r>
            <a:r>
              <a:rPr lang="en-AU" dirty="0">
                <a:latin typeface="Times New Roman" panose="02020603050405020304" pitchFamily="18" charset="0"/>
              </a:rPr>
              <a:t>centre &amp; mid-peripheral thicknesses with high plus &amp; minus power, respectively, cause </a:t>
            </a:r>
            <a:r>
              <a:rPr lang="en-AU" dirty="0">
                <a:latin typeface="Arial" panose="020B0604020202020204"/>
                <a:cs typeface="Arial" panose="020B0604020202020204"/>
              </a:rPr>
              <a:t>↑ </a:t>
            </a:r>
            <a:r>
              <a:rPr lang="en-AU" dirty="0">
                <a:latin typeface="Times New Roman" panose="02020603050405020304" pitchFamily="18" charset="0"/>
              </a:rPr>
              <a:t>corneal swelling.  However, in assessing the swelling response, the average CL thickness was recommended as the basis for determining the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transmission across the CL surface (Holden </a:t>
            </a:r>
            <a:r>
              <a:rPr lang="en-AU" i="1" dirty="0">
                <a:latin typeface="Times New Roman" panose="02020603050405020304" pitchFamily="18" charset="0"/>
              </a:rPr>
              <a:t>et al</a:t>
            </a:r>
            <a:r>
              <a:rPr lang="en-AU" dirty="0">
                <a:latin typeface="Times New Roman" panose="02020603050405020304" pitchFamily="18" charset="0"/>
              </a:rPr>
              <a:t>., 1983; Wechsler, 1985).  The greater average thicknesses of the CLs required to correct the higher </a:t>
            </a:r>
            <a:r>
              <a:rPr lang="en-AU" dirty="0" err="1">
                <a:latin typeface="Times New Roman" panose="02020603050405020304" pitchFamily="18" charset="0"/>
              </a:rPr>
              <a:t>ametropias</a:t>
            </a:r>
            <a:r>
              <a:rPr lang="en-AU" dirty="0">
                <a:latin typeface="Times New Roman" panose="02020603050405020304" pitchFamily="18" charset="0"/>
              </a:rPr>
              <a:t> (+ or –) necessitate materials with </a:t>
            </a:r>
            <a:r>
              <a:rPr lang="en-AU" dirty="0">
                <a:latin typeface="Arial" panose="020B0604020202020204"/>
                <a:cs typeface="Arial" panose="020B0604020202020204"/>
              </a:rPr>
              <a:t>↑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a:t>
            </a:r>
            <a:r>
              <a:rPr lang="en-AU" dirty="0" err="1">
                <a:latin typeface="Times New Roman" panose="02020603050405020304" pitchFamily="18" charset="0"/>
              </a:rPr>
              <a:t>permeabilities</a:t>
            </a:r>
            <a:r>
              <a:rPr lang="en-AU" dirty="0">
                <a:latin typeface="Times New Roman" panose="02020603050405020304" pitchFamily="18" charset="0"/>
              </a:rPr>
              <a:t> to attain the required CL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transmission. </a:t>
            </a:r>
            <a:r>
              <a:rPr lang="en-AU" dirty="0" err="1">
                <a:latin typeface="Times New Roman" panose="02020603050405020304" pitchFamily="18" charset="0"/>
              </a:rPr>
              <a:t>SiHy</a:t>
            </a:r>
            <a:r>
              <a:rPr lang="en-AU" dirty="0">
                <a:latin typeface="Times New Roman" panose="02020603050405020304" pitchFamily="18" charset="0"/>
              </a:rPr>
              <a:t> CL</a:t>
            </a:r>
            <a:r>
              <a:rPr lang="en-AU" baseline="0" dirty="0">
                <a:latin typeface="Times New Roman" panose="02020603050405020304" pitchFamily="18" charset="0"/>
              </a:rPr>
              <a:t> material should be considered to </a:t>
            </a:r>
            <a:r>
              <a:rPr lang="en-AU" baseline="0" dirty="0">
                <a:latin typeface="Times New Roman" panose="02020603050405020304" pitchFamily="18" charset="0"/>
                <a:sym typeface="Symbol" panose="05050102010706020507"/>
              </a:rPr>
              <a:t> </a:t>
            </a:r>
            <a:r>
              <a:rPr lang="en-AU" baseline="0" dirty="0">
                <a:latin typeface="Times New Roman" panose="02020603050405020304" pitchFamily="18" charset="0"/>
              </a:rPr>
              <a:t>the necessary CL </a:t>
            </a:r>
            <a:r>
              <a:rPr lang="en-AU" baseline="0" dirty="0" err="1">
                <a:latin typeface="Times New Roman" panose="02020603050405020304" pitchFamily="18" charset="0"/>
              </a:rPr>
              <a:t>O</a:t>
            </a:r>
            <a:r>
              <a:rPr lang="en-AU" baseline="-25000" dirty="0" err="1">
                <a:latin typeface="Times New Roman" panose="02020603050405020304" pitchFamily="18" charset="0"/>
              </a:rPr>
              <a:t>2</a:t>
            </a:r>
            <a:r>
              <a:rPr lang="en-AU" baseline="0" dirty="0">
                <a:latin typeface="Times New Roman" panose="02020603050405020304" pitchFamily="18" charset="0"/>
              </a:rPr>
              <a:t> transmission.</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CA1DC910-A698-4915-ACEF-E8254868553C}" type="slidenum">
              <a:rPr lang="en-US" smtClean="0">
                <a:latin typeface="Times New Roman" panose="02020603050405020304" pitchFamily="18" charset="0"/>
              </a:rPr>
              <a:t>37</a:t>
            </a:fld>
            <a:endParaRPr lang="en-US">
              <a:latin typeface="Times New Roman" panose="02020603050405020304" pitchFamily="18" charset="0"/>
            </a:endParaRPr>
          </a:p>
        </p:txBody>
      </p:sp>
      <p:sp>
        <p:nvSpPr>
          <p:cNvPr id="55299"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5300"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5301"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5302"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5303"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5304"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5305"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5306"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5307" name="Rectangle 10"/>
          <p:cNvSpPr>
            <a:spLocks noGrp="1" noRot="1" noChangeAspect="1" noChangeArrowheads="1" noTextEdit="1"/>
          </p:cNvSpPr>
          <p:nvPr>
            <p:ph type="sldImg"/>
          </p:nvPr>
        </p:nvSpPr>
        <p:spPr>
          <a:xfrm>
            <a:off x="622300" y="858838"/>
            <a:ext cx="5143500" cy="3430587"/>
          </a:xfrm>
          <a:ln cap="flat"/>
        </p:spPr>
      </p:sp>
      <p:sp>
        <p:nvSpPr>
          <p:cNvPr id="55308" name="Rectangle 11"/>
          <p:cNvSpPr>
            <a:spLocks noGrp="1" noChangeArrowheads="1"/>
          </p:cNvSpPr>
          <p:nvPr>
            <p:ph type="body" idx="1"/>
          </p:nvPr>
        </p:nvSpPr>
        <p:spPr>
          <a:noFill/>
        </p:spPr>
        <p:txBody>
          <a:bodyPr/>
          <a:lstStyle/>
          <a:p>
            <a:r>
              <a:rPr lang="en-AU" b="1" dirty="0">
                <a:latin typeface="Times New Roman" panose="02020603050405020304" pitchFamily="18" charset="0"/>
              </a:rPr>
              <a:t>Minimum </a:t>
            </a:r>
            <a:r>
              <a:rPr lang="en-AU" b="1" i="0" dirty="0" err="1">
                <a:latin typeface="Times New Roman" panose="02020603050405020304" pitchFamily="18" charset="0"/>
              </a:rPr>
              <a:t>Dk</a:t>
            </a:r>
            <a:r>
              <a:rPr lang="en-AU" b="1" i="0" dirty="0">
                <a:latin typeface="Times New Roman" panose="02020603050405020304" pitchFamily="18" charset="0"/>
              </a:rPr>
              <a:t>/</a:t>
            </a:r>
            <a:r>
              <a:rPr lang="en-AU" b="1" i="1" dirty="0" err="1">
                <a:latin typeface="Times New Roman" panose="02020603050405020304" pitchFamily="18" charset="0"/>
              </a:rPr>
              <a:t>t</a:t>
            </a:r>
            <a:r>
              <a:rPr lang="en-AU" b="1" i="0" baseline="-25000" dirty="0" err="1">
                <a:latin typeface="Times New Roman" panose="02020603050405020304" pitchFamily="18" charset="0"/>
              </a:rPr>
              <a:t>AV</a:t>
            </a:r>
            <a:r>
              <a:rPr lang="en-AU" b="1" i="0" baseline="-25000" dirty="0">
                <a:latin typeface="Times New Roman" panose="02020603050405020304" pitchFamily="18" charset="0"/>
              </a:rPr>
              <a:t> </a:t>
            </a:r>
            <a:r>
              <a:rPr lang="en-AU" b="1" i="0" dirty="0">
                <a:latin typeface="Times New Roman" panose="02020603050405020304" pitchFamily="18" charset="0"/>
              </a:rPr>
              <a:t>Requirements</a:t>
            </a:r>
          </a:p>
          <a:p>
            <a:r>
              <a:rPr lang="en-AU" i="0" dirty="0" err="1">
                <a:latin typeface="Times New Roman" panose="02020603050405020304" pitchFamily="18" charset="0"/>
              </a:rPr>
              <a:t>O</a:t>
            </a:r>
            <a:r>
              <a:rPr lang="en-AU" i="0" baseline="-25000" dirty="0" err="1">
                <a:latin typeface="Times New Roman" panose="02020603050405020304" pitchFamily="18" charset="0"/>
              </a:rPr>
              <a:t>2</a:t>
            </a:r>
            <a:r>
              <a:rPr lang="en-AU" dirty="0">
                <a:latin typeface="Times New Roman" panose="02020603050405020304" pitchFamily="18" charset="0"/>
              </a:rPr>
              <a:t> demands under specific conditions.</a:t>
            </a:r>
            <a:br>
              <a:rPr lang="en-AU" dirty="0">
                <a:latin typeface="Times New Roman" panose="02020603050405020304" pitchFamily="18" charset="0"/>
              </a:rPr>
            </a:br>
            <a:r>
              <a:rPr lang="en-AU" dirty="0">
                <a:latin typeface="Times New Roman" panose="02020603050405020304" pitchFamily="18" charset="0"/>
              </a:rPr>
              <a:t>Based on a normal population of subjects, the minimum </a:t>
            </a:r>
            <a:r>
              <a:rPr lang="en-AU" dirty="0" err="1">
                <a:latin typeface="Times New Roman" panose="02020603050405020304" pitchFamily="18" charset="0"/>
              </a:rPr>
              <a:t>Dk</a:t>
            </a:r>
            <a:r>
              <a:rPr lang="en-AU" dirty="0">
                <a:latin typeface="Times New Roman" panose="02020603050405020304" pitchFamily="18" charset="0"/>
              </a:rPr>
              <a:t>/</a:t>
            </a:r>
            <a:r>
              <a:rPr lang="en-AU" i="1" dirty="0" err="1">
                <a:latin typeface="Times New Roman" panose="02020603050405020304" pitchFamily="18" charset="0"/>
              </a:rPr>
              <a:t>t</a:t>
            </a:r>
            <a:r>
              <a:rPr lang="en-AU" baseline="-25000" dirty="0" err="1">
                <a:latin typeface="Times New Roman" panose="02020603050405020304" pitchFamily="18" charset="0"/>
              </a:rPr>
              <a:t>av</a:t>
            </a:r>
            <a:r>
              <a:rPr lang="en-AU" dirty="0">
                <a:latin typeface="Times New Roman" panose="02020603050405020304" pitchFamily="18" charset="0"/>
              </a:rPr>
              <a:t> requirement for </a:t>
            </a:r>
            <a:r>
              <a:rPr lang="en-AU" dirty="0" err="1">
                <a:latin typeface="Times New Roman" panose="02020603050405020304" pitchFamily="18" charset="0"/>
              </a:rPr>
              <a:t>SCL</a:t>
            </a:r>
            <a:r>
              <a:rPr lang="en-AU" dirty="0">
                <a:latin typeface="Times New Roman" panose="02020603050405020304" pitchFamily="18" charset="0"/>
              </a:rPr>
              <a:t> </a:t>
            </a:r>
            <a:r>
              <a:rPr lang="en-AU" dirty="0" err="1">
                <a:latin typeface="Times New Roman" panose="02020603050405020304" pitchFamily="18" charset="0"/>
              </a:rPr>
              <a:t>DW</a:t>
            </a:r>
            <a:r>
              <a:rPr lang="en-AU" dirty="0">
                <a:latin typeface="Times New Roman" panose="02020603050405020304" pitchFamily="18" charset="0"/>
              </a:rPr>
              <a:t> is 24.1 x 10</a:t>
            </a:r>
            <a:r>
              <a:rPr lang="en-AU" baseline="30000" dirty="0">
                <a:latin typeface="Times New Roman" panose="02020603050405020304" pitchFamily="18" charset="0"/>
              </a:rPr>
              <a:t>-9</a:t>
            </a:r>
            <a:r>
              <a:rPr lang="en-AU" dirty="0">
                <a:latin typeface="Times New Roman" panose="02020603050405020304" pitchFamily="18" charset="0"/>
              </a:rPr>
              <a:t> units &amp; 87.0 x 10</a:t>
            </a:r>
            <a:r>
              <a:rPr lang="en-AU" baseline="30000" dirty="0">
                <a:latin typeface="Times New Roman" panose="02020603050405020304" pitchFamily="18" charset="0"/>
              </a:rPr>
              <a:t>-9</a:t>
            </a:r>
            <a:r>
              <a:rPr lang="en-AU" dirty="0">
                <a:latin typeface="Times New Roman" panose="02020603050405020304" pitchFamily="18" charset="0"/>
              </a:rPr>
              <a:t> units for EW (Holden &amp; Mertz, 1984) which limits the overnight corneal swelling to 4% &amp; does not include any </a:t>
            </a:r>
            <a:r>
              <a:rPr lang="en-AU" dirty="0" err="1">
                <a:latin typeface="Times New Roman" panose="02020603050405020304" pitchFamily="18" charset="0"/>
              </a:rPr>
              <a:t>DW</a:t>
            </a:r>
            <a:r>
              <a:rPr lang="en-AU" dirty="0">
                <a:latin typeface="Times New Roman" panose="02020603050405020304" pitchFamily="18" charset="0"/>
              </a:rPr>
              <a:t> swelling. However, a compromise </a:t>
            </a:r>
            <a:r>
              <a:rPr lang="en-AU" dirty="0" err="1">
                <a:latin typeface="Times New Roman" panose="02020603050405020304" pitchFamily="18" charset="0"/>
              </a:rPr>
              <a:t>Dk</a:t>
            </a:r>
            <a:r>
              <a:rPr lang="en-AU" dirty="0">
                <a:latin typeface="Times New Roman" panose="02020603050405020304" pitchFamily="18" charset="0"/>
              </a:rPr>
              <a:t>/</a:t>
            </a:r>
            <a:r>
              <a:rPr lang="en-AU" i="1" dirty="0" err="1">
                <a:latin typeface="Times New Roman" panose="02020603050405020304" pitchFamily="18" charset="0"/>
              </a:rPr>
              <a:t>t</a:t>
            </a:r>
            <a:r>
              <a:rPr lang="en-AU" baseline="-25000" dirty="0" err="1">
                <a:latin typeface="Times New Roman" panose="02020603050405020304" pitchFamily="18" charset="0"/>
              </a:rPr>
              <a:t>av</a:t>
            </a:r>
            <a:r>
              <a:rPr lang="en-AU" dirty="0">
                <a:latin typeface="Times New Roman" panose="02020603050405020304" pitchFamily="18" charset="0"/>
              </a:rPr>
              <a:t> of 34.3 x 10</a:t>
            </a:r>
            <a:r>
              <a:rPr lang="en-AU" baseline="30000" dirty="0">
                <a:latin typeface="Times New Roman" panose="02020603050405020304" pitchFamily="18" charset="0"/>
              </a:rPr>
              <a:t>-9</a:t>
            </a:r>
            <a:r>
              <a:rPr lang="en-AU" dirty="0">
                <a:latin typeface="Times New Roman" panose="02020603050405020304" pitchFamily="18" charset="0"/>
              </a:rPr>
              <a:t> units is recommended to limit overnight swelling to 8%.</a:t>
            </a:r>
          </a:p>
          <a:p>
            <a:r>
              <a:rPr lang="en-AU" dirty="0">
                <a:latin typeface="Times New Roman" panose="02020603050405020304" pitchFamily="18" charset="0"/>
              </a:rPr>
              <a:t>Other figures have been suggested over the years, e.g. 125 &amp; 35 units (assuming no stromal hypoxia - </a:t>
            </a:r>
            <a:r>
              <a:rPr lang="en-AU" dirty="0" err="1">
                <a:latin typeface="Times New Roman" panose="02020603050405020304" pitchFamily="18" charset="0"/>
              </a:rPr>
              <a:t>Harvitt</a:t>
            </a:r>
            <a:r>
              <a:rPr lang="en-AU" dirty="0">
                <a:latin typeface="Times New Roman" panose="02020603050405020304" pitchFamily="18" charset="0"/>
              </a:rPr>
              <a:t> &amp; </a:t>
            </a:r>
            <a:r>
              <a:rPr lang="en-AU" dirty="0" err="1">
                <a:latin typeface="Times New Roman" panose="02020603050405020304" pitchFamily="18" charset="0"/>
              </a:rPr>
              <a:t>Bonnano</a:t>
            </a:r>
            <a:r>
              <a:rPr lang="en-AU" dirty="0">
                <a:latin typeface="Times New Roman" panose="02020603050405020304" pitchFamily="18" charset="0"/>
              </a:rPr>
              <a:t>, 1999)</a:t>
            </a:r>
            <a:r>
              <a:rPr lang="en-AU" baseline="0" dirty="0">
                <a:latin typeface="Times New Roman" panose="02020603050405020304" pitchFamily="18" charset="0"/>
              </a:rPr>
              <a:t>, 125 units (assuming 3.2% oedema - Sweeney, 2003), 125 units (assuming no </a:t>
            </a:r>
            <a:r>
              <a:rPr lang="en-AU" baseline="0" dirty="0" err="1">
                <a:latin typeface="Times New Roman" panose="02020603050405020304" pitchFamily="18" charset="0"/>
              </a:rPr>
              <a:t>limbal</a:t>
            </a:r>
            <a:r>
              <a:rPr lang="en-AU" baseline="0" dirty="0">
                <a:latin typeface="Times New Roman" panose="02020603050405020304" pitchFamily="18" charset="0"/>
              </a:rPr>
              <a:t> hyperaemia - Papas, 1998)</a:t>
            </a:r>
            <a:endParaRPr lang="en-AU" dirty="0">
              <a:latin typeface="Times New Roman" panose="02020603050405020304" pitchFamily="18" charset="0"/>
            </a:endParaRPr>
          </a:p>
          <a:p>
            <a:endParaRPr lang="en-AU"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808C9C90-61A3-4055-89B0-F0E3326350EC}" type="slidenum">
              <a:rPr lang="en-US" smtClean="0">
                <a:latin typeface="Times New Roman" panose="02020603050405020304" pitchFamily="18" charset="0"/>
              </a:rPr>
              <a:t>38</a:t>
            </a:fld>
            <a:endParaRPr lang="en-US">
              <a:latin typeface="Times New Roman" panose="02020603050405020304" pitchFamily="18" charset="0"/>
            </a:endParaRPr>
          </a:p>
        </p:txBody>
      </p:sp>
      <p:sp>
        <p:nvSpPr>
          <p:cNvPr id="56323"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6324"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6325"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6326"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6327"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6328"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6329"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6330"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6331" name="Rectangle 10"/>
          <p:cNvSpPr>
            <a:spLocks noGrp="1" noRot="1" noChangeAspect="1" noChangeArrowheads="1" noTextEdit="1"/>
          </p:cNvSpPr>
          <p:nvPr>
            <p:ph type="sldImg"/>
          </p:nvPr>
        </p:nvSpPr>
        <p:spPr>
          <a:xfrm>
            <a:off x="622300" y="858838"/>
            <a:ext cx="5143500" cy="3430587"/>
          </a:xfrm>
          <a:ln cap="flat"/>
        </p:spPr>
      </p:sp>
      <p:sp>
        <p:nvSpPr>
          <p:cNvPr id="56332"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Tear Film</a:t>
            </a:r>
            <a:endParaRPr lang="en-US" b="1" dirty="0">
              <a:latin typeface="Times New Roman" panose="02020603050405020304" pitchFamily="18" charset="0"/>
            </a:endParaRPr>
          </a:p>
          <a:p>
            <a:r>
              <a:rPr lang="en-AU" dirty="0">
                <a:latin typeface="Times New Roman" panose="02020603050405020304" pitchFamily="18" charset="0"/>
              </a:rPr>
              <a:t>The quality of the tears/tear film is an important consideration when selecting CL type &amp; wear schedule.</a:t>
            </a:r>
            <a:endParaRPr lang="en-US" dirty="0">
              <a:latin typeface="Times New Roman" panose="02020603050405020304" pitchFamily="18" charset="0"/>
            </a:endParaRPr>
          </a:p>
          <a:p>
            <a:r>
              <a:rPr lang="en-AU" dirty="0">
                <a:latin typeface="Times New Roman" panose="02020603050405020304" pitchFamily="18" charset="0"/>
              </a:rPr>
              <a:t>Dry eye &amp; marginal dry eye patients have a thinner tear film &amp;/or </a:t>
            </a:r>
            <a:r>
              <a:rPr lang="en-AU" dirty="0">
                <a:latin typeface="Arial" panose="020B0604020202020204"/>
                <a:cs typeface="Arial" panose="020B0604020202020204"/>
              </a:rPr>
              <a:t>↓ </a:t>
            </a:r>
            <a:r>
              <a:rPr lang="en-AU" dirty="0">
                <a:latin typeface="Times New Roman" panose="02020603050405020304" pitchFamily="18" charset="0"/>
              </a:rPr>
              <a:t>tear volume which contra-indicate EW.</a:t>
            </a:r>
            <a:endParaRPr lang="en-US" dirty="0">
              <a:latin typeface="Times New Roman" panose="02020603050405020304" pitchFamily="18" charset="0"/>
            </a:endParaRPr>
          </a:p>
          <a:p>
            <a:r>
              <a:rPr lang="en-AU" dirty="0">
                <a:latin typeface="Times New Roman" panose="02020603050405020304" pitchFamily="18" charset="0"/>
              </a:rPr>
              <a:t>The choice of </a:t>
            </a:r>
            <a:r>
              <a:rPr lang="en-AU" dirty="0" err="1">
                <a:latin typeface="Times New Roman" panose="02020603050405020304" pitchFamily="18" charset="0"/>
              </a:rPr>
              <a:t>SCL</a:t>
            </a:r>
            <a:r>
              <a:rPr lang="en-AU" dirty="0">
                <a:latin typeface="Times New Roman" panose="02020603050405020304" pitchFamily="18" charset="0"/>
              </a:rPr>
              <a:t> water content is a controversial subject.  While many suggest that, based on experience, conventional high water materials are contra-indicated in dry eye, others, equally experienced, suggest the opposite.  It would seem therefore that CLs at either end of the water-content scale could be </a:t>
            </a:r>
            <a:r>
              <a:rPr lang="en-AU" dirty="0" err="1">
                <a:latin typeface="Times New Roman" panose="02020603050405020304" pitchFamily="18" charset="0"/>
              </a:rPr>
              <a:t>trialed</a:t>
            </a:r>
            <a:r>
              <a:rPr lang="en-AU" dirty="0">
                <a:latin typeface="Times New Roman" panose="02020603050405020304" pitchFamily="18" charset="0"/>
              </a:rPr>
              <a:t> and, in the event of problems being encountered, CLs at the other end of the scale evaluated.</a:t>
            </a:r>
            <a:endParaRPr lang="en-US" dirty="0">
              <a:latin typeface="Times New Roman" panose="02020603050405020304" pitchFamily="18" charset="0"/>
            </a:endParaRPr>
          </a:p>
          <a:p>
            <a:r>
              <a:rPr lang="en-AU" dirty="0">
                <a:latin typeface="Times New Roman" panose="02020603050405020304" pitchFamily="18" charset="0"/>
              </a:rPr>
              <a:t>Recently, several manufacturers have released high water materials or complete CLs which it is claimed, demonstrate an </a:t>
            </a:r>
            <a:r>
              <a:rPr lang="en-AU" dirty="0">
                <a:latin typeface="Arial" panose="020B0604020202020204"/>
                <a:cs typeface="Arial" panose="020B0604020202020204"/>
              </a:rPr>
              <a:t>↑ </a:t>
            </a:r>
            <a:r>
              <a:rPr lang="en-AU" dirty="0">
                <a:latin typeface="Times New Roman" panose="02020603050405020304" pitchFamily="18" charset="0"/>
              </a:rPr>
              <a:t>resistance to the bulk flow of water. </a:t>
            </a:r>
            <a:r>
              <a:rPr lang="en-AU" dirty="0" err="1">
                <a:latin typeface="Times New Roman" panose="02020603050405020304" pitchFamily="18" charset="0"/>
              </a:rPr>
              <a:t>SiHy</a:t>
            </a:r>
            <a:r>
              <a:rPr lang="en-AU" dirty="0">
                <a:latin typeface="Times New Roman" panose="02020603050405020304" pitchFamily="18" charset="0"/>
              </a:rPr>
              <a:t> CLs are often now preferred in patients with dry or marginally dry eyes.</a:t>
            </a:r>
            <a:endParaRPr lang="en-US" dirty="0">
              <a:latin typeface="Times New Roman" panose="02020603050405020304" pitchFamily="18" charset="0"/>
            </a:endParaRPr>
          </a:p>
          <a:p>
            <a:r>
              <a:rPr lang="en-AU" dirty="0">
                <a:latin typeface="Times New Roman" panose="02020603050405020304" pitchFamily="18" charset="0"/>
              </a:rPr>
              <a:t>In some cases, GP CLs may be the preferred option.</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B737D622-1B4A-4FC7-8F51-A98B32888307}" type="slidenum">
              <a:rPr lang="en-US" smtClean="0">
                <a:latin typeface="Times New Roman" panose="02020603050405020304" pitchFamily="18" charset="0"/>
              </a:rPr>
              <a:t>39</a:t>
            </a:fld>
            <a:endParaRPr lang="en-US">
              <a:latin typeface="Times New Roman" panose="02020603050405020304" pitchFamily="18" charset="0"/>
            </a:endParaRPr>
          </a:p>
        </p:txBody>
      </p:sp>
      <p:sp>
        <p:nvSpPr>
          <p:cNvPr id="57347"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7348"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7349"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7350"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7351"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7352"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7353"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7354"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7355" name="Rectangle 10"/>
          <p:cNvSpPr>
            <a:spLocks noGrp="1" noRot="1" noChangeAspect="1" noChangeArrowheads="1" noTextEdit="1"/>
          </p:cNvSpPr>
          <p:nvPr>
            <p:ph type="sldImg"/>
          </p:nvPr>
        </p:nvSpPr>
        <p:spPr>
          <a:xfrm>
            <a:off x="622300" y="858838"/>
            <a:ext cx="5143500" cy="3430587"/>
          </a:xfrm>
          <a:ln cap="flat"/>
        </p:spPr>
      </p:sp>
      <p:sp>
        <p:nvSpPr>
          <p:cNvPr id="57356"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Lid Integrity</a:t>
            </a:r>
            <a:endParaRPr lang="en-US" b="1" dirty="0">
              <a:latin typeface="Times New Roman" panose="02020603050405020304" pitchFamily="18" charset="0"/>
            </a:endParaRPr>
          </a:p>
          <a:p>
            <a:r>
              <a:rPr lang="en-AU" dirty="0">
                <a:latin typeface="Times New Roman" panose="02020603050405020304" pitchFamily="18" charset="0"/>
              </a:rPr>
              <a:t>A thorough lid evaluation is central to selecting both the type of CL &amp; the most suitable CL wearing schedule.  Signs of redness &amp; roughness of the tarsal conjunctiva in a non-wearer should alert the practitioner to possible problems associated with CL wear (GP or </a:t>
            </a:r>
            <a:r>
              <a:rPr lang="en-AU" dirty="0" err="1">
                <a:latin typeface="Times New Roman" panose="02020603050405020304" pitchFamily="18" charset="0"/>
              </a:rPr>
              <a:t>SCL</a:t>
            </a:r>
            <a:r>
              <a:rPr lang="en-AU" dirty="0">
                <a:latin typeface="Times New Roman" panose="02020603050405020304" pitchFamily="18" charset="0"/>
              </a:rPr>
              <a:t>).</a:t>
            </a:r>
            <a:endParaRPr lang="en-US" dirty="0">
              <a:latin typeface="Times New Roman" panose="02020603050405020304" pitchFamily="18" charset="0"/>
            </a:endParaRPr>
          </a:p>
          <a:p>
            <a:r>
              <a:rPr lang="en-AU" dirty="0">
                <a:latin typeface="Times New Roman" panose="02020603050405020304" pitchFamily="18" charset="0"/>
              </a:rPr>
              <a:t>CL-induced lid changes have been reported in both </a:t>
            </a:r>
            <a:r>
              <a:rPr lang="en-AU" dirty="0" err="1">
                <a:latin typeface="Times New Roman" panose="02020603050405020304" pitchFamily="18" charset="0"/>
              </a:rPr>
              <a:t>DW</a:t>
            </a:r>
            <a:r>
              <a:rPr lang="en-AU" dirty="0">
                <a:latin typeface="Times New Roman" panose="02020603050405020304" pitchFamily="18" charset="0"/>
              </a:rPr>
              <a:t> &amp; EW.  CL-related Papillary Conjunctivitis (</a:t>
            </a:r>
            <a:r>
              <a:rPr lang="en-AU" dirty="0" err="1">
                <a:latin typeface="Times New Roman" panose="02020603050405020304" pitchFamily="18" charset="0"/>
              </a:rPr>
              <a:t>CLPC</a:t>
            </a:r>
            <a:r>
              <a:rPr lang="en-AU" dirty="0">
                <a:latin typeface="Times New Roman" panose="02020603050405020304" pitchFamily="18" charset="0"/>
              </a:rPr>
              <a:t>) is occasionally observed on the palpebral conjunctiva of the upper lid &amp; is characterized by redness &amp; an </a:t>
            </a:r>
            <a:r>
              <a:rPr lang="en-AU" dirty="0">
                <a:latin typeface="Arial" panose="020B0604020202020204"/>
                <a:cs typeface="Arial" panose="020B0604020202020204"/>
              </a:rPr>
              <a:t>↑ </a:t>
            </a:r>
            <a:r>
              <a:rPr lang="en-AU" dirty="0">
                <a:latin typeface="Times New Roman" panose="02020603050405020304" pitchFamily="18" charset="0"/>
              </a:rPr>
              <a:t>in number, or </a:t>
            </a:r>
            <a:r>
              <a:rPr lang="en-AU" dirty="0">
                <a:latin typeface="Arial" panose="020B0604020202020204"/>
                <a:cs typeface="Arial" panose="020B0604020202020204"/>
              </a:rPr>
              <a:t>∆ </a:t>
            </a:r>
            <a:r>
              <a:rPr lang="en-AU" dirty="0">
                <a:latin typeface="Times New Roman" panose="02020603050405020304" pitchFamily="18" charset="0"/>
              </a:rPr>
              <a:t>in size, of papillae. The incidence of </a:t>
            </a:r>
            <a:r>
              <a:rPr lang="en-AU" dirty="0" err="1">
                <a:latin typeface="Times New Roman" panose="02020603050405020304" pitchFamily="18" charset="0"/>
              </a:rPr>
              <a:t>CLPC</a:t>
            </a:r>
            <a:r>
              <a:rPr lang="en-AU" dirty="0">
                <a:latin typeface="Times New Roman" panose="02020603050405020304" pitchFamily="18" charset="0"/>
              </a:rPr>
              <a:t> is greater in EW &amp; higher for </a:t>
            </a:r>
            <a:r>
              <a:rPr lang="en-AU" dirty="0" err="1">
                <a:latin typeface="Times New Roman" panose="02020603050405020304" pitchFamily="18" charset="0"/>
              </a:rPr>
              <a:t>SCL</a:t>
            </a:r>
            <a:r>
              <a:rPr lang="en-AU" dirty="0">
                <a:latin typeface="Times New Roman" panose="02020603050405020304" pitchFamily="18" charset="0"/>
              </a:rPr>
              <a:t> wearers than GP wearers.</a:t>
            </a:r>
            <a:endParaRPr lang="en-US" dirty="0">
              <a:latin typeface="Times New Roman" panose="02020603050405020304" pitchFamily="18" charset="0"/>
            </a:endParaRPr>
          </a:p>
          <a:p>
            <a:r>
              <a:rPr lang="en-AU" dirty="0">
                <a:latin typeface="Times New Roman" panose="02020603050405020304" pitchFamily="18" charset="0"/>
              </a:rPr>
              <a:t>In studying the incidence &amp; onset of Giant Papillary Conjunctivitis (GPC), the frequency of </a:t>
            </a:r>
            <a:r>
              <a:rPr lang="en-AU" dirty="0" err="1">
                <a:latin typeface="Times New Roman" panose="02020603050405020304" pitchFamily="18" charset="0"/>
              </a:rPr>
              <a:t>SCL</a:t>
            </a:r>
            <a:r>
              <a:rPr lang="en-AU" dirty="0">
                <a:latin typeface="Times New Roman" panose="02020603050405020304" pitchFamily="18" charset="0"/>
              </a:rPr>
              <a:t> replacement rather than wear modality seems to be an aetiological factor (Spring, 1974; </a:t>
            </a:r>
            <a:r>
              <a:rPr lang="en-AU" dirty="0" err="1">
                <a:latin typeface="Times New Roman" panose="02020603050405020304" pitchFamily="18" charset="0"/>
              </a:rPr>
              <a:t>Allansmith</a:t>
            </a:r>
            <a:r>
              <a:rPr lang="en-AU" dirty="0">
                <a:latin typeface="Times New Roman" panose="02020603050405020304" pitchFamily="18" charset="0"/>
              </a:rPr>
              <a:t> </a:t>
            </a:r>
            <a:r>
              <a:rPr lang="en-AU" i="1" dirty="0">
                <a:latin typeface="Times New Roman" panose="02020603050405020304" pitchFamily="18" charset="0"/>
              </a:rPr>
              <a:t>et al</a:t>
            </a:r>
            <a:r>
              <a:rPr lang="en-AU" dirty="0">
                <a:latin typeface="Times New Roman" panose="02020603050405020304" pitchFamily="18" charset="0"/>
              </a:rPr>
              <a:t>., 1977, Kotow </a:t>
            </a:r>
            <a:r>
              <a:rPr lang="en-AU" i="1" dirty="0">
                <a:latin typeface="Times New Roman" panose="02020603050405020304" pitchFamily="18" charset="0"/>
              </a:rPr>
              <a:t>et al</a:t>
            </a:r>
            <a:r>
              <a:rPr lang="en-AU" dirty="0">
                <a:latin typeface="Times New Roman" panose="02020603050405020304" pitchFamily="18" charset="0"/>
              </a:rPr>
              <a:t>., 1987).  This means that frequent replacement </a:t>
            </a:r>
            <a:r>
              <a:rPr lang="en-AU" dirty="0" err="1">
                <a:latin typeface="Times New Roman" panose="02020603050405020304" pitchFamily="18" charset="0"/>
              </a:rPr>
              <a:t>SCLs</a:t>
            </a:r>
            <a:r>
              <a:rPr lang="en-AU" dirty="0">
                <a:latin typeface="Times New Roman" panose="02020603050405020304" pitchFamily="18" charset="0"/>
              </a:rPr>
              <a:t> &amp; GP CLs are more likely to prevent the development of lid </a:t>
            </a:r>
            <a:r>
              <a:rPr lang="en-AU" dirty="0">
                <a:latin typeface="Arial" panose="020B0604020202020204"/>
                <a:cs typeface="Arial" panose="020B0604020202020204"/>
              </a:rPr>
              <a:t>∆s </a:t>
            </a:r>
            <a:r>
              <a:rPr lang="en-AU" dirty="0">
                <a:latin typeface="Times New Roman" panose="02020603050405020304" pitchFamily="18" charset="0"/>
              </a:rPr>
              <a:t>or resolve existing conditions (Grant, 1991). </a:t>
            </a:r>
            <a:endParaRPr lang="en-US" dirty="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p>
            <a:fld id="{DABCDD3E-292F-4818-BB50-83A36FDE6867}" type="slidenum">
              <a:rPr lang="en-US" smtClean="0">
                <a:latin typeface="Times New Roman" panose="02020603050405020304" pitchFamily="18" charset="0"/>
              </a:rPr>
              <a:t>40</a:t>
            </a:fld>
            <a:endParaRPr lang="en-US">
              <a:latin typeface="Times New Roman" panose="02020603050405020304" pitchFamily="18" charset="0"/>
            </a:endParaRPr>
          </a:p>
        </p:txBody>
      </p:sp>
      <p:sp>
        <p:nvSpPr>
          <p:cNvPr id="5837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837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837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837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837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837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837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837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8379" name="Rectangle 10"/>
          <p:cNvSpPr>
            <a:spLocks noGrp="1" noRot="1" noChangeAspect="1" noChangeArrowheads="1" noTextEdit="1"/>
          </p:cNvSpPr>
          <p:nvPr>
            <p:ph type="sldImg"/>
          </p:nvPr>
        </p:nvSpPr>
        <p:spPr>
          <a:xfrm>
            <a:off x="622300" y="858838"/>
            <a:ext cx="5143500" cy="3430587"/>
          </a:xfrm>
          <a:ln cap="flat"/>
        </p:spPr>
      </p:sp>
      <p:sp>
        <p:nvSpPr>
          <p:cNvPr id="58380"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Lid Integrity</a:t>
            </a:r>
          </a:p>
          <a:p>
            <a:r>
              <a:rPr lang="en-AU" dirty="0">
                <a:latin typeface="Times New Roman" panose="02020603050405020304" pitchFamily="18" charset="0"/>
              </a:rPr>
              <a:t>This</a:t>
            </a:r>
            <a:r>
              <a:rPr lang="en-AU" baseline="0" dirty="0">
                <a:latin typeface="Times New Roman" panose="02020603050405020304" pitchFamily="18" charset="0"/>
              </a:rPr>
              <a:t> s</a:t>
            </a:r>
            <a:r>
              <a:rPr lang="en-AU" dirty="0">
                <a:latin typeface="Times New Roman" panose="02020603050405020304" pitchFamily="18" charset="0"/>
              </a:rPr>
              <a:t>lide shows palpebral redness &amp; enlarged papillae characteristic of advanced GPC which developed after several years of </a:t>
            </a:r>
            <a:r>
              <a:rPr lang="en-AU" dirty="0" err="1">
                <a:latin typeface="Times New Roman" panose="02020603050405020304" pitchFamily="18" charset="0"/>
              </a:rPr>
              <a:t>SCL</a:t>
            </a:r>
            <a:r>
              <a:rPr lang="en-AU" dirty="0">
                <a:latin typeface="Times New Roman" panose="02020603050405020304" pitchFamily="18" charset="0"/>
              </a:rPr>
              <a:t> wear. </a:t>
            </a:r>
            <a:endParaRPr 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857250" y="685800"/>
            <a:ext cx="5143500" cy="3429000"/>
          </a:xfrm>
        </p:spPr>
      </p:sp>
      <p:sp>
        <p:nvSpPr>
          <p:cNvPr id="253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New Roman" panose="02020603050405020304" pitchFamily="18" charset="0"/>
            </a:endParaRPr>
          </a:p>
        </p:txBody>
      </p:sp>
    </p:spTree>
    <p:extLst>
      <p:ext uri="{BB962C8B-B14F-4D97-AF65-F5344CB8AC3E}">
        <p14:creationId xmlns:p14="http://schemas.microsoft.com/office/powerpoint/2010/main" val="3731573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0AE10D26-957C-4059-A601-8956B9628AAE}" type="slidenum">
              <a:rPr lang="en-US" smtClean="0">
                <a:latin typeface="Times New Roman" panose="02020603050405020304" pitchFamily="18" charset="0"/>
              </a:rPr>
              <a:t>41</a:t>
            </a:fld>
            <a:endParaRPr lang="en-US">
              <a:latin typeface="Times New Roman" panose="02020603050405020304" pitchFamily="18" charset="0"/>
            </a:endParaRPr>
          </a:p>
        </p:txBody>
      </p:sp>
      <p:sp>
        <p:nvSpPr>
          <p:cNvPr id="5939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5939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5939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5939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5939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5940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5940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5940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59403" name="Rectangle 10"/>
          <p:cNvSpPr>
            <a:spLocks noGrp="1" noRot="1" noChangeAspect="1" noChangeArrowheads="1" noTextEdit="1"/>
          </p:cNvSpPr>
          <p:nvPr>
            <p:ph type="sldImg"/>
          </p:nvPr>
        </p:nvSpPr>
        <p:spPr>
          <a:xfrm>
            <a:off x="622300" y="858838"/>
            <a:ext cx="5143500" cy="3430587"/>
          </a:xfrm>
          <a:ln cap="flat"/>
        </p:spPr>
      </p:sp>
      <p:sp>
        <p:nvSpPr>
          <p:cNvPr id="59404"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Lid Integrity</a:t>
            </a:r>
          </a:p>
          <a:p>
            <a:r>
              <a:rPr lang="en-AU" dirty="0">
                <a:latin typeface="Times New Roman" panose="02020603050405020304" pitchFamily="18" charset="0"/>
              </a:rPr>
              <a:t>This</a:t>
            </a:r>
            <a:r>
              <a:rPr lang="en-AU" baseline="0" dirty="0">
                <a:latin typeface="Times New Roman" panose="02020603050405020304" pitchFamily="18" charset="0"/>
              </a:rPr>
              <a:t> s</a:t>
            </a:r>
            <a:r>
              <a:rPr lang="en-AU" dirty="0">
                <a:latin typeface="Times New Roman" panose="02020603050405020304" pitchFamily="18" charset="0"/>
              </a:rPr>
              <a:t>lide shows significant resolution of the condition 6 months after commencing GP CL wear.</a:t>
            </a:r>
            <a:endParaRPr lang="en-US" dirty="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fld id="{3B32031C-9000-4397-A67D-49679F984022}" type="slidenum">
              <a:rPr lang="en-US" smtClean="0">
                <a:latin typeface="Times New Roman" panose="02020603050405020304" pitchFamily="18" charset="0"/>
              </a:rPr>
              <a:t>42</a:t>
            </a:fld>
            <a:endParaRPr lang="en-US">
              <a:latin typeface="Times New Roman" panose="02020603050405020304" pitchFamily="18" charset="0"/>
            </a:endParaRPr>
          </a:p>
        </p:txBody>
      </p:sp>
      <p:sp>
        <p:nvSpPr>
          <p:cNvPr id="60419"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0420"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0421"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0422"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0423"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0424"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0425"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0426"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0427" name="Rectangle 10"/>
          <p:cNvSpPr>
            <a:spLocks noGrp="1" noRot="1" noChangeAspect="1" noChangeArrowheads="1" noTextEdit="1"/>
          </p:cNvSpPr>
          <p:nvPr>
            <p:ph type="sldImg"/>
          </p:nvPr>
        </p:nvSpPr>
        <p:spPr>
          <a:xfrm>
            <a:off x="622300" y="858838"/>
            <a:ext cx="5143500" cy="3430587"/>
          </a:xfrm>
          <a:ln cap="flat"/>
        </p:spPr>
      </p:sp>
      <p:sp>
        <p:nvSpPr>
          <p:cNvPr id="60428"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Environmental &amp; Occupational Factors</a:t>
            </a:r>
            <a:endParaRPr lang="en-US" b="1" dirty="0">
              <a:latin typeface="Times New Roman" panose="02020603050405020304" pitchFamily="18" charset="0"/>
            </a:endParaRPr>
          </a:p>
          <a:p>
            <a:r>
              <a:rPr lang="en-AU" dirty="0">
                <a:latin typeface="Times New Roman" panose="02020603050405020304" pitchFamily="18" charset="0"/>
              </a:rPr>
              <a:t>The decision to choose </a:t>
            </a:r>
            <a:r>
              <a:rPr lang="en-AU" dirty="0" err="1">
                <a:latin typeface="Times New Roman" panose="02020603050405020304" pitchFamily="18" charset="0"/>
              </a:rPr>
              <a:t>DW</a:t>
            </a:r>
            <a:r>
              <a:rPr lang="en-AU" dirty="0">
                <a:latin typeface="Times New Roman" panose="02020603050405020304" pitchFamily="18" charset="0"/>
              </a:rPr>
              <a:t> or EW. </a:t>
            </a:r>
            <a:endParaRPr lang="en-US" dirty="0">
              <a:latin typeface="Times New Roman" panose="02020603050405020304" pitchFamily="18" charset="0"/>
            </a:endParaRPr>
          </a:p>
          <a:p>
            <a:r>
              <a:rPr lang="en-AU" dirty="0">
                <a:latin typeface="Times New Roman" panose="02020603050405020304" pitchFamily="18" charset="0"/>
              </a:rPr>
              <a:t>Environmental factors can be as important as the related physiological factors discussed already.</a:t>
            </a:r>
            <a:endParaRPr lang="en-US" dirty="0">
              <a:latin typeface="Times New Roman" panose="02020603050405020304" pitchFamily="18" charset="0"/>
            </a:endParaRPr>
          </a:p>
          <a:p>
            <a:r>
              <a:rPr lang="en-AU" b="1" dirty="0">
                <a:latin typeface="Times New Roman" panose="02020603050405020304" pitchFamily="18" charset="0"/>
              </a:rPr>
              <a:t>Nature of work - </a:t>
            </a:r>
            <a:r>
              <a:rPr lang="en-AU" dirty="0">
                <a:latin typeface="Times New Roman" panose="02020603050405020304" pitchFamily="18" charset="0"/>
              </a:rPr>
              <a:t>The demand on CLs varies greatly from one working environment to another.  It is important to evaluate carefully the suitability of </a:t>
            </a:r>
            <a:r>
              <a:rPr lang="en-AU" dirty="0" err="1">
                <a:latin typeface="Times New Roman" panose="02020603050405020304" pitchFamily="18" charset="0"/>
              </a:rPr>
              <a:t>DW</a:t>
            </a:r>
            <a:r>
              <a:rPr lang="en-AU" dirty="0">
                <a:latin typeface="Times New Roman" panose="02020603050405020304" pitchFamily="18" charset="0"/>
              </a:rPr>
              <a:t> or EW CLs on a case-by-case basis.</a:t>
            </a:r>
            <a:endParaRPr lang="en-US" dirty="0">
              <a:latin typeface="Times New Roman" panose="02020603050405020304" pitchFamily="18" charset="0"/>
            </a:endParaRPr>
          </a:p>
          <a:p>
            <a:endParaRPr lang="en-AU" b="1" dirty="0">
              <a:latin typeface="Times New Roman" panose="02020603050405020304" pitchFamily="18" charset="0"/>
            </a:endParaRPr>
          </a:p>
          <a:p>
            <a:r>
              <a:rPr lang="en-AU" b="1" dirty="0">
                <a:latin typeface="Times New Roman" panose="02020603050405020304" pitchFamily="18" charset="0"/>
              </a:rPr>
              <a:t>Exposure to gas, fumes, chemicals &amp; pollutants</a:t>
            </a:r>
            <a:r>
              <a:rPr lang="en-AU" b="1" baseline="0" dirty="0">
                <a:latin typeface="Times New Roman" panose="02020603050405020304" pitchFamily="18" charset="0"/>
              </a:rPr>
              <a:t> - </a:t>
            </a:r>
            <a:r>
              <a:rPr lang="en-AU" dirty="0">
                <a:latin typeface="Times New Roman" panose="02020603050405020304" pitchFamily="18" charset="0"/>
              </a:rPr>
              <a:t>As an example, a microbiologist may benefit more from EW </a:t>
            </a:r>
            <a:r>
              <a:rPr lang="en-AU" dirty="0" err="1">
                <a:latin typeface="Times New Roman" panose="02020603050405020304" pitchFamily="18" charset="0"/>
              </a:rPr>
              <a:t>SCL</a:t>
            </a:r>
            <a:r>
              <a:rPr lang="en-AU" dirty="0">
                <a:latin typeface="Times New Roman" panose="02020603050405020304" pitchFamily="18" charset="0"/>
              </a:rPr>
              <a:t> or DD CLs for which there is lesser risk of transferring micro-organisms from cultures to CLs, solutions, &amp; CL cases.  An industrial chemist, on the other hand, may be safer with </a:t>
            </a:r>
            <a:r>
              <a:rPr lang="en-AU" dirty="0" err="1">
                <a:latin typeface="Times New Roman" panose="02020603050405020304" pitchFamily="18" charset="0"/>
              </a:rPr>
              <a:t>DW</a:t>
            </a:r>
            <a:r>
              <a:rPr lang="en-AU" dirty="0">
                <a:latin typeface="Times New Roman" panose="02020603050405020304" pitchFamily="18" charset="0"/>
              </a:rPr>
              <a:t> GP CLs which will not absorb chemical fumes in the laboratory.  Particulate pollutants in the air can be a source of frequent foreign body irritation to rigid CL wearers (&amp; non-wearers).  These employees may benefit from </a:t>
            </a:r>
            <a:r>
              <a:rPr lang="en-AU" dirty="0" err="1">
                <a:latin typeface="Times New Roman" panose="02020603050405020304" pitchFamily="18" charset="0"/>
              </a:rPr>
              <a:t>SCLs</a:t>
            </a:r>
            <a:r>
              <a:rPr lang="en-AU" dirty="0">
                <a:latin typeface="Times New Roman" panose="02020603050405020304" pitchFamily="18" charset="0"/>
              </a:rPr>
              <a:t>.</a:t>
            </a:r>
          </a:p>
          <a:p>
            <a:endParaRPr lang="en-US" dirty="0">
              <a:latin typeface="Times New Roman" panose="02020603050405020304" pitchFamily="18" charset="0"/>
            </a:endParaRPr>
          </a:p>
          <a:p>
            <a:r>
              <a:rPr lang="en-AU" b="1" dirty="0">
                <a:latin typeface="Times New Roman" panose="02020603050405020304" pitchFamily="18" charset="0"/>
              </a:rPr>
              <a:t>Infrequent user</a:t>
            </a:r>
            <a:r>
              <a:rPr lang="en-AU" b="1" baseline="0" dirty="0">
                <a:latin typeface="Times New Roman" panose="02020603050405020304" pitchFamily="18" charset="0"/>
              </a:rPr>
              <a:t> - </a:t>
            </a:r>
            <a:r>
              <a:rPr lang="en-AU" dirty="0">
                <a:latin typeface="Times New Roman" panose="02020603050405020304" pitchFamily="18" charset="0"/>
              </a:rPr>
              <a:t>A target shooter, who may need clear &amp; crisp VA only during practice or competitions, may find DD CLs more convenient.</a:t>
            </a:r>
          </a:p>
          <a:p>
            <a:endParaRPr lang="en-US" dirty="0">
              <a:latin typeface="Times New Roman" panose="02020603050405020304" pitchFamily="18" charset="0"/>
            </a:endParaRPr>
          </a:p>
          <a:p>
            <a:r>
              <a:rPr lang="en-AU" b="1" dirty="0">
                <a:latin typeface="Times New Roman" panose="02020603050405020304" pitchFamily="18" charset="0"/>
              </a:rPr>
              <a:t>Visual demands</a:t>
            </a:r>
            <a:r>
              <a:rPr lang="en-AU" b="1" baseline="0" dirty="0">
                <a:latin typeface="Times New Roman" panose="02020603050405020304" pitchFamily="18" charset="0"/>
              </a:rPr>
              <a:t> - </a:t>
            </a:r>
            <a:r>
              <a:rPr lang="en-AU" dirty="0">
                <a:latin typeface="Times New Roman" panose="02020603050405020304" pitchFamily="18" charset="0"/>
              </a:rPr>
              <a:t>If the demands on the visual system are high, </a:t>
            </a:r>
            <a:r>
              <a:rPr lang="en-AU" dirty="0" err="1">
                <a:latin typeface="Times New Roman" panose="02020603050405020304" pitchFamily="18" charset="0"/>
              </a:rPr>
              <a:t>toric</a:t>
            </a:r>
            <a:r>
              <a:rPr lang="en-AU" dirty="0">
                <a:latin typeface="Times New Roman" panose="02020603050405020304" pitchFamily="18" charset="0"/>
              </a:rPr>
              <a:t> </a:t>
            </a:r>
            <a:r>
              <a:rPr lang="en-AU" dirty="0" err="1">
                <a:latin typeface="Times New Roman" panose="02020603050405020304" pitchFamily="18" charset="0"/>
              </a:rPr>
              <a:t>SCLs</a:t>
            </a:r>
            <a:r>
              <a:rPr lang="en-AU" dirty="0">
                <a:latin typeface="Times New Roman" panose="02020603050405020304" pitchFamily="18" charset="0"/>
              </a:rPr>
              <a:t>, </a:t>
            </a:r>
            <a:r>
              <a:rPr lang="en-AU" dirty="0" err="1">
                <a:latin typeface="Times New Roman" panose="02020603050405020304" pitchFamily="18" charset="0"/>
              </a:rPr>
              <a:t>toric</a:t>
            </a:r>
            <a:r>
              <a:rPr lang="en-AU" dirty="0">
                <a:latin typeface="Times New Roman" panose="02020603050405020304" pitchFamily="18" charset="0"/>
              </a:rPr>
              <a:t>/</a:t>
            </a:r>
            <a:r>
              <a:rPr lang="en-AU" dirty="0" err="1">
                <a:latin typeface="Times New Roman" panose="02020603050405020304" pitchFamily="18" charset="0"/>
              </a:rPr>
              <a:t>bitoric</a:t>
            </a:r>
            <a:r>
              <a:rPr lang="en-AU" dirty="0">
                <a:latin typeface="Times New Roman" panose="02020603050405020304" pitchFamily="18" charset="0"/>
              </a:rPr>
              <a:t>, or spherical GP CLs may be necessary to </a:t>
            </a:r>
            <a:r>
              <a:rPr lang="en-AU" dirty="0">
                <a:latin typeface="Times New Roman" panose="02020603050405020304" pitchFamily="18" charset="0"/>
                <a:sym typeface="Symbol" panose="05050102010706020507"/>
              </a:rPr>
              <a:t> </a:t>
            </a:r>
            <a:r>
              <a:rPr lang="en-AU" dirty="0">
                <a:latin typeface="Times New Roman" panose="02020603050405020304" pitchFamily="18" charset="0"/>
              </a:rPr>
              <a:t>optimum VA.</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p:spPr>
        <p:txBody>
          <a:bodyPr/>
          <a:lstStyle/>
          <a:p>
            <a:fld id="{7A2478BB-F360-4448-BD91-FA53880C0F99}" type="slidenum">
              <a:rPr lang="en-US" smtClean="0">
                <a:latin typeface="Times New Roman" panose="02020603050405020304" pitchFamily="18" charset="0"/>
              </a:rPr>
              <a:t>43</a:t>
            </a:fld>
            <a:endParaRPr lang="en-US">
              <a:latin typeface="Times New Roman" panose="02020603050405020304" pitchFamily="18" charset="0"/>
            </a:endParaRPr>
          </a:p>
        </p:txBody>
      </p:sp>
      <p:sp>
        <p:nvSpPr>
          <p:cNvPr id="61443"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1444"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1445"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1446"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1447"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1448"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1449"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1450"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1451" name="Rectangle 10"/>
          <p:cNvSpPr>
            <a:spLocks noGrp="1" noRot="1" noChangeAspect="1" noChangeArrowheads="1" noTextEdit="1"/>
          </p:cNvSpPr>
          <p:nvPr>
            <p:ph type="sldImg"/>
          </p:nvPr>
        </p:nvSpPr>
        <p:spPr>
          <a:xfrm>
            <a:off x="622300" y="858838"/>
            <a:ext cx="5143500" cy="3430587"/>
          </a:xfrm>
          <a:ln cap="flat"/>
        </p:spPr>
      </p:sp>
      <p:sp>
        <p:nvSpPr>
          <p:cNvPr id="61452" name="Rectangle 11"/>
          <p:cNvSpPr>
            <a:spLocks noGrp="1" noChangeArrowheads="1"/>
          </p:cNvSpPr>
          <p:nvPr>
            <p:ph type="body" idx="1"/>
          </p:nvPr>
        </p:nvSpPr>
        <p:spPr>
          <a:noFill/>
        </p:spPr>
        <p:txBody>
          <a:bodyPr/>
          <a:lstStyle/>
          <a:p>
            <a:r>
              <a:rPr lang="en-AU" b="1" dirty="0" err="1">
                <a:latin typeface="Times New Roman" panose="02020603050405020304" pitchFamily="18" charset="0"/>
              </a:rPr>
              <a:t>DW</a:t>
            </a:r>
            <a:r>
              <a:rPr lang="en-AU" b="1" dirty="0">
                <a:latin typeface="Times New Roman" panose="02020603050405020304" pitchFamily="18" charset="0"/>
              </a:rPr>
              <a:t> </a:t>
            </a:r>
            <a:r>
              <a:rPr lang="en-AU" b="1" i="1" dirty="0">
                <a:latin typeface="Times New Roman" panose="02020603050405020304" pitchFamily="18" charset="0"/>
              </a:rPr>
              <a:t>versus</a:t>
            </a:r>
            <a:r>
              <a:rPr lang="en-AU" b="1" dirty="0">
                <a:latin typeface="Times New Roman" panose="02020603050405020304" pitchFamily="18" charset="0"/>
              </a:rPr>
              <a:t> EW: Consideration</a:t>
            </a:r>
            <a:r>
              <a:rPr lang="en-AU" b="1" baseline="0" dirty="0">
                <a:latin typeface="Times New Roman" panose="02020603050405020304" pitchFamily="18" charset="0"/>
              </a:rPr>
              <a:t> of </a:t>
            </a:r>
            <a:r>
              <a:rPr lang="en-AU" b="1" dirty="0">
                <a:latin typeface="Times New Roman" panose="02020603050405020304" pitchFamily="18" charset="0"/>
              </a:rPr>
              <a:t>Individual Characteristics</a:t>
            </a:r>
            <a:endParaRPr lang="en-US" b="1" dirty="0">
              <a:latin typeface="Times New Roman" panose="02020603050405020304" pitchFamily="18" charset="0"/>
            </a:endParaRPr>
          </a:p>
          <a:p>
            <a:r>
              <a:rPr lang="en-AU" dirty="0" err="1">
                <a:latin typeface="Times New Roman" panose="02020603050405020304" pitchFamily="18" charset="0"/>
              </a:rPr>
              <a:t>DW</a:t>
            </a:r>
            <a:r>
              <a:rPr lang="en-AU" dirty="0">
                <a:latin typeface="Times New Roman" panose="02020603050405020304" pitchFamily="18" charset="0"/>
              </a:rPr>
              <a:t> patients handle their CLs more than EW patients.  In either modality, the amount of mechanical pressure applied to the CLs during handling, as well as the dexterity &amp; level of caution shown by the individual, may determine the risk of CL damage.  It is important to assess these factors in prospective CL wearers.</a:t>
            </a:r>
            <a:endParaRPr lang="en-US" dirty="0">
              <a:latin typeface="Times New Roman" panose="02020603050405020304" pitchFamily="18" charset="0"/>
            </a:endParaRPr>
          </a:p>
          <a:p>
            <a:r>
              <a:rPr lang="en-AU" dirty="0">
                <a:latin typeface="Times New Roman" panose="02020603050405020304" pitchFamily="18" charset="0"/>
              </a:rPr>
              <a:t>Patients who lack patience &amp; tolerance may find the repetitive processes associated with adaptation to GP CLs too tedious. In such cases disposable </a:t>
            </a:r>
            <a:r>
              <a:rPr lang="en-AU" dirty="0" err="1">
                <a:latin typeface="Times New Roman" panose="02020603050405020304" pitchFamily="18" charset="0"/>
              </a:rPr>
              <a:t>SCLs</a:t>
            </a:r>
            <a:r>
              <a:rPr lang="en-AU" dirty="0">
                <a:latin typeface="Times New Roman" panose="02020603050405020304" pitchFamily="18" charset="0"/>
              </a:rPr>
              <a:t> may be more convenient.</a:t>
            </a:r>
            <a:endParaRPr lang="en-US" dirty="0">
              <a:latin typeface="Times New Roman" panose="02020603050405020304" pitchFamily="18" charset="0"/>
            </a:endParaRPr>
          </a:p>
          <a:p>
            <a:r>
              <a:rPr lang="en-AU" dirty="0">
                <a:latin typeface="Times New Roman" panose="02020603050405020304" pitchFamily="18" charset="0"/>
              </a:rPr>
              <a:t>It is important to be aware of any previous CL wear experience when determining the suitability of a </a:t>
            </a:r>
            <a:r>
              <a:rPr lang="en-AU" dirty="0" err="1">
                <a:latin typeface="Times New Roman" panose="02020603050405020304" pitchFamily="18" charset="0"/>
              </a:rPr>
              <a:t>DW</a:t>
            </a:r>
            <a:r>
              <a:rPr lang="en-AU" dirty="0">
                <a:latin typeface="Times New Roman" panose="02020603050405020304" pitchFamily="18" charset="0"/>
              </a:rPr>
              <a:t> or EW schedule.  Any unsatisfactory CL wear should be evaluated &amp; factored into the selection of the most suitable CL type &amp; wear schedule.</a:t>
            </a:r>
            <a:endParaRPr lang="en-US" dirty="0">
              <a:latin typeface="Times New Roman" panose="02020603050405020304" pitchFamily="18" charset="0"/>
            </a:endParaRPr>
          </a:p>
          <a:p>
            <a:r>
              <a:rPr lang="en-AU" dirty="0">
                <a:latin typeface="Times New Roman" panose="02020603050405020304" pitchFamily="18" charset="0"/>
              </a:rPr>
              <a:t>Even though most people show only negligible difference between the eyes, it is important to consider each eye independently &amp; to select the CL type &amp; wear modality best suited to the patient.  A mix of wear modes is not usually suggested for an individual wearer.</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fld id="{D8F8D49E-A516-47BD-B7A9-5EB6A0C1B301}" type="slidenum">
              <a:rPr lang="en-US" smtClean="0">
                <a:latin typeface="Times New Roman" panose="02020603050405020304" pitchFamily="18" charset="0"/>
              </a:rPr>
              <a:t>44</a:t>
            </a:fld>
            <a:endParaRPr lang="en-US">
              <a:latin typeface="Times New Roman" panose="02020603050405020304" pitchFamily="18" charset="0"/>
            </a:endParaRPr>
          </a:p>
        </p:txBody>
      </p:sp>
      <p:sp>
        <p:nvSpPr>
          <p:cNvPr id="62467"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2468"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2469"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2470"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2471"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2472"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2473"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2474"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2475" name="Rectangle 10"/>
          <p:cNvSpPr>
            <a:spLocks noGrp="1" noRot="1" noChangeAspect="1" noChangeArrowheads="1" noTextEdit="1"/>
          </p:cNvSpPr>
          <p:nvPr>
            <p:ph type="sldImg"/>
          </p:nvPr>
        </p:nvSpPr>
        <p:spPr>
          <a:xfrm>
            <a:off x="622300" y="858838"/>
            <a:ext cx="5143500" cy="3430587"/>
          </a:xfrm>
          <a:ln cap="flat"/>
        </p:spPr>
      </p:sp>
      <p:sp>
        <p:nvSpPr>
          <p:cNvPr id="62476" name="Rectangle 11"/>
          <p:cNvSpPr>
            <a:spLocks noGrp="1" noChangeArrowheads="1"/>
          </p:cNvSpPr>
          <p:nvPr>
            <p:ph type="body" idx="1"/>
          </p:nvPr>
        </p:nvSpPr>
        <p:spPr>
          <a:noFill/>
        </p:spPr>
        <p:txBody>
          <a:bodyPr/>
          <a:lstStyle/>
          <a:p>
            <a:r>
              <a:rPr lang="en-AU" b="1" dirty="0">
                <a:latin typeface="Times New Roman" panose="02020603050405020304" pitchFamily="18" charset="0"/>
              </a:rPr>
              <a:t>CLs: Intended Usage – Frequency of Wear</a:t>
            </a:r>
            <a:endParaRPr lang="en-US" dirty="0">
              <a:latin typeface="Times New Roman" panose="02020603050405020304" pitchFamily="18" charset="0"/>
            </a:endParaRPr>
          </a:p>
          <a:p>
            <a:r>
              <a:rPr lang="en-AU" dirty="0">
                <a:latin typeface="Times New Roman" panose="02020603050405020304" pitchFamily="18" charset="0"/>
              </a:rPr>
              <a:t>In consultation with the patient, the intended usage of the CLs needs to be ascertained.  Many possibilities exist &amp; most have a bearing on the:</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Type of CL selected</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Maximum wearing time advisable (as opposed to that desired by the patient)</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CL replacement rate</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Level of CL care required</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Level of professional care required</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Overall cost of CL wear to the patient</a:t>
            </a:r>
            <a:endParaRPr lang="en-US" dirty="0">
              <a:latin typeface="Times New Roman" panose="02020603050405020304" pitchFamily="18" charset="0"/>
            </a:endParaRPr>
          </a:p>
          <a:p>
            <a:pPr marL="171450" indent="-171450">
              <a:buFont typeface="Arial" panose="020B0604020202020204" pitchFamily="34" charset="0"/>
              <a:buChar char="•"/>
            </a:pPr>
            <a:r>
              <a:rPr lang="en-AU" dirty="0">
                <a:latin typeface="Times New Roman" panose="02020603050405020304" pitchFamily="18" charset="0"/>
              </a:rPr>
              <a:t>Intermittent, part-time or casual wear requires special attention to the CL replacement rate &amp; CL storage requirements.</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p:spPr>
        <p:txBody>
          <a:bodyPr/>
          <a:lstStyle/>
          <a:p>
            <a:fld id="{9CE583FE-D81B-4169-9282-FDC5E56E7E26}" type="slidenum">
              <a:rPr lang="en-US" smtClean="0">
                <a:latin typeface="Times New Roman" panose="02020603050405020304" pitchFamily="18" charset="0"/>
              </a:rPr>
              <a:t>45</a:t>
            </a:fld>
            <a:endParaRPr lang="en-US">
              <a:latin typeface="Times New Roman" panose="02020603050405020304" pitchFamily="18" charset="0"/>
            </a:endParaRPr>
          </a:p>
        </p:txBody>
      </p:sp>
      <p:sp>
        <p:nvSpPr>
          <p:cNvPr id="6349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349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349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349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349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349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349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349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3499" name="Rectangle 10"/>
          <p:cNvSpPr>
            <a:spLocks noGrp="1" noRot="1" noChangeAspect="1" noChangeArrowheads="1" noTextEdit="1"/>
          </p:cNvSpPr>
          <p:nvPr>
            <p:ph type="sldImg"/>
          </p:nvPr>
        </p:nvSpPr>
        <p:spPr>
          <a:xfrm>
            <a:off x="622300" y="858838"/>
            <a:ext cx="5143500" cy="3430587"/>
          </a:xfrm>
          <a:ln cap="flat"/>
        </p:spPr>
      </p:sp>
      <p:sp>
        <p:nvSpPr>
          <p:cNvPr id="63500" name="Rectangle 11"/>
          <p:cNvSpPr>
            <a:spLocks noGrp="1" noChangeArrowheads="1"/>
          </p:cNvSpPr>
          <p:nvPr>
            <p:ph type="body" idx="1"/>
          </p:nvPr>
        </p:nvSpPr>
        <p:spPr>
          <a:noFill/>
        </p:spPr>
        <p:txBody>
          <a:bodyPr/>
          <a:lstStyle/>
          <a:p>
            <a:r>
              <a:rPr lang="en-AU" b="1" dirty="0">
                <a:latin typeface="Times New Roman" panose="02020603050405020304" pitchFamily="18" charset="0"/>
              </a:rPr>
              <a:t>Rx Issues</a:t>
            </a:r>
            <a:endParaRPr lang="en-US" dirty="0">
              <a:latin typeface="Times New Roman" panose="02020603050405020304" pitchFamily="18" charset="0"/>
            </a:endParaRPr>
          </a:p>
          <a:p>
            <a:r>
              <a:rPr lang="en-AU" dirty="0">
                <a:latin typeface="Times New Roman" panose="02020603050405020304" pitchFamily="18" charset="0"/>
              </a:rPr>
              <a:t>The </a:t>
            </a:r>
            <a:r>
              <a:rPr lang="en-AU" dirty="0" err="1">
                <a:latin typeface="Times New Roman" panose="02020603050405020304" pitchFamily="18" charset="0"/>
              </a:rPr>
              <a:t>ametropia</a:t>
            </a:r>
            <a:r>
              <a:rPr lang="en-AU" dirty="0">
                <a:latin typeface="Times New Roman" panose="02020603050405020304" pitchFamily="18" charset="0"/>
              </a:rPr>
              <a:t> to be corrected influences the choice of CL type since not all </a:t>
            </a:r>
            <a:r>
              <a:rPr lang="en-AU" dirty="0" err="1">
                <a:latin typeface="Times New Roman" panose="02020603050405020304" pitchFamily="18" charset="0"/>
              </a:rPr>
              <a:t>Rxs</a:t>
            </a:r>
            <a:r>
              <a:rPr lang="en-AU" dirty="0">
                <a:latin typeface="Times New Roman" panose="02020603050405020304" pitchFamily="18" charset="0"/>
              </a:rPr>
              <a:t> are available in, nor are all suited to, all materials, all replacement schemes, or all modes of CL wear. In the interests of enabling manufacturers to stock &amp; offer a finite number of individual products, CL designers &amp; clinical researchers offer a relatively small number of clinical ‘fits’ in a rational range of </a:t>
            </a:r>
            <a:r>
              <a:rPr lang="en-AU" dirty="0" err="1">
                <a:latin typeface="Times New Roman" panose="02020603050405020304" pitchFamily="18" charset="0"/>
              </a:rPr>
              <a:t>BVPs</a:t>
            </a:r>
            <a:r>
              <a:rPr lang="en-AU" dirty="0">
                <a:latin typeface="Times New Roman" panose="02020603050405020304" pitchFamily="18" charset="0"/>
              </a:rPr>
              <a:t>.  The latter commonly covers the range +</a:t>
            </a:r>
            <a:r>
              <a:rPr lang="en-AU" dirty="0" err="1">
                <a:latin typeface="Times New Roman" panose="02020603050405020304" pitchFamily="18" charset="0"/>
              </a:rPr>
              <a:t>8.00D</a:t>
            </a:r>
            <a:r>
              <a:rPr lang="en-AU" dirty="0">
                <a:latin typeface="Times New Roman" panose="02020603050405020304" pitchFamily="18" charset="0"/>
              </a:rPr>
              <a:t> to –</a:t>
            </a:r>
            <a:r>
              <a:rPr lang="en-AU" dirty="0" err="1">
                <a:latin typeface="Times New Roman" panose="02020603050405020304" pitchFamily="18" charset="0"/>
              </a:rPr>
              <a:t>12.00D</a:t>
            </a:r>
            <a:r>
              <a:rPr lang="en-AU" dirty="0">
                <a:latin typeface="Times New Roman" panose="02020603050405020304" pitchFamily="18" charset="0"/>
              </a:rPr>
              <a:t>, frequently only offering ±</a:t>
            </a:r>
            <a:r>
              <a:rPr lang="en-AU" dirty="0" err="1">
                <a:latin typeface="Times New Roman" panose="02020603050405020304" pitchFamily="18" charset="0"/>
              </a:rPr>
              <a:t>0.50D</a:t>
            </a:r>
            <a:r>
              <a:rPr lang="en-AU" dirty="0">
                <a:latin typeface="Times New Roman" panose="02020603050405020304" pitchFamily="18" charset="0"/>
              </a:rPr>
              <a:t> steps in the higher </a:t>
            </a:r>
            <a:r>
              <a:rPr lang="en-AU" dirty="0" err="1">
                <a:latin typeface="Times New Roman" panose="02020603050405020304" pitchFamily="18" charset="0"/>
              </a:rPr>
              <a:t>BVPs</a:t>
            </a:r>
            <a:r>
              <a:rPr lang="en-AU" dirty="0">
                <a:latin typeface="Times New Roman" panose="02020603050405020304" pitchFamily="18" charset="0"/>
              </a:rPr>
              <a:t>.</a:t>
            </a:r>
          </a:p>
          <a:p>
            <a:endParaRPr lang="en-US" dirty="0">
              <a:latin typeface="Times New Roman" panose="02020603050405020304" pitchFamily="18" charset="0"/>
            </a:endParaRPr>
          </a:p>
          <a:p>
            <a:r>
              <a:rPr lang="en-AU" dirty="0">
                <a:latin typeface="Times New Roman" panose="02020603050405020304" pitchFamily="18" charset="0"/>
              </a:rPr>
              <a:t>Similarly, the extent to which </a:t>
            </a:r>
            <a:r>
              <a:rPr lang="en-AU" dirty="0" err="1">
                <a:latin typeface="Times New Roman" panose="02020603050405020304" pitchFamily="18" charset="0"/>
              </a:rPr>
              <a:t>astigmats</a:t>
            </a:r>
            <a:r>
              <a:rPr lang="en-AU" dirty="0">
                <a:latin typeface="Times New Roman" panose="02020603050405020304" pitchFamily="18" charset="0"/>
              </a:rPr>
              <a:t> are catered to with stock CLs is expanding as several manufacturers have disposable or planned replacement programs, although the</a:t>
            </a:r>
            <a:r>
              <a:rPr lang="en-AU" baseline="0" dirty="0">
                <a:latin typeface="Times New Roman" panose="02020603050405020304" pitchFamily="18" charset="0"/>
              </a:rPr>
              <a:t> </a:t>
            </a:r>
            <a:r>
              <a:rPr lang="en-AU" baseline="0" dirty="0" err="1">
                <a:latin typeface="Times New Roman" panose="02020603050405020304" pitchFamily="18" charset="0"/>
              </a:rPr>
              <a:t>toric</a:t>
            </a:r>
            <a:r>
              <a:rPr lang="en-AU" baseline="0" dirty="0">
                <a:latin typeface="Times New Roman" panose="02020603050405020304" pitchFamily="18" charset="0"/>
              </a:rPr>
              <a:t> Rx options are more limited than the spherical CLs available in stock CLs.</a:t>
            </a:r>
            <a:r>
              <a:rPr lang="en-AU" dirty="0">
                <a:latin typeface="Times New Roman" panose="02020603050405020304" pitchFamily="18" charset="0"/>
              </a:rPr>
              <a:t> Once the number of different products that need to be manufactured &amp; stocked is estimated (thousands), the magnitude of the manufacturers’ problems with stock </a:t>
            </a:r>
            <a:r>
              <a:rPr lang="en-AU" dirty="0" err="1">
                <a:latin typeface="Times New Roman" panose="02020603050405020304" pitchFamily="18" charset="0"/>
              </a:rPr>
              <a:t>torics</a:t>
            </a:r>
            <a:r>
              <a:rPr lang="en-AU" dirty="0">
                <a:latin typeface="Times New Roman" panose="02020603050405020304" pitchFamily="18" charset="0"/>
              </a:rPr>
              <a:t> can be appreciated.  While it is feasible to stock spherical GP CLs, the problem with </a:t>
            </a:r>
            <a:r>
              <a:rPr lang="en-AU" dirty="0" err="1">
                <a:latin typeface="Times New Roman" panose="02020603050405020304" pitchFamily="18" charset="0"/>
              </a:rPr>
              <a:t>toric</a:t>
            </a:r>
            <a:r>
              <a:rPr lang="en-AU" dirty="0">
                <a:latin typeface="Times New Roman" panose="02020603050405020304" pitchFamily="18" charset="0"/>
              </a:rPr>
              <a:t> GPs is almost insurmountable because of the large number of base curves required to satisfy a practical proportion of the potential market,</a:t>
            </a:r>
            <a:r>
              <a:rPr lang="en-AU" baseline="0" dirty="0">
                <a:latin typeface="Times New Roman" panose="02020603050405020304" pitchFamily="18" charset="0"/>
              </a:rPr>
              <a:t> w</a:t>
            </a:r>
            <a:r>
              <a:rPr lang="en-AU" dirty="0">
                <a:latin typeface="Times New Roman" panose="02020603050405020304" pitchFamily="18" charset="0"/>
              </a:rPr>
              <a:t>hich is much smaller than the </a:t>
            </a:r>
            <a:r>
              <a:rPr lang="en-AU" dirty="0" err="1">
                <a:latin typeface="Times New Roman" panose="02020603050405020304" pitchFamily="18" charset="0"/>
              </a:rPr>
              <a:t>SCL</a:t>
            </a:r>
            <a:r>
              <a:rPr lang="en-AU" dirty="0">
                <a:latin typeface="Times New Roman" panose="02020603050405020304" pitchFamily="18" charset="0"/>
              </a:rPr>
              <a:t> market.</a:t>
            </a:r>
            <a:endParaRPr lang="en-US" dirty="0">
              <a:latin typeface="Times New Roman" panose="02020603050405020304" pitchFamily="18" charset="0"/>
            </a:endParaRPr>
          </a:p>
          <a:p>
            <a:r>
              <a:rPr lang="en-AU" dirty="0" err="1">
                <a:latin typeface="Times New Roman" panose="02020603050405020304" pitchFamily="18" charset="0"/>
              </a:rPr>
              <a:t>SCLs</a:t>
            </a:r>
            <a:r>
              <a:rPr lang="en-AU" dirty="0">
                <a:latin typeface="Times New Roman" panose="02020603050405020304" pitchFamily="18" charset="0"/>
              </a:rPr>
              <a:t> which lie outside the ‘normal’ clinical range of </a:t>
            </a:r>
            <a:r>
              <a:rPr lang="en-AU" dirty="0" err="1">
                <a:latin typeface="Times New Roman" panose="02020603050405020304" pitchFamily="18" charset="0"/>
              </a:rPr>
              <a:t>BVP</a:t>
            </a:r>
            <a:r>
              <a:rPr lang="en-AU" dirty="0">
                <a:latin typeface="Times New Roman" panose="02020603050405020304" pitchFamily="18" charset="0"/>
              </a:rPr>
              <a:t> are usually supplied as ‘conventional’ CLs &amp; are discarded quarterly or annually.  More recently, expanded parameters have</a:t>
            </a:r>
            <a:r>
              <a:rPr lang="en-AU" baseline="0" dirty="0">
                <a:latin typeface="Times New Roman" panose="02020603050405020304" pitchFamily="18" charset="0"/>
              </a:rPr>
              <a:t> become available in ‘custom’ CLs in </a:t>
            </a:r>
            <a:r>
              <a:rPr lang="en-AU" baseline="0" dirty="0" err="1">
                <a:latin typeface="Times New Roman" panose="02020603050405020304" pitchFamily="18" charset="0"/>
              </a:rPr>
              <a:t>SiHy</a:t>
            </a:r>
            <a:r>
              <a:rPr lang="en-AU" baseline="0" dirty="0">
                <a:latin typeface="Times New Roman" panose="02020603050405020304" pitchFamily="18" charset="0"/>
              </a:rPr>
              <a:t> CL materials &amp; </a:t>
            </a:r>
            <a:r>
              <a:rPr lang="en-AU" dirty="0">
                <a:latin typeface="Times New Roman" panose="02020603050405020304" pitchFamily="18" charset="0"/>
              </a:rPr>
              <a:t>may be available as monthly replacement.</a:t>
            </a:r>
            <a:r>
              <a:rPr lang="en-AU" baseline="0" dirty="0">
                <a:latin typeface="Times New Roman" panose="02020603050405020304" pitchFamily="18" charset="0"/>
              </a:rPr>
              <a:t> </a:t>
            </a:r>
            <a:endParaRPr lang="en-US" dirty="0">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p:spPr>
        <p:txBody>
          <a:bodyPr/>
          <a:lstStyle/>
          <a:p>
            <a:fld id="{85944BE7-4EFC-4D14-996E-072CF3157F0C}" type="slidenum">
              <a:rPr lang="en-US" smtClean="0">
                <a:latin typeface="Times New Roman" panose="02020603050405020304" pitchFamily="18" charset="0"/>
              </a:rPr>
              <a:t>46</a:t>
            </a:fld>
            <a:endParaRPr lang="en-US">
              <a:latin typeface="Times New Roman" panose="02020603050405020304" pitchFamily="18" charset="0"/>
            </a:endParaRPr>
          </a:p>
        </p:txBody>
      </p:sp>
      <p:sp>
        <p:nvSpPr>
          <p:cNvPr id="6451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451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451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451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451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452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452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452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4523" name="Rectangle 10"/>
          <p:cNvSpPr>
            <a:spLocks noGrp="1" noRot="1" noChangeAspect="1" noChangeArrowheads="1" noTextEdit="1"/>
          </p:cNvSpPr>
          <p:nvPr>
            <p:ph type="sldImg"/>
          </p:nvPr>
        </p:nvSpPr>
        <p:spPr>
          <a:xfrm>
            <a:off x="622300" y="858838"/>
            <a:ext cx="5143500" cy="3430587"/>
          </a:xfrm>
          <a:ln cap="flat"/>
        </p:spPr>
      </p:sp>
      <p:sp>
        <p:nvSpPr>
          <p:cNvPr id="64524" name="Rectangle 11"/>
          <p:cNvSpPr>
            <a:spLocks noGrp="1" noChangeArrowheads="1"/>
          </p:cNvSpPr>
          <p:nvPr>
            <p:ph type="body" idx="1"/>
          </p:nvPr>
        </p:nvSpPr>
        <p:spPr>
          <a:noFill/>
        </p:spPr>
        <p:txBody>
          <a:bodyPr/>
          <a:lstStyle/>
          <a:p>
            <a:r>
              <a:rPr lang="en-AU" b="1" dirty="0">
                <a:latin typeface="Times New Roman" panose="02020603050405020304" pitchFamily="18" charset="0"/>
              </a:rPr>
              <a:t>Corneal Topography</a:t>
            </a:r>
            <a:endParaRPr lang="en-US" dirty="0">
              <a:latin typeface="Times New Roman" panose="02020603050405020304" pitchFamily="18" charset="0"/>
            </a:endParaRPr>
          </a:p>
          <a:p>
            <a:r>
              <a:rPr lang="en-AU" dirty="0">
                <a:latin typeface="Times New Roman" panose="02020603050405020304" pitchFamily="18" charset="0"/>
              </a:rPr>
              <a:t>Like the limited range of </a:t>
            </a:r>
            <a:r>
              <a:rPr lang="en-AU" dirty="0" err="1">
                <a:latin typeface="Times New Roman" panose="02020603050405020304" pitchFamily="18" charset="0"/>
              </a:rPr>
              <a:t>BVPs</a:t>
            </a:r>
            <a:r>
              <a:rPr lang="en-AU" dirty="0">
                <a:latin typeface="Times New Roman" panose="02020603050405020304" pitchFamily="18" charset="0"/>
              </a:rPr>
              <a:t> available in stock CLs, the range of fits is also limited to allow for a rational stock situation.  This translates to 2 or 3 base curves in 1 , &amp; sometimes 2, CL diameters.</a:t>
            </a:r>
            <a:endParaRPr lang="en-US" dirty="0">
              <a:latin typeface="Times New Roman" panose="02020603050405020304" pitchFamily="18" charset="0"/>
            </a:endParaRPr>
          </a:p>
          <a:p>
            <a:r>
              <a:rPr lang="en-AU" dirty="0">
                <a:latin typeface="Times New Roman" panose="02020603050405020304" pitchFamily="18" charset="0"/>
              </a:rPr>
              <a:t>This restricted number of ‘fits’ means that corneas with abnormally flat or steep curvatures cannot be fitted satisfactorily, let alone optimally, with stock CLs.  This also rules out disposable &amp;/or planned replacement programmes for less common curvatures, since such schemes represent the ultimate form of ‘stocked’ CLs catering for the middle of the normal distribution curve.  While the eccentricity of the cornea is less relevant to </a:t>
            </a:r>
            <a:r>
              <a:rPr lang="en-AU" dirty="0" err="1">
                <a:latin typeface="Times New Roman" panose="02020603050405020304" pitchFamily="18" charset="0"/>
              </a:rPr>
              <a:t>SCLs</a:t>
            </a:r>
            <a:r>
              <a:rPr lang="en-AU" dirty="0">
                <a:latin typeface="Times New Roman" panose="02020603050405020304" pitchFamily="18" charset="0"/>
              </a:rPr>
              <a:t>, it is an additional factor to be accounted for when considering the possibility of stocking spherical GP CLs.</a:t>
            </a:r>
            <a:endParaRPr lang="en-US" dirty="0">
              <a:latin typeface="Times New Roman" panose="02020603050405020304" pitchFamily="18" charset="0"/>
            </a:endParaRPr>
          </a:p>
          <a:p>
            <a:r>
              <a:rPr lang="en-AU" dirty="0">
                <a:latin typeface="Times New Roman" panose="02020603050405020304" pitchFamily="18" charset="0"/>
              </a:rPr>
              <a:t>The presence &amp; type of astigmatism affects CL choice &amp; availability of stock CLs.  If the level of corneal astigmatism is low to moderate &amp; it accounts for all or most of the manifest ocular astigmatism, it follows that the ability of a spherical GP CL/tear fluid combination to neutralize most (90%) of the corneal astigmatism, may provide the answer.  This is also true for cases of corneal irregularity.</a:t>
            </a:r>
          </a:p>
          <a:p>
            <a:endParaRPr lang="en-US" dirty="0">
              <a:latin typeface="Times New Roman" panose="02020603050405020304" pitchFamily="18" charset="0"/>
            </a:endParaRPr>
          </a:p>
          <a:p>
            <a:r>
              <a:rPr lang="en-AU" dirty="0">
                <a:latin typeface="Times New Roman" panose="02020603050405020304" pitchFamily="18" charset="0"/>
              </a:rPr>
              <a:t>When choosing between rigid &amp; </a:t>
            </a:r>
            <a:r>
              <a:rPr lang="en-AU" dirty="0" err="1">
                <a:latin typeface="Times New Roman" panose="02020603050405020304" pitchFamily="18" charset="0"/>
              </a:rPr>
              <a:t>SCLs</a:t>
            </a:r>
            <a:r>
              <a:rPr lang="en-AU" dirty="0">
                <a:latin typeface="Times New Roman" panose="02020603050405020304" pitchFamily="18" charset="0"/>
              </a:rPr>
              <a:t>, the orientation of astigmatism warrants consideration.  </a:t>
            </a:r>
            <a:r>
              <a:rPr lang="en-AU" dirty="0" err="1">
                <a:latin typeface="Times New Roman" panose="02020603050405020304" pitchFamily="18" charset="0"/>
              </a:rPr>
              <a:t>WTR</a:t>
            </a:r>
            <a:r>
              <a:rPr lang="en-AU" dirty="0">
                <a:latin typeface="Times New Roman" panose="02020603050405020304" pitchFamily="18" charset="0"/>
              </a:rPr>
              <a:t> astigmatism, especially with little or no spherical component, often proves to be unsuitable for </a:t>
            </a:r>
            <a:r>
              <a:rPr lang="en-AU" dirty="0" err="1">
                <a:latin typeface="Times New Roman" panose="02020603050405020304" pitchFamily="18" charset="0"/>
              </a:rPr>
              <a:t>toric</a:t>
            </a:r>
            <a:r>
              <a:rPr lang="en-AU" dirty="0">
                <a:latin typeface="Times New Roman" panose="02020603050405020304" pitchFamily="18" charset="0"/>
              </a:rPr>
              <a:t> soft CLs due to </a:t>
            </a:r>
            <a:r>
              <a:rPr lang="en-AU" dirty="0" err="1">
                <a:latin typeface="Times New Roman" panose="02020603050405020304" pitchFamily="18" charset="0"/>
              </a:rPr>
              <a:t>orientational</a:t>
            </a:r>
            <a:r>
              <a:rPr lang="en-AU" dirty="0">
                <a:latin typeface="Times New Roman" panose="02020603050405020304" pitchFamily="18" charset="0"/>
              </a:rPr>
              <a:t> instability.  Conversely, ATR cases may be more suited to soft CLs than GP CLs.  </a:t>
            </a:r>
            <a:endParaRPr lang="en-US" dirty="0">
              <a:latin typeface="Times New Roman" panose="02020603050405020304" pitchFamily="18" charset="0"/>
            </a:endParaRPr>
          </a:p>
          <a:p>
            <a:r>
              <a:rPr lang="en-AU" dirty="0">
                <a:latin typeface="Times New Roman" panose="02020603050405020304" pitchFamily="18" charset="0"/>
              </a:rPr>
              <a:t>Some manufacturers of stock CL offer CLs ‘around the clock’ thereby including the oblique axes, while others ignore oblique axes altogether in anticipation of those CLs having</a:t>
            </a:r>
            <a:r>
              <a:rPr lang="en-AU" baseline="0" dirty="0">
                <a:latin typeface="Times New Roman" panose="02020603050405020304" pitchFamily="18" charset="0"/>
              </a:rPr>
              <a:t> a lower success rate</a:t>
            </a:r>
            <a:r>
              <a:rPr lang="en-AU" dirty="0">
                <a:latin typeface="Times New Roman" panose="02020603050405020304" pitchFamily="18" charset="0"/>
              </a:rPr>
              <a:t>.  Their offerings relate to the frequency of the axes in the wearer population, possibly coloured by their perceptions of the likely limitations of their designs in the axes not offered.</a:t>
            </a:r>
          </a:p>
          <a:p>
            <a:endParaRPr lang="en-US" dirty="0">
              <a:latin typeface="Times New Roman" panose="02020603050405020304" pitchFamily="18" charset="0"/>
            </a:endParaRPr>
          </a:p>
          <a:p>
            <a:r>
              <a:rPr lang="en-AU" dirty="0">
                <a:latin typeface="Times New Roman" panose="02020603050405020304" pitchFamily="18" charset="0"/>
              </a:rPr>
              <a:t>Keratoconus, like other curvatures that fall outside the ‘core’ of the normal distribution curve, cannot reasonably &amp; rationally be catered for by stock CL companies.  It is probable that it never will.  All such cases require ‘conventional’ CLs made on a custom basis.</a:t>
            </a:r>
            <a:endParaRPr lang="en-US" dirty="0">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p>
            <a:fld id="{158A00A5-4FAC-4D8F-B2A1-EAE1E7E6A01F}" type="slidenum">
              <a:rPr lang="en-US" smtClean="0">
                <a:latin typeface="Times New Roman" panose="02020603050405020304" pitchFamily="18" charset="0"/>
              </a:rPr>
              <a:t>47</a:t>
            </a:fld>
            <a:endParaRPr lang="en-US">
              <a:latin typeface="Times New Roman" panose="02020603050405020304" pitchFamily="18" charset="0"/>
            </a:endParaRPr>
          </a:p>
        </p:txBody>
      </p:sp>
      <p:sp>
        <p:nvSpPr>
          <p:cNvPr id="65539"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5540"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5541"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5542"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5543"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5544"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5545"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5546"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5547" name="Rectangle 10"/>
          <p:cNvSpPr>
            <a:spLocks noGrp="1" noRot="1" noChangeAspect="1" noChangeArrowheads="1" noTextEdit="1"/>
          </p:cNvSpPr>
          <p:nvPr>
            <p:ph type="sldImg"/>
          </p:nvPr>
        </p:nvSpPr>
        <p:spPr>
          <a:xfrm>
            <a:off x="622300" y="858838"/>
            <a:ext cx="5143500" cy="3430587"/>
          </a:xfrm>
          <a:ln cap="flat"/>
        </p:spPr>
      </p:sp>
      <p:sp>
        <p:nvSpPr>
          <p:cNvPr id="65548" name="Rectangle 11"/>
          <p:cNvSpPr>
            <a:spLocks noGrp="1" noChangeArrowheads="1"/>
          </p:cNvSpPr>
          <p:nvPr>
            <p:ph type="body" idx="1"/>
          </p:nvPr>
        </p:nvSpPr>
        <p:spPr>
          <a:noFill/>
        </p:spPr>
        <p:txBody>
          <a:bodyPr/>
          <a:lstStyle/>
          <a:p>
            <a:r>
              <a:rPr lang="en-AU" b="1" dirty="0">
                <a:latin typeface="Times New Roman" panose="02020603050405020304" pitchFamily="18" charset="0"/>
              </a:rPr>
              <a:t>Tear/Tear Film Issues</a:t>
            </a:r>
            <a:endParaRPr lang="en-US" dirty="0">
              <a:latin typeface="Times New Roman" panose="02020603050405020304" pitchFamily="18" charset="0"/>
            </a:endParaRPr>
          </a:p>
          <a:p>
            <a:r>
              <a:rPr lang="en-AU" dirty="0">
                <a:latin typeface="Times New Roman" panose="02020603050405020304" pitchFamily="18" charset="0"/>
              </a:rPr>
              <a:t>The patient’s tear film quality requires assessment so that any existing condition which precludes the use of a particular CL material or CL design can be addressed, e.g. somebody with a marginal dry eye should not be fitted with a thin high water CL.  A case of true dry eye may be unsuitable for any CL, rigid or soft. </a:t>
            </a:r>
            <a:endParaRPr lang="en-US" dirty="0">
              <a:latin typeface="Times New Roman" panose="02020603050405020304" pitchFamily="18" charset="0"/>
            </a:endParaRPr>
          </a:p>
          <a:p>
            <a:r>
              <a:rPr lang="en-AU" dirty="0">
                <a:latin typeface="Times New Roman" panose="02020603050405020304" pitchFamily="18" charset="0"/>
              </a:rPr>
              <a:t>Blink abnormalities may preclude the use of rigid CLs because the wearer may blink excessively, or infrequently, in response to the presence of a GP CL.</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p>
            <a:fld id="{7407A76C-5D05-4726-BB66-BA288BBCEEC0}" type="slidenum">
              <a:rPr lang="en-US" smtClean="0">
                <a:latin typeface="Times New Roman" panose="02020603050405020304" pitchFamily="18" charset="0"/>
              </a:rPr>
              <a:t>48</a:t>
            </a:fld>
            <a:endParaRPr lang="en-US">
              <a:latin typeface="Times New Roman" panose="02020603050405020304" pitchFamily="18" charset="0"/>
            </a:endParaRPr>
          </a:p>
        </p:txBody>
      </p:sp>
      <p:sp>
        <p:nvSpPr>
          <p:cNvPr id="66563"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6564"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6565"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6566"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6567"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6568"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6569"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6570"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6571" name="Rectangle 10"/>
          <p:cNvSpPr>
            <a:spLocks noGrp="1" noRot="1" noChangeAspect="1" noChangeArrowheads="1" noTextEdit="1"/>
          </p:cNvSpPr>
          <p:nvPr>
            <p:ph type="sldImg"/>
          </p:nvPr>
        </p:nvSpPr>
        <p:spPr>
          <a:xfrm>
            <a:off x="622300" y="858838"/>
            <a:ext cx="5143500" cy="3430587"/>
          </a:xfrm>
          <a:ln cap="flat"/>
        </p:spPr>
      </p:sp>
      <p:sp>
        <p:nvSpPr>
          <p:cNvPr id="66572" name="Rectangle 11"/>
          <p:cNvSpPr>
            <a:spLocks noGrp="1" noChangeArrowheads="1"/>
          </p:cNvSpPr>
          <p:nvPr>
            <p:ph type="body" idx="1"/>
          </p:nvPr>
        </p:nvSpPr>
        <p:spPr>
          <a:noFill/>
        </p:spPr>
        <p:txBody>
          <a:bodyPr/>
          <a:lstStyle/>
          <a:p>
            <a:r>
              <a:rPr lang="en-AU" b="1" dirty="0">
                <a:latin typeface="Times New Roman" panose="02020603050405020304" pitchFamily="18" charset="0"/>
              </a:rPr>
              <a:t>Ocular Dimensions</a:t>
            </a:r>
            <a:endParaRPr lang="en-US" dirty="0">
              <a:latin typeface="Times New Roman" panose="02020603050405020304" pitchFamily="18" charset="0"/>
            </a:endParaRPr>
          </a:p>
          <a:p>
            <a:r>
              <a:rPr lang="en-AU" dirty="0" err="1">
                <a:latin typeface="Times New Roman" panose="02020603050405020304" pitchFamily="18" charset="0"/>
              </a:rPr>
              <a:t>HVID</a:t>
            </a:r>
            <a:r>
              <a:rPr lang="en-AU" dirty="0">
                <a:latin typeface="Times New Roman" panose="02020603050405020304" pitchFamily="18" charset="0"/>
              </a:rPr>
              <a:t> is an important determinant of a CL’ total diameter (TD).  As with other ocular parameters, dimensions falling outside the ‘normal’ range are seldom catered for by stock CLs &amp; a conventional custom CL will usually be required.</a:t>
            </a:r>
            <a:endParaRPr lang="en-US" dirty="0">
              <a:latin typeface="Times New Roman" panose="02020603050405020304" pitchFamily="18" charset="0"/>
            </a:endParaRPr>
          </a:p>
          <a:p>
            <a:r>
              <a:rPr lang="en-AU" dirty="0">
                <a:latin typeface="Times New Roman" panose="02020603050405020304" pitchFamily="18" charset="0"/>
              </a:rPr>
              <a:t>Palpebral aperture size (PAS)  is of greater importance when GP CLs are being fitted.</a:t>
            </a:r>
            <a:endParaRPr lang="en-US" dirty="0">
              <a:latin typeface="Times New Roman" panose="02020603050405020304" pitchFamily="18" charset="0"/>
            </a:endParaRPr>
          </a:p>
          <a:p>
            <a:r>
              <a:rPr lang="en-AU" dirty="0">
                <a:latin typeface="Times New Roman" panose="02020603050405020304" pitchFamily="18" charset="0"/>
              </a:rPr>
              <a:t>While pupil size is relevant to all CL types, it is probably of greater import when fitting GP CLs with relatively small TDs.  This is due to the limitations placed on the </a:t>
            </a:r>
            <a:r>
              <a:rPr lang="en-AU" dirty="0" err="1">
                <a:latin typeface="Times New Roman" panose="02020603050405020304" pitchFamily="18" charset="0"/>
              </a:rPr>
              <a:t>BOZD</a:t>
            </a:r>
            <a:r>
              <a:rPr lang="en-AU" dirty="0">
                <a:latin typeface="Times New Roman" panose="02020603050405020304" pitchFamily="18" charset="0"/>
              </a:rPr>
              <a:t> or </a:t>
            </a:r>
            <a:r>
              <a:rPr lang="en-AU" dirty="0" err="1">
                <a:latin typeface="Times New Roman" panose="02020603050405020304" pitchFamily="18" charset="0"/>
              </a:rPr>
              <a:t>FOZD</a:t>
            </a:r>
            <a:r>
              <a:rPr lang="en-AU" dirty="0">
                <a:latin typeface="Times New Roman" panose="02020603050405020304" pitchFamily="18" charset="0"/>
              </a:rPr>
              <a:t> by relating these parameters to the TD as part of the overall CL design.  Visual disturbances can be expected when small </a:t>
            </a:r>
            <a:r>
              <a:rPr lang="en-AU" dirty="0" err="1">
                <a:latin typeface="Times New Roman" panose="02020603050405020304" pitchFamily="18" charset="0"/>
              </a:rPr>
              <a:t>OZDs</a:t>
            </a:r>
            <a:r>
              <a:rPr lang="en-AU" dirty="0">
                <a:latin typeface="Times New Roman" panose="02020603050405020304" pitchFamily="18" charset="0"/>
              </a:rPr>
              <a:t> are used in wearers with relatively large pupils, especially in low light levels.</a:t>
            </a:r>
          </a:p>
          <a:p>
            <a:endParaRPr lang="en-US" dirty="0">
              <a:latin typeface="Times New Roman" panose="02020603050405020304" pitchFamily="18" charset="0"/>
            </a:endParaRPr>
          </a:p>
          <a:p>
            <a:r>
              <a:rPr lang="en-AU" sz="1100" kern="1200" dirty="0">
                <a:solidFill>
                  <a:schemeClr val="tx1"/>
                </a:solidFill>
                <a:latin typeface="Times New Roman" panose="02020603050405020304" pitchFamily="18" charset="0"/>
                <a:ea typeface="+mn-ea"/>
                <a:cs typeface="+mn-cs"/>
              </a:rPr>
              <a:t>The next few slides </a:t>
            </a:r>
            <a:r>
              <a:rPr lang="en-AU" dirty="0">
                <a:latin typeface="Times New Roman" panose="02020603050405020304" pitchFamily="18" charset="0"/>
              </a:rPr>
              <a:t>provide data of the ‘average’ eye &amp; the parameters of initial </a:t>
            </a:r>
            <a:r>
              <a:rPr lang="en-AU" dirty="0" err="1">
                <a:latin typeface="Times New Roman" panose="02020603050405020304" pitchFamily="18" charset="0"/>
              </a:rPr>
              <a:t>SCL</a:t>
            </a:r>
            <a:r>
              <a:rPr lang="en-AU" dirty="0">
                <a:latin typeface="Times New Roman" panose="02020603050405020304" pitchFamily="18" charset="0"/>
              </a:rPr>
              <a:t> &amp; GP trial CLs for such an eye.</a:t>
            </a:r>
            <a:endParaRPr lang="en-US" dirty="0">
              <a:latin typeface="Times New Roman" panose="02020603050405020304" pitchFamily="18" charset="0"/>
            </a:endParaRPr>
          </a:p>
          <a:p>
            <a:r>
              <a:rPr lang="en-AU" dirty="0">
                <a:latin typeface="Times New Roman" panose="02020603050405020304" pitchFamily="18" charset="0"/>
              </a:rPr>
              <a:t>In cases of medium to high </a:t>
            </a:r>
            <a:r>
              <a:rPr lang="en-AU" dirty="0" err="1">
                <a:latin typeface="Times New Roman" panose="02020603050405020304" pitchFamily="18" charset="0"/>
              </a:rPr>
              <a:t>Rxs</a:t>
            </a:r>
            <a:r>
              <a:rPr lang="en-AU" dirty="0">
                <a:latin typeface="Times New Roman" panose="02020603050405020304" pitchFamily="18" charset="0"/>
              </a:rPr>
              <a:t>, high </a:t>
            </a:r>
            <a:r>
              <a:rPr lang="en-AU" dirty="0" err="1">
                <a:latin typeface="Times New Roman" panose="02020603050405020304" pitchFamily="18" charset="0"/>
              </a:rPr>
              <a:t>Dk</a:t>
            </a:r>
            <a:r>
              <a:rPr lang="en-AU" dirty="0">
                <a:latin typeface="Times New Roman" panose="02020603050405020304" pitchFamily="18" charset="0"/>
              </a:rPr>
              <a:t>/</a:t>
            </a:r>
            <a:r>
              <a:rPr lang="en-AU" i="1" dirty="0">
                <a:latin typeface="Times New Roman" panose="02020603050405020304" pitchFamily="18" charset="0"/>
              </a:rPr>
              <a:t>t</a:t>
            </a:r>
            <a:r>
              <a:rPr lang="en-AU" i="1" baseline="0" dirty="0">
                <a:latin typeface="Times New Roman" panose="02020603050405020304" pitchFamily="18" charset="0"/>
              </a:rPr>
              <a:t> </a:t>
            </a:r>
            <a:r>
              <a:rPr lang="en-AU" dirty="0">
                <a:latin typeface="Times New Roman" panose="02020603050405020304" pitchFamily="18" charset="0"/>
              </a:rPr>
              <a:t>high water CLs or </a:t>
            </a:r>
            <a:r>
              <a:rPr lang="en-AU" dirty="0" err="1">
                <a:latin typeface="Times New Roman" panose="02020603050405020304" pitchFamily="18" charset="0"/>
              </a:rPr>
              <a:t>SiHy</a:t>
            </a:r>
            <a:r>
              <a:rPr lang="en-AU" baseline="0" dirty="0">
                <a:latin typeface="Times New Roman" panose="02020603050405020304" pitchFamily="18" charset="0"/>
              </a:rPr>
              <a:t> CLs</a:t>
            </a:r>
            <a:r>
              <a:rPr lang="en-AU" dirty="0">
                <a:latin typeface="Times New Roman" panose="02020603050405020304" pitchFamily="18" charset="0"/>
              </a:rPr>
              <a:t> should be used to </a:t>
            </a:r>
            <a:r>
              <a:rPr lang="en-AU" dirty="0">
                <a:latin typeface="Arial" panose="020B0604020202020204"/>
                <a:cs typeface="Arial" panose="020B0604020202020204"/>
              </a:rPr>
              <a:t>↑ </a:t>
            </a:r>
            <a:r>
              <a:rPr lang="en-AU" dirty="0">
                <a:latin typeface="Times New Roman" panose="02020603050405020304" pitchFamily="18" charset="0"/>
              </a:rPr>
              <a:t>the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transmission. Materials or CLs claiming to resist dehydration &amp;/or bulk flow of water through themselves may prove helpful</a:t>
            </a:r>
            <a:r>
              <a:rPr lang="en-AU" baseline="0" dirty="0">
                <a:latin typeface="Times New Roman" panose="02020603050405020304" pitchFamily="18" charset="0"/>
              </a:rPr>
              <a:t> for high water </a:t>
            </a:r>
            <a:r>
              <a:rPr lang="en-AU" baseline="0" dirty="0" err="1">
                <a:latin typeface="Times New Roman" panose="02020603050405020304" pitchFamily="18" charset="0"/>
              </a:rPr>
              <a:t>SCLs</a:t>
            </a:r>
            <a:r>
              <a:rPr lang="en-AU" baseline="0" dirty="0">
                <a:latin typeface="Times New Roman" panose="02020603050405020304" pitchFamily="18" charset="0"/>
              </a:rPr>
              <a:t>.</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fld id="{3046FD9E-86CA-418D-9CB9-38F982C4C390}" type="slidenum">
              <a:rPr lang="en-US" smtClean="0">
                <a:latin typeface="Times New Roman" panose="02020603050405020304" pitchFamily="18" charset="0"/>
              </a:rPr>
              <a:t>49</a:t>
            </a:fld>
            <a:endParaRPr lang="en-US">
              <a:latin typeface="Times New Roman" panose="02020603050405020304" pitchFamily="18" charset="0"/>
            </a:endParaRPr>
          </a:p>
        </p:txBody>
      </p:sp>
      <p:sp>
        <p:nvSpPr>
          <p:cNvPr id="67587"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7588"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7589"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7590"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7591"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7592"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7593"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7594"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7595" name="Rectangle 10"/>
          <p:cNvSpPr>
            <a:spLocks noGrp="1" noRot="1" noChangeAspect="1" noChangeArrowheads="1" noTextEdit="1"/>
          </p:cNvSpPr>
          <p:nvPr>
            <p:ph type="sldImg"/>
          </p:nvPr>
        </p:nvSpPr>
        <p:spPr>
          <a:xfrm>
            <a:off x="622300" y="858838"/>
            <a:ext cx="5143500" cy="3430587"/>
          </a:xfrm>
          <a:ln cap="flat"/>
        </p:spPr>
      </p:sp>
      <p:sp>
        <p:nvSpPr>
          <p:cNvPr id="67596" name="Rectangle 11"/>
          <p:cNvSpPr>
            <a:spLocks noGrp="1" noChangeArrowheads="1"/>
          </p:cNvSpPr>
          <p:nvPr>
            <p:ph type="body" idx="1"/>
          </p:nvPr>
        </p:nvSpPr>
        <p:spPr>
          <a:noFill/>
        </p:spPr>
        <p:txBody>
          <a:bodyPr/>
          <a:lstStyle/>
          <a:p>
            <a:endParaRPr 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817DA47D-48F5-45F6-834E-1B0CE6E42E2B}" type="slidenum">
              <a:rPr lang="en-US" smtClean="0">
                <a:latin typeface="Times New Roman" panose="02020603050405020304" pitchFamily="18" charset="0"/>
              </a:rPr>
              <a:t>50</a:t>
            </a:fld>
            <a:endParaRPr lang="en-US">
              <a:latin typeface="Times New Roman" panose="02020603050405020304" pitchFamily="18" charset="0"/>
            </a:endParaRPr>
          </a:p>
        </p:txBody>
      </p:sp>
      <p:sp>
        <p:nvSpPr>
          <p:cNvPr id="6861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861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861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861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861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861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861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861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8619" name="Rectangle 10"/>
          <p:cNvSpPr>
            <a:spLocks noGrp="1" noRot="1" noChangeAspect="1" noChangeArrowheads="1" noTextEdit="1"/>
          </p:cNvSpPr>
          <p:nvPr>
            <p:ph type="sldImg"/>
          </p:nvPr>
        </p:nvSpPr>
        <p:spPr>
          <a:xfrm>
            <a:off x="622300" y="858838"/>
            <a:ext cx="5143500" cy="3430587"/>
          </a:xfrm>
          <a:ln cap="flat"/>
        </p:spPr>
      </p:sp>
      <p:sp>
        <p:nvSpPr>
          <p:cNvPr id="68620" name="Rectangle 11"/>
          <p:cNvSpPr>
            <a:spLocks noGrp="1" noChangeArrowheads="1"/>
          </p:cNvSpPr>
          <p:nvPr>
            <p:ph type="body" idx="1"/>
          </p:nvPr>
        </p:nvSpPr>
        <p:spPr>
          <a:noFill/>
        </p:spPr>
        <p:txBody>
          <a:bodyPr/>
          <a:lstStyle/>
          <a:p>
            <a:endParaRPr 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ln>
        </p:spPr>
      </p:sp>
      <p:sp>
        <p:nvSpPr>
          <p:cNvPr id="51202" name="Notes Placeholder 2"/>
          <p:cNvSpPr>
            <a:spLocks noGrp="1"/>
          </p:cNvSpPr>
          <p:nvPr>
            <p:ph type="body" idx="1"/>
          </p:nvPr>
        </p:nvSpPr>
        <p:spPr bwMode="auto">
          <a:noFill/>
        </p:spPr>
        <p:txBody>
          <a:bodyPr/>
          <a:lstStyle/>
          <a:p>
            <a:pPr eaLnBrk="1" hangingPunct="1">
              <a:spcBef>
                <a:spcPct val="0"/>
              </a:spcBef>
            </a:pPr>
            <a:endParaRPr lang="en-CA" altLang="en-US" dirty="0">
              <a:ea typeface="MS PGothic" panose="020B0600070205080204" pitchFamily="34" charset="-128"/>
            </a:endParaRPr>
          </a:p>
        </p:txBody>
      </p:sp>
      <p:sp>
        <p:nvSpPr>
          <p:cNvPr id="51203" name="Slide Number Placeholder 3"/>
          <p:cNvSpPr>
            <a:spLocks noGrp="1"/>
          </p:cNvSpPr>
          <p:nvPr>
            <p:ph type="sldNum" sz="quarter" idx="5"/>
          </p:nvPr>
        </p:nvSpPr>
        <p:spPr bwMode="auto">
          <a:noFill/>
          <a:ln>
            <a:miter lim="800000"/>
          </a:ln>
        </p:spPr>
        <p:txBody>
          <a:bodyPr/>
          <a:lstStyle/>
          <a:p>
            <a:fld id="{26AD6163-B8E4-43D3-9B2B-667C667941B5}" type="slidenum">
              <a:rPr lang="en-US" altLang="en-US" sz="1000" smtClean="0">
                <a:solidFill>
                  <a:srgbClr val="000000"/>
                </a:solidFill>
              </a:rPr>
              <a:t>6</a:t>
            </a:fld>
            <a:endParaRPr lang="en-US" altLang="en-US" sz="1000" dirty="0">
              <a:solidFill>
                <a:srgbClr val="000000"/>
              </a:solidFill>
            </a:endParaRPr>
          </a:p>
        </p:txBody>
      </p:sp>
    </p:spTree>
    <p:extLst>
      <p:ext uri="{BB962C8B-B14F-4D97-AF65-F5344CB8AC3E}">
        <p14:creationId xmlns:p14="http://schemas.microsoft.com/office/powerpoint/2010/main" val="2019708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fld id="{BBEB530B-0A41-48C8-97AC-2504A4AE1531}" type="slidenum">
              <a:rPr lang="en-US" smtClean="0">
                <a:latin typeface="Times New Roman" panose="02020603050405020304" pitchFamily="18" charset="0"/>
              </a:rPr>
              <a:t>51</a:t>
            </a:fld>
            <a:endParaRPr lang="en-US">
              <a:latin typeface="Times New Roman" panose="02020603050405020304" pitchFamily="18" charset="0"/>
            </a:endParaRPr>
          </a:p>
        </p:txBody>
      </p:sp>
      <p:sp>
        <p:nvSpPr>
          <p:cNvPr id="6963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6963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6963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6963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6963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6964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6964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6964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69643" name="Rectangle 10"/>
          <p:cNvSpPr>
            <a:spLocks noGrp="1" noRot="1" noChangeAspect="1" noChangeArrowheads="1" noTextEdit="1"/>
          </p:cNvSpPr>
          <p:nvPr>
            <p:ph type="sldImg"/>
          </p:nvPr>
        </p:nvSpPr>
        <p:spPr>
          <a:xfrm>
            <a:off x="622300" y="858838"/>
            <a:ext cx="5143500" cy="3430587"/>
          </a:xfrm>
          <a:ln cap="flat"/>
        </p:spPr>
      </p:sp>
      <p:sp>
        <p:nvSpPr>
          <p:cNvPr id="69644" name="Rectangle 11"/>
          <p:cNvSpPr>
            <a:spLocks noGrp="1" noChangeArrowheads="1"/>
          </p:cNvSpPr>
          <p:nvPr>
            <p:ph type="body" idx="1"/>
          </p:nvPr>
        </p:nvSpPr>
        <p:spPr>
          <a:noFill/>
        </p:spPr>
        <p:txBody>
          <a:bodyPr/>
          <a:lstStyle/>
          <a:p>
            <a:endParaRPr 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86CFCB5A-AB32-492D-A5EA-83459506B3C7}" type="slidenum">
              <a:rPr lang="en-US" smtClean="0">
                <a:latin typeface="Times New Roman" panose="02020603050405020304" pitchFamily="18" charset="0"/>
              </a:rPr>
              <a:t>52</a:t>
            </a:fld>
            <a:endParaRPr lang="en-US">
              <a:latin typeface="Times New Roman" panose="02020603050405020304" pitchFamily="18" charset="0"/>
            </a:endParaRPr>
          </a:p>
        </p:txBody>
      </p:sp>
      <p:sp>
        <p:nvSpPr>
          <p:cNvPr id="70659"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0660"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0661"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0662"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0663"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0664"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0665"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0666"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0667" name="Rectangle 10"/>
          <p:cNvSpPr>
            <a:spLocks noGrp="1" noRot="1" noChangeAspect="1" noChangeArrowheads="1" noTextEdit="1"/>
          </p:cNvSpPr>
          <p:nvPr>
            <p:ph type="sldImg"/>
          </p:nvPr>
        </p:nvSpPr>
        <p:spPr>
          <a:xfrm>
            <a:off x="622300" y="858838"/>
            <a:ext cx="5143500" cy="3430587"/>
          </a:xfrm>
          <a:ln cap="flat"/>
        </p:spPr>
      </p:sp>
      <p:sp>
        <p:nvSpPr>
          <p:cNvPr id="70668" name="Rectangle 11"/>
          <p:cNvSpPr>
            <a:spLocks noGrp="1" noChangeArrowheads="1"/>
          </p:cNvSpPr>
          <p:nvPr>
            <p:ph type="body" idx="1"/>
          </p:nvPr>
        </p:nvSpPr>
        <p:spPr>
          <a:noFill/>
        </p:spPr>
        <p:txBody>
          <a:bodyPr/>
          <a:lstStyle/>
          <a:p>
            <a:r>
              <a:rPr lang="en-AU" b="1" dirty="0">
                <a:latin typeface="Times New Roman" panose="02020603050405020304" pitchFamily="18" charset="0"/>
              </a:rPr>
              <a:t>Motivation</a:t>
            </a:r>
            <a:endParaRPr lang="en-US" dirty="0">
              <a:latin typeface="Times New Roman" panose="02020603050405020304" pitchFamily="18" charset="0"/>
            </a:endParaRPr>
          </a:p>
          <a:p>
            <a:r>
              <a:rPr lang="en-AU" dirty="0">
                <a:latin typeface="Times New Roman" panose="02020603050405020304" pitchFamily="18" charset="0"/>
              </a:rPr>
              <a:t>Motivational issues go beyond merely choosing CLs over alternative forms of vision correction.</a:t>
            </a:r>
            <a:endParaRPr lang="en-US" dirty="0">
              <a:latin typeface="Times New Roman" panose="02020603050405020304" pitchFamily="18" charset="0"/>
            </a:endParaRPr>
          </a:p>
          <a:p>
            <a:r>
              <a:rPr lang="en-AU" dirty="0">
                <a:latin typeface="Times New Roman" panose="02020603050405020304" pitchFamily="18" charset="0"/>
              </a:rPr>
              <a:t>Patients who are primarily motivated by the ‘desirability’ of a particular type of CL are rarely encountered.  However, some may express an interest in how a particular type rates ‘physiologically’ relative to the alternatives, or may enter discussions on the subject.</a:t>
            </a:r>
            <a:endParaRPr lang="en-US" dirty="0">
              <a:latin typeface="Times New Roman" panose="02020603050405020304" pitchFamily="18" charset="0"/>
            </a:endParaRPr>
          </a:p>
          <a:p>
            <a:r>
              <a:rPr lang="en-AU" dirty="0">
                <a:latin typeface="Times New Roman" panose="02020603050405020304" pitchFamily="18" charset="0"/>
              </a:rPr>
              <a:t>More commonly, prospective patients are motivated by the expectation of lowered requirements for CL handling &amp; CL care, initial cost of the CLs, &amp; overall CL ‘ownership’ costs.</a:t>
            </a:r>
            <a:endParaRPr lang="en-US" dirty="0">
              <a:latin typeface="Times New Roman" panose="02020603050405020304" pitchFamily="18" charset="0"/>
            </a:endParaRPr>
          </a:p>
          <a:p>
            <a:r>
              <a:rPr lang="en-AU" dirty="0">
                <a:latin typeface="Times New Roman" panose="02020603050405020304" pitchFamily="18" charset="0"/>
              </a:rPr>
              <a:t>As is demonstrated repeatedly in market surveys of CL wearers, the concept of EW or CW has great appeal. Desire for EW &amp;/or CW is expressed frequently in consulting rooms.  </a:t>
            </a:r>
            <a:endParaRPr lang="en-US" dirty="0">
              <a:latin typeface="Times New Roman" panose="02020603050405020304" pitchFamily="18" charset="0"/>
            </a:endParaRPr>
          </a:p>
          <a:p>
            <a:r>
              <a:rPr lang="en-AU" dirty="0">
                <a:latin typeface="Times New Roman" panose="02020603050405020304" pitchFamily="18" charset="0"/>
              </a:rPr>
              <a:t>The suitability of the patient, their Rx, etc. to the eye physiology accommodated by the current generation of CL materials &amp; designs needs to be ascertained.  Should these desires arise from a wearer’s laziness, a prudent practitioner will try to determine whether any CLs should be fitted at all, or whether the patient might be susceptible to a little ‘re-education’.</a:t>
            </a:r>
            <a:endParaRPr lang="en-US" dirty="0">
              <a:latin typeface="Times New Roman" panose="02020603050405020304" pitchFamily="18" charset="0"/>
            </a:endParaRPr>
          </a:p>
          <a:p>
            <a:r>
              <a:rPr lang="en-AU" b="1" dirty="0">
                <a:latin typeface="Times New Roman" panose="02020603050405020304" pitchFamily="18" charset="0"/>
              </a:rPr>
              <a:t> </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p:spPr>
        <p:txBody>
          <a:bodyPr/>
          <a:lstStyle/>
          <a:p>
            <a:fld id="{339CFCFF-FB08-4457-A7E6-DEC30BDF60F6}" type="slidenum">
              <a:rPr lang="en-US" smtClean="0">
                <a:latin typeface="Times New Roman" panose="02020603050405020304" pitchFamily="18" charset="0"/>
              </a:rPr>
              <a:t>53</a:t>
            </a:fld>
            <a:endParaRPr lang="en-US">
              <a:latin typeface="Times New Roman" panose="02020603050405020304" pitchFamily="18" charset="0"/>
            </a:endParaRPr>
          </a:p>
        </p:txBody>
      </p:sp>
      <p:sp>
        <p:nvSpPr>
          <p:cNvPr id="71683"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1684"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1685"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1686"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1687"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1688"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1689"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1690"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1691" name="Rectangle 10"/>
          <p:cNvSpPr>
            <a:spLocks noGrp="1" noRot="1" noChangeAspect="1" noChangeArrowheads="1" noTextEdit="1"/>
          </p:cNvSpPr>
          <p:nvPr>
            <p:ph type="sldImg"/>
          </p:nvPr>
        </p:nvSpPr>
        <p:spPr>
          <a:xfrm>
            <a:off x="622300" y="858838"/>
            <a:ext cx="5143500" cy="3430587"/>
          </a:xfrm>
          <a:ln cap="flat"/>
        </p:spPr>
      </p:sp>
      <p:sp>
        <p:nvSpPr>
          <p:cNvPr id="71692" name="Rectangle 11"/>
          <p:cNvSpPr>
            <a:spLocks noGrp="1" noChangeArrowheads="1"/>
          </p:cNvSpPr>
          <p:nvPr>
            <p:ph type="body" idx="1"/>
          </p:nvPr>
        </p:nvSpPr>
        <p:spPr>
          <a:noFill/>
        </p:spPr>
        <p:txBody>
          <a:bodyPr/>
          <a:lstStyle/>
          <a:p>
            <a:r>
              <a:rPr lang="en-AU" b="1" dirty="0">
                <a:latin typeface="Times New Roman" panose="02020603050405020304" pitchFamily="18" charset="0"/>
              </a:rPr>
              <a:t>CL Options</a:t>
            </a:r>
            <a:endParaRPr lang="en-US" dirty="0">
              <a:latin typeface="Times New Roman" panose="02020603050405020304" pitchFamily="18" charset="0"/>
            </a:endParaRPr>
          </a:p>
          <a:p>
            <a:r>
              <a:rPr lang="en-AU" dirty="0">
                <a:latin typeface="Times New Roman" panose="02020603050405020304" pitchFamily="18" charset="0"/>
              </a:rPr>
              <a:t>CL options available to a particular patient must take the foregoing issues into consideration.  Providing the requirements are sufficiently common, most options are available, albeit with some </a:t>
            </a:r>
            <a:r>
              <a:rPr lang="en-AU" dirty="0">
                <a:latin typeface="Arial" panose="020B0604020202020204"/>
                <a:cs typeface="Arial" panose="020B0604020202020204"/>
              </a:rPr>
              <a:t>↓ </a:t>
            </a:r>
            <a:r>
              <a:rPr lang="en-AU" dirty="0">
                <a:latin typeface="Times New Roman" panose="02020603050405020304" pitchFamily="18" charset="0"/>
              </a:rPr>
              <a:t>in choice.  If a particular mode of wear or a type of planned replacement is contemplated, the choice may narrow somewhat.  However, in most cases this is not a major hurdle to selecting a suitable CL because the industry provides efficacious combinations of CL design, material, &amp; replacement programmes.  While stock CLs may represent something of a compromise, usually they are able to meet most needs.</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p>
            <a:fld id="{365019B0-141F-4E04-8778-44CCCEE73195}" type="slidenum">
              <a:rPr lang="en-US" smtClean="0">
                <a:latin typeface="Times New Roman" panose="02020603050405020304" pitchFamily="18" charset="0"/>
              </a:rPr>
              <a:t>54</a:t>
            </a:fld>
            <a:endParaRPr lang="en-US">
              <a:latin typeface="Times New Roman" panose="02020603050405020304" pitchFamily="18" charset="0"/>
            </a:endParaRPr>
          </a:p>
        </p:txBody>
      </p:sp>
      <p:sp>
        <p:nvSpPr>
          <p:cNvPr id="72707"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2708"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2709"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2710"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2711"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2712"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2713"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2714"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2715" name="Rectangle 10"/>
          <p:cNvSpPr>
            <a:spLocks noGrp="1" noRot="1" noChangeAspect="1" noChangeArrowheads="1" noTextEdit="1"/>
          </p:cNvSpPr>
          <p:nvPr>
            <p:ph type="sldImg"/>
          </p:nvPr>
        </p:nvSpPr>
        <p:spPr>
          <a:xfrm>
            <a:off x="622300" y="858838"/>
            <a:ext cx="5143500" cy="3430587"/>
          </a:xfrm>
          <a:ln cap="flat"/>
        </p:spPr>
      </p:sp>
      <p:sp>
        <p:nvSpPr>
          <p:cNvPr id="72716" name="Rectangle 11"/>
          <p:cNvSpPr>
            <a:spLocks noGrp="1" noChangeArrowheads="1"/>
          </p:cNvSpPr>
          <p:nvPr>
            <p:ph type="body" idx="1"/>
          </p:nvPr>
        </p:nvSpPr>
        <p:spPr>
          <a:noFill/>
        </p:spPr>
        <p:txBody>
          <a:bodyPr/>
          <a:lstStyle/>
          <a:p>
            <a:r>
              <a:rPr lang="en-AU" b="1" dirty="0">
                <a:latin typeface="Times New Roman" panose="02020603050405020304" pitchFamily="18" charset="0"/>
              </a:rPr>
              <a:t>CL Types</a:t>
            </a:r>
            <a:endParaRPr lang="en-US" dirty="0">
              <a:latin typeface="Times New Roman" panose="02020603050405020304" pitchFamily="18" charset="0"/>
            </a:endParaRPr>
          </a:p>
          <a:p>
            <a:r>
              <a:rPr lang="en-AU" dirty="0">
                <a:latin typeface="Times New Roman" panose="02020603050405020304" pitchFamily="18" charset="0"/>
              </a:rPr>
              <a:t>In addition to the common types of CLs available, there are occasional needs for special CLs.  These include hybrid CLs (e.g. </a:t>
            </a:r>
            <a:r>
              <a:rPr lang="en-AU" dirty="0" err="1">
                <a:latin typeface="Times New Roman" panose="02020603050405020304" pitchFamily="18" charset="0"/>
              </a:rPr>
              <a:t>SynergEyes</a:t>
            </a:r>
            <a:r>
              <a:rPr lang="en-AU" dirty="0">
                <a:latin typeface="Times New Roman" panose="02020603050405020304" pitchFamily="18" charset="0"/>
              </a:rPr>
              <a:t>™)</a:t>
            </a:r>
            <a:r>
              <a:rPr lang="en-AU" baseline="0" dirty="0">
                <a:latin typeface="Times New Roman" panose="02020603050405020304" pitchFamily="18" charset="0"/>
              </a:rPr>
              <a:t> &amp; </a:t>
            </a:r>
            <a:r>
              <a:rPr lang="en-AU" dirty="0">
                <a:latin typeface="Times New Roman" panose="02020603050405020304" pitchFamily="18" charset="0"/>
              </a:rPr>
              <a:t>scleral/</a:t>
            </a:r>
            <a:r>
              <a:rPr lang="en-AU" dirty="0" err="1">
                <a:latin typeface="Times New Roman" panose="02020603050405020304" pitchFamily="18" charset="0"/>
              </a:rPr>
              <a:t>miniscleral</a:t>
            </a:r>
            <a:r>
              <a:rPr lang="en-AU" dirty="0">
                <a:latin typeface="Times New Roman" panose="02020603050405020304" pitchFamily="18" charset="0"/>
              </a:rPr>
              <a:t> GP CLs for keratoconus or some other type of corneal irregularity, special tints for the purpose of aiding defective colour vision (e.g. X-</a:t>
            </a:r>
            <a:r>
              <a:rPr lang="en-AU" dirty="0" err="1">
                <a:latin typeface="Times New Roman" panose="02020603050405020304" pitchFamily="18" charset="0"/>
              </a:rPr>
              <a:t>Chrom</a:t>
            </a:r>
            <a:r>
              <a:rPr lang="en-AU" dirty="0">
                <a:latin typeface="Times New Roman" panose="02020603050405020304" pitchFamily="18" charset="0"/>
              </a:rPr>
              <a:t> or similar), </a:t>
            </a:r>
            <a:r>
              <a:rPr lang="en-AU" b="0" dirty="0">
                <a:latin typeface="Times New Roman" panose="02020603050405020304" pitchFamily="18" charset="0"/>
              </a:rPr>
              <a:t>theatrical CLs</a:t>
            </a:r>
            <a:r>
              <a:rPr lang="en-AU" dirty="0">
                <a:latin typeface="Times New Roman" panose="02020603050405020304" pitchFamily="18" charset="0"/>
              </a:rPr>
              <a:t>, prosthetic opaques to mask disfigured eyes, etc.  Generally, </a:t>
            </a:r>
            <a:r>
              <a:rPr lang="en-AU" dirty="0" err="1">
                <a:latin typeface="Times New Roman" panose="02020603050405020304" pitchFamily="18" charset="0"/>
              </a:rPr>
              <a:t>keratoconic</a:t>
            </a:r>
            <a:r>
              <a:rPr lang="en-AU" dirty="0">
                <a:latin typeface="Times New Roman" panose="02020603050405020304" pitchFamily="18" charset="0"/>
              </a:rPr>
              <a:t> CLs fall into one of the more common classifications, e.g. spherical GP.</a:t>
            </a:r>
            <a:endParaRPr lang="en-US" dirty="0">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p:spPr>
        <p:txBody>
          <a:bodyPr/>
          <a:lstStyle/>
          <a:p>
            <a:fld id="{DF2B3532-55D1-4469-B5C4-D59B3FCA8DE7}" type="slidenum">
              <a:rPr lang="en-US" smtClean="0">
                <a:latin typeface="Times New Roman" panose="02020603050405020304" pitchFamily="18" charset="0"/>
              </a:rPr>
              <a:t>55</a:t>
            </a:fld>
            <a:endParaRPr lang="en-US">
              <a:latin typeface="Times New Roman" panose="02020603050405020304" pitchFamily="18" charset="0"/>
            </a:endParaRPr>
          </a:p>
        </p:txBody>
      </p:sp>
      <p:sp>
        <p:nvSpPr>
          <p:cNvPr id="7373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373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373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373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373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373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373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373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3739" name="Rectangle 10"/>
          <p:cNvSpPr>
            <a:spLocks noGrp="1" noRot="1" noChangeAspect="1" noChangeArrowheads="1" noTextEdit="1"/>
          </p:cNvSpPr>
          <p:nvPr>
            <p:ph type="sldImg"/>
          </p:nvPr>
        </p:nvSpPr>
        <p:spPr>
          <a:xfrm>
            <a:off x="622300" y="858838"/>
            <a:ext cx="5143500" cy="3430587"/>
          </a:xfrm>
          <a:ln cap="flat"/>
        </p:spPr>
      </p:sp>
      <p:sp>
        <p:nvSpPr>
          <p:cNvPr id="73740" name="Rectangle 11"/>
          <p:cNvSpPr>
            <a:spLocks noGrp="1" noChangeArrowheads="1"/>
          </p:cNvSpPr>
          <p:nvPr>
            <p:ph type="body" idx="1"/>
          </p:nvPr>
        </p:nvSpPr>
        <p:spPr>
          <a:noFill/>
        </p:spPr>
        <p:txBody>
          <a:bodyPr/>
          <a:lstStyle/>
          <a:p>
            <a:r>
              <a:rPr lang="en-AU" b="1" dirty="0">
                <a:latin typeface="Times New Roman" panose="02020603050405020304" pitchFamily="18" charset="0"/>
              </a:rPr>
              <a:t>Choice of CL Type</a:t>
            </a:r>
            <a:endParaRPr lang="en-US" dirty="0">
              <a:latin typeface="Times New Roman" panose="02020603050405020304" pitchFamily="18" charset="0"/>
            </a:endParaRPr>
          </a:p>
          <a:p>
            <a:r>
              <a:rPr lang="en-AU" dirty="0">
                <a:latin typeface="Times New Roman" panose="02020603050405020304" pitchFamily="18" charset="0"/>
              </a:rPr>
              <a:t>Ultimately, the practitioner must settle on a type of CL which best suits the patient’s needs after consideration of all relevant aspects.</a:t>
            </a:r>
            <a:endParaRPr lang="en-US" dirty="0">
              <a:latin typeface="Times New Roman" panose="02020603050405020304" pitchFamily="18" charset="0"/>
            </a:endParaRPr>
          </a:p>
          <a:p>
            <a:r>
              <a:rPr lang="en-AU" dirty="0">
                <a:latin typeface="Times New Roman" panose="02020603050405020304" pitchFamily="18" charset="0"/>
              </a:rPr>
              <a:t>This table suggests the CL type theoretically most suitable for each refractive circumstance.  While these suggestions may not be the CLs chosen finally, for various reasons including patients’ responses, it does provide an appropriate starting point to the process of prescribing CLs.</a:t>
            </a:r>
          </a:p>
          <a:p>
            <a:r>
              <a:rPr lang="en-AU" dirty="0">
                <a:latin typeface="Times New Roman" panose="02020603050405020304" pitchFamily="18" charset="0"/>
              </a:rPr>
              <a:t>As with most aspects of CL practice, an application of clinical ‘art’ is often required.  The application of clinical ‘science’ cannot guarantee clinical success while humans are involved in either aspect (i.e. practitioner or patient) of a CL consultation.</a:t>
            </a:r>
            <a:endParaRPr lang="en-US" dirty="0">
              <a:latin typeface="Times New Roman" panose="02020603050405020304" pitchFamily="18" charset="0"/>
            </a:endParaRPr>
          </a:p>
          <a:p>
            <a:r>
              <a:rPr lang="en-AU" dirty="0">
                <a:latin typeface="Times New Roman" panose="02020603050405020304" pitchFamily="18" charset="0"/>
              </a:rPr>
              <a:t>The recommendations in this list are based largely on optical/physical considerations.  Usually, the determination of the apparent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demands of the cornea/anterior eye is determined indirectly using ‘secondary’ clues such as visible signs of oedema, e.g. striae, folds, </a:t>
            </a:r>
            <a:r>
              <a:rPr lang="en-AU" dirty="0" err="1">
                <a:latin typeface="Times New Roman" panose="02020603050405020304" pitchFamily="18" charset="0"/>
              </a:rPr>
              <a:t>limbal</a:t>
            </a:r>
            <a:r>
              <a:rPr lang="en-AU" dirty="0">
                <a:latin typeface="Times New Roman" panose="02020603050405020304" pitchFamily="18" charset="0"/>
              </a:rPr>
              <a:t> vascular engorgement, or neovascularization.</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p>
            <a:fld id="{FE47EF92-2250-4C13-84AC-ED18887A8762}" type="slidenum">
              <a:rPr lang="en-US" smtClean="0">
                <a:latin typeface="Times New Roman" panose="02020603050405020304" pitchFamily="18" charset="0"/>
              </a:rPr>
              <a:t>56</a:t>
            </a:fld>
            <a:endParaRPr lang="en-US">
              <a:latin typeface="Times New Roman" panose="02020603050405020304" pitchFamily="18" charset="0"/>
            </a:endParaRPr>
          </a:p>
        </p:txBody>
      </p:sp>
      <p:sp>
        <p:nvSpPr>
          <p:cNvPr id="7475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475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475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475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475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476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476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476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4763" name="Rectangle 10"/>
          <p:cNvSpPr>
            <a:spLocks noGrp="1" noRot="1" noChangeAspect="1" noChangeArrowheads="1" noTextEdit="1"/>
          </p:cNvSpPr>
          <p:nvPr>
            <p:ph type="sldImg"/>
          </p:nvPr>
        </p:nvSpPr>
        <p:spPr>
          <a:xfrm>
            <a:off x="622300" y="858838"/>
            <a:ext cx="5143500" cy="3430587"/>
          </a:xfrm>
          <a:ln cap="flat"/>
        </p:spPr>
      </p:sp>
      <p:sp>
        <p:nvSpPr>
          <p:cNvPr id="74764" name="Rectangle 11"/>
          <p:cNvSpPr>
            <a:spLocks noGrp="1" noChangeArrowheads="1"/>
          </p:cNvSpPr>
          <p:nvPr>
            <p:ph type="body" idx="1"/>
          </p:nvPr>
        </p:nvSpPr>
        <p:spPr>
          <a:noFill/>
        </p:spPr>
        <p:txBody>
          <a:bodyPr/>
          <a:lstStyle/>
          <a:p>
            <a:r>
              <a:rPr lang="en-AU" b="1" dirty="0" err="1">
                <a:latin typeface="Times New Roman" panose="02020603050405020304" pitchFamily="18" charset="0"/>
              </a:rPr>
              <a:t>SCLs</a:t>
            </a:r>
            <a:r>
              <a:rPr lang="en-AU" b="1" dirty="0">
                <a:latin typeface="Times New Roman" panose="02020603050405020304" pitchFamily="18" charset="0"/>
              </a:rPr>
              <a:t>: Suggestions  - Water Content &amp; </a:t>
            </a:r>
            <a:r>
              <a:rPr lang="en-AU" b="1" i="1" dirty="0" err="1">
                <a:latin typeface="Times New Roman" panose="02020603050405020304" pitchFamily="18" charset="0"/>
              </a:rPr>
              <a:t>t</a:t>
            </a:r>
            <a:r>
              <a:rPr lang="en-AU" b="1" baseline="-25000" dirty="0" err="1">
                <a:latin typeface="Times New Roman" panose="02020603050405020304" pitchFamily="18" charset="0"/>
              </a:rPr>
              <a:t>c</a:t>
            </a:r>
            <a:endParaRPr lang="en-US" dirty="0">
              <a:latin typeface="Times New Roman" panose="02020603050405020304" pitchFamily="18" charset="0"/>
            </a:endParaRPr>
          </a:p>
          <a:p>
            <a:r>
              <a:rPr lang="en-AU" dirty="0">
                <a:latin typeface="Times New Roman" panose="02020603050405020304" pitchFamily="18" charset="0"/>
              </a:rPr>
              <a:t>The choice of CL material &amp; centre thickness is usually based on physiological considerations.</a:t>
            </a:r>
            <a:endParaRPr lang="en-US" dirty="0">
              <a:latin typeface="Times New Roman" panose="02020603050405020304" pitchFamily="18" charset="0"/>
            </a:endParaRPr>
          </a:p>
          <a:p>
            <a:r>
              <a:rPr lang="en-AU" dirty="0">
                <a:latin typeface="Times New Roman" panose="02020603050405020304" pitchFamily="18" charset="0"/>
              </a:rPr>
              <a:t>Where </a:t>
            </a:r>
            <a:r>
              <a:rPr lang="en-AU" dirty="0" err="1">
                <a:latin typeface="Times New Roman" panose="02020603050405020304" pitchFamily="18" charset="0"/>
              </a:rPr>
              <a:t>Rxs</a:t>
            </a:r>
            <a:r>
              <a:rPr lang="en-AU" dirty="0">
                <a:latin typeface="Times New Roman" panose="02020603050405020304" pitchFamily="18" charset="0"/>
              </a:rPr>
              <a:t> are high, the resultant regional CL thicknesses, &amp; their effects on CL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transmissibility (locally &amp; overall), warrant consideration.</a:t>
            </a:r>
          </a:p>
          <a:p>
            <a:endParaRPr lang="en-US" dirty="0">
              <a:latin typeface="Times New Roman" panose="02020603050405020304" pitchFamily="18" charset="0"/>
            </a:endParaRPr>
          </a:p>
          <a:p>
            <a:r>
              <a:rPr lang="en-AU" dirty="0">
                <a:latin typeface="Times New Roman" panose="02020603050405020304" pitchFamily="18" charset="0"/>
              </a:rPr>
              <a:t>In cases of dry eye or those reporting dryness symptoms without CLs, steps are required to prevent the bulk flow of water from the anterior cornea via the CL to the atmosphere (pervaporation).  The option of a </a:t>
            </a:r>
            <a:r>
              <a:rPr lang="en-AU" i="1" dirty="0">
                <a:latin typeface="Times New Roman" panose="02020603050405020304" pitchFamily="18" charset="0"/>
              </a:rPr>
              <a:t>thick</a:t>
            </a:r>
            <a:r>
              <a:rPr lang="en-AU" dirty="0">
                <a:latin typeface="Times New Roman" panose="02020603050405020304" pitchFamily="18" charset="0"/>
              </a:rPr>
              <a:t> </a:t>
            </a:r>
            <a:r>
              <a:rPr lang="en-AU" i="1" dirty="0" err="1">
                <a:latin typeface="Times New Roman" panose="02020603050405020304" pitchFamily="18" charset="0"/>
              </a:rPr>
              <a:t>t</a:t>
            </a:r>
            <a:r>
              <a:rPr lang="en-AU" baseline="-25000" dirty="0" err="1">
                <a:latin typeface="Times New Roman" panose="02020603050405020304" pitchFamily="18" charset="0"/>
              </a:rPr>
              <a:t>c</a:t>
            </a:r>
            <a:r>
              <a:rPr lang="en-AU" baseline="-25000" dirty="0">
                <a:latin typeface="Times New Roman" panose="02020603050405020304" pitchFamily="18" charset="0"/>
              </a:rPr>
              <a:t> </a:t>
            </a:r>
            <a:r>
              <a:rPr lang="en-AU" dirty="0">
                <a:latin typeface="Times New Roman" panose="02020603050405020304" pitchFamily="18" charset="0"/>
              </a:rPr>
              <a:t>should only be exercised if the cornea’s physiology will not be compromised excessively.  The choice of water content has been addressed previously.  Pervaporation is less of a problem in thicker hydrogel designs, e.g. most </a:t>
            </a:r>
            <a:r>
              <a:rPr lang="en-AU" dirty="0" err="1">
                <a:latin typeface="Times New Roman" panose="02020603050405020304" pitchFamily="18" charset="0"/>
              </a:rPr>
              <a:t>torics</a:t>
            </a:r>
            <a:r>
              <a:rPr lang="en-AU" dirty="0">
                <a:latin typeface="Times New Roman" panose="02020603050405020304" pitchFamily="18" charset="0"/>
              </a:rPr>
              <a:t>.  Considering the </a:t>
            </a:r>
            <a:r>
              <a:rPr lang="en-AU" dirty="0">
                <a:latin typeface="Arial" panose="020B0604020202020204"/>
                <a:cs typeface="Arial" panose="020B0604020202020204"/>
              </a:rPr>
              <a:t>↓ </a:t>
            </a:r>
            <a:r>
              <a:rPr lang="en-AU" dirty="0">
                <a:latin typeface="Times New Roman" panose="02020603050405020304" pitchFamily="18" charset="0"/>
              </a:rPr>
              <a:t>likelihood of pervaporation &amp; the need for </a:t>
            </a:r>
            <a:r>
              <a:rPr lang="en-AU" dirty="0">
                <a:latin typeface="Arial" panose="020B0604020202020204"/>
                <a:cs typeface="Arial" panose="020B0604020202020204"/>
              </a:rPr>
              <a:t>↑ </a:t>
            </a:r>
            <a:r>
              <a:rPr lang="en-AU" dirty="0">
                <a:latin typeface="Times New Roman" panose="02020603050405020304" pitchFamily="18" charset="0"/>
              </a:rPr>
              <a:t>transmissibility with such CLs, the material of choice is high water</a:t>
            </a:r>
            <a:r>
              <a:rPr lang="en-AU" baseline="0" dirty="0">
                <a:latin typeface="Times New Roman" panose="02020603050405020304" pitchFamily="18" charset="0"/>
              </a:rPr>
              <a:t> hydrogel CLs.  </a:t>
            </a:r>
            <a:r>
              <a:rPr lang="en-AU" dirty="0">
                <a:latin typeface="Times New Roman" panose="02020603050405020304" pitchFamily="18" charset="0"/>
              </a:rPr>
              <a:t>Several studies have shown that </a:t>
            </a:r>
            <a:r>
              <a:rPr lang="en-AU" dirty="0" err="1">
                <a:latin typeface="Times New Roman" panose="02020603050405020304" pitchFamily="18" charset="0"/>
              </a:rPr>
              <a:t>SiHy</a:t>
            </a:r>
            <a:r>
              <a:rPr lang="en-AU" dirty="0">
                <a:latin typeface="Times New Roman" panose="02020603050405020304" pitchFamily="18" charset="0"/>
              </a:rPr>
              <a:t> CL wearers reported </a:t>
            </a:r>
            <a:r>
              <a:rPr lang="en-AU" dirty="0">
                <a:latin typeface="Arial" panose="020B0604020202020204"/>
                <a:cs typeface="Arial" panose="020B0604020202020204"/>
              </a:rPr>
              <a:t>↓ </a:t>
            </a:r>
            <a:r>
              <a:rPr lang="en-AU" dirty="0">
                <a:latin typeface="Times New Roman" panose="02020603050405020304" pitchFamily="18" charset="0"/>
              </a:rPr>
              <a:t>dryness &amp; end-of-day discomfort compared to hydrogel CL wearers (Chalmers </a:t>
            </a:r>
            <a:r>
              <a:rPr lang="en-AU" i="1" dirty="0">
                <a:latin typeface="Times New Roman" panose="02020603050405020304" pitchFamily="18" charset="0"/>
              </a:rPr>
              <a:t>et al</a:t>
            </a:r>
            <a:r>
              <a:rPr lang="en-AU" dirty="0">
                <a:latin typeface="Times New Roman" panose="02020603050405020304" pitchFamily="18" charset="0"/>
              </a:rPr>
              <a:t>. 2009; Brennan </a:t>
            </a:r>
            <a:r>
              <a:rPr lang="en-AU" i="1" dirty="0">
                <a:latin typeface="Times New Roman" panose="02020603050405020304" pitchFamily="18" charset="0"/>
              </a:rPr>
              <a:t>et al</a:t>
            </a:r>
            <a:r>
              <a:rPr lang="en-AU" dirty="0">
                <a:latin typeface="Times New Roman" panose="02020603050405020304" pitchFamily="18" charset="0"/>
              </a:rPr>
              <a:t>. 2006; Chalmers </a:t>
            </a:r>
            <a:r>
              <a:rPr lang="en-AU" i="1" dirty="0">
                <a:latin typeface="Times New Roman" panose="02020603050405020304" pitchFamily="18" charset="0"/>
              </a:rPr>
              <a:t>et al</a:t>
            </a:r>
            <a:r>
              <a:rPr lang="en-AU" dirty="0">
                <a:latin typeface="Times New Roman" panose="02020603050405020304" pitchFamily="18" charset="0"/>
              </a:rPr>
              <a:t>. 2005)</a:t>
            </a:r>
            <a:endParaRPr lang="en-US" dirty="0">
              <a:latin typeface="Times New Roman" panose="02020603050405020304" pitchFamily="18" charset="0"/>
            </a:endParaRPr>
          </a:p>
          <a:p>
            <a:r>
              <a:rPr lang="en-AU" dirty="0">
                <a:latin typeface="Times New Roman" panose="02020603050405020304" pitchFamily="18" charset="0"/>
              </a:rPr>
              <a:t>Regular replacement of CLs has also been shown to be beneficial in limiting dry eye symptoms (</a:t>
            </a:r>
            <a:r>
              <a:rPr lang="en-AU" dirty="0" err="1">
                <a:latin typeface="Times New Roman" panose="02020603050405020304" pitchFamily="18" charset="0"/>
              </a:rPr>
              <a:t>Guillon</a:t>
            </a:r>
            <a:r>
              <a:rPr lang="en-AU" dirty="0">
                <a:latin typeface="Times New Roman" panose="02020603050405020304" pitchFamily="18" charset="0"/>
              </a:rPr>
              <a:t>, 1997).</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p:spPr>
        <p:txBody>
          <a:bodyPr/>
          <a:lstStyle/>
          <a:p>
            <a:fld id="{A292B13F-A7C6-470B-BBE1-C930660456EB}" type="slidenum">
              <a:rPr lang="en-US" smtClean="0">
                <a:latin typeface="Times New Roman" panose="02020603050405020304" pitchFamily="18" charset="0"/>
              </a:rPr>
              <a:t>57</a:t>
            </a:fld>
            <a:endParaRPr lang="en-US">
              <a:latin typeface="Times New Roman" panose="02020603050405020304" pitchFamily="18" charset="0"/>
            </a:endParaRPr>
          </a:p>
        </p:txBody>
      </p:sp>
      <p:sp>
        <p:nvSpPr>
          <p:cNvPr id="75779"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5780"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5781"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5782"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5783"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5784"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5785"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5786"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5787" name="Rectangle 10"/>
          <p:cNvSpPr>
            <a:spLocks noGrp="1" noRot="1" noChangeAspect="1" noChangeArrowheads="1" noTextEdit="1"/>
          </p:cNvSpPr>
          <p:nvPr>
            <p:ph type="sldImg"/>
          </p:nvPr>
        </p:nvSpPr>
        <p:spPr>
          <a:xfrm>
            <a:off x="622300" y="858838"/>
            <a:ext cx="5143500" cy="3430587"/>
          </a:xfrm>
          <a:ln cap="flat"/>
        </p:spPr>
      </p:sp>
      <p:sp>
        <p:nvSpPr>
          <p:cNvPr id="75788" name="Rectangle 11"/>
          <p:cNvSpPr>
            <a:spLocks noGrp="1" noChangeArrowheads="1"/>
          </p:cNvSpPr>
          <p:nvPr>
            <p:ph type="body" idx="1"/>
          </p:nvPr>
        </p:nvSpPr>
        <p:spPr>
          <a:noFill/>
        </p:spPr>
        <p:txBody>
          <a:bodyPr/>
          <a:lstStyle/>
          <a:p>
            <a:r>
              <a:rPr lang="en-AU" b="1" dirty="0" err="1">
                <a:latin typeface="Times New Roman" panose="02020603050405020304" pitchFamily="18" charset="0"/>
              </a:rPr>
              <a:t>SCLs</a:t>
            </a:r>
            <a:r>
              <a:rPr lang="en-AU" b="1" dirty="0">
                <a:latin typeface="Times New Roman" panose="02020603050405020304" pitchFamily="18" charset="0"/>
              </a:rPr>
              <a:t>: </a:t>
            </a:r>
            <a:r>
              <a:rPr lang="en-AU" b="1" dirty="0" err="1">
                <a:latin typeface="Times New Roman" panose="02020603050405020304" pitchFamily="18" charset="0"/>
              </a:rPr>
              <a:t>Ionicity</a:t>
            </a:r>
            <a:endParaRPr lang="en-US" dirty="0">
              <a:latin typeface="Times New Roman" panose="02020603050405020304" pitchFamily="18" charset="0"/>
            </a:endParaRPr>
          </a:p>
          <a:p>
            <a:r>
              <a:rPr lang="en-AU" dirty="0">
                <a:latin typeface="Times New Roman" panose="02020603050405020304" pitchFamily="18" charset="0"/>
              </a:rPr>
              <a:t>This question is not straightforward because our current knowledge of the issues involved is incomplete.  While it is agreed that ionic materials attract more deposits (</a:t>
            </a:r>
            <a:r>
              <a:rPr lang="en-AU" dirty="0" err="1">
                <a:latin typeface="Times New Roman" panose="02020603050405020304" pitchFamily="18" charset="0"/>
              </a:rPr>
              <a:t>Minno</a:t>
            </a:r>
            <a:r>
              <a:rPr lang="en-AU" dirty="0">
                <a:latin typeface="Times New Roman" panose="02020603050405020304" pitchFamily="18" charset="0"/>
              </a:rPr>
              <a:t> </a:t>
            </a:r>
            <a:r>
              <a:rPr lang="en-AU" i="1" dirty="0">
                <a:latin typeface="Times New Roman" panose="02020603050405020304" pitchFamily="18" charset="0"/>
              </a:rPr>
              <a:t>et al., </a:t>
            </a:r>
            <a:r>
              <a:rPr lang="en-AU" dirty="0">
                <a:latin typeface="Times New Roman" panose="02020603050405020304" pitchFamily="18" charset="0"/>
              </a:rPr>
              <a:t>1991 &amp; Myers </a:t>
            </a:r>
            <a:r>
              <a:rPr lang="en-AU" i="1" dirty="0">
                <a:latin typeface="Times New Roman" panose="02020603050405020304" pitchFamily="18" charset="0"/>
              </a:rPr>
              <a:t>et al., </a:t>
            </a:r>
            <a:r>
              <a:rPr lang="en-AU" dirty="0">
                <a:latin typeface="Times New Roman" panose="02020603050405020304" pitchFamily="18" charset="0"/>
              </a:rPr>
              <a:t>1991), a material’s water content is also a factor.  Further, </a:t>
            </a:r>
            <a:r>
              <a:rPr lang="en-AU" dirty="0" err="1">
                <a:latin typeface="Times New Roman" panose="02020603050405020304" pitchFamily="18" charset="0"/>
              </a:rPr>
              <a:t>ionicity</a:t>
            </a:r>
            <a:r>
              <a:rPr lang="en-AU" dirty="0">
                <a:latin typeface="Times New Roman" panose="02020603050405020304" pitchFamily="18" charset="0"/>
              </a:rPr>
              <a:t> also influences the type of deposit attracted to the CL surface (ionic materials attract hydrophilic lysozyme whereas non-ionic materials attract hydrophobic albumin &amp; </a:t>
            </a:r>
            <a:r>
              <a:rPr lang="en-AU" dirty="0" err="1">
                <a:latin typeface="Times New Roman" panose="02020603050405020304" pitchFamily="18" charset="0"/>
              </a:rPr>
              <a:t>lactoferrin</a:t>
            </a:r>
            <a:r>
              <a:rPr lang="en-AU" dirty="0">
                <a:latin typeface="Times New Roman" panose="02020603050405020304" pitchFamily="18" charset="0"/>
              </a:rPr>
              <a:t> (</a:t>
            </a:r>
            <a:r>
              <a:rPr lang="en-AU" dirty="0" err="1">
                <a:latin typeface="Times New Roman" panose="02020603050405020304" pitchFamily="18" charset="0"/>
              </a:rPr>
              <a:t>Tighe</a:t>
            </a:r>
            <a:r>
              <a:rPr lang="en-AU" dirty="0">
                <a:latin typeface="Times New Roman" panose="02020603050405020304" pitchFamily="18" charset="0"/>
              </a:rPr>
              <a:t> in </a:t>
            </a:r>
            <a:r>
              <a:rPr lang="en-AU" dirty="0" err="1">
                <a:latin typeface="Times New Roman" panose="02020603050405020304" pitchFamily="18" charset="0"/>
              </a:rPr>
              <a:t>Guillon</a:t>
            </a:r>
            <a:r>
              <a:rPr lang="en-AU" dirty="0">
                <a:latin typeface="Times New Roman" panose="02020603050405020304" pitchFamily="18" charset="0"/>
              </a:rPr>
              <a:t> </a:t>
            </a:r>
            <a:r>
              <a:rPr lang="en-AU" i="1" dirty="0">
                <a:latin typeface="Times New Roman" panose="02020603050405020304" pitchFamily="18" charset="0"/>
              </a:rPr>
              <a:t>et al., </a:t>
            </a:r>
            <a:r>
              <a:rPr lang="en-AU" dirty="0">
                <a:latin typeface="Times New Roman" panose="02020603050405020304" pitchFamily="18" charset="0"/>
              </a:rPr>
              <a:t>1997)).  These in turn affect CL wettability.  This area has been investigated in the context of DD </a:t>
            </a:r>
            <a:r>
              <a:rPr lang="en-AU" dirty="0" err="1">
                <a:latin typeface="Times New Roman" panose="02020603050405020304" pitchFamily="18" charset="0"/>
              </a:rPr>
              <a:t>SCLs</a:t>
            </a:r>
            <a:r>
              <a:rPr lang="en-AU" dirty="0">
                <a:latin typeface="Times New Roman" panose="02020603050405020304" pitchFamily="18" charset="0"/>
              </a:rPr>
              <a:t> &amp; no clinical differences were found between high water ionic &amp; non-ionic materials (</a:t>
            </a:r>
            <a:r>
              <a:rPr lang="en-AU" dirty="0" err="1">
                <a:latin typeface="Times New Roman" panose="02020603050405020304" pitchFamily="18" charset="0"/>
              </a:rPr>
              <a:t>Guillon</a:t>
            </a:r>
            <a:r>
              <a:rPr lang="en-AU" dirty="0">
                <a:latin typeface="Times New Roman" panose="02020603050405020304" pitchFamily="18" charset="0"/>
              </a:rPr>
              <a:t> </a:t>
            </a:r>
            <a:r>
              <a:rPr lang="en-AU" i="1" dirty="0">
                <a:latin typeface="Times New Roman" panose="02020603050405020304" pitchFamily="18" charset="0"/>
              </a:rPr>
              <a:t>et al., </a:t>
            </a:r>
            <a:r>
              <a:rPr lang="en-AU" dirty="0">
                <a:latin typeface="Times New Roman" panose="02020603050405020304" pitchFamily="18" charset="0"/>
              </a:rPr>
              <a:t>1997).</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p:spPr>
        <p:txBody>
          <a:bodyPr/>
          <a:lstStyle/>
          <a:p>
            <a:fld id="{86C4D24D-C8E6-4FA7-B6B1-10AF26BA76BE}" type="slidenum">
              <a:rPr lang="en-US" smtClean="0">
                <a:latin typeface="Times New Roman" panose="02020603050405020304" pitchFamily="18" charset="0"/>
              </a:rPr>
              <a:t>58</a:t>
            </a:fld>
            <a:endParaRPr lang="en-US">
              <a:latin typeface="Times New Roman" panose="02020603050405020304" pitchFamily="18" charset="0"/>
            </a:endParaRPr>
          </a:p>
        </p:txBody>
      </p:sp>
      <p:sp>
        <p:nvSpPr>
          <p:cNvPr id="76803"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6804"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6805"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6806"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6807"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6808"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6809"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6810"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6811" name="Rectangle 10"/>
          <p:cNvSpPr>
            <a:spLocks noGrp="1" noRot="1" noChangeAspect="1" noChangeArrowheads="1" noTextEdit="1"/>
          </p:cNvSpPr>
          <p:nvPr>
            <p:ph type="sldImg"/>
          </p:nvPr>
        </p:nvSpPr>
        <p:spPr>
          <a:xfrm>
            <a:off x="622300" y="858838"/>
            <a:ext cx="5143500" cy="3430587"/>
          </a:xfrm>
          <a:ln cap="flat"/>
        </p:spPr>
      </p:sp>
      <p:sp>
        <p:nvSpPr>
          <p:cNvPr id="76812" name="Rectangle 11"/>
          <p:cNvSpPr>
            <a:spLocks noGrp="1" noChangeArrowheads="1"/>
          </p:cNvSpPr>
          <p:nvPr>
            <p:ph type="body" idx="1"/>
          </p:nvPr>
        </p:nvSpPr>
        <p:spPr>
          <a:noFill/>
        </p:spPr>
        <p:txBody>
          <a:bodyPr/>
          <a:lstStyle/>
          <a:p>
            <a:r>
              <a:rPr lang="en-AU" b="1" dirty="0">
                <a:latin typeface="Times New Roman" panose="02020603050405020304" pitchFamily="18" charset="0"/>
              </a:rPr>
              <a:t>GP CL: Suggestions</a:t>
            </a:r>
            <a:endParaRPr lang="en-US" dirty="0">
              <a:latin typeface="Times New Roman" panose="02020603050405020304" pitchFamily="18" charset="0"/>
            </a:endParaRPr>
          </a:p>
          <a:p>
            <a:r>
              <a:rPr lang="en-AU" dirty="0">
                <a:latin typeface="Times New Roman" panose="02020603050405020304" pitchFamily="18" charset="0"/>
              </a:rPr>
              <a:t>The factors influencing the choice of GP CL material &amp; CL thickness are essentially similar to those affecting </a:t>
            </a:r>
            <a:r>
              <a:rPr lang="en-AU" dirty="0" err="1">
                <a:latin typeface="Times New Roman" panose="02020603050405020304" pitchFamily="18" charset="0"/>
              </a:rPr>
              <a:t>SCL</a:t>
            </a:r>
            <a:r>
              <a:rPr lang="en-AU" dirty="0">
                <a:latin typeface="Times New Roman" panose="02020603050405020304" pitchFamily="18" charset="0"/>
              </a:rPr>
              <a:t> selection.  One difference is the need to consider CL flexure </a:t>
            </a:r>
            <a:r>
              <a:rPr lang="en-AU" i="1" dirty="0">
                <a:latin typeface="Times New Roman" panose="02020603050405020304" pitchFamily="18" charset="0"/>
              </a:rPr>
              <a:t>in situ &amp; </a:t>
            </a:r>
            <a:r>
              <a:rPr lang="en-AU" dirty="0">
                <a:latin typeface="Times New Roman" panose="02020603050405020304" pitchFamily="18" charset="0"/>
              </a:rPr>
              <a:t>its effect on the correction of corneal astigmatism.  Thin flexible GP CLs will result in CL flexure on </a:t>
            </a:r>
            <a:r>
              <a:rPr lang="en-AU" dirty="0" err="1">
                <a:latin typeface="Times New Roman" panose="02020603050405020304" pitchFamily="18" charset="0"/>
              </a:rPr>
              <a:t>toric</a:t>
            </a:r>
            <a:r>
              <a:rPr lang="en-AU" dirty="0">
                <a:latin typeface="Times New Roman" panose="02020603050405020304" pitchFamily="18" charset="0"/>
              </a:rPr>
              <a:t> corneas. An incomplete, or even variable, correction results.  </a:t>
            </a:r>
            <a:endParaRPr lang="en-US" dirty="0">
              <a:latin typeface="Times New Roman" panose="02020603050405020304" pitchFamily="18" charset="0"/>
            </a:endParaRPr>
          </a:p>
          <a:p>
            <a:r>
              <a:rPr lang="en-AU" dirty="0">
                <a:latin typeface="Times New Roman" panose="02020603050405020304" pitchFamily="18" charset="0"/>
              </a:rPr>
              <a:t>To address this problem, either a more rigid CL material is required, or the CL thickness needs to be increased.  Both factors can be altered, but any changes should not be detrimental to the final </a:t>
            </a:r>
            <a:r>
              <a:rPr lang="en-AU" dirty="0" err="1">
                <a:latin typeface="Times New Roman" panose="02020603050405020304" pitchFamily="18" charset="0"/>
              </a:rPr>
              <a:t>Dk</a:t>
            </a:r>
            <a:r>
              <a:rPr lang="en-AU" dirty="0">
                <a:latin typeface="Times New Roman" panose="02020603050405020304" pitchFamily="18" charset="0"/>
              </a:rPr>
              <a:t>/</a:t>
            </a:r>
            <a:r>
              <a:rPr lang="en-AU" i="1" dirty="0">
                <a:latin typeface="Times New Roman" panose="02020603050405020304" pitchFamily="18" charset="0"/>
              </a:rPr>
              <a:t>t</a:t>
            </a:r>
            <a:r>
              <a:rPr lang="en-AU" dirty="0">
                <a:latin typeface="Times New Roman" panose="02020603050405020304" pitchFamily="18" charset="0"/>
              </a:rPr>
              <a:t>.</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fld id="{39602D6D-CA35-472A-BAEA-3FDD5318E459}" type="slidenum">
              <a:rPr lang="en-US" smtClean="0">
                <a:latin typeface="Times New Roman" panose="02020603050405020304" pitchFamily="18" charset="0"/>
              </a:rPr>
              <a:t>59</a:t>
            </a:fld>
            <a:endParaRPr lang="en-US">
              <a:latin typeface="Times New Roman" panose="02020603050405020304" pitchFamily="18" charset="0"/>
            </a:endParaRPr>
          </a:p>
        </p:txBody>
      </p:sp>
      <p:sp>
        <p:nvSpPr>
          <p:cNvPr id="77827"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7828"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7829"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7830"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7831"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7832"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7833"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7834"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7835" name="Rectangle 10"/>
          <p:cNvSpPr>
            <a:spLocks noGrp="1" noRot="1" noChangeAspect="1" noChangeArrowheads="1" noTextEdit="1"/>
          </p:cNvSpPr>
          <p:nvPr>
            <p:ph type="sldImg"/>
          </p:nvPr>
        </p:nvSpPr>
        <p:spPr>
          <a:xfrm>
            <a:off x="622300" y="858838"/>
            <a:ext cx="5143500" cy="3430587"/>
          </a:xfrm>
          <a:ln cap="flat"/>
        </p:spPr>
      </p:sp>
      <p:sp>
        <p:nvSpPr>
          <p:cNvPr id="77836" name="Rectangle 11"/>
          <p:cNvSpPr>
            <a:spLocks noGrp="1" noChangeArrowheads="1"/>
          </p:cNvSpPr>
          <p:nvPr>
            <p:ph type="body" idx="1"/>
          </p:nvPr>
        </p:nvSpPr>
        <p:spPr>
          <a:noFill/>
        </p:spPr>
        <p:txBody>
          <a:bodyPr/>
          <a:lstStyle/>
          <a:p>
            <a:r>
              <a:rPr lang="en-AU" b="1" dirty="0" err="1">
                <a:latin typeface="Times New Roman" panose="02020603050405020304" pitchFamily="18" charset="0"/>
              </a:rPr>
              <a:t>SCLs</a:t>
            </a:r>
            <a:r>
              <a:rPr lang="en-AU" b="1" dirty="0">
                <a:latin typeface="Times New Roman" panose="02020603050405020304" pitchFamily="18" charset="0"/>
              </a:rPr>
              <a:t>: Wearing Time</a:t>
            </a:r>
            <a:endParaRPr lang="en-US" dirty="0">
              <a:latin typeface="Times New Roman" panose="02020603050405020304" pitchFamily="18" charset="0"/>
            </a:endParaRPr>
          </a:p>
          <a:p>
            <a:r>
              <a:rPr lang="en-AU" dirty="0">
                <a:latin typeface="Times New Roman" panose="02020603050405020304" pitchFamily="18" charset="0"/>
              </a:rPr>
              <a:t>In the interest of minimum acceptable CL transmissibility, </a:t>
            </a:r>
            <a:r>
              <a:rPr lang="en-AU" dirty="0" err="1">
                <a:latin typeface="Times New Roman" panose="02020603050405020304" pitchFamily="18" charset="0"/>
              </a:rPr>
              <a:t>DW</a:t>
            </a:r>
            <a:r>
              <a:rPr lang="en-AU" dirty="0">
                <a:latin typeface="Times New Roman" panose="02020603050405020304" pitchFamily="18" charset="0"/>
              </a:rPr>
              <a:t> CLs should be thin (range: 0.035 – 0.06 mm) if low water materials are used (37 - 40%).  The use of higher water materials will usually </a:t>
            </a:r>
            <a:r>
              <a:rPr lang="en-AU" dirty="0">
                <a:latin typeface="Arial" panose="020B0604020202020204"/>
                <a:cs typeface="Arial" panose="020B0604020202020204"/>
              </a:rPr>
              <a:t>↑ </a:t>
            </a:r>
            <a:r>
              <a:rPr lang="en-AU" dirty="0">
                <a:latin typeface="Times New Roman" panose="02020603050405020304" pitchFamily="18" charset="0"/>
              </a:rPr>
              <a:t>the transmissibility &amp; are as suitable, or more suitable, for </a:t>
            </a:r>
            <a:r>
              <a:rPr lang="en-AU" dirty="0" err="1">
                <a:latin typeface="Times New Roman" panose="02020603050405020304" pitchFamily="18" charset="0"/>
              </a:rPr>
              <a:t>DW</a:t>
            </a:r>
            <a:r>
              <a:rPr lang="en-AU" dirty="0">
                <a:latin typeface="Times New Roman" panose="02020603050405020304" pitchFamily="18" charset="0"/>
              </a:rPr>
              <a:t>.  To prevent pervaporation problems, thin high water materials of current technology should not be used. Most but not all </a:t>
            </a:r>
            <a:r>
              <a:rPr lang="en-AU" dirty="0" err="1">
                <a:latin typeface="Times New Roman" panose="02020603050405020304" pitchFamily="18" charset="0"/>
              </a:rPr>
              <a:t>SiHy</a:t>
            </a:r>
            <a:r>
              <a:rPr lang="en-AU" baseline="0" dirty="0">
                <a:latin typeface="Times New Roman" panose="02020603050405020304" pitchFamily="18" charset="0"/>
              </a:rPr>
              <a:t> materials with a high </a:t>
            </a:r>
            <a:r>
              <a:rPr lang="en-AU" baseline="0" dirty="0" err="1">
                <a:latin typeface="Times New Roman" panose="02020603050405020304" pitchFamily="18" charset="0"/>
              </a:rPr>
              <a:t>Dk</a:t>
            </a:r>
            <a:r>
              <a:rPr lang="en-AU" baseline="0" dirty="0">
                <a:latin typeface="Times New Roman" panose="02020603050405020304" pitchFamily="18" charset="0"/>
              </a:rPr>
              <a:t> have a </a:t>
            </a:r>
            <a:r>
              <a:rPr lang="en-AU" dirty="0">
                <a:latin typeface="Times New Roman" panose="02020603050405020304" pitchFamily="18" charset="0"/>
              </a:rPr>
              <a:t>relatively low water content, resulting in the pervaporation issue being rendered irrelevant - mostly. There</a:t>
            </a:r>
            <a:r>
              <a:rPr lang="en-AU" baseline="0" dirty="0">
                <a:latin typeface="Times New Roman" panose="02020603050405020304" pitchFamily="18" charset="0"/>
              </a:rPr>
              <a:t>fore, </a:t>
            </a:r>
            <a:r>
              <a:rPr lang="en-AU" baseline="0" dirty="0" err="1">
                <a:latin typeface="Times New Roman" panose="02020603050405020304" pitchFamily="18" charset="0"/>
              </a:rPr>
              <a:t>SiHy</a:t>
            </a:r>
            <a:r>
              <a:rPr lang="en-AU" baseline="0" dirty="0">
                <a:latin typeface="Times New Roman" panose="02020603050405020304" pitchFamily="18" charset="0"/>
              </a:rPr>
              <a:t> CLs are quickly replacing hydrogel soft in stock &amp; custom CLs.</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p:spPr>
        <p:txBody>
          <a:bodyPr/>
          <a:lstStyle/>
          <a:p>
            <a:fld id="{46F3AC6A-6DFB-4730-91A1-980A3CDB42F2}" type="slidenum">
              <a:rPr lang="en-US" smtClean="0">
                <a:latin typeface="Times New Roman" panose="02020603050405020304" pitchFamily="18" charset="0"/>
              </a:rPr>
              <a:t>60</a:t>
            </a:fld>
            <a:endParaRPr lang="en-US">
              <a:latin typeface="Times New Roman" panose="02020603050405020304" pitchFamily="18" charset="0"/>
            </a:endParaRPr>
          </a:p>
        </p:txBody>
      </p:sp>
      <p:sp>
        <p:nvSpPr>
          <p:cNvPr id="7885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885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885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885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885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885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885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885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8859" name="Rectangle 10"/>
          <p:cNvSpPr>
            <a:spLocks noGrp="1" noRot="1" noChangeAspect="1" noChangeArrowheads="1" noTextEdit="1"/>
          </p:cNvSpPr>
          <p:nvPr>
            <p:ph type="sldImg"/>
          </p:nvPr>
        </p:nvSpPr>
        <p:spPr>
          <a:xfrm>
            <a:off x="622300" y="858838"/>
            <a:ext cx="5143500" cy="3430587"/>
          </a:xfrm>
          <a:ln cap="flat"/>
        </p:spPr>
      </p:sp>
      <p:sp>
        <p:nvSpPr>
          <p:cNvPr id="78860" name="Rectangle 11"/>
          <p:cNvSpPr>
            <a:spLocks noGrp="1" noChangeArrowheads="1"/>
          </p:cNvSpPr>
          <p:nvPr>
            <p:ph type="body" idx="1"/>
          </p:nvPr>
        </p:nvSpPr>
        <p:spPr>
          <a:noFill/>
        </p:spPr>
        <p:txBody>
          <a:bodyPr/>
          <a:lstStyle/>
          <a:p>
            <a:r>
              <a:rPr lang="en-AU" b="1" dirty="0">
                <a:latin typeface="Times New Roman" panose="02020603050405020304" pitchFamily="18" charset="0"/>
              </a:rPr>
              <a:t>Wearing Time: </a:t>
            </a:r>
            <a:r>
              <a:rPr lang="en-AU" b="1" dirty="0" err="1">
                <a:latin typeface="Times New Roman" panose="02020603050405020304" pitchFamily="18" charset="0"/>
              </a:rPr>
              <a:t>DW</a:t>
            </a:r>
            <a:r>
              <a:rPr lang="en-AU" b="1" dirty="0">
                <a:latin typeface="Times New Roman" panose="02020603050405020304" pitchFamily="18" charset="0"/>
              </a:rPr>
              <a:t> or EW?</a:t>
            </a:r>
            <a:endParaRPr lang="en-US" dirty="0">
              <a:latin typeface="Times New Roman" panose="02020603050405020304" pitchFamily="18" charset="0"/>
            </a:endParaRPr>
          </a:p>
          <a:p>
            <a:r>
              <a:rPr lang="en-AU" dirty="0">
                <a:latin typeface="Times New Roman" panose="02020603050405020304" pitchFamily="18" charset="0"/>
              </a:rPr>
              <a:t>The issues of </a:t>
            </a:r>
            <a:r>
              <a:rPr lang="en-AU" dirty="0" err="1">
                <a:latin typeface="Times New Roman" panose="02020603050405020304" pitchFamily="18" charset="0"/>
              </a:rPr>
              <a:t>DW</a:t>
            </a:r>
            <a:r>
              <a:rPr lang="en-AU" dirty="0">
                <a:latin typeface="Times New Roman" panose="02020603050405020304" pitchFamily="18" charset="0"/>
              </a:rPr>
              <a:t> </a:t>
            </a:r>
            <a:r>
              <a:rPr lang="en-AU" i="1" dirty="0">
                <a:latin typeface="Times New Roman" panose="02020603050405020304" pitchFamily="18" charset="0"/>
              </a:rPr>
              <a:t>versus </a:t>
            </a:r>
            <a:r>
              <a:rPr lang="en-AU" dirty="0">
                <a:latin typeface="Times New Roman" panose="02020603050405020304" pitchFamily="18" charset="0"/>
              </a:rPr>
              <a:t>EW have been already been covered in this Unit (Section II).</a:t>
            </a:r>
            <a:endParaRPr lang="en-US" dirty="0">
              <a:latin typeface="Times New Roman" panose="02020603050405020304" pitchFamily="18" charset="0"/>
            </a:endParaRPr>
          </a:p>
          <a:p>
            <a:r>
              <a:rPr lang="en-AU" dirty="0">
                <a:latin typeface="Times New Roman" panose="02020603050405020304" pitchFamily="18" charset="0"/>
              </a:rPr>
              <a:t>Even if </a:t>
            </a:r>
            <a:r>
              <a:rPr lang="en-AU" dirty="0" err="1">
                <a:latin typeface="Times New Roman" panose="02020603050405020304" pitchFamily="18" charset="0"/>
              </a:rPr>
              <a:t>DW</a:t>
            </a:r>
            <a:r>
              <a:rPr lang="en-AU" dirty="0">
                <a:latin typeface="Times New Roman" panose="02020603050405020304" pitchFamily="18" charset="0"/>
              </a:rPr>
              <a:t> is contemplated, the physiological conditions under the CL need consideration.  If the Rx is high (</a:t>
            </a:r>
            <a:r>
              <a:rPr lang="en-AU" dirty="0">
                <a:latin typeface="Arial" panose="020B0604020202020204"/>
                <a:cs typeface="Arial" panose="020B0604020202020204"/>
              </a:rPr>
              <a:t>↓ </a:t>
            </a:r>
            <a:r>
              <a:rPr lang="en-AU" dirty="0">
                <a:latin typeface="Times New Roman" panose="02020603050405020304" pitchFamily="18" charset="0"/>
              </a:rPr>
              <a:t>transmissibility), CLs offering </a:t>
            </a:r>
            <a:r>
              <a:rPr lang="en-AU" dirty="0">
                <a:latin typeface="Arial" panose="020B0604020202020204"/>
                <a:cs typeface="Arial" panose="020B0604020202020204"/>
              </a:rPr>
              <a:t>↑ </a:t>
            </a:r>
            <a:r>
              <a:rPr lang="en-AU" dirty="0">
                <a:latin typeface="Times New Roman" panose="02020603050405020304" pitchFamily="18" charset="0"/>
              </a:rPr>
              <a:t>physiology are required.  CLs nominally intended for use in EW are suitable candidates.  When CLs of lower transmissibility are used, the practitioner should be alert to the </a:t>
            </a:r>
            <a:r>
              <a:rPr lang="en-AU" dirty="0">
                <a:latin typeface="Arial" panose="020B0604020202020204"/>
                <a:cs typeface="Arial" panose="020B0604020202020204"/>
              </a:rPr>
              <a:t>↑ </a:t>
            </a:r>
            <a:r>
              <a:rPr lang="en-AU" dirty="0">
                <a:latin typeface="Times New Roman" panose="02020603050405020304" pitchFamily="18" charset="0"/>
              </a:rPr>
              <a:t>possibility of an adverse corneal response to the resultant hypoxia.</a:t>
            </a:r>
            <a:endParaRPr lang="en-US" dirty="0">
              <a:latin typeface="Times New Roman" panose="02020603050405020304" pitchFamily="18" charset="0"/>
            </a:endParaRPr>
          </a:p>
          <a:p>
            <a:r>
              <a:rPr lang="en-AU" dirty="0">
                <a:latin typeface="Times New Roman" panose="02020603050405020304" pitchFamily="18" charset="0"/>
              </a:rPr>
              <a:t>The high physiological demands of the anterior eye under closed-eye conditions can only be met by CLs intended for the purpose.  The </a:t>
            </a:r>
            <a:r>
              <a:rPr lang="en-AU" dirty="0">
                <a:latin typeface="Arial" panose="020B0604020202020204"/>
                <a:cs typeface="Arial" panose="020B0604020202020204"/>
              </a:rPr>
              <a:t>↑ </a:t>
            </a:r>
            <a:r>
              <a:rPr lang="en-AU" dirty="0">
                <a:latin typeface="Times New Roman" panose="02020603050405020304" pitchFamily="18" charset="0"/>
              </a:rPr>
              <a:t>risk of ulcerative keratitis (</a:t>
            </a:r>
            <a:r>
              <a:rPr lang="en-AU" dirty="0" err="1">
                <a:latin typeface="Times New Roman" panose="02020603050405020304" pitchFamily="18" charset="0"/>
              </a:rPr>
              <a:t>9X</a:t>
            </a:r>
            <a:r>
              <a:rPr lang="en-AU" dirty="0">
                <a:latin typeface="Times New Roman" panose="02020603050405020304" pitchFamily="18" charset="0"/>
              </a:rPr>
              <a:t>) from using </a:t>
            </a:r>
            <a:r>
              <a:rPr lang="en-AU" dirty="0" err="1">
                <a:latin typeface="Times New Roman" panose="02020603050405020304" pitchFamily="18" charset="0"/>
              </a:rPr>
              <a:t>DW</a:t>
            </a:r>
            <a:r>
              <a:rPr lang="en-AU" dirty="0">
                <a:latin typeface="Times New Roman" panose="02020603050405020304" pitchFamily="18" charset="0"/>
              </a:rPr>
              <a:t> CLs in EW has already been demonstrated (Schein </a:t>
            </a:r>
            <a:r>
              <a:rPr lang="en-AU" i="1" dirty="0">
                <a:latin typeface="Times New Roman" panose="02020603050405020304" pitchFamily="18" charset="0"/>
              </a:rPr>
              <a:t>et al., </a:t>
            </a:r>
            <a:r>
              <a:rPr lang="en-AU" dirty="0">
                <a:latin typeface="Times New Roman" panose="02020603050405020304" pitchFamily="18" charset="0"/>
              </a:rPr>
              <a:t>1989).  Practitioners should counsel patients on the relative merits &amp; risks of </a:t>
            </a:r>
            <a:r>
              <a:rPr lang="en-AU" dirty="0" err="1">
                <a:latin typeface="Times New Roman" panose="02020603050405020304" pitchFamily="18" charset="0"/>
              </a:rPr>
              <a:t>DW</a:t>
            </a:r>
            <a:r>
              <a:rPr lang="en-AU" dirty="0">
                <a:latin typeface="Times New Roman" panose="02020603050405020304" pitchFamily="18" charset="0"/>
              </a:rPr>
              <a:t> </a:t>
            </a:r>
            <a:r>
              <a:rPr lang="en-AU" i="1" dirty="0">
                <a:latin typeface="Times New Roman" panose="02020603050405020304" pitchFamily="18" charset="0"/>
              </a:rPr>
              <a:t>versus</a:t>
            </a:r>
            <a:r>
              <a:rPr lang="en-AU" dirty="0">
                <a:latin typeface="Times New Roman" panose="02020603050405020304" pitchFamily="18" charset="0"/>
              </a:rPr>
              <a:t> EW.</a:t>
            </a:r>
            <a:endParaRPr lang="en-US" dirty="0">
              <a:latin typeface="Times New Roman" panose="02020603050405020304" pitchFamily="18" charset="0"/>
            </a:endParaRPr>
          </a:p>
          <a:p>
            <a:r>
              <a:rPr lang="en-AU" dirty="0">
                <a:latin typeface="Times New Roman" panose="02020603050405020304" pitchFamily="18" charset="0"/>
              </a:rPr>
              <a:t>The adage ‘If in doubt, take them out’ should be reinforced at every opportunity.</a:t>
            </a:r>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0AB8FF36-0750-41F4-B847-E8BD8926A53F}" type="slidenum">
              <a:rPr lang="en-US" smtClean="0"/>
              <a:t>7</a:t>
            </a:fld>
            <a:endParaRPr lang="en-US"/>
          </a:p>
        </p:txBody>
      </p:sp>
      <p:sp>
        <p:nvSpPr>
          <p:cNvPr id="29699" name="Rectangle 1026"/>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29700" name="Rectangle 1027"/>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29701" name="Rectangle 1028"/>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29702" name="Rectangle 1029"/>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29703" name="Rectangle 1030"/>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29704" name="Rectangle 1031"/>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29705" name="Rectangle 1032"/>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29706" name="Rectangle 1033"/>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29707" name="Rectangle 1034"/>
          <p:cNvSpPr>
            <a:spLocks noGrp="1" noRot="1" noChangeAspect="1" noChangeArrowheads="1" noTextEdit="1"/>
          </p:cNvSpPr>
          <p:nvPr>
            <p:ph type="sldImg"/>
          </p:nvPr>
        </p:nvSpPr>
        <p:spPr>
          <a:xfrm>
            <a:off x="622300" y="858838"/>
            <a:ext cx="5143500" cy="3430587"/>
          </a:xfrm>
          <a:ln cap="flat"/>
        </p:spPr>
      </p:sp>
      <p:sp>
        <p:nvSpPr>
          <p:cNvPr id="29708" name="Rectangle 1035"/>
          <p:cNvSpPr>
            <a:spLocks noGrp="1" noChangeArrowheads="1"/>
          </p:cNvSpPr>
          <p:nvPr>
            <p:ph type="body" idx="1"/>
          </p:nvPr>
        </p:nvSpPr>
        <p:spPr>
          <a:noFill/>
        </p:spPr>
        <p:txBody>
          <a:bodyPr/>
          <a:lstStyle/>
          <a:p>
            <a:r>
              <a:rPr lang="en-US" b="1" dirty="0"/>
              <a:t>CL Fitting: Steps in the CL Prescribing Protocol</a:t>
            </a:r>
          </a:p>
          <a:p>
            <a:r>
              <a:rPr lang="en-US" dirty="0"/>
              <a:t>A systematic procedure is essential to ensure thorough &amp; efficient management of the CL patient.  Such a procedure involves the following steps:</a:t>
            </a:r>
          </a:p>
          <a:p>
            <a:pPr marL="171450" indent="-171450">
              <a:buFont typeface="Arial" panose="020B0604020202020204" pitchFamily="34" charset="0"/>
              <a:buChar char="•"/>
            </a:pPr>
            <a:r>
              <a:rPr lang="en-US" dirty="0"/>
              <a:t>Patient screening - Screening is usually the first contact that the patient will have with a practitioner.  If a practitioner is to obtain the necessary information from a prospective CL patient, steps should be taken to establish good rapport.  It is during this time that an initial determination of the suitability of the patient for CLs is made.  It is also an opportunity to discuss the benefits of CLs.</a:t>
            </a:r>
          </a:p>
          <a:p>
            <a:pPr marL="171450" indent="-171450">
              <a:buFont typeface="Arial" panose="020B0604020202020204" pitchFamily="34" charset="0"/>
              <a:buChar char="•"/>
            </a:pPr>
            <a:r>
              <a:rPr lang="en-US" dirty="0"/>
              <a:t>Preliminary examination &amp; measurements - Following a decision to try CLs, an examination is conducted, &amp; relevant measurements made, preparatory to trialing suitable CLs.</a:t>
            </a:r>
          </a:p>
          <a:p>
            <a:pPr marL="171450" indent="-171450">
              <a:buFont typeface="Arial" panose="020B0604020202020204" pitchFamily="34" charset="0"/>
              <a:buChar char="•"/>
            </a:pPr>
            <a:r>
              <a:rPr lang="en-US" dirty="0"/>
              <a:t>Trial lens fitting - Trial CL parameters as close to the final CL order as possible should be chosen.  The trial fitting routine is aimed at determining the final CL specifications.  These specifications will be central to patient satisfaction with the CLs.</a:t>
            </a:r>
          </a:p>
          <a:p>
            <a:pPr marL="171450" indent="-171450">
              <a:buFont typeface="Arial" panose="020B0604020202020204" pitchFamily="34" charset="0"/>
              <a:buChar char="•"/>
            </a:pPr>
            <a:r>
              <a:rPr lang="en-US" dirty="0"/>
              <a:t>CL dispensing - The CLs are dispensed after appropriate verification.  Once the CLs are confirmed as being acceptable, the patient is instructed about CLs generally, the modes of CL wear being recommended &amp; proper CL care.</a:t>
            </a:r>
          </a:p>
          <a:p>
            <a:pPr marL="171450" indent="-171450">
              <a:buFont typeface="Arial" panose="020B0604020202020204" pitchFamily="34" charset="0"/>
              <a:buChar char="•"/>
            </a:pPr>
            <a:r>
              <a:rPr lang="en-US" dirty="0"/>
              <a:t>After-care - After-care visits are necessary to monitor the patient’s adaptation to the CLs.  The visits are scheduled at regular intervals after dispensing.  After-care visits are usually the practitioner’s only opportunity to assess the eye’s response to CLs.  Of special interest are objective signs which are not reflected in the patient’s subjective response to CL wear, e.g. superficial corneal staining, corneal </a:t>
            </a:r>
            <a:r>
              <a:rPr lang="en-US" dirty="0" err="1"/>
              <a:t>oedema</a:t>
            </a:r>
            <a:r>
              <a:rPr lang="en-US" dirty="0"/>
              <a:t>, etc.</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p:spPr>
        <p:txBody>
          <a:bodyPr/>
          <a:lstStyle/>
          <a:p>
            <a:fld id="{631655EC-258C-41FB-AAD5-1682D9AE3097}" type="slidenum">
              <a:rPr lang="en-US" smtClean="0">
                <a:latin typeface="Times New Roman" panose="02020603050405020304" pitchFamily="18" charset="0"/>
              </a:rPr>
              <a:t>61</a:t>
            </a:fld>
            <a:endParaRPr lang="en-US">
              <a:latin typeface="Times New Roman" panose="02020603050405020304" pitchFamily="18" charset="0"/>
            </a:endParaRPr>
          </a:p>
        </p:txBody>
      </p:sp>
      <p:sp>
        <p:nvSpPr>
          <p:cNvPr id="7987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7987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7987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7987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7987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7988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7988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7988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79883" name="Rectangle 10"/>
          <p:cNvSpPr>
            <a:spLocks noGrp="1" noRot="1" noChangeAspect="1" noChangeArrowheads="1" noTextEdit="1"/>
          </p:cNvSpPr>
          <p:nvPr>
            <p:ph type="sldImg"/>
          </p:nvPr>
        </p:nvSpPr>
        <p:spPr>
          <a:xfrm>
            <a:off x="622300" y="858838"/>
            <a:ext cx="5143500" cy="3430587"/>
          </a:xfrm>
          <a:ln cap="flat"/>
        </p:spPr>
      </p:sp>
      <p:sp>
        <p:nvSpPr>
          <p:cNvPr id="79884" name="Rectangle 11"/>
          <p:cNvSpPr>
            <a:spLocks noGrp="1" noChangeArrowheads="1"/>
          </p:cNvSpPr>
          <p:nvPr>
            <p:ph type="body" idx="1"/>
          </p:nvPr>
        </p:nvSpPr>
        <p:spPr>
          <a:noFill/>
        </p:spPr>
        <p:txBody>
          <a:bodyPr/>
          <a:lstStyle/>
          <a:p>
            <a:r>
              <a:rPr lang="en-AU" b="1" dirty="0">
                <a:latin typeface="Times New Roman" panose="02020603050405020304" pitchFamily="18" charset="0"/>
              </a:rPr>
              <a:t>Replacement Schedules</a:t>
            </a:r>
            <a:endParaRPr lang="en-US" dirty="0">
              <a:latin typeface="Times New Roman" panose="02020603050405020304" pitchFamily="18" charset="0"/>
            </a:endParaRPr>
          </a:p>
          <a:p>
            <a:r>
              <a:rPr lang="en-AU" dirty="0">
                <a:latin typeface="Times New Roman" panose="02020603050405020304" pitchFamily="18" charset="0"/>
              </a:rPr>
              <a:t>Common schedules of replacement vary somewhat from country to country, even for identical products.  These differences reflect the differences in local perception of the potential problems, cultural issues, economic issues and, sometimes, the level of education &amp; knowledge of the local practitioner population.  With the ‘globalization’ of information &amp; the dominance of the CL industry by the large multi-national companies, regional differences can be expected to </a:t>
            </a:r>
            <a:r>
              <a:rPr lang="en-AU" dirty="0">
                <a:latin typeface="Arial" panose="020B0604020202020204"/>
                <a:cs typeface="Arial" panose="020B0604020202020204"/>
              </a:rPr>
              <a:t>↓ </a:t>
            </a:r>
            <a:r>
              <a:rPr lang="en-AU" dirty="0">
                <a:latin typeface="Times New Roman" panose="02020603050405020304" pitchFamily="18" charset="0"/>
              </a:rPr>
              <a:t>over time.</a:t>
            </a:r>
            <a:endParaRPr lang="en-US" dirty="0">
              <a:latin typeface="Times New Roman" panose="02020603050405020304" pitchFamily="18" charset="0"/>
            </a:endParaRPr>
          </a:p>
          <a:p>
            <a:r>
              <a:rPr lang="en-AU" dirty="0">
                <a:latin typeface="Times New Roman" panose="02020603050405020304" pitchFamily="18" charset="0"/>
              </a:rPr>
              <a:t>This slide shows the most common general schemes in operation world-wide.  Many practitioners will customize schemes to suit their practice style or individual patient needs.  The suitability of the various schemes to particular wearing pattern, compliance levels, &amp; ocular conditions is presented.</a:t>
            </a:r>
          </a:p>
          <a:p>
            <a:endParaRPr lang="en-US" dirty="0">
              <a:latin typeface="Times New Roman" panose="02020603050405020304" pitchFamily="18" charset="0"/>
            </a:endParaRPr>
          </a:p>
          <a:p>
            <a:r>
              <a:rPr lang="en-AU" dirty="0">
                <a:latin typeface="Times New Roman" panose="02020603050405020304" pitchFamily="18" charset="0"/>
              </a:rPr>
              <a:t>A study to address the pertinent question ‘How often should CLs be replaced?’ using comfort, vision, &amp; CL wettability criteria provided the answer ‘1 week to 3 months,’ subject to individual variation (</a:t>
            </a:r>
            <a:r>
              <a:rPr lang="en-AU" dirty="0" err="1">
                <a:latin typeface="Times New Roman" panose="02020603050405020304" pitchFamily="18" charset="0"/>
              </a:rPr>
              <a:t>Guillon</a:t>
            </a:r>
            <a:r>
              <a:rPr lang="en-AU" dirty="0">
                <a:latin typeface="Times New Roman" panose="02020603050405020304" pitchFamily="18" charset="0"/>
              </a:rPr>
              <a:t> </a:t>
            </a:r>
            <a:r>
              <a:rPr lang="en-AU" i="1" dirty="0">
                <a:latin typeface="Times New Roman" panose="02020603050405020304" pitchFamily="18" charset="0"/>
              </a:rPr>
              <a:t>et al., </a:t>
            </a:r>
            <a:r>
              <a:rPr lang="en-AU" dirty="0">
                <a:latin typeface="Times New Roman" panose="02020603050405020304" pitchFamily="18" charset="0"/>
              </a:rPr>
              <a:t>1992).  While this is suggestive of the need for a range of replacement rates, the difficulty of assessing the patient to decide which one is appropriate &amp; the administrative overheads likely to follow such a decision is difficult to justify.  Most choose to adhere to one of the common schemes.</a:t>
            </a:r>
            <a:endParaRPr lang="en-US" dirty="0">
              <a:latin typeface="Times New Roman" panose="02020603050405020304" pitchFamily="18" charset="0"/>
            </a:endParaRPr>
          </a:p>
          <a:p>
            <a:r>
              <a:rPr lang="en-AU" dirty="0">
                <a:latin typeface="Times New Roman" panose="02020603050405020304" pitchFamily="18" charset="0"/>
              </a:rPr>
              <a:t>It has been claimed that wearers find the ‘Rule of Ones’ easier to follow, i.e. one day, one month, 1 quarter, or one year.  The popularity, &amp; apparent success, of 2-week replacement schemes raises questions about the ‘Rule of Ones’.</a:t>
            </a:r>
            <a:endParaRPr lang="en-US" dirty="0">
              <a:latin typeface="Times New Roman" panose="02020603050405020304" pitchFamily="18" charset="0"/>
            </a:endParaRPr>
          </a:p>
          <a:p>
            <a:r>
              <a:rPr lang="en-AU" dirty="0">
                <a:latin typeface="Times New Roman" panose="02020603050405020304" pitchFamily="18" charset="0"/>
              </a:rPr>
              <a:t>Conventional CLs are seen by some as meaning 1-2 years of often 6-7 days a week wear.  This is imprudent &amp; as a maximum, ‘conventional’ should be synonymous with </a:t>
            </a:r>
            <a:r>
              <a:rPr lang="en-AU" i="1" dirty="0">
                <a:latin typeface="Times New Roman" panose="02020603050405020304" pitchFamily="18" charset="0"/>
              </a:rPr>
              <a:t>annual</a:t>
            </a:r>
            <a:r>
              <a:rPr lang="en-AU" dirty="0">
                <a:latin typeface="Times New Roman" panose="02020603050405020304" pitchFamily="18" charset="0"/>
              </a:rPr>
              <a:t> replacement.  </a:t>
            </a:r>
            <a:r>
              <a:rPr lang="en-AU" dirty="0" err="1">
                <a:latin typeface="Times New Roman" panose="02020603050405020304" pitchFamily="18" charset="0"/>
              </a:rPr>
              <a:t>Gellatly</a:t>
            </a:r>
            <a:r>
              <a:rPr lang="en-AU" dirty="0">
                <a:latin typeface="Times New Roman" panose="02020603050405020304" pitchFamily="18" charset="0"/>
              </a:rPr>
              <a:t> </a:t>
            </a:r>
            <a:r>
              <a:rPr lang="en-AU" i="1" dirty="0">
                <a:latin typeface="Times New Roman" panose="02020603050405020304" pitchFamily="18" charset="0"/>
              </a:rPr>
              <a:t>et al.</a:t>
            </a:r>
            <a:r>
              <a:rPr lang="en-AU" dirty="0">
                <a:latin typeface="Times New Roman" panose="02020603050405020304" pitchFamily="18" charset="0"/>
              </a:rPr>
              <a:t> (1988) showed that for daily wear </a:t>
            </a:r>
            <a:r>
              <a:rPr lang="en-AU" dirty="0" err="1">
                <a:latin typeface="Times New Roman" panose="02020603050405020304" pitchFamily="18" charset="0"/>
              </a:rPr>
              <a:t>HEMA</a:t>
            </a:r>
            <a:r>
              <a:rPr lang="en-AU" dirty="0">
                <a:latin typeface="Times New Roman" panose="02020603050405020304" pitchFamily="18" charset="0"/>
              </a:rPr>
              <a:t> CLs (low water, non-ionic), </a:t>
            </a:r>
            <a:r>
              <a:rPr lang="en-AU" dirty="0">
                <a:latin typeface="Arial" panose="020B0604020202020204"/>
                <a:cs typeface="Arial" panose="020B0604020202020204"/>
              </a:rPr>
              <a:t>↑ </a:t>
            </a:r>
            <a:r>
              <a:rPr lang="en-AU" dirty="0">
                <a:latin typeface="Times New Roman" panose="02020603050405020304" pitchFamily="18" charset="0"/>
              </a:rPr>
              <a:t>vision &amp; </a:t>
            </a:r>
            <a:r>
              <a:rPr lang="en-AU" dirty="0">
                <a:latin typeface="Arial" panose="020B0604020202020204"/>
                <a:cs typeface="Arial" panose="020B0604020202020204"/>
              </a:rPr>
              <a:t>↑ </a:t>
            </a:r>
            <a:r>
              <a:rPr lang="en-AU" dirty="0">
                <a:latin typeface="Times New Roman" panose="02020603050405020304" pitchFamily="18" charset="0"/>
              </a:rPr>
              <a:t>deposits resulted in an unsatisfactory clinical situation after 12 months or 4,000 hr of wear.  High water &amp; ionic high water CLs can be expected to deliver shorter or much shorter total wearing times.</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b="1" dirty="0">
                <a:latin typeface="Times New Roman" panose="02020603050405020304" pitchFamily="18" charset="0"/>
              </a:rPr>
              <a:t> </a:t>
            </a:r>
            <a:endParaRPr lang="en-US" dirty="0">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p:spPr>
        <p:txBody>
          <a:bodyPr/>
          <a:lstStyle/>
          <a:p>
            <a:fld id="{B85B994C-3781-47AB-B68A-9B28548E717A}" type="slidenum">
              <a:rPr lang="en-US" smtClean="0">
                <a:latin typeface="Times New Roman" panose="02020603050405020304" pitchFamily="18" charset="0"/>
              </a:rPr>
              <a:t>62</a:t>
            </a:fld>
            <a:endParaRPr lang="en-US">
              <a:latin typeface="Times New Roman" panose="02020603050405020304" pitchFamily="18" charset="0"/>
            </a:endParaRPr>
          </a:p>
        </p:txBody>
      </p:sp>
      <p:sp>
        <p:nvSpPr>
          <p:cNvPr id="80899"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0900"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0901"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0902"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0903"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0904"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0905"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0906"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0907" name="Rectangle 10"/>
          <p:cNvSpPr>
            <a:spLocks noGrp="1" noRot="1" noChangeAspect="1" noChangeArrowheads="1" noTextEdit="1"/>
          </p:cNvSpPr>
          <p:nvPr>
            <p:ph type="sldImg"/>
          </p:nvPr>
        </p:nvSpPr>
        <p:spPr>
          <a:xfrm>
            <a:off x="622300" y="858838"/>
            <a:ext cx="5143500" cy="3430587"/>
          </a:xfrm>
          <a:ln cap="flat"/>
        </p:spPr>
      </p:sp>
      <p:sp>
        <p:nvSpPr>
          <p:cNvPr id="80908" name="Rectangle 11"/>
          <p:cNvSpPr>
            <a:spLocks noGrp="1" noChangeArrowheads="1"/>
          </p:cNvSpPr>
          <p:nvPr>
            <p:ph type="body" idx="1"/>
          </p:nvPr>
        </p:nvSpPr>
        <p:spPr>
          <a:noFill/>
        </p:spPr>
        <p:txBody>
          <a:bodyPr/>
          <a:lstStyle/>
          <a:p>
            <a:r>
              <a:rPr lang="en-AU" b="1" dirty="0">
                <a:latin typeface="Times New Roman" panose="02020603050405020304" pitchFamily="18" charset="0"/>
              </a:rPr>
              <a:t>Choosing Wear Modality: Patient Requirements</a:t>
            </a:r>
            <a:endParaRPr lang="en-US" b="1" dirty="0">
              <a:latin typeface="Times New Roman" panose="02020603050405020304" pitchFamily="18" charset="0"/>
            </a:endParaRPr>
          </a:p>
          <a:p>
            <a:r>
              <a:rPr lang="en-AU" dirty="0">
                <a:latin typeface="Times New Roman" panose="02020603050405020304" pitchFamily="18" charset="0"/>
              </a:rPr>
              <a:t>When choosing a wear modality, a key issue in the minds of new CL wearers is </a:t>
            </a:r>
            <a:r>
              <a:rPr lang="en-AU" b="1" dirty="0">
                <a:latin typeface="Times New Roman" panose="02020603050405020304" pitchFamily="18" charset="0"/>
              </a:rPr>
              <a:t>convenience</a:t>
            </a:r>
            <a:r>
              <a:rPr lang="en-AU" dirty="0">
                <a:latin typeface="Times New Roman" panose="02020603050405020304" pitchFamily="18" charset="0"/>
              </a:rPr>
              <a:t>.  Overnight wear of CLs </a:t>
            </a:r>
            <a:r>
              <a:rPr lang="en-AU" dirty="0">
                <a:latin typeface="Times New Roman" panose="02020603050405020304" pitchFamily="18" charset="0"/>
                <a:sym typeface="Symbol" panose="05050102010706020507"/>
              </a:rPr>
              <a:t> </a:t>
            </a:r>
            <a:r>
              <a:rPr lang="en-AU" dirty="0">
                <a:latin typeface="Times New Roman" panose="02020603050405020304" pitchFamily="18" charset="0"/>
              </a:rPr>
              <a:t>the greatest convenience but also carries the greatest risk.  The latter factor is usually not apparent to the novice CL wearer.</a:t>
            </a:r>
            <a:endParaRPr lang="en-US" dirty="0">
              <a:latin typeface="Times New Roman" panose="02020603050405020304" pitchFamily="18" charset="0"/>
            </a:endParaRPr>
          </a:p>
          <a:p>
            <a:r>
              <a:rPr lang="en-AU" dirty="0">
                <a:latin typeface="Times New Roman" panose="02020603050405020304" pitchFamily="18" charset="0"/>
              </a:rPr>
              <a:t>When establishing a wearing schedule, the practitioner must weigh the desires of the patient against the need to consider the long-term ramifications of CL utilization.  Safety &amp; comfort are probably the most important considerations in determining the optimum CL wear modality.</a:t>
            </a:r>
            <a:endParaRPr lang="en-US" dirty="0">
              <a:latin typeface="Times New Roman" panose="02020603050405020304" pitchFamily="18" charset="0"/>
            </a:endParaRPr>
          </a:p>
          <a:p>
            <a:r>
              <a:rPr lang="en-AU" dirty="0">
                <a:latin typeface="Times New Roman" panose="02020603050405020304" pitchFamily="18" charset="0"/>
              </a:rPr>
              <a:t>It is important that the reasons for selecting a particular wearing schedule are explained clearly to the patient. This should be regarded as part of their CL education.</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p:spPr>
        <p:txBody>
          <a:bodyPr/>
          <a:lstStyle/>
          <a:p>
            <a:fld id="{9BA3A64F-B800-4644-92C1-0293B0B6CCD7}" type="slidenum">
              <a:rPr lang="en-US" smtClean="0">
                <a:latin typeface="Times New Roman" panose="02020603050405020304" pitchFamily="18" charset="0"/>
              </a:rPr>
              <a:t>63</a:t>
            </a:fld>
            <a:endParaRPr lang="en-US">
              <a:latin typeface="Times New Roman" panose="02020603050405020304" pitchFamily="18" charset="0"/>
            </a:endParaRPr>
          </a:p>
        </p:txBody>
      </p:sp>
      <p:sp>
        <p:nvSpPr>
          <p:cNvPr id="81923"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1924"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1925"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1926"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1927"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1928"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1929"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1930"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1931" name="Rectangle 10"/>
          <p:cNvSpPr>
            <a:spLocks noGrp="1" noRot="1" noChangeAspect="1" noChangeArrowheads="1" noTextEdit="1"/>
          </p:cNvSpPr>
          <p:nvPr>
            <p:ph type="sldImg"/>
          </p:nvPr>
        </p:nvSpPr>
        <p:spPr>
          <a:xfrm>
            <a:off x="622300" y="858838"/>
            <a:ext cx="5143500" cy="3430587"/>
          </a:xfrm>
          <a:ln cap="flat"/>
        </p:spPr>
      </p:sp>
      <p:sp>
        <p:nvSpPr>
          <p:cNvPr id="81932" name="Rectangle 11"/>
          <p:cNvSpPr>
            <a:spLocks noGrp="1" noChangeArrowheads="1"/>
          </p:cNvSpPr>
          <p:nvPr>
            <p:ph type="body" idx="1"/>
          </p:nvPr>
        </p:nvSpPr>
        <p:spPr>
          <a:noFill/>
        </p:spPr>
        <p:txBody>
          <a:bodyPr/>
          <a:lstStyle/>
          <a:p>
            <a:r>
              <a:rPr lang="en-AU" b="1" dirty="0">
                <a:latin typeface="Times New Roman" panose="02020603050405020304" pitchFamily="18" charset="0"/>
              </a:rPr>
              <a:t>Choosing Wear Modality: CL Selection</a:t>
            </a:r>
            <a:endParaRPr lang="en-US" dirty="0">
              <a:latin typeface="Times New Roman" panose="02020603050405020304" pitchFamily="18" charset="0"/>
            </a:endParaRPr>
          </a:p>
          <a:p>
            <a:r>
              <a:rPr lang="en-AU" dirty="0">
                <a:latin typeface="Times New Roman" panose="02020603050405020304" pitchFamily="18" charset="0"/>
              </a:rPr>
              <a:t>The optimum wearing schedule for each patient is dictated by many different factors. Even though a wide range of CLs is available to the practitioner, it is possible that an optimal CL fitting is not achieved.  In such cases the CL wearing schedule should be based on the quality of the CL fitting that is achieved.</a:t>
            </a:r>
            <a:endParaRPr lang="en-US" dirty="0">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fld id="{F1B7BE51-DBF2-4667-8C9D-8B4629858107}" type="slidenum">
              <a:rPr lang="en-US" smtClean="0">
                <a:latin typeface="Times New Roman" panose="02020603050405020304" pitchFamily="18" charset="0"/>
              </a:rPr>
              <a:t>64</a:t>
            </a:fld>
            <a:endParaRPr lang="en-US">
              <a:latin typeface="Times New Roman" panose="02020603050405020304" pitchFamily="18" charset="0"/>
            </a:endParaRPr>
          </a:p>
        </p:txBody>
      </p:sp>
      <p:sp>
        <p:nvSpPr>
          <p:cNvPr id="82947"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2948"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2949"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2950"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2951"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2952"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2953"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2954"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2955" name="Rectangle 10"/>
          <p:cNvSpPr>
            <a:spLocks noGrp="1" noRot="1" noChangeAspect="1" noChangeArrowheads="1" noTextEdit="1"/>
          </p:cNvSpPr>
          <p:nvPr>
            <p:ph type="sldImg"/>
          </p:nvPr>
        </p:nvSpPr>
        <p:spPr>
          <a:xfrm>
            <a:off x="622300" y="858838"/>
            <a:ext cx="5143500" cy="3430587"/>
          </a:xfrm>
          <a:ln cap="flat"/>
        </p:spPr>
      </p:sp>
      <p:sp>
        <p:nvSpPr>
          <p:cNvPr id="82956" name="Rectangle 11"/>
          <p:cNvSpPr>
            <a:spLocks noGrp="1" noChangeArrowheads="1"/>
          </p:cNvSpPr>
          <p:nvPr>
            <p:ph type="body" idx="1"/>
          </p:nvPr>
        </p:nvSpPr>
        <p:spPr>
          <a:noFill/>
        </p:spPr>
        <p:txBody>
          <a:bodyPr/>
          <a:lstStyle/>
          <a:p>
            <a:r>
              <a:rPr lang="en-AU" b="1" dirty="0">
                <a:latin typeface="Times New Roman" panose="02020603050405020304" pitchFamily="18" charset="0"/>
              </a:rPr>
              <a:t>Choosing Wear Modality: Purpose, Demands, &amp; Needs</a:t>
            </a:r>
            <a:endParaRPr lang="en-US" b="1" dirty="0">
              <a:latin typeface="Times New Roman" panose="02020603050405020304" pitchFamily="18" charset="0"/>
            </a:endParaRPr>
          </a:p>
          <a:p>
            <a:r>
              <a:rPr lang="en-AU" dirty="0">
                <a:latin typeface="Times New Roman" panose="02020603050405020304" pitchFamily="18" charset="0"/>
              </a:rPr>
              <a:t>The individual visual needs of patients vary.  Occupational &amp; recreational activities also have varying visual demands.  The total wearing time is not as important a consideration as the duration of each wear period, &amp; the environment the patient &amp; CLs are exposed to during use. The longer the wearing time needed, the higher the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transmissibility required, especially if EW (or FW) is contemplated.</a:t>
            </a:r>
            <a:endParaRPr lang="en-US" dirty="0">
              <a:latin typeface="Times New Roman" panose="02020603050405020304" pitchFamily="18" charset="0"/>
            </a:endParaRPr>
          </a:p>
          <a:p>
            <a:r>
              <a:rPr lang="en-AU" i="1" dirty="0">
                <a:latin typeface="Times New Roman" panose="02020603050405020304" pitchFamily="18" charset="0"/>
              </a:rPr>
              <a:t> </a:t>
            </a:r>
            <a:endParaRPr lang="en-US" dirty="0">
              <a:latin typeface="Times New Roman" panose="02020603050405020304" pitchFamily="18" charset="0"/>
            </a:endParaRPr>
          </a:p>
          <a:p>
            <a:r>
              <a:rPr lang="en-AU" i="1" dirty="0">
                <a:latin typeface="Times New Roman" panose="02020603050405020304" pitchFamily="18" charset="0"/>
              </a:rPr>
              <a:t> </a:t>
            </a:r>
            <a:endParaRPr lang="en-US" dirty="0">
              <a:latin typeface="Times New Roman" panose="02020603050405020304" pitchFamily="18" charset="0"/>
            </a:endParaRPr>
          </a:p>
          <a:p>
            <a:r>
              <a:rPr lang="en-AU" i="1" dirty="0">
                <a:latin typeface="Times New Roman" panose="02020603050405020304" pitchFamily="18" charset="0"/>
              </a:rPr>
              <a:t> </a:t>
            </a:r>
            <a:endParaRPr lang="en-US" dirty="0">
              <a:latin typeface="Times New Roman" panose="02020603050405020304" pitchFamily="18" charset="0"/>
            </a:endParaRPr>
          </a:p>
          <a:p>
            <a:r>
              <a:rPr lang="en-AU" i="1" dirty="0">
                <a:latin typeface="Times New Roman" panose="02020603050405020304" pitchFamily="18" charset="0"/>
              </a:rPr>
              <a:t> </a:t>
            </a:r>
            <a:endParaRPr lang="en-US" dirty="0">
              <a:latin typeface="Times New Roman" panose="02020603050405020304" pitchFamily="18" charset="0"/>
            </a:endParaRPr>
          </a:p>
          <a:p>
            <a:r>
              <a:rPr lang="en-AU" i="1" dirty="0">
                <a:latin typeface="Times New Roman" panose="02020603050405020304" pitchFamily="18" charset="0"/>
              </a:rPr>
              <a:t> </a:t>
            </a:r>
            <a:endParaRPr lang="en-US" dirty="0">
              <a:latin typeface="Times New Roman" panose="02020603050405020304" pitchFamily="18" charset="0"/>
            </a:endParaRPr>
          </a:p>
          <a:p>
            <a:r>
              <a:rPr lang="en-AU" i="1"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p:spPr>
        <p:txBody>
          <a:bodyPr/>
          <a:lstStyle/>
          <a:p>
            <a:fld id="{4783B6EF-5746-4EE5-A382-57766409BB88}" type="slidenum">
              <a:rPr lang="en-US" smtClean="0">
                <a:latin typeface="Times New Roman" panose="02020603050405020304" pitchFamily="18" charset="0"/>
              </a:rPr>
              <a:t>65</a:t>
            </a:fld>
            <a:endParaRPr lang="en-US">
              <a:latin typeface="Times New Roman" panose="02020603050405020304" pitchFamily="18" charset="0"/>
            </a:endParaRPr>
          </a:p>
        </p:txBody>
      </p:sp>
      <p:sp>
        <p:nvSpPr>
          <p:cNvPr id="8397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397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397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397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397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397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397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397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3979" name="Rectangle 10"/>
          <p:cNvSpPr>
            <a:spLocks noGrp="1" noRot="1" noChangeAspect="1" noChangeArrowheads="1" noTextEdit="1"/>
          </p:cNvSpPr>
          <p:nvPr>
            <p:ph type="sldImg"/>
          </p:nvPr>
        </p:nvSpPr>
        <p:spPr>
          <a:xfrm>
            <a:off x="622300" y="858838"/>
            <a:ext cx="5143500" cy="3430587"/>
          </a:xfrm>
          <a:ln cap="flat"/>
        </p:spPr>
      </p:sp>
      <p:sp>
        <p:nvSpPr>
          <p:cNvPr id="83980" name="Rectangle 11"/>
          <p:cNvSpPr>
            <a:spLocks noGrp="1" noChangeArrowheads="1"/>
          </p:cNvSpPr>
          <p:nvPr>
            <p:ph type="body" idx="1"/>
          </p:nvPr>
        </p:nvSpPr>
        <p:spPr>
          <a:noFill/>
        </p:spPr>
        <p:txBody>
          <a:bodyPr/>
          <a:lstStyle/>
          <a:p>
            <a:r>
              <a:rPr lang="en-AU" b="1" dirty="0">
                <a:latin typeface="Times New Roman" panose="02020603050405020304" pitchFamily="18" charset="0"/>
              </a:rPr>
              <a:t>CL Replacement Schedule: Factors</a:t>
            </a:r>
            <a:endParaRPr lang="en-US" b="1" dirty="0">
              <a:latin typeface="Times New Roman" panose="02020603050405020304" pitchFamily="18" charset="0"/>
            </a:endParaRPr>
          </a:p>
          <a:p>
            <a:r>
              <a:rPr lang="en-AU" dirty="0">
                <a:latin typeface="Times New Roman" panose="02020603050405020304" pitchFamily="18" charset="0"/>
              </a:rPr>
              <a:t>The CL replacement schedule is dictated by a number of factors which must be considered on a case-by-case basis.  Considerations include the requirements for work &amp; recreation, convenience, the likely compliance level, &amp; even local availability of such schemes.  </a:t>
            </a:r>
            <a:endParaRPr lang="en-US" dirty="0">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p:spPr>
        <p:txBody>
          <a:bodyPr/>
          <a:lstStyle/>
          <a:p>
            <a:fld id="{76F1E245-434B-411A-B65E-53B74478F3EA}" type="slidenum">
              <a:rPr lang="en-US" smtClean="0">
                <a:latin typeface="Times New Roman" panose="02020603050405020304" pitchFamily="18" charset="0"/>
              </a:rPr>
              <a:t>66</a:t>
            </a:fld>
            <a:endParaRPr lang="en-US">
              <a:latin typeface="Times New Roman" panose="02020603050405020304" pitchFamily="18" charset="0"/>
            </a:endParaRPr>
          </a:p>
        </p:txBody>
      </p:sp>
      <p:sp>
        <p:nvSpPr>
          <p:cNvPr id="8499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499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499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499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499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500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500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500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5003" name="Rectangle 10"/>
          <p:cNvSpPr>
            <a:spLocks noGrp="1" noRot="1" noChangeAspect="1" noChangeArrowheads="1" noTextEdit="1"/>
          </p:cNvSpPr>
          <p:nvPr>
            <p:ph type="sldImg"/>
          </p:nvPr>
        </p:nvSpPr>
        <p:spPr>
          <a:xfrm>
            <a:off x="622300" y="858838"/>
            <a:ext cx="5143500" cy="3430587"/>
          </a:xfrm>
          <a:ln cap="flat"/>
        </p:spPr>
      </p:sp>
      <p:sp>
        <p:nvSpPr>
          <p:cNvPr id="85004" name="Rectangle 11"/>
          <p:cNvSpPr>
            <a:spLocks noGrp="1" noChangeArrowheads="1"/>
          </p:cNvSpPr>
          <p:nvPr>
            <p:ph type="body" idx="1"/>
          </p:nvPr>
        </p:nvSpPr>
        <p:spPr>
          <a:noFill/>
        </p:spPr>
        <p:txBody>
          <a:bodyPr/>
          <a:lstStyle/>
          <a:p>
            <a:r>
              <a:rPr lang="en-AU" b="1" dirty="0">
                <a:latin typeface="Times New Roman" panose="02020603050405020304" pitchFamily="18" charset="0"/>
              </a:rPr>
              <a:t>CL Replacement Schedule: Cost</a:t>
            </a:r>
            <a:endParaRPr lang="en-US" dirty="0">
              <a:latin typeface="Times New Roman" panose="02020603050405020304" pitchFamily="18" charset="0"/>
            </a:endParaRPr>
          </a:p>
          <a:p>
            <a:r>
              <a:rPr lang="en-AU" dirty="0">
                <a:latin typeface="Times New Roman" panose="02020603050405020304" pitchFamily="18" charset="0"/>
              </a:rPr>
              <a:t>Of major concern to patients is the cost of CLs &amp; their maintenance.  GP CLs have the longest life span &amp; can usually be polished to remove scratches, deposits, &amp; surface films They can be modified for small power or parameter changes, which eliminates the need to order new CLs whenever a change becomes necessary. These features make them the most cost-effective CL type.</a:t>
            </a:r>
            <a:endParaRPr lang="en-US" dirty="0">
              <a:latin typeface="Times New Roman" panose="02020603050405020304" pitchFamily="18" charset="0"/>
            </a:endParaRPr>
          </a:p>
          <a:p>
            <a:r>
              <a:rPr lang="en-AU" dirty="0">
                <a:latin typeface="Times New Roman" panose="02020603050405020304" pitchFamily="18" charset="0"/>
              </a:rPr>
              <a:t>Current market trends &amp; significantly improved manufacturing technology have made DD &amp; frequent replacement of CLs affordable.  Because solutions are not required with DD CLs, the higher cost of such CLs can be partially offset by the savings on the CL care products required with other replacement schedules.</a:t>
            </a:r>
            <a:endParaRPr lang="en-US" dirty="0">
              <a:latin typeface="Times New Roman" panose="02020603050405020304" pitchFamily="18" charset="0"/>
            </a:endParaRPr>
          </a:p>
          <a:p>
            <a:r>
              <a:rPr lang="en-AU" dirty="0">
                <a:latin typeface="Times New Roman" panose="02020603050405020304" pitchFamily="18" charset="0"/>
              </a:rPr>
              <a:t>Warranties, life </a:t>
            </a:r>
            <a:r>
              <a:rPr lang="en-AU" dirty="0" err="1">
                <a:latin typeface="Times New Roman" panose="02020603050405020304" pitchFamily="18" charset="0"/>
              </a:rPr>
              <a:t>expectancie,s</a:t>
            </a:r>
            <a:r>
              <a:rPr lang="en-AU" dirty="0">
                <a:latin typeface="Times New Roman" panose="02020603050405020304" pitchFamily="18" charset="0"/>
              </a:rPr>
              <a:t> &amp; replacement costs for different CL types may differ &amp; should be explained clearly to the patient from the outset.</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p:spPr>
        <p:txBody>
          <a:bodyPr/>
          <a:lstStyle/>
          <a:p>
            <a:fld id="{7974A480-1406-481C-BE2A-050934EDA74D}" type="slidenum">
              <a:rPr lang="en-US" smtClean="0">
                <a:latin typeface="Times New Roman" panose="02020603050405020304" pitchFamily="18" charset="0"/>
              </a:rPr>
              <a:t>67</a:t>
            </a:fld>
            <a:endParaRPr lang="en-US">
              <a:latin typeface="Times New Roman" panose="02020603050405020304" pitchFamily="18" charset="0"/>
            </a:endParaRPr>
          </a:p>
        </p:txBody>
      </p:sp>
      <p:sp>
        <p:nvSpPr>
          <p:cNvPr id="86019"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6020"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6021"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6022"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6023"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6024"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6025"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6026"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6027" name="Rectangle 10"/>
          <p:cNvSpPr>
            <a:spLocks noGrp="1" noRot="1" noChangeAspect="1" noChangeArrowheads="1" noTextEdit="1"/>
          </p:cNvSpPr>
          <p:nvPr>
            <p:ph type="sldImg"/>
          </p:nvPr>
        </p:nvSpPr>
        <p:spPr>
          <a:xfrm>
            <a:off x="622300" y="858838"/>
            <a:ext cx="5143500" cy="3430587"/>
          </a:xfrm>
          <a:ln cap="flat"/>
        </p:spPr>
      </p:sp>
      <p:sp>
        <p:nvSpPr>
          <p:cNvPr id="86028" name="Rectangle 11"/>
          <p:cNvSpPr>
            <a:spLocks noGrp="1" noChangeArrowheads="1"/>
          </p:cNvSpPr>
          <p:nvPr>
            <p:ph type="body" idx="1"/>
          </p:nvPr>
        </p:nvSpPr>
        <p:spPr>
          <a:noFill/>
        </p:spPr>
        <p:txBody>
          <a:bodyPr/>
          <a:lstStyle/>
          <a:p>
            <a:r>
              <a:rPr lang="en-AU" b="1" dirty="0">
                <a:latin typeface="Times New Roman" panose="02020603050405020304" pitchFamily="18" charset="0"/>
              </a:rPr>
              <a:t>CL Replacement Schedule: Convenience &amp; Practicality</a:t>
            </a:r>
            <a:endParaRPr lang="en-US" dirty="0">
              <a:latin typeface="Times New Roman" panose="02020603050405020304" pitchFamily="18" charset="0"/>
            </a:endParaRPr>
          </a:p>
          <a:p>
            <a:r>
              <a:rPr lang="en-AU" dirty="0">
                <a:latin typeface="Times New Roman" panose="02020603050405020304" pitchFamily="18" charset="0"/>
              </a:rPr>
              <a:t>The convenience aspect should embrace broadly all aspects of CL wear from the care regimen to the ease &amp; practicality of CL replacement.</a:t>
            </a:r>
            <a:endParaRPr lang="en-US" dirty="0">
              <a:latin typeface="Times New Roman" panose="02020603050405020304" pitchFamily="18" charset="0"/>
            </a:endParaRPr>
          </a:p>
          <a:p>
            <a:r>
              <a:rPr lang="en-AU" dirty="0">
                <a:latin typeface="Times New Roman" panose="02020603050405020304" pitchFamily="18" charset="0"/>
              </a:rPr>
              <a:t>Frequent CL handling associated with </a:t>
            </a:r>
            <a:r>
              <a:rPr lang="en-AU" dirty="0" err="1">
                <a:latin typeface="Times New Roman" panose="02020603050405020304" pitchFamily="18" charset="0"/>
              </a:rPr>
              <a:t>DW</a:t>
            </a:r>
            <a:r>
              <a:rPr lang="en-AU" dirty="0">
                <a:latin typeface="Times New Roman" panose="02020603050405020304" pitchFamily="18" charset="0"/>
              </a:rPr>
              <a:t> may be a source of contamination &amp; CL damage for geriatric &amp; paediatric patients or people engaged in manual labour.  In such cases, </a:t>
            </a:r>
            <a:r>
              <a:rPr lang="en-AU" dirty="0" err="1">
                <a:latin typeface="Times New Roman" panose="02020603050405020304" pitchFamily="18" charset="0"/>
              </a:rPr>
              <a:t>DW</a:t>
            </a:r>
            <a:r>
              <a:rPr lang="en-AU" dirty="0">
                <a:latin typeface="Times New Roman" panose="02020603050405020304" pitchFamily="18" charset="0"/>
              </a:rPr>
              <a:t> conventional CLs are not as convenient or practical as EW or, possibly, DD CLs.</a:t>
            </a:r>
            <a:endParaRPr lang="en-US" dirty="0">
              <a:latin typeface="Times New Roman" panose="02020603050405020304" pitchFamily="18" charset="0"/>
            </a:endParaRPr>
          </a:p>
          <a:p>
            <a:r>
              <a:rPr lang="en-AU" dirty="0">
                <a:latin typeface="Times New Roman" panose="02020603050405020304" pitchFamily="18" charset="0"/>
              </a:rPr>
              <a:t>Some patients may exhibit a propensity to lose their CLs more frequently than others.  Because disposable CLs ar</a:t>
            </a:r>
            <a:r>
              <a:rPr lang="en-AU" baseline="0" dirty="0">
                <a:latin typeface="Times New Roman" panose="02020603050405020304" pitchFamily="18" charset="0"/>
              </a:rPr>
              <a:t>e </a:t>
            </a:r>
            <a:r>
              <a:rPr lang="en-AU" dirty="0">
                <a:latin typeface="Times New Roman" panose="02020603050405020304" pitchFamily="18" charset="0"/>
              </a:rPr>
              <a:t>dispensed in multiple packs, spare CLs will be always on hand.  This </a:t>
            </a:r>
            <a:r>
              <a:rPr lang="en-AU" dirty="0">
                <a:latin typeface="Arial" panose="020B0604020202020204"/>
                <a:cs typeface="Arial" panose="020B0604020202020204"/>
              </a:rPr>
              <a:t>↓ </a:t>
            </a:r>
            <a:r>
              <a:rPr lang="en-AU" dirty="0">
                <a:latin typeface="Times New Roman" panose="02020603050405020304" pitchFamily="18" charset="0"/>
              </a:rPr>
              <a:t>the inconvenience associated with not being able to obtain a replacement CL quickly.</a:t>
            </a:r>
            <a:endParaRPr lang="en-US" dirty="0">
              <a:latin typeface="Times New Roman" panose="02020603050405020304" pitchFamily="18" charset="0"/>
            </a:endParaRPr>
          </a:p>
          <a:p>
            <a:r>
              <a:rPr lang="en-AU" dirty="0">
                <a:latin typeface="Times New Roman" panose="02020603050405020304" pitchFamily="18" charset="0"/>
              </a:rPr>
              <a:t>People who are frequent travellers, or who wear their CLs occasionally, have special needs.  Storage of CLs for longer than normal periods is an issue all too often ignored but which is fraught with potential dangers.  These dangers are greater if the care products have relatively low antimicrobial powers.</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p>
            <a:fld id="{09D9C8FA-E62E-4B53-87E6-7FCDA5A5911B}" type="slidenum">
              <a:rPr lang="en-US" smtClean="0">
                <a:latin typeface="Times New Roman" panose="02020603050405020304" pitchFamily="18" charset="0"/>
              </a:rPr>
              <a:t>68</a:t>
            </a:fld>
            <a:endParaRPr lang="en-US">
              <a:latin typeface="Times New Roman" panose="02020603050405020304" pitchFamily="18" charset="0"/>
            </a:endParaRPr>
          </a:p>
        </p:txBody>
      </p:sp>
      <p:sp>
        <p:nvSpPr>
          <p:cNvPr id="87043"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7044"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7045"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7046"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7047"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7048"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7049"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7050"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7051" name="Rectangle 10"/>
          <p:cNvSpPr>
            <a:spLocks noGrp="1" noRot="1" noChangeAspect="1" noChangeArrowheads="1" noTextEdit="1"/>
          </p:cNvSpPr>
          <p:nvPr>
            <p:ph type="sldImg"/>
          </p:nvPr>
        </p:nvSpPr>
        <p:spPr>
          <a:xfrm>
            <a:off x="622300" y="858838"/>
            <a:ext cx="5143500" cy="3430587"/>
          </a:xfrm>
          <a:ln cap="flat"/>
        </p:spPr>
      </p:sp>
      <p:sp>
        <p:nvSpPr>
          <p:cNvPr id="87052" name="Rectangle 11"/>
          <p:cNvSpPr>
            <a:spLocks noGrp="1" noChangeArrowheads="1"/>
          </p:cNvSpPr>
          <p:nvPr>
            <p:ph type="body" idx="1"/>
          </p:nvPr>
        </p:nvSpPr>
        <p:spPr>
          <a:noFill/>
        </p:spPr>
        <p:txBody>
          <a:bodyPr/>
          <a:lstStyle/>
          <a:p>
            <a:r>
              <a:rPr lang="en-AU" b="1" dirty="0">
                <a:latin typeface="Times New Roman" panose="02020603050405020304" pitchFamily="18" charset="0"/>
              </a:rPr>
              <a:t>CL Replacement Schedule: Patient Management</a:t>
            </a:r>
            <a:endParaRPr lang="en-US" dirty="0">
              <a:latin typeface="Times New Roman" panose="02020603050405020304" pitchFamily="18" charset="0"/>
            </a:endParaRPr>
          </a:p>
          <a:p>
            <a:r>
              <a:rPr lang="en-AU" dirty="0">
                <a:latin typeface="Times New Roman" panose="02020603050405020304" pitchFamily="18" charset="0"/>
              </a:rPr>
              <a:t>Overall ocular health is usually better with frequent replacement &amp; disposable CLs because, physiologically, corneal homeostasis is better maintained with such CLs.  GP CLs offer the same advantage possibly because of their higher </a:t>
            </a:r>
            <a:r>
              <a:rPr lang="en-AU" dirty="0" err="1">
                <a:latin typeface="Times New Roman" panose="02020603050405020304" pitchFamily="18" charset="0"/>
              </a:rPr>
              <a:t>O</a:t>
            </a:r>
            <a:r>
              <a:rPr lang="en-AU" baseline="-25000" dirty="0" err="1">
                <a:latin typeface="Times New Roman" panose="02020603050405020304" pitchFamily="18" charset="0"/>
              </a:rPr>
              <a:t>2</a:t>
            </a:r>
            <a:r>
              <a:rPr lang="en-AU" dirty="0">
                <a:latin typeface="Times New Roman" panose="02020603050405020304" pitchFamily="18" charset="0"/>
              </a:rPr>
              <a:t> transmissibility.  However, as discussed previously, the incidence of infectious keratitis &amp; sterile infiltrative keratitis seem not to be </a:t>
            </a:r>
            <a:r>
              <a:rPr lang="en-AU" dirty="0">
                <a:latin typeface="Arial" panose="020B0604020202020204"/>
                <a:cs typeface="Arial" panose="020B0604020202020204"/>
              </a:rPr>
              <a:t>↓ </a:t>
            </a:r>
            <a:r>
              <a:rPr lang="en-AU" dirty="0">
                <a:latin typeface="Times New Roman" panose="02020603050405020304" pitchFamily="18" charset="0"/>
              </a:rPr>
              <a:t>significantly by the use of disposable CLs. </a:t>
            </a:r>
            <a:endParaRPr lang="en-US" dirty="0">
              <a:latin typeface="Times New Roman" panose="02020603050405020304" pitchFamily="18" charset="0"/>
            </a:endParaRPr>
          </a:p>
          <a:p>
            <a:r>
              <a:rPr lang="en-AU" dirty="0">
                <a:latin typeface="Times New Roman" panose="02020603050405020304" pitchFamily="18" charset="0"/>
              </a:rPr>
              <a:t>As well as the ocular health aspects, </a:t>
            </a:r>
            <a:r>
              <a:rPr lang="en-AU" dirty="0">
                <a:latin typeface="Arial" panose="020B0604020202020204"/>
                <a:cs typeface="Arial" panose="020B0604020202020204"/>
              </a:rPr>
              <a:t>↓ </a:t>
            </a:r>
            <a:r>
              <a:rPr lang="en-AU" dirty="0">
                <a:latin typeface="Times New Roman" panose="02020603050405020304" pitchFamily="18" charset="0"/>
              </a:rPr>
              <a:t>the onset of complications means </a:t>
            </a:r>
            <a:r>
              <a:rPr lang="en-AU" dirty="0">
                <a:latin typeface="Arial" panose="020B0604020202020204"/>
                <a:cs typeface="Arial" panose="020B0604020202020204"/>
              </a:rPr>
              <a:t>↓ </a:t>
            </a:r>
            <a:r>
              <a:rPr lang="en-AU" dirty="0" err="1">
                <a:latin typeface="Times New Roman" panose="02020603050405020304" pitchFamily="18" charset="0"/>
              </a:rPr>
              <a:t>chairtime</a:t>
            </a:r>
            <a:r>
              <a:rPr lang="en-AU" dirty="0">
                <a:latin typeface="Times New Roman" panose="02020603050405020304" pitchFamily="18" charset="0"/>
              </a:rPr>
              <a:t>.  Frequent replacement &amp; disposable CLs prevent deposit build-up, so that deposit-related complications can be prevented.  GP CLs may develop scratches, &amp; often a protein film forms on the CL surface using scratches to establish a foothold on the CL.  However, surface scratches &amp; deposit can be readily polished off prior to any significant build-up forming on the CL surface.</a:t>
            </a:r>
            <a:endParaRPr lang="en-US" dirty="0">
              <a:latin typeface="Times New Roman" panose="02020603050405020304" pitchFamily="18" charset="0"/>
            </a:endParaRPr>
          </a:p>
          <a:p>
            <a:r>
              <a:rPr lang="en-AU" dirty="0">
                <a:latin typeface="Times New Roman" panose="02020603050405020304" pitchFamily="18" charset="0"/>
              </a:rPr>
              <a:t>Wearer success is frequently dependent on the quality of the counselling provided at the commencement of CL use.  A clear understanding of the reasons for selecting the CL replacement schedule &amp; the need for wearer compliance are fundamental to achieving optimal wear</a:t>
            </a:r>
            <a:r>
              <a:rPr lang="en-AU" baseline="0" dirty="0">
                <a:latin typeface="Times New Roman" panose="02020603050405020304" pitchFamily="18" charset="0"/>
              </a:rPr>
              <a:t> as well as wearer safety.</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p:spPr>
        <p:txBody>
          <a:bodyPr/>
          <a:lstStyle/>
          <a:p>
            <a:fld id="{5A2B6D2F-2AB1-4828-B927-964A282F0465}" type="slidenum">
              <a:rPr lang="en-US" smtClean="0">
                <a:latin typeface="Times New Roman" panose="02020603050405020304" pitchFamily="18" charset="0"/>
              </a:rPr>
              <a:t>69</a:t>
            </a:fld>
            <a:endParaRPr lang="en-US">
              <a:latin typeface="Times New Roman" panose="02020603050405020304" pitchFamily="18" charset="0"/>
            </a:endParaRPr>
          </a:p>
        </p:txBody>
      </p:sp>
      <p:sp>
        <p:nvSpPr>
          <p:cNvPr id="88067"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8068"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8069"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8070"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8071"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8072"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8073"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8074"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8075" name="Rectangle 10"/>
          <p:cNvSpPr>
            <a:spLocks noGrp="1" noRot="1" noChangeAspect="1" noChangeArrowheads="1" noTextEdit="1"/>
          </p:cNvSpPr>
          <p:nvPr>
            <p:ph type="sldImg"/>
          </p:nvPr>
        </p:nvSpPr>
        <p:spPr>
          <a:xfrm>
            <a:off x="622300" y="858838"/>
            <a:ext cx="5143500" cy="3430587"/>
          </a:xfrm>
          <a:ln cap="flat"/>
        </p:spPr>
      </p:sp>
      <p:sp>
        <p:nvSpPr>
          <p:cNvPr id="88076" name="Rectangle 11"/>
          <p:cNvSpPr>
            <a:spLocks noGrp="1" noChangeArrowheads="1"/>
          </p:cNvSpPr>
          <p:nvPr>
            <p:ph type="body" idx="1"/>
          </p:nvPr>
        </p:nvSpPr>
        <p:spPr>
          <a:noFill/>
        </p:spPr>
        <p:txBody>
          <a:bodyPr/>
          <a:lstStyle/>
          <a:p>
            <a:r>
              <a:rPr lang="en-AU" b="1" dirty="0">
                <a:latin typeface="Times New Roman" panose="02020603050405020304" pitchFamily="18" charset="0"/>
              </a:rPr>
              <a:t>CL Replacement Schedule: Patient</a:t>
            </a:r>
            <a:r>
              <a:rPr lang="en-AU" b="1" baseline="0" dirty="0">
                <a:latin typeface="Times New Roman" panose="02020603050405020304" pitchFamily="18" charset="0"/>
              </a:rPr>
              <a:t> </a:t>
            </a:r>
            <a:r>
              <a:rPr lang="en-AU" b="1" dirty="0">
                <a:latin typeface="Times New Roman" panose="02020603050405020304" pitchFamily="18" charset="0"/>
              </a:rPr>
              <a:t>Counselling</a:t>
            </a:r>
            <a:endParaRPr lang="en-US" dirty="0">
              <a:latin typeface="Times New Roman" panose="02020603050405020304" pitchFamily="18" charset="0"/>
            </a:endParaRPr>
          </a:p>
          <a:p>
            <a:pPr marL="0" marR="0" indent="0" algn="l" defTabSz="682625" rtl="0" eaLnBrk="0" fontAlgn="base" latinLnBrk="0" hangingPunct="0">
              <a:lnSpc>
                <a:spcPct val="100000"/>
              </a:lnSpc>
              <a:spcBef>
                <a:spcPct val="30000"/>
              </a:spcBef>
              <a:spcAft>
                <a:spcPct val="0"/>
              </a:spcAft>
              <a:buClrTx/>
              <a:buSzTx/>
              <a:buFontTx/>
              <a:buNone/>
              <a:defRPr/>
            </a:pPr>
            <a:r>
              <a:rPr lang="en-AU" dirty="0">
                <a:latin typeface="Times New Roman" panose="02020603050405020304" pitchFamily="18" charset="0"/>
              </a:rPr>
              <a:t>Wearer success is frequently dependent on the quality of the counselling provided at the commencement of CL use.  A clear understanding of the reasons for selecting the CL replacement schedule &amp; the need for wearer compliance are fundamental to achieving optimal wear</a:t>
            </a:r>
            <a:r>
              <a:rPr lang="en-AU" baseline="0" dirty="0">
                <a:latin typeface="Times New Roman" panose="02020603050405020304" pitchFamily="18" charset="0"/>
              </a:rPr>
              <a:t> as well as wearer safety.</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p>
            <a:fld id="{0CD1DED6-712F-41C2-8F17-33961A925D21}" type="slidenum">
              <a:rPr lang="en-US" smtClean="0">
                <a:latin typeface="Times New Roman" panose="02020603050405020304" pitchFamily="18" charset="0"/>
              </a:rPr>
              <a:t>70</a:t>
            </a:fld>
            <a:endParaRPr lang="en-US">
              <a:latin typeface="Times New Roman" panose="02020603050405020304" pitchFamily="18" charset="0"/>
            </a:endParaRPr>
          </a:p>
        </p:txBody>
      </p:sp>
      <p:sp>
        <p:nvSpPr>
          <p:cNvPr id="89091"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89092"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89093"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89094"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89095"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89096"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89097"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89098"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89099" name="Rectangle 10"/>
          <p:cNvSpPr>
            <a:spLocks noGrp="1" noRot="1" noChangeAspect="1" noChangeArrowheads="1" noTextEdit="1"/>
          </p:cNvSpPr>
          <p:nvPr>
            <p:ph type="sldImg"/>
          </p:nvPr>
        </p:nvSpPr>
        <p:spPr>
          <a:xfrm>
            <a:off x="622300" y="858838"/>
            <a:ext cx="5143500" cy="3430587"/>
          </a:xfrm>
          <a:ln cap="flat"/>
        </p:spPr>
      </p:sp>
      <p:sp>
        <p:nvSpPr>
          <p:cNvPr id="89100" name="Rectangle 11"/>
          <p:cNvSpPr>
            <a:spLocks noGrp="1" noChangeArrowheads="1"/>
          </p:cNvSpPr>
          <p:nvPr>
            <p:ph type="body" idx="1"/>
          </p:nvPr>
        </p:nvSpPr>
        <p:spPr>
          <a:noFill/>
        </p:spPr>
        <p:txBody>
          <a:bodyPr/>
          <a:lstStyle/>
          <a:p>
            <a:r>
              <a:rPr lang="en-AU" b="1" dirty="0">
                <a:latin typeface="Times New Roman" panose="02020603050405020304" pitchFamily="18" charset="0"/>
              </a:rPr>
              <a:t>CL Replacement Schedule: Therapeutic Purposes</a:t>
            </a:r>
            <a:endParaRPr lang="en-US" dirty="0">
              <a:latin typeface="Times New Roman" panose="02020603050405020304" pitchFamily="18" charset="0"/>
            </a:endParaRPr>
          </a:p>
          <a:p>
            <a:r>
              <a:rPr lang="en-AU" dirty="0">
                <a:latin typeface="Times New Roman" panose="02020603050405020304" pitchFamily="18" charset="0"/>
              </a:rPr>
              <a:t>Some CLs have properties that permit their use as a therapeutic device.  Such CLs aid the healing process by preventing mechanical exfoliation of the growing epithelial cells during a blink.  They also allow instillation of medication with the CL </a:t>
            </a:r>
            <a:r>
              <a:rPr lang="en-AU" i="1" dirty="0">
                <a:latin typeface="Times New Roman" panose="02020603050405020304" pitchFamily="18" charset="0"/>
              </a:rPr>
              <a:t>in situ</a:t>
            </a:r>
            <a:r>
              <a:rPr lang="en-AU" dirty="0">
                <a:latin typeface="Times New Roman" panose="02020603050405020304" pitchFamily="18" charset="0"/>
              </a:rPr>
              <a:t>.  Therapeutic CLs are now usually </a:t>
            </a:r>
            <a:r>
              <a:rPr lang="en-AU" dirty="0" err="1">
                <a:latin typeface="Times New Roman" panose="02020603050405020304" pitchFamily="18" charset="0"/>
              </a:rPr>
              <a:t>plano</a:t>
            </a:r>
            <a:r>
              <a:rPr lang="en-AU" dirty="0">
                <a:latin typeface="Times New Roman" panose="02020603050405020304" pitchFamily="18" charset="0"/>
              </a:rPr>
              <a:t> powered </a:t>
            </a:r>
            <a:r>
              <a:rPr lang="en-AU" dirty="0" err="1">
                <a:latin typeface="Times New Roman" panose="02020603050405020304" pitchFamily="18" charset="0"/>
              </a:rPr>
              <a:t>SiHy</a:t>
            </a:r>
            <a:r>
              <a:rPr lang="en-AU" dirty="0">
                <a:latin typeface="Times New Roman" panose="02020603050405020304" pitchFamily="18" charset="0"/>
              </a:rPr>
              <a:t> CLs (for vision quality reasons) with a</a:t>
            </a:r>
            <a:r>
              <a:rPr lang="en-AU" baseline="0" dirty="0">
                <a:latin typeface="Times New Roman" panose="02020603050405020304" pitchFamily="18" charset="0"/>
              </a:rPr>
              <a:t> high </a:t>
            </a:r>
            <a:r>
              <a:rPr lang="en-AU" baseline="0" dirty="0" err="1">
                <a:latin typeface="Times New Roman" panose="02020603050405020304" pitchFamily="18" charset="0"/>
              </a:rPr>
              <a:t>Dk</a:t>
            </a:r>
            <a:r>
              <a:rPr lang="en-AU" dirty="0">
                <a:latin typeface="Times New Roman" panose="02020603050405020304" pitchFamily="18" charset="0"/>
              </a:rPr>
              <a:t>, &amp; are available as frequent replacement</a:t>
            </a:r>
            <a:r>
              <a:rPr lang="en-AU" baseline="0" dirty="0">
                <a:latin typeface="Times New Roman" panose="02020603050405020304" pitchFamily="18" charset="0"/>
              </a:rPr>
              <a:t> &amp; </a:t>
            </a:r>
            <a:r>
              <a:rPr lang="en-AU" dirty="0">
                <a:latin typeface="Times New Roman" panose="02020603050405020304" pitchFamily="18" charset="0"/>
              </a:rPr>
              <a:t>two-weekly disposable CLs.  In some lens series, </a:t>
            </a:r>
            <a:r>
              <a:rPr lang="en-AU" dirty="0" err="1">
                <a:latin typeface="Times New Roman" panose="02020603050405020304" pitchFamily="18" charset="0"/>
              </a:rPr>
              <a:t>plano</a:t>
            </a:r>
            <a:r>
              <a:rPr lang="en-AU" dirty="0">
                <a:latin typeface="Times New Roman" panose="02020603050405020304" pitchFamily="18" charset="0"/>
              </a:rPr>
              <a:t> CLs may not be as thin as CLs of around –0.50</a:t>
            </a:r>
            <a:r>
              <a:rPr lang="en-AU" baseline="0" dirty="0">
                <a:latin typeface="Times New Roman" panose="02020603050405020304" pitchFamily="18" charset="0"/>
              </a:rPr>
              <a:t> D – if the CL’s surfaces are parallel, a MINUS </a:t>
            </a:r>
            <a:r>
              <a:rPr lang="en-AU" baseline="0" dirty="0" err="1">
                <a:latin typeface="Times New Roman" panose="02020603050405020304" pitchFamily="18" charset="0"/>
              </a:rPr>
              <a:t>BVP</a:t>
            </a:r>
            <a:r>
              <a:rPr lang="en-AU" baseline="0" dirty="0">
                <a:latin typeface="Times New Roman" panose="02020603050405020304" pitchFamily="18" charset="0"/>
              </a:rPr>
              <a:t> results because of the short radii of curvature.</a:t>
            </a:r>
          </a:p>
          <a:p>
            <a:endParaRPr lang="en-AU" dirty="0">
              <a:latin typeface="Times New Roman" panose="02020603050405020304" pitchFamily="18" charset="0"/>
            </a:endParaRPr>
          </a:p>
          <a:p>
            <a:r>
              <a:rPr lang="en-AU" dirty="0">
                <a:latin typeface="Times New Roman" panose="02020603050405020304" pitchFamily="18" charset="0"/>
              </a:rPr>
              <a:t>If therapeutic CLs are not available &amp; the Rx is irrelevant, the CL with the lowest average thickness should be chosen from a CL series of known high physiological performance.</a:t>
            </a:r>
            <a:endParaRPr lang="en-US" dirty="0">
              <a:latin typeface="Times New Roman" panose="02020603050405020304" pitchFamily="18" charset="0"/>
            </a:endParaRPr>
          </a:p>
          <a:p>
            <a:r>
              <a:rPr lang="en-AU" dirty="0">
                <a:latin typeface="Times New Roman" panose="02020603050405020304" pitchFamily="18" charset="0"/>
              </a:rPr>
              <a:t>CLs used for therapeutic purposes should be discarded after use.</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r>
              <a:rPr lang="en-AU" dirty="0">
                <a:latin typeface="Times New Roman" panose="02020603050405020304" pitchFamily="18" charset="0"/>
              </a:rPr>
              <a:t> </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p:spPr>
        <p:txBody>
          <a:bodyPr/>
          <a:lstStyle/>
          <a:p>
            <a:fld id="{D2CC6930-57C2-4B5C-A30B-B5E1802149DD}" type="slidenum">
              <a:rPr lang="en-US" smtClean="0"/>
              <a:t>8</a:t>
            </a:fld>
            <a:endParaRPr lang="en-US"/>
          </a:p>
        </p:txBody>
      </p:sp>
      <p:sp>
        <p:nvSpPr>
          <p:cNvPr id="30723"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30724"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30725"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30726"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30727"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30728"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30729"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30730"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30731" name="Rectangle 10"/>
          <p:cNvSpPr>
            <a:spLocks noGrp="1" noRot="1" noChangeAspect="1" noChangeArrowheads="1" noTextEdit="1"/>
          </p:cNvSpPr>
          <p:nvPr>
            <p:ph type="sldImg"/>
          </p:nvPr>
        </p:nvSpPr>
        <p:spPr>
          <a:xfrm>
            <a:off x="622300" y="858838"/>
            <a:ext cx="5143500" cy="3430587"/>
          </a:xfrm>
          <a:ln cap="flat"/>
        </p:spPr>
      </p:sp>
      <p:sp>
        <p:nvSpPr>
          <p:cNvPr id="30732" name="Rectangle 11"/>
          <p:cNvSpPr>
            <a:spLocks noGrp="1" noChangeArrowheads="1"/>
          </p:cNvSpPr>
          <p:nvPr>
            <p:ph type="body" idx="1"/>
          </p:nvPr>
        </p:nvSpPr>
        <p:spPr>
          <a:noFill/>
        </p:spPr>
        <p:txBody>
          <a:bodyPr/>
          <a:lstStyle/>
          <a:p>
            <a:r>
              <a:rPr lang="en-US" b="1" dirty="0"/>
              <a:t>Patient Screening: Aims</a:t>
            </a:r>
            <a:endParaRPr lang="en-US" dirty="0"/>
          </a:p>
          <a:p>
            <a:r>
              <a:rPr lang="en-US" dirty="0"/>
              <a:t>Patients who indicate a desire to be fitted with CLs are usually well motivated.  The reasons for wanting CLs range from recommendations from friends or relatives to specific work needs, sport, or recreation needs.</a:t>
            </a:r>
          </a:p>
          <a:p>
            <a:pPr marL="0" marR="0" indent="0" algn="l" defTabSz="682625" rtl="0" eaLnBrk="0" fontAlgn="base" latinLnBrk="0" hangingPunct="0">
              <a:lnSpc>
                <a:spcPct val="100000"/>
              </a:lnSpc>
              <a:spcBef>
                <a:spcPct val="30000"/>
              </a:spcBef>
              <a:spcAft>
                <a:spcPct val="0"/>
              </a:spcAft>
              <a:buClrTx/>
              <a:buSzTx/>
              <a:buFontTx/>
              <a:buNone/>
              <a:defRPr/>
            </a:pPr>
            <a:r>
              <a:rPr lang="en-US" dirty="0"/>
              <a:t>After inquiring about the patient’s interest in CLs, investigate their criteria for success relative to the types of CLs available, e.g. some CLs are made in a limited range of lens parameters.  A local quick reference guide is useful for reviewing the range of CLs available.  More comprehensive lists are published internationally, e.g. </a:t>
            </a:r>
            <a:r>
              <a:rPr lang="en-US" i="1" dirty="0"/>
              <a:t>Tyler’s Quarterly Soft Contact Lens Parameter Guide</a:t>
            </a:r>
            <a:r>
              <a:rPr lang="en-US" dirty="0"/>
              <a:t>, </a:t>
            </a:r>
            <a:r>
              <a:rPr lang="en-US" i="1" dirty="0"/>
              <a:t>Contact Lens Data Book</a:t>
            </a:r>
            <a:r>
              <a:rPr lang="en-US" dirty="0"/>
              <a:t>, </a:t>
            </a:r>
            <a:r>
              <a:rPr lang="en-CA" sz="1100" kern="1200" dirty="0" err="1">
                <a:solidFill>
                  <a:schemeClr val="tx1"/>
                </a:solidFill>
                <a:latin typeface="Times New Roman" panose="02020603050405020304" pitchFamily="18" charset="0"/>
                <a:ea typeface="+mn-ea"/>
                <a:cs typeface="+mn-cs"/>
              </a:rPr>
              <a:t>AOCLE</a:t>
            </a:r>
            <a:r>
              <a:rPr lang="en-CA" sz="1100" kern="1200" dirty="0">
                <a:solidFill>
                  <a:schemeClr val="tx1"/>
                </a:solidFill>
                <a:latin typeface="Times New Roman" panose="02020603050405020304" pitchFamily="18" charset="0"/>
                <a:ea typeface="+mn-ea"/>
                <a:cs typeface="+mn-cs"/>
              </a:rPr>
              <a:t> CL Pocket Guide, 5th </a:t>
            </a:r>
            <a:r>
              <a:rPr lang="en-CA" sz="1100" kern="1200" dirty="0" err="1">
                <a:solidFill>
                  <a:schemeClr val="tx1"/>
                </a:solidFill>
                <a:latin typeface="Times New Roman" panose="02020603050405020304" pitchFamily="18" charset="0"/>
                <a:ea typeface="+mn-ea"/>
                <a:cs typeface="+mn-cs"/>
              </a:rPr>
              <a:t>ed</a:t>
            </a:r>
            <a:r>
              <a:rPr lang="en-CA" sz="1100" kern="1200" dirty="0">
                <a:solidFill>
                  <a:schemeClr val="tx1"/>
                </a:solidFill>
                <a:latin typeface="Times New Roman" panose="02020603050405020304" pitchFamily="18" charset="0"/>
                <a:ea typeface="+mn-ea"/>
                <a:cs typeface="+mn-cs"/>
              </a:rPr>
              <a:t> (2014) (found at www.aocle.org) &amp; </a:t>
            </a:r>
            <a:r>
              <a:rPr lang="en-US" dirty="0"/>
              <a:t>supplements to CL journals.</a:t>
            </a:r>
          </a:p>
          <a:p>
            <a:r>
              <a:rPr lang="en-US" dirty="0"/>
              <a:t>At the preliminary examination, baseline information on ocular variables should be collected.  Such data is useful for future reference &amp; for comparison with post-fitting information.</a:t>
            </a:r>
          </a:p>
          <a:p>
            <a:r>
              <a:rPr lang="en-US" dirty="0"/>
              <a:t>Screening may indicate that the patient would be better served by spectacles rather than CLs.  The options (if any) should be presented to the patient.</a:t>
            </a:r>
          </a:p>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p:spPr>
        <p:txBody>
          <a:bodyPr/>
          <a:lstStyle/>
          <a:p>
            <a:fld id="{D2CFAD99-038B-4E7C-8F21-B56539DD9AB4}" type="slidenum">
              <a:rPr lang="en-US" smtClean="0">
                <a:latin typeface="Times New Roman" panose="02020603050405020304" pitchFamily="18" charset="0"/>
              </a:rPr>
              <a:t>71</a:t>
            </a:fld>
            <a:endParaRPr lang="en-US">
              <a:latin typeface="Times New Roman" panose="02020603050405020304" pitchFamily="18" charset="0"/>
            </a:endParaRPr>
          </a:p>
        </p:txBody>
      </p:sp>
      <p:sp>
        <p:nvSpPr>
          <p:cNvPr id="90115" name="Rectangle 2"/>
          <p:cNvSpPr>
            <a:spLocks noChangeArrowheads="1"/>
          </p:cNvSpPr>
          <p:nvPr/>
        </p:nvSpPr>
        <p:spPr bwMode="auto">
          <a:xfrm>
            <a:off x="3619024" y="6790"/>
            <a:ext cx="2767489" cy="459970"/>
          </a:xfrm>
          <a:prstGeom prst="rect">
            <a:avLst/>
          </a:prstGeom>
          <a:noFill/>
          <a:ln w="9525">
            <a:noFill/>
            <a:miter lim="800000"/>
          </a:ln>
        </p:spPr>
        <p:txBody>
          <a:bodyPr wrap="none" anchor="ctr"/>
          <a:lstStyle/>
          <a:p>
            <a:endParaRPr lang="en-US"/>
          </a:p>
        </p:txBody>
      </p:sp>
      <p:sp>
        <p:nvSpPr>
          <p:cNvPr id="90116" name="Rectangle 3"/>
          <p:cNvSpPr>
            <a:spLocks noChangeArrowheads="1"/>
          </p:cNvSpPr>
          <p:nvPr/>
        </p:nvSpPr>
        <p:spPr bwMode="auto">
          <a:xfrm>
            <a:off x="3619024" y="9343663"/>
            <a:ext cx="2767489" cy="458272"/>
          </a:xfrm>
          <a:prstGeom prst="rect">
            <a:avLst/>
          </a:prstGeom>
          <a:noFill/>
          <a:ln w="9525">
            <a:noFill/>
            <a:miter lim="800000"/>
          </a:ln>
        </p:spPr>
        <p:txBody>
          <a:bodyPr lIns="19050" tIns="0" rIns="19050" bIns="0" anchor="b"/>
          <a:lstStyle/>
          <a:p>
            <a:pPr algn="r"/>
            <a:r>
              <a:rPr lang="en-US" sz="1000" i="1"/>
              <a:t>12</a:t>
            </a:r>
          </a:p>
        </p:txBody>
      </p:sp>
      <p:sp>
        <p:nvSpPr>
          <p:cNvPr id="90117" name="Rectangle 4"/>
          <p:cNvSpPr>
            <a:spLocks noChangeArrowheads="1"/>
          </p:cNvSpPr>
          <p:nvPr/>
        </p:nvSpPr>
        <p:spPr bwMode="auto">
          <a:xfrm>
            <a:off x="0" y="9343663"/>
            <a:ext cx="2767489" cy="458272"/>
          </a:xfrm>
          <a:prstGeom prst="rect">
            <a:avLst/>
          </a:prstGeom>
          <a:noFill/>
          <a:ln w="9525">
            <a:noFill/>
            <a:miter lim="800000"/>
          </a:ln>
        </p:spPr>
        <p:txBody>
          <a:bodyPr wrap="none" anchor="ctr"/>
          <a:lstStyle/>
          <a:p>
            <a:endParaRPr lang="en-US"/>
          </a:p>
        </p:txBody>
      </p:sp>
      <p:sp>
        <p:nvSpPr>
          <p:cNvPr id="90118" name="Rectangle 5"/>
          <p:cNvSpPr>
            <a:spLocks noChangeArrowheads="1"/>
          </p:cNvSpPr>
          <p:nvPr/>
        </p:nvSpPr>
        <p:spPr bwMode="auto">
          <a:xfrm>
            <a:off x="0" y="6790"/>
            <a:ext cx="2767489" cy="459970"/>
          </a:xfrm>
          <a:prstGeom prst="rect">
            <a:avLst/>
          </a:prstGeom>
          <a:noFill/>
          <a:ln w="9525">
            <a:noFill/>
            <a:miter lim="800000"/>
          </a:ln>
        </p:spPr>
        <p:txBody>
          <a:bodyPr wrap="none" anchor="ctr"/>
          <a:lstStyle/>
          <a:p>
            <a:endParaRPr lang="en-US"/>
          </a:p>
        </p:txBody>
      </p:sp>
      <p:sp>
        <p:nvSpPr>
          <p:cNvPr id="90119" name="Rectangle 6"/>
          <p:cNvSpPr>
            <a:spLocks noChangeArrowheads="1"/>
          </p:cNvSpPr>
          <p:nvPr/>
        </p:nvSpPr>
        <p:spPr bwMode="auto">
          <a:xfrm>
            <a:off x="3617547" y="3395"/>
            <a:ext cx="2768967" cy="459970"/>
          </a:xfrm>
          <a:prstGeom prst="rect">
            <a:avLst/>
          </a:prstGeom>
          <a:noFill/>
          <a:ln w="9525">
            <a:noFill/>
            <a:miter lim="800000"/>
          </a:ln>
        </p:spPr>
        <p:txBody>
          <a:bodyPr wrap="none" anchor="ctr"/>
          <a:lstStyle/>
          <a:p>
            <a:endParaRPr lang="en-US"/>
          </a:p>
        </p:txBody>
      </p:sp>
      <p:sp>
        <p:nvSpPr>
          <p:cNvPr id="90120" name="Rectangle 7"/>
          <p:cNvSpPr>
            <a:spLocks noChangeArrowheads="1"/>
          </p:cNvSpPr>
          <p:nvPr/>
        </p:nvSpPr>
        <p:spPr bwMode="auto">
          <a:xfrm>
            <a:off x="3617547" y="9341965"/>
            <a:ext cx="2768967" cy="458272"/>
          </a:xfrm>
          <a:prstGeom prst="rect">
            <a:avLst/>
          </a:prstGeom>
          <a:noFill/>
          <a:ln w="9525">
            <a:noFill/>
            <a:miter lim="800000"/>
          </a:ln>
        </p:spPr>
        <p:txBody>
          <a:bodyPr lIns="19050" tIns="0" rIns="19050" bIns="0" anchor="b"/>
          <a:lstStyle/>
          <a:p>
            <a:pPr algn="r"/>
            <a:r>
              <a:rPr lang="en-US" sz="1000" i="1"/>
              <a:t>12</a:t>
            </a:r>
          </a:p>
        </p:txBody>
      </p:sp>
      <p:sp>
        <p:nvSpPr>
          <p:cNvPr id="90121" name="Rectangle 8"/>
          <p:cNvSpPr>
            <a:spLocks noChangeArrowheads="1"/>
          </p:cNvSpPr>
          <p:nvPr/>
        </p:nvSpPr>
        <p:spPr bwMode="auto">
          <a:xfrm>
            <a:off x="-1478" y="9341965"/>
            <a:ext cx="2767490" cy="458272"/>
          </a:xfrm>
          <a:prstGeom prst="rect">
            <a:avLst/>
          </a:prstGeom>
          <a:noFill/>
          <a:ln w="9525">
            <a:noFill/>
            <a:miter lim="800000"/>
          </a:ln>
        </p:spPr>
        <p:txBody>
          <a:bodyPr wrap="none" anchor="ctr"/>
          <a:lstStyle/>
          <a:p>
            <a:endParaRPr lang="en-US"/>
          </a:p>
        </p:txBody>
      </p:sp>
      <p:sp>
        <p:nvSpPr>
          <p:cNvPr id="90122" name="Rectangle 9"/>
          <p:cNvSpPr>
            <a:spLocks noChangeArrowheads="1"/>
          </p:cNvSpPr>
          <p:nvPr/>
        </p:nvSpPr>
        <p:spPr bwMode="auto">
          <a:xfrm>
            <a:off x="-1478" y="3395"/>
            <a:ext cx="2767490" cy="459970"/>
          </a:xfrm>
          <a:prstGeom prst="rect">
            <a:avLst/>
          </a:prstGeom>
          <a:noFill/>
          <a:ln w="9525">
            <a:noFill/>
            <a:miter lim="800000"/>
          </a:ln>
        </p:spPr>
        <p:txBody>
          <a:bodyPr wrap="none" anchor="ctr"/>
          <a:lstStyle/>
          <a:p>
            <a:endParaRPr lang="en-US"/>
          </a:p>
        </p:txBody>
      </p:sp>
      <p:sp>
        <p:nvSpPr>
          <p:cNvPr id="90123" name="Rectangle 10"/>
          <p:cNvSpPr>
            <a:spLocks noGrp="1" noRot="1" noChangeAspect="1" noChangeArrowheads="1" noTextEdit="1"/>
          </p:cNvSpPr>
          <p:nvPr>
            <p:ph type="sldImg"/>
          </p:nvPr>
        </p:nvSpPr>
        <p:spPr>
          <a:xfrm>
            <a:off x="622300" y="858838"/>
            <a:ext cx="5143500" cy="3430587"/>
          </a:xfrm>
          <a:ln cap="flat"/>
        </p:spPr>
      </p:sp>
      <p:sp>
        <p:nvSpPr>
          <p:cNvPr id="90124" name="Rectangle 11"/>
          <p:cNvSpPr>
            <a:spLocks noGrp="1" noChangeArrowheads="1"/>
          </p:cNvSpPr>
          <p:nvPr>
            <p:ph type="body" idx="1"/>
          </p:nvPr>
        </p:nvSpPr>
        <p:spPr>
          <a:noFill/>
        </p:spPr>
        <p:txBody>
          <a:bodyPr/>
          <a:lstStyle/>
          <a:p>
            <a:r>
              <a:rPr lang="en-AU" b="1" dirty="0">
                <a:latin typeface="Times New Roman" panose="02020603050405020304" pitchFamily="18" charset="0"/>
              </a:rPr>
              <a:t>CL Replacement Schedule: Maintaining Inventory</a:t>
            </a:r>
            <a:endParaRPr lang="en-US" dirty="0">
              <a:latin typeface="Times New Roman" panose="02020603050405020304" pitchFamily="18" charset="0"/>
            </a:endParaRPr>
          </a:p>
          <a:p>
            <a:r>
              <a:rPr lang="en-AU" dirty="0">
                <a:latin typeface="Times New Roman" panose="02020603050405020304" pitchFamily="18" charset="0"/>
              </a:rPr>
              <a:t>Frequent CL replacement necessitates a large CL inventory in a practice.  Such inventories represent a significant investment by the practice.  CL inventory levels should be maintained to allow immediate dispensing of CLs to the majority of patients (think ‘normal distribution curve’ of </a:t>
            </a:r>
            <a:r>
              <a:rPr lang="en-AU" dirty="0" err="1">
                <a:latin typeface="Times New Roman" panose="02020603050405020304" pitchFamily="18" charset="0"/>
              </a:rPr>
              <a:t>BVPs</a:t>
            </a:r>
            <a:r>
              <a:rPr lang="en-AU" dirty="0">
                <a:latin typeface="Times New Roman" panose="02020603050405020304" pitchFamily="18" charset="0"/>
              </a:rPr>
              <a:t> and ocular parameters).</a:t>
            </a:r>
            <a:endParaRPr lang="en-US" dirty="0">
              <a:latin typeface="Times New Roman" panose="02020603050405020304" pitchFamily="18" charset="0"/>
            </a:endParaRPr>
          </a:p>
          <a:p>
            <a:r>
              <a:rPr lang="en-AU" dirty="0">
                <a:latin typeface="Times New Roman" panose="02020603050405020304" pitchFamily="18" charset="0"/>
              </a:rPr>
              <a:t>Where possible, a planned replacement program should be made available to each patient where it might encourage compliance.  Since patients like maximum convenience, CL dispensing &amp; collection should ideally be scheduled during the after-care visits.</a:t>
            </a:r>
            <a:endParaRPr lang="en-US" dirty="0">
              <a:latin typeface="Times New Roman" panose="02020603050405020304" pitchFamily="18" charset="0"/>
            </a:endParaRPr>
          </a:p>
          <a:p>
            <a:r>
              <a:rPr lang="en-AU" dirty="0">
                <a:latin typeface="Times New Roman" panose="02020603050405020304" pitchFamily="18" charset="0"/>
              </a:rPr>
              <a:t>This will allow staff members to check the CL inventory prior to the after-care visit &amp; order CLs if necessary.</a:t>
            </a:r>
            <a:endParaRPr lang="en-US" dirty="0">
              <a:latin typeface="Times New Roman" panose="02020603050405020304" pitchFamily="18" charset="0"/>
            </a:endParaRPr>
          </a:p>
          <a:p>
            <a:r>
              <a:rPr lang="en-AU" dirty="0">
                <a:latin typeface="Times New Roman" panose="02020603050405020304" pitchFamily="18" charset="0"/>
              </a:rPr>
              <a:t>Fitting frequent replacement or disposable CLs in a practice necessitates a large inventory which requires some form of stock control.  Today, computerized stock &amp; inventory control software is available to manage these issues &amp; out-of-stock situations should be uncommon.</a:t>
            </a:r>
            <a:endParaRPr lang="en-US" dirty="0">
              <a:latin typeface="Times New Roman" panose="02020603050405020304" pitchFamily="18" charset="0"/>
            </a:endParaRPr>
          </a:p>
          <a:p>
            <a:endParaRPr lang="en-US" dirty="0">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imes New Roman" panose="02020603050405020304" pitchFamily="18" charset="0"/>
              </a:defRPr>
            </a:lvl1pPr>
            <a:lvl2pPr marL="742950" indent="-285750">
              <a:spcBef>
                <a:spcPct val="30000"/>
              </a:spcBef>
              <a:defRPr sz="1100">
                <a:solidFill>
                  <a:schemeClr val="tx1"/>
                </a:solidFill>
                <a:latin typeface="Times New Roman" panose="02020603050405020304" pitchFamily="18" charset="0"/>
              </a:defRPr>
            </a:lvl2pPr>
            <a:lvl3pPr marL="1143000" indent="-228600">
              <a:spcBef>
                <a:spcPct val="30000"/>
              </a:spcBef>
              <a:defRPr sz="1100">
                <a:solidFill>
                  <a:schemeClr val="tx1"/>
                </a:solidFill>
                <a:latin typeface="Times New Roman" panose="02020603050405020304" pitchFamily="18" charset="0"/>
              </a:defRPr>
            </a:lvl3pPr>
            <a:lvl4pPr marL="1600200" indent="-228600">
              <a:spcBef>
                <a:spcPct val="30000"/>
              </a:spcBef>
              <a:defRPr sz="11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73B5540D-1CFA-4210-B74B-0FDAFB673D9A}" type="slidenum">
              <a:rPr lang="en-US" altLang="en-US" sz="1000"/>
              <a:t>72</a:t>
            </a:fld>
            <a:endParaRPr lang="en-US" altLang="en-US" sz="1000"/>
          </a:p>
        </p:txBody>
      </p:sp>
      <p:sp>
        <p:nvSpPr>
          <p:cNvPr id="472067" name="Rectangle 2"/>
          <p:cNvSpPr>
            <a:spLocks noGrp="1" noRot="1" noChangeAspect="1" noChangeArrowheads="1" noTextEdit="1"/>
          </p:cNvSpPr>
          <p:nvPr>
            <p:ph type="sldImg"/>
          </p:nvPr>
        </p:nvSpPr>
        <p:spPr/>
      </p:sp>
      <p:sp>
        <p:nvSpPr>
          <p:cNvPr id="472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anose="02020603050405020304" pitchFamily="18" charset="0"/>
            </a:endParaRPr>
          </a:p>
        </p:txBody>
      </p:sp>
    </p:spTree>
    <p:extLst>
      <p:ext uri="{BB962C8B-B14F-4D97-AF65-F5344CB8AC3E}">
        <p14:creationId xmlns:p14="http://schemas.microsoft.com/office/powerpoint/2010/main" val="400680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22300" y="858838"/>
            <a:ext cx="5143500" cy="3430587"/>
          </a:xfrm>
        </p:spPr>
      </p:sp>
      <p:sp>
        <p:nvSpPr>
          <p:cNvPr id="3" name="Espace réservé des commentaires 2"/>
          <p:cNvSpPr>
            <a:spLocks noGrp="1"/>
          </p:cNvSpPr>
          <p:nvPr>
            <p:ph type="body" idx="1"/>
          </p:nvPr>
        </p:nvSpPr>
        <p:spPr/>
        <p:txBody>
          <a:bodyPr/>
          <a:lstStyle/>
          <a:p>
            <a:r>
              <a:rPr lang="fr-FR" b="1" dirty="0" err="1"/>
              <a:t>Reasons</a:t>
            </a:r>
            <a:r>
              <a:rPr lang="fr-FR" b="1" baseline="0" dirty="0"/>
              <a:t> for CL Wear</a:t>
            </a:r>
            <a:endParaRPr lang="fr-FR" b="1" dirty="0"/>
          </a:p>
          <a:p>
            <a:r>
              <a:rPr lang="fr-FR" dirty="0" err="1"/>
              <a:t>Establish</a:t>
            </a:r>
            <a:r>
              <a:rPr lang="fr-FR" dirty="0"/>
              <a:t> the </a:t>
            </a:r>
            <a:r>
              <a:rPr lang="fr-FR" dirty="0" err="1"/>
              <a:t>reasons</a:t>
            </a:r>
            <a:r>
              <a:rPr lang="fr-FR" dirty="0"/>
              <a:t> for CL wear to </a:t>
            </a:r>
            <a:r>
              <a:rPr lang="fr-FR" dirty="0" err="1"/>
              <a:t>get</a:t>
            </a:r>
            <a:r>
              <a:rPr lang="fr-FR" dirty="0"/>
              <a:t> a </a:t>
            </a:r>
            <a:r>
              <a:rPr lang="fr-FR" dirty="0" err="1"/>
              <a:t>better</a:t>
            </a:r>
            <a:r>
              <a:rPr lang="fr-FR" dirty="0"/>
              <a:t> </a:t>
            </a:r>
            <a:r>
              <a:rPr lang="fr-FR" dirty="0" err="1"/>
              <a:t>understanding</a:t>
            </a:r>
            <a:r>
              <a:rPr lang="fr-FR" baseline="0" dirty="0"/>
              <a:t> of motivation &amp; compliance.</a:t>
            </a:r>
          </a:p>
          <a:p>
            <a:r>
              <a:rPr lang="fr-FR" dirty="0"/>
              <a:t>Source: </a:t>
            </a:r>
            <a:r>
              <a:rPr lang="fr-FR" i="1" dirty="0" err="1"/>
              <a:t>Clinical</a:t>
            </a:r>
            <a:r>
              <a:rPr lang="fr-FR" i="1" dirty="0"/>
              <a:t> </a:t>
            </a:r>
            <a:r>
              <a:rPr lang="fr-FR" i="1" dirty="0" err="1"/>
              <a:t>Manual</a:t>
            </a:r>
            <a:r>
              <a:rPr lang="fr-FR" i="1" baseline="0" dirty="0"/>
              <a:t> of Contact </a:t>
            </a:r>
            <a:r>
              <a:rPr lang="fr-FR" i="1" baseline="0" dirty="0" err="1"/>
              <a:t>Contact</a:t>
            </a:r>
            <a:r>
              <a:rPr lang="fr-FR" i="1" baseline="0" dirty="0"/>
              <a:t> </a:t>
            </a:r>
            <a:r>
              <a:rPr lang="fr-FR" i="1" baseline="0" dirty="0" err="1"/>
              <a:t>Lenses</a:t>
            </a:r>
            <a:r>
              <a:rPr lang="fr-FR" i="1" baseline="0" dirty="0"/>
              <a:t> </a:t>
            </a:r>
            <a:r>
              <a:rPr lang="fr-FR" baseline="0" dirty="0"/>
              <a:t>(</a:t>
            </a:r>
            <a:r>
              <a:rPr lang="fr-FR" baseline="0" dirty="0" err="1"/>
              <a:t>4th</a:t>
            </a:r>
            <a:r>
              <a:rPr lang="fr-FR" baseline="0" dirty="0"/>
              <a:t> </a:t>
            </a:r>
            <a:r>
              <a:rPr lang="fr-FR" baseline="0" dirty="0" err="1"/>
              <a:t>ed</a:t>
            </a:r>
            <a:r>
              <a:rPr lang="fr-FR" baseline="0" dirty="0"/>
              <a:t>) by Bennett &amp; Henry 2014</a:t>
            </a:r>
            <a:endParaRPr lang="fr-FR" dirty="0"/>
          </a:p>
        </p:txBody>
      </p:sp>
      <p:sp>
        <p:nvSpPr>
          <p:cNvPr id="4" name="Espace réservé du numéro de diapositive 3"/>
          <p:cNvSpPr>
            <a:spLocks noGrp="1"/>
          </p:cNvSpPr>
          <p:nvPr>
            <p:ph type="sldNum" sz="quarter" idx="10"/>
          </p:nvPr>
        </p:nvSpPr>
        <p:spPr/>
        <p:txBody>
          <a:bodyPr/>
          <a:lstStyle/>
          <a:p>
            <a:pPr>
              <a:defRPr/>
            </a:pPr>
            <a:fld id="{F3AE9DA1-B4EB-4A56-9D1D-2C8768AEE160}"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p>
            <a:fld id="{3B1A3CB5-393F-445D-971D-400BA4530BB7}" type="slidenum">
              <a:rPr lang="en-US" smtClean="0"/>
              <a:t>10</a:t>
            </a:fld>
            <a:endParaRPr lang="en-US"/>
          </a:p>
        </p:txBody>
      </p:sp>
      <p:sp>
        <p:nvSpPr>
          <p:cNvPr id="31747" name="Rectangle 2"/>
          <p:cNvSpPr>
            <a:spLocks noChangeArrowheads="1"/>
          </p:cNvSpPr>
          <p:nvPr/>
        </p:nvSpPr>
        <p:spPr bwMode="auto">
          <a:xfrm>
            <a:off x="3619500" y="6350"/>
            <a:ext cx="2767013" cy="460375"/>
          </a:xfrm>
          <a:prstGeom prst="rect">
            <a:avLst/>
          </a:prstGeom>
          <a:noFill/>
          <a:ln w="9525">
            <a:noFill/>
            <a:miter lim="800000"/>
          </a:ln>
        </p:spPr>
        <p:txBody>
          <a:bodyPr wrap="none" anchor="ctr"/>
          <a:lstStyle/>
          <a:p>
            <a:endParaRPr lang="en-US"/>
          </a:p>
        </p:txBody>
      </p:sp>
      <p:sp>
        <p:nvSpPr>
          <p:cNvPr id="31748" name="Rectangle 3"/>
          <p:cNvSpPr>
            <a:spLocks noChangeArrowheads="1"/>
          </p:cNvSpPr>
          <p:nvPr/>
        </p:nvSpPr>
        <p:spPr bwMode="auto">
          <a:xfrm>
            <a:off x="3619500" y="9344025"/>
            <a:ext cx="2767013" cy="457200"/>
          </a:xfrm>
          <a:prstGeom prst="rect">
            <a:avLst/>
          </a:prstGeom>
          <a:noFill/>
          <a:ln w="9525">
            <a:noFill/>
            <a:miter lim="800000"/>
          </a:ln>
        </p:spPr>
        <p:txBody>
          <a:bodyPr lIns="19050" tIns="0" rIns="19050" bIns="0" anchor="b"/>
          <a:lstStyle/>
          <a:p>
            <a:pPr algn="r"/>
            <a:r>
              <a:rPr lang="en-US" sz="1000" i="1"/>
              <a:t>12</a:t>
            </a:r>
          </a:p>
        </p:txBody>
      </p:sp>
      <p:sp>
        <p:nvSpPr>
          <p:cNvPr id="31749" name="Rectangle 4"/>
          <p:cNvSpPr>
            <a:spLocks noChangeArrowheads="1"/>
          </p:cNvSpPr>
          <p:nvPr/>
        </p:nvSpPr>
        <p:spPr bwMode="auto">
          <a:xfrm>
            <a:off x="0" y="9344025"/>
            <a:ext cx="2767013" cy="457200"/>
          </a:xfrm>
          <a:prstGeom prst="rect">
            <a:avLst/>
          </a:prstGeom>
          <a:noFill/>
          <a:ln w="9525">
            <a:noFill/>
            <a:miter lim="800000"/>
          </a:ln>
        </p:spPr>
        <p:txBody>
          <a:bodyPr wrap="none" anchor="ctr"/>
          <a:lstStyle/>
          <a:p>
            <a:endParaRPr lang="en-US"/>
          </a:p>
        </p:txBody>
      </p:sp>
      <p:sp>
        <p:nvSpPr>
          <p:cNvPr id="31750" name="Rectangle 5"/>
          <p:cNvSpPr>
            <a:spLocks noChangeArrowheads="1"/>
          </p:cNvSpPr>
          <p:nvPr/>
        </p:nvSpPr>
        <p:spPr bwMode="auto">
          <a:xfrm>
            <a:off x="0" y="6350"/>
            <a:ext cx="2767013" cy="460375"/>
          </a:xfrm>
          <a:prstGeom prst="rect">
            <a:avLst/>
          </a:prstGeom>
          <a:noFill/>
          <a:ln w="9525">
            <a:noFill/>
            <a:miter lim="800000"/>
          </a:ln>
        </p:spPr>
        <p:txBody>
          <a:bodyPr wrap="none" anchor="ctr"/>
          <a:lstStyle/>
          <a:p>
            <a:endParaRPr lang="en-US"/>
          </a:p>
        </p:txBody>
      </p:sp>
      <p:sp>
        <p:nvSpPr>
          <p:cNvPr id="31751" name="Rectangle 6"/>
          <p:cNvSpPr>
            <a:spLocks noChangeArrowheads="1"/>
          </p:cNvSpPr>
          <p:nvPr/>
        </p:nvSpPr>
        <p:spPr bwMode="auto">
          <a:xfrm>
            <a:off x="3617913" y="3175"/>
            <a:ext cx="2768600" cy="460375"/>
          </a:xfrm>
          <a:prstGeom prst="rect">
            <a:avLst/>
          </a:prstGeom>
          <a:noFill/>
          <a:ln w="9525">
            <a:noFill/>
            <a:miter lim="800000"/>
          </a:ln>
        </p:spPr>
        <p:txBody>
          <a:bodyPr wrap="none" anchor="ctr"/>
          <a:lstStyle/>
          <a:p>
            <a:endParaRPr lang="en-US"/>
          </a:p>
        </p:txBody>
      </p:sp>
      <p:sp>
        <p:nvSpPr>
          <p:cNvPr id="31752" name="Rectangle 7"/>
          <p:cNvSpPr>
            <a:spLocks noChangeArrowheads="1"/>
          </p:cNvSpPr>
          <p:nvPr/>
        </p:nvSpPr>
        <p:spPr bwMode="auto">
          <a:xfrm>
            <a:off x="3617913" y="9342438"/>
            <a:ext cx="2768600" cy="457200"/>
          </a:xfrm>
          <a:prstGeom prst="rect">
            <a:avLst/>
          </a:prstGeom>
          <a:noFill/>
          <a:ln w="9525">
            <a:noFill/>
            <a:miter lim="800000"/>
          </a:ln>
        </p:spPr>
        <p:txBody>
          <a:bodyPr lIns="19050" tIns="0" rIns="19050" bIns="0" anchor="b"/>
          <a:lstStyle/>
          <a:p>
            <a:pPr algn="r"/>
            <a:r>
              <a:rPr lang="en-US" sz="1000" i="1"/>
              <a:t>12</a:t>
            </a:r>
          </a:p>
        </p:txBody>
      </p:sp>
      <p:sp>
        <p:nvSpPr>
          <p:cNvPr id="31753" name="Rectangle 8"/>
          <p:cNvSpPr>
            <a:spLocks noChangeArrowheads="1"/>
          </p:cNvSpPr>
          <p:nvPr/>
        </p:nvSpPr>
        <p:spPr bwMode="auto">
          <a:xfrm>
            <a:off x="-1588" y="9342438"/>
            <a:ext cx="2767013" cy="457200"/>
          </a:xfrm>
          <a:prstGeom prst="rect">
            <a:avLst/>
          </a:prstGeom>
          <a:noFill/>
          <a:ln w="9525">
            <a:noFill/>
            <a:miter lim="800000"/>
          </a:ln>
        </p:spPr>
        <p:txBody>
          <a:bodyPr wrap="none" anchor="ctr"/>
          <a:lstStyle/>
          <a:p>
            <a:endParaRPr lang="en-US"/>
          </a:p>
        </p:txBody>
      </p:sp>
      <p:sp>
        <p:nvSpPr>
          <p:cNvPr id="31754" name="Rectangle 9"/>
          <p:cNvSpPr>
            <a:spLocks noChangeArrowheads="1"/>
          </p:cNvSpPr>
          <p:nvPr/>
        </p:nvSpPr>
        <p:spPr bwMode="auto">
          <a:xfrm>
            <a:off x="-1588" y="3175"/>
            <a:ext cx="2767013" cy="460375"/>
          </a:xfrm>
          <a:prstGeom prst="rect">
            <a:avLst/>
          </a:prstGeom>
          <a:noFill/>
          <a:ln w="9525">
            <a:noFill/>
            <a:miter lim="800000"/>
          </a:ln>
        </p:spPr>
        <p:txBody>
          <a:bodyPr wrap="none" anchor="ctr"/>
          <a:lstStyle/>
          <a:p>
            <a:endParaRPr lang="en-US"/>
          </a:p>
        </p:txBody>
      </p:sp>
      <p:sp>
        <p:nvSpPr>
          <p:cNvPr id="31755" name="Rectangle 10"/>
          <p:cNvSpPr>
            <a:spLocks noGrp="1" noRot="1" noChangeAspect="1" noChangeArrowheads="1" noTextEdit="1"/>
          </p:cNvSpPr>
          <p:nvPr>
            <p:ph type="sldImg"/>
          </p:nvPr>
        </p:nvSpPr>
        <p:spPr>
          <a:xfrm>
            <a:off x="622300" y="858838"/>
            <a:ext cx="5143500" cy="3430587"/>
          </a:xfrm>
          <a:ln cap="flat"/>
        </p:spPr>
      </p:sp>
      <p:sp>
        <p:nvSpPr>
          <p:cNvPr id="31756" name="Rectangle 11"/>
          <p:cNvSpPr>
            <a:spLocks noGrp="1" noChangeArrowheads="1"/>
          </p:cNvSpPr>
          <p:nvPr>
            <p:ph type="body" idx="1"/>
          </p:nvPr>
        </p:nvSpPr>
        <p:spPr>
          <a:noFill/>
        </p:spPr>
        <p:txBody>
          <a:bodyPr/>
          <a:lstStyle/>
          <a:p>
            <a:r>
              <a:rPr lang="en-US" b="1" dirty="0"/>
              <a:t>Patient Screening: Factors to Consider</a:t>
            </a:r>
          </a:p>
          <a:p>
            <a:r>
              <a:rPr lang="en-US" dirty="0"/>
              <a:t>Factors to consider are:</a:t>
            </a:r>
          </a:p>
          <a:p>
            <a:pPr marL="171450" indent="-171450">
              <a:buFont typeface="Arial" panose="020B0604020202020204" pitchFamily="34" charset="0"/>
              <a:buChar char="•"/>
            </a:pPr>
            <a:r>
              <a:rPr lang="en-US" b="1" dirty="0"/>
              <a:t>Anatomical &amp; physiological.  </a:t>
            </a:r>
            <a:r>
              <a:rPr lang="en-US" dirty="0"/>
              <a:t>Examination of the structure, shape, &amp; clarity of the anterior segment may reveal whether the eye is ‘normal’.  The measured features of the eye will suggest the type &amp; design of CL to be trialed.</a:t>
            </a:r>
          </a:p>
          <a:p>
            <a:pPr marL="171450" indent="-171450">
              <a:buFont typeface="Arial" panose="020B0604020202020204" pitchFamily="34" charset="0"/>
              <a:buChar char="•"/>
            </a:pPr>
            <a:r>
              <a:rPr lang="en-US" b="1" dirty="0"/>
              <a:t>Psychological.  </a:t>
            </a:r>
            <a:r>
              <a:rPr lang="en-US" dirty="0"/>
              <a:t>Motivation, intelligence, &amp; personality influence the likely success rate of CL wear.  A patient who expresses extreme sensitivity, may be suggestive of a potentially unsuccessful CL wearer.  A comprehensive explanation of the advantages that can be derived from CL wear may dispel some of the fallacies of CL wear.  Monitoring the compliance of such patients to the prescribed care regimen is necessary.</a:t>
            </a:r>
          </a:p>
          <a:p>
            <a:pPr marL="171450" indent="-171450">
              <a:buFont typeface="Arial" panose="020B0604020202020204" pitchFamily="34" charset="0"/>
              <a:buChar char="•"/>
            </a:pPr>
            <a:r>
              <a:rPr lang="en-US" b="1" dirty="0"/>
              <a:t>Pathological.  </a:t>
            </a:r>
            <a:r>
              <a:rPr lang="en-US" dirty="0"/>
              <a:t>A thorough history &amp; subsequent eye examination may provide indications for, or contra-indications to, CL wear.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7" descr="APPROVED Title slide Yellow 2010.jpg"/>
          <p:cNvPicPr>
            <a:picLocks noChangeAspect="1"/>
          </p:cNvPicPr>
          <p:nvPr/>
        </p:nvPicPr>
        <p:blipFill>
          <a:blip r:embed="rId2" cstate="print"/>
          <a:srcRect l="8829" t="8888" r="7797" b="23334"/>
          <a:stretch>
            <a:fillRect/>
          </a:stretch>
        </p:blipFill>
        <p:spPr bwMode="auto">
          <a:xfrm>
            <a:off x="0" y="-12700"/>
            <a:ext cx="10287000" cy="6886575"/>
          </a:xfrm>
          <a:prstGeom prst="rect">
            <a:avLst/>
          </a:prstGeom>
          <a:noFill/>
          <a:ln w="9525">
            <a:noFill/>
            <a:miter lim="800000"/>
            <a:headEnd/>
            <a:tailEnd/>
          </a:ln>
        </p:spPr>
      </p:pic>
      <p:pic>
        <p:nvPicPr>
          <p:cNvPr id="3" name="Picture 2" descr="C:\Documents and Settings\boshart\My Documents\Working CCLR Folder\SHorg\Images\finger with lensa.jpg"/>
          <p:cNvPicPr>
            <a:picLocks noChangeAspect="1" noChangeArrowheads="1"/>
          </p:cNvPicPr>
          <p:nvPr/>
        </p:nvPicPr>
        <p:blipFill>
          <a:blip r:embed="rId3" cstate="print">
            <a:duotone>
              <a:schemeClr val="accent6">
                <a:shade val="45000"/>
                <a:satMod val="135000"/>
              </a:schemeClr>
              <a:prstClr val="white"/>
            </a:duotone>
            <a:lum bright="-1000" contrast="-1000"/>
          </a:blip>
          <a:srcRect/>
          <a:stretch>
            <a:fillRect/>
          </a:stretch>
        </p:blipFill>
        <p:spPr bwMode="auto">
          <a:xfrm>
            <a:off x="0" y="1263872"/>
            <a:ext cx="10287000" cy="493239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684A88E-E133-4C41-B1D6-5C425925C901}"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6C69048-7228-4C7A-B273-227205864D37}"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44452"/>
            <a:ext cx="231457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44452"/>
            <a:ext cx="6772275"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7EB7E2D-635F-414E-998F-D7F2B118A560}"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txBox="1"/>
          <p:nvPr/>
        </p:nvSpPr>
        <p:spPr>
          <a:xfrm>
            <a:off x="171450" y="0"/>
            <a:ext cx="99441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a:t>IACLE Sponsors</a:t>
            </a:r>
            <a:endParaRPr lang="en-CA"/>
          </a:p>
        </p:txBody>
      </p:sp>
      <p:pic>
        <p:nvPicPr>
          <p:cNvPr id="3" name="Picture 7"/>
          <p:cNvPicPr>
            <a:picLocks noChangeAspect="1"/>
          </p:cNvPicPr>
          <p:nvPr/>
        </p:nvPicPr>
        <p:blipFill>
          <a:blip r:embed="rId2" cstate="print"/>
          <a:srcRect/>
          <a:stretch>
            <a:fillRect/>
          </a:stretch>
        </p:blipFill>
        <p:spPr bwMode="auto">
          <a:xfrm>
            <a:off x="7265195" y="3505206"/>
            <a:ext cx="1907381" cy="581025"/>
          </a:xfrm>
          <a:prstGeom prst="rect">
            <a:avLst/>
          </a:prstGeom>
          <a:noFill/>
          <a:ln w="9525">
            <a:noFill/>
            <a:miter lim="800000"/>
            <a:headEnd/>
            <a:tailEnd/>
          </a:ln>
        </p:spPr>
      </p:pic>
      <p:pic>
        <p:nvPicPr>
          <p:cNvPr id="4" name="Picture 8"/>
          <p:cNvPicPr>
            <a:picLocks noChangeAspect="1"/>
          </p:cNvPicPr>
          <p:nvPr/>
        </p:nvPicPr>
        <p:blipFill>
          <a:blip r:embed="rId3" cstate="print"/>
          <a:srcRect/>
          <a:stretch>
            <a:fillRect/>
          </a:stretch>
        </p:blipFill>
        <p:spPr bwMode="auto">
          <a:xfrm>
            <a:off x="4457700" y="3505206"/>
            <a:ext cx="2185988" cy="581025"/>
          </a:xfrm>
          <a:prstGeom prst="rect">
            <a:avLst/>
          </a:prstGeom>
          <a:noFill/>
          <a:ln w="9525">
            <a:noFill/>
            <a:miter lim="800000"/>
            <a:headEnd/>
            <a:tailEnd/>
          </a:ln>
        </p:spPr>
      </p:pic>
      <p:pic>
        <p:nvPicPr>
          <p:cNvPr id="5" name="Picture 9"/>
          <p:cNvPicPr>
            <a:picLocks noChangeAspect="1"/>
          </p:cNvPicPr>
          <p:nvPr/>
        </p:nvPicPr>
        <p:blipFill>
          <a:blip r:embed="rId4" cstate="print"/>
          <a:srcRect/>
          <a:stretch>
            <a:fillRect/>
          </a:stretch>
        </p:blipFill>
        <p:spPr bwMode="auto">
          <a:xfrm>
            <a:off x="7265195" y="2590811"/>
            <a:ext cx="2250281" cy="581025"/>
          </a:xfrm>
          <a:prstGeom prst="rect">
            <a:avLst/>
          </a:prstGeom>
          <a:noFill/>
          <a:ln w="9525">
            <a:noFill/>
            <a:miter lim="800000"/>
            <a:headEnd/>
            <a:tailEnd/>
          </a:ln>
        </p:spPr>
      </p:pic>
      <p:pic>
        <p:nvPicPr>
          <p:cNvPr id="6" name="Picture 10"/>
          <p:cNvPicPr>
            <a:picLocks noChangeAspect="1"/>
          </p:cNvPicPr>
          <p:nvPr/>
        </p:nvPicPr>
        <p:blipFill>
          <a:blip r:embed="rId5" cstate="print"/>
          <a:srcRect/>
          <a:stretch>
            <a:fillRect/>
          </a:stretch>
        </p:blipFill>
        <p:spPr bwMode="auto">
          <a:xfrm>
            <a:off x="6000750" y="2619386"/>
            <a:ext cx="771525" cy="581025"/>
          </a:xfrm>
          <a:prstGeom prst="rect">
            <a:avLst/>
          </a:prstGeom>
          <a:noFill/>
          <a:ln w="9525">
            <a:noFill/>
            <a:miter lim="800000"/>
            <a:headEnd/>
            <a:tailEnd/>
          </a:ln>
        </p:spPr>
      </p:pic>
      <p:pic>
        <p:nvPicPr>
          <p:cNvPr id="7" name="Picture 11"/>
          <p:cNvPicPr>
            <a:picLocks noChangeAspect="1"/>
          </p:cNvPicPr>
          <p:nvPr/>
        </p:nvPicPr>
        <p:blipFill>
          <a:blip r:embed="rId6" cstate="print"/>
          <a:srcRect/>
          <a:stretch>
            <a:fillRect/>
          </a:stretch>
        </p:blipFill>
        <p:spPr bwMode="auto">
          <a:xfrm>
            <a:off x="4061223" y="2667011"/>
            <a:ext cx="1285875" cy="581025"/>
          </a:xfrm>
          <a:prstGeom prst="rect">
            <a:avLst/>
          </a:prstGeom>
          <a:noFill/>
          <a:ln w="9525">
            <a:noFill/>
            <a:miter lim="800000"/>
            <a:headEnd/>
            <a:tailEnd/>
          </a:ln>
        </p:spPr>
      </p:pic>
      <p:sp>
        <p:nvSpPr>
          <p:cNvPr id="8" name="Title 1"/>
          <p:cNvSpPr txBox="1"/>
          <p:nvPr/>
        </p:nvSpPr>
        <p:spPr>
          <a:xfrm>
            <a:off x="771525" y="6353186"/>
            <a:ext cx="874395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1000"/>
              <a:t>©  </a:t>
            </a:r>
            <a:r>
              <a:rPr lang="en-US" sz="100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a:solidFill>
                  <a:srgbClr val="0073AE"/>
                </a:solidFill>
                <a:latin typeface="Arial" panose="020B0604020202020204" pitchFamily="34" charset="0"/>
                <a:cs typeface="Arial" panose="020B0604020202020204" pitchFamily="34" charset="0"/>
              </a:rPr>
              <a:t>www.iacle.org</a:t>
            </a:r>
            <a:endParaRPr lang="en-CA" sz="1000">
              <a:solidFill>
                <a:srgbClr val="0073AE"/>
              </a:solidFill>
              <a:latin typeface="Arial" panose="020B0604020202020204" pitchFamily="34" charset="0"/>
              <a:cs typeface="Arial" panose="020B0604020202020204" pitchFamily="34" charset="0"/>
            </a:endParaRPr>
          </a:p>
        </p:txBody>
      </p:sp>
      <p:pic>
        <p:nvPicPr>
          <p:cNvPr id="9" name="Picture 13"/>
          <p:cNvPicPr>
            <a:picLocks noChangeAspect="1"/>
          </p:cNvPicPr>
          <p:nvPr/>
        </p:nvPicPr>
        <p:blipFill>
          <a:blip r:embed="rId7" cstate="print"/>
          <a:srcRect/>
          <a:stretch>
            <a:fillRect/>
          </a:stretch>
        </p:blipFill>
        <p:spPr bwMode="auto">
          <a:xfrm>
            <a:off x="5518553" y="4905386"/>
            <a:ext cx="2368153" cy="581025"/>
          </a:xfrm>
          <a:prstGeom prst="rect">
            <a:avLst/>
          </a:prstGeom>
          <a:noFill/>
          <a:ln w="9525">
            <a:noFill/>
            <a:miter lim="800000"/>
            <a:headEnd/>
            <a:tailEnd/>
          </a:ln>
        </p:spPr>
      </p:pic>
      <p:pic>
        <p:nvPicPr>
          <p:cNvPr id="10" name="Picture 14"/>
          <p:cNvPicPr>
            <a:picLocks noChangeAspect="1"/>
          </p:cNvPicPr>
          <p:nvPr/>
        </p:nvPicPr>
        <p:blipFill>
          <a:blip r:embed="rId8" cstate="print"/>
          <a:srcRect/>
          <a:stretch>
            <a:fillRect/>
          </a:stretch>
        </p:blipFill>
        <p:spPr bwMode="auto">
          <a:xfrm>
            <a:off x="375052" y="2476500"/>
            <a:ext cx="2796778" cy="1866900"/>
          </a:xfrm>
          <a:prstGeom prst="rect">
            <a:avLst/>
          </a:prstGeom>
          <a:noFill/>
          <a:ln w="9525">
            <a:noFill/>
            <a:miter lim="800000"/>
            <a:headEnd/>
            <a:tailEnd/>
          </a:ln>
        </p:spPr>
      </p:pic>
      <p:pic>
        <p:nvPicPr>
          <p:cNvPr id="11" name="Picture 15"/>
          <p:cNvPicPr>
            <a:picLocks noChangeAspect="1"/>
          </p:cNvPicPr>
          <p:nvPr/>
        </p:nvPicPr>
        <p:blipFill>
          <a:blip r:embed="rId9" cstate="print"/>
          <a:srcRect/>
          <a:stretch>
            <a:fillRect/>
          </a:stretch>
        </p:blipFill>
        <p:spPr bwMode="auto">
          <a:xfrm>
            <a:off x="375052" y="4572000"/>
            <a:ext cx="2796778" cy="1219200"/>
          </a:xfrm>
          <a:prstGeom prst="rect">
            <a:avLst/>
          </a:prstGeom>
          <a:noFill/>
          <a:ln w="9525">
            <a:noFill/>
            <a:miter lim="800000"/>
            <a:headEnd/>
            <a:tailEnd/>
          </a:ln>
        </p:spPr>
      </p:pic>
      <p:sp>
        <p:nvSpPr>
          <p:cNvPr id="12" name="TextBox 16"/>
          <p:cNvSpPr txBox="1">
            <a:spLocks noChangeArrowheads="1"/>
          </p:cNvSpPr>
          <p:nvPr/>
        </p:nvSpPr>
        <p:spPr bwMode="auto">
          <a:xfrm>
            <a:off x="375052" y="2932124"/>
            <a:ext cx="2796778" cy="9540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en-US" sz="2800">
                <a:solidFill>
                  <a:schemeClr val="bg1"/>
                </a:solidFill>
                <a:latin typeface="Times New Roman" panose="02020603050405020304" pitchFamily="18" charset="0"/>
                <a:cs typeface="Times New Roman" panose="02020603050405020304" pitchFamily="18" charset="0"/>
              </a:rPr>
              <a:t>Industry</a:t>
            </a:r>
          </a:p>
          <a:p>
            <a:pPr algn="ctr">
              <a:defRPr/>
            </a:pPr>
            <a:r>
              <a:rPr lang="en-GB" altLang="en-US" sz="2800">
                <a:solidFill>
                  <a:schemeClr val="bg1"/>
                </a:solidFill>
                <a:latin typeface="Times New Roman" panose="02020603050405020304" pitchFamily="18" charset="0"/>
                <a:cs typeface="Times New Roman" panose="02020603050405020304" pitchFamily="18" charset="0"/>
              </a:rPr>
              <a:t>Supporters</a:t>
            </a:r>
            <a:endParaRPr lang="en-CA" altLang="en-US" sz="2800">
              <a:solidFill>
                <a:schemeClr val="bg1"/>
              </a:solidFill>
              <a:latin typeface="Times New Roman" panose="02020603050405020304" pitchFamily="18" charset="0"/>
              <a:cs typeface="Times New Roman" panose="02020603050405020304" pitchFamily="18" charset="0"/>
            </a:endParaRPr>
          </a:p>
        </p:txBody>
      </p:sp>
      <p:sp>
        <p:nvSpPr>
          <p:cNvPr id="13" name="TextBox 17"/>
          <p:cNvSpPr txBox="1">
            <a:spLocks noChangeArrowheads="1"/>
          </p:cNvSpPr>
          <p:nvPr/>
        </p:nvSpPr>
        <p:spPr bwMode="auto">
          <a:xfrm>
            <a:off x="375052" y="4724400"/>
            <a:ext cx="2796778" cy="9540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en-US" sz="2800">
                <a:solidFill>
                  <a:schemeClr val="bg1"/>
                </a:solidFill>
                <a:latin typeface="Times New Roman" panose="02020603050405020304" pitchFamily="18" charset="0"/>
                <a:cs typeface="Times New Roman" panose="02020603050405020304" pitchFamily="18" charset="0"/>
              </a:rPr>
              <a:t>Major In-Kind</a:t>
            </a:r>
          </a:p>
          <a:p>
            <a:pPr algn="ctr">
              <a:defRPr/>
            </a:pPr>
            <a:r>
              <a:rPr lang="en-GB" altLang="en-US" sz="2800">
                <a:solidFill>
                  <a:schemeClr val="bg1"/>
                </a:solidFill>
                <a:latin typeface="Times New Roman" panose="02020603050405020304" pitchFamily="18" charset="0"/>
                <a:cs typeface="Times New Roman" panose="02020603050405020304" pitchFamily="18" charset="0"/>
              </a:rPr>
              <a:t>Supporter</a:t>
            </a:r>
            <a:endParaRPr lang="en-CA" alt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a:prstGeom prst="rect">
            <a:avLst/>
          </a:prstGeo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171450" y="990600"/>
            <a:ext cx="99441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1A119-E5F8-4FD3-8657-AECA7EDC4C2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71525" y="2130436"/>
            <a:ext cx="8743950" cy="1470025"/>
          </a:xfrm>
          <a:prstGeom prst="rect">
            <a:avLst/>
          </a:prstGeom>
        </p:spPr>
        <p:txBody>
          <a:bodyPr/>
          <a:lstStyle/>
          <a:p>
            <a:r>
              <a:rPr lang="en-US"/>
              <a:t>Click to edit Master title style</a:t>
            </a:r>
            <a:endParaRPr lang="nl-NL"/>
          </a:p>
        </p:txBody>
      </p:sp>
      <p:sp>
        <p:nvSpPr>
          <p:cNvPr id="3" name="Ondertitel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37485352-2AC9-4E59-84BC-599C5BC9EFD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40"/>
            <a:ext cx="8743950" cy="1470025"/>
          </a:xfrm>
        </p:spPr>
        <p:txBody>
          <a:bodyPr>
            <a:normAutofit/>
          </a:bodyPr>
          <a:lstStyle>
            <a:lvl1pPr algn="ctr">
              <a:defRPr sz="3600">
                <a:solidFill>
                  <a:srgbClr val="5C6F7B"/>
                </a:solidFill>
                <a:latin typeface="Times New Roman" panose="02020603050405020304" pitchFamily="18" charset="0"/>
                <a:cs typeface="Times New Roman" panose="02020603050405020304" pitchFamily="18" charset="0"/>
              </a:defRPr>
            </a:lvl1pPr>
          </a:lstStyle>
          <a:p>
            <a:r>
              <a:rPr lang="en-US"/>
              <a:t>Click to edit Master title style</a:t>
            </a:r>
            <a:endParaRPr lang="en-CA" dirty="0"/>
          </a:p>
        </p:txBody>
      </p:sp>
      <p:sp>
        <p:nvSpPr>
          <p:cNvPr id="3" name="Subtitle 2"/>
          <p:cNvSpPr>
            <a:spLocks noGrp="1"/>
          </p:cNvSpPr>
          <p:nvPr>
            <p:ph type="subTitle" idx="1"/>
          </p:nvPr>
        </p:nvSpPr>
        <p:spPr>
          <a:xfrm>
            <a:off x="1543050" y="3886200"/>
            <a:ext cx="72009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a:xfrm>
            <a:off x="514350" y="6356365"/>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2C5513C-908A-43EE-9962-D22A5B423B8D}" type="datetimeFigureOut">
              <a:rPr lang="en-CA"/>
              <a:t>2020-03-14</a:t>
            </a:fld>
            <a:endParaRPr lang="en-CA"/>
          </a:p>
        </p:txBody>
      </p:sp>
      <p:sp>
        <p:nvSpPr>
          <p:cNvPr id="5" name="Footer Placeholder 4"/>
          <p:cNvSpPr>
            <a:spLocks noGrp="1"/>
          </p:cNvSpPr>
          <p:nvPr>
            <p:ph type="ftr" sz="quarter" idx="11"/>
          </p:nvPr>
        </p:nvSpPr>
        <p:spPr>
          <a:xfrm>
            <a:off x="3514725" y="6356365"/>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6" name="Slide Number Placeholder 5"/>
          <p:cNvSpPr>
            <a:spLocks noGrp="1"/>
          </p:cNvSpPr>
          <p:nvPr>
            <p:ph type="sldNum" sz="quarter" idx="12"/>
          </p:nvPr>
        </p:nvSpPr>
        <p:spPr>
          <a:xfrm>
            <a:off x="7372350" y="6356365"/>
            <a:ext cx="2400300" cy="365125"/>
          </a:xfrm>
          <a:prstGeom prst="rect">
            <a:avLst/>
          </a:prstGeom>
        </p:spPr>
        <p:txBody>
          <a:bodyPr vert="horz" wrap="square" lIns="91440" tIns="45720" rIns="91440" bIns="45720" numCol="1" anchor="t" anchorCtr="0" compatLnSpc="1"/>
          <a:lstStyle>
            <a:lvl1pPr eaLnBrk="1" hangingPunct="1">
              <a:defRPr/>
            </a:lvl1pPr>
          </a:lstStyle>
          <a:p>
            <a:pPr>
              <a:defRPr/>
            </a:pPr>
            <a:fld id="{4235E825-F1A3-41C7-A030-BE927F019C1E}" type="slidenum">
              <a:rPr lang="en-CA" altLang="en-US"/>
              <a:t>‹#›</a:t>
            </a:fld>
            <a:endParaRPr lang="en-CA"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171450" y="990600"/>
            <a:ext cx="99441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a:xfrm>
            <a:off x="514350" y="6356365"/>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69075EF-BDDC-4410-9FC4-53C1C736A5CB}" type="datetimeFigureOut">
              <a:rPr lang="en-CA"/>
              <a:t>2020-03-14</a:t>
            </a:fld>
            <a:endParaRPr lang="en-CA"/>
          </a:p>
        </p:txBody>
      </p:sp>
      <p:sp>
        <p:nvSpPr>
          <p:cNvPr id="5" name="Footer Placeholder 4"/>
          <p:cNvSpPr>
            <a:spLocks noGrp="1"/>
          </p:cNvSpPr>
          <p:nvPr>
            <p:ph type="ftr" sz="quarter" idx="11"/>
          </p:nvPr>
        </p:nvSpPr>
        <p:spPr>
          <a:xfrm>
            <a:off x="3514725" y="6356365"/>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6" name="Slide Number Placeholder 5"/>
          <p:cNvSpPr>
            <a:spLocks noGrp="1"/>
          </p:cNvSpPr>
          <p:nvPr>
            <p:ph type="sldNum" sz="quarter" idx="12"/>
          </p:nvPr>
        </p:nvSpPr>
        <p:spPr>
          <a:xfrm>
            <a:off x="7372350" y="6356365"/>
            <a:ext cx="2400300" cy="365125"/>
          </a:xfrm>
          <a:prstGeom prst="rect">
            <a:avLst/>
          </a:prstGeom>
        </p:spPr>
        <p:txBody>
          <a:bodyPr vert="horz" wrap="square" lIns="91440" tIns="45720" rIns="91440" bIns="45720" numCol="1" anchor="t" anchorCtr="0" compatLnSpc="1"/>
          <a:lstStyle>
            <a:lvl1pPr eaLnBrk="1" hangingPunct="1">
              <a:defRPr/>
            </a:lvl1pPr>
          </a:lstStyle>
          <a:p>
            <a:pPr>
              <a:defRPr/>
            </a:pPr>
            <a:fld id="{8898E53E-7203-4839-BED0-FD689282FEEE}" type="slidenum">
              <a:rPr lang="en-CA" altLang="en-US"/>
              <a:t>‹#›</a:t>
            </a:fld>
            <a:endParaRPr lang="en-CA"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171450" y="1676404"/>
            <a:ext cx="9944100" cy="444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Text Placeholder 2"/>
          <p:cNvSpPr>
            <a:spLocks noGrp="1"/>
          </p:cNvSpPr>
          <p:nvPr>
            <p:ph type="body" idx="13"/>
          </p:nvPr>
        </p:nvSpPr>
        <p:spPr>
          <a:xfrm>
            <a:off x="171450" y="990600"/>
            <a:ext cx="9944100" cy="520456"/>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Date Placeholder 3"/>
          <p:cNvSpPr>
            <a:spLocks noGrp="1"/>
          </p:cNvSpPr>
          <p:nvPr>
            <p:ph type="dt" sz="half" idx="14"/>
          </p:nvPr>
        </p:nvSpPr>
        <p:spPr>
          <a:xfrm>
            <a:off x="514350" y="6356365"/>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51F1872-039B-43FE-9A0C-84DB4AD240EA}" type="datetimeFigureOut">
              <a:rPr lang="en-CA"/>
              <a:t>2020-03-14</a:t>
            </a:fld>
            <a:endParaRPr lang="en-CA"/>
          </a:p>
        </p:txBody>
      </p:sp>
      <p:sp>
        <p:nvSpPr>
          <p:cNvPr id="6" name="Footer Placeholder 4"/>
          <p:cNvSpPr>
            <a:spLocks noGrp="1"/>
          </p:cNvSpPr>
          <p:nvPr>
            <p:ph type="ftr" sz="quarter" idx="15"/>
          </p:nvPr>
        </p:nvSpPr>
        <p:spPr>
          <a:xfrm>
            <a:off x="3514725" y="6356365"/>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8" name="Slide Number Placeholder 5"/>
          <p:cNvSpPr>
            <a:spLocks noGrp="1"/>
          </p:cNvSpPr>
          <p:nvPr>
            <p:ph type="sldNum" sz="quarter" idx="16"/>
          </p:nvPr>
        </p:nvSpPr>
        <p:spPr>
          <a:xfrm>
            <a:off x="7372350" y="6356365"/>
            <a:ext cx="2400300" cy="365125"/>
          </a:xfrm>
          <a:prstGeom prst="rect">
            <a:avLst/>
          </a:prstGeom>
        </p:spPr>
        <p:txBody>
          <a:bodyPr vert="horz" wrap="square" lIns="91440" tIns="45720" rIns="91440" bIns="45720" numCol="1" anchor="t" anchorCtr="0" compatLnSpc="1"/>
          <a:lstStyle>
            <a:lvl1pPr eaLnBrk="1" hangingPunct="1">
              <a:defRPr/>
            </a:lvl1pPr>
          </a:lstStyle>
          <a:p>
            <a:pPr>
              <a:defRPr/>
            </a:pPr>
            <a:fld id="{C7EA39D9-A474-40AF-9D3D-A58BA70922FD}" type="slidenum">
              <a:rPr lang="en-CA" altLang="en-US"/>
              <a:t>‹#›</a:t>
            </a:fld>
            <a:endParaRPr lang="en-CA"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p:cNvSpPr>
            <a:spLocks noGrp="1"/>
          </p:cNvSpPr>
          <p:nvPr>
            <p:ph sz="half" idx="1"/>
          </p:nvPr>
        </p:nvSpPr>
        <p:spPr>
          <a:xfrm>
            <a:off x="171450"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5229225"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a:xfrm>
            <a:off x="514350" y="6356365"/>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80607DA-9AF1-4D0F-B79F-E18765A97E32}" type="datetimeFigureOut">
              <a:rPr lang="en-CA"/>
              <a:t>2020-03-14</a:t>
            </a:fld>
            <a:endParaRPr lang="en-CA"/>
          </a:p>
        </p:txBody>
      </p:sp>
      <p:sp>
        <p:nvSpPr>
          <p:cNvPr id="6" name="Footer Placeholder 5"/>
          <p:cNvSpPr>
            <a:spLocks noGrp="1"/>
          </p:cNvSpPr>
          <p:nvPr>
            <p:ph type="ftr" sz="quarter" idx="11"/>
          </p:nvPr>
        </p:nvSpPr>
        <p:spPr>
          <a:xfrm>
            <a:off x="3514725" y="6356365"/>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7" name="Slide Number Placeholder 6"/>
          <p:cNvSpPr>
            <a:spLocks noGrp="1"/>
          </p:cNvSpPr>
          <p:nvPr>
            <p:ph type="sldNum" sz="quarter" idx="12"/>
          </p:nvPr>
        </p:nvSpPr>
        <p:spPr>
          <a:xfrm>
            <a:off x="7372350" y="6356365"/>
            <a:ext cx="2400300" cy="365125"/>
          </a:xfrm>
          <a:prstGeom prst="rect">
            <a:avLst/>
          </a:prstGeom>
        </p:spPr>
        <p:txBody>
          <a:bodyPr vert="horz" wrap="square" lIns="91440" tIns="45720" rIns="91440" bIns="45720" numCol="1" anchor="t" anchorCtr="0" compatLnSpc="1"/>
          <a:lstStyle>
            <a:lvl1pPr eaLnBrk="1" hangingPunct="1">
              <a:defRPr/>
            </a:lvl1pPr>
          </a:lstStyle>
          <a:p>
            <a:pPr>
              <a:defRPr/>
            </a:pPr>
            <a:fld id="{BF4E19A6-FA52-4C1F-8644-C2C028D85D4C}" type="slidenum">
              <a:rPr lang="en-CA" altLang="en-US"/>
              <a:t>‹#›</a:t>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6"/>
            <a:ext cx="874395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35EAF798-8A75-4DDA-9DAC-0D9C87E6CF87}" type="slidenum">
              <a:rPr lang="en-US"/>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71450" y="990600"/>
            <a:ext cx="4888112" cy="838200"/>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1450" y="1981205"/>
            <a:ext cx="4888112"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5225661" y="990600"/>
            <a:ext cx="4889897" cy="838200"/>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61" y="1981205"/>
            <a:ext cx="4889897"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a:xfrm>
            <a:off x="514350" y="6356365"/>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EFC67E2-30A9-48D6-87E6-DC6EEFB0AE4A}" type="datetimeFigureOut">
              <a:rPr lang="en-CA"/>
              <a:t>2020-03-14</a:t>
            </a:fld>
            <a:endParaRPr lang="en-CA"/>
          </a:p>
        </p:txBody>
      </p:sp>
      <p:sp>
        <p:nvSpPr>
          <p:cNvPr id="8" name="Footer Placeholder 7"/>
          <p:cNvSpPr>
            <a:spLocks noGrp="1"/>
          </p:cNvSpPr>
          <p:nvPr>
            <p:ph type="ftr" sz="quarter" idx="11"/>
          </p:nvPr>
        </p:nvSpPr>
        <p:spPr>
          <a:xfrm>
            <a:off x="3514725" y="6356365"/>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9" name="Slide Number Placeholder 8"/>
          <p:cNvSpPr>
            <a:spLocks noGrp="1"/>
          </p:cNvSpPr>
          <p:nvPr>
            <p:ph type="sldNum" sz="quarter" idx="12"/>
          </p:nvPr>
        </p:nvSpPr>
        <p:spPr>
          <a:xfrm>
            <a:off x="7372350" y="6356365"/>
            <a:ext cx="2400300" cy="365125"/>
          </a:xfrm>
          <a:prstGeom prst="rect">
            <a:avLst/>
          </a:prstGeom>
        </p:spPr>
        <p:txBody>
          <a:bodyPr vert="horz" wrap="square" lIns="91440" tIns="45720" rIns="91440" bIns="45720" numCol="1" anchor="t" anchorCtr="0" compatLnSpc="1"/>
          <a:lstStyle>
            <a:lvl1pPr eaLnBrk="1" hangingPunct="1">
              <a:defRPr/>
            </a:lvl1pPr>
          </a:lstStyle>
          <a:p>
            <a:pPr>
              <a:defRPr/>
            </a:pPr>
            <a:fld id="{2F659D9D-6156-4318-A374-2026B6808826}" type="slidenum">
              <a:rPr lang="en-CA" altLang="en-US"/>
              <a:t>‹#›</a:t>
            </a:fld>
            <a:endParaRPr lang="en-CA"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4" name="Title Placeholder 1"/>
          <p:cNvSpPr txBox="1"/>
          <p:nvPr/>
        </p:nvSpPr>
        <p:spPr>
          <a:xfrm>
            <a:off x="171450" y="4770"/>
            <a:ext cx="99441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a:t>International Association of Contact Lens Educators</a:t>
            </a:r>
            <a:endParaRPr lang="en-CA"/>
          </a:p>
        </p:txBody>
      </p:sp>
      <p:sp>
        <p:nvSpPr>
          <p:cNvPr id="5" name="TextBox 8"/>
          <p:cNvSpPr txBox="1">
            <a:spLocks noChangeArrowheads="1"/>
          </p:cNvSpPr>
          <p:nvPr/>
        </p:nvSpPr>
        <p:spPr bwMode="auto">
          <a:xfrm>
            <a:off x="0" y="6381750"/>
            <a:ext cx="102870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en-US" sz="1000">
                <a:solidFill>
                  <a:srgbClr val="7F7F7F"/>
                </a:solidFill>
                <a:latin typeface="Arial" panose="020B0604020202020204" pitchFamily="34" charset="0"/>
              </a:rPr>
              <a:t>©  The International Association of Contact Lens Educators</a:t>
            </a:r>
          </a:p>
          <a:p>
            <a:pPr algn="ctr">
              <a:defRPr/>
            </a:pPr>
            <a:r>
              <a:rPr lang="en-GB" altLang="en-US" sz="1000">
                <a:solidFill>
                  <a:srgbClr val="0073AE"/>
                </a:solidFill>
                <a:latin typeface="Arial" panose="020B0604020202020204" pitchFamily="34" charset="0"/>
              </a:rPr>
              <a:t>www.iacle.org</a:t>
            </a:r>
            <a:endParaRPr lang="en-CA" altLang="en-US" sz="1000">
              <a:latin typeface="Arial" panose="020B0604020202020204" pitchFamily="34" charset="0"/>
            </a:endParaRPr>
          </a:p>
        </p:txBody>
      </p:sp>
      <p:sp>
        <p:nvSpPr>
          <p:cNvPr id="2" name="Title 1"/>
          <p:cNvSpPr>
            <a:spLocks noGrp="1"/>
          </p:cNvSpPr>
          <p:nvPr>
            <p:ph type="ctrTitle"/>
          </p:nvPr>
        </p:nvSpPr>
        <p:spPr>
          <a:xfrm>
            <a:off x="342900" y="2257989"/>
            <a:ext cx="9601200" cy="1214896"/>
          </a:xfrm>
          <a:prstGeom prst="rect">
            <a:avLst/>
          </a:prstGeom>
        </p:spPr>
        <p:txBody>
          <a:bodyPr>
            <a:normAutofit/>
          </a:bodyPr>
          <a:lstStyle>
            <a:lvl1pPr algn="ctr">
              <a:defRPr sz="360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CA" dirty="0"/>
          </a:p>
        </p:txBody>
      </p:sp>
      <p:sp>
        <p:nvSpPr>
          <p:cNvPr id="3" name="Subtitle 2"/>
          <p:cNvSpPr>
            <a:spLocks noGrp="1"/>
          </p:cNvSpPr>
          <p:nvPr>
            <p:ph type="subTitle" idx="1"/>
          </p:nvPr>
        </p:nvSpPr>
        <p:spPr>
          <a:xfrm>
            <a:off x="1543050" y="3506507"/>
            <a:ext cx="7200900" cy="989297"/>
          </a:xfrm>
        </p:spPr>
        <p:txBody>
          <a:bodyPr>
            <a:normAutofit/>
          </a:bodyPr>
          <a:lstStyle>
            <a:lvl1pPr marL="0" indent="0" algn="ctr">
              <a:buNone/>
              <a:defRPr sz="1800" b="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3742210"/>
            <a:ext cx="8743950" cy="829790"/>
          </a:xfrm>
        </p:spPr>
        <p:txBody>
          <a:bodyPr>
            <a:normAutofit/>
          </a:bodyPr>
          <a:lstStyle>
            <a:lvl1pPr>
              <a:defRPr sz="3600"/>
            </a:lvl1pPr>
          </a:lstStyle>
          <a:p>
            <a:r>
              <a:rPr lang="en-US"/>
              <a:t>Click to edit Master title style</a:t>
            </a:r>
            <a:endParaRPr lang="en-CA" dirty="0"/>
          </a:p>
        </p:txBody>
      </p:sp>
      <p:sp>
        <p:nvSpPr>
          <p:cNvPr id="3" name="Subtitle 2"/>
          <p:cNvSpPr>
            <a:spLocks noGrp="1"/>
          </p:cNvSpPr>
          <p:nvPr>
            <p:ph type="subTitle" idx="1"/>
          </p:nvPr>
        </p:nvSpPr>
        <p:spPr>
          <a:xfrm>
            <a:off x="1543050" y="4445334"/>
            <a:ext cx="7200900" cy="507666"/>
          </a:xfrm>
        </p:spPr>
        <p:txBody>
          <a:bodyPr>
            <a:normAutofit/>
          </a:bodyPr>
          <a:lstStyle>
            <a:lvl1pPr marL="0" indent="0" algn="ctr">
              <a:buNone/>
              <a:defRPr sz="20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p:nvPr/>
        </p:nvSpPr>
        <p:spPr>
          <a:xfrm>
            <a:off x="771525" y="6353186"/>
            <a:ext cx="874395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1000"/>
              <a:t>©  </a:t>
            </a:r>
            <a:r>
              <a:rPr lang="en-US" sz="100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a:solidFill>
                  <a:srgbClr val="0073AE"/>
                </a:solidFill>
                <a:latin typeface="Arial" panose="020B0604020202020204" pitchFamily="34" charset="0"/>
                <a:cs typeface="Arial" panose="020B0604020202020204" pitchFamily="34" charset="0"/>
              </a:rPr>
              <a:t>www.iacle.org</a:t>
            </a:r>
            <a:endParaRPr lang="en-CA" sz="1000">
              <a:solidFill>
                <a:srgbClr val="0073AE"/>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71525" y="2130436"/>
            <a:ext cx="8743950" cy="1470025"/>
          </a:xfrm>
        </p:spPr>
        <p:txBody>
          <a:bodyPr>
            <a:normAutofit/>
          </a:bodyPr>
          <a:lstStyle>
            <a:lvl1pPr>
              <a:defRPr sz="3600">
                <a:solidFill>
                  <a:srgbClr val="5C6F7B"/>
                </a:solidFill>
                <a:latin typeface="Times New Roman" panose="02020603050405020304" pitchFamily="18" charset="0"/>
                <a:cs typeface="Times New Roman" panose="02020603050405020304" pitchFamily="18" charset="0"/>
              </a:defRPr>
            </a:lvl1pPr>
          </a:lstStyle>
          <a:p>
            <a:r>
              <a:rPr lang="en-US"/>
              <a:t>Click to edit Master title style</a:t>
            </a:r>
            <a:endParaRPr lang="en-CA" dirty="0"/>
          </a:p>
        </p:txBody>
      </p:sp>
      <p:sp>
        <p:nvSpPr>
          <p:cNvPr id="3" name="Subtitle 2"/>
          <p:cNvSpPr>
            <a:spLocks noGrp="1"/>
          </p:cNvSpPr>
          <p:nvPr>
            <p:ph type="subTitle" idx="1"/>
          </p:nvPr>
        </p:nvSpPr>
        <p:spPr>
          <a:xfrm>
            <a:off x="1543050" y="3886200"/>
            <a:ext cx="72009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6"/>
            <a:ext cx="8743950" cy="1470025"/>
          </a:xfrm>
        </p:spPr>
        <p:txBody>
          <a:bodyPr>
            <a:normAutofit/>
          </a:bodyPr>
          <a:lstStyle>
            <a:lvl1pPr algn="ctr">
              <a:defRPr sz="3600">
                <a:solidFill>
                  <a:srgbClr val="5C6F7B"/>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543050" y="3886200"/>
            <a:ext cx="72009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514350" y="6356361"/>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6BCE9B29-0951-4A9F-8B25-8F432815DA0E}" type="datetime1">
              <a:rPr lang="en-CA" sz="1800">
                <a:solidFill>
                  <a:prstClr val="black"/>
                </a:solidFill>
              </a:rPr>
              <a:t>2020-03-14</a:t>
            </a:fld>
            <a:endParaRPr lang="en-CA" sz="1800">
              <a:solidFill>
                <a:prstClr val="black"/>
              </a:solidFill>
            </a:endParaRPr>
          </a:p>
        </p:txBody>
      </p:sp>
      <p:sp>
        <p:nvSpPr>
          <p:cNvPr id="5" name="Footer Placeholder 4"/>
          <p:cNvSpPr>
            <a:spLocks noGrp="1"/>
          </p:cNvSpPr>
          <p:nvPr>
            <p:ph type="ftr" sz="quarter" idx="11"/>
          </p:nvPr>
        </p:nvSpPr>
        <p:spPr>
          <a:xfrm>
            <a:off x="3514725" y="6356361"/>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71450" y="990600"/>
            <a:ext cx="99441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514350" y="6356361"/>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A1A30AE2-513A-4D80-8F00-57AA49EF90C7}" type="datetime1">
              <a:rPr lang="en-CA" sz="1800">
                <a:solidFill>
                  <a:prstClr val="black"/>
                </a:solidFill>
              </a:rPr>
              <a:t>2020-03-14</a:t>
            </a:fld>
            <a:endParaRPr lang="en-CA" sz="1800">
              <a:solidFill>
                <a:prstClr val="black"/>
              </a:solidFill>
            </a:endParaRPr>
          </a:p>
        </p:txBody>
      </p:sp>
      <p:sp>
        <p:nvSpPr>
          <p:cNvPr id="5" name="Footer Placeholder 4"/>
          <p:cNvSpPr>
            <a:spLocks noGrp="1"/>
          </p:cNvSpPr>
          <p:nvPr>
            <p:ph type="ftr" sz="quarter" idx="11"/>
          </p:nvPr>
        </p:nvSpPr>
        <p:spPr>
          <a:xfrm>
            <a:off x="3514725" y="6356361"/>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71450" y="1676403"/>
            <a:ext cx="9944100" cy="444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2"/>
          <p:cNvSpPr>
            <a:spLocks noGrp="1"/>
          </p:cNvSpPr>
          <p:nvPr>
            <p:ph type="body" idx="13"/>
          </p:nvPr>
        </p:nvSpPr>
        <p:spPr>
          <a:xfrm>
            <a:off x="171450" y="990600"/>
            <a:ext cx="9944100" cy="520456"/>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4"/>
          </p:nvPr>
        </p:nvSpPr>
        <p:spPr>
          <a:xfrm>
            <a:off x="514350" y="6356361"/>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E6DAD34B-8DA8-47A9-85C7-340D56F174C2}" type="datetime1">
              <a:rPr lang="en-CA" sz="1800">
                <a:solidFill>
                  <a:prstClr val="black"/>
                </a:solidFill>
              </a:rPr>
              <a:t>2020-03-14</a:t>
            </a:fld>
            <a:endParaRPr lang="en-CA" sz="1800">
              <a:solidFill>
                <a:prstClr val="black"/>
              </a:solidFill>
            </a:endParaRPr>
          </a:p>
        </p:txBody>
      </p:sp>
      <p:sp>
        <p:nvSpPr>
          <p:cNvPr id="6" name="Footer Placeholder 4"/>
          <p:cNvSpPr>
            <a:spLocks noGrp="1"/>
          </p:cNvSpPr>
          <p:nvPr>
            <p:ph type="ftr" sz="quarter" idx="15"/>
          </p:nvPr>
        </p:nvSpPr>
        <p:spPr>
          <a:xfrm>
            <a:off x="3514725" y="6356361"/>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171450"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229225"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a:xfrm>
            <a:off x="514350" y="6356361"/>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AC2FD50F-BAC4-430E-BC71-3A94366BAD09}" type="datetime1">
              <a:rPr lang="en-CA" sz="1800">
                <a:solidFill>
                  <a:prstClr val="black"/>
                </a:solidFill>
              </a:rPr>
              <a:t>2020-03-14</a:t>
            </a:fld>
            <a:endParaRPr lang="en-CA" sz="1800">
              <a:solidFill>
                <a:prstClr val="black"/>
              </a:solidFill>
            </a:endParaRPr>
          </a:p>
        </p:txBody>
      </p:sp>
      <p:sp>
        <p:nvSpPr>
          <p:cNvPr id="6" name="Footer Placeholder 5"/>
          <p:cNvSpPr>
            <a:spLocks noGrp="1"/>
          </p:cNvSpPr>
          <p:nvPr>
            <p:ph type="ftr" sz="quarter" idx="11"/>
          </p:nvPr>
        </p:nvSpPr>
        <p:spPr>
          <a:xfrm>
            <a:off x="3514725" y="6356361"/>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71450" y="990600"/>
            <a:ext cx="4888112" cy="838200"/>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71450" y="1981205"/>
            <a:ext cx="4888112"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5225659" y="990600"/>
            <a:ext cx="4889897" cy="838200"/>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225659" y="1981205"/>
            <a:ext cx="4889897"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p:cNvSpPr>
            <a:spLocks noGrp="1"/>
          </p:cNvSpPr>
          <p:nvPr>
            <p:ph type="dt" sz="half" idx="10"/>
          </p:nvPr>
        </p:nvSpPr>
        <p:spPr>
          <a:xfrm>
            <a:off x="514350" y="6356361"/>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144FC8FC-DA71-40FD-8A3E-2E503EA5217B}" type="datetime1">
              <a:rPr lang="en-CA" sz="1800">
                <a:solidFill>
                  <a:prstClr val="black"/>
                </a:solidFill>
              </a:rPr>
              <a:t>2020-03-14</a:t>
            </a:fld>
            <a:endParaRPr lang="en-CA" sz="1800">
              <a:solidFill>
                <a:prstClr val="black"/>
              </a:solidFill>
            </a:endParaRPr>
          </a:p>
        </p:txBody>
      </p:sp>
      <p:sp>
        <p:nvSpPr>
          <p:cNvPr id="8" name="Footer Placeholder 7"/>
          <p:cNvSpPr>
            <a:spLocks noGrp="1"/>
          </p:cNvSpPr>
          <p:nvPr>
            <p:ph type="ftr" sz="quarter" idx="11"/>
          </p:nvPr>
        </p:nvSpPr>
        <p:spPr>
          <a:xfrm>
            <a:off x="3514725" y="6356361"/>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txBox="1"/>
          <p:nvPr userDrawn="1"/>
        </p:nvSpPr>
        <p:spPr>
          <a:xfrm>
            <a:off x="171450" y="0"/>
            <a:ext cx="99441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smtClean="0">
                <a:solidFill>
                  <a:prstClr val="white"/>
                </a:solidFill>
              </a:rPr>
              <a:t>			    </a:t>
            </a:r>
            <a:r>
              <a:rPr lang="en-US" b="1" dirty="0" smtClean="0">
                <a:solidFill>
                  <a:prstClr val="white"/>
                </a:solidFill>
              </a:rPr>
              <a:t>IACLE SPONSORS</a:t>
            </a:r>
            <a:endParaRPr lang="en-CA" b="1" dirty="0">
              <a:solidFill>
                <a:prstClr val="white"/>
              </a:solidFill>
            </a:endParaRPr>
          </a:p>
        </p:txBody>
      </p:sp>
      <p:sp>
        <p:nvSpPr>
          <p:cNvPr id="3" name="Title 1"/>
          <p:cNvSpPr txBox="1"/>
          <p:nvPr userDrawn="1"/>
        </p:nvSpPr>
        <p:spPr>
          <a:xfrm>
            <a:off x="771525" y="6353178"/>
            <a:ext cx="874395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1000" dirty="0" smtClean="0"/>
              <a:t>©  </a:t>
            </a:r>
            <a:r>
              <a:rPr lang="en-US" sz="1000" dirty="0" smtClean="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dirty="0" smtClean="0">
                <a:solidFill>
                  <a:srgbClr val="0073AE"/>
                </a:solidFill>
                <a:latin typeface="Arial" panose="020B0604020202020204" pitchFamily="34" charset="0"/>
                <a:cs typeface="Arial" panose="020B0604020202020204" pitchFamily="34" charset="0"/>
              </a:rPr>
              <a:t>www.iacle.org</a:t>
            </a:r>
            <a:endParaRPr lang="en-CA" sz="1000" dirty="0">
              <a:solidFill>
                <a:srgbClr val="0073AE"/>
              </a:solidFill>
              <a:latin typeface="Arial" panose="020B0604020202020204" pitchFamily="34" charset="0"/>
              <a:cs typeface="Arial" panose="020B0604020202020204" pitchFamily="34" charset="0"/>
            </a:endParaRPr>
          </a:p>
        </p:txBody>
      </p:sp>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1832" y="2095500"/>
            <a:ext cx="279677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1832" y="4876800"/>
            <a:ext cx="279677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6"/>
          <p:cNvSpPr txBox="1">
            <a:spLocks noChangeArrowheads="1"/>
          </p:cNvSpPr>
          <p:nvPr userDrawn="1"/>
        </p:nvSpPr>
        <p:spPr bwMode="auto">
          <a:xfrm>
            <a:off x="351832" y="2514600"/>
            <a:ext cx="2796778" cy="9540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smtClean="0">
                <a:solidFill>
                  <a:prstClr val="white"/>
                </a:solidFill>
                <a:latin typeface="Arial" panose="020B0604020202020204" pitchFamily="34" charset="0"/>
              </a:rPr>
              <a:t>Industry</a:t>
            </a:r>
          </a:p>
          <a:p>
            <a:pPr algn="ctr" eaLnBrk="1" hangingPunct="1">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sp>
        <p:nvSpPr>
          <p:cNvPr id="7" name="TextBox 16"/>
          <p:cNvSpPr txBox="1">
            <a:spLocks noChangeArrowheads="1"/>
          </p:cNvSpPr>
          <p:nvPr userDrawn="1"/>
        </p:nvSpPr>
        <p:spPr bwMode="auto">
          <a:xfrm>
            <a:off x="351832" y="5008566"/>
            <a:ext cx="2796778" cy="9556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smtClean="0">
                <a:solidFill>
                  <a:prstClr val="white"/>
                </a:solidFill>
                <a:latin typeface="Arial" panose="020B0604020202020204" pitchFamily="34" charset="0"/>
              </a:rPr>
              <a:t>Previous</a:t>
            </a:r>
          </a:p>
          <a:p>
            <a:pPr algn="ctr" eaLnBrk="1" hangingPunct="1">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00452" y="2659066"/>
            <a:ext cx="6306146"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34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sz="3600"/>
            </a:lvl1pPr>
          </a:lstStyle>
          <a:p>
            <a:r>
              <a:rPr lang="en-US"/>
              <a:t>Click to edit Master title style</a:t>
            </a:r>
          </a:p>
        </p:txBody>
      </p:sp>
      <p:sp>
        <p:nvSpPr>
          <p:cNvPr id="3" name="Content Placeholder 2"/>
          <p:cNvSpPr>
            <a:spLocks noGrp="1"/>
          </p:cNvSpPr>
          <p:nvPr>
            <p:ph idx="1"/>
          </p:nvPr>
        </p:nvSpPr>
        <p:spPr>
          <a:effectLst/>
        </p:spPr>
        <p:txBody>
          <a:bodyPr/>
          <a:lstStyle>
            <a:lvl1pPr>
              <a:defRPr sz="3400"/>
            </a:lvl1pPr>
            <a:lvl2pPr>
              <a:defRPr sz="3400"/>
            </a:lvl2pPr>
            <a:lvl3pPr>
              <a:defRPr sz="3400"/>
            </a:lvl3pPr>
            <a:lvl4pPr>
              <a:defRPr sz="3400"/>
            </a:lvl4pPr>
            <a:lvl5pPr>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21A119-E5F8-4FD3-8657-AECA7EDC4C20}"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5"/>
          </a:xfrm>
        </p:spPr>
        <p:txBody>
          <a:bodyPr>
            <a:normAutofit/>
          </a:bodyPr>
          <a:lstStyle>
            <a:lvl1pPr algn="ctr">
              <a:defRPr sz="3600">
                <a:solidFill>
                  <a:srgbClr val="5C6F7B"/>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543050" y="3886200"/>
            <a:ext cx="72009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514350" y="6356353"/>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6BCE9B29-0951-4A9F-8B25-8F432815DA0E}" type="datetime1">
              <a:rPr lang="en-CA" sz="1800">
                <a:solidFill>
                  <a:prstClr val="black"/>
                </a:solidFill>
              </a:rPr>
              <a:t>2020-03-14</a:t>
            </a:fld>
            <a:endParaRPr lang="en-CA" sz="1800">
              <a:solidFill>
                <a:prstClr val="black"/>
              </a:solidFill>
            </a:endParaRPr>
          </a:p>
        </p:txBody>
      </p:sp>
      <p:sp>
        <p:nvSpPr>
          <p:cNvPr id="5" name="Footer Placeholder 4"/>
          <p:cNvSpPr>
            <a:spLocks noGrp="1"/>
          </p:cNvSpPr>
          <p:nvPr>
            <p:ph type="ftr" sz="quarter" idx="11"/>
          </p:nvPr>
        </p:nvSpPr>
        <p:spPr>
          <a:xfrm>
            <a:off x="3514725" y="6356353"/>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71450" y="990600"/>
            <a:ext cx="99441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514350" y="6356353"/>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A1A30AE2-513A-4D80-8F00-57AA49EF90C7}" type="datetime1">
              <a:rPr lang="en-CA" sz="1800">
                <a:solidFill>
                  <a:prstClr val="black"/>
                </a:solidFill>
              </a:rPr>
              <a:t>2020-03-14</a:t>
            </a:fld>
            <a:endParaRPr lang="en-CA" sz="1800">
              <a:solidFill>
                <a:prstClr val="black"/>
              </a:solidFill>
            </a:endParaRPr>
          </a:p>
        </p:txBody>
      </p:sp>
      <p:sp>
        <p:nvSpPr>
          <p:cNvPr id="5" name="Footer Placeholder 4"/>
          <p:cNvSpPr>
            <a:spLocks noGrp="1"/>
          </p:cNvSpPr>
          <p:nvPr>
            <p:ph type="ftr" sz="quarter" idx="11"/>
          </p:nvPr>
        </p:nvSpPr>
        <p:spPr>
          <a:xfrm>
            <a:off x="3514725" y="6356353"/>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71450" y="1676403"/>
            <a:ext cx="9944100" cy="444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2"/>
          <p:cNvSpPr>
            <a:spLocks noGrp="1"/>
          </p:cNvSpPr>
          <p:nvPr>
            <p:ph type="body" idx="13"/>
          </p:nvPr>
        </p:nvSpPr>
        <p:spPr>
          <a:xfrm>
            <a:off x="171450" y="990600"/>
            <a:ext cx="9944100" cy="520456"/>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4"/>
          </p:nvPr>
        </p:nvSpPr>
        <p:spPr>
          <a:xfrm>
            <a:off x="514350" y="6356353"/>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E6DAD34B-8DA8-47A9-85C7-340D56F174C2}" type="datetime1">
              <a:rPr lang="en-CA" sz="1800">
                <a:solidFill>
                  <a:prstClr val="black"/>
                </a:solidFill>
              </a:rPr>
              <a:t>2020-03-14</a:t>
            </a:fld>
            <a:endParaRPr lang="en-CA" sz="1800">
              <a:solidFill>
                <a:prstClr val="black"/>
              </a:solidFill>
            </a:endParaRPr>
          </a:p>
        </p:txBody>
      </p:sp>
      <p:sp>
        <p:nvSpPr>
          <p:cNvPr id="6" name="Footer Placeholder 4"/>
          <p:cNvSpPr>
            <a:spLocks noGrp="1"/>
          </p:cNvSpPr>
          <p:nvPr>
            <p:ph type="ftr" sz="quarter" idx="15"/>
          </p:nvPr>
        </p:nvSpPr>
        <p:spPr>
          <a:xfrm>
            <a:off x="3514725" y="6356353"/>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171450"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229225"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a:xfrm>
            <a:off x="514350" y="6356353"/>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AC2FD50F-BAC4-430E-BC71-3A94366BAD09}" type="datetime1">
              <a:rPr lang="en-CA" sz="1800">
                <a:solidFill>
                  <a:prstClr val="black"/>
                </a:solidFill>
              </a:rPr>
              <a:t>2020-03-14</a:t>
            </a:fld>
            <a:endParaRPr lang="en-CA" sz="1800">
              <a:solidFill>
                <a:prstClr val="black"/>
              </a:solidFill>
            </a:endParaRPr>
          </a:p>
        </p:txBody>
      </p:sp>
      <p:sp>
        <p:nvSpPr>
          <p:cNvPr id="6" name="Footer Placeholder 5"/>
          <p:cNvSpPr>
            <a:spLocks noGrp="1"/>
          </p:cNvSpPr>
          <p:nvPr>
            <p:ph type="ftr" sz="quarter" idx="11"/>
          </p:nvPr>
        </p:nvSpPr>
        <p:spPr>
          <a:xfrm>
            <a:off x="3514725" y="6356353"/>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71450" y="990600"/>
            <a:ext cx="4888112" cy="838200"/>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71450" y="1981203"/>
            <a:ext cx="4888112"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5225655" y="990600"/>
            <a:ext cx="4889897" cy="838200"/>
          </a:xfrm>
        </p:spPr>
        <p:txBody>
          <a:bodyPr anchor="b">
            <a:noAutofit/>
          </a:bodyPr>
          <a:lstStyle>
            <a:lvl1pPr marL="0" indent="0">
              <a:buNone/>
              <a:defRPr sz="2800" b="0">
                <a:solidFill>
                  <a:srgbClr val="0073AE"/>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225655" y="1981203"/>
            <a:ext cx="4889897"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p:cNvSpPr>
            <a:spLocks noGrp="1"/>
          </p:cNvSpPr>
          <p:nvPr>
            <p:ph type="dt" sz="half" idx="10"/>
          </p:nvPr>
        </p:nvSpPr>
        <p:spPr>
          <a:xfrm>
            <a:off x="514350" y="6356353"/>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fld id="{144FC8FC-DA71-40FD-8A3E-2E503EA5217B}" type="datetime1">
              <a:rPr lang="en-CA" sz="1800">
                <a:solidFill>
                  <a:prstClr val="black"/>
                </a:solidFill>
              </a:rPr>
              <a:t>2020-03-14</a:t>
            </a:fld>
            <a:endParaRPr lang="en-CA" sz="1800">
              <a:solidFill>
                <a:prstClr val="black"/>
              </a:solidFill>
            </a:endParaRPr>
          </a:p>
        </p:txBody>
      </p:sp>
      <p:sp>
        <p:nvSpPr>
          <p:cNvPr id="8" name="Footer Placeholder 7"/>
          <p:cNvSpPr>
            <a:spLocks noGrp="1"/>
          </p:cNvSpPr>
          <p:nvPr>
            <p:ph type="ftr" sz="quarter" idx="11"/>
          </p:nvPr>
        </p:nvSpPr>
        <p:spPr>
          <a:xfrm>
            <a:off x="3514725" y="6356353"/>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p:nvPr/>
        </p:nvSpPr>
        <p:spPr>
          <a:xfrm>
            <a:off x="171450" y="0"/>
            <a:ext cx="99441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a:solidFill>
                  <a:prstClr val="white"/>
                </a:solidFill>
              </a:rPr>
              <a:t>IACLE Sponsors</a:t>
            </a:r>
            <a:endParaRPr lang="en-CA">
              <a:solidFill>
                <a:prstClr val="white"/>
              </a:solidFill>
            </a:endParaRPr>
          </a:p>
        </p:txBody>
      </p:sp>
      <p:pic>
        <p:nvPicPr>
          <p:cNvPr id="3" name="Picture 7"/>
          <p:cNvPicPr>
            <a:picLocks noChangeAspect="1"/>
          </p:cNvPicPr>
          <p:nvPr/>
        </p:nvPicPr>
        <p:blipFill>
          <a:blip r:embed="rId2" cstate="print"/>
          <a:srcRect/>
          <a:stretch>
            <a:fillRect/>
          </a:stretch>
        </p:blipFill>
        <p:spPr bwMode="auto">
          <a:xfrm>
            <a:off x="7265195" y="3505203"/>
            <a:ext cx="1907381" cy="581025"/>
          </a:xfrm>
          <a:prstGeom prst="rect">
            <a:avLst/>
          </a:prstGeom>
          <a:noFill/>
          <a:ln w="9525">
            <a:noFill/>
            <a:miter lim="800000"/>
            <a:headEnd/>
            <a:tailEnd/>
          </a:ln>
        </p:spPr>
      </p:pic>
      <p:pic>
        <p:nvPicPr>
          <p:cNvPr id="4" name="Picture 8"/>
          <p:cNvPicPr>
            <a:picLocks noChangeAspect="1"/>
          </p:cNvPicPr>
          <p:nvPr/>
        </p:nvPicPr>
        <p:blipFill>
          <a:blip r:embed="rId3" cstate="print"/>
          <a:srcRect/>
          <a:stretch>
            <a:fillRect/>
          </a:stretch>
        </p:blipFill>
        <p:spPr bwMode="auto">
          <a:xfrm>
            <a:off x="4457700" y="3505203"/>
            <a:ext cx="2185988" cy="581025"/>
          </a:xfrm>
          <a:prstGeom prst="rect">
            <a:avLst/>
          </a:prstGeom>
          <a:noFill/>
          <a:ln w="9525">
            <a:noFill/>
            <a:miter lim="800000"/>
            <a:headEnd/>
            <a:tailEnd/>
          </a:ln>
        </p:spPr>
      </p:pic>
      <p:pic>
        <p:nvPicPr>
          <p:cNvPr id="5" name="Picture 9"/>
          <p:cNvPicPr>
            <a:picLocks noChangeAspect="1"/>
          </p:cNvPicPr>
          <p:nvPr/>
        </p:nvPicPr>
        <p:blipFill>
          <a:blip r:embed="rId4" cstate="print"/>
          <a:srcRect/>
          <a:stretch>
            <a:fillRect/>
          </a:stretch>
        </p:blipFill>
        <p:spPr bwMode="auto">
          <a:xfrm>
            <a:off x="7265195" y="2590803"/>
            <a:ext cx="2250281" cy="581025"/>
          </a:xfrm>
          <a:prstGeom prst="rect">
            <a:avLst/>
          </a:prstGeom>
          <a:noFill/>
          <a:ln w="9525">
            <a:noFill/>
            <a:miter lim="800000"/>
            <a:headEnd/>
            <a:tailEnd/>
          </a:ln>
        </p:spPr>
      </p:pic>
      <p:pic>
        <p:nvPicPr>
          <p:cNvPr id="6" name="Picture 10"/>
          <p:cNvPicPr>
            <a:picLocks noChangeAspect="1"/>
          </p:cNvPicPr>
          <p:nvPr/>
        </p:nvPicPr>
        <p:blipFill>
          <a:blip r:embed="rId5" cstate="print"/>
          <a:srcRect/>
          <a:stretch>
            <a:fillRect/>
          </a:stretch>
        </p:blipFill>
        <p:spPr bwMode="auto">
          <a:xfrm>
            <a:off x="6000750" y="2619378"/>
            <a:ext cx="771525" cy="581025"/>
          </a:xfrm>
          <a:prstGeom prst="rect">
            <a:avLst/>
          </a:prstGeom>
          <a:noFill/>
          <a:ln w="9525">
            <a:noFill/>
            <a:miter lim="800000"/>
            <a:headEnd/>
            <a:tailEnd/>
          </a:ln>
        </p:spPr>
      </p:pic>
      <p:pic>
        <p:nvPicPr>
          <p:cNvPr id="7" name="Picture 11"/>
          <p:cNvPicPr>
            <a:picLocks noChangeAspect="1"/>
          </p:cNvPicPr>
          <p:nvPr/>
        </p:nvPicPr>
        <p:blipFill>
          <a:blip r:embed="rId6" cstate="print"/>
          <a:srcRect/>
          <a:stretch>
            <a:fillRect/>
          </a:stretch>
        </p:blipFill>
        <p:spPr bwMode="auto">
          <a:xfrm>
            <a:off x="4061223" y="2667003"/>
            <a:ext cx="1285875" cy="581025"/>
          </a:xfrm>
          <a:prstGeom prst="rect">
            <a:avLst/>
          </a:prstGeom>
          <a:noFill/>
          <a:ln w="9525">
            <a:noFill/>
            <a:miter lim="800000"/>
            <a:headEnd/>
            <a:tailEnd/>
          </a:ln>
        </p:spPr>
      </p:pic>
      <p:sp>
        <p:nvSpPr>
          <p:cNvPr id="8" name="Title 1"/>
          <p:cNvSpPr txBox="1"/>
          <p:nvPr/>
        </p:nvSpPr>
        <p:spPr>
          <a:xfrm>
            <a:off x="771525" y="6353178"/>
            <a:ext cx="874395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1000"/>
              <a:t>©  </a:t>
            </a:r>
            <a:r>
              <a:rPr lang="en-US" sz="100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a:solidFill>
                  <a:srgbClr val="0073AE"/>
                </a:solidFill>
                <a:latin typeface="Arial" panose="020B0604020202020204" pitchFamily="34" charset="0"/>
                <a:cs typeface="Arial" panose="020B0604020202020204" pitchFamily="34" charset="0"/>
              </a:rPr>
              <a:t>www.iacle.org</a:t>
            </a:r>
            <a:endParaRPr lang="en-CA" sz="1000">
              <a:solidFill>
                <a:srgbClr val="0073AE"/>
              </a:solidFill>
              <a:latin typeface="Arial" panose="020B0604020202020204" pitchFamily="34" charset="0"/>
              <a:cs typeface="Arial" panose="020B0604020202020204" pitchFamily="34" charset="0"/>
            </a:endParaRPr>
          </a:p>
        </p:txBody>
      </p:sp>
      <p:pic>
        <p:nvPicPr>
          <p:cNvPr id="9" name="Picture 13"/>
          <p:cNvPicPr>
            <a:picLocks noChangeAspect="1"/>
          </p:cNvPicPr>
          <p:nvPr/>
        </p:nvPicPr>
        <p:blipFill>
          <a:blip r:embed="rId7" cstate="print"/>
          <a:srcRect/>
          <a:stretch>
            <a:fillRect/>
          </a:stretch>
        </p:blipFill>
        <p:spPr bwMode="auto">
          <a:xfrm>
            <a:off x="5518549" y="4905378"/>
            <a:ext cx="2368153" cy="581025"/>
          </a:xfrm>
          <a:prstGeom prst="rect">
            <a:avLst/>
          </a:prstGeom>
          <a:noFill/>
          <a:ln w="9525">
            <a:noFill/>
            <a:miter lim="800000"/>
            <a:headEnd/>
            <a:tailEnd/>
          </a:ln>
        </p:spPr>
      </p:pic>
      <p:pic>
        <p:nvPicPr>
          <p:cNvPr id="10" name="Picture 14"/>
          <p:cNvPicPr>
            <a:picLocks noChangeAspect="1"/>
          </p:cNvPicPr>
          <p:nvPr/>
        </p:nvPicPr>
        <p:blipFill>
          <a:blip r:embed="rId8" cstate="print"/>
          <a:srcRect/>
          <a:stretch>
            <a:fillRect/>
          </a:stretch>
        </p:blipFill>
        <p:spPr bwMode="auto">
          <a:xfrm>
            <a:off x="375047" y="2476500"/>
            <a:ext cx="2796778" cy="1866900"/>
          </a:xfrm>
          <a:prstGeom prst="rect">
            <a:avLst/>
          </a:prstGeom>
          <a:noFill/>
          <a:ln w="9525">
            <a:noFill/>
            <a:miter lim="800000"/>
            <a:headEnd/>
            <a:tailEnd/>
          </a:ln>
        </p:spPr>
      </p:pic>
      <p:pic>
        <p:nvPicPr>
          <p:cNvPr id="11" name="Picture 15"/>
          <p:cNvPicPr>
            <a:picLocks noChangeAspect="1"/>
          </p:cNvPicPr>
          <p:nvPr/>
        </p:nvPicPr>
        <p:blipFill>
          <a:blip r:embed="rId9" cstate="print"/>
          <a:srcRect/>
          <a:stretch>
            <a:fillRect/>
          </a:stretch>
        </p:blipFill>
        <p:spPr bwMode="auto">
          <a:xfrm>
            <a:off x="375047" y="4572000"/>
            <a:ext cx="2796778" cy="1219200"/>
          </a:xfrm>
          <a:prstGeom prst="rect">
            <a:avLst/>
          </a:prstGeom>
          <a:noFill/>
          <a:ln w="9525">
            <a:noFill/>
            <a:miter lim="800000"/>
            <a:headEnd/>
            <a:tailEnd/>
          </a:ln>
        </p:spPr>
      </p:pic>
      <p:sp>
        <p:nvSpPr>
          <p:cNvPr id="12" name="TextBox 11"/>
          <p:cNvSpPr txBox="1">
            <a:spLocks noChangeArrowheads="1"/>
          </p:cNvSpPr>
          <p:nvPr/>
        </p:nvSpPr>
        <p:spPr bwMode="auto">
          <a:xfrm>
            <a:off x="375047" y="2932116"/>
            <a:ext cx="2796778" cy="9540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a:solidFill>
                  <a:prstClr val="white"/>
                </a:solidFill>
                <a:latin typeface="Times New Roman" panose="02020603050405020304" pitchFamily="18" charset="0"/>
                <a:cs typeface="Times New Roman" panose="02020603050405020304" pitchFamily="18" charset="0"/>
              </a:rPr>
              <a:t>Industry</a:t>
            </a:r>
          </a:p>
          <a:p>
            <a:pPr eaLnBrk="1" hangingPunct="1">
              <a:defRPr/>
            </a:pPr>
            <a:r>
              <a:rPr lang="en-GB" altLang="en-US">
                <a:solidFill>
                  <a:prstClr val="white"/>
                </a:solidFill>
                <a:latin typeface="Times New Roman" panose="02020603050405020304" pitchFamily="18" charset="0"/>
                <a:cs typeface="Times New Roman" panose="02020603050405020304" pitchFamily="18" charset="0"/>
              </a:rPr>
              <a:t>Supporters</a:t>
            </a:r>
            <a:endParaRPr lang="en-CA" altLang="en-US">
              <a:solidFill>
                <a:prstClr val="white"/>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375047" y="4724400"/>
            <a:ext cx="2796778" cy="9540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a:solidFill>
                  <a:prstClr val="white"/>
                </a:solidFill>
                <a:latin typeface="Times New Roman" panose="02020603050405020304" pitchFamily="18" charset="0"/>
                <a:cs typeface="Times New Roman" panose="02020603050405020304" pitchFamily="18" charset="0"/>
              </a:rPr>
              <a:t>Major In-Kind</a:t>
            </a:r>
          </a:p>
          <a:p>
            <a:pPr eaLnBrk="1" hangingPunct="1">
              <a:defRPr/>
            </a:pPr>
            <a:r>
              <a:rPr lang="en-GB" altLang="en-US">
                <a:solidFill>
                  <a:prstClr val="white"/>
                </a:solidFill>
                <a:latin typeface="Times New Roman" panose="02020603050405020304" pitchFamily="18" charset="0"/>
                <a:cs typeface="Times New Roman" panose="02020603050405020304" pitchFamily="18" charset="0"/>
              </a:rPr>
              <a:t>Supporter</a:t>
            </a:r>
            <a:endParaRPr lang="en-CA" altLang="en-US">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42"/>
            <a:ext cx="8743950" cy="1470025"/>
          </a:xfrm>
          <a:prstGeom prst="rect">
            <a:avLst/>
          </a:prstGeom>
        </p:spPr>
        <p:txBody>
          <a:bodyPr>
            <a:normAutofit/>
          </a:bodyPr>
          <a:lstStyle>
            <a:lvl1pPr algn="ctr">
              <a:defRPr sz="3600">
                <a:solidFill>
                  <a:srgbClr val="5C6F7B"/>
                </a:solidFill>
                <a:latin typeface="Times New Roman" panose="02020603050405020304" pitchFamily="18" charset="0"/>
                <a:cs typeface="Times New Roman" panose="02020603050405020304" pitchFamily="18" charset="0"/>
              </a:defRPr>
            </a:lvl1pPr>
          </a:lstStyle>
          <a:p>
            <a:r>
              <a:rPr lang="en-US"/>
              <a:t>Click to edit Master title style</a:t>
            </a:r>
            <a:endParaRPr lang="en-CA" dirty="0"/>
          </a:p>
        </p:txBody>
      </p:sp>
      <p:sp>
        <p:nvSpPr>
          <p:cNvPr id="3" name="Subtitle 2"/>
          <p:cNvSpPr>
            <a:spLocks noGrp="1"/>
          </p:cNvSpPr>
          <p:nvPr>
            <p:ph type="subTitle" idx="1"/>
          </p:nvPr>
        </p:nvSpPr>
        <p:spPr>
          <a:xfrm>
            <a:off x="1543050" y="3886200"/>
            <a:ext cx="72009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pPr>
              <a:defRPr/>
            </a:pPr>
            <a:fld id="{BBFA35DD-A172-4172-A81A-46D1CB909210}" type="datetimeFigureOut">
              <a:rPr lang="en-CA">
                <a:solidFill>
                  <a:prstClr val="black">
                    <a:tint val="75000"/>
                  </a:prstClr>
                </a:solidFill>
              </a:rPr>
              <a:t>2020-03-14</a:t>
            </a:fld>
            <a:endParaRPr lang="en-CA">
              <a:solidFill>
                <a:prstClr val="black">
                  <a:tint val="75000"/>
                </a:prstClr>
              </a:solidFill>
            </a:endParaRPr>
          </a:p>
        </p:txBody>
      </p:sp>
      <p:sp>
        <p:nvSpPr>
          <p:cNvPr id="5" name="Footer Placeholder 4"/>
          <p:cNvSpPr>
            <a:spLocks noGrp="1"/>
          </p:cNvSpPr>
          <p:nvPr>
            <p:ph type="ftr" sz="quarter" idx="11"/>
          </p:nvPr>
        </p:nvSpPr>
        <p:spPr>
          <a:xfrm>
            <a:off x="3514725" y="6356353"/>
            <a:ext cx="3257550" cy="365125"/>
          </a:xfrm>
          <a:prstGeom prst="rect">
            <a:avLst/>
          </a:prstGeom>
        </p:spPr>
        <p:txBody>
          <a:bodyPr/>
          <a:lstStyle>
            <a:lvl1pPr>
              <a:defRPr/>
            </a:lvl1pPr>
          </a:lstStyle>
          <a:p>
            <a:pPr algn="l">
              <a:defRPr/>
            </a:pPr>
            <a:endParaRPr lang="en-CA" sz="1800">
              <a:solidFill>
                <a:prstClr val="black"/>
              </a:solidFill>
              <a:latin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7372350" y="6356358"/>
            <a:ext cx="2400300" cy="365125"/>
          </a:xfrm>
          <a:prstGeom prst="rect">
            <a:avLst/>
          </a:prstGeom>
        </p:spPr>
        <p:txBody>
          <a:bodyPr/>
          <a:lstStyle>
            <a:lvl1pPr>
              <a:defRPr/>
            </a:lvl1pPr>
          </a:lstStyle>
          <a:p>
            <a:pPr algn="l">
              <a:defRPr/>
            </a:pPr>
            <a:fld id="{0C067E3B-9A93-46BC-B200-21488458729B}" type="slidenum">
              <a:rPr lang="en-CA" sz="1800">
                <a:solidFill>
                  <a:prstClr val="black"/>
                </a:solidFill>
                <a:latin typeface="Calibri" panose="020F0502020204030204" pitchFamily="34" charset="0"/>
                <a:cs typeface="Arial" panose="020B0604020202020204" pitchFamily="34" charset="0"/>
              </a:rPr>
              <a:t>‹#›</a:t>
            </a:fld>
            <a:endParaRPr lang="en-CA" sz="1800">
              <a:solidFill>
                <a:prstClr val="black"/>
              </a:solidFill>
              <a:latin typeface="Calibri" panose="020F0502020204030204" pitchFamily="34" charset="0"/>
              <a:cs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a:prstGeom prst="rect">
            <a:avLst/>
          </a:prstGeo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171450"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229225"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a:xfrm>
            <a:off x="514350" y="6356353"/>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solidFill>
                <a:prstClr val="black">
                  <a:tint val="75000"/>
                </a:prstClr>
              </a:solidFill>
            </a:endParaRPr>
          </a:p>
        </p:txBody>
      </p:sp>
      <p:sp>
        <p:nvSpPr>
          <p:cNvPr id="6" name="Footer Placeholder 5"/>
          <p:cNvSpPr>
            <a:spLocks noGrp="1"/>
          </p:cNvSpPr>
          <p:nvPr>
            <p:ph type="ftr" sz="quarter" idx="11"/>
          </p:nvPr>
        </p:nvSpPr>
        <p:spPr>
          <a:xfrm>
            <a:off x="3514725" y="6356353"/>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
        <p:nvSpPr>
          <p:cNvPr id="7" name="Slide Number Placeholder 6"/>
          <p:cNvSpPr>
            <a:spLocks noGrp="1"/>
          </p:cNvSpPr>
          <p:nvPr>
            <p:ph type="sldNum" sz="quarter" idx="12"/>
          </p:nvPr>
        </p:nvSpPr>
        <p:spPr>
          <a:xfrm>
            <a:off x="7372350" y="6356353"/>
            <a:ext cx="2400300" cy="365125"/>
          </a:xfrm>
          <a:prstGeom prst="rect">
            <a:avLst/>
          </a:prstGeom>
        </p:spPr>
        <p:txBody>
          <a:bodyPr vert="horz" wrap="square" lIns="91440" tIns="45720" rIns="91440" bIns="45720" numCol="1" anchor="t" anchorCtr="0" compatLnSpc="1"/>
          <a:lstStyle>
            <a:lvl1pPr eaLnBrk="1" hangingPunct="1">
              <a:defRPr/>
            </a:lvl1pPr>
          </a:lstStyle>
          <a:p>
            <a:pPr algn="l">
              <a:defRPr/>
            </a:pPr>
            <a:fld id="{4CF4C602-356F-4377-BC08-93749CDC1048}" type="slidenum">
              <a:rPr lang="en-CA" altLang="en-US" sz="1800">
                <a:solidFill>
                  <a:prstClr val="black"/>
                </a:solidFill>
                <a:latin typeface="Calibri" panose="020F0502020204030204" pitchFamily="34" charset="0"/>
                <a:cs typeface="Arial" panose="020B0604020202020204" pitchFamily="34" charset="0"/>
              </a:rPr>
              <a:t>‹#›</a:t>
            </a:fld>
            <a:endParaRPr lang="en-CA" altLang="en-US" sz="1800">
              <a:solidFill>
                <a:prstClr val="black"/>
              </a:solidFill>
              <a:latin typeface="Calibri" panose="020F0502020204030204" pitchFamily="34" charset="0"/>
              <a:cs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p:nvPr/>
        </p:nvSpPr>
        <p:spPr>
          <a:xfrm>
            <a:off x="171450" y="0"/>
            <a:ext cx="99441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a:solidFill>
                  <a:prstClr val="white"/>
                </a:solidFill>
              </a:rPr>
              <a:t>IACLE Sponsors</a:t>
            </a:r>
            <a:endParaRPr lang="en-CA">
              <a:solidFill>
                <a:prstClr val="white"/>
              </a:solidFill>
            </a:endParaRPr>
          </a:p>
        </p:txBody>
      </p:sp>
      <p:pic>
        <p:nvPicPr>
          <p:cNvPr id="3" name="Picture 7"/>
          <p:cNvPicPr>
            <a:picLocks noChangeAspect="1"/>
          </p:cNvPicPr>
          <p:nvPr/>
        </p:nvPicPr>
        <p:blipFill>
          <a:blip r:embed="rId2" cstate="print"/>
          <a:srcRect/>
          <a:stretch>
            <a:fillRect/>
          </a:stretch>
        </p:blipFill>
        <p:spPr bwMode="auto">
          <a:xfrm>
            <a:off x="7265195" y="3505203"/>
            <a:ext cx="1907381" cy="581025"/>
          </a:xfrm>
          <a:prstGeom prst="rect">
            <a:avLst/>
          </a:prstGeom>
          <a:noFill/>
          <a:ln w="9525">
            <a:noFill/>
            <a:miter lim="800000"/>
            <a:headEnd/>
            <a:tailEnd/>
          </a:ln>
        </p:spPr>
      </p:pic>
      <p:pic>
        <p:nvPicPr>
          <p:cNvPr id="4" name="Picture 8"/>
          <p:cNvPicPr>
            <a:picLocks noChangeAspect="1"/>
          </p:cNvPicPr>
          <p:nvPr/>
        </p:nvPicPr>
        <p:blipFill>
          <a:blip r:embed="rId3" cstate="print"/>
          <a:srcRect/>
          <a:stretch>
            <a:fillRect/>
          </a:stretch>
        </p:blipFill>
        <p:spPr bwMode="auto">
          <a:xfrm>
            <a:off x="4457700" y="3505203"/>
            <a:ext cx="2185988" cy="581025"/>
          </a:xfrm>
          <a:prstGeom prst="rect">
            <a:avLst/>
          </a:prstGeom>
          <a:noFill/>
          <a:ln w="9525">
            <a:noFill/>
            <a:miter lim="800000"/>
            <a:headEnd/>
            <a:tailEnd/>
          </a:ln>
        </p:spPr>
      </p:pic>
      <p:pic>
        <p:nvPicPr>
          <p:cNvPr id="5" name="Picture 9"/>
          <p:cNvPicPr>
            <a:picLocks noChangeAspect="1"/>
          </p:cNvPicPr>
          <p:nvPr/>
        </p:nvPicPr>
        <p:blipFill>
          <a:blip r:embed="rId4" cstate="print"/>
          <a:srcRect/>
          <a:stretch>
            <a:fillRect/>
          </a:stretch>
        </p:blipFill>
        <p:spPr bwMode="auto">
          <a:xfrm>
            <a:off x="7265195" y="2590803"/>
            <a:ext cx="2250281" cy="581025"/>
          </a:xfrm>
          <a:prstGeom prst="rect">
            <a:avLst/>
          </a:prstGeom>
          <a:noFill/>
          <a:ln w="9525">
            <a:noFill/>
            <a:miter lim="800000"/>
            <a:headEnd/>
            <a:tailEnd/>
          </a:ln>
        </p:spPr>
      </p:pic>
      <p:pic>
        <p:nvPicPr>
          <p:cNvPr id="6" name="Picture 10"/>
          <p:cNvPicPr>
            <a:picLocks noChangeAspect="1"/>
          </p:cNvPicPr>
          <p:nvPr/>
        </p:nvPicPr>
        <p:blipFill>
          <a:blip r:embed="rId5" cstate="print"/>
          <a:srcRect/>
          <a:stretch>
            <a:fillRect/>
          </a:stretch>
        </p:blipFill>
        <p:spPr bwMode="auto">
          <a:xfrm>
            <a:off x="6000750" y="2619378"/>
            <a:ext cx="771525" cy="581025"/>
          </a:xfrm>
          <a:prstGeom prst="rect">
            <a:avLst/>
          </a:prstGeom>
          <a:noFill/>
          <a:ln w="9525">
            <a:noFill/>
            <a:miter lim="800000"/>
            <a:headEnd/>
            <a:tailEnd/>
          </a:ln>
        </p:spPr>
      </p:pic>
      <p:pic>
        <p:nvPicPr>
          <p:cNvPr id="7" name="Picture 11"/>
          <p:cNvPicPr>
            <a:picLocks noChangeAspect="1"/>
          </p:cNvPicPr>
          <p:nvPr/>
        </p:nvPicPr>
        <p:blipFill>
          <a:blip r:embed="rId6" cstate="print"/>
          <a:srcRect/>
          <a:stretch>
            <a:fillRect/>
          </a:stretch>
        </p:blipFill>
        <p:spPr bwMode="auto">
          <a:xfrm>
            <a:off x="4061223" y="2667003"/>
            <a:ext cx="1285875" cy="581025"/>
          </a:xfrm>
          <a:prstGeom prst="rect">
            <a:avLst/>
          </a:prstGeom>
          <a:noFill/>
          <a:ln w="9525">
            <a:noFill/>
            <a:miter lim="800000"/>
            <a:headEnd/>
            <a:tailEnd/>
          </a:ln>
        </p:spPr>
      </p:pic>
      <p:sp>
        <p:nvSpPr>
          <p:cNvPr id="8" name="Title 1"/>
          <p:cNvSpPr txBox="1"/>
          <p:nvPr/>
        </p:nvSpPr>
        <p:spPr>
          <a:xfrm>
            <a:off x="771525" y="6353178"/>
            <a:ext cx="874395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1000"/>
              <a:t>©  </a:t>
            </a:r>
            <a:r>
              <a:rPr lang="en-US" sz="100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a:solidFill>
                  <a:srgbClr val="0073AE"/>
                </a:solidFill>
                <a:latin typeface="Arial" panose="020B0604020202020204" pitchFamily="34" charset="0"/>
                <a:cs typeface="Arial" panose="020B0604020202020204" pitchFamily="34" charset="0"/>
              </a:rPr>
              <a:t>www.iacle.org</a:t>
            </a:r>
            <a:endParaRPr lang="en-CA" sz="1000">
              <a:solidFill>
                <a:srgbClr val="0073AE"/>
              </a:solidFill>
              <a:latin typeface="Arial" panose="020B0604020202020204" pitchFamily="34" charset="0"/>
              <a:cs typeface="Arial" panose="020B0604020202020204" pitchFamily="34" charset="0"/>
            </a:endParaRPr>
          </a:p>
        </p:txBody>
      </p:sp>
      <p:pic>
        <p:nvPicPr>
          <p:cNvPr id="9" name="Picture 13"/>
          <p:cNvPicPr>
            <a:picLocks noChangeAspect="1"/>
          </p:cNvPicPr>
          <p:nvPr/>
        </p:nvPicPr>
        <p:blipFill>
          <a:blip r:embed="rId7" cstate="print"/>
          <a:srcRect/>
          <a:stretch>
            <a:fillRect/>
          </a:stretch>
        </p:blipFill>
        <p:spPr bwMode="auto">
          <a:xfrm>
            <a:off x="5518549" y="4905378"/>
            <a:ext cx="2368153" cy="581025"/>
          </a:xfrm>
          <a:prstGeom prst="rect">
            <a:avLst/>
          </a:prstGeom>
          <a:noFill/>
          <a:ln w="9525">
            <a:noFill/>
            <a:miter lim="800000"/>
            <a:headEnd/>
            <a:tailEnd/>
          </a:ln>
        </p:spPr>
      </p:pic>
      <p:pic>
        <p:nvPicPr>
          <p:cNvPr id="10" name="Picture 14"/>
          <p:cNvPicPr>
            <a:picLocks noChangeAspect="1"/>
          </p:cNvPicPr>
          <p:nvPr/>
        </p:nvPicPr>
        <p:blipFill>
          <a:blip r:embed="rId8" cstate="print"/>
          <a:srcRect/>
          <a:stretch>
            <a:fillRect/>
          </a:stretch>
        </p:blipFill>
        <p:spPr bwMode="auto">
          <a:xfrm>
            <a:off x="375047" y="2476500"/>
            <a:ext cx="2796778" cy="1866900"/>
          </a:xfrm>
          <a:prstGeom prst="rect">
            <a:avLst/>
          </a:prstGeom>
          <a:noFill/>
          <a:ln w="9525">
            <a:noFill/>
            <a:miter lim="800000"/>
            <a:headEnd/>
            <a:tailEnd/>
          </a:ln>
        </p:spPr>
      </p:pic>
      <p:pic>
        <p:nvPicPr>
          <p:cNvPr id="11" name="Picture 15"/>
          <p:cNvPicPr>
            <a:picLocks noChangeAspect="1"/>
          </p:cNvPicPr>
          <p:nvPr/>
        </p:nvPicPr>
        <p:blipFill>
          <a:blip r:embed="rId9" cstate="print"/>
          <a:srcRect/>
          <a:stretch>
            <a:fillRect/>
          </a:stretch>
        </p:blipFill>
        <p:spPr bwMode="auto">
          <a:xfrm>
            <a:off x="375047" y="4572000"/>
            <a:ext cx="2796778" cy="1219200"/>
          </a:xfrm>
          <a:prstGeom prst="rect">
            <a:avLst/>
          </a:prstGeom>
          <a:noFill/>
          <a:ln w="9525">
            <a:noFill/>
            <a:miter lim="800000"/>
            <a:headEnd/>
            <a:tailEnd/>
          </a:ln>
        </p:spPr>
      </p:pic>
      <p:sp>
        <p:nvSpPr>
          <p:cNvPr id="12" name="TextBox 11"/>
          <p:cNvSpPr txBox="1">
            <a:spLocks noChangeArrowheads="1"/>
          </p:cNvSpPr>
          <p:nvPr/>
        </p:nvSpPr>
        <p:spPr bwMode="auto">
          <a:xfrm>
            <a:off x="375047" y="2932116"/>
            <a:ext cx="2796778" cy="9540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a:solidFill>
                  <a:prstClr val="white"/>
                </a:solidFill>
                <a:latin typeface="Times New Roman" panose="02020603050405020304" pitchFamily="18" charset="0"/>
                <a:cs typeface="Times New Roman" panose="02020603050405020304" pitchFamily="18" charset="0"/>
              </a:rPr>
              <a:t>Industry</a:t>
            </a:r>
          </a:p>
          <a:p>
            <a:pPr eaLnBrk="1" hangingPunct="1">
              <a:defRPr/>
            </a:pPr>
            <a:r>
              <a:rPr lang="en-GB" altLang="en-US">
                <a:solidFill>
                  <a:prstClr val="white"/>
                </a:solidFill>
                <a:latin typeface="Times New Roman" panose="02020603050405020304" pitchFamily="18" charset="0"/>
                <a:cs typeface="Times New Roman" panose="02020603050405020304" pitchFamily="18" charset="0"/>
              </a:rPr>
              <a:t>Supporters</a:t>
            </a:r>
            <a:endParaRPr lang="en-CA" altLang="en-US">
              <a:solidFill>
                <a:prstClr val="white"/>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375047" y="4724400"/>
            <a:ext cx="2796778" cy="9540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a:solidFill>
                  <a:prstClr val="white"/>
                </a:solidFill>
                <a:latin typeface="Times New Roman" panose="02020603050405020304" pitchFamily="18" charset="0"/>
                <a:cs typeface="Times New Roman" panose="02020603050405020304" pitchFamily="18" charset="0"/>
              </a:rPr>
              <a:t>Major In-Kind</a:t>
            </a:r>
          </a:p>
          <a:p>
            <a:pPr eaLnBrk="1" hangingPunct="1">
              <a:defRPr/>
            </a:pPr>
            <a:r>
              <a:rPr lang="en-GB" altLang="en-US">
                <a:solidFill>
                  <a:prstClr val="white"/>
                </a:solidFill>
                <a:latin typeface="Times New Roman" panose="02020603050405020304" pitchFamily="18" charset="0"/>
                <a:cs typeface="Times New Roman" panose="02020603050405020304" pitchFamily="18" charset="0"/>
              </a:rPr>
              <a:t>Supporter</a:t>
            </a:r>
            <a:endParaRPr lang="en-CA" altLang="en-US">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42"/>
            <a:ext cx="8743950" cy="1470025"/>
          </a:xfrm>
          <a:prstGeom prst="rect">
            <a:avLst/>
          </a:prstGeom>
        </p:spPr>
        <p:txBody>
          <a:bodyPr>
            <a:normAutofit/>
          </a:bodyPr>
          <a:lstStyle>
            <a:lvl1pPr algn="ctr">
              <a:defRPr sz="3600">
                <a:solidFill>
                  <a:srgbClr val="5C6F7B"/>
                </a:solidFill>
                <a:latin typeface="Times New Roman" panose="02020603050405020304" pitchFamily="18" charset="0"/>
                <a:cs typeface="Times New Roman" panose="02020603050405020304" pitchFamily="18" charset="0"/>
              </a:defRPr>
            </a:lvl1pPr>
          </a:lstStyle>
          <a:p>
            <a:r>
              <a:rPr lang="en-US"/>
              <a:t>Click to edit Master title style</a:t>
            </a:r>
            <a:endParaRPr lang="en-CA" dirty="0"/>
          </a:p>
        </p:txBody>
      </p:sp>
      <p:sp>
        <p:nvSpPr>
          <p:cNvPr id="3" name="Subtitle 2"/>
          <p:cNvSpPr>
            <a:spLocks noGrp="1"/>
          </p:cNvSpPr>
          <p:nvPr>
            <p:ph type="subTitle" idx="1"/>
          </p:nvPr>
        </p:nvSpPr>
        <p:spPr>
          <a:xfrm>
            <a:off x="1543050" y="3886200"/>
            <a:ext cx="72009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pPr>
              <a:defRPr/>
            </a:pPr>
            <a:fld id="{BBFA35DD-A172-4172-A81A-46D1CB909210}" type="datetimeFigureOut">
              <a:rPr lang="en-CA">
                <a:solidFill>
                  <a:prstClr val="black">
                    <a:tint val="75000"/>
                  </a:prstClr>
                </a:solidFill>
              </a:rPr>
              <a:t>2020-03-14</a:t>
            </a:fld>
            <a:endParaRPr lang="en-CA">
              <a:solidFill>
                <a:prstClr val="black">
                  <a:tint val="75000"/>
                </a:prstClr>
              </a:solidFill>
            </a:endParaRPr>
          </a:p>
        </p:txBody>
      </p:sp>
      <p:sp>
        <p:nvSpPr>
          <p:cNvPr id="5" name="Footer Placeholder 4"/>
          <p:cNvSpPr>
            <a:spLocks noGrp="1"/>
          </p:cNvSpPr>
          <p:nvPr>
            <p:ph type="ftr" sz="quarter" idx="11"/>
          </p:nvPr>
        </p:nvSpPr>
        <p:spPr>
          <a:xfrm>
            <a:off x="3514725" y="6356353"/>
            <a:ext cx="3257550" cy="365125"/>
          </a:xfrm>
          <a:prstGeom prst="rect">
            <a:avLst/>
          </a:prstGeom>
        </p:spPr>
        <p:txBody>
          <a:bodyPr/>
          <a:lstStyle>
            <a:lvl1pPr>
              <a:defRPr/>
            </a:lvl1pPr>
          </a:lstStyle>
          <a:p>
            <a:pPr algn="l">
              <a:defRPr/>
            </a:pPr>
            <a:endParaRPr lang="en-CA" sz="1800">
              <a:solidFill>
                <a:prstClr val="black"/>
              </a:solidFill>
              <a:latin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7372350" y="6356358"/>
            <a:ext cx="2400300" cy="365125"/>
          </a:xfrm>
          <a:prstGeom prst="rect">
            <a:avLst/>
          </a:prstGeom>
        </p:spPr>
        <p:txBody>
          <a:bodyPr/>
          <a:lstStyle>
            <a:lvl1pPr>
              <a:defRPr/>
            </a:lvl1pPr>
          </a:lstStyle>
          <a:p>
            <a:pPr algn="l">
              <a:defRPr/>
            </a:pPr>
            <a:fld id="{0C067E3B-9A93-46BC-B200-21488458729B}" type="slidenum">
              <a:rPr lang="en-CA" sz="1800">
                <a:solidFill>
                  <a:prstClr val="black"/>
                </a:solidFill>
                <a:latin typeface="Calibri" panose="020F0502020204030204" pitchFamily="34" charset="0"/>
                <a:cs typeface="Arial" panose="020B0604020202020204" pitchFamily="34" charset="0"/>
              </a:rPr>
              <a:t>‹#›</a:t>
            </a:fld>
            <a:endParaRPr lang="en-CA" sz="1800">
              <a:solidFill>
                <a:prstClr val="black"/>
              </a:solidFill>
              <a:latin typeface="Calibri" panose="020F050202020403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1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6C61AE7-9357-478D-8109-CD85583B8244}" type="slidenum">
              <a:rPr lang="en-US"/>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9944100" cy="685800"/>
          </a:xfrm>
          <a:prstGeom prst="rect">
            <a:avLst/>
          </a:prstGeo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171450"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229225" y="990600"/>
            <a:ext cx="4886325"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a:xfrm>
            <a:off x="514350" y="6356353"/>
            <a:ext cx="24003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solidFill>
                <a:prstClr val="black">
                  <a:tint val="75000"/>
                </a:prstClr>
              </a:solidFill>
            </a:endParaRPr>
          </a:p>
        </p:txBody>
      </p:sp>
      <p:sp>
        <p:nvSpPr>
          <p:cNvPr id="6" name="Footer Placeholder 5"/>
          <p:cNvSpPr>
            <a:spLocks noGrp="1"/>
          </p:cNvSpPr>
          <p:nvPr>
            <p:ph type="ftr" sz="quarter" idx="11"/>
          </p:nvPr>
        </p:nvSpPr>
        <p:spPr>
          <a:xfrm>
            <a:off x="3514725" y="6356353"/>
            <a:ext cx="3257550" cy="365125"/>
          </a:xfrm>
          <a:prstGeom prst="rect">
            <a:avLst/>
          </a:prstGeom>
        </p:spPr>
        <p:txBody>
          <a:bodyPr/>
          <a:lstStyle>
            <a:lvl1pPr eaLnBrk="1" fontAlgn="auto" hangingPunct="1">
              <a:spcBef>
                <a:spcPts val="0"/>
              </a:spcBef>
              <a:spcAft>
                <a:spcPts val="0"/>
              </a:spcAft>
              <a:defRPr>
                <a:latin typeface="+mn-lt"/>
                <a:cs typeface="+mn-cs"/>
              </a:defRPr>
            </a:lvl1pPr>
          </a:lstStyle>
          <a:p>
            <a:pPr algn="l">
              <a:defRPr/>
            </a:pPr>
            <a:endParaRPr lang="en-CA" sz="1800">
              <a:solidFill>
                <a:prstClr val="black"/>
              </a:solidFill>
            </a:endParaRPr>
          </a:p>
        </p:txBody>
      </p:sp>
      <p:sp>
        <p:nvSpPr>
          <p:cNvPr id="7" name="Slide Number Placeholder 6"/>
          <p:cNvSpPr>
            <a:spLocks noGrp="1"/>
          </p:cNvSpPr>
          <p:nvPr>
            <p:ph type="sldNum" sz="quarter" idx="12"/>
          </p:nvPr>
        </p:nvSpPr>
        <p:spPr>
          <a:xfrm>
            <a:off x="7372350" y="6356353"/>
            <a:ext cx="2400300" cy="365125"/>
          </a:xfrm>
          <a:prstGeom prst="rect">
            <a:avLst/>
          </a:prstGeom>
        </p:spPr>
        <p:txBody>
          <a:bodyPr vert="horz" wrap="square" lIns="91440" tIns="45720" rIns="91440" bIns="45720" numCol="1" anchor="t" anchorCtr="0" compatLnSpc="1"/>
          <a:lstStyle>
            <a:lvl1pPr eaLnBrk="1" hangingPunct="1">
              <a:defRPr/>
            </a:lvl1pPr>
          </a:lstStyle>
          <a:p>
            <a:pPr algn="l">
              <a:defRPr/>
            </a:pPr>
            <a:fld id="{4CF4C602-356F-4377-BC08-93749CDC1048}" type="slidenum">
              <a:rPr lang="en-CA" altLang="en-US" sz="1800">
                <a:solidFill>
                  <a:prstClr val="black"/>
                </a:solidFill>
                <a:latin typeface="Calibri" panose="020F0502020204030204" pitchFamily="34" charset="0"/>
                <a:cs typeface="Arial" panose="020B0604020202020204" pitchFamily="34" charset="0"/>
              </a:rPr>
              <a:t>‹#›</a:t>
            </a:fld>
            <a:endParaRPr lang="en-CA" altLang="en-US" sz="1800">
              <a:solidFill>
                <a:prstClr val="black"/>
              </a:solidFill>
              <a:latin typeface="Calibri" panose="020F0502020204030204" pitchFamily="34" charset="0"/>
              <a:cs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3742210"/>
            <a:ext cx="8743950" cy="829790"/>
          </a:xfrm>
        </p:spPr>
        <p:txBody>
          <a:bodyPr>
            <a:normAutofit/>
          </a:bodyPr>
          <a:lstStyle>
            <a:lvl1pPr>
              <a:defRPr sz="3600"/>
            </a:lvl1pPr>
          </a:lstStyle>
          <a:p>
            <a:r>
              <a:rPr lang="en-US" dirty="0"/>
              <a:t>Click to edit Master title style</a:t>
            </a:r>
            <a:endParaRPr lang="en-CA" dirty="0"/>
          </a:p>
        </p:txBody>
      </p:sp>
      <p:sp>
        <p:nvSpPr>
          <p:cNvPr id="3" name="Subtitle 2"/>
          <p:cNvSpPr>
            <a:spLocks noGrp="1"/>
          </p:cNvSpPr>
          <p:nvPr>
            <p:ph type="subTitle" idx="1"/>
          </p:nvPr>
        </p:nvSpPr>
        <p:spPr>
          <a:xfrm>
            <a:off x="1543050" y="4445334"/>
            <a:ext cx="7200900" cy="507666"/>
          </a:xfrm>
        </p:spPr>
        <p:txBody>
          <a:bodyPr>
            <a:normAutofit/>
          </a:bodyPr>
          <a:lstStyle>
            <a:lvl1pPr marL="0" indent="0" algn="ctr">
              <a:buNone/>
              <a:defRPr sz="20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7A4B9EE-AED0-436E-BD7E-CC259F5B13B6}"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9"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9"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9A5FF3B-CB0E-4A3D-A2B7-228ADA7F8A0D}"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0F650E5-539F-4550-8723-4E4808DD2B18}"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C0BBFAA-2AFC-4D78-ACF3-1253FCA02722}"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2"/>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EF82E95-8E8B-4657-91F3-9D830956F08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4.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theme" Target="../theme/theme7.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8.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pic>
        <p:nvPicPr>
          <p:cNvPr id="1026" name="Picture 7" descr="APPROVED Template Yellow"/>
          <p:cNvPicPr>
            <a:picLocks noChangeAspect="1" noChangeArrowheads="1"/>
          </p:cNvPicPr>
          <p:nvPr/>
        </p:nvPicPr>
        <p:blipFill>
          <a:blip r:embed="rId14" cstate="print"/>
          <a:srcRect/>
          <a:stretch>
            <a:fillRect/>
          </a:stretch>
        </p:blipFill>
        <p:spPr bwMode="auto">
          <a:xfrm>
            <a:off x="4" y="0"/>
            <a:ext cx="10275888"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065338" y="44450"/>
            <a:ext cx="7707312" cy="1143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8" name="Rectangle 3"/>
          <p:cNvSpPr>
            <a:spLocks noGrp="1" noChangeArrowheads="1"/>
          </p:cNvSpPr>
          <p:nvPr>
            <p:ph type="body" idx="1"/>
          </p:nvPr>
        </p:nvSpPr>
        <p:spPr bwMode="auto">
          <a:xfrm>
            <a:off x="514350" y="1600204"/>
            <a:ext cx="9258300" cy="4525963"/>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514350" y="6245225"/>
            <a:ext cx="2400300" cy="476250"/>
          </a:xfrm>
          <a:prstGeom prst="rect">
            <a:avLst/>
          </a:prstGeom>
          <a:noFill/>
          <a:ln w="9525">
            <a:noFill/>
            <a:miter lim="800000"/>
          </a:ln>
          <a:effectLst/>
        </p:spPr>
        <p:txBody>
          <a:bodyPr vert="horz" wrap="square" lIns="91440" tIns="45720" rIns="91440" bIns="45720" numCol="1" anchor="t" anchorCtr="0" compatLnSpc="1"/>
          <a:lstStyle>
            <a:lvl1pPr eaLnBrk="0" fontAlgn="auto" hangingPunct="0">
              <a:spcBef>
                <a:spcPts val="0"/>
              </a:spcBef>
              <a:spcAft>
                <a:spcPts val="0"/>
              </a:spcAft>
              <a:defRPr sz="1400">
                <a:latin typeface="+mn-lt"/>
              </a:defRPr>
            </a:lvl1pPr>
          </a:lstStyle>
          <a:p>
            <a:pPr>
              <a:defRPr/>
            </a:pPr>
            <a:endParaRPr lang="en-US"/>
          </a:p>
        </p:txBody>
      </p:sp>
      <p:sp>
        <p:nvSpPr>
          <p:cNvPr id="112645" name="Rectangle 5"/>
          <p:cNvSpPr>
            <a:spLocks noGrp="1" noChangeArrowheads="1"/>
          </p:cNvSpPr>
          <p:nvPr>
            <p:ph type="ftr" sz="quarter" idx="3"/>
          </p:nvPr>
        </p:nvSpPr>
        <p:spPr bwMode="auto">
          <a:xfrm>
            <a:off x="3514725" y="6245225"/>
            <a:ext cx="3257550" cy="476250"/>
          </a:xfrm>
          <a:prstGeom prst="rect">
            <a:avLst/>
          </a:prstGeom>
          <a:noFill/>
          <a:ln w="9525">
            <a:noFill/>
            <a:miter lim="800000"/>
          </a:ln>
          <a:effectLst/>
        </p:spPr>
        <p:txBody>
          <a:bodyPr vert="horz" wrap="square" lIns="91440" tIns="45720" rIns="91440" bIns="45720" numCol="1" anchor="t" anchorCtr="0" compatLnSpc="1"/>
          <a:lstStyle>
            <a:lvl1pPr algn="ctr" eaLnBrk="0" fontAlgn="auto" hangingPunct="0">
              <a:spcBef>
                <a:spcPts val="0"/>
              </a:spcBef>
              <a:spcAft>
                <a:spcPts val="0"/>
              </a:spcAft>
              <a:defRPr sz="1400">
                <a:latin typeface="+mn-lt"/>
              </a:defRPr>
            </a:lvl1pPr>
          </a:lstStyle>
          <a:p>
            <a:pPr>
              <a:defRPr/>
            </a:pPr>
            <a:endParaRPr lang="en-US"/>
          </a:p>
        </p:txBody>
      </p:sp>
      <p:sp>
        <p:nvSpPr>
          <p:cNvPr id="112646" name="Rectangle 6"/>
          <p:cNvSpPr>
            <a:spLocks noGrp="1" noChangeArrowheads="1"/>
          </p:cNvSpPr>
          <p:nvPr>
            <p:ph type="sldNum" sz="quarter" idx="4"/>
          </p:nvPr>
        </p:nvSpPr>
        <p:spPr bwMode="auto">
          <a:xfrm>
            <a:off x="7372350" y="6245225"/>
            <a:ext cx="2400300" cy="476250"/>
          </a:xfrm>
          <a:prstGeom prst="rect">
            <a:avLst/>
          </a:prstGeom>
          <a:noFill/>
          <a:ln w="9525">
            <a:noFill/>
            <a:miter lim="800000"/>
          </a:ln>
          <a:effectLst/>
        </p:spPr>
        <p:txBody>
          <a:bodyPr vert="horz" wrap="square" lIns="91440" tIns="45720" rIns="91440" bIns="45720" numCol="1" anchor="t" anchorCtr="0" compatLnSpc="1"/>
          <a:lstStyle>
            <a:lvl1pPr algn="r" eaLnBrk="0" fontAlgn="auto" hangingPunct="0">
              <a:spcBef>
                <a:spcPts val="0"/>
              </a:spcBef>
              <a:spcAft>
                <a:spcPts val="0"/>
              </a:spcAft>
              <a:defRPr sz="1400">
                <a:latin typeface="+mn-lt"/>
              </a:defRPr>
            </a:lvl1pPr>
          </a:lstStyle>
          <a:p>
            <a:pPr>
              <a:defRPr/>
            </a:pPr>
            <a:fld id="{37485352-2AC9-4E59-84BC-599C5BC9EFD5}"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500" b="1">
          <a:solidFill>
            <a:schemeClr val="bg1"/>
          </a:solidFill>
          <a:latin typeface="+mj-lt"/>
          <a:ea typeface="+mj-ea"/>
          <a:cs typeface="+mj-cs"/>
        </a:defRPr>
      </a:lvl1pPr>
      <a:lvl2pPr algn="ctr" rtl="0" eaLnBrk="0" fontAlgn="base" hangingPunct="0">
        <a:spcBef>
          <a:spcPct val="0"/>
        </a:spcBef>
        <a:spcAft>
          <a:spcPct val="0"/>
        </a:spcAft>
        <a:defRPr sz="3500" b="1">
          <a:solidFill>
            <a:schemeClr val="bg1"/>
          </a:solidFill>
          <a:latin typeface="Arial" panose="020B0604020202020204" pitchFamily="34" charset="0"/>
        </a:defRPr>
      </a:lvl2pPr>
      <a:lvl3pPr algn="ctr" rtl="0" eaLnBrk="0" fontAlgn="base" hangingPunct="0">
        <a:spcBef>
          <a:spcPct val="0"/>
        </a:spcBef>
        <a:spcAft>
          <a:spcPct val="0"/>
        </a:spcAft>
        <a:defRPr sz="3500" b="1">
          <a:solidFill>
            <a:schemeClr val="bg1"/>
          </a:solidFill>
          <a:latin typeface="Arial" panose="020B0604020202020204" pitchFamily="34" charset="0"/>
        </a:defRPr>
      </a:lvl3pPr>
      <a:lvl4pPr algn="ctr" rtl="0" eaLnBrk="0" fontAlgn="base" hangingPunct="0">
        <a:spcBef>
          <a:spcPct val="0"/>
        </a:spcBef>
        <a:spcAft>
          <a:spcPct val="0"/>
        </a:spcAft>
        <a:defRPr sz="3500" b="1">
          <a:solidFill>
            <a:schemeClr val="bg1"/>
          </a:solidFill>
          <a:latin typeface="Arial" panose="020B0604020202020204" pitchFamily="34" charset="0"/>
        </a:defRPr>
      </a:lvl4pPr>
      <a:lvl5pPr algn="ctr" rtl="0" eaLnBrk="0" fontAlgn="base" hangingPunct="0">
        <a:spcBef>
          <a:spcPct val="0"/>
        </a:spcBef>
        <a:spcAft>
          <a:spcPct val="0"/>
        </a:spcAft>
        <a:defRPr sz="3500" b="1">
          <a:solidFill>
            <a:schemeClr val="bg1"/>
          </a:solidFill>
          <a:latin typeface="Arial" panose="020B0604020202020204" pitchFamily="34" charset="0"/>
        </a:defRPr>
      </a:lvl5pPr>
      <a:lvl6pPr marL="457200" algn="ctr" rtl="0" eaLnBrk="1" fontAlgn="base" hangingPunct="1">
        <a:spcBef>
          <a:spcPct val="0"/>
        </a:spcBef>
        <a:spcAft>
          <a:spcPct val="0"/>
        </a:spcAft>
        <a:defRPr sz="3500" b="1">
          <a:solidFill>
            <a:schemeClr val="bg1"/>
          </a:solidFill>
          <a:latin typeface="Arial" panose="020B0604020202020204" pitchFamily="34" charset="0"/>
        </a:defRPr>
      </a:lvl6pPr>
      <a:lvl7pPr marL="914400" algn="ctr" rtl="0" eaLnBrk="1" fontAlgn="base" hangingPunct="1">
        <a:spcBef>
          <a:spcPct val="0"/>
        </a:spcBef>
        <a:spcAft>
          <a:spcPct val="0"/>
        </a:spcAft>
        <a:defRPr sz="3500" b="1">
          <a:solidFill>
            <a:schemeClr val="bg1"/>
          </a:solidFill>
          <a:latin typeface="Arial" panose="020B0604020202020204" pitchFamily="34" charset="0"/>
        </a:defRPr>
      </a:lvl7pPr>
      <a:lvl8pPr marL="1371600" algn="ctr" rtl="0" eaLnBrk="1" fontAlgn="base" hangingPunct="1">
        <a:spcBef>
          <a:spcPct val="0"/>
        </a:spcBef>
        <a:spcAft>
          <a:spcPct val="0"/>
        </a:spcAft>
        <a:defRPr sz="3500" b="1">
          <a:solidFill>
            <a:schemeClr val="bg1"/>
          </a:solidFill>
          <a:latin typeface="Arial" panose="020B0604020202020204" pitchFamily="34" charset="0"/>
        </a:defRPr>
      </a:lvl8pPr>
      <a:lvl9pPr marL="1828800" algn="ctr" rtl="0" eaLnBrk="1" fontAlgn="base" hangingPunct="1">
        <a:spcBef>
          <a:spcPct val="0"/>
        </a:spcBef>
        <a:spcAft>
          <a:spcPct val="0"/>
        </a:spcAft>
        <a:defRPr sz="35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eaLnBrk="1" fontAlgn="base" hangingPunct="1">
        <a:spcBef>
          <a:spcPct val="20000"/>
        </a:spcBef>
        <a:spcAft>
          <a:spcPct val="0"/>
        </a:spcAft>
        <a:buClr>
          <a:srgbClr val="CC6600"/>
        </a:buClr>
        <a:buChar char="»"/>
        <a:defRPr sz="2000">
          <a:solidFill>
            <a:schemeClr val="tx1"/>
          </a:solidFill>
          <a:latin typeface="+mn-lt"/>
        </a:defRPr>
      </a:lvl6pPr>
      <a:lvl7pPr marL="2971800" indent="-228600" algn="l" rtl="0" eaLnBrk="1" fontAlgn="base" hangingPunct="1">
        <a:spcBef>
          <a:spcPct val="20000"/>
        </a:spcBef>
        <a:spcAft>
          <a:spcPct val="0"/>
        </a:spcAft>
        <a:buClr>
          <a:srgbClr val="CC6600"/>
        </a:buClr>
        <a:buChar char="»"/>
        <a:defRPr sz="2000">
          <a:solidFill>
            <a:schemeClr val="tx1"/>
          </a:solidFill>
          <a:latin typeface="+mn-lt"/>
        </a:defRPr>
      </a:lvl7pPr>
      <a:lvl8pPr marL="3429000" indent="-228600" algn="l" rtl="0" eaLnBrk="1" fontAlgn="base" hangingPunct="1">
        <a:spcBef>
          <a:spcPct val="20000"/>
        </a:spcBef>
        <a:spcAft>
          <a:spcPct val="0"/>
        </a:spcAft>
        <a:buClr>
          <a:srgbClr val="CC6600"/>
        </a:buClr>
        <a:buChar char="»"/>
        <a:defRPr sz="2000">
          <a:solidFill>
            <a:schemeClr val="tx1"/>
          </a:solidFill>
          <a:latin typeface="+mn-lt"/>
        </a:defRPr>
      </a:lvl8pPr>
      <a:lvl9pPr marL="3886200" indent="-228600" algn="l" rtl="0" eaLnBrk="1" fontAlgn="base" hangingPunct="1">
        <a:spcBef>
          <a:spcPct val="20000"/>
        </a:spcBef>
        <a:spcAft>
          <a:spcPct val="0"/>
        </a:spcAft>
        <a:buClr>
          <a:srgbClr val="CC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5" cstate="print"/>
          <a:srcRect/>
          <a:stretch>
            <a:fillRect/>
          </a:stretch>
        </p:blipFill>
        <p:spPr bwMode="auto">
          <a:xfrm>
            <a:off x="0" y="4763"/>
            <a:ext cx="10287000" cy="6848475"/>
          </a:xfrm>
          <a:prstGeom prst="rect">
            <a:avLst/>
          </a:prstGeom>
          <a:noFill/>
          <a:ln w="9525">
            <a:noFill/>
            <a:miter lim="800000"/>
            <a:headEnd/>
            <a:tailEnd/>
          </a:ln>
        </p:spPr>
      </p:pic>
      <p:sp>
        <p:nvSpPr>
          <p:cNvPr id="2051" name="Text Placeholder 2"/>
          <p:cNvSpPr>
            <a:spLocks noGrp="1"/>
          </p:cNvSpPr>
          <p:nvPr>
            <p:ph type="body" idx="1"/>
          </p:nvPr>
        </p:nvSpPr>
        <p:spPr bwMode="auto">
          <a:xfrm>
            <a:off x="171450" y="990600"/>
            <a:ext cx="9944100" cy="5135563"/>
          </a:xfrm>
          <a:prstGeom prst="rect">
            <a:avLst/>
          </a:prstGeom>
          <a:noFill/>
          <a:ln w="9525">
            <a:noFill/>
            <a:miter lim="800000"/>
          </a:ln>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4" name="Date Placeholder 3"/>
          <p:cNvSpPr>
            <a:spLocks noGrp="1"/>
          </p:cNvSpPr>
          <p:nvPr>
            <p:ph type="dt" sz="half" idx="2"/>
          </p:nvPr>
        </p:nvSpPr>
        <p:spPr>
          <a:xfrm>
            <a:off x="514350" y="6356353"/>
            <a:ext cx="24003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280DDDA-6DD1-4EFA-8B37-B3D43E0998D2}" type="datetime1">
              <a:rPr lang="en-CA">
                <a:solidFill>
                  <a:prstClr val="black">
                    <a:tint val="75000"/>
                  </a:prstClr>
                </a:solidFill>
              </a:rPr>
              <a:t>2020-03-14</a:t>
            </a:fld>
            <a:endParaRPr lang="en-CA">
              <a:solidFill>
                <a:prstClr val="black">
                  <a:tint val="75000"/>
                </a:prstClr>
              </a:solidFill>
            </a:endParaRPr>
          </a:p>
        </p:txBody>
      </p:sp>
      <p:sp>
        <p:nvSpPr>
          <p:cNvPr id="6" name="Title 1"/>
          <p:cNvSpPr txBox="1"/>
          <p:nvPr userDrawn="1"/>
        </p:nvSpPr>
        <p:spPr>
          <a:xfrm>
            <a:off x="771525" y="6353178"/>
            <a:ext cx="874395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1000"/>
              <a:t>©  </a:t>
            </a:r>
            <a:r>
              <a:rPr lang="en-US" sz="100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a:solidFill>
                  <a:srgbClr val="0073AE"/>
                </a:solidFill>
                <a:latin typeface="Arial" panose="020B0604020202020204" pitchFamily="34" charset="0"/>
                <a:cs typeface="Arial" panose="020B0604020202020204" pitchFamily="34" charset="0"/>
              </a:rPr>
              <a:t>www.iacle.org</a:t>
            </a:r>
            <a:endParaRPr lang="en-CA" sz="1000">
              <a:solidFill>
                <a:srgbClr val="0073AE"/>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3" cstate="print"/>
          <a:srcRect/>
          <a:stretch>
            <a:fillRect/>
          </a:stretch>
        </p:blipFill>
        <p:spPr bwMode="auto">
          <a:xfrm>
            <a:off x="0" y="4763"/>
            <a:ext cx="10287000" cy="6848475"/>
          </a:xfrm>
          <a:prstGeom prst="rect">
            <a:avLst/>
          </a:prstGeom>
          <a:noFill/>
          <a:ln w="9525">
            <a:noFill/>
            <a:miter lim="800000"/>
            <a:headEnd/>
            <a:tailEnd/>
          </a:ln>
        </p:spPr>
      </p:pic>
      <p:sp>
        <p:nvSpPr>
          <p:cNvPr id="5123" name="Title Placeholder 1"/>
          <p:cNvSpPr>
            <a:spLocks noGrp="1"/>
          </p:cNvSpPr>
          <p:nvPr>
            <p:ph type="title"/>
          </p:nvPr>
        </p:nvSpPr>
        <p:spPr bwMode="auto">
          <a:xfrm>
            <a:off x="514350" y="274638"/>
            <a:ext cx="9258300" cy="1143000"/>
          </a:xfrm>
          <a:prstGeom prst="rect">
            <a:avLst/>
          </a:prstGeom>
          <a:noFill/>
          <a:ln w="9525">
            <a:noFill/>
            <a:miter lim="800000"/>
          </a:ln>
        </p:spPr>
        <p:txBody>
          <a:bodyPr vert="horz" wrap="square" lIns="91440" tIns="45720" rIns="91440" bIns="45720" numCol="1" anchor="ctr" anchorCtr="0" compatLnSpc="1"/>
          <a:lstStyle/>
          <a:p>
            <a:pPr lvl="0"/>
            <a:r>
              <a:rPr lang="en-GB" altLang="en-US"/>
              <a:t>Click to edit Master title style</a:t>
            </a:r>
            <a:endParaRPr lang="en-CA" altLang="en-US"/>
          </a:p>
        </p:txBody>
      </p:sp>
      <p:sp>
        <p:nvSpPr>
          <p:cNvPr id="5124" name="Text Placeholder 2"/>
          <p:cNvSpPr>
            <a:spLocks noGrp="1"/>
          </p:cNvSpPr>
          <p:nvPr>
            <p:ph type="body" idx="1"/>
          </p:nvPr>
        </p:nvSpPr>
        <p:spPr bwMode="auto">
          <a:xfrm>
            <a:off x="514350" y="1600201"/>
            <a:ext cx="9258300" cy="4525963"/>
          </a:xfrm>
          <a:prstGeom prst="rect">
            <a:avLst/>
          </a:prstGeom>
          <a:noFill/>
          <a:ln w="9525">
            <a:noFill/>
            <a:miter lim="800000"/>
          </a:ln>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Tree>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ctr" rtl="0" eaLnBrk="0" fontAlgn="base" hangingPunct="0">
        <a:spcBef>
          <a:spcPct val="0"/>
        </a:spcBef>
        <a:spcAft>
          <a:spcPct val="0"/>
        </a:spcAft>
        <a:defRPr sz="4400" kern="1200">
          <a:solidFill>
            <a:srgbClr val="7F7F7F"/>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73A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73A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73A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73A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73A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5" cstate="print"/>
          <a:srcRect/>
          <a:stretch>
            <a:fillRect/>
          </a:stretch>
        </p:blipFill>
        <p:spPr bwMode="auto">
          <a:xfrm>
            <a:off x="0" y="4764"/>
            <a:ext cx="10287000" cy="6848475"/>
          </a:xfrm>
          <a:prstGeom prst="rect">
            <a:avLst/>
          </a:prstGeom>
          <a:noFill/>
          <a:ln w="9525">
            <a:noFill/>
            <a:miter lim="800000"/>
            <a:headEnd/>
            <a:tailEnd/>
          </a:ln>
        </p:spPr>
      </p:pic>
      <p:sp>
        <p:nvSpPr>
          <p:cNvPr id="3075" name="Text Placeholder 2"/>
          <p:cNvSpPr>
            <a:spLocks noGrp="1"/>
          </p:cNvSpPr>
          <p:nvPr>
            <p:ph type="body" idx="1"/>
          </p:nvPr>
        </p:nvSpPr>
        <p:spPr bwMode="auto">
          <a:xfrm>
            <a:off x="171450" y="990600"/>
            <a:ext cx="9944100" cy="5135563"/>
          </a:xfrm>
          <a:prstGeom prst="rect">
            <a:avLst/>
          </a:prstGeom>
          <a:noFill/>
          <a:ln w="9525">
            <a:noFill/>
            <a:miter lim="800000"/>
          </a:ln>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514350" y="6356361"/>
            <a:ext cx="24003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514725" y="6356361"/>
            <a:ext cx="325755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372350" y="6356361"/>
            <a:ext cx="24003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7485352-2AC9-4E59-84BC-599C5BC9EF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rtl="0" eaLnBrk="1" fontAlgn="base" hangingPunct="1">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
          <p:cNvPicPr>
            <a:picLocks noChangeAspect="1"/>
          </p:cNvPicPr>
          <p:nvPr/>
        </p:nvPicPr>
        <p:blipFill>
          <a:blip r:embed="rId7" cstate="print"/>
          <a:srcRect/>
          <a:stretch>
            <a:fillRect/>
          </a:stretch>
        </p:blipFill>
        <p:spPr bwMode="auto">
          <a:xfrm>
            <a:off x="0" y="4766"/>
            <a:ext cx="10287000" cy="6848475"/>
          </a:xfrm>
          <a:prstGeom prst="rect">
            <a:avLst/>
          </a:prstGeom>
          <a:noFill/>
          <a:ln w="9525">
            <a:noFill/>
            <a:miter lim="800000"/>
            <a:headEnd/>
            <a:tailEnd/>
          </a:ln>
        </p:spPr>
      </p:pic>
      <p:sp>
        <p:nvSpPr>
          <p:cNvPr id="16387" name="Title Placeholder 1"/>
          <p:cNvSpPr>
            <a:spLocks noGrp="1"/>
          </p:cNvSpPr>
          <p:nvPr>
            <p:ph type="title"/>
          </p:nvPr>
        </p:nvSpPr>
        <p:spPr bwMode="auto">
          <a:xfrm>
            <a:off x="171450" y="4768"/>
            <a:ext cx="9944100" cy="681037"/>
          </a:xfrm>
          <a:prstGeom prst="rect">
            <a:avLst/>
          </a:prstGeom>
          <a:noFill/>
          <a:ln w="9525">
            <a:noFill/>
            <a:miter lim="800000"/>
          </a:ln>
        </p:spPr>
        <p:txBody>
          <a:bodyPr vert="horz" wrap="square" lIns="91440" tIns="45720" rIns="91440" bIns="45720" numCol="1" anchor="ctr" anchorCtr="0" compatLnSpc="1"/>
          <a:lstStyle/>
          <a:p>
            <a:pPr lvl="0"/>
            <a:r>
              <a:rPr lang="en-US" altLang="en-US"/>
              <a:t>Click to edit Master title style</a:t>
            </a:r>
            <a:endParaRPr lang="en-CA" altLang="en-US"/>
          </a:p>
        </p:txBody>
      </p:sp>
      <p:sp>
        <p:nvSpPr>
          <p:cNvPr id="16388" name="Text Placeholder 2"/>
          <p:cNvSpPr>
            <a:spLocks noGrp="1"/>
          </p:cNvSpPr>
          <p:nvPr>
            <p:ph type="body" idx="1"/>
          </p:nvPr>
        </p:nvSpPr>
        <p:spPr bwMode="auto">
          <a:xfrm>
            <a:off x="171450" y="990600"/>
            <a:ext cx="9944100" cy="5135563"/>
          </a:xfrm>
          <a:prstGeom prst="rect">
            <a:avLst/>
          </a:prstGeom>
          <a:noFill/>
          <a:ln w="9525">
            <a:noFill/>
            <a:miter lim="800000"/>
          </a:ln>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3077" name="TextBox 8"/>
          <p:cNvSpPr txBox="1">
            <a:spLocks noChangeArrowheads="1"/>
          </p:cNvSpPr>
          <p:nvPr/>
        </p:nvSpPr>
        <p:spPr bwMode="auto">
          <a:xfrm>
            <a:off x="0" y="6381750"/>
            <a:ext cx="102870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en-US" sz="1000" dirty="0">
                <a:solidFill>
                  <a:srgbClr val="7F7F7F"/>
                </a:solidFill>
                <a:latin typeface="Arial" panose="020B0604020202020204" pitchFamily="34" charset="0"/>
              </a:rPr>
              <a:t>©  The International Association of Contact CL Educators</a:t>
            </a:r>
          </a:p>
          <a:p>
            <a:pPr algn="ctr">
              <a:defRPr/>
            </a:pPr>
            <a:r>
              <a:rPr lang="en-GB" altLang="en-US" sz="1000" dirty="0">
                <a:solidFill>
                  <a:srgbClr val="0073AE"/>
                </a:solidFill>
                <a:latin typeface="Arial" panose="020B0604020202020204" pitchFamily="34" charset="0"/>
              </a:rPr>
              <a:t>www.iacle.org</a:t>
            </a:r>
            <a:endParaRPr lang="en-CA" altLang="en-US" sz="1000"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rtl="0" eaLnBrk="1" fontAlgn="base" hangingPunct="1">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7"/>
          <p:cNvPicPr>
            <a:picLocks noChangeAspect="1"/>
          </p:cNvPicPr>
          <p:nvPr/>
        </p:nvPicPr>
        <p:blipFill>
          <a:blip r:embed="rId3" cstate="print"/>
          <a:srcRect/>
          <a:stretch>
            <a:fillRect/>
          </a:stretch>
        </p:blipFill>
        <p:spPr bwMode="auto">
          <a:xfrm>
            <a:off x="0" y="4766"/>
            <a:ext cx="10287000" cy="6848475"/>
          </a:xfrm>
          <a:prstGeom prst="rect">
            <a:avLst/>
          </a:prstGeom>
          <a:noFill/>
          <a:ln w="9525">
            <a:noFill/>
            <a:miter lim="800000"/>
            <a:headEnd/>
            <a:tailEnd/>
          </a:ln>
        </p:spPr>
      </p:pic>
      <p:sp>
        <p:nvSpPr>
          <p:cNvPr id="22531" name="Text Placeholder 2"/>
          <p:cNvSpPr>
            <a:spLocks noGrp="1"/>
          </p:cNvSpPr>
          <p:nvPr>
            <p:ph type="body" idx="1"/>
          </p:nvPr>
        </p:nvSpPr>
        <p:spPr bwMode="auto">
          <a:xfrm>
            <a:off x="171450" y="990600"/>
            <a:ext cx="9944100" cy="5135563"/>
          </a:xfrm>
          <a:prstGeom prst="rect">
            <a:avLst/>
          </a:prstGeom>
          <a:noFill/>
          <a:ln w="9525">
            <a:noFill/>
            <a:miter lim="800000"/>
          </a:ln>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514350" y="6356365"/>
            <a:ext cx="24003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BB53C5F-6147-43B6-84CC-68D325076112}" type="datetimeFigureOut">
              <a:rPr lang="en-CA"/>
              <a:t>2020-03-14</a:t>
            </a:fld>
            <a:endParaRPr lang="en-CA"/>
          </a:p>
        </p:txBody>
      </p:sp>
      <p:sp>
        <p:nvSpPr>
          <p:cNvPr id="5" name="Footer Placeholder 4"/>
          <p:cNvSpPr>
            <a:spLocks noGrp="1"/>
          </p:cNvSpPr>
          <p:nvPr>
            <p:ph type="ftr" sz="quarter" idx="3"/>
          </p:nvPr>
        </p:nvSpPr>
        <p:spPr>
          <a:xfrm>
            <a:off x="3514725" y="6356365"/>
            <a:ext cx="325755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7372350" y="6356365"/>
            <a:ext cx="24003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93D626C-0CF8-449B-AA5C-98C3C933F7A8}" type="slidenum">
              <a:rPr lang="en-CA" altLang="en-US"/>
              <a:t>‹#›</a:t>
            </a:fld>
            <a:endParaRPr lang="en-CA" altLang="en-US"/>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1" fontAlgn="base" hangingPunct="1">
        <a:spcBef>
          <a:spcPct val="0"/>
        </a:spcBef>
        <a:spcAft>
          <a:spcPct val="0"/>
        </a:spcAft>
        <a:defRPr sz="2000" kern="120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000">
          <a:solidFill>
            <a:schemeClr val="bg1"/>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000">
          <a:solidFill>
            <a:schemeClr val="bg1"/>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000">
          <a:solidFill>
            <a:schemeClr val="bg1"/>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000">
          <a:solidFill>
            <a:schemeClr val="bg1"/>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2000">
          <a:solidFill>
            <a:schemeClr val="bg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6"/>
          <p:cNvPicPr>
            <a:picLocks noChangeAspect="1"/>
          </p:cNvPicPr>
          <p:nvPr/>
        </p:nvPicPr>
        <p:blipFill>
          <a:blip r:embed="rId3" cstate="print"/>
          <a:srcRect/>
          <a:stretch>
            <a:fillRect/>
          </a:stretch>
        </p:blipFill>
        <p:spPr bwMode="auto">
          <a:xfrm>
            <a:off x="0" y="4766"/>
            <a:ext cx="10287000" cy="6848475"/>
          </a:xfrm>
          <a:prstGeom prst="rect">
            <a:avLst/>
          </a:prstGeom>
          <a:noFill/>
          <a:ln w="9525">
            <a:noFill/>
            <a:miter lim="800000"/>
            <a:headEnd/>
            <a:tailEnd/>
          </a:ln>
        </p:spPr>
      </p:pic>
      <p:sp>
        <p:nvSpPr>
          <p:cNvPr id="24579" name="Title Placeholder 1"/>
          <p:cNvSpPr>
            <a:spLocks noGrp="1"/>
          </p:cNvSpPr>
          <p:nvPr>
            <p:ph type="title"/>
          </p:nvPr>
        </p:nvSpPr>
        <p:spPr bwMode="auto">
          <a:xfrm>
            <a:off x="514350" y="274638"/>
            <a:ext cx="9258300" cy="1143000"/>
          </a:xfrm>
          <a:prstGeom prst="rect">
            <a:avLst/>
          </a:prstGeom>
          <a:noFill/>
          <a:ln w="9525">
            <a:noFill/>
            <a:miter lim="800000"/>
          </a:ln>
        </p:spPr>
        <p:txBody>
          <a:bodyPr vert="horz" wrap="square" lIns="91440" tIns="45720" rIns="91440" bIns="45720" numCol="1" anchor="ctr" anchorCtr="0" compatLnSpc="1"/>
          <a:lstStyle/>
          <a:p>
            <a:pPr lvl="0"/>
            <a:r>
              <a:rPr lang="en-US" altLang="en-US"/>
              <a:t>Click to edit Master title style</a:t>
            </a:r>
            <a:endParaRPr lang="en-CA" altLang="en-US"/>
          </a:p>
        </p:txBody>
      </p:sp>
      <p:sp>
        <p:nvSpPr>
          <p:cNvPr id="24580" name="Text Placeholder 2"/>
          <p:cNvSpPr>
            <a:spLocks noGrp="1"/>
          </p:cNvSpPr>
          <p:nvPr>
            <p:ph type="body" idx="1"/>
          </p:nvPr>
        </p:nvSpPr>
        <p:spPr bwMode="auto">
          <a:xfrm>
            <a:off x="514350" y="1600206"/>
            <a:ext cx="9258300" cy="4525963"/>
          </a:xfrm>
          <a:prstGeom prst="rect">
            <a:avLst/>
          </a:prstGeom>
          <a:noFill/>
          <a:ln w="9525">
            <a:noFill/>
            <a:miter lim="800000"/>
          </a:ln>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eaLnBrk="1" fontAlgn="base" hangingPunct="1">
        <a:spcBef>
          <a:spcPct val="0"/>
        </a:spcBef>
        <a:spcAft>
          <a:spcPct val="0"/>
        </a:spcAft>
        <a:defRPr sz="4400" kern="1200">
          <a:solidFill>
            <a:srgbClr val="7F7F7F"/>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2pPr>
      <a:lvl3pPr algn="ctr" rtl="0" eaLnBrk="1" fontAlgn="base" hangingPunct="1">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3pPr>
      <a:lvl4pPr algn="ctr" rtl="0" eaLnBrk="1" fontAlgn="base" hangingPunct="1">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4pPr>
      <a:lvl5pPr algn="ctr" rtl="0" eaLnBrk="1" fontAlgn="base" hangingPunct="1">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5pPr>
      <a:lvl6pPr marL="457200" algn="ctr" rtl="0" eaLnBrk="1" fontAlgn="base" hangingPunct="1">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6pPr>
      <a:lvl7pPr marL="914400" algn="ctr" rtl="0" eaLnBrk="1" fontAlgn="base" hangingPunct="1">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7pPr>
      <a:lvl8pPr marL="1371600" algn="ctr" rtl="0" eaLnBrk="1" fontAlgn="base" hangingPunct="1">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8pPr>
      <a:lvl9pPr marL="1828800" algn="ctr" rtl="0" eaLnBrk="1" fontAlgn="base" hangingPunct="1">
        <a:spcBef>
          <a:spcPct val="0"/>
        </a:spcBef>
        <a:spcAft>
          <a:spcPct val="0"/>
        </a:spcAft>
        <a:defRPr sz="4400">
          <a:solidFill>
            <a:srgbClr val="7F7F7F"/>
          </a:solidFill>
          <a:latin typeface="Times New Roman" panose="02020603050405020304" pitchFamily="18" charset="0"/>
          <a:cs typeface="Times New Roman" panose="020206030504050203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0073AE"/>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0073AE"/>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0073AE"/>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0073AE"/>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0073A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print"/>
          <a:srcRect/>
          <a:stretch>
            <a:fillRect/>
          </a:stretch>
        </p:blipFill>
        <p:spPr bwMode="auto">
          <a:xfrm>
            <a:off x="0" y="4763"/>
            <a:ext cx="10287000" cy="6848475"/>
          </a:xfrm>
          <a:prstGeom prst="rect">
            <a:avLst/>
          </a:prstGeom>
          <a:noFill/>
          <a:ln w="9525">
            <a:noFill/>
            <a:miter lim="800000"/>
            <a:headEnd/>
            <a:tailEnd/>
          </a:ln>
        </p:spPr>
      </p:pic>
      <p:sp>
        <p:nvSpPr>
          <p:cNvPr id="1027" name="Title Placeholder 1"/>
          <p:cNvSpPr>
            <a:spLocks noGrp="1"/>
          </p:cNvSpPr>
          <p:nvPr>
            <p:ph type="title"/>
          </p:nvPr>
        </p:nvSpPr>
        <p:spPr bwMode="auto">
          <a:xfrm>
            <a:off x="514350" y="274638"/>
            <a:ext cx="9258300" cy="1143000"/>
          </a:xfrm>
          <a:prstGeom prst="rect">
            <a:avLst/>
          </a:prstGeom>
          <a:noFill/>
          <a:ln w="9525">
            <a:noFill/>
            <a:miter lim="800000"/>
          </a:ln>
        </p:spPr>
        <p:txBody>
          <a:bodyPr vert="horz" wrap="square" lIns="91440" tIns="45720" rIns="91440" bIns="45720" numCol="1" anchor="ctr"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514350" y="1600204"/>
            <a:ext cx="9258300" cy="4525963"/>
          </a:xfrm>
          <a:prstGeom prst="rect">
            <a:avLst/>
          </a:prstGeom>
          <a:noFill/>
          <a:ln w="9525">
            <a:noFill/>
            <a:miter lim="800000"/>
          </a:ln>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5" name="Title 1"/>
          <p:cNvSpPr txBox="1"/>
          <p:nvPr userDrawn="1"/>
        </p:nvSpPr>
        <p:spPr>
          <a:xfrm>
            <a:off x="771525" y="6353186"/>
            <a:ext cx="874395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1000" dirty="0"/>
              <a:t>©  </a:t>
            </a:r>
            <a:r>
              <a:rPr lang="en-US" sz="1000" dirty="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dirty="0">
                <a:solidFill>
                  <a:srgbClr val="0073AE"/>
                </a:solidFill>
                <a:latin typeface="Arial" panose="020B0604020202020204" pitchFamily="34" charset="0"/>
                <a:cs typeface="Arial" panose="020B0604020202020204" pitchFamily="34" charset="0"/>
              </a:rPr>
              <a:t>www.iacle.org</a:t>
            </a:r>
            <a:endParaRPr lang="en-CA" sz="1000" dirty="0">
              <a:solidFill>
                <a:srgbClr val="0073AE"/>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p:cNvPicPr>
            <a:picLocks noChangeAspect="1"/>
          </p:cNvPicPr>
          <p:nvPr/>
        </p:nvPicPr>
        <p:blipFill>
          <a:blip r:embed="rId8" cstate="print"/>
          <a:srcRect/>
          <a:stretch>
            <a:fillRect/>
          </a:stretch>
        </p:blipFill>
        <p:spPr bwMode="auto">
          <a:xfrm>
            <a:off x="0" y="4763"/>
            <a:ext cx="10287000" cy="6848475"/>
          </a:xfrm>
          <a:prstGeom prst="rect">
            <a:avLst/>
          </a:prstGeom>
          <a:noFill/>
          <a:ln w="9525">
            <a:noFill/>
            <a:miter lim="800000"/>
            <a:headEnd/>
            <a:tailEnd/>
          </a:ln>
        </p:spPr>
      </p:pic>
      <p:sp>
        <p:nvSpPr>
          <p:cNvPr id="3075" name="Title Placeholder 1"/>
          <p:cNvSpPr>
            <a:spLocks noGrp="1"/>
          </p:cNvSpPr>
          <p:nvPr>
            <p:ph type="title"/>
          </p:nvPr>
        </p:nvSpPr>
        <p:spPr bwMode="auto">
          <a:xfrm>
            <a:off x="171450" y="4765"/>
            <a:ext cx="9944100" cy="681037"/>
          </a:xfrm>
          <a:prstGeom prst="rect">
            <a:avLst/>
          </a:prstGeom>
          <a:noFill/>
          <a:ln w="9525">
            <a:noFill/>
            <a:miter lim="800000"/>
          </a:ln>
        </p:spPr>
        <p:txBody>
          <a:bodyPr vert="horz" wrap="square" lIns="91440" tIns="45720" rIns="91440" bIns="45720" numCol="1" anchor="ctr" anchorCtr="0" compatLnSpc="1"/>
          <a:lstStyle/>
          <a:p>
            <a:pPr lvl="0"/>
            <a:r>
              <a:rPr lang="en-GB" altLang="en-US"/>
              <a:t>Click to edit Master title style</a:t>
            </a:r>
            <a:endParaRPr lang="en-CA" altLang="en-US"/>
          </a:p>
        </p:txBody>
      </p:sp>
      <p:sp>
        <p:nvSpPr>
          <p:cNvPr id="3076" name="Text Placeholder 2"/>
          <p:cNvSpPr>
            <a:spLocks noGrp="1"/>
          </p:cNvSpPr>
          <p:nvPr>
            <p:ph type="body" idx="1"/>
          </p:nvPr>
        </p:nvSpPr>
        <p:spPr bwMode="auto">
          <a:xfrm>
            <a:off x="171450" y="990600"/>
            <a:ext cx="9944100" cy="5135563"/>
          </a:xfrm>
          <a:prstGeom prst="rect">
            <a:avLst/>
          </a:prstGeom>
          <a:noFill/>
          <a:ln w="9525">
            <a:noFill/>
            <a:miter lim="800000"/>
          </a:ln>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3077" name="TextBox 8"/>
          <p:cNvSpPr txBox="1">
            <a:spLocks noChangeArrowheads="1"/>
          </p:cNvSpPr>
          <p:nvPr/>
        </p:nvSpPr>
        <p:spPr bwMode="auto">
          <a:xfrm>
            <a:off x="0" y="6381750"/>
            <a:ext cx="102870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000">
                <a:solidFill>
                  <a:srgbClr val="7F7F7F"/>
                </a:solidFill>
                <a:latin typeface="Arial" panose="020B0604020202020204" pitchFamily="34" charset="0"/>
                <a:cs typeface="Arial" panose="020B0604020202020204" pitchFamily="34" charset="0"/>
              </a:rPr>
              <a:t>©  The International Association of Contact Lens Educators</a:t>
            </a:r>
          </a:p>
          <a:p>
            <a:pPr eaLnBrk="1" hangingPunct="1">
              <a:defRPr/>
            </a:pPr>
            <a:r>
              <a:rPr lang="en-GB" altLang="en-US" sz="1000">
                <a:solidFill>
                  <a:srgbClr val="0073AE"/>
                </a:solidFill>
                <a:latin typeface="Arial" panose="020B0604020202020204" pitchFamily="34" charset="0"/>
                <a:cs typeface="Arial" panose="020B0604020202020204" pitchFamily="34" charset="0"/>
              </a:rPr>
              <a:t>www.iacle.org</a:t>
            </a:r>
            <a:endParaRPr lang="en-CA" altLang="en-US" sz="1000">
              <a:solidFill>
                <a:prstClr val="black"/>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702" r:id="rId6"/>
  </p:sldLayoutIdLst>
  <p:hf hdr="0" ftr="0" dt="0"/>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p:cNvPicPr>
            <a:picLocks noChangeAspect="1"/>
          </p:cNvPicPr>
          <p:nvPr/>
        </p:nvPicPr>
        <p:blipFill>
          <a:blip r:embed="rId7" cstate="print"/>
          <a:srcRect/>
          <a:stretch>
            <a:fillRect/>
          </a:stretch>
        </p:blipFill>
        <p:spPr bwMode="auto">
          <a:xfrm>
            <a:off x="0" y="4763"/>
            <a:ext cx="10287000" cy="6848475"/>
          </a:xfrm>
          <a:prstGeom prst="rect">
            <a:avLst/>
          </a:prstGeom>
          <a:noFill/>
          <a:ln w="9525">
            <a:noFill/>
            <a:miter lim="800000"/>
            <a:headEnd/>
            <a:tailEnd/>
          </a:ln>
        </p:spPr>
      </p:pic>
      <p:sp>
        <p:nvSpPr>
          <p:cNvPr id="3075" name="Title Placeholder 1"/>
          <p:cNvSpPr>
            <a:spLocks noGrp="1"/>
          </p:cNvSpPr>
          <p:nvPr>
            <p:ph type="title"/>
          </p:nvPr>
        </p:nvSpPr>
        <p:spPr bwMode="auto">
          <a:xfrm>
            <a:off x="171450" y="4765"/>
            <a:ext cx="9944100" cy="681037"/>
          </a:xfrm>
          <a:prstGeom prst="rect">
            <a:avLst/>
          </a:prstGeom>
          <a:noFill/>
          <a:ln w="9525">
            <a:noFill/>
            <a:miter lim="800000"/>
          </a:ln>
        </p:spPr>
        <p:txBody>
          <a:bodyPr vert="horz" wrap="square" lIns="91440" tIns="45720" rIns="91440" bIns="45720" numCol="1" anchor="ctr" anchorCtr="0" compatLnSpc="1"/>
          <a:lstStyle/>
          <a:p>
            <a:pPr lvl="0"/>
            <a:r>
              <a:rPr lang="en-GB" altLang="en-US"/>
              <a:t>Click to edit Master title style</a:t>
            </a:r>
            <a:endParaRPr lang="en-CA" altLang="en-US"/>
          </a:p>
        </p:txBody>
      </p:sp>
      <p:sp>
        <p:nvSpPr>
          <p:cNvPr id="3076" name="Text Placeholder 2"/>
          <p:cNvSpPr>
            <a:spLocks noGrp="1"/>
          </p:cNvSpPr>
          <p:nvPr>
            <p:ph type="body" idx="1"/>
          </p:nvPr>
        </p:nvSpPr>
        <p:spPr bwMode="auto">
          <a:xfrm>
            <a:off x="171450" y="990600"/>
            <a:ext cx="9944100" cy="5135563"/>
          </a:xfrm>
          <a:prstGeom prst="rect">
            <a:avLst/>
          </a:prstGeom>
          <a:noFill/>
          <a:ln w="9525">
            <a:noFill/>
            <a:miter lim="800000"/>
          </a:ln>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3077" name="TextBox 8"/>
          <p:cNvSpPr txBox="1">
            <a:spLocks noChangeArrowheads="1"/>
          </p:cNvSpPr>
          <p:nvPr/>
        </p:nvSpPr>
        <p:spPr bwMode="auto">
          <a:xfrm>
            <a:off x="0" y="6381750"/>
            <a:ext cx="102870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000">
                <a:solidFill>
                  <a:srgbClr val="7F7F7F"/>
                </a:solidFill>
                <a:latin typeface="Arial" panose="020B0604020202020204" pitchFamily="34" charset="0"/>
                <a:cs typeface="Arial" panose="020B0604020202020204" pitchFamily="34" charset="0"/>
              </a:rPr>
              <a:t>©  The International Association of Contact Lens Educators</a:t>
            </a:r>
          </a:p>
          <a:p>
            <a:pPr eaLnBrk="1" hangingPunct="1">
              <a:defRPr/>
            </a:pPr>
            <a:r>
              <a:rPr lang="en-GB" altLang="en-US" sz="1000">
                <a:solidFill>
                  <a:srgbClr val="0073AE"/>
                </a:solidFill>
                <a:latin typeface="Arial" panose="020B0604020202020204" pitchFamily="34" charset="0"/>
                <a:cs typeface="Arial" panose="020B0604020202020204" pitchFamily="34" charset="0"/>
              </a:rPr>
              <a:t>www.iacle.org</a:t>
            </a:r>
            <a:endParaRPr lang="en-CA" altLang="en-US" sz="1000">
              <a:solidFill>
                <a:prstClr val="black"/>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5" cstate="print"/>
          <a:srcRect/>
          <a:stretch>
            <a:fillRect/>
          </a:stretch>
        </p:blipFill>
        <p:spPr bwMode="auto">
          <a:xfrm>
            <a:off x="0" y="4763"/>
            <a:ext cx="10287000" cy="6848475"/>
          </a:xfrm>
          <a:prstGeom prst="rect">
            <a:avLst/>
          </a:prstGeom>
          <a:noFill/>
          <a:ln w="9525">
            <a:noFill/>
            <a:miter lim="800000"/>
            <a:headEnd/>
            <a:tailEnd/>
          </a:ln>
        </p:spPr>
      </p:pic>
      <p:sp>
        <p:nvSpPr>
          <p:cNvPr id="2051" name="Text Placeholder 2"/>
          <p:cNvSpPr>
            <a:spLocks noGrp="1"/>
          </p:cNvSpPr>
          <p:nvPr>
            <p:ph type="body" idx="1"/>
          </p:nvPr>
        </p:nvSpPr>
        <p:spPr bwMode="auto">
          <a:xfrm>
            <a:off x="171450" y="990600"/>
            <a:ext cx="9944100" cy="5135563"/>
          </a:xfrm>
          <a:prstGeom prst="rect">
            <a:avLst/>
          </a:prstGeom>
          <a:noFill/>
          <a:ln w="9525">
            <a:noFill/>
            <a:miter lim="800000"/>
          </a:ln>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4" name="Date Placeholder 3"/>
          <p:cNvSpPr>
            <a:spLocks noGrp="1"/>
          </p:cNvSpPr>
          <p:nvPr>
            <p:ph type="dt" sz="half" idx="2"/>
          </p:nvPr>
        </p:nvSpPr>
        <p:spPr>
          <a:xfrm>
            <a:off x="514350" y="6356353"/>
            <a:ext cx="24003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280DDDA-6DD1-4EFA-8B37-B3D43E0998D2}" type="datetime1">
              <a:rPr lang="en-CA">
                <a:solidFill>
                  <a:prstClr val="black">
                    <a:tint val="75000"/>
                  </a:prstClr>
                </a:solidFill>
              </a:rPr>
              <a:t>2020-03-14</a:t>
            </a:fld>
            <a:endParaRPr lang="en-CA">
              <a:solidFill>
                <a:prstClr val="black">
                  <a:tint val="75000"/>
                </a:prstClr>
              </a:solidFill>
            </a:endParaRPr>
          </a:p>
        </p:txBody>
      </p:sp>
      <p:sp>
        <p:nvSpPr>
          <p:cNvPr id="6" name="Title 1"/>
          <p:cNvSpPr txBox="1"/>
          <p:nvPr userDrawn="1"/>
        </p:nvSpPr>
        <p:spPr>
          <a:xfrm>
            <a:off x="771525" y="6353178"/>
            <a:ext cx="874395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1000"/>
              <a:t>©  </a:t>
            </a:r>
            <a:r>
              <a:rPr lang="en-US" sz="100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a:solidFill>
                  <a:srgbClr val="0073AE"/>
                </a:solidFill>
                <a:latin typeface="Arial" panose="020B0604020202020204" pitchFamily="34" charset="0"/>
                <a:cs typeface="Arial" panose="020B0604020202020204" pitchFamily="34" charset="0"/>
              </a:rPr>
              <a:t>www.iacle.org</a:t>
            </a:r>
            <a:endParaRPr lang="en-CA" sz="1000">
              <a:solidFill>
                <a:srgbClr val="0073AE"/>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ftr="0" dt="0"/>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jpeg"/><Relationship Id="rId7"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hyperlink" Target="mailto:iacle@i&#12290;acle.org" TargetMode="External"/><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normAutofit/>
          </a:bodyPr>
          <a:lstStyle/>
          <a:p>
            <a:pPr eaLnBrk="1" hangingPunct="1"/>
            <a:r>
              <a:rPr lang="zh-CN" altLang="en-AU" dirty="0"/>
              <a:t>接触镜类型、配戴方式和更替周期的选择</a:t>
            </a:r>
          </a:p>
        </p:txBody>
      </p:sp>
      <p:sp>
        <p:nvSpPr>
          <p:cNvPr id="14339" name="Subtitle 2"/>
          <p:cNvSpPr>
            <a:spLocks noGrp="1"/>
          </p:cNvSpPr>
          <p:nvPr>
            <p:ph type="subTitle" idx="1"/>
          </p:nvPr>
        </p:nvSpPr>
        <p:spPr/>
        <p:txBody>
          <a:bodyPr/>
          <a:lstStyle/>
          <a:p>
            <a:pPr eaLnBrk="1" hangingPunct="1"/>
            <a:r>
              <a:rPr lang="en-US" altLang="en-US" sz="3600" dirty="0" err="1">
                <a:latin typeface="Arial" panose="020B0604020202020204" pitchFamily="34" charset="0"/>
                <a:cs typeface="Arial" panose="020B0604020202020204" pitchFamily="34" charset="0"/>
              </a:rPr>
              <a:t>B2</a:t>
            </a:r>
            <a:endParaRPr lang="en-CA" altLang="en-US" dirty="0">
              <a:latin typeface="Arial" panose="020B0604020202020204" pitchFamily="34" charset="0"/>
              <a:cs typeface="Arial" panose="020B0604020202020204" pitchFamily="34" charset="0"/>
            </a:endParaRPr>
          </a:p>
        </p:txBody>
      </p:sp>
      <p:sp>
        <p:nvSpPr>
          <p:cNvPr id="2" name="TextBox 1"/>
          <p:cNvSpPr txBox="1"/>
          <p:nvPr/>
        </p:nvSpPr>
        <p:spPr>
          <a:xfrm>
            <a:off x="30790" y="6309400"/>
            <a:ext cx="1345240" cy="369332"/>
          </a:xfrm>
          <a:prstGeom prst="rect">
            <a:avLst/>
          </a:prstGeom>
          <a:noFill/>
        </p:spPr>
        <p:txBody>
          <a:bodyPr wrap="none" rtlCol="0">
            <a:spAutoFit/>
          </a:bodyPr>
          <a:lstStyle/>
          <a:p>
            <a:pPr algn="l"/>
            <a:r>
              <a:rPr lang="en-AU" sz="1800" dirty="0">
                <a:solidFill>
                  <a:srgbClr val="FF0000"/>
                </a:solidFill>
                <a:latin typeface="Calibri" panose="020F0502020204030204" pitchFamily="34" charset="0"/>
                <a:cs typeface="Arial" panose="020B0604020202020204" pitchFamily="34" charset="0"/>
              </a:rPr>
              <a:t>2016-Jun-17</a:t>
            </a:r>
            <a:endParaRPr lang="en-GB" sz="1800" dirty="0">
              <a:solidFill>
                <a:srgbClr val="FF0000"/>
              </a:solidFill>
              <a:latin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717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717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717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7174" name="Rectangle 6"/>
          <p:cNvSpPr>
            <a:spLocks noGrp="1" noChangeArrowheads="1"/>
          </p:cNvSpPr>
          <p:nvPr>
            <p:ph type="title"/>
          </p:nvPr>
        </p:nvSpPr>
        <p:spPr>
          <a:xfrm>
            <a:off x="161169" y="81190"/>
            <a:ext cx="9869487" cy="536575"/>
          </a:xfrm>
          <a:noFill/>
        </p:spPr>
        <p:txBody>
          <a:bodyPr/>
          <a:lstStyle/>
          <a:p>
            <a:pPr eaLnBrk="1" hangingPunct="1"/>
            <a:r>
              <a:rPr lang="zh-CN" altLang="en-US"/>
              <a:t>患者筛选</a:t>
            </a:r>
            <a:r>
              <a:rPr lang="en-US"/>
              <a:t>: </a:t>
            </a:r>
            <a:r>
              <a:rPr lang="zh-CN" altLang="en-US">
                <a:solidFill>
                  <a:srgbClr val="FFFF00"/>
                </a:solidFill>
              </a:rPr>
              <a:t>注意事项</a:t>
            </a:r>
          </a:p>
        </p:txBody>
      </p:sp>
      <p:sp>
        <p:nvSpPr>
          <p:cNvPr id="7175" name="Rectangle 59"/>
          <p:cNvSpPr>
            <a:spLocks noGrp="1" noChangeArrowheads="1"/>
          </p:cNvSpPr>
          <p:nvPr>
            <p:ph idx="1"/>
          </p:nvPr>
        </p:nvSpPr>
        <p:spPr>
          <a:xfrm>
            <a:off x="658419" y="1012821"/>
            <a:ext cx="8129017" cy="5099599"/>
          </a:xfrm>
        </p:spPr>
        <p:txBody>
          <a:bodyPr/>
          <a:lstStyle/>
          <a:p>
            <a:pPr eaLnBrk="1" hangingPunct="1">
              <a:lnSpc>
                <a:spcPts val="3200"/>
              </a:lnSpc>
            </a:pPr>
            <a:r>
              <a:rPr lang="zh-CN" altLang="en-US" sz="2400" dirty="0"/>
              <a:t>解剖生理学</a:t>
            </a:r>
            <a:endParaRPr lang="en-US" sz="2400" dirty="0"/>
          </a:p>
          <a:p>
            <a:pPr eaLnBrk="1" hangingPunct="1">
              <a:lnSpc>
                <a:spcPts val="3200"/>
              </a:lnSpc>
            </a:pPr>
            <a:r>
              <a:rPr lang="zh-CN" altLang="en-US" sz="2400" dirty="0"/>
              <a:t>心理学</a:t>
            </a:r>
            <a:endParaRPr lang="en-US" sz="2400" dirty="0"/>
          </a:p>
          <a:p>
            <a:pPr eaLnBrk="1" hangingPunct="1">
              <a:lnSpc>
                <a:spcPts val="3200"/>
              </a:lnSpc>
            </a:pPr>
            <a:r>
              <a:rPr lang="zh-CN" altLang="en-US" sz="2400" dirty="0"/>
              <a:t>病理学</a:t>
            </a:r>
            <a:endParaRPr lang="en-US" sz="2400" dirty="0"/>
          </a:p>
          <a:p>
            <a:pPr eaLnBrk="1" hangingPunct="1">
              <a:lnSpc>
                <a:spcPts val="3200"/>
              </a:lnSpc>
            </a:pPr>
            <a:r>
              <a:rPr lang="zh-CN" altLang="en-US" sz="2400" dirty="0"/>
              <a:t>个人</a:t>
            </a:r>
            <a:r>
              <a:rPr lang="en-US" sz="2400" dirty="0"/>
              <a:t> &amp; </a:t>
            </a:r>
            <a:r>
              <a:rPr lang="zh-CN" altLang="en-US" sz="2400" dirty="0"/>
              <a:t>职业需要</a:t>
            </a:r>
            <a:endParaRPr lang="en-US" sz="2400" dirty="0"/>
          </a:p>
          <a:p>
            <a:pPr eaLnBrk="1" hangingPunct="1">
              <a:lnSpc>
                <a:spcPts val="3200"/>
              </a:lnSpc>
            </a:pPr>
            <a:r>
              <a:rPr lang="zh-CN" altLang="en-US" sz="2400" dirty="0"/>
              <a:t>屈光状况</a:t>
            </a:r>
            <a:endParaRPr lang="en-US" sz="2400" dirty="0"/>
          </a:p>
          <a:p>
            <a:pPr eaLnBrk="1" hangingPunct="1">
              <a:lnSpc>
                <a:spcPts val="3200"/>
              </a:lnSpc>
            </a:pPr>
            <a:r>
              <a:rPr lang="zh-CN" altLang="en-US" sz="2400" dirty="0"/>
              <a:t>双眼视觉状况</a:t>
            </a:r>
            <a:endParaRPr lang="en-US" sz="2400" dirty="0"/>
          </a:p>
          <a:p>
            <a:pPr eaLnBrk="1" hangingPunct="1">
              <a:lnSpc>
                <a:spcPts val="3200"/>
              </a:lnSpc>
            </a:pPr>
            <a:r>
              <a:rPr lang="zh-CN" altLang="en-US" sz="2400" dirty="0"/>
              <a:t>动机</a:t>
            </a:r>
            <a:endParaRPr lang="en-US" sz="2400" dirty="0"/>
          </a:p>
          <a:p>
            <a:pPr eaLnBrk="1" hangingPunct="1">
              <a:lnSpc>
                <a:spcPts val="3200"/>
              </a:lnSpc>
            </a:pPr>
            <a:r>
              <a:rPr lang="zh-CN" altLang="en-US" sz="2400" dirty="0"/>
              <a:t>操作灵活性</a:t>
            </a:r>
            <a:endParaRPr lang="en-US" sz="2400" dirty="0"/>
          </a:p>
          <a:p>
            <a:pPr eaLnBrk="1" hangingPunct="1">
              <a:lnSpc>
                <a:spcPts val="3200"/>
              </a:lnSpc>
            </a:pP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921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922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922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9222" name="Rectangle 6"/>
          <p:cNvSpPr>
            <a:spLocks noGrp="1" noChangeArrowheads="1"/>
          </p:cNvSpPr>
          <p:nvPr>
            <p:ph type="title"/>
          </p:nvPr>
        </p:nvSpPr>
        <p:spPr>
          <a:xfrm>
            <a:off x="162937" y="82324"/>
            <a:ext cx="9291638" cy="565150"/>
          </a:xfrm>
          <a:noFill/>
        </p:spPr>
        <p:txBody>
          <a:bodyPr>
            <a:normAutofit/>
          </a:bodyPr>
          <a:lstStyle/>
          <a:p>
            <a:pPr eaLnBrk="1" hangingPunct="1"/>
            <a:r>
              <a:rPr lang="zh-CN" altLang="en-US"/>
              <a:t>询问病史</a:t>
            </a:r>
          </a:p>
        </p:txBody>
      </p:sp>
      <p:sp>
        <p:nvSpPr>
          <p:cNvPr id="9223" name="Rectangle 7"/>
          <p:cNvSpPr>
            <a:spLocks noGrp="1" noChangeArrowheads="1"/>
          </p:cNvSpPr>
          <p:nvPr>
            <p:ph idx="1"/>
          </p:nvPr>
        </p:nvSpPr>
        <p:spPr>
          <a:xfrm>
            <a:off x="664988" y="952086"/>
            <a:ext cx="9293657" cy="4764087"/>
          </a:xfrm>
        </p:spPr>
        <p:txBody>
          <a:bodyPr lIns="91440" tIns="0" rIns="0">
            <a:normAutofit/>
          </a:bodyPr>
          <a:lstStyle/>
          <a:p>
            <a:pPr eaLnBrk="1" hangingPunct="1">
              <a:lnSpc>
                <a:spcPct val="150000"/>
              </a:lnSpc>
            </a:pPr>
            <a:r>
              <a:rPr lang="zh-CN" altLang="en-US" sz="2400" dirty="0"/>
              <a:t>一般健康状况</a:t>
            </a:r>
            <a:r>
              <a:rPr lang="en-US" sz="2400" dirty="0"/>
              <a:t> (</a:t>
            </a:r>
            <a:r>
              <a:rPr lang="zh-CN" altLang="en-US" sz="2400" dirty="0"/>
              <a:t>包括是否吸烟</a:t>
            </a:r>
            <a:r>
              <a:rPr lang="en-US" sz="2400" dirty="0"/>
              <a:t>)</a:t>
            </a:r>
          </a:p>
          <a:p>
            <a:pPr eaLnBrk="1" hangingPunct="1">
              <a:lnSpc>
                <a:spcPct val="150000"/>
              </a:lnSpc>
            </a:pPr>
            <a:r>
              <a:rPr lang="zh-CN" altLang="en-US" sz="2400" dirty="0"/>
              <a:t>家族病史</a:t>
            </a:r>
            <a:endParaRPr lang="en-US" sz="2400" dirty="0"/>
          </a:p>
          <a:p>
            <a:pPr eaLnBrk="1" hangingPunct="1">
              <a:lnSpc>
                <a:spcPct val="150000"/>
              </a:lnSpc>
            </a:pPr>
            <a:r>
              <a:rPr lang="zh-CN" altLang="en-US" sz="2400" dirty="0"/>
              <a:t>眼部健康状况</a:t>
            </a:r>
            <a:endParaRPr lang="en-US" sz="2400" dirty="0"/>
          </a:p>
          <a:p>
            <a:pPr eaLnBrk="1" hangingPunct="1">
              <a:lnSpc>
                <a:spcPct val="150000"/>
              </a:lnSpc>
            </a:pPr>
            <a:r>
              <a:rPr lang="zh-CN" altLang="en-US" sz="2400" dirty="0"/>
              <a:t>用药史，过敏史</a:t>
            </a:r>
            <a:endParaRPr lang="en-US" sz="2400" dirty="0"/>
          </a:p>
          <a:p>
            <a:pPr eaLnBrk="1" hangingPunct="1">
              <a:lnSpc>
                <a:spcPct val="150000"/>
              </a:lnSpc>
            </a:pPr>
            <a:r>
              <a:rPr lang="zh-CN" altLang="en-US" sz="2400" dirty="0"/>
              <a:t>眼部病史</a:t>
            </a:r>
            <a:r>
              <a:rPr lang="en-US" sz="2400" dirty="0"/>
              <a:t> (</a:t>
            </a:r>
            <a:r>
              <a:rPr lang="zh-CN" altLang="en-US" sz="2400" dirty="0"/>
              <a:t>手术</a:t>
            </a:r>
            <a:r>
              <a:rPr lang="en-US" sz="2400" dirty="0"/>
              <a:t>,</a:t>
            </a:r>
            <a:r>
              <a:rPr lang="zh-CN" altLang="en-US" sz="2400" dirty="0"/>
              <a:t>感染</a:t>
            </a:r>
            <a:r>
              <a:rPr lang="en-US" sz="2400" dirty="0"/>
              <a:t>,</a:t>
            </a:r>
            <a:r>
              <a:rPr lang="zh-CN" altLang="en-US" sz="2400" dirty="0"/>
              <a:t>创伤或其他</a:t>
            </a:r>
            <a:r>
              <a:rPr lang="en-US" sz="2400" dirty="0"/>
              <a:t>)</a:t>
            </a:r>
          </a:p>
          <a:p>
            <a:pPr eaLnBrk="1" hangingPunct="1">
              <a:lnSpc>
                <a:spcPct val="150000"/>
              </a:lnSpc>
            </a:pPr>
            <a:r>
              <a:rPr lang="zh-CN" altLang="en-US" sz="2400" dirty="0"/>
              <a:t>接触镜配戴史</a:t>
            </a:r>
            <a:r>
              <a:rPr lang="en-US" sz="2400" dirty="0"/>
              <a:t> (</a:t>
            </a:r>
            <a:r>
              <a:rPr lang="zh-CN" altLang="en-US" sz="2400" dirty="0"/>
              <a:t>如有</a:t>
            </a:r>
            <a:r>
              <a:rPr lang="en-US" sz="2400" dirty="0"/>
              <a:t>)</a:t>
            </a:r>
          </a:p>
          <a:p>
            <a:pPr eaLnBrk="1" hangingPunct="1">
              <a:lnSpc>
                <a:spcPct val="150000"/>
              </a:lnSpc>
            </a:pPr>
            <a:r>
              <a:rPr lang="zh-CN" altLang="en-US" sz="2400" dirty="0"/>
              <a:t>职业、娱乐和环境因素</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565" y="76200"/>
            <a:ext cx="9944100" cy="685800"/>
          </a:xfrm>
        </p:spPr>
        <p:txBody>
          <a:bodyPr>
            <a:normAutofit/>
          </a:bodyPr>
          <a:lstStyle/>
          <a:p>
            <a:r>
              <a:rPr lang="zh-CN" altLang="fr-FR"/>
              <a:t>接触镜配戴史</a:t>
            </a:r>
          </a:p>
        </p:txBody>
      </p:sp>
      <p:sp>
        <p:nvSpPr>
          <p:cNvPr id="3" name="Espace réservé du contenu 2"/>
          <p:cNvSpPr>
            <a:spLocks noGrp="1"/>
          </p:cNvSpPr>
          <p:nvPr>
            <p:ph idx="1"/>
          </p:nvPr>
        </p:nvSpPr>
        <p:spPr>
          <a:xfrm>
            <a:off x="656910" y="973550"/>
            <a:ext cx="9527290" cy="4750245"/>
          </a:xfrm>
        </p:spPr>
        <p:txBody>
          <a:bodyPr/>
          <a:lstStyle/>
          <a:p>
            <a:pPr>
              <a:lnSpc>
                <a:spcPts val="3600"/>
              </a:lnSpc>
            </a:pPr>
            <a:r>
              <a:rPr lang="zh-CN" altLang="fr-FR" sz="2400" dirty="0"/>
              <a:t>接触镜类型</a:t>
            </a:r>
            <a:r>
              <a:rPr lang="fr-FR" sz="2400" dirty="0"/>
              <a:t> (</a:t>
            </a:r>
            <a:r>
              <a:rPr lang="zh-CN" altLang="fr-FR" sz="2400" dirty="0"/>
              <a:t>软性或硬性</a:t>
            </a:r>
            <a:r>
              <a:rPr lang="fr-FR" sz="2400" dirty="0"/>
              <a:t>)</a:t>
            </a:r>
          </a:p>
          <a:p>
            <a:pPr>
              <a:lnSpc>
                <a:spcPts val="3600"/>
              </a:lnSpc>
            </a:pPr>
            <a:r>
              <a:rPr lang="zh-CN" altLang="fr-FR" sz="2400" dirty="0" err="1"/>
              <a:t>目前配戴的接触镜</a:t>
            </a:r>
            <a:r>
              <a:rPr lang="fr-FR" sz="2400" dirty="0"/>
              <a:t> (</a:t>
            </a:r>
            <a:r>
              <a:rPr lang="zh-CN" altLang="fr-FR" sz="2400" dirty="0"/>
              <a:t>品牌</a:t>
            </a:r>
            <a:r>
              <a:rPr lang="zh-CN" altLang="en-US" sz="2400" dirty="0"/>
              <a:t>，</a:t>
            </a:r>
            <a:r>
              <a:rPr lang="zh-CN" altLang="fr-FR" sz="2400" dirty="0"/>
              <a:t>如果是软镜</a:t>
            </a:r>
            <a:r>
              <a:rPr lang="fr-FR" sz="2400" dirty="0"/>
              <a:t>: HEMA</a:t>
            </a:r>
            <a:r>
              <a:rPr lang="zh-CN" altLang="en-US" sz="2400" dirty="0"/>
              <a:t>、其他</a:t>
            </a:r>
            <a:r>
              <a:rPr lang="zh-CN" altLang="fr-FR" sz="2400" dirty="0"/>
              <a:t>水凝胶</a:t>
            </a:r>
            <a:r>
              <a:rPr lang="zh-CN" altLang="en-US" sz="2400" dirty="0"/>
              <a:t>或</a:t>
            </a:r>
            <a:r>
              <a:rPr lang="zh-CN" altLang="fr-FR" sz="2400" dirty="0"/>
              <a:t>硅水凝胶</a:t>
            </a:r>
            <a:r>
              <a:rPr lang="fr-FR" sz="2400" dirty="0"/>
              <a:t>?)</a:t>
            </a:r>
          </a:p>
          <a:p>
            <a:pPr>
              <a:lnSpc>
                <a:spcPts val="3600"/>
              </a:lnSpc>
            </a:pPr>
            <a:r>
              <a:rPr lang="zh-CN" altLang="fr-FR" sz="2400" dirty="0"/>
              <a:t>佩戴方式</a:t>
            </a:r>
            <a:r>
              <a:rPr lang="fr-FR" sz="2400" dirty="0"/>
              <a:t>&amp;</a:t>
            </a:r>
            <a:r>
              <a:rPr lang="zh-CN" altLang="fr-FR" sz="2400" dirty="0"/>
              <a:t>更替周期</a:t>
            </a:r>
            <a:r>
              <a:rPr lang="fr-FR" sz="2400" dirty="0"/>
              <a:t> (</a:t>
            </a:r>
            <a:r>
              <a:rPr lang="zh-CN" altLang="fr-FR" sz="2400" dirty="0" err="1"/>
              <a:t>建议</a:t>
            </a:r>
            <a:r>
              <a:rPr lang="fr-FR" sz="2400" dirty="0"/>
              <a:t> &amp; </a:t>
            </a:r>
            <a:r>
              <a:rPr lang="zh-CN" altLang="fr-FR" sz="2400" dirty="0"/>
              <a:t>实际</a:t>
            </a:r>
            <a:r>
              <a:rPr lang="fr-FR" sz="2400" dirty="0"/>
              <a:t>)</a:t>
            </a:r>
          </a:p>
          <a:p>
            <a:pPr>
              <a:lnSpc>
                <a:spcPts val="3600"/>
              </a:lnSpc>
            </a:pPr>
            <a:r>
              <a:rPr lang="zh-CN" altLang="fr-FR" sz="2400" dirty="0"/>
              <a:t>是否有症状</a:t>
            </a:r>
            <a:r>
              <a:rPr lang="fr-FR" sz="2400" dirty="0"/>
              <a:t>? </a:t>
            </a:r>
            <a:r>
              <a:rPr lang="zh-CN" altLang="fr-FR" sz="2400" dirty="0"/>
              <a:t>是否满意</a:t>
            </a:r>
            <a:r>
              <a:rPr lang="fr-FR" sz="2400" dirty="0"/>
              <a:t>?</a:t>
            </a:r>
          </a:p>
          <a:p>
            <a:pPr>
              <a:lnSpc>
                <a:spcPts val="3600"/>
              </a:lnSpc>
            </a:pPr>
            <a:r>
              <a:rPr lang="zh-CN" altLang="fr-FR" sz="2400" dirty="0"/>
              <a:t>镜片护理产品的使用</a:t>
            </a:r>
            <a:r>
              <a:rPr lang="fr-FR" sz="2400" dirty="0"/>
              <a:t>(</a:t>
            </a:r>
            <a:r>
              <a:rPr lang="zh-CN" altLang="en-US" sz="2400" dirty="0"/>
              <a:t>即使正在使用日抛型</a:t>
            </a:r>
            <a:r>
              <a:rPr lang="zh-CN" altLang="fr-FR" sz="2400" dirty="0"/>
              <a:t>镜片</a:t>
            </a:r>
            <a:r>
              <a:rPr lang="fr-FR" sz="2400" dirty="0"/>
              <a:t>)</a:t>
            </a:r>
          </a:p>
          <a:p>
            <a:pPr>
              <a:lnSpc>
                <a:spcPts val="3600"/>
              </a:lnSpc>
            </a:pPr>
            <a:r>
              <a:rPr lang="zh-CN" altLang="fr-FR" sz="2400" dirty="0" err="1"/>
              <a:t>停戴原因</a:t>
            </a:r>
            <a:r>
              <a:rPr lang="en-US" altLang="zh-CN" sz="2400" dirty="0" err="1"/>
              <a:t>(</a:t>
            </a:r>
            <a:r>
              <a:rPr lang="zh-CN" altLang="en-US" sz="2400" dirty="0" err="1"/>
              <a:t>如有</a:t>
            </a:r>
            <a:r>
              <a:rPr lang="en-US" altLang="zh-CN" sz="2400" dirty="0" err="1"/>
              <a:t>)</a:t>
            </a:r>
            <a:endParaRPr lang="fr-FR" sz="2400" dirty="0"/>
          </a:p>
          <a:p>
            <a:pPr>
              <a:lnSpc>
                <a:spcPts val="3600"/>
              </a:lnSpc>
            </a:pPr>
            <a:r>
              <a:rPr lang="zh-CN" altLang="fr-FR" sz="2400" dirty="0" err="1"/>
              <a:t>接触镜相关病史</a:t>
            </a:r>
            <a:endParaRPr lang="fr-FR" sz="2400" dirty="0"/>
          </a:p>
          <a:p>
            <a:pPr>
              <a:lnSpc>
                <a:spcPts val="3600"/>
              </a:lnSpc>
            </a:pPr>
            <a:r>
              <a:rPr lang="zh-CN" altLang="fr-FR" sz="2400" dirty="0"/>
              <a:t>依从性</a:t>
            </a:r>
            <a:r>
              <a:rPr lang="fr-FR" sz="2400" dirty="0"/>
              <a:t> (</a:t>
            </a:r>
            <a:r>
              <a:rPr lang="zh-CN" altLang="fr-FR" sz="2400" dirty="0" err="1"/>
              <a:t>卫生</a:t>
            </a:r>
            <a:r>
              <a:rPr lang="fr-FR" sz="2400" dirty="0"/>
              <a:t>, </a:t>
            </a:r>
            <a:r>
              <a:rPr lang="zh-CN" altLang="fr-FR" sz="2400" dirty="0"/>
              <a:t>镜片盒</a:t>
            </a:r>
            <a:r>
              <a:rPr lang="fr-FR" sz="2400" dirty="0"/>
              <a:t>, </a:t>
            </a:r>
            <a:r>
              <a:rPr lang="zh-CN" altLang="fr-FR" sz="2400" dirty="0"/>
              <a:t>护理方法</a:t>
            </a:r>
            <a:r>
              <a:rPr lang="fr-FR" sz="2400" dirty="0"/>
              <a:t>, </a:t>
            </a:r>
            <a:r>
              <a:rPr lang="zh-CN" altLang="fr-FR" sz="2400" dirty="0" err="1"/>
              <a:t>按医嘱更替镜片等</a:t>
            </a:r>
            <a:r>
              <a:rPr lang="fr-FR" sz="2400" dirty="0"/>
              <a:t>)</a:t>
            </a:r>
          </a:p>
          <a:p>
            <a:pPr>
              <a:lnSpc>
                <a:spcPts val="3600"/>
              </a:lnSpc>
            </a:pPr>
            <a:endParaRPr lang="fr-F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126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126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126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1270" name="Rectangle 6"/>
          <p:cNvSpPr>
            <a:spLocks noGrp="1" noChangeArrowheads="1"/>
          </p:cNvSpPr>
          <p:nvPr>
            <p:ph type="title"/>
          </p:nvPr>
        </p:nvSpPr>
        <p:spPr>
          <a:xfrm>
            <a:off x="162937" y="77788"/>
            <a:ext cx="9291638" cy="565150"/>
          </a:xfrm>
          <a:noFill/>
        </p:spPr>
        <p:txBody>
          <a:bodyPr>
            <a:normAutofit/>
          </a:bodyPr>
          <a:lstStyle/>
          <a:p>
            <a:pPr eaLnBrk="1" hangingPunct="1"/>
            <a:r>
              <a:rPr lang="zh-CN" altLang="en-US" dirty="0"/>
              <a:t>病史</a:t>
            </a:r>
          </a:p>
        </p:txBody>
      </p:sp>
      <p:pic>
        <p:nvPicPr>
          <p:cNvPr id="11271" name="Picture 7" descr="D:\IACLE ALL MODULES\IACLE MODULE 3\Original\Color pics\3L1\2760-93.jpg"/>
          <p:cNvPicPr>
            <a:picLocks noChangeAspect="1" noChangeArrowheads="1"/>
          </p:cNvPicPr>
          <p:nvPr/>
        </p:nvPicPr>
        <p:blipFill>
          <a:blip r:embed="rId3" cstate="print"/>
          <a:srcRect/>
          <a:stretch>
            <a:fillRect/>
          </a:stretch>
        </p:blipFill>
        <p:spPr bwMode="auto">
          <a:xfrm>
            <a:off x="1131888" y="1262063"/>
            <a:ext cx="7851776" cy="516255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229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229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229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2294" name="Rectangle 6"/>
          <p:cNvSpPr>
            <a:spLocks noGrp="1" noChangeArrowheads="1"/>
          </p:cNvSpPr>
          <p:nvPr>
            <p:ph type="title"/>
          </p:nvPr>
        </p:nvSpPr>
        <p:spPr>
          <a:xfrm>
            <a:off x="168090" y="76200"/>
            <a:ext cx="9944100" cy="685800"/>
          </a:xfrm>
          <a:noFill/>
        </p:spPr>
        <p:txBody>
          <a:bodyPr>
            <a:normAutofit/>
          </a:bodyPr>
          <a:lstStyle/>
          <a:p>
            <a:pPr eaLnBrk="1" hangingPunct="1"/>
            <a:r>
              <a:rPr lang="zh-CN" altLang="en-US" dirty="0"/>
              <a:t>病史</a:t>
            </a:r>
            <a:r>
              <a:rPr lang="en-US" dirty="0"/>
              <a:t>: </a:t>
            </a:r>
            <a:r>
              <a:rPr lang="zh-CN" altLang="en-US" dirty="0">
                <a:solidFill>
                  <a:srgbClr val="FFFF00"/>
                </a:solidFill>
              </a:rPr>
              <a:t>确定患者视觉需求</a:t>
            </a:r>
            <a:r>
              <a:rPr lang="en-US" dirty="0">
                <a:solidFill>
                  <a:srgbClr val="FFFF00"/>
                </a:solidFill>
              </a:rPr>
              <a:t>:</a:t>
            </a:r>
          </a:p>
        </p:txBody>
      </p:sp>
      <p:sp>
        <p:nvSpPr>
          <p:cNvPr id="2" name="Espace réservé du contenu 1"/>
          <p:cNvSpPr>
            <a:spLocks noGrp="1"/>
          </p:cNvSpPr>
          <p:nvPr>
            <p:ph idx="1"/>
          </p:nvPr>
        </p:nvSpPr>
        <p:spPr>
          <a:xfrm>
            <a:off x="659831" y="759297"/>
            <a:ext cx="9944100" cy="5135563"/>
          </a:xfrm>
        </p:spPr>
        <p:txBody>
          <a:bodyPr/>
          <a:lstStyle/>
          <a:p>
            <a:pPr>
              <a:lnSpc>
                <a:spcPct val="200000"/>
              </a:lnSpc>
            </a:pPr>
            <a:r>
              <a:rPr lang="zh-CN" altLang="en-US" sz="2400" dirty="0"/>
              <a:t>远</a:t>
            </a:r>
            <a:r>
              <a:rPr lang="zh-CN" altLang="fr-FR" sz="2400" dirty="0"/>
              <a:t>距离</a:t>
            </a:r>
            <a:endParaRPr lang="fr-FR" sz="2400" dirty="0"/>
          </a:p>
          <a:p>
            <a:pPr>
              <a:lnSpc>
                <a:spcPct val="200000"/>
              </a:lnSpc>
            </a:pPr>
            <a:r>
              <a:rPr lang="zh-CN" altLang="fr-FR" sz="2400" dirty="0" err="1"/>
              <a:t>中距离</a:t>
            </a:r>
            <a:r>
              <a:rPr lang="fr-FR" sz="2400" dirty="0"/>
              <a:t> (</a:t>
            </a:r>
            <a:r>
              <a:rPr lang="zh-CN" altLang="fr-FR" sz="2400" dirty="0"/>
              <a:t>电脑</a:t>
            </a:r>
            <a:r>
              <a:rPr lang="zh-CN" altLang="en-US" sz="2400" dirty="0"/>
              <a:t>、平板电脑、智能</a:t>
            </a:r>
            <a:r>
              <a:rPr lang="zh-CN" altLang="fr-FR" sz="2400" dirty="0"/>
              <a:t>手机等</a:t>
            </a:r>
            <a:r>
              <a:rPr lang="fr-FR" sz="2400" dirty="0"/>
              <a:t>)</a:t>
            </a:r>
          </a:p>
          <a:p>
            <a:pPr>
              <a:lnSpc>
                <a:spcPct val="200000"/>
              </a:lnSpc>
            </a:pPr>
            <a:r>
              <a:rPr lang="zh-CN" altLang="fr-FR" sz="2400" dirty="0"/>
              <a:t>近距离</a:t>
            </a:r>
            <a:endParaRPr lang="fr-FR" sz="2400" dirty="0"/>
          </a:p>
          <a:p>
            <a:pPr>
              <a:lnSpc>
                <a:spcPct val="200000"/>
              </a:lnSpc>
            </a:pPr>
            <a:r>
              <a:rPr lang="zh-CN" altLang="fr-FR" sz="2400" dirty="0"/>
              <a:t>其他职业方面</a:t>
            </a:r>
            <a:r>
              <a:rPr lang="zh-CN" altLang="en-US" sz="2400" dirty="0"/>
              <a:t>的</a:t>
            </a:r>
            <a:r>
              <a:rPr lang="zh-CN" altLang="fr-FR" sz="2400" dirty="0"/>
              <a:t>需求</a:t>
            </a:r>
          </a:p>
        </p:txBody>
      </p:sp>
      <p:pic>
        <p:nvPicPr>
          <p:cNvPr id="12295" name="Picture 7" descr="D:\IACLE ALL MODULES\IACLE MODULE 3\Original\Color pics\3L1\0272-91.jpg"/>
          <p:cNvPicPr>
            <a:picLocks noChangeAspect="1" noChangeArrowheads="1"/>
          </p:cNvPicPr>
          <p:nvPr/>
        </p:nvPicPr>
        <p:blipFill>
          <a:blip r:embed="rId3" cstate="print"/>
          <a:srcRect/>
          <a:stretch>
            <a:fillRect/>
          </a:stretch>
        </p:blipFill>
        <p:spPr bwMode="auto">
          <a:xfrm>
            <a:off x="7162361" y="4177162"/>
            <a:ext cx="3134169" cy="2060228"/>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919" y="836640"/>
            <a:ext cx="1229560" cy="231460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7621" y="2290997"/>
            <a:ext cx="2846991" cy="172049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5076" y="4475749"/>
            <a:ext cx="1945404" cy="1463054"/>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679" y="4011486"/>
            <a:ext cx="2095151" cy="177419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7982" y="4177163"/>
            <a:ext cx="1739788" cy="177912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331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331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331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3318" name="Rectangle 6"/>
          <p:cNvSpPr>
            <a:spLocks noGrp="1" noChangeArrowheads="1"/>
          </p:cNvSpPr>
          <p:nvPr>
            <p:ph type="title"/>
          </p:nvPr>
        </p:nvSpPr>
        <p:spPr>
          <a:xfrm>
            <a:off x="163121" y="120650"/>
            <a:ext cx="8743950" cy="941388"/>
          </a:xfrm>
          <a:noFill/>
        </p:spPr>
        <p:txBody>
          <a:bodyPr>
            <a:normAutofit/>
          </a:bodyPr>
          <a:lstStyle/>
          <a:p>
            <a:pPr eaLnBrk="1" hangingPunct="1">
              <a:lnSpc>
                <a:spcPct val="90000"/>
              </a:lnSpc>
            </a:pPr>
            <a:r>
              <a:rPr lang="zh-CN" altLang="en-US" dirty="0"/>
              <a:t>患者筛选</a:t>
            </a:r>
            <a:r>
              <a:rPr lang="en-US" dirty="0"/>
              <a:t> &amp; </a:t>
            </a:r>
            <a:r>
              <a:rPr lang="zh-CN" altLang="en-US" dirty="0"/>
              <a:t>检查结果</a:t>
            </a:r>
            <a:r>
              <a:rPr lang="en-US" dirty="0"/>
              <a:t>: </a:t>
            </a:r>
            <a:r>
              <a:rPr lang="zh-CN" altLang="en-US" dirty="0">
                <a:solidFill>
                  <a:srgbClr val="FFFF00"/>
                </a:solidFill>
              </a:rPr>
              <a:t>建议</a:t>
            </a:r>
            <a:r>
              <a:rPr lang="en-US" dirty="0">
                <a:solidFill>
                  <a:srgbClr val="FFFF00"/>
                </a:solidFill>
              </a:rPr>
              <a:t>…</a:t>
            </a:r>
          </a:p>
        </p:txBody>
      </p:sp>
      <p:sp>
        <p:nvSpPr>
          <p:cNvPr id="13319" name="Rectangle 7"/>
          <p:cNvSpPr>
            <a:spLocks noGrp="1" noChangeArrowheads="1"/>
          </p:cNvSpPr>
          <p:nvPr>
            <p:ph idx="1"/>
          </p:nvPr>
        </p:nvSpPr>
        <p:spPr>
          <a:xfrm>
            <a:off x="659830" y="764630"/>
            <a:ext cx="9620762" cy="4351596"/>
          </a:xfrm>
        </p:spPr>
        <p:txBody>
          <a:bodyPr/>
          <a:lstStyle/>
          <a:p>
            <a:pPr eaLnBrk="1" hangingPunct="1">
              <a:lnSpc>
                <a:spcPct val="200000"/>
              </a:lnSpc>
            </a:pPr>
            <a:r>
              <a:rPr lang="zh-CN" altLang="en-US" sz="2400" dirty="0">
                <a:solidFill>
                  <a:srgbClr val="5B6F7B"/>
                </a:solidFill>
              </a:rPr>
              <a:t>适用性</a:t>
            </a:r>
            <a:endParaRPr lang="en-US" sz="2400" dirty="0">
              <a:solidFill>
                <a:srgbClr val="5B6F7B"/>
              </a:solidFill>
            </a:endParaRPr>
          </a:p>
          <a:p>
            <a:pPr eaLnBrk="1" hangingPunct="1">
              <a:lnSpc>
                <a:spcPct val="200000"/>
              </a:lnSpc>
            </a:pPr>
            <a:r>
              <a:rPr lang="zh-CN" altLang="en-US" sz="2400" dirty="0">
                <a:solidFill>
                  <a:srgbClr val="5B6F7B"/>
                </a:solidFill>
              </a:rPr>
              <a:t>戴镜预期</a:t>
            </a:r>
            <a:endParaRPr lang="en-US" sz="2400" dirty="0">
              <a:solidFill>
                <a:srgbClr val="5B6F7B"/>
              </a:solidFill>
            </a:endParaRPr>
          </a:p>
          <a:p>
            <a:pPr lvl="1">
              <a:lnSpc>
                <a:spcPct val="200000"/>
              </a:lnSpc>
              <a:buFont typeface="Arial" panose="020B0604020202020204" pitchFamily="34" charset="0"/>
              <a:buChar char="‒"/>
            </a:pPr>
            <a:r>
              <a:rPr lang="zh-CN" altLang="en-US" sz="2400" dirty="0">
                <a:solidFill>
                  <a:srgbClr val="5B6F7B"/>
                </a:solidFill>
              </a:rPr>
              <a:t>与个人情况相关的任何限制</a:t>
            </a:r>
            <a:endParaRPr lang="en-US" sz="2400" dirty="0">
              <a:solidFill>
                <a:srgbClr val="5B6F7B"/>
              </a:solidFill>
            </a:endParaRPr>
          </a:p>
          <a:p>
            <a:pPr eaLnBrk="1" hangingPunct="1">
              <a:lnSpc>
                <a:spcPct val="200000"/>
              </a:lnSpc>
            </a:pPr>
            <a:r>
              <a:rPr lang="zh-CN" altLang="en-US" sz="2400" dirty="0">
                <a:solidFill>
                  <a:srgbClr val="5B6F7B"/>
                </a:solidFill>
              </a:rPr>
              <a:t>配戴者义务</a:t>
            </a:r>
            <a:endParaRPr lang="en-US" sz="2400" dirty="0">
              <a:solidFill>
                <a:srgbClr val="5B6F7B"/>
              </a:solidFill>
            </a:endParaRPr>
          </a:p>
          <a:p>
            <a:pPr lvl="1" eaLnBrk="1" hangingPunct="1">
              <a:lnSpc>
                <a:spcPct val="200000"/>
              </a:lnSpc>
              <a:buFont typeface="Arial" panose="020B0604020202020204" pitchFamily="34" charset="0"/>
              <a:buChar char="‒"/>
            </a:pPr>
            <a:r>
              <a:rPr lang="zh-CN" altLang="en-US" sz="2400" dirty="0">
                <a:solidFill>
                  <a:srgbClr val="5B6F7B"/>
                </a:solidFill>
              </a:rPr>
              <a:t>卫生</a:t>
            </a:r>
            <a:r>
              <a:rPr lang="en-US" sz="2400" dirty="0">
                <a:solidFill>
                  <a:srgbClr val="5B6F7B"/>
                </a:solidFill>
              </a:rPr>
              <a:t>, </a:t>
            </a:r>
            <a:r>
              <a:rPr lang="zh-CN" altLang="en-US" sz="2400" dirty="0">
                <a:solidFill>
                  <a:srgbClr val="5B6F7B"/>
                </a:solidFill>
              </a:rPr>
              <a:t>依从性</a:t>
            </a:r>
            <a:r>
              <a:rPr lang="en-US" sz="2400" dirty="0">
                <a:solidFill>
                  <a:srgbClr val="5B6F7B"/>
                </a:solidFill>
              </a:rPr>
              <a:t>, </a:t>
            </a:r>
            <a:r>
              <a:rPr lang="zh-CN" altLang="en-US" sz="2400" dirty="0">
                <a:solidFill>
                  <a:srgbClr val="5B6F7B"/>
                </a:solidFill>
              </a:rPr>
              <a:t>后期护理及随访预约等</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433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434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434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0" name="Rectangle 6"/>
          <p:cNvSpPr>
            <a:spLocks noGrp="1" noChangeArrowheads="1"/>
          </p:cNvSpPr>
          <p:nvPr>
            <p:ph type="title"/>
          </p:nvPr>
        </p:nvSpPr>
        <p:spPr>
          <a:xfrm>
            <a:off x="163121" y="120650"/>
            <a:ext cx="8743950" cy="941388"/>
          </a:xfrm>
          <a:noFill/>
        </p:spPr>
        <p:txBody>
          <a:bodyPr>
            <a:normAutofit/>
          </a:bodyPr>
          <a:lstStyle/>
          <a:p>
            <a:pPr eaLnBrk="1" hangingPunct="1">
              <a:lnSpc>
                <a:spcPct val="90000"/>
              </a:lnSpc>
            </a:pPr>
            <a:r>
              <a:rPr lang="zh-CN" altLang="en-US" dirty="0"/>
              <a:t>患者筛选</a:t>
            </a:r>
            <a:r>
              <a:rPr lang="en-US" dirty="0"/>
              <a:t> &amp; </a:t>
            </a:r>
            <a:r>
              <a:rPr lang="zh-CN" altLang="en-US" dirty="0"/>
              <a:t>检查结果</a:t>
            </a:r>
            <a:r>
              <a:rPr lang="en-US" dirty="0"/>
              <a:t>: </a:t>
            </a:r>
            <a:r>
              <a:rPr lang="zh-CN" altLang="en-US" dirty="0">
                <a:solidFill>
                  <a:srgbClr val="FFFF00"/>
                </a:solidFill>
              </a:rPr>
              <a:t>镜片选择</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232" b="11659"/>
          <a:stretch>
            <a:fillRect/>
          </a:stretch>
        </p:blipFill>
        <p:spPr>
          <a:xfrm>
            <a:off x="3435" y="783680"/>
            <a:ext cx="6543675" cy="3276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2126" b="7140"/>
          <a:stretch>
            <a:fillRect/>
          </a:stretch>
        </p:blipFill>
        <p:spPr>
          <a:xfrm>
            <a:off x="4415101" y="3068950"/>
            <a:ext cx="5871899" cy="31604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5363"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536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536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5366" name="Rectangle 6"/>
          <p:cNvSpPr>
            <a:spLocks noGrp="1" noChangeArrowheads="1"/>
          </p:cNvSpPr>
          <p:nvPr>
            <p:ph type="title"/>
          </p:nvPr>
        </p:nvSpPr>
        <p:spPr>
          <a:xfrm>
            <a:off x="161533" y="120650"/>
            <a:ext cx="8764587" cy="1201738"/>
          </a:xfrm>
          <a:noFill/>
        </p:spPr>
        <p:txBody>
          <a:bodyPr>
            <a:normAutofit/>
          </a:bodyPr>
          <a:lstStyle/>
          <a:p>
            <a:pPr eaLnBrk="1" hangingPunct="1">
              <a:lnSpc>
                <a:spcPct val="90000"/>
              </a:lnSpc>
            </a:pPr>
            <a:r>
              <a:rPr lang="zh-CN" altLang="en-US" dirty="0"/>
              <a:t>初步检查</a:t>
            </a:r>
            <a:r>
              <a:rPr lang="en-US" altLang="zh-CN" dirty="0"/>
              <a:t>&amp;</a:t>
            </a:r>
            <a:r>
              <a:rPr lang="zh-CN" altLang="en-US" dirty="0"/>
              <a:t>测量</a:t>
            </a:r>
          </a:p>
        </p:txBody>
      </p:sp>
      <p:sp>
        <p:nvSpPr>
          <p:cNvPr id="15367" name="Rectangle 9"/>
          <p:cNvSpPr>
            <a:spLocks noGrp="1" noChangeArrowheads="1"/>
          </p:cNvSpPr>
          <p:nvPr>
            <p:ph idx="1"/>
          </p:nvPr>
        </p:nvSpPr>
        <p:spPr>
          <a:xfrm>
            <a:off x="661988" y="760440"/>
            <a:ext cx="9293225" cy="4459287"/>
          </a:xfrm>
        </p:spPr>
        <p:txBody>
          <a:bodyPr/>
          <a:lstStyle/>
          <a:p>
            <a:pPr eaLnBrk="1" hangingPunct="1">
              <a:lnSpc>
                <a:spcPct val="200000"/>
              </a:lnSpc>
            </a:pPr>
            <a:r>
              <a:rPr lang="zh-CN" altLang="en-US" sz="2400" dirty="0"/>
              <a:t>眼前段裂隙灯检查</a:t>
            </a:r>
            <a:endParaRPr lang="en-US" sz="2400" dirty="0"/>
          </a:p>
          <a:p>
            <a:pPr eaLnBrk="1" hangingPunct="1">
              <a:lnSpc>
                <a:spcPct val="200000"/>
              </a:lnSpc>
            </a:pPr>
            <a:r>
              <a:rPr lang="zh-CN" altLang="en-US" sz="2400" dirty="0"/>
              <a:t>眼部参数测量</a:t>
            </a:r>
            <a:endParaRPr lang="en-US" sz="2400" dirty="0"/>
          </a:p>
          <a:p>
            <a:pPr eaLnBrk="1" hangingPunct="1">
              <a:lnSpc>
                <a:spcPct val="200000"/>
              </a:lnSpc>
            </a:pPr>
            <a:r>
              <a:rPr lang="zh-CN" altLang="en-US" sz="2400" dirty="0"/>
              <a:t>眼表、泪液以及泪膜的评估</a:t>
            </a:r>
            <a:endParaRPr lang="en-US" sz="2400" dirty="0"/>
          </a:p>
          <a:p>
            <a:pPr eaLnBrk="1" hangingPunct="1">
              <a:lnSpc>
                <a:spcPct val="200000"/>
              </a:lnSpc>
            </a:pPr>
            <a:r>
              <a:rPr lang="zh-CN" altLang="en-US" sz="2400" dirty="0"/>
              <a:t>精确的框架眼镜验光</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638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638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638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6390" name="Rectangle 6"/>
          <p:cNvSpPr>
            <a:spLocks noGrp="1" noChangeArrowheads="1"/>
          </p:cNvSpPr>
          <p:nvPr>
            <p:ph type="title"/>
          </p:nvPr>
        </p:nvSpPr>
        <p:spPr>
          <a:xfrm>
            <a:off x="165957" y="116540"/>
            <a:ext cx="7272338" cy="1201738"/>
          </a:xfrm>
          <a:noFill/>
        </p:spPr>
        <p:txBody>
          <a:bodyPr>
            <a:normAutofit/>
          </a:bodyPr>
          <a:lstStyle/>
          <a:p>
            <a:pPr eaLnBrk="1" hangingPunct="1">
              <a:lnSpc>
                <a:spcPct val="90000"/>
              </a:lnSpc>
            </a:pPr>
            <a:r>
              <a:rPr lang="zh-CN" altLang="en-US" dirty="0"/>
              <a:t>初步检测</a:t>
            </a:r>
          </a:p>
        </p:txBody>
      </p:sp>
      <p:pic>
        <p:nvPicPr>
          <p:cNvPr id="16391" name="Picture 7" descr="D:\IACLE ALL MODULES\IACLE MODULE 3\Original\Color pics\3L1\0724-92.jpg"/>
          <p:cNvPicPr>
            <a:picLocks noChangeAspect="1" noChangeArrowheads="1"/>
          </p:cNvPicPr>
          <p:nvPr/>
        </p:nvPicPr>
        <p:blipFill>
          <a:blip r:embed="rId3" cstate="print"/>
          <a:srcRect/>
          <a:stretch>
            <a:fillRect/>
          </a:stretch>
        </p:blipFill>
        <p:spPr bwMode="auto">
          <a:xfrm>
            <a:off x="1191758" y="1266825"/>
            <a:ext cx="7835900" cy="5151438"/>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140" y="73105"/>
            <a:ext cx="9944100" cy="685800"/>
          </a:xfrm>
        </p:spPr>
        <p:txBody>
          <a:bodyPr/>
          <a:lstStyle/>
          <a:p>
            <a:r>
              <a:rPr lang="zh-CN" altLang="fr-FR" dirty="0"/>
              <a:t>解剖学</a:t>
            </a:r>
            <a:r>
              <a:rPr lang="zh-CN" altLang="en-US" dirty="0"/>
              <a:t>测量</a:t>
            </a:r>
            <a:endParaRPr lang="zh-CN" altLang="fr-FR" dirty="0"/>
          </a:p>
        </p:txBody>
      </p:sp>
      <p:sp>
        <p:nvSpPr>
          <p:cNvPr id="3" name="Espace réservé du contenu 2"/>
          <p:cNvSpPr>
            <a:spLocks noGrp="1"/>
          </p:cNvSpPr>
          <p:nvPr>
            <p:ph idx="1"/>
          </p:nvPr>
        </p:nvSpPr>
        <p:spPr>
          <a:xfrm>
            <a:off x="659831" y="908652"/>
            <a:ext cx="9944100" cy="5135563"/>
          </a:xfrm>
        </p:spPr>
        <p:txBody>
          <a:bodyPr/>
          <a:lstStyle/>
          <a:p>
            <a:pPr>
              <a:lnSpc>
                <a:spcPct val="150000"/>
              </a:lnSpc>
            </a:pPr>
            <a:r>
              <a:rPr lang="zh-CN" altLang="fr-FR" sz="2400" dirty="0"/>
              <a:t>水平可见虹膜</a:t>
            </a:r>
            <a:r>
              <a:rPr lang="zh-CN" altLang="en-US" sz="2400" dirty="0"/>
              <a:t>直</a:t>
            </a:r>
            <a:r>
              <a:rPr lang="zh-CN" altLang="fr-FR" sz="2400" dirty="0"/>
              <a:t>径</a:t>
            </a:r>
            <a:r>
              <a:rPr lang="zh-CN" altLang="en-US" sz="2400" dirty="0"/>
              <a:t>（</a:t>
            </a:r>
            <a:r>
              <a:rPr lang="fr-FR" altLang="zh-CN" sz="2400" dirty="0"/>
              <a:t> HVID </a:t>
            </a:r>
            <a:r>
              <a:rPr lang="zh-CN" altLang="en-US" sz="2400" dirty="0"/>
              <a:t>）</a:t>
            </a:r>
            <a:endParaRPr lang="fr-FR" sz="2400" dirty="0"/>
          </a:p>
          <a:p>
            <a:pPr>
              <a:lnSpc>
                <a:spcPct val="150000"/>
              </a:lnSpc>
            </a:pPr>
            <a:r>
              <a:rPr lang="zh-CN" altLang="fr-FR" sz="2400" dirty="0"/>
              <a:t>瞳孔直径</a:t>
            </a:r>
            <a:endParaRPr lang="fr-FR" sz="2400" dirty="0"/>
          </a:p>
          <a:p>
            <a:pPr>
              <a:lnSpc>
                <a:spcPct val="150000"/>
              </a:lnSpc>
            </a:pPr>
            <a:r>
              <a:rPr lang="zh-CN" altLang="fr-FR" sz="2400" dirty="0"/>
              <a:t>睑裂高度</a:t>
            </a:r>
            <a:r>
              <a:rPr lang="en-US" altLang="zh-CN" sz="2400" dirty="0"/>
              <a:t>/</a:t>
            </a:r>
            <a:r>
              <a:rPr lang="zh-CN" altLang="en-US" sz="2400" dirty="0"/>
              <a:t>睑裂</a:t>
            </a:r>
            <a:r>
              <a:rPr lang="zh-CN" altLang="fr-FR" sz="2400" dirty="0"/>
              <a:t>大小</a:t>
            </a:r>
            <a:r>
              <a:rPr lang="fr-FR" altLang="zh-CN" sz="2400" dirty="0"/>
              <a:t>(PAS)</a:t>
            </a:r>
            <a:endParaRPr lang="fr-FR" sz="2400" dirty="0"/>
          </a:p>
          <a:p>
            <a:pPr>
              <a:lnSpc>
                <a:spcPct val="150000"/>
              </a:lnSpc>
            </a:pPr>
            <a:r>
              <a:rPr lang="zh-CN" altLang="fr-FR" sz="2400" dirty="0" err="1"/>
              <a:t>眼睑位置</a:t>
            </a:r>
            <a:endParaRPr lang="fr-FR" sz="2400" dirty="0"/>
          </a:p>
          <a:p>
            <a:pPr>
              <a:lnSpc>
                <a:spcPct val="150000"/>
              </a:lnSpc>
            </a:pPr>
            <a:r>
              <a:rPr lang="zh-CN" altLang="fr-FR" sz="2400" dirty="0" err="1"/>
              <a:t>眼睑张力</a:t>
            </a:r>
            <a:endParaRPr lang="fr-FR" sz="2400" dirty="0"/>
          </a:p>
          <a:p>
            <a:pPr>
              <a:lnSpc>
                <a:spcPct val="150000"/>
              </a:lnSpc>
            </a:pPr>
            <a:r>
              <a:rPr lang="zh-CN" altLang="fr-FR" sz="2400" dirty="0"/>
              <a:t>瞬目</a:t>
            </a:r>
            <a:r>
              <a:rPr lang="zh-CN" altLang="en-US" sz="2400" dirty="0"/>
              <a:t>频率及完整性</a:t>
            </a:r>
            <a:endParaRPr lang="zh-CN" altLang="fr-F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Attributions</a:t>
            </a:r>
          </a:p>
        </p:txBody>
      </p:sp>
      <p:graphicFrame>
        <p:nvGraphicFramePr>
          <p:cNvPr id="17449" name="Group 41"/>
          <p:cNvGraphicFramePr>
            <a:graphicFrameLocks noGrp="1"/>
          </p:cNvGraphicFramePr>
          <p:nvPr>
            <p:ph idx="1"/>
            <p:extLst>
              <p:ext uri="{D42A27DB-BD31-4B8C-83A1-F6EECF244321}">
                <p14:modId xmlns:p14="http://schemas.microsoft.com/office/powerpoint/2010/main" val="143749811"/>
              </p:ext>
            </p:extLst>
          </p:nvPr>
        </p:nvGraphicFramePr>
        <p:xfrm>
          <a:off x="850110" y="1484313"/>
          <a:ext cx="8779668" cy="4845792"/>
        </p:xfrm>
        <a:graphic>
          <a:graphicData uri="http://schemas.openxmlformats.org/drawingml/2006/table">
            <a:tbl>
              <a:tblPr/>
              <a:tblGrid>
                <a:gridCol w="4389834">
                  <a:extLst>
                    <a:ext uri="{9D8B030D-6E8A-4147-A177-3AD203B41FA5}">
                      <a16:colId xmlns:a16="http://schemas.microsoft.com/office/drawing/2014/main" val="20000"/>
                    </a:ext>
                  </a:extLst>
                </a:gridCol>
                <a:gridCol w="4389834">
                  <a:extLst>
                    <a:ext uri="{9D8B030D-6E8A-4147-A177-3AD203B41FA5}">
                      <a16:colId xmlns:a16="http://schemas.microsoft.com/office/drawing/2014/main" val="20001"/>
                    </a:ext>
                  </a:extLst>
                </a:gridCol>
              </a:tblGrid>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1" i="0" u="none" strike="noStrike" cap="none" normalizeH="0" baseline="0">
                        <a:ln>
                          <a:noFill/>
                        </a:ln>
                        <a:solidFill>
                          <a:srgbClr val="FFFFFF"/>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讲稿作者</a:t>
                      </a:r>
                      <a:r>
                        <a:rPr kumimoji="0" lang="en-GB"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lang="en-AU" altLang="en-US" sz="1800" b="0">
                          <a:solidFill>
                            <a:schemeClr val="tx1"/>
                          </a:solidFill>
                          <a:latin typeface="+mj-lt"/>
                        </a:rPr>
                        <a:t>Ma. Meredith Reyes, OD, MA   Robert Terry, </a:t>
                      </a:r>
                      <a:r>
                        <a:rPr lang="en-AU" altLang="en-US" sz="1800" b="0" err="1">
                          <a:solidFill>
                            <a:schemeClr val="tx1"/>
                          </a:solidFill>
                          <a:latin typeface="+mj-lt"/>
                        </a:rPr>
                        <a:t>BOptom</a:t>
                      </a:r>
                      <a:r>
                        <a:rPr lang="en-AU" altLang="en-US" sz="1800" b="0">
                          <a:solidFill>
                            <a:schemeClr val="tx1"/>
                          </a:solidFill>
                          <a:latin typeface="+mj-lt"/>
                        </a:rPr>
                        <a:t>, MSc   Lewis Williams, </a:t>
                      </a:r>
                      <a:r>
                        <a:rPr lang="en-AU" altLang="en-US" sz="1800" b="0" err="1">
                          <a:solidFill>
                            <a:schemeClr val="tx1"/>
                          </a:solidFill>
                          <a:latin typeface="+mj-lt"/>
                        </a:rPr>
                        <a:t>AQIT</a:t>
                      </a:r>
                      <a:r>
                        <a:rPr lang="en-AU" altLang="en-US" sz="1800" b="0">
                          <a:solidFill>
                            <a:schemeClr val="tx1"/>
                          </a:solidFill>
                          <a:latin typeface="+mj-lt"/>
                        </a:rPr>
                        <a:t>(</a:t>
                      </a:r>
                      <a:r>
                        <a:rPr lang="en-AU" altLang="en-US" sz="1800" b="0" err="1">
                          <a:solidFill>
                            <a:schemeClr val="tx1"/>
                          </a:solidFill>
                          <a:latin typeface="+mj-lt"/>
                        </a:rPr>
                        <a:t>Optom</a:t>
                      </a:r>
                      <a:r>
                        <a:rPr lang="en-AU" altLang="en-US" sz="1800" b="0">
                          <a:solidFill>
                            <a:schemeClr val="tx1"/>
                          </a:solidFill>
                          <a:latin typeface="+mj-lt"/>
                        </a:rPr>
                        <a:t>), </a:t>
                      </a:r>
                      <a:r>
                        <a:rPr lang="en-AU" altLang="en-US" sz="1800" b="0" err="1">
                          <a:solidFill>
                            <a:schemeClr val="tx1"/>
                          </a:solidFill>
                          <a:latin typeface="+mj-lt"/>
                        </a:rPr>
                        <a:t>MOptom</a:t>
                      </a:r>
                      <a:r>
                        <a:rPr lang="en-AU" altLang="en-US" sz="1800" b="0">
                          <a:solidFill>
                            <a:schemeClr val="tx1"/>
                          </a:solidFill>
                          <a:latin typeface="+mj-lt"/>
                        </a:rPr>
                        <a:t>, PhD</a:t>
                      </a:r>
                      <a:endParaRPr kumimoji="0" lang="en-US" altLang="en-US" sz="1800" b="0" i="0" u="none" strike="noStrike" cap="none" normalizeH="0" baseline="0">
                        <a:ln>
                          <a:noFill/>
                        </a:ln>
                        <a:solidFill>
                          <a:schemeClr val="tx1"/>
                        </a:solidFill>
                        <a:effectLst/>
                        <a:latin typeface="+mj-lt"/>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讲稿编辑</a:t>
                      </a:r>
                      <a:r>
                        <a:rPr kumimoji="0" lang="en-GB"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Katherine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Clore</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BA, BS, OD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Etty</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Bitton</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BSc, OD, MSc,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FAAO</a:t>
                      </a: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执行编辑</a:t>
                      </a:r>
                      <a:r>
                        <a:rPr kumimoji="0" lang="en-GB"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Etty</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Bitton</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BSc, OD, MSc,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FAAO</a:t>
                      </a: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审稿人</a:t>
                      </a:r>
                      <a:r>
                        <a:rPr kumimoji="0" lang="en-GB"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Nilesh Thite, Lewis Williams</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讲稿更新</a:t>
                      </a:r>
                      <a:endParaRPr kumimoji="0" lang="en-GB"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2016-Jun-14</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讲稿内容校对</a:t>
                      </a:r>
                      <a:endParaRPr kumimoji="0" lang="en-GB"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2016-Jun-17</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65702">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800" b="0" i="1" u="none" strike="noStrike" cap="none" normalizeH="0" baseline="0">
                          <a:ln>
                            <a:noFill/>
                          </a:ln>
                          <a:solidFill>
                            <a:srgbClr val="000000"/>
                          </a:solidFill>
                          <a:effectLst/>
                          <a:latin typeface="Calibri" panose="020F0502020204030204" pitchFamily="34" charset="0"/>
                          <a:cs typeface="Arial" panose="020B0604020202020204" pitchFamily="34" charset="0"/>
                        </a:rPr>
                        <a:t>* Original author(s) of lecture(s)</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800" b="0" i="1" u="none" strike="noStrike" cap="none" normalizeH="0" baseline="0" dirty="0">
                          <a:ln>
                            <a:noFill/>
                          </a:ln>
                          <a:solidFill>
                            <a:srgbClr val="000000"/>
                          </a:solidFill>
                          <a:effectLst/>
                          <a:latin typeface="Calibri" panose="020F0502020204030204" pitchFamily="34" charset="0"/>
                          <a:cs typeface="Arial" panose="020B0604020202020204" pitchFamily="34" charset="0"/>
                        </a:rPr>
                        <a:t>**2015/2016 Editors &amp; reviewers</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741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741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741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7414" name="Rectangle 6"/>
          <p:cNvSpPr>
            <a:spLocks noGrp="1" noChangeArrowheads="1"/>
          </p:cNvSpPr>
          <p:nvPr>
            <p:ph type="title"/>
          </p:nvPr>
        </p:nvSpPr>
        <p:spPr>
          <a:xfrm>
            <a:off x="144070" y="88676"/>
            <a:ext cx="8743950" cy="536575"/>
          </a:xfrm>
          <a:noFill/>
        </p:spPr>
        <p:txBody>
          <a:bodyPr/>
          <a:lstStyle/>
          <a:p>
            <a:pPr eaLnBrk="1" hangingPunct="1"/>
            <a:r>
              <a:rPr lang="zh-CN" altLang="en-US" dirty="0"/>
              <a:t>试戴</a:t>
            </a:r>
            <a:r>
              <a:rPr lang="en-US" dirty="0"/>
              <a:t>: </a:t>
            </a:r>
            <a:r>
              <a:rPr lang="zh-CN" altLang="en-US" dirty="0">
                <a:solidFill>
                  <a:srgbClr val="FFFF00"/>
                </a:solidFill>
              </a:rPr>
              <a:t>程序</a:t>
            </a:r>
          </a:p>
        </p:txBody>
      </p:sp>
      <p:sp>
        <p:nvSpPr>
          <p:cNvPr id="17415" name="Rectangle 7"/>
          <p:cNvSpPr>
            <a:spLocks noGrp="1" noChangeArrowheads="1"/>
          </p:cNvSpPr>
          <p:nvPr>
            <p:ph idx="1"/>
          </p:nvPr>
        </p:nvSpPr>
        <p:spPr>
          <a:xfrm>
            <a:off x="656431" y="764630"/>
            <a:ext cx="4497388" cy="2435225"/>
          </a:xfrm>
        </p:spPr>
        <p:txBody>
          <a:bodyPr/>
          <a:lstStyle/>
          <a:p>
            <a:pPr eaLnBrk="1" hangingPunct="1">
              <a:lnSpc>
                <a:spcPct val="200000"/>
              </a:lnSpc>
            </a:pPr>
            <a:r>
              <a:rPr lang="zh-CN" altLang="en-US" sz="2400" dirty="0"/>
              <a:t>诊断性试戴评估</a:t>
            </a:r>
            <a:endParaRPr lang="en-US" sz="2400" dirty="0"/>
          </a:p>
          <a:p>
            <a:pPr eaLnBrk="1" hangingPunct="1">
              <a:lnSpc>
                <a:spcPct val="200000"/>
              </a:lnSpc>
            </a:pPr>
            <a:r>
              <a:rPr lang="zh-CN" altLang="en-US" sz="2400" dirty="0"/>
              <a:t>最终订片</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843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843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843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8438" name="Rectangle 6"/>
          <p:cNvSpPr>
            <a:spLocks noGrp="1" noChangeArrowheads="1"/>
          </p:cNvSpPr>
          <p:nvPr>
            <p:ph type="title"/>
          </p:nvPr>
        </p:nvSpPr>
        <p:spPr>
          <a:xfrm>
            <a:off x="144070" y="169863"/>
            <a:ext cx="8743950" cy="733425"/>
          </a:xfrm>
          <a:noFill/>
        </p:spPr>
        <p:txBody>
          <a:bodyPr/>
          <a:lstStyle/>
          <a:p>
            <a:pPr eaLnBrk="1" hangingPunct="1">
              <a:lnSpc>
                <a:spcPct val="80000"/>
              </a:lnSpc>
            </a:pPr>
            <a:r>
              <a:rPr lang="zh-CN" altLang="en-US" dirty="0"/>
              <a:t>试戴</a:t>
            </a:r>
            <a:r>
              <a:rPr lang="en-US" dirty="0"/>
              <a:t>: </a:t>
            </a:r>
            <a:r>
              <a:rPr lang="zh-CN" altLang="en-US" dirty="0">
                <a:solidFill>
                  <a:srgbClr val="FFFF00"/>
                </a:solidFill>
              </a:rPr>
              <a:t>需求</a:t>
            </a:r>
          </a:p>
        </p:txBody>
      </p:sp>
      <p:sp>
        <p:nvSpPr>
          <p:cNvPr id="18439" name="Rectangle 7"/>
          <p:cNvSpPr>
            <a:spLocks noGrp="1" noChangeArrowheads="1"/>
          </p:cNvSpPr>
          <p:nvPr>
            <p:ph idx="1"/>
          </p:nvPr>
        </p:nvSpPr>
        <p:spPr>
          <a:xfrm>
            <a:off x="661440" y="908652"/>
            <a:ext cx="9543796" cy="4714875"/>
          </a:xfrm>
        </p:spPr>
        <p:txBody>
          <a:bodyPr/>
          <a:lstStyle/>
          <a:p>
            <a:pPr eaLnBrk="1" hangingPunct="1">
              <a:lnSpc>
                <a:spcPct val="150000"/>
              </a:lnSpc>
            </a:pPr>
            <a:r>
              <a:rPr lang="zh-CN" altLang="en-US" sz="2400" dirty="0"/>
              <a:t>接触镜试戴套装</a:t>
            </a:r>
            <a:r>
              <a:rPr lang="en-US" sz="2400" dirty="0"/>
              <a:t> </a:t>
            </a:r>
          </a:p>
          <a:p>
            <a:pPr eaLnBrk="1" hangingPunct="1">
              <a:lnSpc>
                <a:spcPct val="150000"/>
              </a:lnSpc>
            </a:pPr>
            <a:r>
              <a:rPr lang="zh-CN" altLang="en-US" sz="2400" dirty="0"/>
              <a:t>接触镜护理液</a:t>
            </a:r>
            <a:endParaRPr lang="en-US" sz="2400" dirty="0"/>
          </a:p>
          <a:p>
            <a:pPr eaLnBrk="1" hangingPunct="1">
              <a:lnSpc>
                <a:spcPct val="150000"/>
              </a:lnSpc>
            </a:pPr>
            <a:r>
              <a:rPr lang="zh-CN" altLang="en-US" sz="2400" dirty="0"/>
              <a:t>裂隙灯</a:t>
            </a:r>
            <a:endParaRPr lang="en-US" sz="2400" dirty="0"/>
          </a:p>
          <a:p>
            <a:pPr eaLnBrk="1" hangingPunct="1">
              <a:lnSpc>
                <a:spcPct val="150000"/>
              </a:lnSpc>
            </a:pPr>
            <a:r>
              <a:rPr lang="zh-CN" altLang="en-US" sz="2400" dirty="0"/>
              <a:t>眼部染色</a:t>
            </a:r>
            <a:r>
              <a:rPr lang="en-US" sz="2400" dirty="0"/>
              <a:t> (</a:t>
            </a:r>
            <a:r>
              <a:rPr lang="zh-CN" altLang="en-US" sz="2400" dirty="0"/>
              <a:t>荧光素钠</a:t>
            </a:r>
            <a:r>
              <a:rPr lang="en-US" sz="2400" dirty="0"/>
              <a:t>, </a:t>
            </a:r>
            <a:r>
              <a:rPr lang="zh-CN" altLang="en-US" sz="2400" dirty="0"/>
              <a:t>钴蓝光激发滤光片</a:t>
            </a:r>
            <a:r>
              <a:rPr lang="en-US" sz="2400" dirty="0"/>
              <a:t>, </a:t>
            </a:r>
            <a:r>
              <a:rPr lang="zh-CN" altLang="en-US" sz="2400" dirty="0"/>
              <a:t>黄光吸收滤光片</a:t>
            </a:r>
            <a:r>
              <a:rPr lang="en-US" sz="2400" dirty="0"/>
              <a:t>)</a:t>
            </a:r>
          </a:p>
          <a:p>
            <a:pPr eaLnBrk="1" hangingPunct="1">
              <a:lnSpc>
                <a:spcPct val="150000"/>
              </a:lnSpc>
            </a:pPr>
            <a:r>
              <a:rPr lang="zh-CN" altLang="en-US" sz="2400" dirty="0"/>
              <a:t>病例文件</a:t>
            </a:r>
            <a:r>
              <a:rPr lang="en-US" sz="2400" dirty="0"/>
              <a:t> (</a:t>
            </a:r>
            <a:r>
              <a:rPr lang="zh-CN" altLang="en-US" sz="2400" dirty="0"/>
              <a:t>记录形式</a:t>
            </a:r>
            <a:r>
              <a:rPr lang="en-US" sz="2400" dirty="0"/>
              <a:t>: </a:t>
            </a:r>
            <a:r>
              <a:rPr lang="zh-CN" altLang="en-US" sz="2400" dirty="0"/>
              <a:t>印刷</a:t>
            </a:r>
            <a:r>
              <a:rPr lang="en-US" sz="2400" dirty="0"/>
              <a:t>, </a:t>
            </a:r>
            <a:r>
              <a:rPr lang="zh-CN" altLang="en-US" sz="2400" dirty="0"/>
              <a:t>电子</a:t>
            </a:r>
            <a:r>
              <a:rPr lang="en-US" sz="2400" dirty="0"/>
              <a:t>)</a:t>
            </a:r>
          </a:p>
          <a:p>
            <a:pPr lvl="1">
              <a:lnSpc>
                <a:spcPct val="150000"/>
              </a:lnSpc>
              <a:buFont typeface="Arial" panose="020B0604020202020204" pitchFamily="34" charset="0"/>
              <a:buChar char="‒"/>
            </a:pPr>
            <a:r>
              <a:rPr lang="zh-CN" altLang="en-US" sz="2400" dirty="0"/>
              <a:t>照相文件系统</a:t>
            </a:r>
            <a:r>
              <a:rPr lang="en-US" sz="2400" dirty="0"/>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0483"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048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048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0486" name="Rectangle 6"/>
          <p:cNvSpPr>
            <a:spLocks noGrp="1" noChangeArrowheads="1"/>
          </p:cNvSpPr>
          <p:nvPr>
            <p:ph type="title"/>
          </p:nvPr>
        </p:nvSpPr>
        <p:spPr>
          <a:xfrm>
            <a:off x="145365" y="125414"/>
            <a:ext cx="8743950" cy="536575"/>
          </a:xfrm>
          <a:noFill/>
        </p:spPr>
        <p:txBody>
          <a:bodyPr/>
          <a:lstStyle/>
          <a:p>
            <a:pPr eaLnBrk="1" hangingPunct="1">
              <a:lnSpc>
                <a:spcPct val="90000"/>
              </a:lnSpc>
            </a:pPr>
            <a:r>
              <a:rPr lang="zh-CN" altLang="en-US" dirty="0"/>
              <a:t>试戴</a:t>
            </a:r>
            <a:r>
              <a:rPr lang="en-US" dirty="0"/>
              <a:t>: </a:t>
            </a:r>
            <a:r>
              <a:rPr lang="zh-CN" altLang="en-US" dirty="0">
                <a:solidFill>
                  <a:srgbClr val="FFFF00"/>
                </a:solidFill>
              </a:rPr>
              <a:t>镜片选项</a:t>
            </a:r>
          </a:p>
        </p:txBody>
      </p:sp>
      <p:sp>
        <p:nvSpPr>
          <p:cNvPr id="20487" name="Rectangle 7"/>
          <p:cNvSpPr>
            <a:spLocks noGrp="1" noChangeArrowheads="1"/>
          </p:cNvSpPr>
          <p:nvPr>
            <p:ph idx="1"/>
          </p:nvPr>
        </p:nvSpPr>
        <p:spPr>
          <a:xfrm>
            <a:off x="665164" y="764632"/>
            <a:ext cx="4902200" cy="4556125"/>
          </a:xfrm>
        </p:spPr>
        <p:txBody>
          <a:bodyPr/>
          <a:lstStyle/>
          <a:p>
            <a:pPr eaLnBrk="1" hangingPunct="1">
              <a:lnSpc>
                <a:spcPct val="200000"/>
              </a:lnSpc>
            </a:pPr>
            <a:r>
              <a:rPr lang="zh-CN" altLang="en-US" sz="2400" dirty="0">
                <a:solidFill>
                  <a:srgbClr val="5B6F7B"/>
                </a:solidFill>
              </a:rPr>
              <a:t>后表面光学区曲率</a:t>
            </a:r>
            <a:r>
              <a:rPr lang="en-US" sz="2400" dirty="0">
                <a:solidFill>
                  <a:srgbClr val="5B6F7B"/>
                </a:solidFill>
              </a:rPr>
              <a:t> (</a:t>
            </a:r>
            <a:r>
              <a:rPr lang="en-US" sz="2400" dirty="0" err="1">
                <a:solidFill>
                  <a:srgbClr val="5B6F7B"/>
                </a:solidFill>
              </a:rPr>
              <a:t>BOZR</a:t>
            </a:r>
            <a:r>
              <a:rPr lang="en-US" sz="2400" dirty="0">
                <a:solidFill>
                  <a:srgbClr val="5B6F7B"/>
                </a:solidFill>
              </a:rPr>
              <a:t>)</a:t>
            </a:r>
          </a:p>
          <a:p>
            <a:pPr eaLnBrk="1" hangingPunct="1">
              <a:lnSpc>
                <a:spcPct val="200000"/>
              </a:lnSpc>
            </a:pPr>
            <a:r>
              <a:rPr lang="zh-CN" altLang="en-US" sz="2400" dirty="0">
                <a:solidFill>
                  <a:srgbClr val="5B6F7B"/>
                </a:solidFill>
              </a:rPr>
              <a:t>总直径</a:t>
            </a:r>
            <a:r>
              <a:rPr lang="en-US" sz="2400" dirty="0">
                <a:solidFill>
                  <a:srgbClr val="5B6F7B"/>
                </a:solidFill>
              </a:rPr>
              <a:t> (TD)</a:t>
            </a:r>
          </a:p>
          <a:p>
            <a:pPr eaLnBrk="1" hangingPunct="1">
              <a:lnSpc>
                <a:spcPct val="200000"/>
              </a:lnSpc>
            </a:pPr>
            <a:r>
              <a:rPr lang="zh-CN" altLang="en-US" sz="2400" dirty="0">
                <a:solidFill>
                  <a:srgbClr val="5B6F7B"/>
                </a:solidFill>
              </a:rPr>
              <a:t>中心厚度</a:t>
            </a:r>
            <a:r>
              <a:rPr lang="en-US" sz="2400" dirty="0">
                <a:solidFill>
                  <a:srgbClr val="5B6F7B"/>
                </a:solidFill>
              </a:rPr>
              <a:t> (</a:t>
            </a:r>
            <a:r>
              <a:rPr lang="en-US" sz="2400" i="1" dirty="0" err="1">
                <a:solidFill>
                  <a:srgbClr val="5B6F7B"/>
                </a:solidFill>
              </a:rPr>
              <a:t>t</a:t>
            </a:r>
            <a:r>
              <a:rPr lang="en-US" sz="2400" baseline="-25000" dirty="0" err="1">
                <a:solidFill>
                  <a:srgbClr val="5B6F7B"/>
                </a:solidFill>
              </a:rPr>
              <a:t>C</a:t>
            </a:r>
            <a:r>
              <a:rPr lang="en-US" sz="2400" dirty="0">
                <a:solidFill>
                  <a:srgbClr val="5B6F7B"/>
                </a:solidFill>
              </a:rPr>
              <a:t>)</a:t>
            </a:r>
          </a:p>
          <a:p>
            <a:pPr eaLnBrk="1" hangingPunct="1">
              <a:lnSpc>
                <a:spcPct val="200000"/>
              </a:lnSpc>
            </a:pPr>
            <a:r>
              <a:rPr lang="zh-CN" altLang="en-US" sz="2400" dirty="0">
                <a:solidFill>
                  <a:srgbClr val="5B6F7B"/>
                </a:solidFill>
              </a:rPr>
              <a:t>含水量</a:t>
            </a:r>
            <a:endParaRPr lang="en-US" sz="2400" dirty="0">
              <a:solidFill>
                <a:srgbClr val="5B6F7B"/>
              </a:solidFill>
            </a:endParaRPr>
          </a:p>
          <a:p>
            <a:pPr eaLnBrk="1" hangingPunct="1">
              <a:lnSpc>
                <a:spcPct val="200000"/>
              </a:lnSpc>
            </a:pPr>
            <a:r>
              <a:rPr lang="zh-CN" altLang="en-US" sz="2400" dirty="0">
                <a:solidFill>
                  <a:srgbClr val="5B6F7B"/>
                </a:solidFill>
              </a:rPr>
              <a:t>氧传导率</a:t>
            </a:r>
            <a:r>
              <a:rPr lang="en-US" sz="2400" dirty="0">
                <a:solidFill>
                  <a:srgbClr val="5B6F7B"/>
                </a:solidFill>
              </a:rPr>
              <a:t> (</a:t>
            </a:r>
            <a:r>
              <a:rPr lang="en-US" sz="2400" dirty="0" err="1">
                <a:solidFill>
                  <a:srgbClr val="5B6F7B"/>
                </a:solidFill>
              </a:rPr>
              <a:t>Dk</a:t>
            </a:r>
            <a:r>
              <a:rPr lang="en-US" sz="2400" dirty="0">
                <a:solidFill>
                  <a:srgbClr val="5B6F7B"/>
                </a:solidFill>
              </a:rPr>
              <a:t>/</a:t>
            </a:r>
            <a:r>
              <a:rPr lang="en-US" sz="2400" i="1" dirty="0">
                <a:solidFill>
                  <a:srgbClr val="5B6F7B"/>
                </a:solidFill>
              </a:rPr>
              <a:t>t</a:t>
            </a:r>
            <a:r>
              <a:rPr lang="en-US" sz="2400" dirty="0">
                <a:solidFill>
                  <a:srgbClr val="5B6F7B"/>
                </a:solidFill>
              </a:rPr>
              <a:t>)</a:t>
            </a:r>
          </a:p>
        </p:txBody>
      </p:sp>
      <p:sp>
        <p:nvSpPr>
          <p:cNvPr id="20488" name="Rectangle 10"/>
          <p:cNvSpPr>
            <a:spLocks noChangeArrowheads="1"/>
          </p:cNvSpPr>
          <p:nvPr/>
        </p:nvSpPr>
        <p:spPr bwMode="auto">
          <a:xfrm>
            <a:off x="5711094" y="764631"/>
            <a:ext cx="4937856" cy="4928433"/>
          </a:xfrm>
          <a:prstGeom prst="rect">
            <a:avLst/>
          </a:prstGeom>
          <a:noFill/>
          <a:ln w="9525">
            <a:noFill/>
            <a:miter lim="800000"/>
          </a:ln>
        </p:spPr>
        <p:txBody>
          <a:bodyPr lIns="92075" tIns="46038" rIns="92075" bIns="46038"/>
          <a:lstStyle/>
          <a:p>
            <a:pPr marL="342900" indent="-342900" algn="l" defTabSz="762000">
              <a:lnSpc>
                <a:spcPct val="200000"/>
              </a:lnSpc>
              <a:spcAft>
                <a:spcPct val="30000"/>
              </a:spcAft>
              <a:buClr>
                <a:srgbClr val="CC6600"/>
              </a:buClr>
              <a:buSzPct val="100000"/>
              <a:buFontTx/>
              <a:buChar char="•"/>
            </a:pPr>
            <a:r>
              <a:rPr lang="zh-CN" altLang="en-US" sz="2400" dirty="0">
                <a:solidFill>
                  <a:srgbClr val="5B6F7B"/>
                </a:solidFill>
                <a:latin typeface="Arial" panose="020B0604020202020204" pitchFamily="34" charset="0"/>
              </a:rPr>
              <a:t>镜片设计</a:t>
            </a:r>
            <a:endParaRPr lang="en-US" sz="2400" dirty="0">
              <a:solidFill>
                <a:srgbClr val="5B6F7B"/>
              </a:solidFill>
              <a:latin typeface="Arial" panose="020B0604020202020204" pitchFamily="34" charset="0"/>
            </a:endParaRPr>
          </a:p>
          <a:p>
            <a:pPr marL="342900" indent="-342900" algn="l" defTabSz="762000">
              <a:lnSpc>
                <a:spcPct val="200000"/>
              </a:lnSpc>
              <a:spcAft>
                <a:spcPct val="30000"/>
              </a:spcAft>
              <a:buClr>
                <a:srgbClr val="CC6600"/>
              </a:buClr>
              <a:buSzPct val="100000"/>
              <a:buFontTx/>
              <a:buChar char="•"/>
            </a:pPr>
            <a:r>
              <a:rPr lang="zh-CN" altLang="en-US" sz="2400" dirty="0">
                <a:solidFill>
                  <a:srgbClr val="5B6F7B"/>
                </a:solidFill>
                <a:latin typeface="Arial" panose="020B0604020202020204" pitchFamily="34" charset="0"/>
              </a:rPr>
              <a:t>镜片种类</a:t>
            </a:r>
            <a:endParaRPr lang="en-US" sz="2400" dirty="0">
              <a:solidFill>
                <a:srgbClr val="5B6F7B"/>
              </a:solidFill>
              <a:latin typeface="Arial" panose="020B0604020202020204" pitchFamily="34" charset="0"/>
            </a:endParaRPr>
          </a:p>
          <a:p>
            <a:pPr marL="342900" indent="-342900" algn="l" defTabSz="762000">
              <a:lnSpc>
                <a:spcPct val="200000"/>
              </a:lnSpc>
              <a:spcAft>
                <a:spcPct val="30000"/>
              </a:spcAft>
              <a:buClr>
                <a:srgbClr val="CC6600"/>
              </a:buClr>
              <a:buSzPct val="100000"/>
              <a:buFontTx/>
              <a:buChar char="•"/>
            </a:pPr>
            <a:r>
              <a:rPr lang="zh-CN" altLang="en-US" sz="2400" dirty="0">
                <a:solidFill>
                  <a:srgbClr val="5B6F7B"/>
                </a:solidFill>
                <a:latin typeface="Arial" panose="020B0604020202020204" pitchFamily="34" charset="0"/>
              </a:rPr>
              <a:t>镜片材料</a:t>
            </a:r>
            <a:r>
              <a:rPr lang="en-US" sz="2400" dirty="0">
                <a:solidFill>
                  <a:srgbClr val="5B6F7B"/>
                </a:solidFill>
                <a:latin typeface="Arial" panose="020B0604020202020204" pitchFamily="34" charset="0"/>
              </a:rPr>
              <a:t> </a:t>
            </a:r>
          </a:p>
          <a:p>
            <a:pPr marL="342900" indent="-342900" algn="l" defTabSz="762000">
              <a:lnSpc>
                <a:spcPct val="200000"/>
              </a:lnSpc>
              <a:spcAft>
                <a:spcPct val="30000"/>
              </a:spcAft>
              <a:buClr>
                <a:srgbClr val="CC6600"/>
              </a:buClr>
              <a:buSzPct val="100000"/>
              <a:buFontTx/>
              <a:buChar char="•"/>
            </a:pPr>
            <a:r>
              <a:rPr lang="zh-CN" altLang="en-US" sz="2400" dirty="0">
                <a:solidFill>
                  <a:srgbClr val="5B6F7B"/>
                </a:solidFill>
                <a:latin typeface="Arial" panose="020B0604020202020204" pitchFamily="34" charset="0"/>
              </a:rPr>
              <a:t>后表面顶焦度</a:t>
            </a:r>
            <a:r>
              <a:rPr lang="en-US" sz="2400" dirty="0">
                <a:solidFill>
                  <a:srgbClr val="5B6F7B"/>
                </a:solidFill>
                <a:latin typeface="Arial" panose="020B0604020202020204" pitchFamily="34" charset="0"/>
              </a:rPr>
              <a:t> (</a:t>
            </a:r>
            <a:r>
              <a:rPr lang="en-US" sz="2400" dirty="0" err="1">
                <a:solidFill>
                  <a:srgbClr val="5B6F7B"/>
                </a:solidFill>
                <a:latin typeface="Arial" panose="020B0604020202020204" pitchFamily="34" charset="0"/>
              </a:rPr>
              <a:t>BVPs</a:t>
            </a:r>
            <a:r>
              <a:rPr lang="en-US" sz="2400" dirty="0">
                <a:solidFill>
                  <a:srgbClr val="5B6F7B"/>
                </a:solidFill>
                <a:latin typeface="Arial" panose="020B0604020202020204" pitchFamily="34" charset="0"/>
              </a:rPr>
              <a:t>)</a:t>
            </a:r>
          </a:p>
          <a:p>
            <a:pPr marL="342900" indent="-342900" algn="l" defTabSz="762000">
              <a:lnSpc>
                <a:spcPct val="200000"/>
              </a:lnSpc>
              <a:spcAft>
                <a:spcPct val="30000"/>
              </a:spcAft>
              <a:buClr>
                <a:srgbClr val="CC6600"/>
              </a:buClr>
              <a:buSzPct val="100000"/>
              <a:buFontTx/>
              <a:buChar char="•"/>
            </a:pPr>
            <a:r>
              <a:rPr lang="zh-CN" altLang="en-US" sz="2400" dirty="0">
                <a:solidFill>
                  <a:srgbClr val="5B6F7B"/>
                </a:solidFill>
                <a:latin typeface="Arial" panose="020B0604020202020204" pitchFamily="34" charset="0"/>
              </a:rPr>
              <a:t>镜片表面属性</a:t>
            </a:r>
            <a:endParaRPr lang="en-US" sz="2400" dirty="0">
              <a:solidFill>
                <a:srgbClr val="5B6F7B"/>
              </a:solidFill>
              <a:latin typeface="Arial" panose="020B0604020202020204" pitchFamily="34" charset="0"/>
            </a:endParaRPr>
          </a:p>
          <a:p>
            <a:pPr marL="342900" indent="-342900" algn="l" defTabSz="762000">
              <a:lnSpc>
                <a:spcPct val="200000"/>
              </a:lnSpc>
              <a:spcAft>
                <a:spcPct val="30000"/>
              </a:spcAft>
              <a:buClr>
                <a:srgbClr val="CC6600"/>
              </a:buClr>
              <a:buSzPct val="100000"/>
              <a:buFontTx/>
              <a:buChar char="•"/>
            </a:pPr>
            <a:endParaRPr lang="en-US" sz="2400" dirty="0">
              <a:solidFill>
                <a:srgbClr val="5B6F7B"/>
              </a:solidFill>
              <a:latin typeface="Arial" panose="020B0604020202020204" pitchFamily="34" charset="0"/>
            </a:endParaRPr>
          </a:p>
          <a:p>
            <a:pPr marL="342900" indent="-342900" algn="l" defTabSz="762000">
              <a:lnSpc>
                <a:spcPct val="200000"/>
              </a:lnSpc>
              <a:spcAft>
                <a:spcPct val="30000"/>
              </a:spcAft>
              <a:buClr>
                <a:srgbClr val="CC6600"/>
              </a:buClr>
              <a:buSzPct val="100000"/>
              <a:buFontTx/>
              <a:buChar char="•"/>
            </a:pPr>
            <a:endParaRPr lang="en-US" sz="2400" dirty="0">
              <a:solidFill>
                <a:srgbClr val="5B6F7B"/>
              </a:solidFill>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150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150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150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1510" name="Rectangle 6"/>
          <p:cNvSpPr>
            <a:spLocks noGrp="1" noChangeArrowheads="1"/>
          </p:cNvSpPr>
          <p:nvPr>
            <p:ph type="title"/>
          </p:nvPr>
        </p:nvSpPr>
        <p:spPr>
          <a:xfrm>
            <a:off x="147036" y="127909"/>
            <a:ext cx="7516814" cy="536575"/>
          </a:xfrm>
          <a:noFill/>
        </p:spPr>
        <p:txBody>
          <a:bodyPr/>
          <a:lstStyle/>
          <a:p>
            <a:pPr eaLnBrk="1" hangingPunct="1">
              <a:lnSpc>
                <a:spcPct val="90000"/>
              </a:lnSpc>
            </a:pPr>
            <a:r>
              <a:rPr lang="zh-CN" altLang="en-US" dirty="0"/>
              <a:t>试戴</a:t>
            </a:r>
            <a:r>
              <a:rPr lang="en-US" dirty="0"/>
              <a:t>: </a:t>
            </a:r>
            <a:r>
              <a:rPr lang="zh-CN" altLang="en-US" dirty="0">
                <a:solidFill>
                  <a:srgbClr val="FFFF00"/>
                </a:solidFill>
              </a:rPr>
              <a:t>步骤</a:t>
            </a:r>
          </a:p>
        </p:txBody>
      </p:sp>
      <p:sp>
        <p:nvSpPr>
          <p:cNvPr id="21511" name="Rectangle 7"/>
          <p:cNvSpPr>
            <a:spLocks noGrp="1" noChangeArrowheads="1"/>
          </p:cNvSpPr>
          <p:nvPr>
            <p:ph idx="1"/>
          </p:nvPr>
        </p:nvSpPr>
        <p:spPr>
          <a:xfrm>
            <a:off x="663580" y="764630"/>
            <a:ext cx="9439086" cy="4759325"/>
          </a:xfrm>
        </p:spPr>
        <p:txBody>
          <a:bodyPr/>
          <a:lstStyle/>
          <a:p>
            <a:pPr eaLnBrk="1" hangingPunct="1">
              <a:lnSpc>
                <a:spcPct val="200000"/>
              </a:lnSpc>
            </a:pPr>
            <a:r>
              <a:rPr lang="zh-CN" altLang="en-US" sz="2400" dirty="0"/>
              <a:t>初始镜片选择</a:t>
            </a:r>
            <a:endParaRPr lang="en-US" sz="2400" dirty="0"/>
          </a:p>
          <a:p>
            <a:pPr eaLnBrk="1" hangingPunct="1">
              <a:lnSpc>
                <a:spcPct val="200000"/>
              </a:lnSpc>
            </a:pPr>
            <a:r>
              <a:rPr lang="zh-CN" altLang="en-US" sz="2400" dirty="0"/>
              <a:t>试戴</a:t>
            </a:r>
            <a:r>
              <a:rPr lang="en-US" sz="2400" dirty="0"/>
              <a:t> &amp; </a:t>
            </a:r>
            <a:r>
              <a:rPr lang="zh-CN" altLang="en-US" sz="2400" dirty="0"/>
              <a:t>视觉评估</a:t>
            </a:r>
            <a:endParaRPr lang="en-US" sz="2400" dirty="0"/>
          </a:p>
          <a:p>
            <a:pPr eaLnBrk="1" hangingPunct="1">
              <a:lnSpc>
                <a:spcPct val="200000"/>
              </a:lnSpc>
            </a:pPr>
            <a:r>
              <a:rPr lang="zh-CN" altLang="en-US" sz="2400" dirty="0"/>
              <a:t>戴镜验光</a:t>
            </a:r>
            <a:r>
              <a:rPr lang="en-US" sz="2400" dirty="0"/>
              <a:t>, </a:t>
            </a:r>
            <a:r>
              <a:rPr lang="zh-CN" altLang="en-US" sz="2400" dirty="0"/>
              <a:t>如果需要</a:t>
            </a:r>
            <a:endParaRPr lang="en-US" sz="2400" dirty="0"/>
          </a:p>
          <a:p>
            <a:pPr eaLnBrk="1" hangingPunct="1">
              <a:lnSpc>
                <a:spcPct val="200000"/>
              </a:lnSpc>
            </a:pPr>
            <a:r>
              <a:rPr lang="zh-CN" altLang="en-US" sz="2400" dirty="0"/>
              <a:t>如初步选择的镜片不合适还需进行后续选择试戴</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253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253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253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2534" name="Rectangle 6"/>
          <p:cNvSpPr>
            <a:spLocks noGrp="1" noChangeArrowheads="1"/>
          </p:cNvSpPr>
          <p:nvPr>
            <p:ph type="title"/>
          </p:nvPr>
        </p:nvSpPr>
        <p:spPr>
          <a:xfrm>
            <a:off x="150636" y="123825"/>
            <a:ext cx="8574314" cy="1074057"/>
          </a:xfrm>
          <a:noFill/>
        </p:spPr>
        <p:txBody>
          <a:bodyPr>
            <a:normAutofit/>
          </a:bodyPr>
          <a:lstStyle/>
          <a:p>
            <a:pPr eaLnBrk="1" hangingPunct="1">
              <a:lnSpc>
                <a:spcPct val="90000"/>
              </a:lnSpc>
            </a:pPr>
            <a:r>
              <a:rPr lang="zh-CN" altLang="en-US" dirty="0"/>
              <a:t>试戴</a:t>
            </a:r>
            <a:r>
              <a:rPr lang="en-US" dirty="0"/>
              <a:t>: </a:t>
            </a:r>
            <a:r>
              <a:rPr lang="zh-CN" altLang="en-US" dirty="0">
                <a:solidFill>
                  <a:srgbClr val="FFFF00"/>
                </a:solidFill>
              </a:rPr>
              <a:t>硬镜理想配适</a:t>
            </a:r>
          </a:p>
        </p:txBody>
      </p:sp>
      <p:pic>
        <p:nvPicPr>
          <p:cNvPr id="22535" name="Picture 7" descr="D:\IACLE ALL MODULES\IACLE MODULE 3\Original\Color pics\3L1\0335-94.jpg"/>
          <p:cNvPicPr>
            <a:picLocks noChangeAspect="1" noChangeArrowheads="1"/>
          </p:cNvPicPr>
          <p:nvPr/>
        </p:nvPicPr>
        <p:blipFill>
          <a:blip r:embed="rId3" cstate="print"/>
          <a:srcRect/>
          <a:stretch>
            <a:fillRect/>
          </a:stretch>
        </p:blipFill>
        <p:spPr bwMode="auto">
          <a:xfrm>
            <a:off x="1425813" y="1266825"/>
            <a:ext cx="7418772" cy="487656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355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355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355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3558" name="Rectangle 6"/>
          <p:cNvSpPr>
            <a:spLocks noGrp="1" noChangeArrowheads="1"/>
          </p:cNvSpPr>
          <p:nvPr>
            <p:ph type="title"/>
          </p:nvPr>
        </p:nvSpPr>
        <p:spPr>
          <a:xfrm>
            <a:off x="143367" y="127003"/>
            <a:ext cx="8428038" cy="536575"/>
          </a:xfrm>
          <a:noFill/>
        </p:spPr>
        <p:txBody>
          <a:bodyPr/>
          <a:lstStyle/>
          <a:p>
            <a:pPr eaLnBrk="1" hangingPunct="1">
              <a:lnSpc>
                <a:spcPct val="90000"/>
              </a:lnSpc>
            </a:pPr>
            <a:r>
              <a:rPr lang="zh-CN" altLang="en-US" dirty="0"/>
              <a:t>试戴</a:t>
            </a:r>
            <a:r>
              <a:rPr lang="en-US" dirty="0"/>
              <a:t>: </a:t>
            </a:r>
            <a:r>
              <a:rPr lang="zh-CN" altLang="en-US" dirty="0">
                <a:solidFill>
                  <a:srgbClr val="FFFF00"/>
                </a:solidFill>
              </a:rPr>
              <a:t>软镜理想配适</a:t>
            </a:r>
          </a:p>
        </p:txBody>
      </p:sp>
      <p:pic>
        <p:nvPicPr>
          <p:cNvPr id="23559" name="Picture 7" descr="D:\IACLE ALL MODULES\IACLE MODULE 3\Original\Color pics\3L1\0172-95.jpg"/>
          <p:cNvPicPr>
            <a:picLocks noChangeAspect="1" noChangeArrowheads="1"/>
          </p:cNvPicPr>
          <p:nvPr/>
        </p:nvPicPr>
        <p:blipFill>
          <a:blip r:embed="rId3" cstate="print"/>
          <a:srcRect/>
          <a:stretch>
            <a:fillRect/>
          </a:stretch>
        </p:blipFill>
        <p:spPr bwMode="auto">
          <a:xfrm>
            <a:off x="1407674" y="1268700"/>
            <a:ext cx="7446436" cy="4895231"/>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457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458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458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4582" name="Rectangle 12"/>
          <p:cNvSpPr>
            <a:spLocks noGrp="1" noChangeArrowheads="1"/>
          </p:cNvSpPr>
          <p:nvPr>
            <p:ph type="title"/>
          </p:nvPr>
        </p:nvSpPr>
        <p:spPr>
          <a:xfrm>
            <a:off x="144382" y="122239"/>
            <a:ext cx="8355013" cy="536575"/>
          </a:xfrm>
          <a:noFill/>
        </p:spPr>
        <p:txBody>
          <a:bodyPr/>
          <a:lstStyle/>
          <a:p>
            <a:pPr eaLnBrk="1" hangingPunct="1">
              <a:lnSpc>
                <a:spcPct val="90000"/>
              </a:lnSpc>
            </a:pPr>
            <a:r>
              <a:rPr lang="zh-CN" altLang="en-US" dirty="0"/>
              <a:t>试戴</a:t>
            </a:r>
            <a:r>
              <a:rPr lang="en-US" dirty="0"/>
              <a:t>: </a:t>
            </a:r>
            <a:r>
              <a:rPr lang="zh-CN" altLang="en-US" dirty="0">
                <a:solidFill>
                  <a:srgbClr val="FFFF00"/>
                </a:solidFill>
              </a:rPr>
              <a:t>最终订片</a:t>
            </a:r>
            <a:r>
              <a:rPr lang="en-US" altLang="zh-CN" dirty="0">
                <a:solidFill>
                  <a:srgbClr val="FFFF00"/>
                </a:solidFill>
              </a:rPr>
              <a:t>-</a:t>
            </a:r>
            <a:r>
              <a:rPr lang="zh-CN" altLang="en-US" dirty="0">
                <a:solidFill>
                  <a:srgbClr val="FFFF00"/>
                </a:solidFill>
              </a:rPr>
              <a:t>规格</a:t>
            </a:r>
          </a:p>
        </p:txBody>
      </p:sp>
      <p:sp>
        <p:nvSpPr>
          <p:cNvPr id="24583" name="Rectangle 7"/>
          <p:cNvSpPr>
            <a:spLocks noGrp="1" noChangeArrowheads="1"/>
          </p:cNvSpPr>
          <p:nvPr>
            <p:ph idx="1"/>
          </p:nvPr>
        </p:nvSpPr>
        <p:spPr>
          <a:xfrm>
            <a:off x="659831" y="764630"/>
            <a:ext cx="5764213" cy="4802187"/>
          </a:xfrm>
        </p:spPr>
        <p:txBody>
          <a:bodyPr/>
          <a:lstStyle/>
          <a:p>
            <a:pPr eaLnBrk="1" hangingPunct="1">
              <a:lnSpc>
                <a:spcPct val="200000"/>
              </a:lnSpc>
            </a:pPr>
            <a:r>
              <a:rPr lang="zh-CN" altLang="en-US" sz="2400" dirty="0"/>
              <a:t>镜片参数</a:t>
            </a:r>
            <a:endParaRPr lang="en-US" sz="2400" dirty="0"/>
          </a:p>
          <a:p>
            <a:pPr eaLnBrk="1" hangingPunct="1">
              <a:lnSpc>
                <a:spcPct val="200000"/>
              </a:lnSpc>
            </a:pPr>
            <a:r>
              <a:rPr lang="zh-CN" altLang="en-US" sz="2400" dirty="0"/>
              <a:t>镜片材料和种类</a:t>
            </a:r>
            <a:endParaRPr lang="en-US" sz="2400" dirty="0"/>
          </a:p>
          <a:p>
            <a:pPr eaLnBrk="1" hangingPunct="1">
              <a:lnSpc>
                <a:spcPct val="200000"/>
              </a:lnSpc>
            </a:pPr>
            <a:r>
              <a:rPr lang="zh-CN" altLang="en-US" sz="2400" dirty="0"/>
              <a:t>特殊需求</a:t>
            </a:r>
            <a:endParaRPr lang="en-US" sz="2400" dirty="0"/>
          </a:p>
          <a:p>
            <a:pPr eaLnBrk="1" hangingPunct="1">
              <a:lnSpc>
                <a:spcPct val="200000"/>
              </a:lnSpc>
            </a:pPr>
            <a:r>
              <a:rPr lang="zh-CN" altLang="en-US" sz="2400" dirty="0"/>
              <a:t>要求交货日期</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457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458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458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4582" name="Rectangle 12"/>
          <p:cNvSpPr>
            <a:spLocks noGrp="1" noChangeArrowheads="1"/>
          </p:cNvSpPr>
          <p:nvPr>
            <p:ph type="title"/>
          </p:nvPr>
        </p:nvSpPr>
        <p:spPr>
          <a:xfrm>
            <a:off x="144382" y="122239"/>
            <a:ext cx="9895798" cy="536575"/>
          </a:xfrm>
          <a:noFill/>
        </p:spPr>
        <p:txBody>
          <a:bodyPr>
            <a:noAutofit/>
          </a:bodyPr>
          <a:lstStyle/>
          <a:p>
            <a:pPr eaLnBrk="1" hangingPunct="1">
              <a:lnSpc>
                <a:spcPct val="90000"/>
              </a:lnSpc>
            </a:pPr>
            <a:r>
              <a:rPr lang="zh-CN" altLang="en-US" dirty="0"/>
              <a:t>患者教导</a:t>
            </a:r>
            <a:r>
              <a:rPr lang="en-US" dirty="0"/>
              <a:t>: </a:t>
            </a:r>
            <a:r>
              <a:rPr lang="zh-CN" altLang="en-US" dirty="0">
                <a:solidFill>
                  <a:srgbClr val="FFFF00"/>
                </a:solidFill>
              </a:rPr>
              <a:t>提供背景资料</a:t>
            </a:r>
          </a:p>
        </p:txBody>
      </p:sp>
      <p:sp>
        <p:nvSpPr>
          <p:cNvPr id="24583" name="Rectangle 7"/>
          <p:cNvSpPr>
            <a:spLocks noGrp="1" noChangeArrowheads="1"/>
          </p:cNvSpPr>
          <p:nvPr>
            <p:ph idx="1"/>
          </p:nvPr>
        </p:nvSpPr>
        <p:spPr>
          <a:xfrm>
            <a:off x="659830" y="764630"/>
            <a:ext cx="9164320" cy="4802187"/>
          </a:xfrm>
        </p:spPr>
        <p:txBody>
          <a:bodyPr/>
          <a:lstStyle/>
          <a:p>
            <a:pPr eaLnBrk="1" hangingPunct="1">
              <a:lnSpc>
                <a:spcPct val="200000"/>
              </a:lnSpc>
            </a:pPr>
            <a:r>
              <a:rPr lang="zh-CN" altLang="en-US" sz="2400" dirty="0"/>
              <a:t>告知患者所选的镜片种类及原因</a:t>
            </a:r>
            <a:endParaRPr lang="en-US" sz="2400" dirty="0"/>
          </a:p>
          <a:p>
            <a:pPr eaLnBrk="1" hangingPunct="1">
              <a:lnSpc>
                <a:spcPct val="200000"/>
              </a:lnSpc>
            </a:pPr>
            <a:r>
              <a:rPr lang="zh-CN" altLang="en-US" sz="2400" dirty="0"/>
              <a:t>告知患者镜片护理方法</a:t>
            </a:r>
            <a:endParaRPr lang="en-US" sz="2400" dirty="0"/>
          </a:p>
          <a:p>
            <a:pPr>
              <a:lnSpc>
                <a:spcPct val="200000"/>
              </a:lnSpc>
            </a:pPr>
            <a:r>
              <a:rPr lang="zh-CN" altLang="en-US" sz="2400" dirty="0"/>
              <a:t>给患者提供厂家的说明书或者内部自编的指导材料或两者都提供</a:t>
            </a:r>
            <a:r>
              <a:rPr lang="en-US" altLang="zh-CN" sz="2400" dirty="0"/>
              <a:t>——</a:t>
            </a:r>
            <a:r>
              <a:rPr lang="zh-CN" altLang="en-US" sz="2400" dirty="0"/>
              <a:t>最好是图文并茂的</a:t>
            </a:r>
            <a:endParaRPr lang="en-US" sz="2400" dirty="0"/>
          </a:p>
          <a:p>
            <a:pPr>
              <a:lnSpc>
                <a:spcPct val="200000"/>
              </a:lnSpc>
            </a:pPr>
            <a:r>
              <a:rPr lang="zh-CN" altLang="en-US" sz="2400" dirty="0"/>
              <a:t>提供患者可靠的在线资源，包括自身官网</a:t>
            </a:r>
            <a:endParaRPr lang="en-US" sz="2400" dirty="0"/>
          </a:p>
          <a:p>
            <a:pPr>
              <a:lnSpc>
                <a:spcPct val="200000"/>
              </a:lnSpc>
            </a:pPr>
            <a:r>
              <a:rPr lang="zh-CN" altLang="en-US" sz="2400" dirty="0"/>
              <a:t>在配发镜片时，给患者做进一步的教学指导</a:t>
            </a:r>
            <a:endParaRPr lang="en-US" sz="2400" dirty="0"/>
          </a:p>
          <a:p>
            <a:pPr eaLnBrk="1" hangingPunct="1">
              <a:lnSpc>
                <a:spcPct val="200000"/>
              </a:lnSpc>
            </a:pPr>
            <a:endParaRPr lang="en-US" sz="24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5603"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560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560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5606" name="Rectangle 6"/>
          <p:cNvSpPr>
            <a:spLocks noGrp="1" noChangeArrowheads="1"/>
          </p:cNvSpPr>
          <p:nvPr>
            <p:ph type="title"/>
          </p:nvPr>
        </p:nvSpPr>
        <p:spPr>
          <a:xfrm>
            <a:off x="153595" y="170546"/>
            <a:ext cx="8743950" cy="536575"/>
          </a:xfrm>
          <a:noFill/>
        </p:spPr>
        <p:txBody>
          <a:bodyPr/>
          <a:lstStyle/>
          <a:p>
            <a:pPr eaLnBrk="1" hangingPunct="1">
              <a:lnSpc>
                <a:spcPct val="80000"/>
              </a:lnSpc>
            </a:pPr>
            <a:r>
              <a:rPr lang="zh-CN" altLang="en-US" dirty="0"/>
              <a:t>取片</a:t>
            </a:r>
          </a:p>
        </p:txBody>
      </p:sp>
      <p:sp>
        <p:nvSpPr>
          <p:cNvPr id="25607" name="Rectangle 7"/>
          <p:cNvSpPr>
            <a:spLocks noGrp="1" noChangeArrowheads="1"/>
          </p:cNvSpPr>
          <p:nvPr>
            <p:ph idx="1"/>
          </p:nvPr>
        </p:nvSpPr>
        <p:spPr>
          <a:xfrm>
            <a:off x="664020" y="908652"/>
            <a:ext cx="9426575" cy="4859337"/>
          </a:xfrm>
        </p:spPr>
        <p:txBody>
          <a:bodyPr/>
          <a:lstStyle/>
          <a:p>
            <a:pPr eaLnBrk="1" hangingPunct="1">
              <a:lnSpc>
                <a:spcPct val="150000"/>
              </a:lnSpc>
            </a:pPr>
            <a:r>
              <a:rPr lang="en-US" sz="2400" dirty="0">
                <a:sym typeface="Symbol" panose="05050102010706020507"/>
              </a:rPr>
              <a:t> </a:t>
            </a:r>
            <a:r>
              <a:rPr lang="zh-CN" altLang="en-US" sz="2400" dirty="0"/>
              <a:t>接触镜护理知识</a:t>
            </a:r>
            <a:endParaRPr lang="en-US" sz="2400" dirty="0"/>
          </a:p>
          <a:p>
            <a:pPr>
              <a:lnSpc>
                <a:spcPct val="150000"/>
              </a:lnSpc>
            </a:pPr>
            <a:r>
              <a:rPr lang="zh-CN" altLang="en-US" sz="2400" dirty="0"/>
              <a:t>练习戴摘技巧</a:t>
            </a:r>
            <a:endParaRPr lang="en-US" sz="2400" dirty="0"/>
          </a:p>
          <a:p>
            <a:pPr eaLnBrk="1" hangingPunct="1">
              <a:lnSpc>
                <a:spcPct val="150000"/>
              </a:lnSpc>
            </a:pPr>
            <a:r>
              <a:rPr lang="en-US" sz="2400" dirty="0">
                <a:sym typeface="Symbol" panose="05050102010706020507"/>
              </a:rPr>
              <a:t> </a:t>
            </a:r>
            <a:r>
              <a:rPr lang="zh-CN" altLang="en-US" sz="2400" dirty="0">
                <a:sym typeface="Symbol" panose="05050102010706020507"/>
              </a:rPr>
              <a:t>关于</a:t>
            </a:r>
            <a:r>
              <a:rPr lang="zh-CN" altLang="en-US" sz="2400" dirty="0"/>
              <a:t>镜片适应的信息</a:t>
            </a:r>
            <a:endParaRPr lang="en-US" sz="2400" dirty="0"/>
          </a:p>
          <a:p>
            <a:pPr eaLnBrk="1" hangingPunct="1">
              <a:lnSpc>
                <a:spcPct val="150000"/>
              </a:lnSpc>
            </a:pPr>
            <a:r>
              <a:rPr lang="en-US" sz="2400" dirty="0">
                <a:sym typeface="Symbol" panose="05050102010706020507"/>
              </a:rPr>
              <a:t> </a:t>
            </a:r>
            <a:r>
              <a:rPr lang="zh-CN" altLang="en-US" sz="2400" dirty="0">
                <a:sym typeface="Symbol" panose="05050102010706020507"/>
              </a:rPr>
              <a:t>关于</a:t>
            </a:r>
            <a:r>
              <a:rPr lang="zh-CN" altLang="en-US" sz="2400" dirty="0"/>
              <a:t>并发症的体征信息</a:t>
            </a:r>
            <a:endParaRPr lang="en-US" sz="2400" dirty="0"/>
          </a:p>
          <a:p>
            <a:pPr eaLnBrk="1" hangingPunct="1">
              <a:lnSpc>
                <a:spcPct val="150000"/>
              </a:lnSpc>
            </a:pPr>
            <a:r>
              <a:rPr lang="zh-CN" altLang="en-US" sz="2400" dirty="0"/>
              <a:t>与接触镜配戴日程相关的卫生及依从性教育</a:t>
            </a:r>
            <a:endParaRPr lang="en-US" sz="2400" dirty="0"/>
          </a:p>
          <a:p>
            <a:pPr eaLnBrk="1" hangingPunct="1">
              <a:lnSpc>
                <a:spcPct val="150000"/>
              </a:lnSpc>
            </a:pPr>
            <a:r>
              <a:rPr lang="zh-CN" altLang="en-US" sz="2400" dirty="0"/>
              <a:t>复查随访建议</a:t>
            </a:r>
            <a:endParaRPr lang="en-US" sz="2400" dirty="0"/>
          </a:p>
          <a:p>
            <a:pPr eaLnBrk="1" hangingPunct="1">
              <a:lnSpc>
                <a:spcPct val="150000"/>
              </a:lnSpc>
            </a:pPr>
            <a:r>
              <a:rPr lang="zh-CN" altLang="en-US" sz="2400" dirty="0"/>
              <a:t>在离开诊所前进行总结</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6627" name="Rectangle 2051"/>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6628" name="Rectangle 205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6629" name="Rectangle 205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6630" name="Rectangle 2054"/>
          <p:cNvSpPr>
            <a:spLocks noGrp="1" noChangeArrowheads="1"/>
          </p:cNvSpPr>
          <p:nvPr>
            <p:ph type="title"/>
          </p:nvPr>
        </p:nvSpPr>
        <p:spPr>
          <a:xfrm>
            <a:off x="187505" y="91851"/>
            <a:ext cx="8743950" cy="536575"/>
          </a:xfrm>
          <a:noFill/>
        </p:spPr>
        <p:txBody>
          <a:bodyPr/>
          <a:lstStyle/>
          <a:p>
            <a:pPr eaLnBrk="1" hangingPunct="1"/>
            <a:r>
              <a:rPr lang="zh-CN" altLang="en-US" dirty="0"/>
              <a:t>后期护理</a:t>
            </a:r>
          </a:p>
        </p:txBody>
      </p:sp>
      <p:sp>
        <p:nvSpPr>
          <p:cNvPr id="26631" name="Rectangle 2055"/>
          <p:cNvSpPr>
            <a:spLocks noGrp="1" noChangeArrowheads="1"/>
          </p:cNvSpPr>
          <p:nvPr>
            <p:ph idx="1"/>
          </p:nvPr>
        </p:nvSpPr>
        <p:spPr>
          <a:xfrm>
            <a:off x="659829" y="959970"/>
            <a:ext cx="9596381" cy="5176837"/>
          </a:xfrm>
        </p:spPr>
        <p:txBody>
          <a:bodyPr/>
          <a:lstStyle/>
          <a:p>
            <a:pPr eaLnBrk="1" hangingPunct="1">
              <a:lnSpc>
                <a:spcPts val="3700"/>
              </a:lnSpc>
            </a:pPr>
            <a:r>
              <a:rPr lang="zh-CN" altLang="en-US" sz="2400" dirty="0"/>
              <a:t>投诉调查</a:t>
            </a:r>
            <a:endParaRPr lang="en-US" sz="2400" dirty="0"/>
          </a:p>
          <a:p>
            <a:pPr eaLnBrk="1" hangingPunct="1">
              <a:lnSpc>
                <a:spcPts val="3700"/>
              </a:lnSpc>
            </a:pPr>
            <a:r>
              <a:rPr lang="zh-CN" altLang="en-US" sz="2400" dirty="0"/>
              <a:t>进行综合的眼部检查</a:t>
            </a:r>
            <a:r>
              <a:rPr lang="en-US" sz="2400" dirty="0"/>
              <a:t>:</a:t>
            </a:r>
          </a:p>
          <a:p>
            <a:pPr lvl="1" eaLnBrk="1" hangingPunct="1">
              <a:lnSpc>
                <a:spcPts val="3700"/>
              </a:lnSpc>
              <a:buFont typeface="Arial" panose="020B0604020202020204" pitchFamily="34" charset="0"/>
              <a:buChar char="‒"/>
            </a:pPr>
            <a:r>
              <a:rPr lang="zh-CN" altLang="en-US" sz="2400" dirty="0"/>
              <a:t>戴镜验光</a:t>
            </a:r>
            <a:endParaRPr lang="en-US" sz="2400" dirty="0"/>
          </a:p>
          <a:p>
            <a:pPr lvl="1" eaLnBrk="1" hangingPunct="1">
              <a:lnSpc>
                <a:spcPts val="3700"/>
              </a:lnSpc>
              <a:buFont typeface="Arial" panose="020B0604020202020204" pitchFamily="34" charset="0"/>
              <a:buChar char="‒"/>
            </a:pPr>
            <a:r>
              <a:rPr lang="zh-CN" altLang="en-US" sz="2400" dirty="0"/>
              <a:t>裂隙灯显微镜检查</a:t>
            </a:r>
            <a:endParaRPr lang="en-US" sz="2400" dirty="0"/>
          </a:p>
          <a:p>
            <a:pPr lvl="1" eaLnBrk="1" hangingPunct="1">
              <a:lnSpc>
                <a:spcPts val="3700"/>
              </a:lnSpc>
              <a:buFont typeface="Arial" panose="020B0604020202020204" pitchFamily="34" charset="0"/>
              <a:buChar char="‒"/>
            </a:pPr>
            <a:r>
              <a:rPr lang="zh-CN" altLang="en-US" sz="2400" dirty="0"/>
              <a:t>部分特殊患者的相关检查</a:t>
            </a:r>
            <a:endParaRPr lang="en-US" sz="2400" dirty="0"/>
          </a:p>
          <a:p>
            <a:pPr eaLnBrk="1" hangingPunct="1">
              <a:lnSpc>
                <a:spcPts val="3700"/>
              </a:lnSpc>
            </a:pPr>
            <a:r>
              <a:rPr lang="zh-CN" altLang="en-US" sz="2400" dirty="0"/>
              <a:t>配适评估</a:t>
            </a:r>
            <a:endParaRPr lang="en-US" sz="2400" dirty="0"/>
          </a:p>
          <a:p>
            <a:pPr eaLnBrk="1" hangingPunct="1">
              <a:lnSpc>
                <a:spcPts val="3700"/>
              </a:lnSpc>
            </a:pPr>
            <a:r>
              <a:rPr lang="zh-CN" altLang="en-US" sz="2400" dirty="0"/>
              <a:t>卫生检查</a:t>
            </a:r>
            <a:r>
              <a:rPr lang="en-US" sz="2400" dirty="0"/>
              <a:t> (</a:t>
            </a:r>
            <a:r>
              <a:rPr lang="zh-CN" altLang="en-US" sz="2400" dirty="0"/>
              <a:t>手</a:t>
            </a:r>
            <a:r>
              <a:rPr lang="en-US" sz="2400" dirty="0"/>
              <a:t>, </a:t>
            </a:r>
            <a:r>
              <a:rPr lang="zh-CN" altLang="en-US" sz="2400" dirty="0"/>
              <a:t>镜片盒</a:t>
            </a:r>
            <a:r>
              <a:rPr lang="en-US" sz="2400" dirty="0"/>
              <a:t>, </a:t>
            </a:r>
            <a:r>
              <a:rPr lang="zh-CN" altLang="en-US" sz="2400" dirty="0"/>
              <a:t>戴镜环境等</a:t>
            </a:r>
            <a:r>
              <a:rPr lang="en-US" sz="2400" dirty="0"/>
              <a:t>)</a:t>
            </a:r>
          </a:p>
          <a:p>
            <a:pPr eaLnBrk="1" hangingPunct="1">
              <a:lnSpc>
                <a:spcPts val="3700"/>
              </a:lnSpc>
            </a:pPr>
            <a:r>
              <a:rPr lang="zh-CN" altLang="en-US" sz="2400" dirty="0"/>
              <a:t>依从性检查</a:t>
            </a:r>
            <a:r>
              <a:rPr lang="en-US" sz="2400" dirty="0"/>
              <a:t> (</a:t>
            </a:r>
            <a:r>
              <a:rPr lang="zh-CN" altLang="en-US" sz="2400" dirty="0"/>
              <a:t>护理</a:t>
            </a:r>
            <a:r>
              <a:rPr lang="en-US" sz="2400" dirty="0"/>
              <a:t>, </a:t>
            </a:r>
            <a:r>
              <a:rPr lang="zh-CN" altLang="en-US" sz="2400" dirty="0"/>
              <a:t>是否按医嘱配戴</a:t>
            </a:r>
            <a:r>
              <a:rPr lang="en-US" sz="2400" dirty="0"/>
              <a:t>, </a:t>
            </a:r>
            <a:r>
              <a:rPr lang="zh-CN" altLang="en-US" sz="2400" dirty="0"/>
              <a:t>是否如期更换</a:t>
            </a:r>
            <a:r>
              <a:rPr lang="en-US" sz="2400" dirty="0"/>
              <a:t>)</a:t>
            </a:r>
          </a:p>
          <a:p>
            <a:pPr eaLnBrk="1" hangingPunct="1">
              <a:lnSpc>
                <a:spcPts val="3700"/>
              </a:lnSpc>
            </a:pPr>
            <a:r>
              <a:rPr lang="zh-CN" altLang="en-US" sz="2400" dirty="0"/>
              <a:t>确定下次复查日期</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49" name="Group 41"/>
          <p:cNvGraphicFramePr>
            <a:graphicFrameLocks noGrp="1"/>
          </p:cNvGraphicFramePr>
          <p:nvPr>
            <p:ph idx="1"/>
            <p:extLst>
              <p:ext uri="{D42A27DB-BD31-4B8C-83A1-F6EECF244321}">
                <p14:modId xmlns:p14="http://schemas.microsoft.com/office/powerpoint/2010/main" val="2129723407"/>
              </p:ext>
            </p:extLst>
          </p:nvPr>
        </p:nvGraphicFramePr>
        <p:xfrm>
          <a:off x="1327150" y="1046163"/>
          <a:ext cx="7804150" cy="4846272"/>
        </p:xfrm>
        <a:graphic>
          <a:graphicData uri="http://schemas.openxmlformats.org/drawingml/2006/table">
            <a:tbl>
              <a:tblPr/>
              <a:tblGrid>
                <a:gridCol w="3902075">
                  <a:extLst>
                    <a:ext uri="{9D8B030D-6E8A-4147-A177-3AD203B41FA5}">
                      <a16:colId xmlns:a16="http://schemas.microsoft.com/office/drawing/2014/main" val="20000"/>
                    </a:ext>
                  </a:extLst>
                </a:gridCol>
                <a:gridCol w="3902075">
                  <a:extLst>
                    <a:ext uri="{9D8B030D-6E8A-4147-A177-3AD203B41FA5}">
                      <a16:colId xmlns:a16="http://schemas.microsoft.com/office/drawing/2014/main" val="20001"/>
                    </a:ext>
                  </a:extLst>
                </a:gridCol>
              </a:tblGrid>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44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撰稿人</a:t>
                      </a:r>
                      <a:r>
                        <a:rPr kumimoji="0" lang="en-GB"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lang="en-AU" altLang="en-US" sz="1800" b="0">
                          <a:solidFill>
                            <a:schemeClr val="tx1"/>
                          </a:solidFill>
                          <a:latin typeface="+mj-lt"/>
                        </a:rPr>
                        <a:t>Ma. Meredith Reyes, OD, MA   Robert Terry, </a:t>
                      </a:r>
                      <a:r>
                        <a:rPr lang="en-AU" altLang="en-US" sz="1800" b="0" err="1">
                          <a:solidFill>
                            <a:schemeClr val="tx1"/>
                          </a:solidFill>
                          <a:latin typeface="+mj-lt"/>
                        </a:rPr>
                        <a:t>BOptom</a:t>
                      </a:r>
                      <a:r>
                        <a:rPr lang="en-AU" altLang="en-US" sz="1800" b="0">
                          <a:solidFill>
                            <a:schemeClr val="tx1"/>
                          </a:solidFill>
                          <a:latin typeface="+mj-lt"/>
                        </a:rPr>
                        <a:t>, MSc   Lewis Williams, </a:t>
                      </a:r>
                      <a:r>
                        <a:rPr lang="en-AU" altLang="en-US" sz="1800" b="0" err="1">
                          <a:solidFill>
                            <a:schemeClr val="tx1"/>
                          </a:solidFill>
                          <a:latin typeface="+mj-lt"/>
                        </a:rPr>
                        <a:t>AQIT</a:t>
                      </a:r>
                      <a:r>
                        <a:rPr lang="en-AU" altLang="en-US" sz="1800" b="0">
                          <a:solidFill>
                            <a:schemeClr val="tx1"/>
                          </a:solidFill>
                          <a:latin typeface="+mj-lt"/>
                        </a:rPr>
                        <a:t>(</a:t>
                      </a:r>
                      <a:r>
                        <a:rPr lang="en-AU" altLang="en-US" sz="1800" b="0" err="1">
                          <a:solidFill>
                            <a:schemeClr val="tx1"/>
                          </a:solidFill>
                          <a:latin typeface="+mj-lt"/>
                        </a:rPr>
                        <a:t>Optom</a:t>
                      </a:r>
                      <a:r>
                        <a:rPr lang="en-AU" altLang="en-US" sz="1800" b="0">
                          <a:solidFill>
                            <a:schemeClr val="tx1"/>
                          </a:solidFill>
                          <a:latin typeface="+mj-lt"/>
                        </a:rPr>
                        <a:t>), </a:t>
                      </a:r>
                      <a:r>
                        <a:rPr lang="en-AU" altLang="en-US" sz="1800" b="0" err="1">
                          <a:solidFill>
                            <a:schemeClr val="tx1"/>
                          </a:solidFill>
                          <a:latin typeface="+mj-lt"/>
                        </a:rPr>
                        <a:t>MOptom</a:t>
                      </a:r>
                      <a:r>
                        <a:rPr lang="en-AU" altLang="en-US" sz="1800" b="0">
                          <a:solidFill>
                            <a:schemeClr val="tx1"/>
                          </a:solidFill>
                          <a:latin typeface="+mj-lt"/>
                        </a:rPr>
                        <a:t>, PhD</a:t>
                      </a:r>
                      <a:endParaRPr kumimoji="0" lang="en-US" altLang="en-US" sz="1800" b="0" i="0" u="none" strike="noStrike" cap="none" normalizeH="0" baseline="0">
                        <a:ln>
                          <a:noFill/>
                        </a:ln>
                        <a:solidFill>
                          <a:schemeClr val="tx1"/>
                        </a:solidFill>
                        <a:effectLst/>
                        <a:latin typeface="+mj-lt"/>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编辑</a:t>
                      </a:r>
                      <a:r>
                        <a:rPr kumimoji="0" lang="en-GB"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Katherine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Clore</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BA, BS, OD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Etty</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Bitton</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BSc, OD, MSc,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FAAO</a:t>
                      </a: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责任编辑</a:t>
                      </a:r>
                      <a:r>
                        <a:rPr kumimoji="0" lang="en-GB"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Etty</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Bitton</a:t>
                      </a: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 BSc, OD, MSc, </a:t>
                      </a:r>
                      <a:r>
                        <a:rPr kumimoji="0" lang="en-US" altLang="en-US" sz="1800" b="0" i="0" u="none" strike="noStrike" cap="none" normalizeH="0" baseline="0" err="1">
                          <a:ln>
                            <a:noFill/>
                          </a:ln>
                          <a:solidFill>
                            <a:srgbClr val="000000"/>
                          </a:solidFill>
                          <a:effectLst/>
                          <a:latin typeface="Calibri" panose="020F0502020204030204" pitchFamily="34" charset="0"/>
                          <a:cs typeface="Arial" panose="020B0604020202020204" pitchFamily="34" charset="0"/>
                        </a:rPr>
                        <a:t>FAAO</a:t>
                      </a:r>
                      <a:endPar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审稿人</a:t>
                      </a:r>
                      <a:r>
                        <a:rPr kumimoji="0" lang="en-GB"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Nilesh Thite, Lewis Williams</a:t>
                      </a: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更新时间</a:t>
                      </a:r>
                      <a:endParaRPr kumimoji="0" lang="en-GB"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2016-</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年</a:t>
                      </a:r>
                      <a:r>
                        <a:rPr kumimoji="0" lang="en-US" altLang="zh-CN"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6</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月</a:t>
                      </a:r>
                      <a:r>
                        <a:rPr kumimoji="0" lang="en-US" altLang="zh-CN"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14</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日</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内容复</a:t>
                      </a:r>
                      <a:r>
                        <a:rPr kumimoji="0" lang="zh-CN"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审时间</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2016</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年</a:t>
                      </a:r>
                      <a:r>
                        <a:rPr kumimoji="0" lang="en-US" altLang="zh-CN"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6</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月</a:t>
                      </a:r>
                      <a:r>
                        <a:rPr kumimoji="0" lang="en-US" altLang="zh-CN"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17</a:t>
                      </a:r>
                      <a:r>
                        <a:rPr kumimoji="0" lang="zh-CN"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日</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102870" marR="10287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6575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8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lang="zh-CN" altLang="en-US" sz="1800" i="1" dirty="0">
                          <a:ln>
                            <a:noFill/>
                          </a:ln>
                          <a:solidFill>
                            <a:srgbClr val="000000"/>
                          </a:solidFill>
                          <a:effectLst/>
                          <a:latin typeface="Calibri" panose="020F0502020204030204" pitchFamily="34" charset="0"/>
                          <a:cs typeface="Arial" panose="020B0604020202020204" pitchFamily="34" charset="0"/>
                          <a:sym typeface="+mn-ea"/>
                        </a:rPr>
                        <a:t>原作者</a:t>
                      </a:r>
                      <a:endParaRPr kumimoji="0" lang="en-GB" sz="18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8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**2015</a:t>
                      </a:r>
                      <a:r>
                        <a:rPr kumimoji="0" lang="en-US" altLang="zh-CN" sz="18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&amp;2016</a:t>
                      </a:r>
                      <a:r>
                        <a:rPr kumimoji="0" lang="zh-CN" altLang="en-GB" sz="18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编辑和审稿人</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
        <p:nvSpPr>
          <p:cNvPr id="4" name="Title 3"/>
          <p:cNvSpPr>
            <a:spLocks noGrp="1"/>
          </p:cNvSpPr>
          <p:nvPr>
            <p:ph type="title"/>
          </p:nvPr>
        </p:nvSpPr>
        <p:spPr/>
        <p:txBody>
          <a:bodyPr/>
          <a:lstStyle/>
          <a:p>
            <a:pPr eaLnBrk="1" hangingPunct="1"/>
            <a:r>
              <a:rPr lang="zh-CN" altLang="en-US" dirty="0"/>
              <a:t>编审者</a:t>
            </a:r>
            <a:endParaRPr lang="en-US" altLang="en-US" dirty="0"/>
          </a:p>
        </p:txBody>
      </p:sp>
    </p:spTree>
    <p:extLst>
      <p:ext uri="{BB962C8B-B14F-4D97-AF65-F5344CB8AC3E}">
        <p14:creationId xmlns:p14="http://schemas.microsoft.com/office/powerpoint/2010/main" val="3430542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09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10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10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102" name="Rectangle 6"/>
          <p:cNvSpPr>
            <a:spLocks noGrp="1" noChangeArrowheads="1"/>
          </p:cNvSpPr>
          <p:nvPr>
            <p:ph type="title"/>
          </p:nvPr>
        </p:nvSpPr>
        <p:spPr>
          <a:xfrm>
            <a:off x="139233" y="87313"/>
            <a:ext cx="8743950" cy="1143001"/>
          </a:xfrm>
          <a:noFill/>
        </p:spPr>
        <p:txBody>
          <a:bodyPr>
            <a:normAutofit/>
          </a:bodyPr>
          <a:lstStyle/>
          <a:p>
            <a:r>
              <a:rPr lang="zh-CN" altLang="en-US" dirty="0"/>
              <a:t>接触镜配戴类型</a:t>
            </a:r>
            <a:r>
              <a:rPr lang="en-US" dirty="0"/>
              <a:t>: </a:t>
            </a:r>
            <a:r>
              <a:rPr lang="zh-CN" altLang="en-US" dirty="0">
                <a:solidFill>
                  <a:srgbClr val="FFFF00"/>
                </a:solidFill>
              </a:rPr>
              <a:t>种类</a:t>
            </a:r>
            <a:r>
              <a:rPr lang="en-US" dirty="0">
                <a:solidFill>
                  <a:srgbClr val="FFFF00"/>
                </a:solidFill>
              </a:rPr>
              <a:t> </a:t>
            </a:r>
          </a:p>
        </p:txBody>
      </p:sp>
      <p:sp>
        <p:nvSpPr>
          <p:cNvPr id="4103" name="Rectangle 7"/>
          <p:cNvSpPr>
            <a:spLocks noGrp="1" noChangeArrowheads="1"/>
          </p:cNvSpPr>
          <p:nvPr>
            <p:ph idx="1"/>
          </p:nvPr>
        </p:nvSpPr>
        <p:spPr>
          <a:xfrm>
            <a:off x="659831" y="764630"/>
            <a:ext cx="6291978" cy="4114800"/>
          </a:xfrm>
        </p:spPr>
        <p:txBody>
          <a:bodyPr/>
          <a:lstStyle/>
          <a:p>
            <a:pPr eaLnBrk="1" hangingPunct="1">
              <a:lnSpc>
                <a:spcPct val="200000"/>
              </a:lnSpc>
            </a:pPr>
            <a:r>
              <a:rPr lang="zh-CN" altLang="en-US" sz="2400" dirty="0">
                <a:solidFill>
                  <a:srgbClr val="5B6F7B"/>
                </a:solidFill>
              </a:rPr>
              <a:t>日戴型</a:t>
            </a:r>
            <a:r>
              <a:rPr lang="en-US" sz="2400" dirty="0">
                <a:solidFill>
                  <a:srgbClr val="5B6F7B"/>
                </a:solidFill>
              </a:rPr>
              <a:t> (</a:t>
            </a:r>
            <a:r>
              <a:rPr lang="en-US" sz="2400" dirty="0" err="1">
                <a:solidFill>
                  <a:srgbClr val="5B6F7B"/>
                </a:solidFill>
              </a:rPr>
              <a:t>DW</a:t>
            </a:r>
            <a:r>
              <a:rPr lang="en-US" sz="2400" dirty="0">
                <a:solidFill>
                  <a:srgbClr val="5B6F7B"/>
                </a:solidFill>
              </a:rPr>
              <a:t>)</a:t>
            </a:r>
          </a:p>
          <a:p>
            <a:pPr eaLnBrk="1" hangingPunct="1">
              <a:lnSpc>
                <a:spcPct val="200000"/>
              </a:lnSpc>
            </a:pPr>
            <a:r>
              <a:rPr lang="zh-CN" altLang="en-US" sz="2400" dirty="0">
                <a:solidFill>
                  <a:srgbClr val="5B6F7B"/>
                </a:solidFill>
              </a:rPr>
              <a:t>弹性配戴型</a:t>
            </a:r>
            <a:r>
              <a:rPr lang="en-US" sz="2400" dirty="0">
                <a:solidFill>
                  <a:srgbClr val="5B6F7B"/>
                </a:solidFill>
              </a:rPr>
              <a:t> (FW)</a:t>
            </a:r>
          </a:p>
          <a:p>
            <a:pPr eaLnBrk="1" hangingPunct="1">
              <a:lnSpc>
                <a:spcPct val="200000"/>
              </a:lnSpc>
            </a:pPr>
            <a:r>
              <a:rPr lang="zh-CN" altLang="en-US" sz="2400" dirty="0">
                <a:solidFill>
                  <a:srgbClr val="5B6F7B"/>
                </a:solidFill>
              </a:rPr>
              <a:t>长戴型</a:t>
            </a:r>
            <a:r>
              <a:rPr lang="en-US" sz="2400" dirty="0">
                <a:solidFill>
                  <a:srgbClr val="5B6F7B"/>
                </a:solidFill>
              </a:rPr>
              <a:t> (EW)</a:t>
            </a:r>
          </a:p>
          <a:p>
            <a:pPr eaLnBrk="1" hangingPunct="1">
              <a:lnSpc>
                <a:spcPct val="200000"/>
              </a:lnSpc>
            </a:pPr>
            <a:r>
              <a:rPr lang="zh-CN" altLang="en-US" sz="2400" dirty="0">
                <a:solidFill>
                  <a:srgbClr val="5B6F7B"/>
                </a:solidFill>
              </a:rPr>
              <a:t>持续配戴型</a:t>
            </a:r>
            <a:r>
              <a:rPr lang="en-US" sz="2400" dirty="0">
                <a:solidFill>
                  <a:srgbClr val="5B6F7B"/>
                </a:solidFill>
              </a:rPr>
              <a:t> (CW)</a:t>
            </a:r>
          </a:p>
          <a:p>
            <a:pPr eaLnBrk="1" hangingPunct="1">
              <a:lnSpc>
                <a:spcPct val="200000"/>
              </a:lnSpc>
            </a:pPr>
            <a:endParaRPr lang="en-US" sz="2400" dirty="0">
              <a:solidFill>
                <a:srgbClr val="5B6F7B"/>
              </a:solidFill>
            </a:endParaRPr>
          </a:p>
          <a:p>
            <a:pPr eaLnBrk="1" hangingPunct="1">
              <a:lnSpc>
                <a:spcPct val="200000"/>
              </a:lnSpc>
            </a:pPr>
            <a:endParaRPr lang="en-US" sz="2400" dirty="0">
              <a:solidFill>
                <a:srgbClr val="5B6F7B"/>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5123"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512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512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5126" name="Rectangle 6"/>
          <p:cNvSpPr>
            <a:spLocks noGrp="1" noChangeArrowheads="1"/>
          </p:cNvSpPr>
          <p:nvPr>
            <p:ph type="title"/>
          </p:nvPr>
        </p:nvSpPr>
        <p:spPr>
          <a:xfrm>
            <a:off x="139235" y="87313"/>
            <a:ext cx="8743950" cy="1143001"/>
          </a:xfrm>
          <a:noFill/>
        </p:spPr>
        <p:txBody>
          <a:bodyPr>
            <a:normAutofit/>
          </a:bodyPr>
          <a:lstStyle/>
          <a:p>
            <a:pPr eaLnBrk="1" hangingPunct="1"/>
            <a:r>
              <a:rPr lang="zh-CN" altLang="en-US" dirty="0"/>
              <a:t>接触镜更替周期</a:t>
            </a:r>
            <a:r>
              <a:rPr lang="en-US" dirty="0"/>
              <a:t>: </a:t>
            </a:r>
            <a:r>
              <a:rPr lang="zh-CN" altLang="en-US" dirty="0">
                <a:solidFill>
                  <a:srgbClr val="FFFF00"/>
                </a:solidFill>
              </a:rPr>
              <a:t>种类</a:t>
            </a:r>
          </a:p>
        </p:txBody>
      </p:sp>
      <p:sp>
        <p:nvSpPr>
          <p:cNvPr id="5127" name="Rectangle 7"/>
          <p:cNvSpPr>
            <a:spLocks noGrp="1" noChangeArrowheads="1"/>
          </p:cNvSpPr>
          <p:nvPr>
            <p:ph idx="1"/>
          </p:nvPr>
        </p:nvSpPr>
        <p:spPr>
          <a:xfrm>
            <a:off x="716980" y="1187165"/>
            <a:ext cx="7516812" cy="4114800"/>
          </a:xfrm>
        </p:spPr>
        <p:txBody>
          <a:bodyPr/>
          <a:lstStyle/>
          <a:p>
            <a:pPr eaLnBrk="1" hangingPunct="1">
              <a:lnSpc>
                <a:spcPct val="90000"/>
              </a:lnSpc>
              <a:buFontTx/>
              <a:buNone/>
              <a:tabLst>
                <a:tab pos="2511425" algn="l"/>
              </a:tabLst>
            </a:pPr>
            <a:r>
              <a:rPr lang="zh-CN" altLang="en-US" sz="2400" b="1" dirty="0"/>
              <a:t>透气硬镜</a:t>
            </a:r>
            <a:r>
              <a:rPr lang="en-US" sz="2400" b="1" dirty="0"/>
              <a:t>:</a:t>
            </a:r>
            <a:r>
              <a:rPr lang="en-US" sz="2400" dirty="0"/>
              <a:t>	</a:t>
            </a:r>
            <a:r>
              <a:rPr lang="zh-CN" altLang="en-US" sz="2400" dirty="0"/>
              <a:t>按需更替</a:t>
            </a:r>
            <a:endParaRPr lang="en-US" sz="2400" dirty="0"/>
          </a:p>
          <a:p>
            <a:pPr eaLnBrk="1" hangingPunct="1">
              <a:lnSpc>
                <a:spcPct val="90000"/>
              </a:lnSpc>
              <a:buFontTx/>
              <a:buNone/>
              <a:tabLst>
                <a:tab pos="2511425" algn="l"/>
              </a:tabLst>
            </a:pPr>
            <a:r>
              <a:rPr lang="en-US" sz="2400" dirty="0"/>
              <a:t>		</a:t>
            </a:r>
            <a:r>
              <a:rPr lang="zh-CN" altLang="en-US" sz="2400" dirty="0"/>
              <a:t>频繁更换型</a:t>
            </a:r>
            <a:endParaRPr lang="en-US" sz="2400" dirty="0"/>
          </a:p>
          <a:p>
            <a:pPr eaLnBrk="1" hangingPunct="1">
              <a:lnSpc>
                <a:spcPct val="40000"/>
              </a:lnSpc>
              <a:buFontTx/>
              <a:buNone/>
              <a:tabLst>
                <a:tab pos="2511425" algn="l"/>
              </a:tabLst>
            </a:pPr>
            <a:endParaRPr lang="en-US" sz="2400" dirty="0"/>
          </a:p>
          <a:p>
            <a:pPr eaLnBrk="1" hangingPunct="1">
              <a:lnSpc>
                <a:spcPct val="90000"/>
              </a:lnSpc>
              <a:buFontTx/>
              <a:buNone/>
              <a:tabLst>
                <a:tab pos="2511425" algn="l"/>
              </a:tabLst>
            </a:pPr>
            <a:endParaRPr lang="en-US" sz="2400" b="1" dirty="0"/>
          </a:p>
          <a:p>
            <a:pPr eaLnBrk="1" hangingPunct="1">
              <a:lnSpc>
                <a:spcPct val="90000"/>
              </a:lnSpc>
              <a:buFontTx/>
              <a:buNone/>
              <a:tabLst>
                <a:tab pos="2511425" algn="l"/>
              </a:tabLst>
            </a:pPr>
            <a:r>
              <a:rPr lang="zh-CN" altLang="en-US" sz="2400" b="1" dirty="0"/>
              <a:t>软镜</a:t>
            </a:r>
            <a:r>
              <a:rPr lang="en-US" sz="2400" b="1" dirty="0"/>
              <a:t>:</a:t>
            </a:r>
            <a:r>
              <a:rPr lang="en-US" sz="2400" dirty="0"/>
              <a:t>	</a:t>
            </a:r>
            <a:r>
              <a:rPr lang="zh-CN" altLang="en-US" sz="2400" dirty="0"/>
              <a:t>传统型</a:t>
            </a:r>
            <a:endParaRPr lang="en-US" sz="2400" dirty="0"/>
          </a:p>
          <a:p>
            <a:pPr eaLnBrk="1" hangingPunct="1">
              <a:lnSpc>
                <a:spcPct val="90000"/>
              </a:lnSpc>
              <a:buFontTx/>
              <a:buNone/>
              <a:tabLst>
                <a:tab pos="2511425" algn="l"/>
              </a:tabLst>
            </a:pPr>
            <a:r>
              <a:rPr lang="en-US" sz="2400" dirty="0"/>
              <a:t>		</a:t>
            </a:r>
            <a:r>
              <a:rPr lang="zh-CN" altLang="en-US" sz="2400" dirty="0"/>
              <a:t>频繁更换型</a:t>
            </a:r>
            <a:r>
              <a:rPr lang="en-US" sz="2400" dirty="0"/>
              <a:t> (FRP) </a:t>
            </a:r>
          </a:p>
          <a:p>
            <a:pPr eaLnBrk="1" hangingPunct="1">
              <a:lnSpc>
                <a:spcPct val="90000"/>
              </a:lnSpc>
              <a:buFontTx/>
              <a:buNone/>
              <a:tabLst>
                <a:tab pos="2511425" algn="l"/>
              </a:tabLst>
            </a:pPr>
            <a:r>
              <a:rPr lang="en-US" sz="2400" dirty="0"/>
              <a:t>		</a:t>
            </a:r>
            <a:r>
              <a:rPr lang="zh-CN" altLang="en-US" sz="2400" dirty="0"/>
              <a:t>抛弃型</a:t>
            </a:r>
            <a:endParaRPr lang="en-US" sz="2400" dirty="0"/>
          </a:p>
          <a:p>
            <a:pPr eaLnBrk="1" hangingPunct="1">
              <a:lnSpc>
                <a:spcPct val="90000"/>
              </a:lnSpc>
              <a:buFontTx/>
              <a:buNone/>
              <a:tabLst>
                <a:tab pos="2511425" algn="l"/>
              </a:tabLst>
            </a:pPr>
            <a:r>
              <a:rPr lang="en-US" sz="2400" dirty="0"/>
              <a:t>		</a:t>
            </a:r>
            <a:r>
              <a:rPr lang="zh-CN" altLang="en-US" sz="2400" dirty="0"/>
              <a:t>日抛型</a:t>
            </a:r>
            <a:r>
              <a:rPr lang="en-US" sz="2400" dirty="0"/>
              <a:t> (DD)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614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614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614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6150" name="Rectangle 6"/>
          <p:cNvSpPr>
            <a:spLocks noGrp="1" noChangeArrowheads="1"/>
          </p:cNvSpPr>
          <p:nvPr>
            <p:ph type="title"/>
          </p:nvPr>
        </p:nvSpPr>
        <p:spPr>
          <a:xfrm>
            <a:off x="145134" y="85725"/>
            <a:ext cx="8743950"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注意事项</a:t>
            </a:r>
          </a:p>
        </p:txBody>
      </p:sp>
      <p:sp>
        <p:nvSpPr>
          <p:cNvPr id="6151" name="Rectangle 7"/>
          <p:cNvSpPr>
            <a:spLocks noGrp="1" noChangeArrowheads="1"/>
          </p:cNvSpPr>
          <p:nvPr>
            <p:ph idx="1"/>
          </p:nvPr>
        </p:nvSpPr>
        <p:spPr>
          <a:xfrm>
            <a:off x="657199" y="908651"/>
            <a:ext cx="7069137" cy="4664075"/>
          </a:xfrm>
        </p:spPr>
        <p:txBody>
          <a:bodyPr/>
          <a:lstStyle/>
          <a:p>
            <a:pPr eaLnBrk="1" hangingPunct="1">
              <a:lnSpc>
                <a:spcPct val="150000"/>
              </a:lnSpc>
              <a:tabLst>
                <a:tab pos="2511425" algn="l"/>
              </a:tabLst>
            </a:pPr>
            <a:r>
              <a:rPr lang="zh-CN" altLang="en-US" sz="2400" dirty="0"/>
              <a:t>角膜状况</a:t>
            </a:r>
            <a:endParaRPr lang="en-US" sz="2400" dirty="0"/>
          </a:p>
          <a:p>
            <a:pPr eaLnBrk="1" hangingPunct="1">
              <a:lnSpc>
                <a:spcPct val="150000"/>
              </a:lnSpc>
              <a:tabLst>
                <a:tab pos="2511425" algn="l"/>
              </a:tabLst>
            </a:pPr>
            <a:r>
              <a:rPr lang="zh-CN" altLang="en-US" sz="2400" dirty="0"/>
              <a:t>风险因素</a:t>
            </a:r>
            <a:endParaRPr lang="en-US" sz="2400" dirty="0"/>
          </a:p>
          <a:p>
            <a:pPr eaLnBrk="1" hangingPunct="1">
              <a:lnSpc>
                <a:spcPct val="150000"/>
              </a:lnSpc>
              <a:tabLst>
                <a:tab pos="2511425" algn="l"/>
              </a:tabLst>
            </a:pPr>
            <a:r>
              <a:rPr lang="zh-CN" altLang="en-US" sz="2400" dirty="0"/>
              <a:t>处方</a:t>
            </a:r>
            <a:endParaRPr lang="en-US" sz="2400" dirty="0"/>
          </a:p>
          <a:p>
            <a:pPr eaLnBrk="1" hangingPunct="1">
              <a:lnSpc>
                <a:spcPct val="150000"/>
              </a:lnSpc>
              <a:tabLst>
                <a:tab pos="2511425" algn="l"/>
              </a:tabLst>
            </a:pPr>
            <a:r>
              <a:rPr lang="zh-CN" altLang="en-US" sz="2400" dirty="0"/>
              <a:t>泪膜</a:t>
            </a:r>
            <a:endParaRPr lang="en-US" sz="2400" dirty="0"/>
          </a:p>
          <a:p>
            <a:pPr eaLnBrk="1" hangingPunct="1">
              <a:lnSpc>
                <a:spcPct val="150000"/>
              </a:lnSpc>
              <a:tabLst>
                <a:tab pos="2511425" algn="l"/>
              </a:tabLst>
            </a:pPr>
            <a:r>
              <a:rPr lang="zh-CN" altLang="en-US" sz="2400" dirty="0"/>
              <a:t>眼睑完整性</a:t>
            </a:r>
            <a:endParaRPr lang="en-US" sz="2400" dirty="0"/>
          </a:p>
          <a:p>
            <a:pPr eaLnBrk="1" hangingPunct="1">
              <a:lnSpc>
                <a:spcPct val="150000"/>
              </a:lnSpc>
              <a:tabLst>
                <a:tab pos="2511425" algn="l"/>
              </a:tabLst>
            </a:pPr>
            <a:r>
              <a:rPr lang="zh-CN" altLang="en-US" sz="2400" dirty="0"/>
              <a:t>环境因素</a:t>
            </a:r>
            <a:endParaRPr lang="en-US" sz="2400" dirty="0"/>
          </a:p>
          <a:p>
            <a:pPr eaLnBrk="1" hangingPunct="1">
              <a:lnSpc>
                <a:spcPct val="150000"/>
              </a:lnSpc>
              <a:tabLst>
                <a:tab pos="2511425" algn="l"/>
              </a:tabLst>
            </a:pPr>
            <a:r>
              <a:rPr lang="zh-CN" altLang="en-US" sz="2400" dirty="0"/>
              <a:t>个体特征</a:t>
            </a:r>
            <a:endParaRPr lang="en-US" sz="2400" dirty="0"/>
          </a:p>
          <a:p>
            <a:pPr eaLnBrk="1" hangingPunct="1">
              <a:lnSpc>
                <a:spcPct val="150000"/>
              </a:lnSpc>
              <a:tabLst>
                <a:tab pos="2511425" algn="l"/>
              </a:tabLst>
            </a:pPr>
            <a:endParaRPr lang="en-US" sz="24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717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717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717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7174" name="Rectangle 6"/>
          <p:cNvSpPr>
            <a:spLocks noGrp="1" noChangeArrowheads="1"/>
          </p:cNvSpPr>
          <p:nvPr>
            <p:ph type="title"/>
          </p:nvPr>
        </p:nvSpPr>
        <p:spPr>
          <a:xfrm>
            <a:off x="147638" y="88900"/>
            <a:ext cx="8743950"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角膜状况</a:t>
            </a:r>
          </a:p>
        </p:txBody>
      </p:sp>
      <p:sp>
        <p:nvSpPr>
          <p:cNvPr id="7175" name="Rectangle 9"/>
          <p:cNvSpPr>
            <a:spLocks noGrp="1" noChangeArrowheads="1"/>
          </p:cNvSpPr>
          <p:nvPr>
            <p:ph idx="1"/>
          </p:nvPr>
        </p:nvSpPr>
        <p:spPr>
          <a:xfrm>
            <a:off x="659831" y="764630"/>
            <a:ext cx="7935912" cy="3968750"/>
          </a:xfrm>
        </p:spPr>
        <p:txBody>
          <a:bodyPr/>
          <a:lstStyle/>
          <a:p>
            <a:pPr eaLnBrk="1" hangingPunct="1">
              <a:lnSpc>
                <a:spcPct val="200000"/>
              </a:lnSpc>
            </a:pPr>
            <a:r>
              <a:rPr lang="zh-CN" altLang="en-US" sz="2400" dirty="0"/>
              <a:t>如果正常</a:t>
            </a:r>
            <a:r>
              <a:rPr lang="en-US" sz="2400" dirty="0"/>
              <a:t>:</a:t>
            </a:r>
          </a:p>
          <a:p>
            <a:pPr lvl="3" eaLnBrk="1" hangingPunct="1">
              <a:lnSpc>
                <a:spcPct val="200000"/>
              </a:lnSpc>
              <a:buFontTx/>
              <a:buChar char="-"/>
            </a:pPr>
            <a:r>
              <a:rPr lang="zh-CN" altLang="en-US" sz="2400" dirty="0"/>
              <a:t>日戴</a:t>
            </a:r>
            <a:endParaRPr lang="en-US" sz="2400" dirty="0"/>
          </a:p>
          <a:p>
            <a:pPr lvl="3" eaLnBrk="1" hangingPunct="1">
              <a:lnSpc>
                <a:spcPct val="200000"/>
              </a:lnSpc>
              <a:buFontTx/>
              <a:buChar char="-"/>
            </a:pPr>
            <a:r>
              <a:rPr lang="zh-CN" altLang="en-US" sz="2400" dirty="0"/>
              <a:t>长戴</a:t>
            </a:r>
            <a:endParaRPr lang="en-US" sz="2400" dirty="0"/>
          </a:p>
          <a:p>
            <a:pPr eaLnBrk="1" hangingPunct="1">
              <a:lnSpc>
                <a:spcPct val="200000"/>
              </a:lnSpc>
            </a:pPr>
            <a:r>
              <a:rPr lang="zh-CN" altLang="en-US" sz="2400" dirty="0"/>
              <a:t>如果有不良迹象</a:t>
            </a:r>
            <a:r>
              <a:rPr lang="en-US" sz="2400" dirty="0"/>
              <a:t>:</a:t>
            </a:r>
          </a:p>
          <a:p>
            <a:pPr lvl="3" eaLnBrk="1" hangingPunct="1">
              <a:lnSpc>
                <a:spcPct val="200000"/>
              </a:lnSpc>
              <a:buFontTx/>
              <a:buChar char="-"/>
            </a:pPr>
            <a:r>
              <a:rPr lang="zh-CN" altLang="en-US" sz="2400" dirty="0"/>
              <a:t>只选日戴</a:t>
            </a:r>
            <a:endParaRPr lang="en-US" sz="24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819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819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819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8198" name="Rectangle 6"/>
          <p:cNvSpPr>
            <a:spLocks noGrp="1" noChangeArrowheads="1"/>
          </p:cNvSpPr>
          <p:nvPr>
            <p:ph type="title"/>
          </p:nvPr>
        </p:nvSpPr>
        <p:spPr>
          <a:xfrm>
            <a:off x="142875" y="85725"/>
            <a:ext cx="8743950"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风险因素</a:t>
            </a:r>
          </a:p>
        </p:txBody>
      </p:sp>
      <p:sp>
        <p:nvSpPr>
          <p:cNvPr id="8199" name="Rectangle 7"/>
          <p:cNvSpPr>
            <a:spLocks noGrp="1" noChangeArrowheads="1"/>
          </p:cNvSpPr>
          <p:nvPr>
            <p:ph idx="1"/>
          </p:nvPr>
        </p:nvSpPr>
        <p:spPr>
          <a:xfrm>
            <a:off x="657199" y="764630"/>
            <a:ext cx="7069137" cy="3509963"/>
          </a:xfrm>
        </p:spPr>
        <p:txBody>
          <a:bodyPr/>
          <a:lstStyle/>
          <a:p>
            <a:pPr eaLnBrk="1" hangingPunct="1">
              <a:lnSpc>
                <a:spcPct val="200000"/>
              </a:lnSpc>
              <a:tabLst>
                <a:tab pos="2511425" algn="l"/>
              </a:tabLst>
            </a:pPr>
            <a:r>
              <a:rPr lang="zh-CN" altLang="en-US" sz="2400" dirty="0"/>
              <a:t>角膜水肿</a:t>
            </a:r>
            <a:endParaRPr lang="en-US" sz="2400" dirty="0"/>
          </a:p>
          <a:p>
            <a:pPr eaLnBrk="1" hangingPunct="1">
              <a:lnSpc>
                <a:spcPct val="200000"/>
              </a:lnSpc>
              <a:tabLst>
                <a:tab pos="2511425" algn="l"/>
              </a:tabLst>
            </a:pPr>
            <a:r>
              <a:rPr lang="zh-CN" altLang="en-US" sz="2400" dirty="0">
                <a:latin typeface="Arial" panose="020B0604020202020204"/>
                <a:cs typeface="Arial" panose="020B0604020202020204"/>
              </a:rPr>
              <a:t>角膜敏感度下降</a:t>
            </a:r>
            <a:endParaRPr lang="en-US" sz="2400" dirty="0"/>
          </a:p>
          <a:p>
            <a:pPr eaLnBrk="1" hangingPunct="1">
              <a:lnSpc>
                <a:spcPct val="200000"/>
              </a:lnSpc>
              <a:tabLst>
                <a:tab pos="2511425" algn="l"/>
              </a:tabLst>
            </a:pPr>
            <a:r>
              <a:rPr lang="zh-CN" altLang="en-US" sz="2400" dirty="0"/>
              <a:t>镜片粘附</a:t>
            </a:r>
            <a:endParaRPr lang="en-US" sz="2400" dirty="0"/>
          </a:p>
          <a:p>
            <a:pPr eaLnBrk="1" hangingPunct="1">
              <a:lnSpc>
                <a:spcPct val="200000"/>
              </a:lnSpc>
              <a:tabLst>
                <a:tab pos="2511425" algn="l"/>
              </a:tabLst>
            </a:pPr>
            <a:r>
              <a:rPr lang="zh-CN" altLang="en-US" sz="2400" dirty="0"/>
              <a:t>炎症</a:t>
            </a:r>
            <a:r>
              <a:rPr lang="en-US" altLang="zh-CN" sz="2400" dirty="0"/>
              <a:t>&amp;</a:t>
            </a:r>
            <a:r>
              <a:rPr lang="zh-CN" altLang="en-US" sz="2400" dirty="0"/>
              <a:t>感染</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921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922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922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9222" name="Rectangle 6"/>
          <p:cNvSpPr>
            <a:spLocks noGrp="1" noChangeArrowheads="1"/>
          </p:cNvSpPr>
          <p:nvPr>
            <p:ph type="title"/>
          </p:nvPr>
        </p:nvSpPr>
        <p:spPr>
          <a:xfrm>
            <a:off x="142874" y="85725"/>
            <a:ext cx="10060376"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感染性角膜炎</a:t>
            </a:r>
            <a:r>
              <a:rPr lang="en-US" dirty="0">
                <a:solidFill>
                  <a:srgbClr val="FFFF00"/>
                </a:solidFill>
              </a:rPr>
              <a:t>&amp;</a:t>
            </a:r>
            <a:r>
              <a:rPr lang="zh-CN" altLang="en-US" dirty="0">
                <a:solidFill>
                  <a:srgbClr val="FFFF00"/>
                </a:solidFill>
              </a:rPr>
              <a:t>非感染性浸润性角膜炎</a:t>
            </a:r>
          </a:p>
        </p:txBody>
      </p:sp>
      <p:sp>
        <p:nvSpPr>
          <p:cNvPr id="9223" name="Rectangle 7"/>
          <p:cNvSpPr>
            <a:spLocks noGrp="1" noChangeArrowheads="1"/>
          </p:cNvSpPr>
          <p:nvPr>
            <p:ph idx="1"/>
          </p:nvPr>
        </p:nvSpPr>
        <p:spPr>
          <a:xfrm>
            <a:off x="669356" y="889601"/>
            <a:ext cx="7993063" cy="3509963"/>
          </a:xfrm>
        </p:spPr>
        <p:txBody>
          <a:bodyPr/>
          <a:lstStyle/>
          <a:p>
            <a:pPr eaLnBrk="1" hangingPunct="1">
              <a:lnSpc>
                <a:spcPct val="200000"/>
              </a:lnSpc>
              <a:buFontTx/>
              <a:buNone/>
              <a:tabLst>
                <a:tab pos="2511425" algn="l"/>
              </a:tabLst>
            </a:pPr>
            <a:r>
              <a:rPr lang="zh-CN" altLang="en-US" sz="2400" b="1" dirty="0"/>
              <a:t>相同发病率</a:t>
            </a:r>
            <a:r>
              <a:rPr lang="en-US" sz="2400" b="1" dirty="0"/>
              <a:t>:</a:t>
            </a:r>
            <a:endParaRPr lang="en-US" sz="2400" dirty="0"/>
          </a:p>
          <a:p>
            <a:pPr eaLnBrk="1" hangingPunct="1">
              <a:lnSpc>
                <a:spcPct val="200000"/>
              </a:lnSpc>
              <a:tabLst>
                <a:tab pos="2511425" algn="l"/>
              </a:tabLst>
            </a:pPr>
            <a:r>
              <a:rPr lang="zh-CN" altLang="en-US" sz="2400" dirty="0"/>
              <a:t>抛弃型和传统性接触镜</a:t>
            </a:r>
            <a:endParaRPr lang="en-US" sz="2400" dirty="0"/>
          </a:p>
          <a:p>
            <a:pPr eaLnBrk="1" hangingPunct="1">
              <a:lnSpc>
                <a:spcPct val="200000"/>
              </a:lnSpc>
              <a:buFontTx/>
              <a:buNone/>
              <a:tabLst>
                <a:tab pos="2511425" algn="l"/>
              </a:tabLst>
            </a:pPr>
            <a:r>
              <a:rPr lang="zh-CN" altLang="en-US" sz="2400" b="1" dirty="0"/>
              <a:t>更高发病率</a:t>
            </a:r>
            <a:r>
              <a:rPr lang="en-US" sz="2400" b="1" dirty="0"/>
              <a:t>:</a:t>
            </a:r>
            <a:endParaRPr lang="en-US" sz="2400" dirty="0"/>
          </a:p>
          <a:p>
            <a:pPr eaLnBrk="1" hangingPunct="1">
              <a:lnSpc>
                <a:spcPct val="200000"/>
              </a:lnSpc>
              <a:tabLst>
                <a:tab pos="2511425" algn="l"/>
              </a:tabLst>
            </a:pPr>
            <a:r>
              <a:rPr lang="zh-CN" altLang="en-US" sz="2400" dirty="0"/>
              <a:t>长戴型</a:t>
            </a:r>
            <a:r>
              <a:rPr lang="en-US" sz="2400" dirty="0"/>
              <a:t> (</a:t>
            </a:r>
            <a:r>
              <a:rPr lang="zh-CN" altLang="en-US" sz="2400" dirty="0"/>
              <a:t>尤其是软镜</a:t>
            </a:r>
            <a:r>
              <a:rPr lang="en-US" sz="2400" dirty="0"/>
              <a:t>)</a:t>
            </a:r>
          </a:p>
          <a:p>
            <a:pPr eaLnBrk="1" hangingPunct="1">
              <a:lnSpc>
                <a:spcPct val="200000"/>
              </a:lnSpc>
              <a:tabLst>
                <a:tab pos="2511425" algn="l"/>
              </a:tabLst>
            </a:pPr>
            <a:endParaRPr lang="en-US" sz="24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0243"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024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024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0246" name="Rectangle 6"/>
          <p:cNvSpPr>
            <a:spLocks noGrp="1" noChangeArrowheads="1"/>
          </p:cNvSpPr>
          <p:nvPr>
            <p:ph type="title"/>
          </p:nvPr>
        </p:nvSpPr>
        <p:spPr>
          <a:xfrm>
            <a:off x="142875" y="85725"/>
            <a:ext cx="8743950"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处方因素</a:t>
            </a:r>
          </a:p>
        </p:txBody>
      </p:sp>
      <p:sp>
        <p:nvSpPr>
          <p:cNvPr id="10247" name="Rectangle 8"/>
          <p:cNvSpPr>
            <a:spLocks noGrp="1" noChangeArrowheads="1"/>
          </p:cNvSpPr>
          <p:nvPr>
            <p:ph idx="1"/>
          </p:nvPr>
        </p:nvSpPr>
        <p:spPr>
          <a:xfrm>
            <a:off x="662818" y="764630"/>
            <a:ext cx="9348788" cy="3898900"/>
          </a:xfrm>
        </p:spPr>
        <p:txBody>
          <a:bodyPr/>
          <a:lstStyle/>
          <a:p>
            <a:pPr eaLnBrk="1" hangingPunct="1">
              <a:lnSpc>
                <a:spcPct val="200000"/>
              </a:lnSpc>
            </a:pPr>
            <a:r>
              <a:rPr lang="zh-CN" altLang="en-US" sz="2400" dirty="0"/>
              <a:t>正负镜片的平均厚度</a:t>
            </a:r>
            <a:endParaRPr lang="en-US" sz="2400" dirty="0"/>
          </a:p>
          <a:p>
            <a:pPr eaLnBrk="1" hangingPunct="1">
              <a:lnSpc>
                <a:spcPct val="200000"/>
              </a:lnSpc>
            </a:pPr>
            <a:r>
              <a:rPr lang="zh-CN" altLang="en-US" sz="2400" dirty="0"/>
              <a:t>特殊条件下的氧需求</a:t>
            </a:r>
            <a:endParaRPr lang="en-US" sz="2400" dirty="0"/>
          </a:p>
          <a:p>
            <a:pPr eaLnBrk="1" hangingPunct="1">
              <a:lnSpc>
                <a:spcPct val="200000"/>
              </a:lnSpc>
            </a:pPr>
            <a:r>
              <a:rPr lang="zh-CN" altLang="en-US" sz="2400" dirty="0"/>
              <a:t>长戴型镜片诱导的角膜变化</a:t>
            </a:r>
            <a:endParaRPr lang="en-US" sz="2400" dirty="0"/>
          </a:p>
          <a:p>
            <a:pPr eaLnBrk="1" hangingPunct="1">
              <a:lnSpc>
                <a:spcPct val="200000"/>
              </a:lnSpc>
            </a:pPr>
            <a:r>
              <a:rPr lang="zh-CN" altLang="en-US" sz="2400" dirty="0"/>
              <a:t>视力的改变</a:t>
            </a:r>
            <a:endParaRPr lang="en-US" sz="2400" dirty="0"/>
          </a:p>
          <a:p>
            <a:pPr eaLnBrk="1" hangingPunct="1">
              <a:lnSpc>
                <a:spcPct val="200000"/>
              </a:lnSpc>
            </a:pP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126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126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126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1270" name="Rectangle 6"/>
          <p:cNvSpPr>
            <a:spLocks noGrp="1" noChangeArrowheads="1"/>
          </p:cNvSpPr>
          <p:nvPr>
            <p:ph type="title"/>
          </p:nvPr>
        </p:nvSpPr>
        <p:spPr>
          <a:xfrm>
            <a:off x="150813" y="85725"/>
            <a:ext cx="8743950" cy="1287463"/>
          </a:xfrm>
          <a:noFill/>
        </p:spPr>
        <p:txBody>
          <a:bodyPr/>
          <a:lstStyle/>
          <a:p>
            <a:pPr eaLnBrk="1" hangingPunct="1"/>
            <a:r>
              <a:rPr lang="zh-CN" altLang="en-US" dirty="0"/>
              <a:t>最小</a:t>
            </a:r>
            <a:r>
              <a:rPr lang="en-US" dirty="0"/>
              <a:t> </a:t>
            </a:r>
            <a:r>
              <a:rPr lang="en-US" dirty="0" err="1"/>
              <a:t>Dk</a:t>
            </a:r>
            <a:r>
              <a:rPr lang="en-US" dirty="0"/>
              <a:t>/</a:t>
            </a:r>
            <a:r>
              <a:rPr lang="en-US" i="1" dirty="0" err="1"/>
              <a:t>t</a:t>
            </a:r>
            <a:r>
              <a:rPr lang="en-US" baseline="-25000" dirty="0" err="1"/>
              <a:t>av</a:t>
            </a:r>
            <a:r>
              <a:rPr lang="en-US" dirty="0"/>
              <a:t> </a:t>
            </a:r>
            <a:r>
              <a:rPr lang="zh-CN" altLang="en-US" dirty="0"/>
              <a:t>需求量</a:t>
            </a:r>
          </a:p>
        </p:txBody>
      </p:sp>
      <p:sp>
        <p:nvSpPr>
          <p:cNvPr id="11271" name="Rectangle 7"/>
          <p:cNvSpPr>
            <a:spLocks noGrp="1" noChangeArrowheads="1"/>
          </p:cNvSpPr>
          <p:nvPr>
            <p:ph idx="1"/>
          </p:nvPr>
        </p:nvSpPr>
        <p:spPr>
          <a:xfrm>
            <a:off x="0" y="908650"/>
            <a:ext cx="10287000" cy="3651902"/>
          </a:xfrm>
        </p:spPr>
        <p:txBody>
          <a:bodyPr/>
          <a:lstStyle/>
          <a:p>
            <a:pPr eaLnBrk="1" hangingPunct="1">
              <a:lnSpc>
                <a:spcPct val="200000"/>
              </a:lnSpc>
              <a:buFontTx/>
              <a:buNone/>
            </a:pPr>
            <a:r>
              <a:rPr lang="zh-CN" altLang="en-US" sz="2400" b="1" dirty="0"/>
              <a:t>日戴</a:t>
            </a:r>
            <a:r>
              <a:rPr lang="en-US" sz="2400" b="1" dirty="0"/>
              <a:t>:  </a:t>
            </a:r>
            <a:r>
              <a:rPr lang="en-US" sz="2400" dirty="0"/>
              <a:t>24.1 x 10</a:t>
            </a:r>
            <a:r>
              <a:rPr lang="en-US" sz="2400" baseline="30000" dirty="0"/>
              <a:t>-9</a:t>
            </a:r>
            <a:r>
              <a:rPr lang="en-US" sz="2400" dirty="0"/>
              <a:t> (cm x mL/O</a:t>
            </a:r>
            <a:r>
              <a:rPr lang="en-US" sz="2400" baseline="-25000" dirty="0"/>
              <a:t>2</a:t>
            </a:r>
            <a:r>
              <a:rPr lang="en-US" sz="2400" dirty="0"/>
              <a:t>)/(s x mL x mm</a:t>
            </a:r>
            <a:r>
              <a:rPr lang="en-US" sz="2400" baseline="-25000" dirty="0"/>
              <a:t>Hg</a:t>
            </a:r>
            <a:r>
              <a:rPr lang="en-US" sz="2400" dirty="0"/>
              <a:t>)</a:t>
            </a:r>
          </a:p>
          <a:p>
            <a:pPr eaLnBrk="1" hangingPunct="1">
              <a:lnSpc>
                <a:spcPct val="200000"/>
              </a:lnSpc>
              <a:buFontTx/>
              <a:buNone/>
            </a:pPr>
            <a:r>
              <a:rPr lang="zh-CN" altLang="en-US" sz="2400" b="1" dirty="0"/>
              <a:t>长戴</a:t>
            </a:r>
            <a:r>
              <a:rPr lang="en-US" sz="2400" b="1" dirty="0"/>
              <a:t>:  </a:t>
            </a:r>
            <a:r>
              <a:rPr lang="en-US" sz="2400" dirty="0"/>
              <a:t>87.0 x 10</a:t>
            </a:r>
            <a:r>
              <a:rPr lang="en-US" sz="2400" baseline="30000" dirty="0"/>
              <a:t>-9</a:t>
            </a:r>
            <a:r>
              <a:rPr lang="en-US" sz="2400" dirty="0"/>
              <a:t> (cm x mL/O</a:t>
            </a:r>
            <a:r>
              <a:rPr lang="en-US" sz="2400" baseline="-25000" dirty="0"/>
              <a:t>2</a:t>
            </a:r>
            <a:r>
              <a:rPr lang="en-US" sz="2400" dirty="0"/>
              <a:t>)/(s x mL x mm</a:t>
            </a:r>
            <a:r>
              <a:rPr lang="en-US" sz="2400" baseline="-25000" dirty="0"/>
              <a:t>Hg</a:t>
            </a:r>
            <a:r>
              <a:rPr lang="en-US" sz="2400" dirty="0"/>
              <a:t>)</a:t>
            </a:r>
          </a:p>
          <a:p>
            <a:pPr>
              <a:lnSpc>
                <a:spcPct val="200000"/>
              </a:lnSpc>
              <a:buNone/>
            </a:pPr>
            <a:r>
              <a:rPr lang="en-US" sz="2400" dirty="0"/>
              <a:t>                                       </a:t>
            </a:r>
            <a:r>
              <a:rPr lang="en-US" altLang="zh-CN" sz="2400" dirty="0"/>
              <a:t>——</a:t>
            </a:r>
            <a:r>
              <a:rPr lang="zh-CN" altLang="en-US" sz="2400" dirty="0"/>
              <a:t>正常的过夜角膜水肿率（</a:t>
            </a:r>
            <a:r>
              <a:rPr lang="en-US" altLang="zh-CN" sz="2400" dirty="0"/>
              <a:t>4%</a:t>
            </a:r>
            <a:r>
              <a:rPr lang="zh-CN" altLang="en-US" sz="2400" dirty="0"/>
              <a:t>）</a:t>
            </a:r>
            <a:r>
              <a:rPr lang="en-US" sz="2400" dirty="0"/>
              <a:t>	      </a:t>
            </a:r>
          </a:p>
          <a:p>
            <a:pPr>
              <a:lnSpc>
                <a:spcPct val="200000"/>
              </a:lnSpc>
              <a:buNone/>
            </a:pPr>
            <a:r>
              <a:rPr lang="en-US" sz="2400" dirty="0"/>
              <a:t>           34.3 x 10</a:t>
            </a:r>
            <a:r>
              <a:rPr lang="en-US" sz="2400" baseline="30000" dirty="0"/>
              <a:t>-9</a:t>
            </a:r>
            <a:r>
              <a:rPr lang="en-US" sz="2400" dirty="0"/>
              <a:t> (cm x mL/O</a:t>
            </a:r>
            <a:r>
              <a:rPr lang="en-US" sz="2400" baseline="-25000" dirty="0"/>
              <a:t>2</a:t>
            </a:r>
            <a:r>
              <a:rPr lang="en-US" sz="2400" dirty="0"/>
              <a:t>)/(s x mL x mm</a:t>
            </a:r>
            <a:r>
              <a:rPr lang="en-US" sz="2400" baseline="-25000" dirty="0"/>
              <a:t>Hg</a:t>
            </a:r>
            <a:r>
              <a:rPr lang="en-US" sz="2400" dirty="0"/>
              <a:t>) </a:t>
            </a:r>
          </a:p>
          <a:p>
            <a:pPr>
              <a:lnSpc>
                <a:spcPct val="200000"/>
              </a:lnSpc>
              <a:buNone/>
            </a:pPr>
            <a:r>
              <a:rPr lang="en-US" altLang="zh-CN" sz="2400" dirty="0"/>
              <a:t>                                      ——</a:t>
            </a:r>
            <a:r>
              <a:rPr lang="zh-CN" altLang="en-US" sz="2400" dirty="0"/>
              <a:t>极限的过夜角膜水肿率（</a:t>
            </a:r>
            <a:r>
              <a:rPr lang="en-US" altLang="zh-CN" sz="2400" dirty="0"/>
              <a:t>8%</a:t>
            </a:r>
            <a:r>
              <a:rPr lang="zh-CN" altLang="en-US" sz="2400" dirty="0"/>
              <a:t>）</a:t>
            </a:r>
            <a:endParaRPr lang="en-US" sz="2400" dirty="0"/>
          </a:p>
        </p:txBody>
      </p:sp>
      <p:sp>
        <p:nvSpPr>
          <p:cNvPr id="11272" name="Text Box 8"/>
          <p:cNvSpPr txBox="1">
            <a:spLocks noChangeArrowheads="1"/>
          </p:cNvSpPr>
          <p:nvPr/>
        </p:nvSpPr>
        <p:spPr bwMode="auto">
          <a:xfrm>
            <a:off x="6943750" y="4941210"/>
            <a:ext cx="3163045" cy="461665"/>
          </a:xfrm>
          <a:prstGeom prst="rect">
            <a:avLst/>
          </a:prstGeom>
          <a:noFill/>
          <a:ln w="12700">
            <a:noFill/>
            <a:miter lim="800000"/>
            <a:headEnd type="none" w="sm" len="sm"/>
            <a:tailEnd type="none" w="sm" len="sm"/>
          </a:ln>
        </p:spPr>
        <p:txBody>
          <a:bodyPr wrap="none">
            <a:spAutoFit/>
          </a:bodyPr>
          <a:lstStyle/>
          <a:p>
            <a:pPr defTabSz="762000"/>
            <a:r>
              <a:rPr lang="en-US" sz="2400" dirty="0">
                <a:solidFill>
                  <a:srgbClr val="5B6F7B"/>
                </a:solidFill>
                <a:latin typeface="Arial" panose="020B0604020202020204" pitchFamily="34" charset="0"/>
              </a:rPr>
              <a:t>Holden &amp; Mertz, 1984</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229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229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229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2294" name="Rectangle 6"/>
          <p:cNvSpPr>
            <a:spLocks noGrp="1" noChangeArrowheads="1"/>
          </p:cNvSpPr>
          <p:nvPr>
            <p:ph type="title"/>
          </p:nvPr>
        </p:nvSpPr>
        <p:spPr>
          <a:xfrm>
            <a:off x="142875" y="85725"/>
            <a:ext cx="8743950"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泪膜</a:t>
            </a:r>
          </a:p>
        </p:txBody>
      </p:sp>
      <p:sp>
        <p:nvSpPr>
          <p:cNvPr id="12295" name="Rectangle 11"/>
          <p:cNvSpPr>
            <a:spLocks noGrp="1" noChangeArrowheads="1"/>
          </p:cNvSpPr>
          <p:nvPr>
            <p:ph idx="1"/>
          </p:nvPr>
        </p:nvSpPr>
        <p:spPr>
          <a:xfrm>
            <a:off x="659830" y="771110"/>
            <a:ext cx="5635830" cy="3233738"/>
          </a:xfrm>
        </p:spPr>
        <p:txBody>
          <a:bodyPr/>
          <a:lstStyle/>
          <a:p>
            <a:pPr eaLnBrk="1" hangingPunct="1">
              <a:lnSpc>
                <a:spcPct val="200000"/>
              </a:lnSpc>
            </a:pPr>
            <a:r>
              <a:rPr lang="zh-CN" altLang="en-US" sz="2400" dirty="0"/>
              <a:t>干眼症迹象</a:t>
            </a:r>
            <a:endParaRPr lang="en-US" sz="2400" dirty="0"/>
          </a:p>
          <a:p>
            <a:pPr eaLnBrk="1" hangingPunct="1">
              <a:lnSpc>
                <a:spcPct val="200000"/>
              </a:lnSpc>
            </a:pPr>
            <a:r>
              <a:rPr lang="zh-CN" altLang="en-US" sz="2400" dirty="0"/>
              <a:t>泪液碎片（在泪膜表面及内部）</a:t>
            </a:r>
            <a:endParaRPr lang="en-US" sz="2400" dirty="0"/>
          </a:p>
          <a:p>
            <a:pPr eaLnBrk="1" hangingPunct="1">
              <a:lnSpc>
                <a:spcPct val="200000"/>
              </a:lnSpc>
            </a:pPr>
            <a:r>
              <a:rPr lang="zh-CN" altLang="en-US" sz="2400" dirty="0"/>
              <a:t>脂质过剩</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331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331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331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3318" name="Rectangle 6"/>
          <p:cNvSpPr>
            <a:spLocks noGrp="1" noChangeArrowheads="1"/>
          </p:cNvSpPr>
          <p:nvPr>
            <p:ph type="title"/>
          </p:nvPr>
        </p:nvSpPr>
        <p:spPr>
          <a:xfrm>
            <a:off x="142875" y="85725"/>
            <a:ext cx="8743950"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眼睑完整性</a:t>
            </a:r>
          </a:p>
        </p:txBody>
      </p:sp>
      <p:sp>
        <p:nvSpPr>
          <p:cNvPr id="13319" name="Rectangle 8"/>
          <p:cNvSpPr>
            <a:spLocks noGrp="1" noChangeArrowheads="1"/>
          </p:cNvSpPr>
          <p:nvPr>
            <p:ph idx="1"/>
          </p:nvPr>
        </p:nvSpPr>
        <p:spPr>
          <a:xfrm>
            <a:off x="659831" y="774155"/>
            <a:ext cx="7502525" cy="3233738"/>
          </a:xfrm>
        </p:spPr>
        <p:txBody>
          <a:bodyPr/>
          <a:lstStyle/>
          <a:p>
            <a:pPr eaLnBrk="1" hangingPunct="1">
              <a:lnSpc>
                <a:spcPct val="200000"/>
              </a:lnSpc>
            </a:pPr>
            <a:r>
              <a:rPr lang="zh-CN" altLang="en-US" sz="2400" dirty="0"/>
              <a:t>明显的乳头和</a:t>
            </a:r>
            <a:r>
              <a:rPr lang="en-US" altLang="zh-CN" sz="2400" dirty="0"/>
              <a:t>/</a:t>
            </a:r>
            <a:r>
              <a:rPr lang="zh-CN" altLang="en-US" sz="2400" dirty="0"/>
              <a:t>或滤泡</a:t>
            </a:r>
            <a:r>
              <a:rPr lang="en-US" sz="2400" dirty="0"/>
              <a:t> </a:t>
            </a:r>
          </a:p>
          <a:p>
            <a:pPr eaLnBrk="1" hangingPunct="1">
              <a:lnSpc>
                <a:spcPct val="200000"/>
              </a:lnSpc>
            </a:pPr>
            <a:r>
              <a:rPr lang="zh-CN" altLang="en-US" sz="2400" dirty="0"/>
              <a:t>红眼</a:t>
            </a:r>
            <a:r>
              <a:rPr lang="en-US" sz="2400" dirty="0"/>
              <a:t> (</a:t>
            </a:r>
            <a:r>
              <a:rPr lang="zh-CN" altLang="en-US" sz="2400" dirty="0" err="1"/>
              <a:t>充血</a:t>
            </a:r>
            <a:r>
              <a:rPr lang="en-US" sz="2400" dirty="0"/>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idx="4294967295"/>
          </p:nvPr>
        </p:nvSpPr>
        <p:spPr>
          <a:xfrm>
            <a:off x="1114425" y="1220762"/>
            <a:ext cx="9729788" cy="400110"/>
          </a:xfrm>
        </p:spPr>
        <p:txBody>
          <a:bodyPr>
            <a:spAutoFit/>
          </a:bodyPr>
          <a:lstStyle/>
          <a:p>
            <a:pPr eaLnBrk="1" hangingPunct="1"/>
            <a:r>
              <a:rPr lang="zh-CN" altLang="en-US" sz="2000" b="1" dirty="0">
                <a:sym typeface="+mn-ea"/>
              </a:rPr>
              <a:t>通过</a:t>
            </a:r>
            <a:r>
              <a:rPr lang="zh-CN" altLang="en-US" sz="2000" b="1" dirty="0" smtClean="0">
                <a:sym typeface="+mn-ea"/>
              </a:rPr>
              <a:t>教育基金和实物捐赠，</a:t>
            </a:r>
            <a:r>
              <a:rPr lang="en-CA" altLang="en-US" sz="2000" b="1" dirty="0" err="1"/>
              <a:t>IACLE开发和提供隐形眼镜教育</a:t>
            </a:r>
            <a:endParaRPr lang="en-CA" altLang="en-US" sz="2000" b="1" dirty="0"/>
          </a:p>
        </p:txBody>
      </p:sp>
      <p:sp>
        <p:nvSpPr>
          <p:cNvPr id="16387" name="TextBox 1"/>
          <p:cNvSpPr txBox="1">
            <a:spLocks noChangeArrowheads="1"/>
          </p:cNvSpPr>
          <p:nvPr/>
        </p:nvSpPr>
        <p:spPr bwMode="auto">
          <a:xfrm>
            <a:off x="3914776" y="4760913"/>
            <a:ext cx="166744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800" b="1" dirty="0" smtClean="0">
                <a:solidFill>
                  <a:srgbClr val="5C6F7B"/>
                </a:solidFill>
                <a:cs typeface="Arial" panose="020B0604020202020204" pitchFamily="34" charset="0"/>
              </a:rPr>
              <a:t>CIBA Vision</a:t>
            </a:r>
            <a:br>
              <a:rPr lang="en-AU" altLang="en-US" sz="1800" b="1" dirty="0" smtClean="0">
                <a:solidFill>
                  <a:srgbClr val="5C6F7B"/>
                </a:solidFill>
                <a:cs typeface="Arial" panose="020B0604020202020204" pitchFamily="34" charset="0"/>
              </a:rPr>
            </a:br>
            <a:r>
              <a:rPr lang="en-AU" altLang="en-US" sz="1800" b="1" dirty="0" smtClean="0">
                <a:solidFill>
                  <a:srgbClr val="5C6F7B"/>
                </a:solidFill>
                <a:cs typeface="Arial" panose="020B0604020202020204" pitchFamily="34" charset="0"/>
              </a:rPr>
              <a:t>Bausch &amp; Lomb</a:t>
            </a:r>
          </a:p>
          <a:p>
            <a:pPr>
              <a:spcBef>
                <a:spcPct val="0"/>
              </a:spcBef>
              <a:buFontTx/>
              <a:buNone/>
            </a:pPr>
            <a:r>
              <a:rPr lang="en-AU" altLang="en-US" sz="1800" b="1" dirty="0" smtClean="0">
                <a:solidFill>
                  <a:srgbClr val="5C6F7B"/>
                </a:solidFill>
                <a:cs typeface="Arial" panose="020B0604020202020204" pitchFamily="34" charset="0"/>
              </a:rPr>
              <a:t>Allergan</a:t>
            </a:r>
          </a:p>
          <a:p>
            <a:pPr>
              <a:spcBef>
                <a:spcPct val="0"/>
              </a:spcBef>
              <a:buFontTx/>
              <a:buNone/>
            </a:pPr>
            <a:r>
              <a:rPr lang="en-AU" altLang="en-US" sz="1800" b="1" dirty="0" smtClean="0">
                <a:solidFill>
                  <a:srgbClr val="5C6F7B"/>
                </a:solidFill>
                <a:cs typeface="Arial" panose="020B0604020202020204" pitchFamily="34" charset="0"/>
              </a:rPr>
              <a:t>AMO</a:t>
            </a:r>
          </a:p>
          <a:p>
            <a:pPr>
              <a:spcBef>
                <a:spcPct val="0"/>
              </a:spcBef>
              <a:buFontTx/>
              <a:buNone/>
            </a:pPr>
            <a:r>
              <a:rPr lang="en-AU" altLang="en-US" sz="1800" b="1" dirty="0" smtClean="0">
                <a:solidFill>
                  <a:srgbClr val="5C6F7B"/>
                </a:solidFill>
                <a:cs typeface="Arial" panose="020B0604020202020204" pitchFamily="34" charset="0"/>
              </a:rPr>
              <a:t>Ocular Sciences</a:t>
            </a:r>
          </a:p>
        </p:txBody>
      </p:sp>
      <p:sp>
        <p:nvSpPr>
          <p:cNvPr id="16388" name="TextBox 3"/>
          <p:cNvSpPr txBox="1">
            <a:spLocks noChangeArrowheads="1"/>
          </p:cNvSpPr>
          <p:nvPr/>
        </p:nvSpPr>
        <p:spPr bwMode="auto">
          <a:xfrm>
            <a:off x="6934799" y="4760913"/>
            <a:ext cx="2370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800" b="1" dirty="0" smtClean="0">
                <a:solidFill>
                  <a:srgbClr val="5C6F7B"/>
                </a:solidFill>
                <a:cs typeface="Arial" panose="020B0604020202020204" pitchFamily="34" charset="0"/>
              </a:rPr>
              <a:t>Wesley Jessen</a:t>
            </a:r>
          </a:p>
          <a:p>
            <a:pPr>
              <a:spcBef>
                <a:spcPct val="0"/>
              </a:spcBef>
              <a:buFontTx/>
              <a:buNone/>
            </a:pPr>
            <a:r>
              <a:rPr lang="en-AU" altLang="en-US" sz="1800" b="1" dirty="0" smtClean="0">
                <a:solidFill>
                  <a:srgbClr val="5C6F7B"/>
                </a:solidFill>
                <a:cs typeface="Arial" panose="020B0604020202020204" pitchFamily="34" charset="0"/>
              </a:rPr>
              <a:t>Menicon</a:t>
            </a:r>
          </a:p>
          <a:p>
            <a:pPr>
              <a:spcBef>
                <a:spcPct val="0"/>
              </a:spcBef>
              <a:buFontTx/>
              <a:buNone/>
            </a:pPr>
            <a:r>
              <a:rPr lang="en-AU" altLang="en-US" sz="1800" b="1" dirty="0" smtClean="0">
                <a:solidFill>
                  <a:srgbClr val="5C6F7B"/>
                </a:solidFill>
                <a:cs typeface="Arial" panose="020B0604020202020204" pitchFamily="34" charset="0"/>
              </a:rPr>
              <a:t>Paragon</a:t>
            </a:r>
          </a:p>
          <a:p>
            <a:pPr>
              <a:spcBef>
                <a:spcPct val="0"/>
              </a:spcBef>
              <a:buFontTx/>
              <a:buNone/>
            </a:pPr>
            <a:r>
              <a:rPr lang="en-AU" altLang="en-US" sz="1800" b="1" dirty="0" smtClean="0">
                <a:solidFill>
                  <a:srgbClr val="5C6F7B"/>
                </a:solidFill>
                <a:cs typeface="Arial" panose="020B0604020202020204" pitchFamily="34" charset="0"/>
              </a:rPr>
              <a:t>Pilkington Barnes-Hind</a:t>
            </a:r>
          </a:p>
          <a:p>
            <a:pPr>
              <a:spcBef>
                <a:spcPct val="0"/>
              </a:spcBef>
              <a:buFontTx/>
              <a:buNone/>
            </a:pPr>
            <a:r>
              <a:rPr lang="en-AU" altLang="en-US" sz="1800" b="1" dirty="0" smtClean="0">
                <a:solidFill>
                  <a:srgbClr val="5C6F7B"/>
                </a:solidFill>
                <a:cs typeface="Arial" panose="020B0604020202020204" pitchFamily="34" charset="0"/>
              </a:rPr>
              <a:t>Aspect Vision Care</a:t>
            </a:r>
            <a:endParaRPr lang="en-GB" altLang="en-US" sz="1800" b="1" dirty="0" smtClean="0">
              <a:solidFill>
                <a:srgbClr val="5C6F7B"/>
              </a:solidFill>
              <a:cs typeface="Arial" panose="020B0604020202020204" pitchFamily="34" charset="0"/>
            </a:endParaRPr>
          </a:p>
        </p:txBody>
      </p:sp>
      <p:sp>
        <p:nvSpPr>
          <p:cNvPr id="16389" name="TextBox 1"/>
          <p:cNvSpPr txBox="1">
            <a:spLocks noChangeArrowheads="1"/>
          </p:cNvSpPr>
          <p:nvPr/>
        </p:nvSpPr>
        <p:spPr bwMode="auto">
          <a:xfrm>
            <a:off x="3257550" y="2024063"/>
            <a:ext cx="1346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800" b="1" i="1" dirty="0" smtClean="0">
                <a:solidFill>
                  <a:prstClr val="black"/>
                </a:solidFill>
                <a:latin typeface="Arial" panose="020B0604020202020204" pitchFamily="34" charset="0"/>
              </a:rPr>
              <a:t>铂金赞助商</a:t>
            </a:r>
            <a:endParaRPr lang="en-GB" altLang="en-US" sz="1800" b="1" i="1" dirty="0" smtClean="0">
              <a:solidFill>
                <a:prstClr val="black"/>
              </a:solidFill>
              <a:latin typeface="Arial" panose="020B0604020202020204" pitchFamily="34" charset="0"/>
            </a:endParaRPr>
          </a:p>
        </p:txBody>
      </p:sp>
      <p:sp>
        <p:nvSpPr>
          <p:cNvPr id="16390" name="TextBox 5"/>
          <p:cNvSpPr txBox="1">
            <a:spLocks noChangeArrowheads="1"/>
          </p:cNvSpPr>
          <p:nvPr/>
        </p:nvSpPr>
        <p:spPr bwMode="auto">
          <a:xfrm>
            <a:off x="7074102" y="2024063"/>
            <a:ext cx="1346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800" b="1" i="1" dirty="0" smtClean="0">
                <a:solidFill>
                  <a:prstClr val="black"/>
                </a:solidFill>
                <a:latin typeface="Arial" panose="020B0604020202020204" pitchFamily="34" charset="0"/>
              </a:rPr>
              <a:t>白银赞助商</a:t>
            </a:r>
            <a:endParaRPr lang="en-GB" altLang="en-US" sz="1800" b="1" i="1" dirty="0" smtClean="0">
              <a:solidFill>
                <a:prstClr val="black"/>
              </a:solidFill>
              <a:latin typeface="Arial" panose="020B0604020202020204" pitchFamily="34" charset="0"/>
            </a:endParaRPr>
          </a:p>
        </p:txBody>
      </p:sp>
      <p:sp>
        <p:nvSpPr>
          <p:cNvPr id="16391" name="TextBox 6"/>
          <p:cNvSpPr txBox="1">
            <a:spLocks noChangeArrowheads="1"/>
          </p:cNvSpPr>
          <p:nvPr/>
        </p:nvSpPr>
        <p:spPr bwMode="auto">
          <a:xfrm>
            <a:off x="6273999" y="3995739"/>
            <a:ext cx="1114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800" b="1" i="1" dirty="0" smtClean="0">
                <a:solidFill>
                  <a:prstClr val="black"/>
                </a:solidFill>
                <a:latin typeface="Arial" panose="020B0604020202020204" pitchFamily="34" charset="0"/>
              </a:rPr>
              <a:t>捐赠资助</a:t>
            </a:r>
            <a:endParaRPr lang="en-GB" altLang="en-US" sz="1800" b="1" i="1"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106645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433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434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434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4342" name="Rectangle 6"/>
          <p:cNvSpPr>
            <a:spLocks noGrp="1" noChangeArrowheads="1"/>
          </p:cNvSpPr>
          <p:nvPr>
            <p:ph type="title"/>
          </p:nvPr>
        </p:nvSpPr>
        <p:spPr>
          <a:xfrm>
            <a:off x="142875" y="85725"/>
            <a:ext cx="8743950"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眼睑完整性</a:t>
            </a:r>
          </a:p>
        </p:txBody>
      </p:sp>
      <p:pic>
        <p:nvPicPr>
          <p:cNvPr id="14344" name="Picture 2" descr="D:\IACLE ALL MODULES\IACLE MODULE 4\Original\Color Pics\4L2\2555-93.tiff"/>
          <p:cNvPicPr>
            <a:picLocks noChangeAspect="1" noChangeArrowheads="1"/>
          </p:cNvPicPr>
          <p:nvPr/>
        </p:nvPicPr>
        <p:blipFill>
          <a:blip r:embed="rId3" cstate="print"/>
          <a:srcRect/>
          <a:stretch>
            <a:fillRect/>
          </a:stretch>
        </p:blipFill>
        <p:spPr bwMode="auto">
          <a:xfrm>
            <a:off x="1620345" y="1268700"/>
            <a:ext cx="7043524" cy="460864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5363"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536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536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5366" name="Rectangle 6"/>
          <p:cNvSpPr>
            <a:spLocks noGrp="1" noChangeArrowheads="1"/>
          </p:cNvSpPr>
          <p:nvPr>
            <p:ph type="title"/>
          </p:nvPr>
        </p:nvSpPr>
        <p:spPr>
          <a:xfrm>
            <a:off x="142875" y="85725"/>
            <a:ext cx="8743950" cy="11430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眼睑完整性</a:t>
            </a:r>
            <a:endParaRPr lang="en-US" altLang="zh-CN" dirty="0">
              <a:solidFill>
                <a:srgbClr val="FFFF00"/>
              </a:solidFill>
            </a:endParaRPr>
          </a:p>
        </p:txBody>
      </p:sp>
      <p:pic>
        <p:nvPicPr>
          <p:cNvPr id="15368" name="Picture 2" descr="D:\IACLE ALL MODULES\IACLE MODULE 4\Original\Color Pics\4L2\2621-93.tiff"/>
          <p:cNvPicPr>
            <a:picLocks noChangeAspect="1" noChangeArrowheads="1"/>
          </p:cNvPicPr>
          <p:nvPr/>
        </p:nvPicPr>
        <p:blipFill>
          <a:blip r:embed="rId3" cstate="print"/>
          <a:srcRect/>
          <a:stretch>
            <a:fillRect/>
          </a:stretch>
        </p:blipFill>
        <p:spPr bwMode="auto">
          <a:xfrm>
            <a:off x="1562050" y="1264510"/>
            <a:ext cx="7149071" cy="4700040"/>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638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638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638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6390" name="Rectangle 6"/>
          <p:cNvSpPr>
            <a:spLocks noGrp="1" noChangeArrowheads="1"/>
          </p:cNvSpPr>
          <p:nvPr>
            <p:ph type="title"/>
          </p:nvPr>
        </p:nvSpPr>
        <p:spPr>
          <a:xfrm>
            <a:off x="142875" y="87313"/>
            <a:ext cx="8743950" cy="914400"/>
          </a:xfrm>
          <a:noFill/>
        </p:spPr>
        <p:txBody>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环境及职业因素</a:t>
            </a:r>
          </a:p>
        </p:txBody>
      </p:sp>
      <p:sp>
        <p:nvSpPr>
          <p:cNvPr id="16391" name="Rectangle 8"/>
          <p:cNvSpPr>
            <a:spLocks noGrp="1" noChangeArrowheads="1"/>
          </p:cNvSpPr>
          <p:nvPr>
            <p:ph idx="1"/>
          </p:nvPr>
        </p:nvSpPr>
        <p:spPr>
          <a:xfrm>
            <a:off x="656001" y="764630"/>
            <a:ext cx="7718425" cy="3925887"/>
          </a:xfrm>
        </p:spPr>
        <p:txBody>
          <a:bodyPr/>
          <a:lstStyle/>
          <a:p>
            <a:pPr eaLnBrk="1" hangingPunct="1">
              <a:lnSpc>
                <a:spcPct val="200000"/>
              </a:lnSpc>
            </a:pPr>
            <a:r>
              <a:rPr lang="zh-CN" altLang="en-US" sz="2400" dirty="0"/>
              <a:t>暴露于毒气、烟尘、化学物质以及污染物</a:t>
            </a:r>
            <a:r>
              <a:rPr lang="en-US" sz="2400" dirty="0"/>
              <a:t> </a:t>
            </a:r>
          </a:p>
          <a:p>
            <a:pPr eaLnBrk="1" hangingPunct="1">
              <a:lnSpc>
                <a:spcPct val="200000"/>
              </a:lnSpc>
            </a:pPr>
            <a:r>
              <a:rPr lang="zh-CN" altLang="en-US" sz="2400" dirty="0"/>
              <a:t>工作性质</a:t>
            </a:r>
            <a:endParaRPr lang="en-US" sz="2400" dirty="0"/>
          </a:p>
          <a:p>
            <a:pPr eaLnBrk="1" hangingPunct="1">
              <a:lnSpc>
                <a:spcPct val="200000"/>
              </a:lnSpc>
            </a:pPr>
            <a:r>
              <a:rPr lang="zh-CN" altLang="en-US" sz="2400" dirty="0"/>
              <a:t>不常戴镜者</a:t>
            </a:r>
            <a:endParaRPr lang="en-US" sz="2400" dirty="0"/>
          </a:p>
          <a:p>
            <a:pPr eaLnBrk="1" hangingPunct="1">
              <a:lnSpc>
                <a:spcPct val="200000"/>
              </a:lnSpc>
            </a:pPr>
            <a:r>
              <a:rPr lang="zh-CN" altLang="en-US" sz="2400" dirty="0"/>
              <a:t>视觉需求</a:t>
            </a:r>
            <a:endParaRPr lang="en-US" sz="2400" dirty="0"/>
          </a:p>
          <a:p>
            <a:pPr eaLnBrk="1" hangingPunct="1">
              <a:lnSpc>
                <a:spcPct val="200000"/>
              </a:lnSpc>
            </a:pPr>
            <a:endParaRPr lang="en-US" sz="24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741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741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741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7414" name="Rectangle 6"/>
          <p:cNvSpPr>
            <a:spLocks noGrp="1" noChangeArrowheads="1"/>
          </p:cNvSpPr>
          <p:nvPr>
            <p:ph type="title"/>
          </p:nvPr>
        </p:nvSpPr>
        <p:spPr>
          <a:xfrm>
            <a:off x="147638" y="85725"/>
            <a:ext cx="9921117" cy="914400"/>
          </a:xfrm>
          <a:noFill/>
        </p:spPr>
        <p:txBody>
          <a:bodyPr>
            <a:normAutofit/>
          </a:bodyPr>
          <a:lstStyle/>
          <a:p>
            <a:pPr eaLnBrk="1" hangingPunct="1"/>
            <a:r>
              <a:rPr lang="zh-CN" altLang="en-US" dirty="0"/>
              <a:t>日戴</a:t>
            </a:r>
            <a:r>
              <a:rPr lang="en-US" dirty="0"/>
              <a:t> </a:t>
            </a:r>
            <a:r>
              <a:rPr lang="en-US" i="1" dirty="0"/>
              <a:t>vs</a:t>
            </a:r>
            <a:r>
              <a:rPr lang="en-US" dirty="0"/>
              <a:t> </a:t>
            </a:r>
            <a:r>
              <a:rPr lang="zh-CN" altLang="en-US" dirty="0"/>
              <a:t>长戴</a:t>
            </a:r>
            <a:r>
              <a:rPr lang="en-US" dirty="0"/>
              <a:t>: </a:t>
            </a:r>
            <a:r>
              <a:rPr lang="zh-CN" altLang="en-US" dirty="0">
                <a:solidFill>
                  <a:srgbClr val="FFFF00"/>
                </a:solidFill>
              </a:rPr>
              <a:t>个体特征的考虑</a:t>
            </a:r>
          </a:p>
        </p:txBody>
      </p:sp>
      <p:sp>
        <p:nvSpPr>
          <p:cNvPr id="17415" name="Rectangle 8"/>
          <p:cNvSpPr>
            <a:spLocks noGrp="1" noChangeArrowheads="1"/>
          </p:cNvSpPr>
          <p:nvPr>
            <p:ph idx="1"/>
          </p:nvPr>
        </p:nvSpPr>
        <p:spPr>
          <a:xfrm>
            <a:off x="658212" y="766920"/>
            <a:ext cx="7024688" cy="3925888"/>
          </a:xfrm>
        </p:spPr>
        <p:txBody>
          <a:bodyPr/>
          <a:lstStyle/>
          <a:p>
            <a:pPr eaLnBrk="1" hangingPunct="1">
              <a:lnSpc>
                <a:spcPct val="200000"/>
              </a:lnSpc>
            </a:pPr>
            <a:r>
              <a:rPr lang="zh-CN" altLang="en-US" sz="2400" dirty="0"/>
              <a:t>操作灵活度</a:t>
            </a:r>
            <a:endParaRPr lang="en-US" sz="2400" dirty="0"/>
          </a:p>
          <a:p>
            <a:pPr eaLnBrk="1" hangingPunct="1">
              <a:lnSpc>
                <a:spcPct val="200000"/>
              </a:lnSpc>
            </a:pPr>
            <a:r>
              <a:rPr lang="zh-CN" altLang="en-US" sz="2400" dirty="0"/>
              <a:t>个人偏好</a:t>
            </a:r>
            <a:endParaRPr lang="en-US" sz="2400" dirty="0"/>
          </a:p>
          <a:p>
            <a:pPr eaLnBrk="1" hangingPunct="1">
              <a:lnSpc>
                <a:spcPct val="200000"/>
              </a:lnSpc>
            </a:pPr>
            <a:r>
              <a:rPr lang="zh-CN" altLang="en-US" sz="2400" dirty="0"/>
              <a:t>接触镜配戴史</a:t>
            </a:r>
            <a:endParaRPr lang="en-US" sz="2400" dirty="0"/>
          </a:p>
          <a:p>
            <a:pPr eaLnBrk="1" hangingPunct="1">
              <a:lnSpc>
                <a:spcPct val="200000"/>
              </a:lnSpc>
            </a:pPr>
            <a:r>
              <a:rPr lang="zh-CN" altLang="en-US" sz="2400" dirty="0"/>
              <a:t>眼部差异</a:t>
            </a:r>
            <a:endParaRPr lang="en-US" sz="2400" dirty="0"/>
          </a:p>
          <a:p>
            <a:pPr eaLnBrk="1" hangingPunct="1">
              <a:lnSpc>
                <a:spcPct val="200000"/>
              </a:lnSpc>
            </a:pPr>
            <a:endParaRPr lang="en-US" sz="24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843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843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843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8438" name="Rectangle 6"/>
          <p:cNvSpPr>
            <a:spLocks noGrp="1" noChangeArrowheads="1"/>
          </p:cNvSpPr>
          <p:nvPr>
            <p:ph type="title"/>
          </p:nvPr>
        </p:nvSpPr>
        <p:spPr>
          <a:xfrm>
            <a:off x="150123" y="89355"/>
            <a:ext cx="8743950" cy="914400"/>
          </a:xfrm>
          <a:noFill/>
        </p:spPr>
        <p:txBody>
          <a:bodyPr>
            <a:normAutofit/>
          </a:bodyPr>
          <a:lstStyle/>
          <a:p>
            <a:pPr eaLnBrk="1" hangingPunct="1"/>
            <a:r>
              <a:rPr lang="zh-CN" altLang="en-US" dirty="0"/>
              <a:t>接触镜</a:t>
            </a:r>
            <a:r>
              <a:rPr lang="en-US" dirty="0"/>
              <a:t>: </a:t>
            </a:r>
            <a:r>
              <a:rPr lang="zh-CN" altLang="en-US" dirty="0">
                <a:solidFill>
                  <a:srgbClr val="FFFF00"/>
                </a:solidFill>
              </a:rPr>
              <a:t>患者预期的用途</a:t>
            </a:r>
            <a:r>
              <a:rPr lang="en-US" dirty="0">
                <a:solidFill>
                  <a:srgbClr val="FFFF00"/>
                </a:solidFill>
              </a:rPr>
              <a:t>–</a:t>
            </a:r>
            <a:r>
              <a:rPr lang="zh-CN" altLang="en-US" dirty="0">
                <a:solidFill>
                  <a:srgbClr val="FFFF00"/>
                </a:solidFill>
              </a:rPr>
              <a:t>戴镜频率</a:t>
            </a:r>
          </a:p>
        </p:txBody>
      </p:sp>
      <p:sp>
        <p:nvSpPr>
          <p:cNvPr id="18439" name="Rectangle 8"/>
          <p:cNvSpPr>
            <a:spLocks noGrp="1" noChangeArrowheads="1"/>
          </p:cNvSpPr>
          <p:nvPr>
            <p:ph idx="1"/>
          </p:nvPr>
        </p:nvSpPr>
        <p:spPr>
          <a:xfrm>
            <a:off x="658214" y="761584"/>
            <a:ext cx="7024687" cy="5187765"/>
          </a:xfrm>
        </p:spPr>
        <p:txBody>
          <a:bodyPr/>
          <a:lstStyle/>
          <a:p>
            <a:pPr eaLnBrk="1" hangingPunct="1">
              <a:lnSpc>
                <a:spcPct val="200000"/>
              </a:lnSpc>
            </a:pPr>
            <a:r>
              <a:rPr lang="zh-CN" altLang="en-US" sz="2400" dirty="0"/>
              <a:t>全时配戴</a:t>
            </a:r>
            <a:r>
              <a:rPr lang="en-US" sz="2400" dirty="0"/>
              <a:t> (</a:t>
            </a:r>
            <a:r>
              <a:rPr lang="zh-CN" altLang="en-US" sz="2400" dirty="0"/>
              <a:t>每周</a:t>
            </a:r>
            <a:r>
              <a:rPr lang="en-US" altLang="zh-CN" sz="2400" dirty="0"/>
              <a:t>6-7</a:t>
            </a:r>
            <a:r>
              <a:rPr lang="zh-CN" altLang="en-US" sz="2400" dirty="0"/>
              <a:t>天</a:t>
            </a:r>
            <a:r>
              <a:rPr lang="en-US" sz="2400" dirty="0"/>
              <a:t>)</a:t>
            </a:r>
          </a:p>
          <a:p>
            <a:pPr eaLnBrk="1" hangingPunct="1">
              <a:lnSpc>
                <a:spcPct val="200000"/>
              </a:lnSpc>
            </a:pPr>
            <a:r>
              <a:rPr lang="zh-CN" altLang="en-US" sz="2400" dirty="0"/>
              <a:t>部分时间配戴</a:t>
            </a:r>
            <a:r>
              <a:rPr lang="en-US" sz="2400" dirty="0"/>
              <a:t> (</a:t>
            </a:r>
            <a:r>
              <a:rPr lang="zh-CN" altLang="en-US" sz="2400" dirty="0"/>
              <a:t>每周</a:t>
            </a:r>
            <a:r>
              <a:rPr lang="en-US" altLang="zh-CN" sz="2400" dirty="0"/>
              <a:t>2-3</a:t>
            </a:r>
            <a:r>
              <a:rPr lang="zh-CN" altLang="en-US" sz="2400" dirty="0"/>
              <a:t>天</a:t>
            </a:r>
            <a:r>
              <a:rPr lang="en-US" sz="2400" dirty="0"/>
              <a:t>)</a:t>
            </a:r>
          </a:p>
          <a:p>
            <a:pPr eaLnBrk="1" hangingPunct="1">
              <a:lnSpc>
                <a:spcPct val="200000"/>
              </a:lnSpc>
            </a:pPr>
            <a:r>
              <a:rPr lang="zh-CN" altLang="en-US" sz="2400" dirty="0"/>
              <a:t>仅用于社交场合</a:t>
            </a:r>
            <a:endParaRPr lang="en-US" sz="2400" dirty="0"/>
          </a:p>
          <a:p>
            <a:pPr eaLnBrk="1" hangingPunct="1">
              <a:lnSpc>
                <a:spcPct val="200000"/>
              </a:lnSpc>
            </a:pPr>
            <a:r>
              <a:rPr lang="zh-CN" altLang="en-US" sz="2400" dirty="0"/>
              <a:t>运动</a:t>
            </a:r>
            <a:endParaRPr lang="en-US" sz="2400" dirty="0"/>
          </a:p>
          <a:p>
            <a:pPr eaLnBrk="1" hangingPunct="1">
              <a:lnSpc>
                <a:spcPct val="200000"/>
              </a:lnSpc>
            </a:pPr>
            <a:r>
              <a:rPr lang="zh-CN" altLang="en-US" sz="2400" dirty="0"/>
              <a:t>仅工作中使用</a:t>
            </a:r>
            <a:endParaRPr lang="en-US" sz="2400" dirty="0"/>
          </a:p>
          <a:p>
            <a:pPr eaLnBrk="1" hangingPunct="1">
              <a:lnSpc>
                <a:spcPct val="200000"/>
              </a:lnSpc>
            </a:pPr>
            <a:r>
              <a:rPr lang="zh-CN" altLang="en-US" sz="2400" dirty="0"/>
              <a:t>仅居家使用</a:t>
            </a:r>
            <a:endParaRPr lang="en-US" sz="2400" dirty="0"/>
          </a:p>
          <a:p>
            <a:pPr eaLnBrk="1" hangingPunct="1">
              <a:lnSpc>
                <a:spcPct val="200000"/>
              </a:lnSpc>
            </a:pPr>
            <a:endParaRPr lang="en-US" sz="24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945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946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1946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19462" name="Rectangle 6"/>
          <p:cNvSpPr>
            <a:spLocks noGrp="1" noChangeArrowheads="1"/>
          </p:cNvSpPr>
          <p:nvPr>
            <p:ph type="title"/>
          </p:nvPr>
        </p:nvSpPr>
        <p:spPr>
          <a:xfrm>
            <a:off x="144228" y="98880"/>
            <a:ext cx="8743950" cy="914400"/>
          </a:xfrm>
          <a:noFill/>
        </p:spPr>
        <p:txBody>
          <a:bodyPr/>
          <a:lstStyle/>
          <a:p>
            <a:pPr eaLnBrk="1" hangingPunct="1"/>
            <a:r>
              <a:rPr lang="zh-CN" altLang="en-US" dirty="0"/>
              <a:t>处方问题</a:t>
            </a:r>
          </a:p>
        </p:txBody>
      </p:sp>
      <p:sp>
        <p:nvSpPr>
          <p:cNvPr id="19463" name="Rectangle 8"/>
          <p:cNvSpPr>
            <a:spLocks noGrp="1" noChangeArrowheads="1"/>
          </p:cNvSpPr>
          <p:nvPr>
            <p:ph idx="1"/>
          </p:nvPr>
        </p:nvSpPr>
        <p:spPr>
          <a:xfrm>
            <a:off x="663548" y="764630"/>
            <a:ext cx="7024687" cy="3925887"/>
          </a:xfrm>
        </p:spPr>
        <p:txBody>
          <a:bodyPr/>
          <a:lstStyle/>
          <a:p>
            <a:pPr eaLnBrk="1" hangingPunct="1">
              <a:lnSpc>
                <a:spcPct val="200000"/>
              </a:lnSpc>
            </a:pPr>
            <a:r>
              <a:rPr lang="zh-CN" altLang="en-US" sz="2400" dirty="0"/>
              <a:t>近视</a:t>
            </a:r>
            <a:endParaRPr lang="en-US" sz="2400" dirty="0"/>
          </a:p>
          <a:p>
            <a:pPr eaLnBrk="1" hangingPunct="1">
              <a:lnSpc>
                <a:spcPct val="200000"/>
              </a:lnSpc>
            </a:pPr>
            <a:r>
              <a:rPr lang="zh-CN" altLang="en-US" sz="2400" dirty="0"/>
              <a:t>远视</a:t>
            </a:r>
            <a:endParaRPr lang="en-US" sz="2400" dirty="0"/>
          </a:p>
          <a:p>
            <a:pPr eaLnBrk="1" hangingPunct="1">
              <a:lnSpc>
                <a:spcPct val="200000"/>
              </a:lnSpc>
            </a:pPr>
            <a:r>
              <a:rPr lang="zh-CN" altLang="en-US" sz="2400" dirty="0"/>
              <a:t>散光 </a:t>
            </a:r>
            <a:r>
              <a:rPr lang="en-US" sz="2400" dirty="0"/>
              <a:t>(</a:t>
            </a:r>
            <a:r>
              <a:rPr lang="zh-CN" altLang="en-US" sz="2400" dirty="0"/>
              <a:t>逆规</a:t>
            </a:r>
            <a:r>
              <a:rPr lang="en-US" sz="2400" dirty="0"/>
              <a:t>, </a:t>
            </a:r>
            <a:r>
              <a:rPr lang="zh-CN" altLang="en-US" sz="2400" dirty="0" err="1"/>
              <a:t>顺规</a:t>
            </a:r>
            <a:r>
              <a:rPr lang="en-US" sz="2400" dirty="0"/>
              <a:t>, </a:t>
            </a:r>
            <a:r>
              <a:rPr lang="zh-CN" altLang="en-US" sz="2400" dirty="0"/>
              <a:t>斜轴</a:t>
            </a:r>
            <a:r>
              <a:rPr lang="en-US" sz="2400" dirty="0"/>
              <a:t>?)</a:t>
            </a:r>
          </a:p>
          <a:p>
            <a:pPr eaLnBrk="1" hangingPunct="1">
              <a:lnSpc>
                <a:spcPct val="200000"/>
              </a:lnSpc>
            </a:pPr>
            <a:r>
              <a:rPr lang="zh-CN" altLang="en-US" sz="2400" dirty="0"/>
              <a:t>无晶体眼</a:t>
            </a:r>
            <a:endParaRPr lang="en-US" sz="2400" dirty="0"/>
          </a:p>
          <a:p>
            <a:pPr eaLnBrk="1" hangingPunct="1">
              <a:lnSpc>
                <a:spcPct val="200000"/>
              </a:lnSpc>
            </a:pPr>
            <a:r>
              <a:rPr lang="zh-CN" altLang="en-US" sz="2400" dirty="0" err="1"/>
              <a:t>屈光参差</a:t>
            </a:r>
            <a:endParaRPr lang="en-US" sz="2400" dirty="0"/>
          </a:p>
          <a:p>
            <a:pPr eaLnBrk="1" hangingPunct="1">
              <a:lnSpc>
                <a:spcPct val="200000"/>
              </a:lnSpc>
            </a:pPr>
            <a:r>
              <a:rPr lang="zh-CN" altLang="en-US" sz="2400" dirty="0"/>
              <a:t>圆锥角膜</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31877" y="6248400"/>
            <a:ext cx="2143125" cy="457200"/>
          </a:xfrm>
          <a:prstGeom prst="rect">
            <a:avLst/>
          </a:prstGeom>
          <a:noFill/>
          <a:ln w="9525">
            <a:noFill/>
            <a:miter lim="800000"/>
          </a:ln>
        </p:spPr>
        <p:txBody>
          <a:bodyPr wrap="none" anchor="ctr"/>
          <a:lstStyle/>
          <a:p>
            <a:endParaRPr lang="en-US"/>
          </a:p>
        </p:txBody>
      </p:sp>
      <p:sp>
        <p:nvSpPr>
          <p:cNvPr id="20483" name="Rectangle 3"/>
          <p:cNvSpPr>
            <a:spLocks noChangeArrowheads="1"/>
          </p:cNvSpPr>
          <p:nvPr/>
        </p:nvSpPr>
        <p:spPr bwMode="auto">
          <a:xfrm>
            <a:off x="3775075" y="6248400"/>
            <a:ext cx="3257550" cy="457200"/>
          </a:xfrm>
          <a:prstGeom prst="rect">
            <a:avLst/>
          </a:prstGeom>
          <a:noFill/>
          <a:ln w="9525">
            <a:noFill/>
            <a:miter lim="800000"/>
          </a:ln>
        </p:spPr>
        <p:txBody>
          <a:bodyPr wrap="none" anchor="ctr"/>
          <a:lstStyle/>
          <a:p>
            <a:endParaRPr lang="en-US"/>
          </a:p>
        </p:txBody>
      </p:sp>
      <p:sp>
        <p:nvSpPr>
          <p:cNvPr id="20484" name="Rectangle 4"/>
          <p:cNvSpPr>
            <a:spLocks noChangeArrowheads="1"/>
          </p:cNvSpPr>
          <p:nvPr/>
        </p:nvSpPr>
        <p:spPr bwMode="auto">
          <a:xfrm>
            <a:off x="1031877" y="6248400"/>
            <a:ext cx="2143125" cy="457200"/>
          </a:xfrm>
          <a:prstGeom prst="rect">
            <a:avLst/>
          </a:prstGeom>
          <a:noFill/>
          <a:ln w="9525">
            <a:noFill/>
            <a:miter lim="800000"/>
          </a:ln>
        </p:spPr>
        <p:txBody>
          <a:bodyPr wrap="none" anchor="ctr"/>
          <a:lstStyle/>
          <a:p>
            <a:endParaRPr lang="en-US"/>
          </a:p>
        </p:txBody>
      </p:sp>
      <p:sp>
        <p:nvSpPr>
          <p:cNvPr id="20485" name="Rectangle 5"/>
          <p:cNvSpPr>
            <a:spLocks noChangeArrowheads="1"/>
          </p:cNvSpPr>
          <p:nvPr/>
        </p:nvSpPr>
        <p:spPr bwMode="auto">
          <a:xfrm>
            <a:off x="3775075" y="6248400"/>
            <a:ext cx="3257550" cy="457200"/>
          </a:xfrm>
          <a:prstGeom prst="rect">
            <a:avLst/>
          </a:prstGeom>
          <a:noFill/>
          <a:ln w="9525">
            <a:noFill/>
            <a:miter lim="800000"/>
          </a:ln>
        </p:spPr>
        <p:txBody>
          <a:bodyPr wrap="none" anchor="ctr"/>
          <a:lstStyle/>
          <a:p>
            <a:endParaRPr lang="en-US"/>
          </a:p>
        </p:txBody>
      </p:sp>
      <p:sp>
        <p:nvSpPr>
          <p:cNvPr id="20486" name="Rectangle 6"/>
          <p:cNvSpPr>
            <a:spLocks noGrp="1" noChangeArrowheads="1"/>
          </p:cNvSpPr>
          <p:nvPr>
            <p:ph type="title"/>
          </p:nvPr>
        </p:nvSpPr>
        <p:spPr>
          <a:xfrm>
            <a:off x="147854" y="98880"/>
            <a:ext cx="8743950" cy="914400"/>
          </a:xfrm>
          <a:noFill/>
        </p:spPr>
        <p:txBody>
          <a:bodyPr/>
          <a:lstStyle/>
          <a:p>
            <a:pPr eaLnBrk="1" hangingPunct="1"/>
            <a:r>
              <a:rPr lang="zh-CN" altLang="en-US" dirty="0"/>
              <a:t>角膜地形</a:t>
            </a:r>
          </a:p>
        </p:txBody>
      </p:sp>
      <p:sp>
        <p:nvSpPr>
          <p:cNvPr id="20487" name="Rectangle 7"/>
          <p:cNvSpPr>
            <a:spLocks noGrp="1" noChangeArrowheads="1"/>
          </p:cNvSpPr>
          <p:nvPr>
            <p:ph idx="1"/>
          </p:nvPr>
        </p:nvSpPr>
        <p:spPr>
          <a:xfrm>
            <a:off x="659831" y="1018762"/>
            <a:ext cx="3449638" cy="3925887"/>
          </a:xfrm>
        </p:spPr>
        <p:txBody>
          <a:bodyPr/>
          <a:lstStyle/>
          <a:p>
            <a:pPr eaLnBrk="1" hangingPunct="1"/>
            <a:r>
              <a:rPr lang="zh-CN" altLang="en-US" sz="2400" dirty="0"/>
              <a:t>曲率</a:t>
            </a:r>
            <a:r>
              <a:rPr lang="en-US" sz="2400" dirty="0"/>
              <a:t>:</a:t>
            </a:r>
          </a:p>
          <a:p>
            <a:pPr lvl="1">
              <a:buFont typeface="Arial" panose="020B0604020202020204" pitchFamily="34" charset="0"/>
              <a:buChar char="‒"/>
            </a:pPr>
            <a:r>
              <a:rPr lang="zh-CN" altLang="en-US" sz="2400" dirty="0"/>
              <a:t>陡峭</a:t>
            </a:r>
            <a:endParaRPr lang="en-US" sz="2400" dirty="0"/>
          </a:p>
          <a:p>
            <a:pPr lvl="1">
              <a:buFont typeface="Arial" panose="020B0604020202020204" pitchFamily="34" charset="0"/>
              <a:buChar char="‒"/>
            </a:pPr>
            <a:r>
              <a:rPr lang="zh-CN" altLang="en-US" sz="2400" dirty="0"/>
              <a:t>平坦</a:t>
            </a:r>
            <a:endParaRPr lang="en-US" sz="2400" dirty="0"/>
          </a:p>
          <a:p>
            <a:pPr lvl="1">
              <a:buFont typeface="Arial" panose="020B0604020202020204" pitchFamily="34" charset="0"/>
              <a:buChar char="‒"/>
            </a:pPr>
            <a:r>
              <a:rPr lang="zh-CN" altLang="en-US" sz="2400" dirty="0"/>
              <a:t>偏心率</a:t>
            </a:r>
            <a:endParaRPr lang="en-US" sz="2400" dirty="0"/>
          </a:p>
          <a:p>
            <a:pPr eaLnBrk="1" hangingPunct="1"/>
            <a:endParaRPr lang="en-US" sz="2400" dirty="0"/>
          </a:p>
          <a:p>
            <a:pPr eaLnBrk="1" hangingPunct="1"/>
            <a:r>
              <a:rPr lang="zh-CN" altLang="en-US" sz="2400" dirty="0"/>
              <a:t>散光</a:t>
            </a:r>
            <a:r>
              <a:rPr lang="en-US" sz="2400" dirty="0"/>
              <a:t>:</a:t>
            </a:r>
          </a:p>
          <a:p>
            <a:pPr lvl="1">
              <a:buFont typeface="Arial" panose="020B0604020202020204" pitchFamily="34" charset="0"/>
              <a:buChar char="‒"/>
            </a:pPr>
            <a:r>
              <a:rPr lang="zh-CN" altLang="en-US" sz="2400" dirty="0"/>
              <a:t>逆规</a:t>
            </a:r>
            <a:endParaRPr lang="en-US" sz="2400" dirty="0"/>
          </a:p>
          <a:p>
            <a:pPr lvl="1">
              <a:buFont typeface="Arial" panose="020B0604020202020204" pitchFamily="34" charset="0"/>
              <a:buChar char="‒"/>
            </a:pPr>
            <a:r>
              <a:rPr lang="zh-CN" altLang="en-US" sz="2400" dirty="0" err="1"/>
              <a:t>顺规</a:t>
            </a:r>
            <a:endParaRPr lang="en-US" sz="2400" dirty="0"/>
          </a:p>
          <a:p>
            <a:pPr lvl="1">
              <a:buFont typeface="Arial" panose="020B0604020202020204" pitchFamily="34" charset="0"/>
              <a:buChar char="‒"/>
            </a:pPr>
            <a:r>
              <a:rPr lang="zh-CN" altLang="en-US" sz="2400" dirty="0"/>
              <a:t>不规则</a:t>
            </a:r>
            <a:endParaRPr lang="en-US" sz="2400" dirty="0"/>
          </a:p>
          <a:p>
            <a:pPr eaLnBrk="1" hangingPunct="1"/>
            <a:endParaRPr lang="en-US" sz="2400" dirty="0"/>
          </a:p>
          <a:p>
            <a:pPr eaLnBrk="1" hangingPunct="1"/>
            <a:r>
              <a:rPr lang="zh-CN" altLang="en-US" sz="2400" dirty="0" err="1"/>
              <a:t>圆锥角膜</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150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150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150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1510" name="Rectangle 6"/>
          <p:cNvSpPr>
            <a:spLocks noGrp="1" noChangeArrowheads="1"/>
          </p:cNvSpPr>
          <p:nvPr>
            <p:ph type="title"/>
          </p:nvPr>
        </p:nvSpPr>
        <p:spPr>
          <a:xfrm>
            <a:off x="151482" y="93212"/>
            <a:ext cx="8743950" cy="1143000"/>
          </a:xfrm>
          <a:noFill/>
        </p:spPr>
        <p:txBody>
          <a:bodyPr>
            <a:normAutofit/>
          </a:bodyPr>
          <a:lstStyle/>
          <a:p>
            <a:pPr eaLnBrk="1" hangingPunct="1"/>
            <a:r>
              <a:rPr lang="zh-CN" altLang="en-US" dirty="0"/>
              <a:t>泪液</a:t>
            </a:r>
            <a:r>
              <a:rPr lang="en-US" altLang="zh-CN" dirty="0"/>
              <a:t>/</a:t>
            </a:r>
            <a:r>
              <a:rPr lang="zh-CN" altLang="en-US" dirty="0"/>
              <a:t>泪膜问题</a:t>
            </a:r>
          </a:p>
        </p:txBody>
      </p:sp>
      <p:sp>
        <p:nvSpPr>
          <p:cNvPr id="21511" name="Rectangle 8"/>
          <p:cNvSpPr>
            <a:spLocks noGrp="1" noChangeArrowheads="1"/>
          </p:cNvSpPr>
          <p:nvPr>
            <p:ph idx="1"/>
          </p:nvPr>
        </p:nvSpPr>
        <p:spPr>
          <a:xfrm>
            <a:off x="657231" y="764630"/>
            <a:ext cx="4760913" cy="3233738"/>
          </a:xfrm>
        </p:spPr>
        <p:txBody>
          <a:bodyPr/>
          <a:lstStyle/>
          <a:p>
            <a:pPr eaLnBrk="1" hangingPunct="1">
              <a:lnSpc>
                <a:spcPct val="200000"/>
              </a:lnSpc>
            </a:pPr>
            <a:r>
              <a:rPr lang="zh-CN" altLang="en-US" sz="2400" dirty="0"/>
              <a:t>正常</a:t>
            </a:r>
            <a:endParaRPr lang="en-US" sz="2400" dirty="0"/>
          </a:p>
          <a:p>
            <a:pPr eaLnBrk="1" hangingPunct="1">
              <a:lnSpc>
                <a:spcPct val="200000"/>
              </a:lnSpc>
            </a:pPr>
            <a:r>
              <a:rPr lang="zh-CN" altLang="en-US" sz="2400" dirty="0"/>
              <a:t>干眼症</a:t>
            </a:r>
            <a:endParaRPr lang="en-US" sz="2400" dirty="0"/>
          </a:p>
          <a:p>
            <a:pPr eaLnBrk="1" hangingPunct="1">
              <a:lnSpc>
                <a:spcPct val="200000"/>
              </a:lnSpc>
            </a:pPr>
            <a:r>
              <a:rPr lang="zh-CN" altLang="en-US" sz="2400" dirty="0"/>
              <a:t>瞬目异常</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31877" y="6248400"/>
            <a:ext cx="2143125" cy="457200"/>
          </a:xfrm>
          <a:prstGeom prst="rect">
            <a:avLst/>
          </a:prstGeom>
          <a:noFill/>
          <a:ln w="9525">
            <a:noFill/>
            <a:miter lim="800000"/>
          </a:ln>
        </p:spPr>
        <p:txBody>
          <a:bodyPr wrap="none" anchor="ctr"/>
          <a:lstStyle/>
          <a:p>
            <a:endParaRPr lang="en-US"/>
          </a:p>
        </p:txBody>
      </p:sp>
      <p:sp>
        <p:nvSpPr>
          <p:cNvPr id="22531" name="Rectangle 3"/>
          <p:cNvSpPr>
            <a:spLocks noChangeArrowheads="1"/>
          </p:cNvSpPr>
          <p:nvPr/>
        </p:nvSpPr>
        <p:spPr bwMode="auto">
          <a:xfrm>
            <a:off x="3775075" y="6248400"/>
            <a:ext cx="3257550" cy="457200"/>
          </a:xfrm>
          <a:prstGeom prst="rect">
            <a:avLst/>
          </a:prstGeom>
          <a:noFill/>
          <a:ln w="9525">
            <a:noFill/>
            <a:miter lim="800000"/>
          </a:ln>
        </p:spPr>
        <p:txBody>
          <a:bodyPr wrap="none" anchor="ctr"/>
          <a:lstStyle/>
          <a:p>
            <a:endParaRPr lang="en-US"/>
          </a:p>
        </p:txBody>
      </p:sp>
      <p:sp>
        <p:nvSpPr>
          <p:cNvPr id="22532" name="Rectangle 4"/>
          <p:cNvSpPr>
            <a:spLocks noChangeArrowheads="1"/>
          </p:cNvSpPr>
          <p:nvPr/>
        </p:nvSpPr>
        <p:spPr bwMode="auto">
          <a:xfrm>
            <a:off x="1031877" y="6248400"/>
            <a:ext cx="2143125" cy="457200"/>
          </a:xfrm>
          <a:prstGeom prst="rect">
            <a:avLst/>
          </a:prstGeom>
          <a:noFill/>
          <a:ln w="9525">
            <a:noFill/>
            <a:miter lim="800000"/>
          </a:ln>
        </p:spPr>
        <p:txBody>
          <a:bodyPr wrap="none" anchor="ctr"/>
          <a:lstStyle/>
          <a:p>
            <a:endParaRPr lang="en-US"/>
          </a:p>
        </p:txBody>
      </p:sp>
      <p:sp>
        <p:nvSpPr>
          <p:cNvPr id="22533" name="Rectangle 5"/>
          <p:cNvSpPr>
            <a:spLocks noChangeArrowheads="1"/>
          </p:cNvSpPr>
          <p:nvPr/>
        </p:nvSpPr>
        <p:spPr bwMode="auto">
          <a:xfrm>
            <a:off x="3775075" y="6248400"/>
            <a:ext cx="3257550" cy="457200"/>
          </a:xfrm>
          <a:prstGeom prst="rect">
            <a:avLst/>
          </a:prstGeom>
          <a:noFill/>
          <a:ln w="9525">
            <a:noFill/>
            <a:miter lim="800000"/>
          </a:ln>
        </p:spPr>
        <p:txBody>
          <a:bodyPr wrap="none" anchor="ctr"/>
          <a:lstStyle/>
          <a:p>
            <a:endParaRPr lang="en-US"/>
          </a:p>
        </p:txBody>
      </p:sp>
      <p:sp>
        <p:nvSpPr>
          <p:cNvPr id="22534" name="Rectangle 6"/>
          <p:cNvSpPr>
            <a:spLocks noGrp="1" noChangeArrowheads="1"/>
          </p:cNvSpPr>
          <p:nvPr>
            <p:ph type="title"/>
          </p:nvPr>
        </p:nvSpPr>
        <p:spPr>
          <a:xfrm>
            <a:off x="139688" y="93891"/>
            <a:ext cx="8743950" cy="914400"/>
          </a:xfrm>
          <a:noFill/>
        </p:spPr>
        <p:txBody>
          <a:bodyPr/>
          <a:lstStyle/>
          <a:p>
            <a:pPr eaLnBrk="1" hangingPunct="1"/>
            <a:r>
              <a:rPr lang="zh-CN" altLang="en-US" dirty="0"/>
              <a:t>眼球尺寸</a:t>
            </a:r>
          </a:p>
        </p:txBody>
      </p:sp>
      <p:sp>
        <p:nvSpPr>
          <p:cNvPr id="22535" name="Rectangle 7"/>
          <p:cNvSpPr>
            <a:spLocks noGrp="1" noChangeArrowheads="1"/>
          </p:cNvSpPr>
          <p:nvPr>
            <p:ph idx="1"/>
          </p:nvPr>
        </p:nvSpPr>
        <p:spPr>
          <a:xfrm>
            <a:off x="665164" y="1034372"/>
            <a:ext cx="5990547" cy="3925888"/>
          </a:xfrm>
        </p:spPr>
        <p:txBody>
          <a:bodyPr/>
          <a:lstStyle/>
          <a:p>
            <a:pPr>
              <a:lnSpc>
                <a:spcPts val="2800"/>
              </a:lnSpc>
            </a:pPr>
            <a:r>
              <a:rPr lang="zh-CN" altLang="en-US" sz="2400" dirty="0"/>
              <a:t>水平可见虹膜直径</a:t>
            </a:r>
            <a:r>
              <a:rPr lang="en-US" sz="2400" dirty="0"/>
              <a:t>:</a:t>
            </a:r>
          </a:p>
          <a:p>
            <a:pPr lvl="1">
              <a:lnSpc>
                <a:spcPts val="2800"/>
              </a:lnSpc>
              <a:buFont typeface="Arial" panose="020B0604020202020204" pitchFamily="34" charset="0"/>
              <a:buChar char="‒"/>
            </a:pPr>
            <a:r>
              <a:rPr lang="zh-CN" altLang="en-US" sz="2400" dirty="0"/>
              <a:t>偏小</a:t>
            </a:r>
            <a:endParaRPr lang="en-US" sz="2400" dirty="0"/>
          </a:p>
          <a:p>
            <a:pPr lvl="1">
              <a:lnSpc>
                <a:spcPts val="2800"/>
              </a:lnSpc>
              <a:buFont typeface="Arial" panose="020B0604020202020204" pitchFamily="34" charset="0"/>
              <a:buChar char="‒"/>
            </a:pPr>
            <a:r>
              <a:rPr lang="zh-CN" altLang="en-US" sz="2400" dirty="0"/>
              <a:t>正常</a:t>
            </a:r>
            <a:endParaRPr lang="en-US" sz="2400" dirty="0"/>
          </a:p>
          <a:p>
            <a:pPr lvl="1">
              <a:lnSpc>
                <a:spcPts val="2800"/>
              </a:lnSpc>
              <a:buFont typeface="Arial" panose="020B0604020202020204" pitchFamily="34" charset="0"/>
              <a:buChar char="‒"/>
            </a:pPr>
            <a:r>
              <a:rPr lang="zh-CN" altLang="en-US" sz="2400" dirty="0"/>
              <a:t>偏大</a:t>
            </a:r>
            <a:endParaRPr lang="en-US" sz="2400" dirty="0"/>
          </a:p>
          <a:p>
            <a:pPr eaLnBrk="1" hangingPunct="1">
              <a:lnSpc>
                <a:spcPts val="2800"/>
              </a:lnSpc>
            </a:pPr>
            <a:r>
              <a:rPr lang="zh-CN" altLang="en-US" sz="2400" dirty="0"/>
              <a:t>睑裂</a:t>
            </a:r>
            <a:r>
              <a:rPr lang="en-US" sz="2400" dirty="0"/>
              <a:t>:</a:t>
            </a:r>
          </a:p>
          <a:p>
            <a:pPr lvl="1">
              <a:lnSpc>
                <a:spcPts val="2800"/>
              </a:lnSpc>
              <a:buFont typeface="Arial" panose="020B0604020202020204" pitchFamily="34" charset="0"/>
              <a:buChar char="‒"/>
            </a:pPr>
            <a:r>
              <a:rPr lang="zh-CN" altLang="en-US" sz="2400" dirty="0"/>
              <a:t>狭窄</a:t>
            </a:r>
            <a:endParaRPr lang="en-US" sz="2400" dirty="0"/>
          </a:p>
          <a:p>
            <a:pPr lvl="1">
              <a:lnSpc>
                <a:spcPts val="2800"/>
              </a:lnSpc>
              <a:buFont typeface="Arial" panose="020B0604020202020204" pitchFamily="34" charset="0"/>
              <a:buChar char="‒"/>
            </a:pPr>
            <a:r>
              <a:rPr lang="zh-CN" altLang="en-US" sz="2400" dirty="0"/>
              <a:t>正常</a:t>
            </a:r>
            <a:endParaRPr lang="en-US" sz="2400" dirty="0"/>
          </a:p>
          <a:p>
            <a:pPr lvl="1">
              <a:lnSpc>
                <a:spcPts val="2800"/>
              </a:lnSpc>
              <a:buFont typeface="Arial" panose="020B0604020202020204" pitchFamily="34" charset="0"/>
              <a:buChar char="‒"/>
            </a:pPr>
            <a:r>
              <a:rPr lang="zh-CN" altLang="en-US" sz="2400" dirty="0"/>
              <a:t>宽</a:t>
            </a:r>
            <a:endParaRPr lang="en-US" sz="2400" dirty="0"/>
          </a:p>
          <a:p>
            <a:pPr eaLnBrk="1" hangingPunct="1">
              <a:lnSpc>
                <a:spcPts val="2800"/>
              </a:lnSpc>
            </a:pPr>
            <a:r>
              <a:rPr lang="zh-CN" altLang="en-US" sz="2400" dirty="0"/>
              <a:t>瞳孔大小</a:t>
            </a:r>
            <a:r>
              <a:rPr lang="en-US" sz="2400" dirty="0"/>
              <a:t> (</a:t>
            </a:r>
            <a:r>
              <a:rPr lang="zh-CN" altLang="en-US" sz="2400" dirty="0"/>
              <a:t>取决于光照度</a:t>
            </a:r>
            <a:r>
              <a:rPr lang="en-US" sz="2400" dirty="0"/>
              <a:t>):</a:t>
            </a:r>
          </a:p>
          <a:p>
            <a:pPr lvl="1">
              <a:lnSpc>
                <a:spcPts val="2800"/>
              </a:lnSpc>
              <a:buFont typeface="Arial" panose="020B0604020202020204" pitchFamily="34" charset="0"/>
              <a:buChar char="‒"/>
            </a:pPr>
            <a:r>
              <a:rPr lang="zh-CN" altLang="en-US" sz="2400" dirty="0"/>
              <a:t>偏小</a:t>
            </a:r>
            <a:endParaRPr lang="en-US" sz="2400" dirty="0"/>
          </a:p>
          <a:p>
            <a:pPr lvl="1">
              <a:lnSpc>
                <a:spcPts val="2800"/>
              </a:lnSpc>
              <a:buFont typeface="Arial" panose="020B0604020202020204" pitchFamily="34" charset="0"/>
              <a:buChar char="‒"/>
            </a:pPr>
            <a:r>
              <a:rPr lang="zh-CN" altLang="en-US" sz="2400" dirty="0"/>
              <a:t>正常</a:t>
            </a:r>
            <a:r>
              <a:rPr lang="en-US" sz="2400" dirty="0"/>
              <a:t> </a:t>
            </a:r>
          </a:p>
          <a:p>
            <a:pPr lvl="1">
              <a:lnSpc>
                <a:spcPts val="2800"/>
              </a:lnSpc>
              <a:buFont typeface="Arial" panose="020B0604020202020204" pitchFamily="34" charset="0"/>
              <a:buChar char="‒"/>
            </a:pPr>
            <a:r>
              <a:rPr lang="zh-CN" altLang="en-US" sz="2400" dirty="0"/>
              <a:t>偏大</a:t>
            </a:r>
            <a:endParaRPr lang="en-US" sz="2400" dirty="0"/>
          </a:p>
          <a:p>
            <a:pPr eaLnBrk="1" hangingPunct="1">
              <a:lnSpc>
                <a:spcPts val="2800"/>
              </a:lnSpc>
            </a:pPr>
            <a:endParaRPr lang="en-US" sz="24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857250" y="6134100"/>
            <a:ext cx="2143125" cy="457200"/>
          </a:xfrm>
          <a:prstGeom prst="rect">
            <a:avLst/>
          </a:prstGeom>
          <a:noFill/>
          <a:ln w="9525">
            <a:noFill/>
            <a:miter lim="800000"/>
          </a:ln>
        </p:spPr>
        <p:txBody>
          <a:bodyPr wrap="none" anchor="ctr"/>
          <a:lstStyle/>
          <a:p>
            <a:endParaRPr lang="en-US"/>
          </a:p>
        </p:txBody>
      </p:sp>
      <p:sp>
        <p:nvSpPr>
          <p:cNvPr id="23555" name="Rectangle 3"/>
          <p:cNvSpPr>
            <a:spLocks noChangeArrowheads="1"/>
          </p:cNvSpPr>
          <p:nvPr/>
        </p:nvSpPr>
        <p:spPr bwMode="auto">
          <a:xfrm>
            <a:off x="3600450" y="6134100"/>
            <a:ext cx="3257550" cy="457200"/>
          </a:xfrm>
          <a:prstGeom prst="rect">
            <a:avLst/>
          </a:prstGeom>
          <a:noFill/>
          <a:ln w="9525">
            <a:noFill/>
            <a:miter lim="800000"/>
          </a:ln>
        </p:spPr>
        <p:txBody>
          <a:bodyPr wrap="none" anchor="ctr"/>
          <a:lstStyle/>
          <a:p>
            <a:endParaRPr lang="en-US"/>
          </a:p>
        </p:txBody>
      </p:sp>
      <p:sp>
        <p:nvSpPr>
          <p:cNvPr id="23556" name="Rectangle 4"/>
          <p:cNvSpPr>
            <a:spLocks noChangeArrowheads="1"/>
          </p:cNvSpPr>
          <p:nvPr/>
        </p:nvSpPr>
        <p:spPr bwMode="auto">
          <a:xfrm>
            <a:off x="857250" y="6134100"/>
            <a:ext cx="2143125" cy="457200"/>
          </a:xfrm>
          <a:prstGeom prst="rect">
            <a:avLst/>
          </a:prstGeom>
          <a:noFill/>
          <a:ln w="9525">
            <a:noFill/>
            <a:miter lim="800000"/>
          </a:ln>
        </p:spPr>
        <p:txBody>
          <a:bodyPr wrap="none" anchor="ctr"/>
          <a:lstStyle/>
          <a:p>
            <a:endParaRPr lang="en-US"/>
          </a:p>
        </p:txBody>
      </p:sp>
      <p:sp>
        <p:nvSpPr>
          <p:cNvPr id="23557" name="Rectangle 5"/>
          <p:cNvSpPr>
            <a:spLocks noChangeArrowheads="1"/>
          </p:cNvSpPr>
          <p:nvPr/>
        </p:nvSpPr>
        <p:spPr bwMode="auto">
          <a:xfrm>
            <a:off x="3600450" y="6134100"/>
            <a:ext cx="3257550" cy="457200"/>
          </a:xfrm>
          <a:prstGeom prst="rect">
            <a:avLst/>
          </a:prstGeom>
          <a:noFill/>
          <a:ln w="9525">
            <a:noFill/>
            <a:miter lim="800000"/>
          </a:ln>
        </p:spPr>
        <p:txBody>
          <a:bodyPr wrap="none" anchor="ctr"/>
          <a:lstStyle/>
          <a:p>
            <a:endParaRPr lang="en-US"/>
          </a:p>
        </p:txBody>
      </p:sp>
      <p:sp>
        <p:nvSpPr>
          <p:cNvPr id="23558" name="Rectangle 6"/>
          <p:cNvSpPr>
            <a:spLocks noGrp="1" noChangeArrowheads="1"/>
          </p:cNvSpPr>
          <p:nvPr>
            <p:ph type="title"/>
          </p:nvPr>
        </p:nvSpPr>
        <p:spPr>
          <a:xfrm>
            <a:off x="140366" y="100229"/>
            <a:ext cx="8743950" cy="896938"/>
          </a:xfrm>
          <a:noFill/>
        </p:spPr>
        <p:txBody>
          <a:bodyPr>
            <a:noAutofit/>
          </a:bodyPr>
          <a:lstStyle/>
          <a:p>
            <a:pPr eaLnBrk="1" hangingPunct="1"/>
            <a:r>
              <a:rPr lang="zh-CN" altLang="en-US" dirty="0"/>
              <a:t>适用于普通眼的镜片参数</a:t>
            </a:r>
            <a:r>
              <a:rPr lang="en-US" dirty="0">
                <a:latin typeface="Arial" panose="020B0604020202020204" pitchFamily="34" charset="0"/>
              </a:rPr>
              <a:t>: </a:t>
            </a:r>
            <a:r>
              <a:rPr lang="zh-CN" altLang="en-US" dirty="0">
                <a:solidFill>
                  <a:srgbClr val="FFFF00"/>
                </a:solidFill>
                <a:latin typeface="Arial" panose="020B0604020202020204" pitchFamily="34" charset="0"/>
              </a:rPr>
              <a:t>透气硬镜</a:t>
            </a:r>
            <a:r>
              <a:rPr lang="en-US" dirty="0">
                <a:latin typeface="Arial" panose="020B0604020202020204" pitchFamily="34" charset="0"/>
              </a:rPr>
              <a:t/>
            </a:r>
            <a:br>
              <a:rPr lang="en-US" dirty="0">
                <a:latin typeface="Arial" panose="020B0604020202020204" pitchFamily="34" charset="0"/>
              </a:rPr>
            </a:br>
            <a:endParaRPr lang="en-US" dirty="0"/>
          </a:p>
        </p:txBody>
      </p:sp>
      <p:sp>
        <p:nvSpPr>
          <p:cNvPr id="23559" name="Rectangle 7"/>
          <p:cNvSpPr>
            <a:spLocks noGrp="1" noChangeArrowheads="1"/>
          </p:cNvSpPr>
          <p:nvPr>
            <p:ph idx="1"/>
          </p:nvPr>
        </p:nvSpPr>
        <p:spPr>
          <a:xfrm>
            <a:off x="966920" y="1139542"/>
            <a:ext cx="9001250" cy="4329113"/>
          </a:xfrm>
        </p:spPr>
        <p:txBody>
          <a:bodyPr/>
          <a:lstStyle/>
          <a:p>
            <a:pPr eaLnBrk="1" hangingPunct="1">
              <a:lnSpc>
                <a:spcPct val="110000"/>
              </a:lnSpc>
              <a:buFontTx/>
              <a:buNone/>
            </a:pPr>
            <a:r>
              <a:rPr lang="zh-CN" altLang="en-US" sz="2400" dirty="0"/>
              <a:t>后表面光学区曲率半径</a:t>
            </a:r>
            <a:r>
              <a:rPr lang="en-US" sz="2400" dirty="0"/>
              <a:t>BOZR		7.8 mm (</a:t>
            </a:r>
            <a:r>
              <a:rPr lang="en-US" sz="2400" i="1" dirty="0" err="1"/>
              <a:t>r</a:t>
            </a:r>
            <a:r>
              <a:rPr lang="en-US" sz="2400" baseline="-25000" dirty="0" err="1"/>
              <a:t>o</a:t>
            </a:r>
            <a:r>
              <a:rPr lang="en-US" sz="2400" dirty="0"/>
              <a:t>   ± 0.1 mm)</a:t>
            </a:r>
          </a:p>
          <a:p>
            <a:pPr eaLnBrk="1" hangingPunct="1">
              <a:lnSpc>
                <a:spcPct val="110000"/>
              </a:lnSpc>
              <a:buFontTx/>
              <a:buNone/>
            </a:pPr>
            <a:r>
              <a:rPr lang="zh-CN" altLang="en-US" sz="2400" dirty="0"/>
              <a:t>后表面光学区直径</a:t>
            </a:r>
            <a:r>
              <a:rPr lang="en-US" sz="2400" dirty="0"/>
              <a:t>BOZD		          </a:t>
            </a:r>
            <a:r>
              <a:rPr lang="en-US" sz="2400" dirty="0">
                <a:latin typeface="Symbol" panose="05050102010706020507" pitchFamily="18" charset="2"/>
              </a:rPr>
              <a:t>³</a:t>
            </a:r>
            <a:r>
              <a:rPr lang="en-US" sz="2400" dirty="0"/>
              <a:t>8 mm</a:t>
            </a:r>
          </a:p>
          <a:p>
            <a:pPr eaLnBrk="1" hangingPunct="1">
              <a:lnSpc>
                <a:spcPct val="110000"/>
              </a:lnSpc>
              <a:buFontTx/>
              <a:buNone/>
            </a:pPr>
            <a:r>
              <a:rPr lang="zh-CN" altLang="en-US" sz="2400" dirty="0"/>
              <a:t>总直径</a:t>
            </a:r>
            <a:r>
              <a:rPr lang="en-US" sz="2400" dirty="0"/>
              <a:t>TD			                   9.5 mm (HVID – 2.5)</a:t>
            </a:r>
          </a:p>
          <a:p>
            <a:pPr eaLnBrk="1" hangingPunct="1">
              <a:lnSpc>
                <a:spcPct val="110000"/>
              </a:lnSpc>
              <a:buFontTx/>
              <a:buNone/>
            </a:pPr>
            <a:r>
              <a:rPr lang="zh-CN" altLang="en-US" sz="2400" i="1" dirty="0"/>
              <a:t>中央厚度</a:t>
            </a:r>
            <a:r>
              <a:rPr lang="en-US" sz="2400" i="1" dirty="0" err="1"/>
              <a:t>t</a:t>
            </a:r>
            <a:r>
              <a:rPr lang="en-US" sz="2400" baseline="-25000" dirty="0" err="1"/>
              <a:t>c</a:t>
            </a:r>
            <a:r>
              <a:rPr lang="en-US" sz="2400" dirty="0"/>
              <a:t> </a:t>
            </a:r>
          </a:p>
          <a:p>
            <a:pPr eaLnBrk="1" hangingPunct="1">
              <a:lnSpc>
                <a:spcPct val="110000"/>
              </a:lnSpc>
              <a:buFontTx/>
              <a:buNone/>
            </a:pPr>
            <a:r>
              <a:rPr lang="en-US" sz="2400" dirty="0"/>
              <a:t>	</a:t>
            </a:r>
            <a:r>
              <a:rPr lang="zh-CN" altLang="en-US" sz="2400" dirty="0"/>
              <a:t>中</a:t>
            </a:r>
            <a:r>
              <a:rPr lang="en-US" sz="2400" dirty="0"/>
              <a:t> Dk:	          0.12 mm</a:t>
            </a:r>
          </a:p>
          <a:p>
            <a:pPr eaLnBrk="1" hangingPunct="1">
              <a:lnSpc>
                <a:spcPct val="110000"/>
              </a:lnSpc>
              <a:buFontTx/>
              <a:buNone/>
            </a:pPr>
            <a:r>
              <a:rPr lang="en-US" sz="2400" dirty="0"/>
              <a:t>	</a:t>
            </a:r>
            <a:r>
              <a:rPr lang="zh-CN" altLang="en-US" sz="2400" dirty="0"/>
              <a:t>高</a:t>
            </a:r>
            <a:r>
              <a:rPr lang="en-US" sz="2400" dirty="0"/>
              <a:t> Dk:		0.15 mm</a:t>
            </a:r>
          </a:p>
        </p:txBody>
      </p:sp>
      <p:sp>
        <p:nvSpPr>
          <p:cNvPr id="23560" name="Rectangle 8"/>
          <p:cNvSpPr>
            <a:spLocks noChangeArrowheads="1"/>
          </p:cNvSpPr>
          <p:nvPr/>
        </p:nvSpPr>
        <p:spPr bwMode="auto">
          <a:xfrm>
            <a:off x="738869" y="640671"/>
            <a:ext cx="8743950" cy="1084262"/>
          </a:xfrm>
          <a:prstGeom prst="rect">
            <a:avLst/>
          </a:prstGeom>
          <a:noFill/>
          <a:ln w="9525">
            <a:noFill/>
            <a:miter lim="800000"/>
          </a:ln>
        </p:spPr>
        <p:txBody>
          <a:bodyPr lIns="92075" tIns="46038" rIns="92075" bIns="46038" anchor="ctr"/>
          <a:lstStyle/>
          <a:p>
            <a:pPr algn="ctr" defTabSz="762000">
              <a:lnSpc>
                <a:spcPct val="90000"/>
              </a:lnSpc>
            </a:pPr>
            <a:endParaRPr lang="en-US" sz="3500" b="1">
              <a:solidFill>
                <a:schemeClr val="bg1"/>
              </a:solidFill>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656" y="867714"/>
            <a:ext cx="8659988" cy="5013325"/>
          </a:xfrm>
          <a:solidFill>
            <a:schemeClr val="bg1">
              <a:lumMod val="85000"/>
            </a:schemeClr>
          </a:solidFill>
        </p:spPr>
        <p:txBody>
          <a:bodyPr/>
          <a:lstStyle/>
          <a:p>
            <a:pPr>
              <a:buFontTx/>
              <a:buNone/>
              <a:defRPr/>
            </a:pPr>
            <a:r>
              <a:rPr lang="en-CA" b="1" dirty="0"/>
              <a:t>					</a:t>
            </a:r>
            <a:br>
              <a:rPr lang="en-CA" b="1" dirty="0"/>
            </a:br>
            <a:r>
              <a:rPr lang="en-US" b="1" dirty="0"/>
              <a:t> </a:t>
            </a:r>
            <a:endParaRPr lang="en-AU" b="1" dirty="0"/>
          </a:p>
          <a:p>
            <a:pPr>
              <a:defRPr/>
            </a:pPr>
            <a:r>
              <a:rPr lang="zh-CN" altLang="en-US" sz="2000" b="1" dirty="0"/>
              <a:t>国际接触镜教育者</a:t>
            </a:r>
            <a:r>
              <a:rPr lang="zh-CN" altLang="en-US" sz="2000" b="1" dirty="0" smtClean="0"/>
              <a:t>学会是</a:t>
            </a:r>
            <a:r>
              <a:rPr lang="en-US" altLang="zh-CN" sz="2000" b="1" dirty="0" smtClean="0"/>
              <a:t>IACLE</a:t>
            </a:r>
            <a:r>
              <a:rPr lang="zh-CN" altLang="en-US" sz="2000" b="1" dirty="0" smtClean="0"/>
              <a:t>接触镜镜</a:t>
            </a:r>
            <a:r>
              <a:rPr lang="zh-CN" altLang="en-US" sz="2000" b="1" dirty="0"/>
              <a:t>课程</a:t>
            </a:r>
            <a:r>
              <a:rPr lang="zh-CN" altLang="en-US" sz="2000" b="1" dirty="0" smtClean="0"/>
              <a:t>（简称</a:t>
            </a:r>
            <a:r>
              <a:rPr lang="en-US" altLang="zh-CN" sz="2000" b="1" dirty="0" smtClean="0"/>
              <a:t>ICLC</a:t>
            </a:r>
            <a:r>
              <a:rPr lang="zh-CN" altLang="en-US" sz="2000" b="1" dirty="0" smtClean="0"/>
              <a:t>）所有</a:t>
            </a:r>
            <a:r>
              <a:rPr lang="zh-CN" altLang="en-US" sz="2000" b="1" dirty="0"/>
              <a:t>格式和</a:t>
            </a:r>
            <a:r>
              <a:rPr lang="zh-CN" altLang="en-US" sz="2000" b="1" dirty="0" smtClean="0"/>
              <a:t>版本的唯一所有者，</a:t>
            </a:r>
            <a:r>
              <a:rPr lang="zh-CN" altLang="en-US" sz="2000" b="1" dirty="0"/>
              <a:t>受版权保护</a:t>
            </a:r>
            <a:r>
              <a:rPr lang="zh-CN" altLang="en-US" sz="2000" b="1" dirty="0" smtClean="0"/>
              <a:t>。若要获得该接触镜材料</a:t>
            </a:r>
            <a:r>
              <a:rPr lang="zh-CN" altLang="en-US" sz="2000" b="1" dirty="0"/>
              <a:t>，您需要同意以下</a:t>
            </a:r>
            <a:r>
              <a:rPr lang="zh-CN" altLang="en-US" sz="2000" b="1" dirty="0" smtClean="0"/>
              <a:t>条款：</a:t>
            </a:r>
            <a:endParaRPr lang="en-US" altLang="zh-CN" sz="2000" b="1" dirty="0" smtClean="0"/>
          </a:p>
          <a:p>
            <a:pPr>
              <a:defRPr/>
            </a:pPr>
            <a:r>
              <a:rPr lang="en-US" altLang="zh-CN" sz="2000" b="1" dirty="0"/>
              <a:t> </a:t>
            </a:r>
            <a:r>
              <a:rPr lang="en-US" altLang="zh-CN" sz="2000" b="1" dirty="0" smtClean="0"/>
              <a:t>IACLE</a:t>
            </a:r>
            <a:r>
              <a:rPr lang="zh-CN" altLang="en-US" sz="2000" b="1" dirty="0" smtClean="0"/>
              <a:t>接触镜</a:t>
            </a:r>
            <a:r>
              <a:rPr lang="zh-CN" altLang="en-US" sz="2000" b="1" dirty="0"/>
              <a:t>课程只能用于个人或学习</a:t>
            </a:r>
            <a:r>
              <a:rPr lang="zh-CN" altLang="en-US" sz="2000" b="1" dirty="0" smtClean="0"/>
              <a:t>用途。</a:t>
            </a:r>
            <a:r>
              <a:rPr lang="zh-CN" altLang="en-US" sz="2000" b="1" dirty="0"/>
              <a:t>未经</a:t>
            </a:r>
            <a:r>
              <a:rPr lang="en-US" altLang="zh-CN" sz="2000" b="1" dirty="0" smtClean="0"/>
              <a:t>IACLE</a:t>
            </a:r>
            <a:r>
              <a:rPr lang="zh-CN" altLang="en-US" sz="2000" b="1" dirty="0" smtClean="0"/>
              <a:t>书面</a:t>
            </a:r>
            <a:r>
              <a:rPr lang="zh-CN" altLang="en-US" sz="2000" b="1" dirty="0"/>
              <a:t>同意，严禁传播或销售</a:t>
            </a:r>
            <a:r>
              <a:rPr lang="en-US" altLang="zh-CN" sz="2000" b="1" dirty="0"/>
              <a:t>ICLC</a:t>
            </a:r>
            <a:r>
              <a:rPr lang="zh-CN" altLang="en-US" sz="2000" b="1" dirty="0"/>
              <a:t>的全部或部分内容，或将本教材用于教育及个人以外的用途</a:t>
            </a:r>
            <a:r>
              <a:rPr lang="zh-CN" altLang="en-US" sz="2000" b="1" dirty="0" smtClean="0"/>
              <a:t>。除以下声明外，不得</a:t>
            </a:r>
            <a:r>
              <a:rPr lang="zh-CN" altLang="en-US" sz="2000" b="1" dirty="0"/>
              <a:t>复制、重新发布</a:t>
            </a:r>
            <a:r>
              <a:rPr lang="zh-CN" altLang="en-US" sz="2000" b="1" dirty="0" smtClean="0"/>
              <a:t>、出版或</a:t>
            </a:r>
            <a:r>
              <a:rPr lang="zh-CN" altLang="en-US" sz="2000" b="1" dirty="0"/>
              <a:t>分发</a:t>
            </a:r>
            <a:r>
              <a:rPr lang="en-US" altLang="zh-CN" sz="2000" b="1" dirty="0"/>
              <a:t>ICLC</a:t>
            </a:r>
            <a:r>
              <a:rPr lang="zh-CN" altLang="en-US" sz="2000" b="1" dirty="0"/>
              <a:t>中包含的任何材料</a:t>
            </a:r>
            <a:r>
              <a:rPr lang="zh-CN" altLang="en-US" sz="2000" b="1" dirty="0" smtClean="0"/>
              <a:t>。</a:t>
            </a:r>
            <a:endParaRPr lang="en-US" altLang="zh-CN" sz="2000" b="1" dirty="0" smtClean="0"/>
          </a:p>
          <a:p>
            <a:pPr>
              <a:defRPr/>
            </a:pPr>
            <a:r>
              <a:rPr lang="zh-CN" altLang="en-US" sz="2000" b="1" dirty="0" smtClean="0"/>
              <a:t>你可以在个人</a:t>
            </a:r>
            <a:r>
              <a:rPr lang="zh-CN" altLang="en-US" sz="2000" b="1" dirty="0"/>
              <a:t>或</a:t>
            </a:r>
            <a:r>
              <a:rPr lang="zh-CN" altLang="en-US" sz="2000" b="1" dirty="0" smtClean="0"/>
              <a:t>教育使用时打印课程材料</a:t>
            </a:r>
            <a:r>
              <a:rPr lang="zh-CN" altLang="en-US" sz="2000" b="1" dirty="0"/>
              <a:t>。所有版权信息，包括</a:t>
            </a:r>
            <a:r>
              <a:rPr lang="en-US" altLang="zh-CN" sz="2000" b="1" dirty="0"/>
              <a:t>IACLE</a:t>
            </a:r>
            <a:r>
              <a:rPr lang="zh-CN" altLang="en-US" sz="2000" b="1" dirty="0" smtClean="0"/>
              <a:t>徽标必须</a:t>
            </a:r>
            <a:r>
              <a:rPr lang="zh-CN" altLang="en-US" sz="2000" b="1" dirty="0"/>
              <a:t>保留在材料上</a:t>
            </a:r>
            <a:r>
              <a:rPr lang="zh-CN" altLang="en-US" sz="2000" b="1" dirty="0" smtClean="0"/>
              <a:t>。使用</a:t>
            </a:r>
            <a:r>
              <a:rPr lang="en-US" altLang="zh-CN" sz="2000" b="1" dirty="0"/>
              <a:t>ICLC</a:t>
            </a:r>
            <a:r>
              <a:rPr lang="zh-CN" altLang="en-US" sz="2000" b="1" dirty="0"/>
              <a:t>的任何内容，包括文本</a:t>
            </a:r>
            <a:r>
              <a:rPr lang="zh-CN" altLang="en-US" sz="2000" b="1" dirty="0" smtClean="0"/>
              <a:t>，图片或注释等必须提供合适的</a:t>
            </a:r>
            <a:r>
              <a:rPr lang="zh-CN" altLang="en-US" sz="2000" b="1" dirty="0"/>
              <a:t>引用标记。</a:t>
            </a:r>
            <a:endParaRPr lang="en-AU" altLang="zh-CN" sz="2000" b="1" dirty="0"/>
          </a:p>
          <a:p>
            <a:pPr>
              <a:defRPr/>
            </a:pPr>
            <a:endParaRPr lang="en-AU" sz="2000" dirty="0"/>
          </a:p>
        </p:txBody>
      </p:sp>
      <p:sp>
        <p:nvSpPr>
          <p:cNvPr id="4" name="TextBox 3"/>
          <p:cNvSpPr txBox="1">
            <a:spLocks noChangeArrowheads="1"/>
          </p:cNvSpPr>
          <p:nvPr/>
        </p:nvSpPr>
        <p:spPr bwMode="auto">
          <a:xfrm>
            <a:off x="2001842" y="44453"/>
            <a:ext cx="6264275" cy="645160"/>
          </a:xfrm>
          <a:prstGeom prst="rect">
            <a:avLst/>
          </a:prstGeom>
          <a:noFill/>
          <a:ln w="9525">
            <a:noFill/>
            <a:miter lim="800000"/>
          </a:ln>
        </p:spPr>
        <p:txBody>
          <a:bodyPr>
            <a:spAutoFit/>
          </a:bodyPr>
          <a:lstStyle/>
          <a:p>
            <a:pPr algn="ctr"/>
            <a:r>
              <a:rPr lang="zh-CN" altLang="en-US" sz="3600" b="1" dirty="0">
                <a:solidFill>
                  <a:srgbClr val="FFFFFF"/>
                </a:solidFill>
                <a:latin typeface="Arial" panose="020B0604020202020204" pitchFamily="34" charset="0"/>
                <a:cs typeface="Arial" panose="020B0604020202020204" pitchFamily="34" charset="0"/>
              </a:rPr>
              <a:t>版权声明</a:t>
            </a:r>
            <a:endParaRPr lang="en-AU" altLang="en-US" sz="3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916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57250" y="6134100"/>
            <a:ext cx="2143125" cy="457200"/>
          </a:xfrm>
          <a:prstGeom prst="rect">
            <a:avLst/>
          </a:prstGeom>
          <a:noFill/>
          <a:ln w="9525">
            <a:noFill/>
            <a:miter lim="800000"/>
          </a:ln>
        </p:spPr>
        <p:txBody>
          <a:bodyPr wrap="none" anchor="ctr"/>
          <a:lstStyle/>
          <a:p>
            <a:endParaRPr lang="en-US"/>
          </a:p>
        </p:txBody>
      </p:sp>
      <p:sp>
        <p:nvSpPr>
          <p:cNvPr id="24579" name="Rectangle 3"/>
          <p:cNvSpPr>
            <a:spLocks noChangeArrowheads="1"/>
          </p:cNvSpPr>
          <p:nvPr/>
        </p:nvSpPr>
        <p:spPr bwMode="auto">
          <a:xfrm>
            <a:off x="3600450" y="6134100"/>
            <a:ext cx="3257550" cy="457200"/>
          </a:xfrm>
          <a:prstGeom prst="rect">
            <a:avLst/>
          </a:prstGeom>
          <a:noFill/>
          <a:ln w="9525">
            <a:noFill/>
            <a:miter lim="800000"/>
          </a:ln>
        </p:spPr>
        <p:txBody>
          <a:bodyPr wrap="none" anchor="ctr"/>
          <a:lstStyle/>
          <a:p>
            <a:endParaRPr lang="en-US"/>
          </a:p>
        </p:txBody>
      </p:sp>
      <p:sp>
        <p:nvSpPr>
          <p:cNvPr id="24580" name="Rectangle 4"/>
          <p:cNvSpPr>
            <a:spLocks noChangeArrowheads="1"/>
          </p:cNvSpPr>
          <p:nvPr/>
        </p:nvSpPr>
        <p:spPr bwMode="auto">
          <a:xfrm>
            <a:off x="857250" y="6134100"/>
            <a:ext cx="2143125" cy="457200"/>
          </a:xfrm>
          <a:prstGeom prst="rect">
            <a:avLst/>
          </a:prstGeom>
          <a:noFill/>
          <a:ln w="9525">
            <a:noFill/>
            <a:miter lim="800000"/>
          </a:ln>
        </p:spPr>
        <p:txBody>
          <a:bodyPr wrap="none" anchor="ctr"/>
          <a:lstStyle/>
          <a:p>
            <a:endParaRPr lang="en-US"/>
          </a:p>
        </p:txBody>
      </p:sp>
      <p:sp>
        <p:nvSpPr>
          <p:cNvPr id="24581" name="Rectangle 5"/>
          <p:cNvSpPr>
            <a:spLocks noChangeArrowheads="1"/>
          </p:cNvSpPr>
          <p:nvPr/>
        </p:nvSpPr>
        <p:spPr bwMode="auto">
          <a:xfrm>
            <a:off x="3600450" y="6134100"/>
            <a:ext cx="3257550" cy="457200"/>
          </a:xfrm>
          <a:prstGeom prst="rect">
            <a:avLst/>
          </a:prstGeom>
          <a:noFill/>
          <a:ln w="9525">
            <a:noFill/>
            <a:miter lim="800000"/>
          </a:ln>
        </p:spPr>
        <p:txBody>
          <a:bodyPr wrap="none" anchor="ctr"/>
          <a:lstStyle/>
          <a:p>
            <a:endParaRPr lang="en-US"/>
          </a:p>
        </p:txBody>
      </p:sp>
      <p:sp>
        <p:nvSpPr>
          <p:cNvPr id="24582" name="Rectangle 6"/>
          <p:cNvSpPr>
            <a:spLocks noGrp="1" noChangeArrowheads="1"/>
          </p:cNvSpPr>
          <p:nvPr>
            <p:ph type="title"/>
          </p:nvPr>
        </p:nvSpPr>
        <p:spPr>
          <a:xfrm>
            <a:off x="135377" y="95240"/>
            <a:ext cx="8743950" cy="896938"/>
          </a:xfrm>
          <a:noFill/>
        </p:spPr>
        <p:txBody>
          <a:bodyPr>
            <a:noAutofit/>
          </a:bodyPr>
          <a:lstStyle/>
          <a:p>
            <a:pPr eaLnBrk="1" hangingPunct="1"/>
            <a:r>
              <a:rPr lang="zh-CN" altLang="en-US" dirty="0"/>
              <a:t>眼球平均参数</a:t>
            </a:r>
            <a:r>
              <a:rPr lang="en-US" dirty="0">
                <a:latin typeface="Arial" panose="020B0604020202020204" pitchFamily="34" charset="0"/>
              </a:rPr>
              <a:t> (</a:t>
            </a:r>
            <a:r>
              <a:rPr lang="zh-CN" altLang="en-US" dirty="0">
                <a:latin typeface="Arial" panose="020B0604020202020204" pitchFamily="34" charset="0"/>
              </a:rPr>
              <a:t>范围</a:t>
            </a:r>
            <a:r>
              <a:rPr lang="en-US" dirty="0">
                <a:latin typeface="Arial" panose="020B0604020202020204" pitchFamily="34" charset="0"/>
              </a:rPr>
              <a:t>)</a:t>
            </a:r>
            <a:br>
              <a:rPr lang="en-US" dirty="0">
                <a:latin typeface="Arial" panose="020B0604020202020204" pitchFamily="34" charset="0"/>
              </a:rPr>
            </a:br>
            <a:endParaRPr lang="en-US" dirty="0"/>
          </a:p>
        </p:txBody>
      </p:sp>
      <p:sp>
        <p:nvSpPr>
          <p:cNvPr id="24583" name="Rectangle 7"/>
          <p:cNvSpPr>
            <a:spLocks noGrp="1" noChangeArrowheads="1"/>
          </p:cNvSpPr>
          <p:nvPr>
            <p:ph idx="1"/>
          </p:nvPr>
        </p:nvSpPr>
        <p:spPr>
          <a:xfrm>
            <a:off x="719139" y="1187165"/>
            <a:ext cx="9033002" cy="4329112"/>
          </a:xfrm>
        </p:spPr>
        <p:txBody>
          <a:bodyPr/>
          <a:lstStyle/>
          <a:p>
            <a:pPr eaLnBrk="1" hangingPunct="1">
              <a:lnSpc>
                <a:spcPct val="90000"/>
              </a:lnSpc>
              <a:buFontTx/>
              <a:buNone/>
            </a:pPr>
            <a:r>
              <a:rPr lang="zh-CN" altLang="en-US" sz="2400" b="1" dirty="0"/>
              <a:t>角膜</a:t>
            </a:r>
            <a:r>
              <a:rPr lang="en-US" sz="2400" b="1" dirty="0"/>
              <a:t>:</a:t>
            </a:r>
            <a:endParaRPr lang="en-US" sz="2400" dirty="0"/>
          </a:p>
          <a:p>
            <a:pPr>
              <a:lnSpc>
                <a:spcPct val="90000"/>
              </a:lnSpc>
              <a:buNone/>
            </a:pPr>
            <a:r>
              <a:rPr lang="en-US" sz="2400" dirty="0"/>
              <a:t>	      </a:t>
            </a:r>
            <a:r>
              <a:rPr lang="zh-CN" altLang="en-US" sz="2400" dirty="0"/>
              <a:t>水平可见虹膜直径</a:t>
            </a:r>
            <a:r>
              <a:rPr lang="en-US" sz="2400" dirty="0"/>
              <a:t>HVID:            	12 mm (11 - 12.5 mm)</a:t>
            </a:r>
          </a:p>
          <a:p>
            <a:pPr eaLnBrk="1" hangingPunct="1">
              <a:lnSpc>
                <a:spcPct val="90000"/>
              </a:lnSpc>
              <a:buFontTx/>
              <a:buNone/>
            </a:pPr>
            <a:r>
              <a:rPr lang="en-US" sz="2400" dirty="0"/>
              <a:t>		</a:t>
            </a:r>
            <a:r>
              <a:rPr lang="zh-CN" altLang="en-US" sz="2400" dirty="0"/>
              <a:t>曲率半径</a:t>
            </a:r>
            <a:r>
              <a:rPr lang="en-US" sz="2400" i="1" dirty="0" err="1"/>
              <a:t>r</a:t>
            </a:r>
            <a:r>
              <a:rPr lang="en-US" sz="2400" baseline="-25000" dirty="0" err="1"/>
              <a:t>o</a:t>
            </a:r>
            <a:r>
              <a:rPr lang="en-US" sz="2400" dirty="0"/>
              <a:t>:				7.8 mm  (7 - 9.5 mm)</a:t>
            </a:r>
          </a:p>
          <a:p>
            <a:pPr eaLnBrk="1" hangingPunct="1">
              <a:lnSpc>
                <a:spcPct val="90000"/>
              </a:lnSpc>
              <a:buFontTx/>
              <a:buNone/>
            </a:pPr>
            <a:r>
              <a:rPr lang="en-US" sz="2400" dirty="0"/>
              <a:t>		</a:t>
            </a:r>
            <a:r>
              <a:rPr lang="zh-CN" altLang="en-US" sz="2400" dirty="0"/>
              <a:t>偏心率</a:t>
            </a:r>
            <a:r>
              <a:rPr lang="en-US" sz="2400" i="1" dirty="0"/>
              <a:t>e</a:t>
            </a:r>
            <a:r>
              <a:rPr lang="en-US" sz="2400" dirty="0"/>
              <a:t>:				0.47 (0.4 - 0.6 mm)</a:t>
            </a:r>
          </a:p>
          <a:p>
            <a:pPr eaLnBrk="1" hangingPunct="1">
              <a:lnSpc>
                <a:spcPct val="90000"/>
              </a:lnSpc>
              <a:buFontTx/>
              <a:buNone/>
            </a:pPr>
            <a:r>
              <a:rPr lang="zh-CN" altLang="en-US" sz="2400" b="1" dirty="0"/>
              <a:t>瞳孔</a:t>
            </a:r>
            <a:r>
              <a:rPr lang="en-US" sz="2400" b="1" dirty="0"/>
              <a:t>:	</a:t>
            </a:r>
            <a:r>
              <a:rPr lang="zh-CN" altLang="en-US" sz="2400" dirty="0"/>
              <a:t>直径</a:t>
            </a:r>
            <a:r>
              <a:rPr lang="en-US" sz="2400" dirty="0"/>
              <a:t>:			                      7–8 mm	</a:t>
            </a:r>
          </a:p>
          <a:p>
            <a:pPr eaLnBrk="1" hangingPunct="1">
              <a:lnSpc>
                <a:spcPct val="160000"/>
              </a:lnSpc>
              <a:buFontTx/>
              <a:buNone/>
            </a:pPr>
            <a:r>
              <a:rPr lang="zh-CN" altLang="en-US" sz="2400" b="1" dirty="0"/>
              <a:t>眼睑</a:t>
            </a:r>
            <a:r>
              <a:rPr lang="en-US" sz="2400" b="1" dirty="0"/>
              <a:t>:</a:t>
            </a:r>
            <a:r>
              <a:rPr lang="en-US" sz="2400" dirty="0"/>
              <a:t>	</a:t>
            </a:r>
            <a:r>
              <a:rPr lang="zh-CN" altLang="en-US" sz="2400" dirty="0"/>
              <a:t>睑裂高度</a:t>
            </a:r>
            <a:r>
              <a:rPr lang="en-US" sz="2400" dirty="0"/>
              <a:t>:</a:t>
            </a:r>
            <a:r>
              <a:rPr lang="en-US" sz="2400" b="1" dirty="0"/>
              <a:t> 		             	</a:t>
            </a:r>
            <a:r>
              <a:rPr lang="en-US" sz="2400" dirty="0"/>
              <a:t>9.5 mm	</a:t>
            </a:r>
          </a:p>
          <a:p>
            <a:pPr eaLnBrk="1" hangingPunct="1">
              <a:lnSpc>
                <a:spcPct val="60000"/>
              </a:lnSpc>
              <a:buFontTx/>
              <a:buNone/>
            </a:pPr>
            <a:r>
              <a:rPr lang="en-US" sz="2400" dirty="0"/>
              <a:t>							 (</a:t>
            </a:r>
            <a:r>
              <a:rPr lang="zh-CN" altLang="en-US" sz="2400" dirty="0"/>
              <a:t>取决于人种</a:t>
            </a:r>
            <a:r>
              <a:rPr lang="en-US" sz="2400" dirty="0"/>
              <a:t>)</a:t>
            </a:r>
          </a:p>
        </p:txBody>
      </p:sp>
      <p:sp>
        <p:nvSpPr>
          <p:cNvPr id="24584" name="Rectangle 8"/>
          <p:cNvSpPr>
            <a:spLocks noChangeArrowheads="1"/>
          </p:cNvSpPr>
          <p:nvPr/>
        </p:nvSpPr>
        <p:spPr bwMode="auto">
          <a:xfrm>
            <a:off x="695325" y="263528"/>
            <a:ext cx="8743950" cy="1084263"/>
          </a:xfrm>
          <a:prstGeom prst="rect">
            <a:avLst/>
          </a:prstGeom>
          <a:noFill/>
          <a:ln w="9525">
            <a:noFill/>
            <a:miter lim="800000"/>
          </a:ln>
        </p:spPr>
        <p:txBody>
          <a:bodyPr lIns="92075" tIns="46038" rIns="92075" bIns="46038" anchor="ctr"/>
          <a:lstStyle/>
          <a:p>
            <a:pPr algn="ctr" defTabSz="762000">
              <a:lnSpc>
                <a:spcPct val="90000"/>
              </a:lnSpc>
            </a:pPr>
            <a:endParaRPr lang="en-US" sz="3500" b="1">
              <a:solidFill>
                <a:schemeClr val="bg1"/>
              </a:solidFill>
              <a:latin typeface="Arial" panose="020B060402020202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57250" y="6134100"/>
            <a:ext cx="2143125" cy="457200"/>
          </a:xfrm>
          <a:prstGeom prst="rect">
            <a:avLst/>
          </a:prstGeom>
          <a:noFill/>
          <a:ln w="9525">
            <a:noFill/>
            <a:miter lim="800000"/>
          </a:ln>
        </p:spPr>
        <p:txBody>
          <a:bodyPr wrap="none" anchor="ctr"/>
          <a:lstStyle/>
          <a:p>
            <a:endParaRPr lang="en-US"/>
          </a:p>
        </p:txBody>
      </p:sp>
      <p:sp>
        <p:nvSpPr>
          <p:cNvPr id="25603" name="Rectangle 3"/>
          <p:cNvSpPr>
            <a:spLocks noChangeArrowheads="1"/>
          </p:cNvSpPr>
          <p:nvPr/>
        </p:nvSpPr>
        <p:spPr bwMode="auto">
          <a:xfrm>
            <a:off x="3600450" y="6134100"/>
            <a:ext cx="3257550" cy="457200"/>
          </a:xfrm>
          <a:prstGeom prst="rect">
            <a:avLst/>
          </a:prstGeom>
          <a:noFill/>
          <a:ln w="9525">
            <a:noFill/>
            <a:miter lim="800000"/>
          </a:ln>
        </p:spPr>
        <p:txBody>
          <a:bodyPr wrap="none" anchor="ctr"/>
          <a:lstStyle/>
          <a:p>
            <a:endParaRPr lang="en-US"/>
          </a:p>
        </p:txBody>
      </p:sp>
      <p:sp>
        <p:nvSpPr>
          <p:cNvPr id="25604" name="Rectangle 4"/>
          <p:cNvSpPr>
            <a:spLocks noChangeArrowheads="1"/>
          </p:cNvSpPr>
          <p:nvPr/>
        </p:nvSpPr>
        <p:spPr bwMode="auto">
          <a:xfrm>
            <a:off x="857250" y="6134100"/>
            <a:ext cx="2143125" cy="457200"/>
          </a:xfrm>
          <a:prstGeom prst="rect">
            <a:avLst/>
          </a:prstGeom>
          <a:noFill/>
          <a:ln w="9525">
            <a:noFill/>
            <a:miter lim="800000"/>
          </a:ln>
        </p:spPr>
        <p:txBody>
          <a:bodyPr wrap="none" anchor="ctr"/>
          <a:lstStyle/>
          <a:p>
            <a:endParaRPr lang="en-US"/>
          </a:p>
        </p:txBody>
      </p:sp>
      <p:sp>
        <p:nvSpPr>
          <p:cNvPr id="25605" name="Rectangle 5"/>
          <p:cNvSpPr>
            <a:spLocks noChangeArrowheads="1"/>
          </p:cNvSpPr>
          <p:nvPr/>
        </p:nvSpPr>
        <p:spPr bwMode="auto">
          <a:xfrm>
            <a:off x="3600450" y="6134100"/>
            <a:ext cx="3257550" cy="457200"/>
          </a:xfrm>
          <a:prstGeom prst="rect">
            <a:avLst/>
          </a:prstGeom>
          <a:noFill/>
          <a:ln w="9525">
            <a:noFill/>
            <a:miter lim="800000"/>
          </a:ln>
        </p:spPr>
        <p:txBody>
          <a:bodyPr wrap="none" anchor="ctr"/>
          <a:lstStyle/>
          <a:p>
            <a:endParaRPr lang="en-US"/>
          </a:p>
        </p:txBody>
      </p:sp>
      <p:sp>
        <p:nvSpPr>
          <p:cNvPr id="25606" name="Rectangle 6"/>
          <p:cNvSpPr>
            <a:spLocks noGrp="1" noChangeArrowheads="1"/>
          </p:cNvSpPr>
          <p:nvPr>
            <p:ph type="title"/>
          </p:nvPr>
        </p:nvSpPr>
        <p:spPr>
          <a:xfrm>
            <a:off x="138554" y="95919"/>
            <a:ext cx="8743950" cy="896938"/>
          </a:xfrm>
          <a:noFill/>
        </p:spPr>
        <p:txBody>
          <a:bodyPr>
            <a:noAutofit/>
          </a:bodyPr>
          <a:lstStyle/>
          <a:p>
            <a:pPr eaLnBrk="1" hangingPunct="1"/>
            <a:r>
              <a:rPr lang="zh-CN" altLang="en-US" dirty="0"/>
              <a:t>适用于普通眼的镜片参数</a:t>
            </a:r>
            <a:r>
              <a:rPr lang="en-US" dirty="0">
                <a:latin typeface="Arial" panose="020B0604020202020204" pitchFamily="34" charset="0"/>
              </a:rPr>
              <a:t>: </a:t>
            </a:r>
            <a:r>
              <a:rPr lang="zh-CN" altLang="en-US" dirty="0" err="1">
                <a:solidFill>
                  <a:srgbClr val="FFFF00"/>
                </a:solidFill>
                <a:latin typeface="Arial" panose="020B0604020202020204" pitchFamily="34" charset="0"/>
              </a:rPr>
              <a:t>软性接触镜</a:t>
            </a:r>
            <a:r>
              <a:rPr lang="en-US" dirty="0">
                <a:solidFill>
                  <a:srgbClr val="E3BEFF"/>
                </a:solidFill>
                <a:latin typeface="Arial" panose="020B0604020202020204" pitchFamily="34" charset="0"/>
              </a:rPr>
              <a:t/>
            </a:r>
            <a:br>
              <a:rPr lang="en-US" dirty="0">
                <a:solidFill>
                  <a:srgbClr val="E3BEFF"/>
                </a:solidFill>
                <a:latin typeface="Arial" panose="020B0604020202020204" pitchFamily="34" charset="0"/>
              </a:rPr>
            </a:br>
            <a:endParaRPr lang="en-US" dirty="0"/>
          </a:p>
        </p:txBody>
      </p:sp>
      <p:sp>
        <p:nvSpPr>
          <p:cNvPr id="25607" name="Rectangle 7"/>
          <p:cNvSpPr>
            <a:spLocks noGrp="1" noChangeArrowheads="1"/>
          </p:cNvSpPr>
          <p:nvPr>
            <p:ph idx="1"/>
          </p:nvPr>
        </p:nvSpPr>
        <p:spPr>
          <a:xfrm>
            <a:off x="698030" y="1124680"/>
            <a:ext cx="8184474" cy="4329112"/>
          </a:xfrm>
        </p:spPr>
        <p:txBody>
          <a:bodyPr/>
          <a:lstStyle/>
          <a:p>
            <a:pPr>
              <a:lnSpc>
                <a:spcPct val="110000"/>
              </a:lnSpc>
              <a:buNone/>
            </a:pPr>
            <a:r>
              <a:rPr lang="zh-CN" altLang="en-US" sz="2400" dirty="0">
                <a:solidFill>
                  <a:srgbClr val="5B6F7B"/>
                </a:solidFill>
              </a:rPr>
              <a:t>后表面光学区曲率半径</a:t>
            </a:r>
            <a:r>
              <a:rPr lang="en-US" sz="2400" dirty="0">
                <a:solidFill>
                  <a:srgbClr val="5B6F7B"/>
                </a:solidFill>
              </a:rPr>
              <a:t>BOZR</a:t>
            </a:r>
            <a:r>
              <a:rPr lang="en-US" altLang="zh-CN" sz="2400" dirty="0">
                <a:solidFill>
                  <a:srgbClr val="5B6F7B"/>
                </a:solidFill>
              </a:rPr>
              <a:t>: </a:t>
            </a:r>
            <a:r>
              <a:rPr lang="en-US" sz="2400" dirty="0">
                <a:solidFill>
                  <a:srgbClr val="5B6F7B"/>
                </a:solidFill>
              </a:rPr>
              <a:t>	        8.5 mm (</a:t>
            </a:r>
            <a:r>
              <a:rPr lang="en-US" sz="2400" i="1" dirty="0" err="1">
                <a:solidFill>
                  <a:srgbClr val="5B6F7B"/>
                </a:solidFill>
              </a:rPr>
              <a:t>r</a:t>
            </a:r>
            <a:r>
              <a:rPr lang="en-US" sz="2400" baseline="-25000" dirty="0" err="1">
                <a:solidFill>
                  <a:srgbClr val="5B6F7B"/>
                </a:solidFill>
              </a:rPr>
              <a:t>o</a:t>
            </a:r>
            <a:r>
              <a:rPr lang="en-US" sz="2400" dirty="0">
                <a:solidFill>
                  <a:srgbClr val="5B6F7B"/>
                </a:solidFill>
              </a:rPr>
              <a:t> + 0.7)</a:t>
            </a:r>
          </a:p>
          <a:p>
            <a:pPr>
              <a:lnSpc>
                <a:spcPct val="110000"/>
              </a:lnSpc>
              <a:buNone/>
            </a:pPr>
            <a:r>
              <a:rPr lang="zh-CN" altLang="en-US" sz="2400" dirty="0">
                <a:solidFill>
                  <a:srgbClr val="5B6F7B"/>
                </a:solidFill>
              </a:rPr>
              <a:t>后</a:t>
            </a:r>
            <a:r>
              <a:rPr lang="en-US" altLang="zh-CN" sz="2400" dirty="0">
                <a:solidFill>
                  <a:srgbClr val="5B6F7B"/>
                </a:solidFill>
              </a:rPr>
              <a:t>/</a:t>
            </a:r>
            <a:r>
              <a:rPr lang="zh-CN" altLang="en-US" sz="2400" dirty="0">
                <a:solidFill>
                  <a:srgbClr val="5B6F7B"/>
                </a:solidFill>
              </a:rPr>
              <a:t>前表面光学区直径</a:t>
            </a:r>
            <a:r>
              <a:rPr lang="en-US" sz="2400" dirty="0">
                <a:solidFill>
                  <a:srgbClr val="5B6F7B"/>
                </a:solidFill>
              </a:rPr>
              <a:t>BOZD/FOZD:       </a:t>
            </a:r>
            <a:r>
              <a:rPr lang="en-US" sz="2400" dirty="0">
                <a:solidFill>
                  <a:srgbClr val="5B6F7B"/>
                </a:solidFill>
                <a:latin typeface="Symbol" panose="05050102010706020507" pitchFamily="18" charset="2"/>
              </a:rPr>
              <a:t>³</a:t>
            </a:r>
            <a:r>
              <a:rPr lang="en-US" sz="2400" dirty="0">
                <a:solidFill>
                  <a:srgbClr val="5B6F7B"/>
                </a:solidFill>
              </a:rPr>
              <a:t>8 mm</a:t>
            </a:r>
          </a:p>
          <a:p>
            <a:pPr eaLnBrk="1" hangingPunct="1">
              <a:lnSpc>
                <a:spcPct val="110000"/>
              </a:lnSpc>
              <a:buFontTx/>
              <a:buNone/>
            </a:pPr>
            <a:r>
              <a:rPr lang="zh-CN" altLang="en-US" sz="2400" dirty="0">
                <a:solidFill>
                  <a:srgbClr val="5B6F7B"/>
                </a:solidFill>
              </a:rPr>
              <a:t>总直径</a:t>
            </a:r>
            <a:r>
              <a:rPr lang="en-US" sz="2400" dirty="0">
                <a:solidFill>
                  <a:srgbClr val="5B6F7B"/>
                </a:solidFill>
              </a:rPr>
              <a:t>TD:				       14 mm (HVID + 2) </a:t>
            </a:r>
          </a:p>
          <a:p>
            <a:pPr eaLnBrk="1" hangingPunct="1">
              <a:lnSpc>
                <a:spcPct val="110000"/>
              </a:lnSpc>
              <a:buFontTx/>
              <a:buNone/>
            </a:pPr>
            <a:r>
              <a:rPr lang="zh-CN" altLang="en-US" sz="2400" i="1" dirty="0">
                <a:solidFill>
                  <a:srgbClr val="5B6F7B"/>
                </a:solidFill>
              </a:rPr>
              <a:t>中央厚度</a:t>
            </a:r>
            <a:r>
              <a:rPr lang="en-US" sz="2400" i="1" dirty="0" err="1">
                <a:solidFill>
                  <a:srgbClr val="5B6F7B"/>
                </a:solidFill>
              </a:rPr>
              <a:t>t</a:t>
            </a:r>
            <a:r>
              <a:rPr lang="en-US" sz="2400" baseline="-25000" dirty="0" err="1">
                <a:solidFill>
                  <a:srgbClr val="5B6F7B"/>
                </a:solidFill>
              </a:rPr>
              <a:t>c</a:t>
            </a:r>
            <a:r>
              <a:rPr lang="en-US" sz="2400" dirty="0">
                <a:solidFill>
                  <a:srgbClr val="5B6F7B"/>
                </a:solidFill>
              </a:rPr>
              <a:t>:</a:t>
            </a:r>
          </a:p>
          <a:p>
            <a:pPr eaLnBrk="1" hangingPunct="1">
              <a:lnSpc>
                <a:spcPct val="110000"/>
              </a:lnSpc>
              <a:buFontTx/>
              <a:buNone/>
            </a:pPr>
            <a:r>
              <a:rPr lang="en-US" sz="2400" dirty="0">
                <a:solidFill>
                  <a:srgbClr val="5B6F7B"/>
                </a:solidFill>
              </a:rPr>
              <a:t>	</a:t>
            </a:r>
            <a:r>
              <a:rPr lang="zh-CN" altLang="en-US" sz="2400" dirty="0">
                <a:solidFill>
                  <a:srgbClr val="5B6F7B"/>
                </a:solidFill>
              </a:rPr>
              <a:t>低含水</a:t>
            </a:r>
            <a:r>
              <a:rPr lang="en-US" sz="2400" dirty="0">
                <a:solidFill>
                  <a:srgbClr val="5B6F7B"/>
                </a:solidFill>
              </a:rPr>
              <a:t>:		0.035 mm</a:t>
            </a:r>
          </a:p>
          <a:p>
            <a:pPr eaLnBrk="1" hangingPunct="1">
              <a:lnSpc>
                <a:spcPct val="110000"/>
              </a:lnSpc>
              <a:buFontTx/>
              <a:buNone/>
            </a:pPr>
            <a:r>
              <a:rPr lang="en-US" sz="2400" dirty="0">
                <a:solidFill>
                  <a:srgbClr val="5B6F7B"/>
                </a:solidFill>
              </a:rPr>
              <a:t>	</a:t>
            </a:r>
            <a:r>
              <a:rPr lang="zh-CN" altLang="en-US" sz="2400" dirty="0">
                <a:solidFill>
                  <a:srgbClr val="5B6F7B"/>
                </a:solidFill>
              </a:rPr>
              <a:t>高含水</a:t>
            </a:r>
            <a:r>
              <a:rPr lang="en-US" sz="2400" dirty="0">
                <a:solidFill>
                  <a:srgbClr val="5B6F7B"/>
                </a:solidFill>
              </a:rPr>
              <a:t>:		0.06 - 0.10 mm</a:t>
            </a:r>
          </a:p>
          <a:p>
            <a:pPr eaLnBrk="1" hangingPunct="1">
              <a:lnSpc>
                <a:spcPct val="110000"/>
              </a:lnSpc>
              <a:buFontTx/>
              <a:buNone/>
            </a:pPr>
            <a:endParaRPr lang="en-US" sz="2400" dirty="0">
              <a:solidFill>
                <a:srgbClr val="5B6F7B"/>
              </a:solidFill>
            </a:endParaRPr>
          </a:p>
        </p:txBody>
      </p:sp>
      <p:sp>
        <p:nvSpPr>
          <p:cNvPr id="25608" name="Rectangle 8"/>
          <p:cNvSpPr>
            <a:spLocks noChangeArrowheads="1"/>
          </p:cNvSpPr>
          <p:nvPr/>
        </p:nvSpPr>
        <p:spPr bwMode="auto">
          <a:xfrm>
            <a:off x="0" y="1438728"/>
            <a:ext cx="8743950" cy="1084263"/>
          </a:xfrm>
          <a:prstGeom prst="rect">
            <a:avLst/>
          </a:prstGeom>
          <a:noFill/>
          <a:ln w="9525">
            <a:noFill/>
            <a:miter lim="800000"/>
          </a:ln>
        </p:spPr>
        <p:txBody>
          <a:bodyPr lIns="92075" tIns="46038" rIns="92075" bIns="46038" anchor="ctr"/>
          <a:lstStyle/>
          <a:p>
            <a:pPr algn="ctr" defTabSz="762000">
              <a:lnSpc>
                <a:spcPct val="90000"/>
              </a:lnSpc>
            </a:pPr>
            <a:endParaRPr lang="en-US" sz="3500" b="1">
              <a:solidFill>
                <a:srgbClr val="E3BEFF"/>
              </a:solidFill>
              <a:latin typeface="Arial" panose="020B060402020202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662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662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662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6630" name="Rectangle 6"/>
          <p:cNvSpPr>
            <a:spLocks noGrp="1" noChangeArrowheads="1"/>
          </p:cNvSpPr>
          <p:nvPr>
            <p:ph type="title"/>
          </p:nvPr>
        </p:nvSpPr>
        <p:spPr>
          <a:xfrm>
            <a:off x="133350" y="100012"/>
            <a:ext cx="8743950" cy="1143001"/>
          </a:xfrm>
          <a:noFill/>
        </p:spPr>
        <p:txBody>
          <a:bodyPr/>
          <a:lstStyle/>
          <a:p>
            <a:pPr eaLnBrk="1" hangingPunct="1"/>
            <a:r>
              <a:rPr lang="zh-CN" altLang="en-US" dirty="0"/>
              <a:t>动机</a:t>
            </a:r>
          </a:p>
        </p:txBody>
      </p:sp>
      <p:sp>
        <p:nvSpPr>
          <p:cNvPr id="26631" name="Rectangle 7"/>
          <p:cNvSpPr>
            <a:spLocks noGrp="1" noChangeArrowheads="1"/>
          </p:cNvSpPr>
          <p:nvPr>
            <p:ph idx="1"/>
          </p:nvPr>
        </p:nvSpPr>
        <p:spPr>
          <a:xfrm>
            <a:off x="659830" y="761584"/>
            <a:ext cx="4760912" cy="4611685"/>
          </a:xfrm>
        </p:spPr>
        <p:txBody>
          <a:bodyPr/>
          <a:lstStyle/>
          <a:p>
            <a:pPr eaLnBrk="1" hangingPunct="1">
              <a:lnSpc>
                <a:spcPct val="200000"/>
              </a:lnSpc>
            </a:pPr>
            <a:r>
              <a:rPr lang="zh-CN" altLang="en-US" sz="2400" dirty="0">
                <a:solidFill>
                  <a:srgbClr val="5B6F7B"/>
                </a:solidFill>
              </a:rPr>
              <a:t>眼部健康</a:t>
            </a:r>
            <a:endParaRPr lang="en-US" sz="2400" dirty="0">
              <a:solidFill>
                <a:srgbClr val="5B6F7B"/>
              </a:solidFill>
            </a:endParaRPr>
          </a:p>
          <a:p>
            <a:pPr>
              <a:lnSpc>
                <a:spcPct val="200000"/>
              </a:lnSpc>
            </a:pPr>
            <a:r>
              <a:rPr lang="zh-CN" altLang="en-US" sz="2400" dirty="0">
                <a:solidFill>
                  <a:srgbClr val="5B6F7B"/>
                </a:solidFill>
                <a:latin typeface="Arial" panose="020B0604020202020204"/>
                <a:cs typeface="Arial" panose="020B0604020202020204"/>
              </a:rPr>
              <a:t>减少镜片护理</a:t>
            </a:r>
            <a:endParaRPr lang="en-US" sz="2400" dirty="0">
              <a:solidFill>
                <a:srgbClr val="5B6F7B"/>
              </a:solidFill>
            </a:endParaRPr>
          </a:p>
          <a:p>
            <a:pPr eaLnBrk="1" hangingPunct="1">
              <a:lnSpc>
                <a:spcPct val="200000"/>
              </a:lnSpc>
            </a:pPr>
            <a:r>
              <a:rPr lang="zh-CN" altLang="en-US" sz="2400" dirty="0">
                <a:solidFill>
                  <a:srgbClr val="5B6F7B"/>
                </a:solidFill>
              </a:rPr>
              <a:t>单位成本</a:t>
            </a:r>
            <a:endParaRPr lang="en-US" sz="2400" dirty="0">
              <a:solidFill>
                <a:srgbClr val="5B6F7B"/>
              </a:solidFill>
            </a:endParaRPr>
          </a:p>
          <a:p>
            <a:pPr eaLnBrk="1" hangingPunct="1">
              <a:lnSpc>
                <a:spcPct val="200000"/>
              </a:lnSpc>
            </a:pPr>
            <a:r>
              <a:rPr lang="zh-CN" altLang="en-US" sz="2400" dirty="0">
                <a:solidFill>
                  <a:srgbClr val="5B6F7B"/>
                </a:solidFill>
              </a:rPr>
              <a:t>长戴</a:t>
            </a:r>
            <a:endParaRPr lang="en-US" sz="2400" dirty="0">
              <a:solidFill>
                <a:srgbClr val="5B6F7B"/>
              </a:solidFill>
            </a:endParaRPr>
          </a:p>
          <a:p>
            <a:pPr eaLnBrk="1" hangingPunct="1">
              <a:lnSpc>
                <a:spcPct val="200000"/>
              </a:lnSpc>
            </a:pPr>
            <a:r>
              <a:rPr lang="zh-CN" altLang="en-US" sz="2400" dirty="0">
                <a:solidFill>
                  <a:srgbClr val="5B6F7B"/>
                </a:solidFill>
              </a:rPr>
              <a:t>惰性</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765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765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765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7654" name="Rectangle 6"/>
          <p:cNvSpPr>
            <a:spLocks noGrp="1" noChangeArrowheads="1"/>
          </p:cNvSpPr>
          <p:nvPr>
            <p:ph type="title"/>
          </p:nvPr>
        </p:nvSpPr>
        <p:spPr>
          <a:xfrm>
            <a:off x="141288" y="101600"/>
            <a:ext cx="8743950" cy="1143000"/>
          </a:xfrm>
          <a:noFill/>
        </p:spPr>
        <p:txBody>
          <a:bodyPr/>
          <a:lstStyle/>
          <a:p>
            <a:pPr eaLnBrk="1" hangingPunct="1"/>
            <a:r>
              <a:rPr lang="zh-CN" altLang="en-US" dirty="0"/>
              <a:t>镜片选择</a:t>
            </a:r>
          </a:p>
        </p:txBody>
      </p:sp>
      <p:sp>
        <p:nvSpPr>
          <p:cNvPr id="27655" name="Rectangle 7"/>
          <p:cNvSpPr>
            <a:spLocks noGrp="1" noChangeArrowheads="1"/>
          </p:cNvSpPr>
          <p:nvPr>
            <p:ph idx="1"/>
          </p:nvPr>
        </p:nvSpPr>
        <p:spPr>
          <a:xfrm>
            <a:off x="663576" y="764630"/>
            <a:ext cx="6118225" cy="3233738"/>
          </a:xfrm>
        </p:spPr>
        <p:txBody>
          <a:bodyPr/>
          <a:lstStyle/>
          <a:p>
            <a:pPr eaLnBrk="1" hangingPunct="1">
              <a:lnSpc>
                <a:spcPct val="200000"/>
              </a:lnSpc>
            </a:pPr>
            <a:r>
              <a:rPr lang="zh-CN" altLang="en-US" sz="2400" dirty="0"/>
              <a:t>镜片设计</a:t>
            </a:r>
            <a:endParaRPr lang="en-US" sz="2400" dirty="0"/>
          </a:p>
          <a:p>
            <a:pPr eaLnBrk="1" hangingPunct="1">
              <a:lnSpc>
                <a:spcPct val="200000"/>
              </a:lnSpc>
            </a:pPr>
            <a:r>
              <a:rPr lang="zh-CN" altLang="en-US" sz="2400" dirty="0"/>
              <a:t>镜片材料</a:t>
            </a:r>
            <a:endParaRPr lang="en-US" sz="2400" dirty="0"/>
          </a:p>
          <a:p>
            <a:pPr eaLnBrk="1" hangingPunct="1">
              <a:lnSpc>
                <a:spcPct val="200000"/>
              </a:lnSpc>
            </a:pPr>
            <a:r>
              <a:rPr lang="zh-CN" altLang="en-US" sz="2400" dirty="0"/>
              <a:t>镜片可选参数</a:t>
            </a:r>
            <a:endParaRPr lang="en-US" sz="2400" dirty="0"/>
          </a:p>
          <a:p>
            <a:pPr eaLnBrk="1" hangingPunct="1">
              <a:lnSpc>
                <a:spcPct val="200000"/>
              </a:lnSpc>
            </a:pPr>
            <a:r>
              <a:rPr lang="zh-CN" altLang="en-US" sz="2400" dirty="0"/>
              <a:t>镜片更换周期</a:t>
            </a:r>
            <a:endParaRPr lang="en-US" sz="2400" dirty="0"/>
          </a:p>
          <a:p>
            <a:pPr eaLnBrk="1" hangingPunct="1">
              <a:lnSpc>
                <a:spcPct val="200000"/>
              </a:lnSpc>
            </a:pPr>
            <a:r>
              <a:rPr lang="zh-CN" altLang="en-US" sz="2400" dirty="0"/>
              <a:t>戴镜方式</a:t>
            </a:r>
            <a:endParaRPr lang="en-US" sz="2400" dirty="0"/>
          </a:p>
          <a:p>
            <a:pPr eaLnBrk="1" hangingPunct="1">
              <a:lnSpc>
                <a:spcPct val="200000"/>
              </a:lnSpc>
            </a:pPr>
            <a:endParaRPr lang="en-US" sz="2400"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867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867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867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8678" name="Rectangle 6"/>
          <p:cNvSpPr>
            <a:spLocks noGrp="1" noChangeArrowheads="1"/>
          </p:cNvSpPr>
          <p:nvPr>
            <p:ph type="title"/>
          </p:nvPr>
        </p:nvSpPr>
        <p:spPr>
          <a:xfrm>
            <a:off x="141288" y="95250"/>
            <a:ext cx="8743950" cy="1143000"/>
          </a:xfrm>
          <a:noFill/>
        </p:spPr>
        <p:txBody>
          <a:bodyPr/>
          <a:lstStyle/>
          <a:p>
            <a:pPr eaLnBrk="1" hangingPunct="1"/>
            <a:r>
              <a:rPr lang="zh-CN" altLang="en-US" dirty="0"/>
              <a:t>镜片种类</a:t>
            </a:r>
          </a:p>
        </p:txBody>
      </p:sp>
      <p:sp>
        <p:nvSpPr>
          <p:cNvPr id="28679" name="Rectangle 7"/>
          <p:cNvSpPr>
            <a:spLocks noGrp="1" noChangeArrowheads="1"/>
          </p:cNvSpPr>
          <p:nvPr>
            <p:ph idx="1"/>
          </p:nvPr>
        </p:nvSpPr>
        <p:spPr>
          <a:xfrm>
            <a:off x="660130" y="766920"/>
            <a:ext cx="8985791" cy="4994275"/>
          </a:xfrm>
        </p:spPr>
        <p:txBody>
          <a:bodyPr/>
          <a:lstStyle/>
          <a:p>
            <a:pPr eaLnBrk="1" hangingPunct="1">
              <a:lnSpc>
                <a:spcPct val="200000"/>
              </a:lnSpc>
            </a:pPr>
            <a:r>
              <a:rPr lang="zh-CN" altLang="en-US" sz="2400" dirty="0"/>
              <a:t>软镜</a:t>
            </a:r>
            <a:r>
              <a:rPr lang="en-US" sz="2400" dirty="0"/>
              <a:t> (</a:t>
            </a:r>
            <a:r>
              <a:rPr lang="zh-CN" altLang="en-US" sz="2400" dirty="0"/>
              <a:t>球面</a:t>
            </a:r>
            <a:r>
              <a:rPr lang="en-US" sz="2400" dirty="0"/>
              <a:t>/</a:t>
            </a:r>
            <a:r>
              <a:rPr lang="zh-CN" altLang="en-US" sz="2400" dirty="0" err="1"/>
              <a:t>环曲面</a:t>
            </a:r>
            <a:r>
              <a:rPr lang="en-US" sz="2400" dirty="0"/>
              <a:t>/</a:t>
            </a:r>
            <a:r>
              <a:rPr lang="zh-CN" altLang="en-US" sz="2400" dirty="0"/>
              <a:t>渐进镜</a:t>
            </a:r>
            <a:r>
              <a:rPr lang="en-US" sz="2400" dirty="0"/>
              <a:t>/</a:t>
            </a:r>
            <a:r>
              <a:rPr lang="zh-CN" altLang="en-US" sz="2400" dirty="0"/>
              <a:t>多焦点</a:t>
            </a:r>
            <a:r>
              <a:rPr lang="en-US" sz="2400" dirty="0"/>
              <a:t>)</a:t>
            </a:r>
          </a:p>
          <a:p>
            <a:pPr eaLnBrk="1" hangingPunct="1">
              <a:lnSpc>
                <a:spcPct val="200000"/>
              </a:lnSpc>
            </a:pPr>
            <a:r>
              <a:rPr lang="zh-CN" altLang="en-US" sz="2400" dirty="0"/>
              <a:t>透气硬镜</a:t>
            </a:r>
            <a:r>
              <a:rPr lang="en-US" sz="2400" dirty="0"/>
              <a:t> (</a:t>
            </a:r>
            <a:r>
              <a:rPr lang="zh-CN" altLang="en-US" sz="2400" dirty="0"/>
              <a:t>球面</a:t>
            </a:r>
            <a:r>
              <a:rPr lang="en-US" sz="2400" dirty="0"/>
              <a:t>/</a:t>
            </a:r>
            <a:r>
              <a:rPr lang="zh-CN" altLang="en-US" sz="2400" dirty="0" err="1"/>
              <a:t>环曲面</a:t>
            </a:r>
            <a:r>
              <a:rPr lang="en-US" sz="2400" dirty="0"/>
              <a:t>/</a:t>
            </a:r>
            <a:r>
              <a:rPr lang="zh-CN" altLang="en-US" sz="2400" dirty="0"/>
              <a:t>渐进镜</a:t>
            </a:r>
            <a:r>
              <a:rPr lang="en-US" sz="2400" dirty="0"/>
              <a:t>/</a:t>
            </a:r>
            <a:r>
              <a:rPr lang="zh-CN" altLang="en-US" sz="2400" dirty="0"/>
              <a:t>多焦点</a:t>
            </a:r>
            <a:r>
              <a:rPr lang="en-US" sz="2400" dirty="0"/>
              <a:t>)</a:t>
            </a:r>
          </a:p>
          <a:p>
            <a:pPr eaLnBrk="1" hangingPunct="1">
              <a:lnSpc>
                <a:spcPct val="200000"/>
              </a:lnSpc>
            </a:pPr>
            <a:r>
              <a:rPr lang="zh-CN" altLang="en-US" sz="2400" dirty="0"/>
              <a:t>彩色片</a:t>
            </a:r>
            <a:endParaRPr lang="en-US" sz="2400" dirty="0"/>
          </a:p>
          <a:p>
            <a:pPr eaLnBrk="1" hangingPunct="1">
              <a:lnSpc>
                <a:spcPct val="200000"/>
              </a:lnSpc>
            </a:pPr>
            <a:r>
              <a:rPr lang="zh-CN" altLang="en-US" sz="2400" dirty="0"/>
              <a:t>双光</a:t>
            </a:r>
            <a:r>
              <a:rPr lang="en-US" sz="2400" dirty="0"/>
              <a:t>, </a:t>
            </a:r>
            <a:r>
              <a:rPr lang="zh-CN" altLang="en-US" sz="2400" dirty="0"/>
              <a:t>多焦点</a:t>
            </a:r>
            <a:r>
              <a:rPr lang="en-US" sz="2400" dirty="0"/>
              <a:t>, </a:t>
            </a:r>
            <a:r>
              <a:rPr lang="zh-CN" altLang="en-US" sz="2400" dirty="0"/>
              <a:t>渐进镜</a:t>
            </a:r>
            <a:endParaRPr lang="en-US" sz="2400" dirty="0"/>
          </a:p>
          <a:p>
            <a:pPr eaLnBrk="1" hangingPunct="1">
              <a:lnSpc>
                <a:spcPct val="200000"/>
              </a:lnSpc>
            </a:pPr>
            <a:r>
              <a:rPr lang="zh-CN" altLang="en-US" sz="2400" dirty="0"/>
              <a:t>特殊</a:t>
            </a:r>
            <a:r>
              <a:rPr lang="en-US" sz="2400" dirty="0"/>
              <a:t> (</a:t>
            </a:r>
            <a:r>
              <a:rPr lang="zh-CN" altLang="en-US" sz="2400" dirty="0"/>
              <a:t>混合型</a:t>
            </a:r>
            <a:r>
              <a:rPr lang="en-US" sz="2400" dirty="0"/>
              <a:t>, </a:t>
            </a:r>
            <a:r>
              <a:rPr lang="zh-CN" altLang="en-US" sz="2400" dirty="0"/>
              <a:t>巩膜镜</a:t>
            </a:r>
            <a:r>
              <a:rPr lang="en-US" sz="2400" dirty="0"/>
              <a:t>, </a:t>
            </a:r>
            <a:r>
              <a:rPr lang="zh-CN" altLang="en-US" sz="2400" dirty="0"/>
              <a:t>假体隐斜眼镜</a:t>
            </a:r>
            <a:r>
              <a:rPr lang="en-US" sz="2400" dirty="0"/>
              <a:t>)</a:t>
            </a:r>
          </a:p>
          <a:p>
            <a:pPr eaLnBrk="1" hangingPunct="1">
              <a:lnSpc>
                <a:spcPct val="200000"/>
              </a:lnSpc>
            </a:pPr>
            <a:endParaRPr lang="en-US" sz="2400"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969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970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2970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29702" name="Rectangle 6"/>
          <p:cNvSpPr>
            <a:spLocks noGrp="1" noChangeArrowheads="1"/>
          </p:cNvSpPr>
          <p:nvPr>
            <p:ph type="title"/>
          </p:nvPr>
        </p:nvSpPr>
        <p:spPr>
          <a:xfrm>
            <a:off x="133110" y="101147"/>
            <a:ext cx="8743950" cy="941388"/>
          </a:xfrm>
          <a:noFill/>
        </p:spPr>
        <p:txBody>
          <a:bodyPr/>
          <a:lstStyle/>
          <a:p>
            <a:pPr eaLnBrk="1" hangingPunct="1"/>
            <a:r>
              <a:rPr lang="zh-CN" altLang="en-US" dirty="0"/>
              <a:t>镜片种类的选择</a:t>
            </a:r>
          </a:p>
        </p:txBody>
      </p:sp>
      <p:sp>
        <p:nvSpPr>
          <p:cNvPr id="29703" name="Rectangle 7"/>
          <p:cNvSpPr>
            <a:spLocks noGrp="1" noChangeArrowheads="1"/>
          </p:cNvSpPr>
          <p:nvPr>
            <p:ph idx="1"/>
          </p:nvPr>
        </p:nvSpPr>
        <p:spPr>
          <a:xfrm>
            <a:off x="659824" y="1057277"/>
            <a:ext cx="8823326" cy="4994275"/>
          </a:xfrm>
        </p:spPr>
        <p:txBody>
          <a:bodyPr/>
          <a:lstStyle/>
          <a:p>
            <a:pPr eaLnBrk="1" hangingPunct="1">
              <a:lnSpc>
                <a:spcPct val="90000"/>
              </a:lnSpc>
            </a:pPr>
            <a:r>
              <a:rPr lang="zh-CN" altLang="en-US" sz="2400" dirty="0"/>
              <a:t>低度框架散光</a:t>
            </a:r>
            <a:r>
              <a:rPr lang="en-US" sz="2400" dirty="0"/>
              <a:t>			           </a:t>
            </a:r>
            <a:r>
              <a:rPr lang="zh-CN" altLang="en-US" sz="2400" dirty="0"/>
              <a:t>球面软镜</a:t>
            </a:r>
            <a:endParaRPr lang="en-US" sz="2400" dirty="0"/>
          </a:p>
          <a:p>
            <a:pPr eaLnBrk="1" hangingPunct="1">
              <a:lnSpc>
                <a:spcPct val="90000"/>
              </a:lnSpc>
            </a:pPr>
            <a:r>
              <a:rPr lang="zh-CN" altLang="en-US" sz="2400" dirty="0"/>
              <a:t>框架散光＝角膜散光</a:t>
            </a:r>
            <a:r>
              <a:rPr lang="en-US" sz="2400" dirty="0"/>
              <a:t>			</a:t>
            </a:r>
            <a:r>
              <a:rPr lang="zh-CN" altLang="en-US" sz="2400" dirty="0"/>
              <a:t>球面</a:t>
            </a:r>
            <a:r>
              <a:rPr lang="en-US" altLang="zh-CN" sz="2400" dirty="0"/>
              <a:t>RGP</a:t>
            </a:r>
            <a:r>
              <a:rPr lang="zh-CN" altLang="en-US" sz="2400" dirty="0"/>
              <a:t>或环曲面软镜</a:t>
            </a:r>
            <a:endParaRPr lang="en-US" altLang="zh-CN" sz="2400" dirty="0"/>
          </a:p>
          <a:p>
            <a:pPr eaLnBrk="1" hangingPunct="1">
              <a:lnSpc>
                <a:spcPct val="90000"/>
              </a:lnSpc>
            </a:pPr>
            <a:endParaRPr lang="en-US" sz="2400" dirty="0"/>
          </a:p>
          <a:p>
            <a:pPr>
              <a:lnSpc>
                <a:spcPct val="90000"/>
              </a:lnSpc>
            </a:pPr>
            <a:r>
              <a:rPr lang="zh-CN" altLang="en-US" sz="2400" dirty="0"/>
              <a:t>角膜曲率不规则</a:t>
            </a:r>
            <a:r>
              <a:rPr lang="en-US" sz="2400" dirty="0"/>
              <a:t>				</a:t>
            </a:r>
            <a:r>
              <a:rPr lang="zh-CN" altLang="en-US" sz="2400" dirty="0"/>
              <a:t>球面</a:t>
            </a:r>
            <a:r>
              <a:rPr lang="en-US" altLang="zh-CN" sz="2400" dirty="0"/>
              <a:t>R</a:t>
            </a:r>
            <a:r>
              <a:rPr lang="en-US" sz="2400" dirty="0"/>
              <a:t>GP</a:t>
            </a:r>
          </a:p>
          <a:p>
            <a:pPr eaLnBrk="1" hangingPunct="1">
              <a:lnSpc>
                <a:spcPct val="90000"/>
              </a:lnSpc>
            </a:pPr>
            <a:r>
              <a:rPr lang="zh-CN" altLang="en-US" sz="2400" dirty="0"/>
              <a:t>中高度屈光不正</a:t>
            </a:r>
            <a:r>
              <a:rPr lang="en-US" sz="2400" dirty="0"/>
              <a:t>				</a:t>
            </a:r>
            <a:r>
              <a:rPr lang="zh-CN" altLang="en-US" sz="2400" dirty="0"/>
              <a:t>球面</a:t>
            </a:r>
            <a:r>
              <a:rPr lang="en-US" altLang="zh-CN" sz="2400" dirty="0"/>
              <a:t>R</a:t>
            </a:r>
            <a:r>
              <a:rPr lang="en-US" sz="2400" dirty="0"/>
              <a:t>GP</a:t>
            </a:r>
          </a:p>
          <a:p>
            <a:pPr>
              <a:lnSpc>
                <a:spcPct val="90000"/>
              </a:lnSpc>
            </a:pPr>
            <a:r>
              <a:rPr lang="zh-CN" altLang="en-US" sz="2400" dirty="0"/>
              <a:t>高度屈光不正</a:t>
            </a:r>
            <a:r>
              <a:rPr lang="en-US" sz="2400" dirty="0"/>
              <a:t>					</a:t>
            </a:r>
            <a:r>
              <a:rPr lang="zh-CN" altLang="en-US" sz="2400" dirty="0"/>
              <a:t>球面软镜</a:t>
            </a:r>
            <a:endParaRPr lang="en-US" sz="2400" dirty="0"/>
          </a:p>
          <a:p>
            <a:pPr eaLnBrk="1" hangingPunct="1">
              <a:lnSpc>
                <a:spcPct val="90000"/>
              </a:lnSpc>
            </a:pPr>
            <a:r>
              <a:rPr lang="zh-CN" altLang="en-US" sz="2400" dirty="0"/>
              <a:t>眼内散光</a:t>
            </a:r>
            <a:r>
              <a:rPr lang="en-US" sz="2400" dirty="0"/>
              <a:t>				           </a:t>
            </a:r>
            <a:r>
              <a:rPr lang="zh-CN" altLang="en-US" sz="2400" dirty="0"/>
              <a:t>环曲面软镜</a:t>
            </a:r>
            <a:endParaRPr lang="en-US" sz="2400" dirty="0"/>
          </a:p>
          <a:p>
            <a:pPr eaLnBrk="1" hangingPunct="1">
              <a:lnSpc>
                <a:spcPct val="90000"/>
              </a:lnSpc>
            </a:pPr>
            <a:r>
              <a:rPr lang="zh-CN" altLang="en-US" sz="2400" dirty="0"/>
              <a:t>高度角膜散光</a:t>
            </a:r>
            <a:r>
              <a:rPr lang="en-US" sz="2400" dirty="0"/>
              <a:t>				</a:t>
            </a:r>
            <a:r>
              <a:rPr lang="zh-CN" altLang="en-US" sz="2400" dirty="0"/>
              <a:t>双复曲面</a:t>
            </a:r>
            <a:r>
              <a:rPr lang="en-US" altLang="zh-CN" sz="2400" dirty="0"/>
              <a:t>RGP</a:t>
            </a:r>
            <a:endParaRPr lang="en-US" sz="2400" dirty="0"/>
          </a:p>
          <a:p>
            <a:pPr eaLnBrk="1" hangingPunct="1">
              <a:lnSpc>
                <a:spcPct val="90000"/>
              </a:lnSpc>
            </a:pPr>
            <a:r>
              <a:rPr lang="zh-CN" altLang="en-US" sz="2400" dirty="0"/>
              <a:t>高视敏度</a:t>
            </a:r>
            <a:r>
              <a:rPr lang="en-US" sz="2400" dirty="0"/>
              <a:t>/</a:t>
            </a:r>
            <a:r>
              <a:rPr lang="zh-CN" altLang="en-US" sz="2400" dirty="0"/>
              <a:t>高透氧</a:t>
            </a:r>
            <a:r>
              <a:rPr lang="en-US" sz="2400" baseline="-25000" dirty="0"/>
              <a:t>				</a:t>
            </a:r>
            <a:r>
              <a:rPr lang="en-US" altLang="zh-CN" sz="2400" dirty="0"/>
              <a:t>RG</a:t>
            </a:r>
            <a:r>
              <a:rPr lang="en-US" sz="2400" dirty="0"/>
              <a:t>P</a:t>
            </a:r>
          </a:p>
        </p:txBody>
      </p:sp>
      <p:sp>
        <p:nvSpPr>
          <p:cNvPr id="29704" name="Line 8"/>
          <p:cNvSpPr>
            <a:spLocks noChangeShapeType="1"/>
          </p:cNvSpPr>
          <p:nvPr/>
        </p:nvSpPr>
        <p:spPr bwMode="auto">
          <a:xfrm>
            <a:off x="3933829" y="1268700"/>
            <a:ext cx="1889125"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29705" name="Line 9"/>
          <p:cNvSpPr>
            <a:spLocks noChangeShapeType="1"/>
          </p:cNvSpPr>
          <p:nvPr/>
        </p:nvSpPr>
        <p:spPr bwMode="auto">
          <a:xfrm>
            <a:off x="3933829" y="1684625"/>
            <a:ext cx="1889125"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29706" name="Line 10"/>
          <p:cNvSpPr>
            <a:spLocks noChangeShapeType="1"/>
          </p:cNvSpPr>
          <p:nvPr/>
        </p:nvSpPr>
        <p:spPr bwMode="auto">
          <a:xfrm>
            <a:off x="3933829" y="2492662"/>
            <a:ext cx="1889125"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29707" name="Line 11"/>
          <p:cNvSpPr>
            <a:spLocks noChangeShapeType="1"/>
          </p:cNvSpPr>
          <p:nvPr/>
        </p:nvSpPr>
        <p:spPr bwMode="auto">
          <a:xfrm>
            <a:off x="3933829" y="2889537"/>
            <a:ext cx="1889125"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29708" name="Line 12"/>
          <p:cNvSpPr>
            <a:spLocks noChangeShapeType="1"/>
          </p:cNvSpPr>
          <p:nvPr/>
        </p:nvSpPr>
        <p:spPr bwMode="auto">
          <a:xfrm>
            <a:off x="3933829" y="3283237"/>
            <a:ext cx="1889125" cy="0"/>
          </a:xfrm>
          <a:prstGeom prst="line">
            <a:avLst/>
          </a:prstGeom>
          <a:noFill/>
          <a:ln w="38100">
            <a:solidFill>
              <a:schemeClr val="tx2"/>
            </a:solidFill>
            <a:round/>
            <a:headEnd type="none" w="sm" len="sm"/>
            <a:tailEnd type="stealth" w="lg" len="med"/>
          </a:ln>
        </p:spPr>
        <p:txBody>
          <a:bodyPr wrap="none" anchor="ctr"/>
          <a:lstStyle/>
          <a:p>
            <a:endParaRPr lang="en-AU"/>
          </a:p>
        </p:txBody>
      </p:sp>
      <p:sp>
        <p:nvSpPr>
          <p:cNvPr id="29709" name="Line 13"/>
          <p:cNvSpPr>
            <a:spLocks noChangeShapeType="1"/>
          </p:cNvSpPr>
          <p:nvPr/>
        </p:nvSpPr>
        <p:spPr bwMode="auto">
          <a:xfrm>
            <a:off x="3933829" y="3721387"/>
            <a:ext cx="1889125"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29710" name="Line 14"/>
          <p:cNvSpPr>
            <a:spLocks noChangeShapeType="1"/>
          </p:cNvSpPr>
          <p:nvPr/>
        </p:nvSpPr>
        <p:spPr bwMode="auto">
          <a:xfrm>
            <a:off x="3933829" y="4102387"/>
            <a:ext cx="1889125"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29711" name="Line 15"/>
          <p:cNvSpPr>
            <a:spLocks noChangeShapeType="1"/>
          </p:cNvSpPr>
          <p:nvPr/>
        </p:nvSpPr>
        <p:spPr bwMode="auto">
          <a:xfrm>
            <a:off x="3933829" y="4472275"/>
            <a:ext cx="1889125" cy="0"/>
          </a:xfrm>
          <a:prstGeom prst="line">
            <a:avLst/>
          </a:prstGeom>
          <a:noFill/>
          <a:ln w="38100">
            <a:solidFill>
              <a:schemeClr val="tx1"/>
            </a:solidFill>
            <a:round/>
            <a:headEnd type="none" w="sm" len="sm"/>
            <a:tailEnd type="stealth" w="lg" len="med"/>
          </a:ln>
        </p:spPr>
        <p:txBody>
          <a:bodyPr wrap="none" anchor="ctr"/>
          <a:lstStyle/>
          <a:p>
            <a:endParaRPr lang="en-AU"/>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072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072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0726" name="Rectangle 6"/>
          <p:cNvSpPr>
            <a:spLocks noGrp="1" noChangeArrowheads="1"/>
          </p:cNvSpPr>
          <p:nvPr>
            <p:ph type="title"/>
          </p:nvPr>
        </p:nvSpPr>
        <p:spPr>
          <a:xfrm>
            <a:off x="138782" y="101600"/>
            <a:ext cx="8743950" cy="941388"/>
          </a:xfrm>
          <a:noFill/>
        </p:spPr>
        <p:txBody>
          <a:bodyPr/>
          <a:lstStyle/>
          <a:p>
            <a:pPr eaLnBrk="1" hangingPunct="1"/>
            <a:r>
              <a:rPr lang="zh-CN" altLang="en-US" dirty="0"/>
              <a:t>软镜</a:t>
            </a:r>
            <a:r>
              <a:rPr lang="en-US" dirty="0"/>
              <a:t>: </a:t>
            </a:r>
            <a:r>
              <a:rPr lang="zh-CN" altLang="en-US" dirty="0">
                <a:solidFill>
                  <a:srgbClr val="FFFF00"/>
                </a:solidFill>
              </a:rPr>
              <a:t>建议</a:t>
            </a:r>
            <a:r>
              <a:rPr lang="en-US" dirty="0">
                <a:solidFill>
                  <a:srgbClr val="FFFF00"/>
                </a:solidFill>
              </a:rPr>
              <a:t> – </a:t>
            </a:r>
            <a:r>
              <a:rPr lang="zh-CN" altLang="en-US" dirty="0">
                <a:solidFill>
                  <a:srgbClr val="FFFF00"/>
                </a:solidFill>
              </a:rPr>
              <a:t>含水量及中心厚度</a:t>
            </a:r>
            <a:endParaRPr lang="en-US" baseline="-25000" dirty="0">
              <a:solidFill>
                <a:srgbClr val="FFFF00"/>
              </a:solidFill>
            </a:endParaRPr>
          </a:p>
        </p:txBody>
      </p:sp>
      <p:sp>
        <p:nvSpPr>
          <p:cNvPr id="30727" name="Rectangle 7"/>
          <p:cNvSpPr>
            <a:spLocks noGrp="1" noChangeArrowheads="1"/>
          </p:cNvSpPr>
          <p:nvPr>
            <p:ph idx="1"/>
          </p:nvPr>
        </p:nvSpPr>
        <p:spPr>
          <a:xfrm>
            <a:off x="662428" y="760415"/>
            <a:ext cx="8739188" cy="3406775"/>
          </a:xfrm>
        </p:spPr>
        <p:txBody>
          <a:bodyPr/>
          <a:lstStyle/>
          <a:p>
            <a:pPr>
              <a:lnSpc>
                <a:spcPct val="200000"/>
              </a:lnSpc>
            </a:pPr>
            <a:r>
              <a:rPr lang="zh-CN" altLang="en-US" sz="2400" dirty="0"/>
              <a:t>高度屈光不正</a:t>
            </a:r>
            <a:r>
              <a:rPr lang="en-US" sz="2400" dirty="0"/>
              <a:t>			</a:t>
            </a:r>
            <a:r>
              <a:rPr lang="zh-CN" altLang="en-US" sz="2400" dirty="0"/>
              <a:t>高含水</a:t>
            </a:r>
            <a:endParaRPr lang="en-US" altLang="zh-CN" sz="2400" dirty="0"/>
          </a:p>
          <a:p>
            <a:pPr eaLnBrk="1" hangingPunct="1">
              <a:lnSpc>
                <a:spcPct val="200000"/>
              </a:lnSpc>
            </a:pPr>
            <a:r>
              <a:rPr lang="zh-CN" altLang="en-US" sz="2400" dirty="0"/>
              <a:t>干眼症</a:t>
            </a:r>
            <a:r>
              <a:rPr lang="en-US" sz="2400" dirty="0"/>
              <a:t>			           </a:t>
            </a:r>
            <a:r>
              <a:rPr lang="zh-CN" altLang="en-US" sz="2400" dirty="0"/>
              <a:t>低含水</a:t>
            </a:r>
            <a:r>
              <a:rPr lang="en-US" sz="2400" dirty="0"/>
              <a:t>/</a:t>
            </a:r>
            <a:r>
              <a:rPr lang="zh-CN" altLang="en-US" sz="2400" dirty="0"/>
              <a:t>厚</a:t>
            </a:r>
            <a:endParaRPr lang="en-US" sz="2400" dirty="0"/>
          </a:p>
          <a:p>
            <a:pPr>
              <a:lnSpc>
                <a:spcPct val="200000"/>
              </a:lnSpc>
            </a:pPr>
            <a:r>
              <a:rPr lang="zh-CN" altLang="en-US" sz="2400" dirty="0"/>
              <a:t>干眼症</a:t>
            </a:r>
            <a:r>
              <a:rPr lang="en-US" sz="2400" dirty="0"/>
              <a:t>+</a:t>
            </a:r>
            <a:r>
              <a:rPr lang="zh-CN" altLang="en-US" sz="2400" dirty="0"/>
              <a:t>高度屈光不正</a:t>
            </a:r>
            <a:r>
              <a:rPr lang="en-US" sz="2400" dirty="0"/>
              <a:t>		</a:t>
            </a:r>
            <a:r>
              <a:rPr lang="zh-CN" altLang="en-US" sz="2400" dirty="0"/>
              <a:t>低含水</a:t>
            </a:r>
            <a:r>
              <a:rPr lang="en-US" altLang="zh-CN" sz="2400" dirty="0"/>
              <a:t>/</a:t>
            </a:r>
            <a:r>
              <a:rPr lang="zh-CN" altLang="en-US" sz="2400" dirty="0"/>
              <a:t>薄</a:t>
            </a:r>
            <a:endParaRPr lang="en-US" sz="2400" dirty="0"/>
          </a:p>
          <a:p>
            <a:pPr>
              <a:lnSpc>
                <a:spcPct val="200000"/>
              </a:lnSpc>
            </a:pPr>
            <a:r>
              <a:rPr lang="zh-CN" altLang="en-US" sz="2400" dirty="0"/>
              <a:t>瞬目不完全</a:t>
            </a:r>
            <a:r>
              <a:rPr lang="en-US" sz="2400" dirty="0"/>
              <a:t>			</a:t>
            </a:r>
            <a:r>
              <a:rPr lang="zh-CN" altLang="en-US" sz="2400" dirty="0"/>
              <a:t>低含水</a:t>
            </a:r>
            <a:r>
              <a:rPr lang="en-US" altLang="zh-CN" sz="2400" dirty="0"/>
              <a:t>/</a:t>
            </a:r>
            <a:r>
              <a:rPr lang="zh-CN" altLang="en-US" sz="2400" dirty="0"/>
              <a:t>中等厚度</a:t>
            </a:r>
            <a:endParaRPr lang="en-US" sz="2400" dirty="0"/>
          </a:p>
          <a:p>
            <a:pPr>
              <a:lnSpc>
                <a:spcPct val="200000"/>
              </a:lnSpc>
            </a:pPr>
            <a:r>
              <a:rPr lang="zh-CN" altLang="en-US" sz="2400" dirty="0" err="1"/>
              <a:t>环曲面</a:t>
            </a:r>
            <a:r>
              <a:rPr lang="en-US" sz="2400" dirty="0"/>
              <a:t>+</a:t>
            </a:r>
            <a:r>
              <a:rPr lang="zh-CN" altLang="en-US" sz="2400" dirty="0"/>
              <a:t>高度屈光不正</a:t>
            </a:r>
            <a:r>
              <a:rPr lang="en-US" sz="2400" dirty="0"/>
              <a:t>		</a:t>
            </a:r>
            <a:r>
              <a:rPr lang="zh-CN" altLang="en-US" sz="2400" dirty="0"/>
              <a:t>高含水</a:t>
            </a:r>
            <a:endParaRPr lang="en-US" sz="2400" dirty="0"/>
          </a:p>
          <a:p>
            <a:pPr>
              <a:lnSpc>
                <a:spcPct val="200000"/>
              </a:lnSpc>
            </a:pPr>
            <a:r>
              <a:rPr lang="zh-CN" altLang="en-US" sz="2400" dirty="0"/>
              <a:t>低度屈光不正</a:t>
            </a:r>
            <a:r>
              <a:rPr lang="en-US" sz="2400" dirty="0"/>
              <a:t>			</a:t>
            </a:r>
            <a:r>
              <a:rPr lang="zh-CN" altLang="en-US" sz="2400" dirty="0"/>
              <a:t>低含水</a:t>
            </a:r>
            <a:r>
              <a:rPr lang="en-US" altLang="zh-CN" sz="2400" dirty="0"/>
              <a:t>/</a:t>
            </a:r>
            <a:r>
              <a:rPr lang="zh-CN" altLang="en-US" sz="2400" dirty="0"/>
              <a:t>薄</a:t>
            </a:r>
            <a:endParaRPr lang="en-US" sz="2400" dirty="0"/>
          </a:p>
        </p:txBody>
      </p:sp>
      <p:sp>
        <p:nvSpPr>
          <p:cNvPr id="30730" name="Line 16"/>
          <p:cNvSpPr>
            <a:spLocks noChangeShapeType="1"/>
          </p:cNvSpPr>
          <p:nvPr/>
        </p:nvSpPr>
        <p:spPr bwMode="auto">
          <a:xfrm>
            <a:off x="3636965" y="1268700"/>
            <a:ext cx="1341437" cy="0"/>
          </a:xfrm>
          <a:prstGeom prst="line">
            <a:avLst/>
          </a:prstGeom>
          <a:noFill/>
          <a:ln w="38100">
            <a:solidFill>
              <a:schemeClr val="tx1"/>
            </a:solidFill>
            <a:round/>
            <a:headEnd type="none" w="sm" len="sm"/>
            <a:tailEnd type="stealth" w="lg" len="med"/>
          </a:ln>
        </p:spPr>
        <p:txBody>
          <a:bodyPr wrap="none" anchor="ctr"/>
          <a:lstStyle/>
          <a:p>
            <a:pPr>
              <a:lnSpc>
                <a:spcPct val="200000"/>
              </a:lnSpc>
            </a:pPr>
            <a:endParaRPr lang="en-AU"/>
          </a:p>
        </p:txBody>
      </p:sp>
      <p:sp>
        <p:nvSpPr>
          <p:cNvPr id="30731" name="Line 17"/>
          <p:cNvSpPr>
            <a:spLocks noChangeShapeType="1"/>
          </p:cNvSpPr>
          <p:nvPr/>
        </p:nvSpPr>
        <p:spPr bwMode="auto">
          <a:xfrm>
            <a:off x="3636965" y="2060820"/>
            <a:ext cx="1341437" cy="0"/>
          </a:xfrm>
          <a:prstGeom prst="line">
            <a:avLst/>
          </a:prstGeom>
          <a:noFill/>
          <a:ln w="38100">
            <a:solidFill>
              <a:schemeClr val="tx1"/>
            </a:solidFill>
            <a:round/>
            <a:headEnd type="none" w="sm" len="sm"/>
            <a:tailEnd type="stealth" w="lg" len="med"/>
          </a:ln>
        </p:spPr>
        <p:txBody>
          <a:bodyPr wrap="none" anchor="ctr"/>
          <a:lstStyle/>
          <a:p>
            <a:pPr>
              <a:lnSpc>
                <a:spcPct val="200000"/>
              </a:lnSpc>
            </a:pPr>
            <a:endParaRPr lang="en-AU"/>
          </a:p>
        </p:txBody>
      </p:sp>
      <p:sp>
        <p:nvSpPr>
          <p:cNvPr id="30732" name="Line 18"/>
          <p:cNvSpPr>
            <a:spLocks noChangeShapeType="1"/>
          </p:cNvSpPr>
          <p:nvPr/>
        </p:nvSpPr>
        <p:spPr bwMode="auto">
          <a:xfrm>
            <a:off x="3636965" y="2859964"/>
            <a:ext cx="1341437" cy="0"/>
          </a:xfrm>
          <a:prstGeom prst="line">
            <a:avLst/>
          </a:prstGeom>
          <a:noFill/>
          <a:ln w="38100">
            <a:solidFill>
              <a:schemeClr val="tx1"/>
            </a:solidFill>
            <a:round/>
            <a:headEnd type="none" w="sm" len="sm"/>
            <a:tailEnd type="stealth" w="lg" len="med"/>
          </a:ln>
        </p:spPr>
        <p:txBody>
          <a:bodyPr wrap="none" anchor="ctr"/>
          <a:lstStyle/>
          <a:p>
            <a:pPr>
              <a:lnSpc>
                <a:spcPct val="200000"/>
              </a:lnSpc>
            </a:pPr>
            <a:endParaRPr lang="en-AU"/>
          </a:p>
        </p:txBody>
      </p:sp>
      <p:sp>
        <p:nvSpPr>
          <p:cNvPr id="30733" name="Line 19"/>
          <p:cNvSpPr>
            <a:spLocks noChangeShapeType="1"/>
          </p:cNvSpPr>
          <p:nvPr/>
        </p:nvSpPr>
        <p:spPr bwMode="auto">
          <a:xfrm>
            <a:off x="3636965" y="3674290"/>
            <a:ext cx="1341437" cy="0"/>
          </a:xfrm>
          <a:prstGeom prst="line">
            <a:avLst/>
          </a:prstGeom>
          <a:noFill/>
          <a:ln w="38100">
            <a:solidFill>
              <a:schemeClr val="tx1"/>
            </a:solidFill>
            <a:round/>
            <a:headEnd type="none" w="sm" len="sm"/>
            <a:tailEnd type="stealth" w="lg" len="med"/>
          </a:ln>
        </p:spPr>
        <p:txBody>
          <a:bodyPr wrap="none" anchor="ctr"/>
          <a:lstStyle/>
          <a:p>
            <a:pPr>
              <a:lnSpc>
                <a:spcPct val="200000"/>
              </a:lnSpc>
            </a:pPr>
            <a:endParaRPr lang="en-AU"/>
          </a:p>
        </p:txBody>
      </p:sp>
      <p:sp>
        <p:nvSpPr>
          <p:cNvPr id="30734" name="Line 20"/>
          <p:cNvSpPr>
            <a:spLocks noChangeShapeType="1"/>
          </p:cNvSpPr>
          <p:nvPr/>
        </p:nvSpPr>
        <p:spPr bwMode="auto">
          <a:xfrm>
            <a:off x="3636965" y="4481380"/>
            <a:ext cx="1341437" cy="0"/>
          </a:xfrm>
          <a:prstGeom prst="line">
            <a:avLst/>
          </a:prstGeom>
          <a:noFill/>
          <a:ln w="38100">
            <a:solidFill>
              <a:schemeClr val="tx1"/>
            </a:solidFill>
            <a:round/>
            <a:headEnd type="none" w="sm" len="sm"/>
            <a:tailEnd type="stealth" w="lg" len="med"/>
          </a:ln>
        </p:spPr>
        <p:txBody>
          <a:bodyPr wrap="none" anchor="ctr"/>
          <a:lstStyle/>
          <a:p>
            <a:pPr>
              <a:lnSpc>
                <a:spcPct val="200000"/>
              </a:lnSpc>
            </a:pPr>
            <a:endParaRPr lang="en-AU"/>
          </a:p>
        </p:txBody>
      </p:sp>
      <p:sp>
        <p:nvSpPr>
          <p:cNvPr id="30735" name="Line 21"/>
          <p:cNvSpPr>
            <a:spLocks noChangeShapeType="1"/>
          </p:cNvSpPr>
          <p:nvPr/>
        </p:nvSpPr>
        <p:spPr bwMode="auto">
          <a:xfrm>
            <a:off x="3636965" y="5282210"/>
            <a:ext cx="1341437" cy="0"/>
          </a:xfrm>
          <a:prstGeom prst="line">
            <a:avLst/>
          </a:prstGeom>
          <a:noFill/>
          <a:ln w="38100">
            <a:solidFill>
              <a:schemeClr val="tx1"/>
            </a:solidFill>
            <a:round/>
            <a:headEnd type="none" w="sm" len="sm"/>
            <a:tailEnd type="stealth" w="lg" len="med"/>
          </a:ln>
        </p:spPr>
        <p:txBody>
          <a:bodyPr wrap="none" anchor="ctr"/>
          <a:lstStyle/>
          <a:p>
            <a:pPr>
              <a:lnSpc>
                <a:spcPct val="200000"/>
              </a:lnSpc>
            </a:pPr>
            <a:endParaRPr lang="en-AU"/>
          </a:p>
        </p:txBody>
      </p:sp>
      <p:sp>
        <p:nvSpPr>
          <p:cNvPr id="30729" name="Text Box 24"/>
          <p:cNvSpPr txBox="1">
            <a:spLocks noChangeArrowheads="1"/>
          </p:cNvSpPr>
          <p:nvPr/>
        </p:nvSpPr>
        <p:spPr bwMode="auto">
          <a:xfrm>
            <a:off x="5330088" y="5851525"/>
            <a:ext cx="3531736" cy="369332"/>
          </a:xfrm>
          <a:prstGeom prst="rect">
            <a:avLst/>
          </a:prstGeom>
          <a:noFill/>
          <a:ln w="12700">
            <a:noFill/>
            <a:miter lim="800000"/>
            <a:headEnd type="none" w="sm" len="sm"/>
            <a:tailEnd type="none" w="sm" len="sm"/>
          </a:ln>
        </p:spPr>
        <p:txBody>
          <a:bodyPr wrap="none">
            <a:spAutoFit/>
          </a:bodyPr>
          <a:lstStyle/>
          <a:p>
            <a:pPr defTabSz="762000"/>
            <a:r>
              <a:rPr lang="en-US" sz="1800" dirty="0">
                <a:latin typeface="Arial" panose="020B0604020202020204" pitchFamily="34" charset="0"/>
              </a:rPr>
              <a:t>*See notes to consider </a:t>
            </a:r>
            <a:r>
              <a:rPr lang="en-US" sz="1800" dirty="0" err="1">
                <a:latin typeface="Arial" panose="020B0604020202020204" pitchFamily="34" charset="0"/>
              </a:rPr>
              <a:t>SiHy</a:t>
            </a:r>
            <a:r>
              <a:rPr lang="en-US" sz="1800" dirty="0">
                <a:latin typeface="Arial" panose="020B0604020202020204" pitchFamily="34" charset="0"/>
              </a:rPr>
              <a:t> CLs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174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174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174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1750" name="Rectangle 6"/>
          <p:cNvSpPr>
            <a:spLocks noGrp="1" noChangeArrowheads="1"/>
          </p:cNvSpPr>
          <p:nvPr>
            <p:ph type="title"/>
          </p:nvPr>
        </p:nvSpPr>
        <p:spPr>
          <a:xfrm>
            <a:off x="132657" y="101600"/>
            <a:ext cx="8743950" cy="941388"/>
          </a:xfrm>
          <a:noFill/>
        </p:spPr>
        <p:txBody>
          <a:bodyPr/>
          <a:lstStyle/>
          <a:p>
            <a:pPr eaLnBrk="1" hangingPunct="1"/>
            <a:r>
              <a:rPr lang="zh-CN" altLang="en-US" dirty="0"/>
              <a:t>软镜</a:t>
            </a:r>
            <a:r>
              <a:rPr lang="en-US" dirty="0"/>
              <a:t>: </a:t>
            </a:r>
            <a:r>
              <a:rPr lang="zh-CN" altLang="en-US" dirty="0" err="1">
                <a:solidFill>
                  <a:srgbClr val="FFFF00"/>
                </a:solidFill>
              </a:rPr>
              <a:t>离子性</a:t>
            </a:r>
          </a:p>
        </p:txBody>
      </p:sp>
      <p:sp>
        <p:nvSpPr>
          <p:cNvPr id="31751" name="Rectangle 7"/>
          <p:cNvSpPr>
            <a:spLocks noGrp="1" noChangeArrowheads="1"/>
          </p:cNvSpPr>
          <p:nvPr>
            <p:ph idx="1"/>
          </p:nvPr>
        </p:nvSpPr>
        <p:spPr>
          <a:xfrm>
            <a:off x="659124" y="764631"/>
            <a:ext cx="8478837" cy="3406775"/>
          </a:xfrm>
        </p:spPr>
        <p:txBody>
          <a:bodyPr/>
          <a:lstStyle/>
          <a:p>
            <a:pPr>
              <a:lnSpc>
                <a:spcPct val="200000"/>
              </a:lnSpc>
            </a:pPr>
            <a:r>
              <a:rPr lang="zh-CN" altLang="en-US" sz="2400" dirty="0"/>
              <a:t>高度屈光不正</a:t>
            </a:r>
            <a:r>
              <a:rPr lang="en-US" sz="2400" dirty="0"/>
              <a:t>				</a:t>
            </a:r>
            <a:r>
              <a:rPr lang="zh-CN" altLang="en-US" sz="2400" dirty="0"/>
              <a:t>非离子型</a:t>
            </a:r>
            <a:endParaRPr lang="en-US" sz="2400" dirty="0"/>
          </a:p>
          <a:p>
            <a:pPr>
              <a:lnSpc>
                <a:spcPct val="200000"/>
              </a:lnSpc>
            </a:pPr>
            <a:r>
              <a:rPr lang="zh-CN" altLang="en-US" sz="2400" dirty="0"/>
              <a:t>干眼症</a:t>
            </a:r>
            <a:r>
              <a:rPr lang="en-US" sz="2400" dirty="0"/>
              <a:t>				           </a:t>
            </a:r>
            <a:r>
              <a:rPr lang="zh-CN" altLang="en-US" sz="2400" dirty="0"/>
              <a:t>非离子型</a:t>
            </a:r>
            <a:endParaRPr lang="en-US" sz="2400" dirty="0"/>
          </a:p>
          <a:p>
            <a:pPr>
              <a:lnSpc>
                <a:spcPct val="200000"/>
              </a:lnSpc>
            </a:pPr>
            <a:r>
              <a:rPr lang="zh-CN" altLang="en-US" sz="2400" dirty="0"/>
              <a:t>过敏</a:t>
            </a:r>
            <a:r>
              <a:rPr lang="en-US" sz="2400" dirty="0"/>
              <a:t>					</a:t>
            </a:r>
            <a:r>
              <a:rPr lang="zh-CN" altLang="en-US" sz="2400" dirty="0"/>
              <a:t>非离子型</a:t>
            </a:r>
            <a:endParaRPr lang="en-US" sz="2400" dirty="0"/>
          </a:p>
          <a:p>
            <a:pPr>
              <a:lnSpc>
                <a:spcPct val="200000"/>
              </a:lnSpc>
            </a:pPr>
            <a:r>
              <a:rPr lang="zh-CN" altLang="en-US" sz="2400" dirty="0"/>
              <a:t>瞬目不完全</a:t>
            </a:r>
            <a:r>
              <a:rPr lang="en-US" sz="2400" dirty="0"/>
              <a:t>				</a:t>
            </a:r>
            <a:r>
              <a:rPr lang="zh-CN" altLang="en-US" sz="2400" dirty="0"/>
              <a:t>非离子型</a:t>
            </a:r>
            <a:endParaRPr lang="en-US" sz="2400" dirty="0"/>
          </a:p>
          <a:p>
            <a:pPr>
              <a:lnSpc>
                <a:spcPct val="200000"/>
              </a:lnSpc>
            </a:pPr>
            <a:r>
              <a:rPr lang="zh-CN" altLang="en-US" sz="2400" dirty="0" err="1"/>
              <a:t>环曲面</a:t>
            </a:r>
            <a:r>
              <a:rPr lang="en-US" sz="2400" dirty="0"/>
              <a:t>+</a:t>
            </a:r>
            <a:r>
              <a:rPr lang="zh-CN" altLang="en-US" sz="2400" dirty="0"/>
              <a:t>高度屈光不正</a:t>
            </a:r>
            <a:r>
              <a:rPr lang="en-US" sz="2400" dirty="0"/>
              <a:t>			</a:t>
            </a:r>
            <a:r>
              <a:rPr lang="zh-CN" altLang="en-US" sz="2400" dirty="0"/>
              <a:t>离子型或非离子型</a:t>
            </a:r>
            <a:endParaRPr lang="en-US" altLang="zh-CN" sz="2400" dirty="0"/>
          </a:p>
          <a:p>
            <a:pPr>
              <a:lnSpc>
                <a:spcPct val="200000"/>
              </a:lnSpc>
            </a:pPr>
            <a:r>
              <a:rPr lang="zh-CN" altLang="en-US" sz="2400" dirty="0"/>
              <a:t>低度屈光不正</a:t>
            </a:r>
            <a:r>
              <a:rPr lang="en-US" sz="2400" dirty="0"/>
              <a:t>				</a:t>
            </a:r>
            <a:r>
              <a:rPr lang="zh-CN" altLang="en-US" sz="2400" dirty="0"/>
              <a:t>离子型或非离子型</a:t>
            </a:r>
            <a:endParaRPr lang="en-US" altLang="zh-CN" sz="2400" dirty="0"/>
          </a:p>
        </p:txBody>
      </p:sp>
      <p:sp>
        <p:nvSpPr>
          <p:cNvPr id="31752" name="Line 8"/>
          <p:cNvSpPr>
            <a:spLocks noChangeShapeType="1"/>
          </p:cNvSpPr>
          <p:nvPr/>
        </p:nvSpPr>
        <p:spPr bwMode="auto">
          <a:xfrm>
            <a:off x="3782133" y="1268700"/>
            <a:ext cx="163036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1753" name="Line 9"/>
          <p:cNvSpPr>
            <a:spLocks noChangeShapeType="1"/>
          </p:cNvSpPr>
          <p:nvPr/>
        </p:nvSpPr>
        <p:spPr bwMode="auto">
          <a:xfrm>
            <a:off x="3782133" y="2043545"/>
            <a:ext cx="163036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1754" name="Line 10"/>
          <p:cNvSpPr>
            <a:spLocks noChangeShapeType="1"/>
          </p:cNvSpPr>
          <p:nvPr/>
        </p:nvSpPr>
        <p:spPr bwMode="auto">
          <a:xfrm>
            <a:off x="3744029" y="2852920"/>
            <a:ext cx="163036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1755" name="Line 11"/>
          <p:cNvSpPr>
            <a:spLocks noChangeShapeType="1"/>
          </p:cNvSpPr>
          <p:nvPr/>
        </p:nvSpPr>
        <p:spPr bwMode="auto">
          <a:xfrm>
            <a:off x="3763080" y="3645030"/>
            <a:ext cx="163036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1756" name="Line 12"/>
          <p:cNvSpPr>
            <a:spLocks noChangeShapeType="1"/>
          </p:cNvSpPr>
          <p:nvPr/>
        </p:nvSpPr>
        <p:spPr bwMode="auto">
          <a:xfrm>
            <a:off x="3782133" y="4509150"/>
            <a:ext cx="163036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1757" name="Line 13"/>
          <p:cNvSpPr>
            <a:spLocks noChangeShapeType="1"/>
          </p:cNvSpPr>
          <p:nvPr/>
        </p:nvSpPr>
        <p:spPr bwMode="auto">
          <a:xfrm>
            <a:off x="3801179" y="5301260"/>
            <a:ext cx="1630362" cy="0"/>
          </a:xfrm>
          <a:prstGeom prst="line">
            <a:avLst/>
          </a:prstGeom>
          <a:noFill/>
          <a:ln w="38100">
            <a:solidFill>
              <a:schemeClr val="tx1"/>
            </a:solidFill>
            <a:round/>
            <a:headEnd type="none" w="sm" len="sm"/>
            <a:tailEnd type="stealth" w="lg" len="med"/>
          </a:ln>
        </p:spPr>
        <p:txBody>
          <a:bodyPr wrap="none" anchor="ctr"/>
          <a:lstStyle/>
          <a:p>
            <a:endParaRPr lang="en-AU"/>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277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277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277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2774" name="Rectangle 6"/>
          <p:cNvSpPr>
            <a:spLocks noGrp="1" noChangeArrowheads="1"/>
          </p:cNvSpPr>
          <p:nvPr>
            <p:ph type="title"/>
          </p:nvPr>
        </p:nvSpPr>
        <p:spPr>
          <a:xfrm>
            <a:off x="138778" y="101600"/>
            <a:ext cx="8743950" cy="941388"/>
          </a:xfrm>
          <a:noFill/>
        </p:spPr>
        <p:txBody>
          <a:bodyPr/>
          <a:lstStyle/>
          <a:p>
            <a:pPr eaLnBrk="1" hangingPunct="1"/>
            <a:r>
              <a:rPr lang="en-US" altLang="zh-CN" dirty="0"/>
              <a:t>R</a:t>
            </a:r>
            <a:r>
              <a:rPr lang="en-US" dirty="0"/>
              <a:t>GP: </a:t>
            </a:r>
            <a:r>
              <a:rPr lang="zh-CN" altLang="en-US" dirty="0">
                <a:solidFill>
                  <a:srgbClr val="FFFF00"/>
                </a:solidFill>
              </a:rPr>
              <a:t>建议</a:t>
            </a:r>
          </a:p>
        </p:txBody>
      </p:sp>
      <p:sp>
        <p:nvSpPr>
          <p:cNvPr id="32775" name="Rectangle 7"/>
          <p:cNvSpPr>
            <a:spLocks noGrp="1" noChangeArrowheads="1"/>
          </p:cNvSpPr>
          <p:nvPr>
            <p:ph idx="1"/>
          </p:nvPr>
        </p:nvSpPr>
        <p:spPr>
          <a:xfrm>
            <a:off x="658811" y="906305"/>
            <a:ext cx="8839200" cy="4994275"/>
          </a:xfrm>
        </p:spPr>
        <p:txBody>
          <a:bodyPr/>
          <a:lstStyle/>
          <a:p>
            <a:pPr>
              <a:lnSpc>
                <a:spcPct val="150000"/>
              </a:lnSpc>
            </a:pPr>
            <a:r>
              <a:rPr lang="zh-CN" altLang="en-US" sz="2400" dirty="0"/>
              <a:t>高度屈光不正</a:t>
            </a:r>
            <a:r>
              <a:rPr lang="en-US" sz="2400" dirty="0"/>
              <a:t>				</a:t>
            </a:r>
            <a:r>
              <a:rPr lang="zh-CN" altLang="en-US" sz="2400" dirty="0"/>
              <a:t>高</a:t>
            </a:r>
            <a:r>
              <a:rPr lang="en-US" sz="2400" dirty="0"/>
              <a:t>DK</a:t>
            </a:r>
          </a:p>
          <a:p>
            <a:pPr eaLnBrk="1" hangingPunct="1">
              <a:lnSpc>
                <a:spcPct val="150000"/>
              </a:lnSpc>
            </a:pPr>
            <a:r>
              <a:rPr lang="zh-CN" altLang="en-US" sz="2400" dirty="0"/>
              <a:t>高角膜散光</a:t>
            </a:r>
            <a:r>
              <a:rPr lang="en-US" sz="2400" dirty="0"/>
              <a:t>				</a:t>
            </a:r>
            <a:r>
              <a:rPr lang="zh-CN" altLang="en-US" sz="2400" dirty="0"/>
              <a:t>高</a:t>
            </a:r>
            <a:r>
              <a:rPr lang="en-US" sz="2400" dirty="0"/>
              <a:t>Dk/</a:t>
            </a:r>
            <a:r>
              <a:rPr lang="zh-CN" altLang="en-US" sz="2400" dirty="0"/>
              <a:t>中等厚度</a:t>
            </a:r>
            <a:endParaRPr lang="en-US" sz="2400" dirty="0"/>
          </a:p>
          <a:p>
            <a:pPr>
              <a:lnSpc>
                <a:spcPct val="150000"/>
              </a:lnSpc>
            </a:pPr>
            <a:r>
              <a:rPr lang="zh-CN" altLang="en-US" sz="2400" dirty="0"/>
              <a:t>低度屈光不正</a:t>
            </a:r>
            <a:r>
              <a:rPr lang="en-US" sz="2400" dirty="0"/>
              <a:t>				</a:t>
            </a:r>
            <a:r>
              <a:rPr lang="zh-CN" altLang="en-US" sz="2400" dirty="0"/>
              <a:t>中</a:t>
            </a:r>
            <a:r>
              <a:rPr lang="en-US" sz="2400" dirty="0"/>
              <a:t>-</a:t>
            </a:r>
            <a:r>
              <a:rPr lang="zh-CN" altLang="en-US" sz="2400" dirty="0"/>
              <a:t>高</a:t>
            </a:r>
            <a:r>
              <a:rPr lang="en-US" sz="2400" dirty="0"/>
              <a:t> Dk</a:t>
            </a:r>
          </a:p>
          <a:p>
            <a:pPr eaLnBrk="1" hangingPunct="1">
              <a:lnSpc>
                <a:spcPct val="150000"/>
              </a:lnSpc>
            </a:pPr>
            <a:r>
              <a:rPr lang="zh-CN" altLang="en-US" sz="2400" dirty="0"/>
              <a:t>巨乳头性结膜炎</a:t>
            </a:r>
            <a:r>
              <a:rPr lang="en-US" sz="2400" dirty="0"/>
              <a:t>				</a:t>
            </a:r>
            <a:r>
              <a:rPr lang="zh-CN" altLang="en-US" sz="2400" dirty="0"/>
              <a:t>中</a:t>
            </a:r>
            <a:r>
              <a:rPr lang="en-US" sz="2400" dirty="0"/>
              <a:t>-</a:t>
            </a:r>
            <a:r>
              <a:rPr lang="zh-CN" altLang="en-US" sz="2400" dirty="0"/>
              <a:t>高</a:t>
            </a:r>
            <a:r>
              <a:rPr lang="en-US" sz="2400" dirty="0"/>
              <a:t> Dk</a:t>
            </a:r>
          </a:p>
          <a:p>
            <a:pPr eaLnBrk="1" hangingPunct="1">
              <a:lnSpc>
                <a:spcPct val="150000"/>
              </a:lnSpc>
            </a:pPr>
            <a:r>
              <a:rPr lang="zh-CN" altLang="en-US" sz="2400" dirty="0"/>
              <a:t>干眼症</a:t>
            </a:r>
            <a:r>
              <a:rPr lang="en-US" sz="2400" dirty="0"/>
              <a:t>				           </a:t>
            </a:r>
            <a:r>
              <a:rPr lang="zh-CN" altLang="en-US" sz="2400" dirty="0"/>
              <a:t>中</a:t>
            </a:r>
            <a:r>
              <a:rPr lang="en-US" sz="2400" dirty="0"/>
              <a:t> DK</a:t>
            </a:r>
          </a:p>
          <a:p>
            <a:pPr>
              <a:lnSpc>
                <a:spcPct val="150000"/>
              </a:lnSpc>
            </a:pPr>
            <a:r>
              <a:rPr lang="zh-CN" altLang="en-US" sz="2400" dirty="0"/>
              <a:t>干眼症</a:t>
            </a:r>
            <a:r>
              <a:rPr lang="en-US" sz="2400" dirty="0"/>
              <a:t>+</a:t>
            </a:r>
            <a:r>
              <a:rPr lang="zh-CN" altLang="en-US" sz="2400" dirty="0"/>
              <a:t>高度屈光不正</a:t>
            </a:r>
            <a:r>
              <a:rPr lang="en-US" sz="2400" dirty="0"/>
              <a:t>		           </a:t>
            </a:r>
            <a:r>
              <a:rPr lang="zh-CN" altLang="en-US" sz="2400" dirty="0"/>
              <a:t>高</a:t>
            </a:r>
            <a:r>
              <a:rPr lang="en-US" sz="2400" dirty="0"/>
              <a:t> Dk</a:t>
            </a:r>
          </a:p>
          <a:p>
            <a:pPr eaLnBrk="1" hangingPunct="1">
              <a:lnSpc>
                <a:spcPct val="150000"/>
              </a:lnSpc>
            </a:pPr>
            <a:r>
              <a:rPr lang="zh-CN" altLang="en-US" sz="2400" dirty="0"/>
              <a:t>低度顺规散光</a:t>
            </a:r>
            <a:r>
              <a:rPr lang="en-US" sz="2400" dirty="0"/>
              <a:t>				</a:t>
            </a:r>
            <a:r>
              <a:rPr lang="zh-CN" altLang="en-US" sz="2400" dirty="0"/>
              <a:t>高</a:t>
            </a:r>
            <a:r>
              <a:rPr lang="en-US" sz="2400" dirty="0"/>
              <a:t> Dk/</a:t>
            </a:r>
            <a:r>
              <a:rPr lang="zh-CN" altLang="en-US" sz="2400" dirty="0"/>
              <a:t>平均中央厚度</a:t>
            </a:r>
            <a:endParaRPr lang="en-US" sz="2400" dirty="0"/>
          </a:p>
          <a:p>
            <a:pPr eaLnBrk="1" hangingPunct="1">
              <a:lnSpc>
                <a:spcPct val="150000"/>
              </a:lnSpc>
            </a:pPr>
            <a:endParaRPr lang="en-US" sz="2400" dirty="0"/>
          </a:p>
        </p:txBody>
      </p:sp>
      <p:grpSp>
        <p:nvGrpSpPr>
          <p:cNvPr id="4" name="Group 3"/>
          <p:cNvGrpSpPr/>
          <p:nvPr/>
        </p:nvGrpSpPr>
        <p:grpSpPr>
          <a:xfrm>
            <a:off x="3847320" y="1268702"/>
            <a:ext cx="1728240" cy="3734995"/>
            <a:chOff x="3847320" y="1268700"/>
            <a:chExt cx="1370012" cy="3734995"/>
          </a:xfrm>
        </p:grpSpPr>
        <p:sp>
          <p:nvSpPr>
            <p:cNvPr id="32776" name="Line 8"/>
            <p:cNvSpPr>
              <a:spLocks noChangeShapeType="1"/>
            </p:cNvSpPr>
            <p:nvPr/>
          </p:nvSpPr>
          <p:spPr bwMode="auto">
            <a:xfrm>
              <a:off x="3847320" y="1268700"/>
              <a:ext cx="137001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2777" name="Line 9"/>
            <p:cNvSpPr>
              <a:spLocks noChangeShapeType="1"/>
            </p:cNvSpPr>
            <p:nvPr/>
          </p:nvSpPr>
          <p:spPr bwMode="auto">
            <a:xfrm>
              <a:off x="3847320" y="1895797"/>
              <a:ext cx="137001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2778" name="Line 10"/>
            <p:cNvSpPr>
              <a:spLocks noChangeShapeType="1"/>
            </p:cNvSpPr>
            <p:nvPr/>
          </p:nvSpPr>
          <p:spPr bwMode="auto">
            <a:xfrm>
              <a:off x="3847320" y="2545830"/>
              <a:ext cx="137001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2779" name="Line 11"/>
            <p:cNvSpPr>
              <a:spLocks noChangeShapeType="1"/>
            </p:cNvSpPr>
            <p:nvPr/>
          </p:nvSpPr>
          <p:spPr bwMode="auto">
            <a:xfrm>
              <a:off x="3847320" y="3138164"/>
              <a:ext cx="137001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2780" name="Line 12"/>
            <p:cNvSpPr>
              <a:spLocks noChangeShapeType="1"/>
            </p:cNvSpPr>
            <p:nvPr/>
          </p:nvSpPr>
          <p:spPr bwMode="auto">
            <a:xfrm>
              <a:off x="3847320" y="3745375"/>
              <a:ext cx="137001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2781" name="Line 13"/>
            <p:cNvSpPr>
              <a:spLocks noChangeShapeType="1"/>
            </p:cNvSpPr>
            <p:nvPr/>
          </p:nvSpPr>
          <p:spPr bwMode="auto">
            <a:xfrm>
              <a:off x="3847320" y="4370801"/>
              <a:ext cx="1370012" cy="0"/>
            </a:xfrm>
            <a:prstGeom prst="line">
              <a:avLst/>
            </a:prstGeom>
            <a:noFill/>
            <a:ln w="38100">
              <a:solidFill>
                <a:schemeClr val="tx1"/>
              </a:solidFill>
              <a:round/>
              <a:headEnd type="none" w="sm" len="sm"/>
              <a:tailEnd type="stealth" w="lg" len="med"/>
            </a:ln>
          </p:spPr>
          <p:txBody>
            <a:bodyPr wrap="none" anchor="ctr"/>
            <a:lstStyle/>
            <a:p>
              <a:endParaRPr lang="en-AU"/>
            </a:p>
          </p:txBody>
        </p:sp>
        <p:sp>
          <p:nvSpPr>
            <p:cNvPr id="32782" name="Line 14"/>
            <p:cNvSpPr>
              <a:spLocks noChangeShapeType="1"/>
            </p:cNvSpPr>
            <p:nvPr/>
          </p:nvSpPr>
          <p:spPr bwMode="auto">
            <a:xfrm>
              <a:off x="3847320" y="5003695"/>
              <a:ext cx="1370012" cy="0"/>
            </a:xfrm>
            <a:prstGeom prst="line">
              <a:avLst/>
            </a:prstGeom>
            <a:noFill/>
            <a:ln w="38100">
              <a:solidFill>
                <a:schemeClr val="tx1"/>
              </a:solidFill>
              <a:round/>
              <a:headEnd type="none" w="sm" len="sm"/>
              <a:tailEnd type="stealth" w="lg" len="med"/>
            </a:ln>
          </p:spPr>
          <p:txBody>
            <a:bodyPr wrap="none" anchor="ctr"/>
            <a:lstStyle/>
            <a:p>
              <a:endParaRPr lang="en-AU"/>
            </a:p>
          </p:txBody>
        </p:sp>
      </p:gr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31877" y="6248400"/>
            <a:ext cx="2143125" cy="457200"/>
          </a:xfrm>
          <a:prstGeom prst="rect">
            <a:avLst/>
          </a:prstGeom>
          <a:noFill/>
          <a:ln w="9525">
            <a:noFill/>
            <a:miter lim="800000"/>
          </a:ln>
        </p:spPr>
        <p:txBody>
          <a:bodyPr wrap="none" anchor="ctr"/>
          <a:lstStyle/>
          <a:p>
            <a:endParaRPr lang="en-US"/>
          </a:p>
        </p:txBody>
      </p:sp>
      <p:sp>
        <p:nvSpPr>
          <p:cNvPr id="33795" name="Rectangle 3"/>
          <p:cNvSpPr>
            <a:spLocks noChangeArrowheads="1"/>
          </p:cNvSpPr>
          <p:nvPr/>
        </p:nvSpPr>
        <p:spPr bwMode="auto">
          <a:xfrm>
            <a:off x="3775075" y="6248400"/>
            <a:ext cx="3257550" cy="457200"/>
          </a:xfrm>
          <a:prstGeom prst="rect">
            <a:avLst/>
          </a:prstGeom>
          <a:noFill/>
          <a:ln w="9525">
            <a:noFill/>
            <a:miter lim="800000"/>
          </a:ln>
        </p:spPr>
        <p:txBody>
          <a:bodyPr wrap="none" anchor="ctr"/>
          <a:lstStyle/>
          <a:p>
            <a:endParaRPr lang="en-US"/>
          </a:p>
        </p:txBody>
      </p:sp>
      <p:sp>
        <p:nvSpPr>
          <p:cNvPr id="33796" name="Rectangle 4"/>
          <p:cNvSpPr>
            <a:spLocks noChangeArrowheads="1"/>
          </p:cNvSpPr>
          <p:nvPr/>
        </p:nvSpPr>
        <p:spPr bwMode="auto">
          <a:xfrm>
            <a:off x="1031877" y="6248400"/>
            <a:ext cx="2143125" cy="457200"/>
          </a:xfrm>
          <a:prstGeom prst="rect">
            <a:avLst/>
          </a:prstGeom>
          <a:noFill/>
          <a:ln w="9525">
            <a:noFill/>
            <a:miter lim="800000"/>
          </a:ln>
        </p:spPr>
        <p:txBody>
          <a:bodyPr wrap="none" anchor="ctr"/>
          <a:lstStyle/>
          <a:p>
            <a:endParaRPr lang="en-US"/>
          </a:p>
        </p:txBody>
      </p:sp>
      <p:sp>
        <p:nvSpPr>
          <p:cNvPr id="33797" name="Rectangle 5"/>
          <p:cNvSpPr>
            <a:spLocks noChangeArrowheads="1"/>
          </p:cNvSpPr>
          <p:nvPr/>
        </p:nvSpPr>
        <p:spPr bwMode="auto">
          <a:xfrm>
            <a:off x="3775075" y="6248400"/>
            <a:ext cx="3257550" cy="457200"/>
          </a:xfrm>
          <a:prstGeom prst="rect">
            <a:avLst/>
          </a:prstGeom>
          <a:noFill/>
          <a:ln w="9525">
            <a:noFill/>
            <a:miter lim="800000"/>
          </a:ln>
        </p:spPr>
        <p:txBody>
          <a:bodyPr wrap="none" anchor="ctr"/>
          <a:lstStyle/>
          <a:p>
            <a:endParaRPr lang="en-US"/>
          </a:p>
        </p:txBody>
      </p:sp>
      <p:sp>
        <p:nvSpPr>
          <p:cNvPr id="33798" name="Rectangle 6"/>
          <p:cNvSpPr>
            <a:spLocks noGrp="1" noChangeArrowheads="1"/>
          </p:cNvSpPr>
          <p:nvPr>
            <p:ph type="title"/>
          </p:nvPr>
        </p:nvSpPr>
        <p:spPr>
          <a:xfrm>
            <a:off x="138100" y="99333"/>
            <a:ext cx="8743950" cy="914400"/>
          </a:xfrm>
          <a:noFill/>
        </p:spPr>
        <p:txBody>
          <a:bodyPr/>
          <a:lstStyle/>
          <a:p>
            <a:pPr eaLnBrk="1" hangingPunct="1"/>
            <a:r>
              <a:rPr lang="zh-CN" altLang="en-US" dirty="0"/>
              <a:t>软镜</a:t>
            </a:r>
            <a:r>
              <a:rPr lang="en-US" dirty="0"/>
              <a:t>: </a:t>
            </a:r>
            <a:r>
              <a:rPr lang="zh-CN" altLang="en-US" dirty="0">
                <a:solidFill>
                  <a:srgbClr val="FFFF00"/>
                </a:solidFill>
              </a:rPr>
              <a:t>配戴时长</a:t>
            </a:r>
          </a:p>
        </p:txBody>
      </p:sp>
      <p:sp>
        <p:nvSpPr>
          <p:cNvPr id="33799" name="Rectangle 7"/>
          <p:cNvSpPr>
            <a:spLocks noGrp="1" noChangeArrowheads="1"/>
          </p:cNvSpPr>
          <p:nvPr>
            <p:ph idx="1"/>
          </p:nvPr>
        </p:nvSpPr>
        <p:spPr>
          <a:xfrm>
            <a:off x="657148" y="910942"/>
            <a:ext cx="3449638" cy="3925887"/>
          </a:xfrm>
        </p:spPr>
        <p:txBody>
          <a:bodyPr/>
          <a:lstStyle/>
          <a:p>
            <a:pPr eaLnBrk="1" hangingPunct="1">
              <a:lnSpc>
                <a:spcPct val="150000"/>
              </a:lnSpc>
            </a:pPr>
            <a:r>
              <a:rPr lang="zh-CN" altLang="en-US" sz="2400" dirty="0">
                <a:solidFill>
                  <a:srgbClr val="5B6F7B"/>
                </a:solidFill>
              </a:rPr>
              <a:t>日戴</a:t>
            </a:r>
            <a:r>
              <a:rPr lang="en-US" sz="2400" dirty="0">
                <a:solidFill>
                  <a:srgbClr val="5B6F7B"/>
                </a:solidFill>
              </a:rPr>
              <a:t>:</a:t>
            </a:r>
          </a:p>
          <a:p>
            <a:pPr lvl="1">
              <a:lnSpc>
                <a:spcPct val="150000"/>
              </a:lnSpc>
              <a:buFont typeface="Arial" panose="020B0604020202020204" pitchFamily="34" charset="0"/>
              <a:buChar char="‒"/>
            </a:pPr>
            <a:r>
              <a:rPr lang="zh-CN" altLang="en-US" sz="2400" dirty="0">
                <a:solidFill>
                  <a:srgbClr val="5B6F7B"/>
                </a:solidFill>
              </a:rPr>
              <a:t>低含水</a:t>
            </a:r>
            <a:endParaRPr lang="en-US" sz="2400" dirty="0">
              <a:solidFill>
                <a:srgbClr val="5B6F7B"/>
              </a:solidFill>
            </a:endParaRPr>
          </a:p>
          <a:p>
            <a:pPr lvl="1">
              <a:lnSpc>
                <a:spcPct val="150000"/>
              </a:lnSpc>
              <a:buFont typeface="Arial" panose="020B0604020202020204" pitchFamily="34" charset="0"/>
              <a:buChar char="‒"/>
            </a:pPr>
            <a:r>
              <a:rPr lang="zh-CN" altLang="en-US" sz="2400" dirty="0">
                <a:solidFill>
                  <a:srgbClr val="5B6F7B"/>
                </a:solidFill>
              </a:rPr>
              <a:t>薄</a:t>
            </a:r>
            <a:endParaRPr lang="en-US" sz="2400" baseline="-25000" dirty="0">
              <a:solidFill>
                <a:srgbClr val="5B6F7B"/>
              </a:solidFill>
            </a:endParaRPr>
          </a:p>
          <a:p>
            <a:pPr lvl="1">
              <a:lnSpc>
                <a:spcPct val="150000"/>
              </a:lnSpc>
              <a:buFont typeface="Arial" panose="020B0604020202020204" pitchFamily="34" charset="0"/>
              <a:buChar char="‒"/>
            </a:pPr>
            <a:r>
              <a:rPr lang="zh-CN" altLang="en-US" sz="2400" dirty="0" err="1">
                <a:solidFill>
                  <a:srgbClr val="5B6F7B"/>
                </a:solidFill>
              </a:rPr>
              <a:t>硅水凝胶</a:t>
            </a:r>
            <a:endParaRPr lang="en-US" sz="2400" dirty="0">
              <a:solidFill>
                <a:srgbClr val="5B6F7B"/>
              </a:solidFill>
            </a:endParaRPr>
          </a:p>
          <a:p>
            <a:pPr eaLnBrk="1" hangingPunct="1">
              <a:lnSpc>
                <a:spcPct val="150000"/>
              </a:lnSpc>
            </a:pPr>
            <a:r>
              <a:rPr lang="zh-CN" altLang="en-US" sz="2400" dirty="0">
                <a:solidFill>
                  <a:srgbClr val="5B6F7B"/>
                </a:solidFill>
              </a:rPr>
              <a:t>长戴</a:t>
            </a:r>
            <a:r>
              <a:rPr lang="en-US" sz="2400" dirty="0">
                <a:solidFill>
                  <a:srgbClr val="5B6F7B"/>
                </a:solidFill>
              </a:rPr>
              <a:t>:</a:t>
            </a:r>
          </a:p>
          <a:p>
            <a:pPr lvl="1">
              <a:lnSpc>
                <a:spcPct val="150000"/>
              </a:lnSpc>
              <a:buFont typeface="Arial" panose="020B0604020202020204" pitchFamily="34" charset="0"/>
              <a:buChar char="‒"/>
            </a:pPr>
            <a:r>
              <a:rPr lang="zh-CN" altLang="en-US" sz="2400" dirty="0">
                <a:solidFill>
                  <a:srgbClr val="5B6F7B"/>
                </a:solidFill>
              </a:rPr>
              <a:t>高含水</a:t>
            </a:r>
            <a:r>
              <a:rPr lang="en-US" sz="2400" dirty="0">
                <a:solidFill>
                  <a:srgbClr val="5B6F7B"/>
                </a:solidFill>
              </a:rPr>
              <a:t>/</a:t>
            </a:r>
            <a:r>
              <a:rPr lang="zh-CN" altLang="en-US" sz="2400" dirty="0">
                <a:solidFill>
                  <a:srgbClr val="5B6F7B"/>
                </a:solidFill>
              </a:rPr>
              <a:t>厚</a:t>
            </a:r>
            <a:endParaRPr lang="en-US" sz="2400" dirty="0">
              <a:solidFill>
                <a:srgbClr val="5B6F7B"/>
              </a:solidFill>
            </a:endParaRPr>
          </a:p>
          <a:p>
            <a:pPr lvl="1">
              <a:lnSpc>
                <a:spcPct val="150000"/>
              </a:lnSpc>
              <a:buFont typeface="Arial" panose="020B0604020202020204" pitchFamily="34" charset="0"/>
              <a:buChar char="‒"/>
            </a:pPr>
            <a:r>
              <a:rPr lang="zh-CN" altLang="en-US" sz="2400" dirty="0">
                <a:solidFill>
                  <a:srgbClr val="5B6F7B"/>
                </a:solidFill>
              </a:rPr>
              <a:t>低含水</a:t>
            </a:r>
            <a:r>
              <a:rPr lang="en-US" altLang="zh-CN" sz="2400" dirty="0">
                <a:solidFill>
                  <a:srgbClr val="5B6F7B"/>
                </a:solidFill>
              </a:rPr>
              <a:t>/</a:t>
            </a:r>
            <a:r>
              <a:rPr lang="zh-CN" altLang="en-US" sz="2400" dirty="0">
                <a:solidFill>
                  <a:srgbClr val="5B6F7B"/>
                </a:solidFill>
              </a:rPr>
              <a:t>薄</a:t>
            </a:r>
            <a:endParaRPr lang="en-US" sz="2400" dirty="0">
              <a:solidFill>
                <a:srgbClr val="5B6F7B"/>
              </a:solidFill>
            </a:endParaRPr>
          </a:p>
          <a:p>
            <a:pPr lvl="1">
              <a:lnSpc>
                <a:spcPct val="150000"/>
              </a:lnSpc>
              <a:buFont typeface="Arial" panose="020B0604020202020204" pitchFamily="34" charset="0"/>
              <a:buChar char="‒"/>
            </a:pPr>
            <a:r>
              <a:rPr lang="zh-CN" altLang="en-US" sz="2400" dirty="0" err="1">
                <a:solidFill>
                  <a:srgbClr val="5B6F7B"/>
                </a:solidFill>
              </a:rPr>
              <a:t>硅水凝胶</a:t>
            </a:r>
            <a:endParaRPr lang="en-US" sz="2400" dirty="0">
              <a:solidFill>
                <a:srgbClr val="5B6F7B"/>
              </a:solidFill>
            </a:endParaRPr>
          </a:p>
          <a:p>
            <a:pPr eaLnBrk="1" hangingPunct="1">
              <a:lnSpc>
                <a:spcPct val="150000"/>
              </a:lnSpc>
            </a:pPr>
            <a:endParaRPr lang="en-US" sz="2400" dirty="0">
              <a:solidFill>
                <a:srgbClr val="5B6F7B"/>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bwMode="auto">
          <a:xfrm>
            <a:off x="1028700" y="1357314"/>
            <a:ext cx="8153400" cy="5000625"/>
          </a:xfrm>
          <a:noFill/>
          <a:ln>
            <a:miter lim="800000"/>
          </a:ln>
        </p:spPr>
        <p:txBody>
          <a:bodyPr vert="horz" wrap="square" lIns="91440" tIns="45720" rIns="91440" bIns="45720" numCol="1" anchor="t" anchorCtr="0" compatLnSpc="1"/>
          <a:lstStyle/>
          <a:p>
            <a:r>
              <a:rPr lang="zh-CN" altLang="en-US" sz="1600" i="1" dirty="0" smtClean="0">
                <a:solidFill>
                  <a:schemeClr val="tx1"/>
                </a:solidFill>
              </a:rPr>
              <a:t>出版</a:t>
            </a:r>
            <a:r>
              <a:rPr lang="en-CA" altLang="en-US" sz="1600" i="1" dirty="0">
                <a:solidFill>
                  <a:schemeClr val="tx1"/>
                </a:solidFill>
              </a:rPr>
              <a:t/>
            </a:r>
            <a:br>
              <a:rPr lang="en-CA" altLang="en-US" sz="1600" i="1" dirty="0">
                <a:solidFill>
                  <a:schemeClr val="tx1"/>
                </a:solidFill>
              </a:rPr>
            </a:br>
            <a:r>
              <a:rPr lang="zh-CN" altLang="en-US" sz="1600" i="1" dirty="0" smtClean="0">
                <a:solidFill>
                  <a:schemeClr val="tx1"/>
                </a:solidFill>
              </a:rPr>
              <a:t>国际接触镜教育者学会</a:t>
            </a:r>
            <a:r>
              <a:rPr lang="en-US" altLang="en-US" sz="1600" i="1" dirty="0">
                <a:solidFill>
                  <a:schemeClr val="tx1"/>
                </a:solidFill>
              </a:rPr>
              <a:t>(IACLE)</a:t>
            </a:r>
            <a:br>
              <a:rPr lang="en-US" altLang="en-US" sz="1600" i="1" dirty="0">
                <a:solidFill>
                  <a:schemeClr val="tx1"/>
                </a:solidFill>
              </a:rPr>
            </a:br>
            <a:r>
              <a:rPr lang="en-US" altLang="en-US" sz="1600" i="1" dirty="0">
                <a:solidFill>
                  <a:schemeClr val="tx1"/>
                </a:solidFill>
              </a:rPr>
              <a:t/>
            </a:r>
            <a:br>
              <a:rPr lang="en-US" altLang="en-US" sz="1600" i="1" dirty="0">
                <a:solidFill>
                  <a:schemeClr val="tx1"/>
                </a:solidFill>
              </a:rPr>
            </a:br>
            <a:r>
              <a:rPr lang="en-CA" altLang="en-US" sz="1600" i="1" dirty="0" smtClean="0">
                <a:solidFill>
                  <a:schemeClr val="tx1"/>
                </a:solidFill>
              </a:rPr>
              <a:t>2016</a:t>
            </a:r>
            <a:r>
              <a:rPr lang="zh-CN" altLang="en-US" sz="1600" i="1" dirty="0" smtClean="0">
                <a:solidFill>
                  <a:schemeClr val="tx1"/>
                </a:solidFill>
              </a:rPr>
              <a:t>修订版</a:t>
            </a:r>
            <a:r>
              <a:rPr lang="en-CA" altLang="en-US" sz="1600" i="1" dirty="0">
                <a:solidFill>
                  <a:schemeClr val="tx1"/>
                </a:solidFill>
              </a:rPr>
              <a:t/>
            </a:r>
            <a:br>
              <a:rPr lang="en-CA" altLang="en-US" sz="1600" i="1" dirty="0">
                <a:solidFill>
                  <a:schemeClr val="tx1"/>
                </a:solidFill>
              </a:rPr>
            </a:br>
            <a:r>
              <a:rPr lang="en-CA" altLang="en-US" sz="1600" i="1" dirty="0">
                <a:solidFill>
                  <a:schemeClr val="tx1"/>
                </a:solidFill>
              </a:rPr>
              <a:t/>
            </a:r>
            <a:br>
              <a:rPr lang="en-CA" altLang="en-US" sz="1600" i="1" dirty="0">
                <a:solidFill>
                  <a:schemeClr val="tx1"/>
                </a:solidFill>
              </a:rPr>
            </a:br>
            <a:r>
              <a:rPr lang="en-CA" altLang="en-US" sz="1600" i="1" dirty="0">
                <a:solidFill>
                  <a:schemeClr val="tx1"/>
                </a:solidFill>
              </a:rPr>
              <a:t>© </a:t>
            </a:r>
            <a:r>
              <a:rPr lang="zh-CN" altLang="en-US" sz="1600" i="1" dirty="0" smtClean="0">
                <a:solidFill>
                  <a:schemeClr val="tx1"/>
                </a:solidFill>
              </a:rPr>
              <a:t>国际接触镜教育者学会</a:t>
            </a:r>
            <a:r>
              <a:rPr lang="en-US" altLang="en-US" sz="1600" i="1" dirty="0" smtClean="0">
                <a:solidFill>
                  <a:schemeClr val="tx1"/>
                </a:solidFill>
              </a:rPr>
              <a:t>2000-2015</a:t>
            </a:r>
            <a:r>
              <a:rPr lang="en-US" altLang="en-US" sz="1600" i="1" dirty="0">
                <a:solidFill>
                  <a:schemeClr val="tx1"/>
                </a:solidFill>
              </a:rPr>
              <a:t/>
            </a:r>
            <a:br>
              <a:rPr lang="en-US" altLang="en-US" sz="1600" i="1" dirty="0">
                <a:solidFill>
                  <a:schemeClr val="tx1"/>
                </a:solidFill>
              </a:rPr>
            </a:br>
            <a:r>
              <a:rPr lang="zh-CN" altLang="en-US" sz="1600" i="1" dirty="0">
                <a:solidFill>
                  <a:schemeClr val="tx1"/>
                </a:solidFill>
              </a:rPr>
              <a:t>版权所有。未经</a:t>
            </a:r>
            <a:r>
              <a:rPr lang="zh-CN" altLang="en-US" sz="1600" i="1" dirty="0" smtClean="0">
                <a:solidFill>
                  <a:schemeClr val="tx1"/>
                </a:solidFill>
              </a:rPr>
              <a:t>国际接触镜教育者学会事先</a:t>
            </a:r>
            <a:r>
              <a:rPr lang="zh-CN" altLang="en-US" sz="1600" i="1" dirty="0">
                <a:solidFill>
                  <a:schemeClr val="tx1"/>
                </a:solidFill>
              </a:rPr>
              <a:t>书面许可，本出版物的任何部分不得复制、储存在检索系统中，或以任何形式</a:t>
            </a:r>
            <a:r>
              <a:rPr lang="zh-CN" altLang="en-US" sz="1600" i="1" dirty="0" smtClean="0">
                <a:solidFill>
                  <a:schemeClr val="tx1"/>
                </a:solidFill>
              </a:rPr>
              <a:t>或传播： </a:t>
            </a:r>
            <a:r>
              <a:rPr lang="en-CA" altLang="en-US" sz="1600" i="1" dirty="0">
                <a:solidFill>
                  <a:schemeClr val="tx1"/>
                </a:solidFill>
              </a:rPr>
              <a:t/>
            </a:r>
            <a:br>
              <a:rPr lang="en-CA" altLang="en-US" sz="1600" i="1" dirty="0">
                <a:solidFill>
                  <a:schemeClr val="tx1"/>
                </a:solidFill>
              </a:rPr>
            </a:br>
            <a:r>
              <a:rPr lang="en-CA" altLang="en-US" sz="1600" i="1" dirty="0">
                <a:solidFill>
                  <a:schemeClr val="tx1"/>
                </a:solidFill>
              </a:rPr>
              <a:t/>
            </a:r>
            <a:br>
              <a:rPr lang="en-CA" altLang="en-US" sz="1600" i="1" dirty="0">
                <a:solidFill>
                  <a:schemeClr val="tx1"/>
                </a:solidFill>
              </a:rPr>
            </a:br>
            <a:r>
              <a:rPr lang="zh-CN" altLang="en-US" sz="1600" b="1" dirty="0" smtClean="0">
                <a:ea typeface="宋体" panose="02010600030101010101" pitchFamily="2" charset="-122"/>
              </a:rPr>
              <a:t>国际接触镜教育者学会</a:t>
            </a:r>
            <a:r>
              <a:rPr lang="zh-CN" altLang="en-US" sz="1600" b="1" dirty="0">
                <a:ea typeface="宋体" panose="02010600030101010101" pitchFamily="2" charset="-122"/>
              </a:rPr>
              <a:t/>
            </a:r>
            <a:br>
              <a:rPr lang="zh-CN" altLang="en-US" sz="1600" b="1" dirty="0">
                <a:ea typeface="宋体" panose="02010600030101010101" pitchFamily="2" charset="-122"/>
              </a:rPr>
            </a:br>
            <a:r>
              <a:rPr lang="en-US" altLang="zh-CN" sz="1600" b="1" dirty="0">
                <a:ea typeface="宋体" panose="02010600030101010101" pitchFamily="2" charset="-122"/>
              </a:rPr>
              <a:t>IACLE</a:t>
            </a:r>
            <a:r>
              <a:rPr lang="zh-CN" altLang="en-US" sz="1600" b="1" dirty="0">
                <a:ea typeface="宋体" panose="02010600030101010101" pitchFamily="2" charset="-122"/>
              </a:rPr>
              <a:t>秘书处，</a:t>
            </a:r>
            <a:br>
              <a:rPr lang="zh-CN" altLang="en-US" sz="1600" b="1" dirty="0">
                <a:ea typeface="宋体" panose="02010600030101010101" pitchFamily="2" charset="-122"/>
              </a:rPr>
            </a:br>
            <a:r>
              <a:rPr lang="en-CA" altLang="en-US" sz="1600" i="1" dirty="0">
                <a:solidFill>
                  <a:schemeClr val="tx1"/>
                </a:solidFill>
              </a:rPr>
              <a:t>PO Box 656 KENSINGTON</a:t>
            </a:r>
            <a:br>
              <a:rPr lang="en-CA" altLang="en-US" sz="1600" i="1" dirty="0">
                <a:solidFill>
                  <a:schemeClr val="tx1"/>
                </a:solidFill>
              </a:rPr>
            </a:br>
            <a:r>
              <a:rPr lang="en-CA" altLang="en-US" sz="1600" i="1" dirty="0">
                <a:solidFill>
                  <a:schemeClr val="tx1"/>
                </a:solidFill>
              </a:rPr>
              <a:t>NSW 2033</a:t>
            </a:r>
            <a:br>
              <a:rPr lang="en-CA" altLang="en-US" sz="1600" i="1" dirty="0">
                <a:solidFill>
                  <a:schemeClr val="tx1"/>
                </a:solidFill>
              </a:rPr>
            </a:br>
            <a:r>
              <a:rPr lang="en-CA" altLang="en-US" sz="1600" i="1" dirty="0">
                <a:solidFill>
                  <a:schemeClr val="tx1"/>
                </a:solidFill>
              </a:rPr>
              <a:t>Australia</a:t>
            </a:r>
            <a:br>
              <a:rPr lang="en-CA" altLang="en-US" sz="1600" i="1" dirty="0">
                <a:solidFill>
                  <a:schemeClr val="tx1"/>
                </a:solidFill>
              </a:rPr>
            </a:br>
            <a:r>
              <a:rPr lang="zh-CN" altLang="en-US" sz="1600" b="1" dirty="0">
                <a:ea typeface="宋体" panose="02010600030101010101" pitchFamily="2" charset="-122"/>
              </a:rPr>
              <a:t/>
            </a:r>
            <a:br>
              <a:rPr lang="zh-CN" altLang="en-US" sz="1600" b="1" dirty="0">
                <a:ea typeface="宋体" panose="02010600030101010101" pitchFamily="2" charset="-122"/>
              </a:rPr>
            </a:br>
            <a:r>
              <a:rPr lang="zh-CN" altLang="en-US" sz="1600" b="1" dirty="0">
                <a:ea typeface="宋体" panose="02010600030101010101" pitchFamily="2" charset="-122"/>
              </a:rPr>
              <a:t>电子邮件：</a:t>
            </a:r>
            <a:r>
              <a:rPr lang="en-US" altLang="zh-CN" sz="1600" b="1" dirty="0">
                <a:ea typeface="宋体" panose="02010600030101010101" pitchFamily="2" charset="-122"/>
              </a:rPr>
              <a:t>iacle@iacle.org</a:t>
            </a:r>
            <a:endParaRPr lang="en-CA" altLang="en-US" sz="1600" dirty="0">
              <a:solidFill>
                <a:schemeClr val="tx1"/>
              </a:solidFill>
            </a:endParaRPr>
          </a:p>
        </p:txBody>
      </p:sp>
    </p:spTree>
    <p:extLst>
      <p:ext uri="{BB962C8B-B14F-4D97-AF65-F5344CB8AC3E}">
        <p14:creationId xmlns:p14="http://schemas.microsoft.com/office/powerpoint/2010/main" val="365349990"/>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481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482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482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4822" name="Rectangle 6"/>
          <p:cNvSpPr>
            <a:spLocks noGrp="1" noChangeArrowheads="1"/>
          </p:cNvSpPr>
          <p:nvPr>
            <p:ph type="title"/>
          </p:nvPr>
        </p:nvSpPr>
        <p:spPr>
          <a:xfrm>
            <a:off x="138780" y="98880"/>
            <a:ext cx="8743950" cy="914400"/>
          </a:xfrm>
          <a:noFill/>
        </p:spPr>
        <p:txBody>
          <a:bodyPr/>
          <a:lstStyle/>
          <a:p>
            <a:pPr eaLnBrk="1" hangingPunct="1"/>
            <a:r>
              <a:rPr lang="zh-CN" altLang="en-US" dirty="0"/>
              <a:t>配戴时长</a:t>
            </a:r>
            <a:r>
              <a:rPr lang="en-US" dirty="0"/>
              <a:t>: </a:t>
            </a:r>
            <a:r>
              <a:rPr lang="zh-CN" altLang="en-US" dirty="0">
                <a:solidFill>
                  <a:srgbClr val="FFFF00"/>
                </a:solidFill>
              </a:rPr>
              <a:t>日戴 或 长戴</a:t>
            </a:r>
            <a:r>
              <a:rPr lang="en-US" dirty="0">
                <a:solidFill>
                  <a:srgbClr val="FFFF00"/>
                </a:solidFill>
              </a:rPr>
              <a:t>?</a:t>
            </a:r>
          </a:p>
        </p:txBody>
      </p:sp>
      <p:sp>
        <p:nvSpPr>
          <p:cNvPr id="34823" name="Rectangle 8"/>
          <p:cNvSpPr>
            <a:spLocks noGrp="1" noChangeArrowheads="1"/>
          </p:cNvSpPr>
          <p:nvPr>
            <p:ph idx="1"/>
          </p:nvPr>
        </p:nvSpPr>
        <p:spPr>
          <a:xfrm>
            <a:off x="630238" y="1423988"/>
            <a:ext cx="7270750" cy="5181600"/>
          </a:xfrm>
        </p:spPr>
        <p:txBody>
          <a:bodyPr/>
          <a:lstStyle/>
          <a:p>
            <a:pPr eaLnBrk="1" hangingPunct="1">
              <a:buFontTx/>
              <a:buNone/>
            </a:pPr>
            <a:r>
              <a:rPr lang="zh-CN" altLang="en-US" sz="2400" b="1" dirty="0"/>
              <a:t>配戴</a:t>
            </a:r>
            <a:r>
              <a:rPr lang="en-US" sz="2400" b="1" dirty="0"/>
              <a:t>: DW – </a:t>
            </a:r>
            <a:r>
              <a:rPr lang="zh-CN" altLang="en-US" sz="2400" b="1" dirty="0"/>
              <a:t>验配</a:t>
            </a:r>
            <a:r>
              <a:rPr lang="en-US" sz="2400" b="1" dirty="0"/>
              <a:t>: EW</a:t>
            </a:r>
            <a:endParaRPr lang="en-US" sz="2400" dirty="0"/>
          </a:p>
          <a:p>
            <a:pPr>
              <a:lnSpc>
                <a:spcPct val="130000"/>
              </a:lnSpc>
            </a:pPr>
            <a:r>
              <a:rPr lang="zh-CN" altLang="en-US" sz="2400" dirty="0"/>
              <a:t>高度屈光不正</a:t>
            </a:r>
            <a:r>
              <a:rPr lang="en-US" sz="2400" dirty="0"/>
              <a:t>: </a:t>
            </a:r>
            <a:r>
              <a:rPr lang="zh-CN" altLang="en-US" sz="2400" dirty="0"/>
              <a:t>验配</a:t>
            </a:r>
            <a:r>
              <a:rPr lang="en-US" sz="2400" dirty="0"/>
              <a:t>EW</a:t>
            </a:r>
            <a:r>
              <a:rPr lang="zh-CN" altLang="en-US" sz="2400" dirty="0"/>
              <a:t>但配戴</a:t>
            </a:r>
            <a:r>
              <a:rPr lang="en-US" sz="2400" dirty="0"/>
              <a:t>DW</a:t>
            </a:r>
          </a:p>
          <a:p>
            <a:pPr eaLnBrk="1" hangingPunct="1"/>
            <a:r>
              <a:rPr lang="zh-CN" altLang="en-US" sz="2400" dirty="0"/>
              <a:t>寻找不良反应的迹象</a:t>
            </a:r>
            <a:endParaRPr lang="en-US" sz="2400" dirty="0"/>
          </a:p>
          <a:p>
            <a:pPr eaLnBrk="1" hangingPunct="1">
              <a:lnSpc>
                <a:spcPct val="140000"/>
              </a:lnSpc>
              <a:buFontTx/>
              <a:buNone/>
            </a:pPr>
            <a:r>
              <a:rPr lang="zh-CN" altLang="en-US" sz="2400" b="1" dirty="0"/>
              <a:t>配戴</a:t>
            </a:r>
            <a:r>
              <a:rPr lang="en-US" sz="2400" b="1" dirty="0"/>
              <a:t>: EW – </a:t>
            </a:r>
            <a:r>
              <a:rPr lang="zh-CN" altLang="en-US" sz="2400" b="1" dirty="0"/>
              <a:t>验配</a:t>
            </a:r>
            <a:r>
              <a:rPr lang="en-US" sz="2400" b="1" dirty="0"/>
              <a:t>: EW</a:t>
            </a:r>
            <a:endParaRPr lang="en-US" sz="2400" dirty="0"/>
          </a:p>
          <a:p>
            <a:pPr eaLnBrk="1" hangingPunct="1"/>
            <a:r>
              <a:rPr lang="zh-CN" altLang="en-US" sz="2400" dirty="0"/>
              <a:t>必要的</a:t>
            </a:r>
            <a:r>
              <a:rPr lang="en-US" sz="2400" dirty="0"/>
              <a:t> </a:t>
            </a:r>
          </a:p>
          <a:p>
            <a:pPr eaLnBrk="1" hangingPunct="1"/>
            <a:r>
              <a:rPr lang="zh-CN" altLang="en-US" sz="2400" dirty="0"/>
              <a:t>仅戴一晚</a:t>
            </a:r>
            <a:r>
              <a:rPr lang="en-US" sz="2400" dirty="0"/>
              <a:t> (FW)</a:t>
            </a:r>
          </a:p>
          <a:p>
            <a:pPr eaLnBrk="1" hangingPunct="1"/>
            <a:r>
              <a:rPr lang="zh-CN" altLang="en-US" sz="2400" b="1" dirty="0"/>
              <a:t>必须</a:t>
            </a:r>
            <a:r>
              <a:rPr lang="zh-CN" altLang="en-US" sz="2400" b="1" dirty="0">
                <a:solidFill>
                  <a:srgbClr val="FF0000"/>
                </a:solidFill>
              </a:rPr>
              <a:t>没有</a:t>
            </a:r>
            <a:r>
              <a:rPr lang="zh-CN" altLang="en-US" sz="2400" b="1" dirty="0"/>
              <a:t>不良反应</a:t>
            </a:r>
            <a:endParaRPr lang="en-US" sz="2400" dirty="0"/>
          </a:p>
          <a:p>
            <a:pPr eaLnBrk="1" hangingPunct="1"/>
            <a:endParaRPr lang="en-US" sz="24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96915" y="6654800"/>
            <a:ext cx="2143125" cy="457200"/>
          </a:xfrm>
          <a:prstGeom prst="rect">
            <a:avLst/>
          </a:prstGeom>
          <a:noFill/>
          <a:ln w="9525">
            <a:noFill/>
            <a:miter lim="800000"/>
          </a:ln>
        </p:spPr>
        <p:txBody>
          <a:bodyPr wrap="none" anchor="ctr"/>
          <a:lstStyle/>
          <a:p>
            <a:pPr>
              <a:buClr>
                <a:srgbClr val="CC6600"/>
              </a:buClr>
            </a:pPr>
            <a:endParaRPr lang="en-US"/>
          </a:p>
        </p:txBody>
      </p:sp>
      <p:sp>
        <p:nvSpPr>
          <p:cNvPr id="35843" name="Rectangle 3"/>
          <p:cNvSpPr>
            <a:spLocks noChangeArrowheads="1"/>
          </p:cNvSpPr>
          <p:nvPr/>
        </p:nvSpPr>
        <p:spPr bwMode="auto">
          <a:xfrm>
            <a:off x="3354388" y="6654800"/>
            <a:ext cx="3257550" cy="457200"/>
          </a:xfrm>
          <a:prstGeom prst="rect">
            <a:avLst/>
          </a:prstGeom>
          <a:noFill/>
          <a:ln w="9525">
            <a:noFill/>
            <a:miter lim="800000"/>
          </a:ln>
        </p:spPr>
        <p:txBody>
          <a:bodyPr wrap="none" anchor="ctr"/>
          <a:lstStyle/>
          <a:p>
            <a:pPr>
              <a:buClr>
                <a:srgbClr val="CC6600"/>
              </a:buClr>
            </a:pPr>
            <a:endParaRPr lang="en-US"/>
          </a:p>
        </p:txBody>
      </p:sp>
      <p:sp>
        <p:nvSpPr>
          <p:cNvPr id="35844" name="Rectangle 4"/>
          <p:cNvSpPr>
            <a:spLocks noChangeArrowheads="1"/>
          </p:cNvSpPr>
          <p:nvPr/>
        </p:nvSpPr>
        <p:spPr bwMode="auto">
          <a:xfrm>
            <a:off x="696915" y="6654800"/>
            <a:ext cx="2143125" cy="457200"/>
          </a:xfrm>
          <a:prstGeom prst="rect">
            <a:avLst/>
          </a:prstGeom>
          <a:noFill/>
          <a:ln w="9525">
            <a:noFill/>
            <a:miter lim="800000"/>
          </a:ln>
        </p:spPr>
        <p:txBody>
          <a:bodyPr wrap="none" anchor="ctr"/>
          <a:lstStyle/>
          <a:p>
            <a:pPr>
              <a:buClr>
                <a:srgbClr val="CC6600"/>
              </a:buClr>
            </a:pPr>
            <a:endParaRPr lang="en-US"/>
          </a:p>
        </p:txBody>
      </p:sp>
      <p:sp>
        <p:nvSpPr>
          <p:cNvPr id="35845" name="Rectangle 5"/>
          <p:cNvSpPr>
            <a:spLocks noChangeArrowheads="1"/>
          </p:cNvSpPr>
          <p:nvPr/>
        </p:nvSpPr>
        <p:spPr bwMode="auto">
          <a:xfrm>
            <a:off x="3354388" y="6654800"/>
            <a:ext cx="3257550" cy="457200"/>
          </a:xfrm>
          <a:prstGeom prst="rect">
            <a:avLst/>
          </a:prstGeom>
          <a:noFill/>
          <a:ln w="9525">
            <a:noFill/>
            <a:miter lim="800000"/>
          </a:ln>
        </p:spPr>
        <p:txBody>
          <a:bodyPr wrap="none" anchor="ctr"/>
          <a:lstStyle/>
          <a:p>
            <a:pPr>
              <a:buClr>
                <a:srgbClr val="CC6600"/>
              </a:buClr>
            </a:pPr>
            <a:endParaRPr lang="en-US"/>
          </a:p>
        </p:txBody>
      </p:sp>
      <p:sp>
        <p:nvSpPr>
          <p:cNvPr id="35846" name="Rectangle 6"/>
          <p:cNvSpPr>
            <a:spLocks noGrp="1" noChangeArrowheads="1"/>
          </p:cNvSpPr>
          <p:nvPr>
            <p:ph type="title"/>
          </p:nvPr>
        </p:nvSpPr>
        <p:spPr>
          <a:xfrm>
            <a:off x="138119" y="92155"/>
            <a:ext cx="8743950" cy="914400"/>
          </a:xfrm>
          <a:noFill/>
        </p:spPr>
        <p:txBody>
          <a:bodyPr/>
          <a:lstStyle/>
          <a:p>
            <a:pPr eaLnBrk="1" hangingPunct="1"/>
            <a:r>
              <a:rPr lang="zh-CN" altLang="en-US" dirty="0"/>
              <a:t>更替周期</a:t>
            </a:r>
            <a:endParaRPr lang="en-US" altLang="zh-CN" dirty="0"/>
          </a:p>
        </p:txBody>
      </p:sp>
      <p:sp>
        <p:nvSpPr>
          <p:cNvPr id="35847" name="Rectangle 7"/>
          <p:cNvSpPr>
            <a:spLocks noGrp="1" noChangeArrowheads="1"/>
          </p:cNvSpPr>
          <p:nvPr>
            <p:ph idx="1"/>
          </p:nvPr>
        </p:nvSpPr>
        <p:spPr>
          <a:xfrm>
            <a:off x="661993" y="1445485"/>
            <a:ext cx="3894137" cy="2151062"/>
          </a:xfrm>
        </p:spPr>
        <p:txBody>
          <a:bodyPr/>
          <a:lstStyle/>
          <a:p>
            <a:pPr eaLnBrk="1" hangingPunct="1">
              <a:lnSpc>
                <a:spcPct val="80000"/>
              </a:lnSpc>
              <a:buClr>
                <a:schemeClr val="accent6">
                  <a:lumMod val="75000"/>
                </a:schemeClr>
              </a:buClr>
              <a:buFont typeface="Arial" panose="020B0604020202020204" pitchFamily="34" charset="0"/>
              <a:buChar char="•"/>
            </a:pPr>
            <a:r>
              <a:rPr lang="zh-CN" altLang="en-US" sz="2400" dirty="0"/>
              <a:t>部分时间配戴</a:t>
            </a:r>
            <a:endParaRPr lang="en-US" sz="2400" dirty="0"/>
          </a:p>
          <a:p>
            <a:pPr eaLnBrk="1" hangingPunct="1">
              <a:lnSpc>
                <a:spcPct val="80000"/>
              </a:lnSpc>
              <a:buClr>
                <a:schemeClr val="accent6">
                  <a:lumMod val="75000"/>
                </a:schemeClr>
              </a:buClr>
              <a:buFont typeface="Arial" panose="020B0604020202020204" pitchFamily="34" charset="0"/>
              <a:buChar char="•"/>
            </a:pPr>
            <a:r>
              <a:rPr lang="zh-CN" altLang="en-US" sz="2400" dirty="0"/>
              <a:t>特殊参数</a:t>
            </a:r>
            <a:endParaRPr lang="en-US" sz="2400" dirty="0"/>
          </a:p>
          <a:p>
            <a:pPr eaLnBrk="1" hangingPunct="1">
              <a:lnSpc>
                <a:spcPct val="80000"/>
              </a:lnSpc>
              <a:buClr>
                <a:schemeClr val="accent6">
                  <a:lumMod val="75000"/>
                </a:schemeClr>
              </a:buClr>
              <a:buFont typeface="Arial" panose="020B0604020202020204" pitchFamily="34" charset="0"/>
              <a:buChar char="•"/>
            </a:pPr>
            <a:r>
              <a:rPr lang="zh-CN" altLang="en-US" sz="2400" dirty="0"/>
              <a:t>透气材料</a:t>
            </a:r>
            <a:endParaRPr lang="en-US" sz="2400" dirty="0"/>
          </a:p>
          <a:p>
            <a:pPr eaLnBrk="1" hangingPunct="1">
              <a:lnSpc>
                <a:spcPct val="80000"/>
              </a:lnSpc>
              <a:buClr>
                <a:schemeClr val="accent6">
                  <a:lumMod val="75000"/>
                </a:schemeClr>
              </a:buClr>
              <a:buFont typeface="Arial" panose="020B0604020202020204" pitchFamily="34" charset="0"/>
              <a:buChar char="•"/>
            </a:pPr>
            <a:r>
              <a:rPr lang="zh-CN" altLang="en-US" sz="2400" dirty="0"/>
              <a:t>特殊染色片</a:t>
            </a:r>
          </a:p>
        </p:txBody>
      </p:sp>
      <p:sp>
        <p:nvSpPr>
          <p:cNvPr id="35848" name="Rectangle 8"/>
          <p:cNvSpPr>
            <a:spLocks noChangeArrowheads="1"/>
          </p:cNvSpPr>
          <p:nvPr/>
        </p:nvSpPr>
        <p:spPr bwMode="auto">
          <a:xfrm>
            <a:off x="483046" y="4653170"/>
            <a:ext cx="3894137" cy="2151062"/>
          </a:xfrm>
          <a:prstGeom prst="rect">
            <a:avLst/>
          </a:prstGeom>
          <a:noFill/>
          <a:ln w="9525">
            <a:noFill/>
            <a:miter lim="800000"/>
          </a:ln>
        </p:spPr>
        <p:txBody>
          <a:bodyPr lIns="92075" tIns="46038" rIns="92075" bIns="46038"/>
          <a:lstStyle/>
          <a:p>
            <a:pPr marL="523875" indent="-342900" algn="l" defTabSz="762000">
              <a:lnSpc>
                <a:spcPct val="80000"/>
              </a:lnSpc>
              <a:spcAft>
                <a:spcPct val="30000"/>
              </a:spcAft>
              <a:buClr>
                <a:srgbClr val="CC6600"/>
              </a:buClr>
              <a:buSzPct val="100000"/>
              <a:buFont typeface="Arial" panose="020B0604020202020204" pitchFamily="34" charset="0"/>
              <a:buChar char="•"/>
            </a:pPr>
            <a:r>
              <a:rPr lang="zh-CN" altLang="en-US" sz="2400" dirty="0">
                <a:solidFill>
                  <a:srgbClr val="5B6F7B"/>
                </a:solidFill>
                <a:latin typeface="Arial" panose="020B0604020202020204" pitchFamily="34" charset="0"/>
              </a:rPr>
              <a:t>部分时间配戴</a:t>
            </a:r>
            <a:endParaRPr lang="en-US" sz="2400" dirty="0">
              <a:solidFill>
                <a:srgbClr val="5B6F7B"/>
              </a:solidFill>
              <a:latin typeface="Arial" panose="020B0604020202020204" pitchFamily="34" charset="0"/>
            </a:endParaRPr>
          </a:p>
          <a:p>
            <a:pPr marL="523875" indent="-342900" algn="l" defTabSz="762000">
              <a:lnSpc>
                <a:spcPct val="80000"/>
              </a:lnSpc>
              <a:spcAft>
                <a:spcPct val="30000"/>
              </a:spcAft>
              <a:buClr>
                <a:srgbClr val="CC6600"/>
              </a:buClr>
              <a:buSzPct val="100000"/>
              <a:buFont typeface="Arial" panose="020B0604020202020204" pitchFamily="34" charset="0"/>
              <a:buChar char="•"/>
            </a:pPr>
            <a:r>
              <a:rPr lang="zh-CN" altLang="en-US" sz="2400" dirty="0">
                <a:solidFill>
                  <a:srgbClr val="5B6F7B"/>
                </a:solidFill>
                <a:latin typeface="Arial" panose="020B0604020202020204" pitchFamily="34" charset="0"/>
              </a:rPr>
              <a:t>依从性良好</a:t>
            </a:r>
          </a:p>
        </p:txBody>
      </p:sp>
      <p:sp>
        <p:nvSpPr>
          <p:cNvPr id="35849" name="Rectangle 9"/>
          <p:cNvSpPr>
            <a:spLocks noChangeArrowheads="1"/>
          </p:cNvSpPr>
          <p:nvPr/>
        </p:nvSpPr>
        <p:spPr bwMode="auto">
          <a:xfrm>
            <a:off x="4987922" y="1445485"/>
            <a:ext cx="4529138" cy="2151062"/>
          </a:xfrm>
          <a:prstGeom prst="rect">
            <a:avLst/>
          </a:prstGeom>
          <a:noFill/>
          <a:ln w="9525">
            <a:noFill/>
            <a:miter lim="800000"/>
          </a:ln>
        </p:spPr>
        <p:txBody>
          <a:bodyPr lIns="92075" tIns="46038" rIns="92075" bIns="46038"/>
          <a:lstStyle/>
          <a:p>
            <a:pPr marL="342900" indent="-342900" algn="l" defTabSz="762000">
              <a:lnSpc>
                <a:spcPct val="80000"/>
              </a:lnSpc>
              <a:spcAft>
                <a:spcPct val="30000"/>
              </a:spcAft>
              <a:buClr>
                <a:srgbClr val="CC6600"/>
              </a:buClr>
              <a:buSzPct val="100000"/>
              <a:buFontTx/>
              <a:buChar char="•"/>
            </a:pPr>
            <a:r>
              <a:rPr lang="zh-CN" altLang="en-US" sz="2400" dirty="0">
                <a:solidFill>
                  <a:srgbClr val="5B6F7B"/>
                </a:solidFill>
                <a:latin typeface="Arial" panose="020B0604020202020204" pitchFamily="34" charset="0"/>
              </a:rPr>
              <a:t>全时或部分时间配戴</a:t>
            </a:r>
            <a:endParaRPr lang="en-US" sz="2400" dirty="0">
              <a:solidFill>
                <a:srgbClr val="5B6F7B"/>
              </a:solidFill>
              <a:latin typeface="Arial" panose="020B0604020202020204" pitchFamily="34" charset="0"/>
            </a:endParaRPr>
          </a:p>
          <a:p>
            <a:pPr marL="342900" indent="-342900" algn="l" defTabSz="762000">
              <a:lnSpc>
                <a:spcPct val="80000"/>
              </a:lnSpc>
              <a:spcAft>
                <a:spcPct val="30000"/>
              </a:spcAft>
              <a:buClr>
                <a:srgbClr val="CC6600"/>
              </a:buClr>
              <a:buSzPct val="100000"/>
              <a:buFontTx/>
              <a:buChar char="•"/>
            </a:pPr>
            <a:r>
              <a:rPr lang="zh-CN" altLang="en-US" sz="2400" dirty="0">
                <a:solidFill>
                  <a:srgbClr val="5B6F7B"/>
                </a:solidFill>
                <a:latin typeface="Arial" panose="020B0604020202020204" pitchFamily="34" charset="0"/>
              </a:rPr>
              <a:t>干眼症</a:t>
            </a:r>
            <a:endParaRPr lang="en-US" sz="2400" dirty="0">
              <a:solidFill>
                <a:srgbClr val="5B6F7B"/>
              </a:solidFill>
              <a:latin typeface="Arial" panose="020B0604020202020204" pitchFamily="34" charset="0"/>
            </a:endParaRPr>
          </a:p>
          <a:p>
            <a:pPr marL="342900" indent="-342900" algn="l" defTabSz="762000">
              <a:lnSpc>
                <a:spcPct val="80000"/>
              </a:lnSpc>
              <a:spcAft>
                <a:spcPct val="30000"/>
              </a:spcAft>
              <a:buClr>
                <a:srgbClr val="CC6600"/>
              </a:buClr>
              <a:buSzPct val="100000"/>
              <a:buFontTx/>
              <a:buChar char="•"/>
            </a:pPr>
            <a:r>
              <a:rPr lang="zh-CN" altLang="en-US" sz="2400" dirty="0">
                <a:solidFill>
                  <a:srgbClr val="5B6F7B"/>
                </a:solidFill>
                <a:latin typeface="Arial" panose="020B0604020202020204" pitchFamily="34" charset="0"/>
              </a:rPr>
              <a:t>依从性差</a:t>
            </a:r>
          </a:p>
        </p:txBody>
      </p:sp>
      <p:sp>
        <p:nvSpPr>
          <p:cNvPr id="35850" name="Rectangle 10"/>
          <p:cNvSpPr>
            <a:spLocks noChangeArrowheads="1"/>
          </p:cNvSpPr>
          <p:nvPr/>
        </p:nvSpPr>
        <p:spPr bwMode="auto">
          <a:xfrm>
            <a:off x="4987922" y="4653170"/>
            <a:ext cx="4356100" cy="2151062"/>
          </a:xfrm>
          <a:prstGeom prst="rect">
            <a:avLst/>
          </a:prstGeom>
          <a:noFill/>
          <a:ln w="9525">
            <a:noFill/>
            <a:miter lim="800000"/>
          </a:ln>
        </p:spPr>
        <p:txBody>
          <a:bodyPr lIns="92075" tIns="46038" rIns="92075" bIns="46038"/>
          <a:lstStyle/>
          <a:p>
            <a:pPr marL="342900" indent="-342900" algn="l" defTabSz="762000">
              <a:lnSpc>
                <a:spcPct val="80000"/>
              </a:lnSpc>
              <a:spcAft>
                <a:spcPct val="30000"/>
              </a:spcAft>
              <a:buClr>
                <a:srgbClr val="CC6600"/>
              </a:buClr>
              <a:buSzPct val="100000"/>
              <a:buFont typeface="Arial" panose="020B0604020202020204" pitchFamily="34" charset="0"/>
              <a:buChar char="•"/>
            </a:pPr>
            <a:r>
              <a:rPr lang="zh-CN" altLang="en-US" sz="2400" dirty="0">
                <a:solidFill>
                  <a:srgbClr val="5B6F7B"/>
                </a:solidFill>
                <a:latin typeface="Arial" panose="020B0604020202020204" pitchFamily="34" charset="0"/>
              </a:rPr>
              <a:t>全时或部分时间配戴</a:t>
            </a:r>
            <a:endParaRPr lang="en-US" sz="2400" dirty="0">
              <a:solidFill>
                <a:srgbClr val="5B6F7B"/>
              </a:solidFill>
              <a:latin typeface="Arial" panose="020B0604020202020204" pitchFamily="34" charset="0"/>
            </a:endParaRPr>
          </a:p>
          <a:p>
            <a:pPr marL="342900" indent="-342900" algn="l" defTabSz="762000">
              <a:lnSpc>
                <a:spcPct val="80000"/>
              </a:lnSpc>
              <a:spcAft>
                <a:spcPct val="30000"/>
              </a:spcAft>
              <a:buClr>
                <a:srgbClr val="CC6600"/>
              </a:buClr>
              <a:buSzPct val="100000"/>
              <a:buFont typeface="Arial" panose="020B0604020202020204" pitchFamily="34" charset="0"/>
              <a:buChar char="•"/>
            </a:pPr>
            <a:r>
              <a:rPr lang="zh-CN" altLang="en-US" sz="2400" dirty="0">
                <a:solidFill>
                  <a:srgbClr val="5B6F7B"/>
                </a:solidFill>
                <a:latin typeface="Arial" panose="020B0604020202020204" pitchFamily="34" charset="0"/>
              </a:rPr>
              <a:t>无需依从性</a:t>
            </a:r>
            <a:endParaRPr lang="en-US" sz="2400" dirty="0">
              <a:solidFill>
                <a:srgbClr val="5B6F7B"/>
              </a:solidFill>
              <a:latin typeface="Arial" panose="020B0604020202020204" pitchFamily="34" charset="0"/>
            </a:endParaRPr>
          </a:p>
          <a:p>
            <a:pPr marL="342900" indent="-342900" algn="l" defTabSz="762000">
              <a:lnSpc>
                <a:spcPct val="80000"/>
              </a:lnSpc>
              <a:spcAft>
                <a:spcPct val="30000"/>
              </a:spcAft>
              <a:buClr>
                <a:srgbClr val="CC6600"/>
              </a:buClr>
              <a:buSzPct val="100000"/>
              <a:buFont typeface="Arial" panose="020B0604020202020204" pitchFamily="34" charset="0"/>
              <a:buChar char="•"/>
            </a:pPr>
            <a:r>
              <a:rPr lang="zh-CN" altLang="en-US" sz="2400" dirty="0">
                <a:solidFill>
                  <a:srgbClr val="5B6F7B"/>
                </a:solidFill>
                <a:latin typeface="Arial" panose="020B0604020202020204" pitchFamily="34" charset="0"/>
              </a:rPr>
              <a:t>无需护理</a:t>
            </a:r>
          </a:p>
          <a:p>
            <a:pPr marL="342900" indent="-342900" algn="l" defTabSz="762000">
              <a:lnSpc>
                <a:spcPct val="80000"/>
              </a:lnSpc>
              <a:spcAft>
                <a:spcPct val="30000"/>
              </a:spcAft>
              <a:buClr>
                <a:srgbClr val="CC6600"/>
              </a:buClr>
              <a:buSzPct val="100000"/>
              <a:buFont typeface="Arial" panose="020B0604020202020204" pitchFamily="34" charset="0"/>
              <a:buChar char="•"/>
            </a:pPr>
            <a:r>
              <a:rPr lang="zh-CN" altLang="en-US" sz="2400" dirty="0">
                <a:solidFill>
                  <a:srgbClr val="5B6F7B"/>
                </a:solidFill>
                <a:latin typeface="Arial" panose="020B0604020202020204" pitchFamily="34" charset="0"/>
              </a:rPr>
              <a:t>干眼症</a:t>
            </a:r>
          </a:p>
        </p:txBody>
      </p:sp>
      <p:sp>
        <p:nvSpPr>
          <p:cNvPr id="35851" name="Rectangle 11"/>
          <p:cNvSpPr>
            <a:spLocks noChangeArrowheads="1"/>
          </p:cNvSpPr>
          <p:nvPr/>
        </p:nvSpPr>
        <p:spPr bwMode="auto">
          <a:xfrm>
            <a:off x="635184" y="980660"/>
            <a:ext cx="3894137" cy="490537"/>
          </a:xfrm>
          <a:prstGeom prst="rect">
            <a:avLst/>
          </a:prstGeom>
          <a:noFill/>
          <a:ln w="9525">
            <a:noFill/>
            <a:miter lim="800000"/>
          </a:ln>
        </p:spPr>
        <p:txBody>
          <a:bodyPr lIns="92075" tIns="46038" rIns="92075" bIns="46038"/>
          <a:lstStyle/>
          <a:p>
            <a:pPr marL="342900" indent="-342900" algn="l" defTabSz="762000">
              <a:lnSpc>
                <a:spcPct val="90000"/>
              </a:lnSpc>
              <a:spcAft>
                <a:spcPct val="30000"/>
              </a:spcAft>
              <a:buClr>
                <a:srgbClr val="CC6600"/>
              </a:buClr>
              <a:buSzPct val="100000"/>
            </a:pPr>
            <a:r>
              <a:rPr lang="zh-CN" altLang="en-US" sz="2400" b="1" dirty="0">
                <a:solidFill>
                  <a:srgbClr val="5B6F7B"/>
                </a:solidFill>
                <a:latin typeface="Arial" panose="020B0604020202020204" pitchFamily="34" charset="0"/>
              </a:rPr>
              <a:t>传统型</a:t>
            </a:r>
          </a:p>
        </p:txBody>
      </p:sp>
      <p:sp>
        <p:nvSpPr>
          <p:cNvPr id="35852" name="Rectangle 12"/>
          <p:cNvSpPr>
            <a:spLocks noChangeArrowheads="1"/>
          </p:cNvSpPr>
          <p:nvPr/>
        </p:nvSpPr>
        <p:spPr bwMode="auto">
          <a:xfrm>
            <a:off x="4936863" y="980660"/>
            <a:ext cx="4167187" cy="490537"/>
          </a:xfrm>
          <a:prstGeom prst="rect">
            <a:avLst/>
          </a:prstGeom>
          <a:noFill/>
          <a:ln w="9525">
            <a:noFill/>
            <a:miter lim="800000"/>
          </a:ln>
        </p:spPr>
        <p:txBody>
          <a:bodyPr lIns="92075" tIns="46038" rIns="92075" bIns="46038"/>
          <a:lstStyle/>
          <a:p>
            <a:pPr marL="342900" indent="-342900" algn="l" defTabSz="762000">
              <a:lnSpc>
                <a:spcPct val="90000"/>
              </a:lnSpc>
              <a:spcAft>
                <a:spcPct val="30000"/>
              </a:spcAft>
              <a:buClr>
                <a:srgbClr val="CC6600"/>
              </a:buClr>
              <a:buSzPct val="100000"/>
            </a:pPr>
            <a:r>
              <a:rPr lang="en-US" sz="2400" b="1" dirty="0">
                <a:solidFill>
                  <a:srgbClr val="5B6F7B"/>
                </a:solidFill>
                <a:latin typeface="Arial" panose="020B0604020202020204" pitchFamily="34" charset="0"/>
              </a:rPr>
              <a:t>2 - 4</a:t>
            </a:r>
            <a:r>
              <a:rPr lang="zh-CN" altLang="en-US" sz="2400" b="1" dirty="0">
                <a:solidFill>
                  <a:srgbClr val="5B6F7B"/>
                </a:solidFill>
                <a:latin typeface="Arial" panose="020B0604020202020204" pitchFamily="34" charset="0"/>
              </a:rPr>
              <a:t>周抛弃型</a:t>
            </a:r>
          </a:p>
        </p:txBody>
      </p:sp>
      <p:sp>
        <p:nvSpPr>
          <p:cNvPr id="35853" name="Rectangle 13"/>
          <p:cNvSpPr>
            <a:spLocks noChangeArrowheads="1"/>
          </p:cNvSpPr>
          <p:nvPr/>
        </p:nvSpPr>
        <p:spPr bwMode="auto">
          <a:xfrm>
            <a:off x="635184" y="4162632"/>
            <a:ext cx="3894137" cy="490538"/>
          </a:xfrm>
          <a:prstGeom prst="rect">
            <a:avLst/>
          </a:prstGeom>
          <a:noFill/>
          <a:ln w="9525">
            <a:noFill/>
            <a:miter lim="800000"/>
          </a:ln>
        </p:spPr>
        <p:txBody>
          <a:bodyPr lIns="92075" tIns="46038" rIns="92075" bIns="46038"/>
          <a:lstStyle/>
          <a:p>
            <a:pPr marL="342900" indent="-342900" algn="l" defTabSz="762000">
              <a:lnSpc>
                <a:spcPct val="90000"/>
              </a:lnSpc>
              <a:spcAft>
                <a:spcPct val="30000"/>
              </a:spcAft>
              <a:buClr>
                <a:srgbClr val="CC6600"/>
              </a:buClr>
              <a:buSzPct val="100000"/>
            </a:pPr>
            <a:r>
              <a:rPr lang="en-US" sz="2400" b="1" dirty="0">
                <a:solidFill>
                  <a:srgbClr val="5B6F7B"/>
                </a:solidFill>
                <a:latin typeface="Arial" panose="020B0604020202020204" pitchFamily="34" charset="0"/>
              </a:rPr>
              <a:t>3 - 6</a:t>
            </a:r>
            <a:r>
              <a:rPr lang="zh-CN" altLang="en-US" sz="2400" b="1" dirty="0">
                <a:solidFill>
                  <a:srgbClr val="5B6F7B"/>
                </a:solidFill>
                <a:latin typeface="Arial" panose="020B0604020202020204" pitchFamily="34" charset="0"/>
              </a:rPr>
              <a:t>月频繁更换型</a:t>
            </a:r>
          </a:p>
        </p:txBody>
      </p:sp>
      <p:sp>
        <p:nvSpPr>
          <p:cNvPr id="35854" name="Rectangle 14"/>
          <p:cNvSpPr>
            <a:spLocks noChangeArrowheads="1"/>
          </p:cNvSpPr>
          <p:nvPr/>
        </p:nvSpPr>
        <p:spPr bwMode="auto">
          <a:xfrm>
            <a:off x="4936864" y="4162632"/>
            <a:ext cx="1527175" cy="490538"/>
          </a:xfrm>
          <a:prstGeom prst="rect">
            <a:avLst/>
          </a:prstGeom>
          <a:noFill/>
          <a:ln w="9525">
            <a:noFill/>
            <a:miter lim="800000"/>
          </a:ln>
        </p:spPr>
        <p:txBody>
          <a:bodyPr lIns="92075" tIns="46038" rIns="92075" bIns="46038"/>
          <a:lstStyle/>
          <a:p>
            <a:pPr marL="342900" indent="-342900" algn="l" defTabSz="762000">
              <a:lnSpc>
                <a:spcPct val="90000"/>
              </a:lnSpc>
              <a:spcAft>
                <a:spcPct val="30000"/>
              </a:spcAft>
              <a:buClr>
                <a:srgbClr val="CC6600"/>
              </a:buClr>
              <a:buSzPct val="100000"/>
            </a:pPr>
            <a:r>
              <a:rPr lang="zh-CN" altLang="en-US" sz="2400" b="1" dirty="0">
                <a:solidFill>
                  <a:srgbClr val="5B6F7B"/>
                </a:solidFill>
                <a:latin typeface="Arial" panose="020B0604020202020204" pitchFamily="34" charset="0"/>
              </a:rPr>
              <a:t>日抛型</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00" t="10420" r="1670" b="15984"/>
          <a:stretch>
            <a:fillRect/>
          </a:stretch>
        </p:blipFill>
        <p:spPr>
          <a:xfrm>
            <a:off x="6420630" y="2636890"/>
            <a:ext cx="3744520" cy="1889542"/>
          </a:xfrm>
          <a:prstGeom prst="rect">
            <a:avLst/>
          </a:prstGeo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686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686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686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6870" name="Rectangle 6"/>
          <p:cNvSpPr>
            <a:spLocks noGrp="1" noChangeArrowheads="1"/>
          </p:cNvSpPr>
          <p:nvPr>
            <p:ph type="title"/>
          </p:nvPr>
        </p:nvSpPr>
        <p:spPr>
          <a:xfrm>
            <a:off x="136744" y="99333"/>
            <a:ext cx="8743950" cy="1143000"/>
          </a:xfrm>
          <a:noFill/>
        </p:spPr>
        <p:txBody>
          <a:bodyPr/>
          <a:lstStyle/>
          <a:p>
            <a:pPr eaLnBrk="1" hangingPunct="1"/>
            <a:r>
              <a:rPr lang="zh-CN" altLang="en-US" dirty="0"/>
              <a:t>配戴形式的选择</a:t>
            </a:r>
            <a:r>
              <a:rPr lang="en-US" dirty="0"/>
              <a:t>: </a:t>
            </a:r>
            <a:r>
              <a:rPr lang="zh-CN" altLang="en-US" dirty="0">
                <a:solidFill>
                  <a:srgbClr val="FFFF00"/>
                </a:solidFill>
              </a:rPr>
              <a:t>患者需求</a:t>
            </a:r>
          </a:p>
        </p:txBody>
      </p:sp>
      <p:sp>
        <p:nvSpPr>
          <p:cNvPr id="36871" name="Rectangle 7"/>
          <p:cNvSpPr>
            <a:spLocks noGrp="1" noChangeArrowheads="1"/>
          </p:cNvSpPr>
          <p:nvPr>
            <p:ph idx="1"/>
          </p:nvPr>
        </p:nvSpPr>
        <p:spPr>
          <a:xfrm>
            <a:off x="659830" y="761585"/>
            <a:ext cx="5295900" cy="3233738"/>
          </a:xfrm>
        </p:spPr>
        <p:txBody>
          <a:bodyPr/>
          <a:lstStyle/>
          <a:p>
            <a:pPr eaLnBrk="1" hangingPunct="1">
              <a:lnSpc>
                <a:spcPct val="200000"/>
              </a:lnSpc>
            </a:pPr>
            <a:r>
              <a:rPr lang="zh-CN" altLang="en-US" sz="2400" dirty="0"/>
              <a:t>方便</a:t>
            </a:r>
            <a:endParaRPr lang="en-US" sz="2400" dirty="0"/>
          </a:p>
          <a:p>
            <a:pPr eaLnBrk="1" hangingPunct="1">
              <a:lnSpc>
                <a:spcPct val="200000"/>
              </a:lnSpc>
            </a:pPr>
            <a:r>
              <a:rPr lang="zh-CN" altLang="en-US" sz="2400" dirty="0"/>
              <a:t>安全</a:t>
            </a:r>
            <a:endParaRPr lang="en-US" sz="2400" dirty="0"/>
          </a:p>
          <a:p>
            <a:pPr eaLnBrk="1" hangingPunct="1">
              <a:lnSpc>
                <a:spcPct val="200000"/>
              </a:lnSpc>
            </a:pPr>
            <a:r>
              <a:rPr lang="zh-CN" altLang="en-US" sz="2400" dirty="0"/>
              <a:t>舒适</a:t>
            </a:r>
            <a:endParaRPr lang="en-US" sz="2400" dirty="0"/>
          </a:p>
          <a:p>
            <a:pPr eaLnBrk="1" hangingPunct="1">
              <a:lnSpc>
                <a:spcPct val="200000"/>
              </a:lnSpc>
            </a:pPr>
            <a:r>
              <a:rPr lang="zh-CN" altLang="en-US" sz="2400" dirty="0"/>
              <a:t>知识</a:t>
            </a:r>
            <a:r>
              <a:rPr lang="en-US" altLang="zh-CN" sz="2400" dirty="0"/>
              <a:t>/</a:t>
            </a:r>
            <a:r>
              <a:rPr lang="zh-CN" altLang="en-US" sz="2400" dirty="0"/>
              <a:t>受教育程度</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789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789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789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7894" name="Rectangle 6"/>
          <p:cNvSpPr>
            <a:spLocks noGrp="1" noChangeArrowheads="1"/>
          </p:cNvSpPr>
          <p:nvPr>
            <p:ph type="title"/>
          </p:nvPr>
        </p:nvSpPr>
        <p:spPr>
          <a:xfrm>
            <a:off x="141266" y="93676"/>
            <a:ext cx="8743950" cy="1143000"/>
          </a:xfrm>
          <a:noFill/>
        </p:spPr>
        <p:txBody>
          <a:bodyPr/>
          <a:lstStyle/>
          <a:p>
            <a:pPr eaLnBrk="1" hangingPunct="1"/>
            <a:r>
              <a:rPr lang="zh-CN" altLang="en-US" dirty="0"/>
              <a:t>配戴形式的选择</a:t>
            </a:r>
            <a:r>
              <a:rPr lang="en-US" dirty="0"/>
              <a:t>: </a:t>
            </a:r>
            <a:r>
              <a:rPr lang="zh-CN" altLang="en-US" dirty="0">
                <a:solidFill>
                  <a:srgbClr val="FFFF00"/>
                </a:solidFill>
              </a:rPr>
              <a:t>镜片选项</a:t>
            </a:r>
          </a:p>
        </p:txBody>
      </p:sp>
      <p:sp>
        <p:nvSpPr>
          <p:cNvPr id="37895" name="Rectangle 7"/>
          <p:cNvSpPr>
            <a:spLocks noGrp="1" noChangeArrowheads="1"/>
          </p:cNvSpPr>
          <p:nvPr>
            <p:ph idx="1"/>
          </p:nvPr>
        </p:nvSpPr>
        <p:spPr>
          <a:xfrm>
            <a:off x="660400" y="764632"/>
            <a:ext cx="5295900" cy="3233737"/>
          </a:xfrm>
        </p:spPr>
        <p:txBody>
          <a:bodyPr/>
          <a:lstStyle/>
          <a:p>
            <a:pPr eaLnBrk="1" hangingPunct="1">
              <a:lnSpc>
                <a:spcPct val="200000"/>
              </a:lnSpc>
            </a:pPr>
            <a:r>
              <a:rPr lang="zh-CN" altLang="en-US" sz="2400" dirty="0">
                <a:solidFill>
                  <a:srgbClr val="5B6F7B"/>
                </a:solidFill>
              </a:rPr>
              <a:t>材料性质</a:t>
            </a:r>
            <a:endParaRPr lang="en-US" sz="2400" dirty="0">
              <a:solidFill>
                <a:srgbClr val="5B6F7B"/>
              </a:solidFill>
            </a:endParaRPr>
          </a:p>
          <a:p>
            <a:pPr eaLnBrk="1" hangingPunct="1">
              <a:lnSpc>
                <a:spcPct val="200000"/>
              </a:lnSpc>
            </a:pPr>
            <a:r>
              <a:rPr lang="zh-CN" altLang="en-US" sz="2400" dirty="0">
                <a:solidFill>
                  <a:srgbClr val="5B6F7B"/>
                </a:solidFill>
              </a:rPr>
              <a:t>配适特征</a:t>
            </a:r>
            <a:endParaRPr lang="en-US" sz="2400" dirty="0">
              <a:solidFill>
                <a:srgbClr val="5B6F7B"/>
              </a:solidFill>
            </a:endParaRPr>
          </a:p>
          <a:p>
            <a:pPr eaLnBrk="1" hangingPunct="1">
              <a:lnSpc>
                <a:spcPct val="200000"/>
              </a:lnSpc>
            </a:pPr>
            <a:r>
              <a:rPr lang="zh-CN" altLang="en-US" sz="2400" dirty="0">
                <a:solidFill>
                  <a:srgbClr val="5B6F7B"/>
                </a:solidFill>
              </a:rPr>
              <a:t>参数范围</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891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891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891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8918" name="Rectangle 6"/>
          <p:cNvSpPr>
            <a:spLocks noGrp="1" noChangeArrowheads="1"/>
          </p:cNvSpPr>
          <p:nvPr>
            <p:ph type="title"/>
          </p:nvPr>
        </p:nvSpPr>
        <p:spPr>
          <a:xfrm>
            <a:off x="138771" y="99333"/>
            <a:ext cx="10045429" cy="1143000"/>
          </a:xfrm>
          <a:noFill/>
        </p:spPr>
        <p:txBody>
          <a:bodyPr/>
          <a:lstStyle/>
          <a:p>
            <a:pPr eaLnBrk="1" hangingPunct="1"/>
            <a:r>
              <a:rPr lang="zh-CN" altLang="en-US" dirty="0"/>
              <a:t>配戴形式的选择</a:t>
            </a:r>
            <a:r>
              <a:rPr lang="en-US" dirty="0"/>
              <a:t>: </a:t>
            </a:r>
            <a:r>
              <a:rPr lang="zh-CN" altLang="en-US" dirty="0">
                <a:solidFill>
                  <a:srgbClr val="FFFF00"/>
                </a:solidFill>
              </a:rPr>
              <a:t>用途、诉求、需求</a:t>
            </a:r>
          </a:p>
        </p:txBody>
      </p:sp>
      <p:sp>
        <p:nvSpPr>
          <p:cNvPr id="38919" name="Rectangle 7"/>
          <p:cNvSpPr>
            <a:spLocks noGrp="1" noChangeArrowheads="1"/>
          </p:cNvSpPr>
          <p:nvPr>
            <p:ph idx="1"/>
          </p:nvPr>
        </p:nvSpPr>
        <p:spPr>
          <a:xfrm>
            <a:off x="771525" y="2503492"/>
            <a:ext cx="8908605" cy="3233737"/>
          </a:xfrm>
        </p:spPr>
        <p:txBody>
          <a:bodyPr/>
          <a:lstStyle/>
          <a:p>
            <a:pPr algn="ctr">
              <a:lnSpc>
                <a:spcPct val="120000"/>
              </a:lnSpc>
              <a:buNone/>
            </a:pPr>
            <a:r>
              <a:rPr lang="zh-CN" altLang="en-US" sz="3600" dirty="0">
                <a:latin typeface="Arial" panose="020B0604020202020204"/>
                <a:cs typeface="Arial" panose="020B0604020202020204"/>
              </a:rPr>
              <a:t>接触镜配戴时间越长</a:t>
            </a:r>
            <a:r>
              <a:rPr lang="en-US" sz="3600" dirty="0"/>
              <a:t> =</a:t>
            </a:r>
            <a:r>
              <a:rPr lang="zh-CN" altLang="en-US" sz="3600" dirty="0"/>
              <a:t>所需镜片</a:t>
            </a:r>
            <a:r>
              <a:rPr lang="en-US" altLang="zh-CN" sz="3600" dirty="0"/>
              <a:t>Dk/</a:t>
            </a:r>
            <a:r>
              <a:rPr lang="en-US" altLang="zh-CN" sz="3600" i="1" dirty="0"/>
              <a:t>t</a:t>
            </a:r>
            <a:r>
              <a:rPr lang="zh-CN" altLang="en-US" sz="3600" dirty="0"/>
              <a:t>越高</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993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994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3994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39942" name="Rectangle 6"/>
          <p:cNvSpPr>
            <a:spLocks noGrp="1" noChangeArrowheads="1"/>
          </p:cNvSpPr>
          <p:nvPr>
            <p:ph type="title"/>
          </p:nvPr>
        </p:nvSpPr>
        <p:spPr>
          <a:xfrm>
            <a:off x="137892" y="98665"/>
            <a:ext cx="8743950" cy="1143000"/>
          </a:xfrm>
          <a:noFill/>
        </p:spPr>
        <p:txBody>
          <a:bodyPr/>
          <a:lstStyle/>
          <a:p>
            <a:pPr eaLnBrk="1" hangingPunct="1"/>
            <a:r>
              <a:rPr lang="zh-CN" altLang="en-US" dirty="0"/>
              <a:t>镜片更换周期</a:t>
            </a:r>
            <a:r>
              <a:rPr lang="en-US" dirty="0"/>
              <a:t>: </a:t>
            </a:r>
            <a:r>
              <a:rPr lang="zh-CN" altLang="en-US" dirty="0">
                <a:solidFill>
                  <a:srgbClr val="FFFF00"/>
                </a:solidFill>
              </a:rPr>
              <a:t>因素</a:t>
            </a:r>
          </a:p>
        </p:txBody>
      </p:sp>
      <p:sp>
        <p:nvSpPr>
          <p:cNvPr id="39943" name="Rectangle 7"/>
          <p:cNvSpPr>
            <a:spLocks noGrp="1" noChangeArrowheads="1"/>
          </p:cNvSpPr>
          <p:nvPr>
            <p:ph idx="1"/>
          </p:nvPr>
        </p:nvSpPr>
        <p:spPr>
          <a:xfrm>
            <a:off x="659831" y="765775"/>
            <a:ext cx="7764462" cy="4359275"/>
          </a:xfrm>
        </p:spPr>
        <p:txBody>
          <a:bodyPr/>
          <a:lstStyle/>
          <a:p>
            <a:pPr eaLnBrk="1" hangingPunct="1">
              <a:lnSpc>
                <a:spcPct val="200000"/>
              </a:lnSpc>
            </a:pPr>
            <a:r>
              <a:rPr lang="zh-CN" altLang="en-US" sz="2400" dirty="0"/>
              <a:t>成本</a:t>
            </a:r>
            <a:endParaRPr lang="en-US" sz="2400" dirty="0"/>
          </a:p>
          <a:p>
            <a:pPr eaLnBrk="1" hangingPunct="1">
              <a:lnSpc>
                <a:spcPct val="200000"/>
              </a:lnSpc>
            </a:pPr>
            <a:r>
              <a:rPr lang="zh-CN" altLang="en-US" sz="2400" dirty="0"/>
              <a:t>方便和实用性</a:t>
            </a:r>
            <a:endParaRPr lang="en-US" sz="2400" dirty="0"/>
          </a:p>
          <a:p>
            <a:pPr eaLnBrk="1" hangingPunct="1">
              <a:lnSpc>
                <a:spcPct val="200000"/>
              </a:lnSpc>
            </a:pPr>
            <a:r>
              <a:rPr lang="zh-CN" altLang="en-US" sz="2400" dirty="0"/>
              <a:t>患者管理</a:t>
            </a:r>
            <a:r>
              <a:rPr lang="en-US" altLang="zh-CN" sz="2400" dirty="0"/>
              <a:t>/</a:t>
            </a:r>
            <a:r>
              <a:rPr lang="zh-CN" altLang="en-US" sz="2400" dirty="0"/>
              <a:t>咨询</a:t>
            </a:r>
            <a:endParaRPr lang="en-US" sz="2400" dirty="0"/>
          </a:p>
          <a:p>
            <a:pPr eaLnBrk="1" hangingPunct="1">
              <a:lnSpc>
                <a:spcPct val="200000"/>
              </a:lnSpc>
            </a:pPr>
            <a:r>
              <a:rPr lang="zh-CN" altLang="en-US" sz="2400" dirty="0"/>
              <a:t>治疗目的</a:t>
            </a:r>
            <a:endParaRPr lang="en-US" sz="2400" dirty="0"/>
          </a:p>
          <a:p>
            <a:pPr eaLnBrk="1" hangingPunct="1">
              <a:lnSpc>
                <a:spcPct val="200000"/>
              </a:lnSpc>
            </a:pPr>
            <a:r>
              <a:rPr lang="zh-CN" altLang="en-US" sz="2400" dirty="0"/>
              <a:t>库存保有量</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0963"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096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096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0966" name="Rectangle 6"/>
          <p:cNvSpPr>
            <a:spLocks noGrp="1" noChangeArrowheads="1"/>
          </p:cNvSpPr>
          <p:nvPr>
            <p:ph type="title"/>
          </p:nvPr>
        </p:nvSpPr>
        <p:spPr>
          <a:xfrm>
            <a:off x="132889" y="99333"/>
            <a:ext cx="8743950" cy="1143000"/>
          </a:xfrm>
          <a:noFill/>
        </p:spPr>
        <p:txBody>
          <a:bodyPr/>
          <a:lstStyle/>
          <a:p>
            <a:pPr eaLnBrk="1" hangingPunct="1"/>
            <a:r>
              <a:rPr lang="zh-CN" altLang="en-US" dirty="0"/>
              <a:t>镜片更换周期</a:t>
            </a:r>
            <a:r>
              <a:rPr lang="en-US" dirty="0"/>
              <a:t>: </a:t>
            </a:r>
            <a:r>
              <a:rPr lang="zh-CN" altLang="en-US" dirty="0">
                <a:solidFill>
                  <a:srgbClr val="FFFF00"/>
                </a:solidFill>
              </a:rPr>
              <a:t>成本</a:t>
            </a:r>
          </a:p>
        </p:txBody>
      </p:sp>
      <p:sp>
        <p:nvSpPr>
          <p:cNvPr id="40967" name="Rectangle 7"/>
          <p:cNvSpPr>
            <a:spLocks noGrp="1" noChangeArrowheads="1"/>
          </p:cNvSpPr>
          <p:nvPr>
            <p:ph idx="1"/>
          </p:nvPr>
        </p:nvSpPr>
        <p:spPr>
          <a:xfrm>
            <a:off x="662922" y="761585"/>
            <a:ext cx="7764463" cy="1838325"/>
          </a:xfrm>
        </p:spPr>
        <p:txBody>
          <a:bodyPr/>
          <a:lstStyle/>
          <a:p>
            <a:pPr eaLnBrk="1" hangingPunct="1">
              <a:lnSpc>
                <a:spcPct val="200000"/>
              </a:lnSpc>
            </a:pPr>
            <a:r>
              <a:rPr lang="en-US" altLang="zh-CN" sz="2400" dirty="0"/>
              <a:t>RGP</a:t>
            </a:r>
            <a:r>
              <a:rPr lang="zh-CN" altLang="en-US" sz="2400" dirty="0"/>
              <a:t>更物有所值</a:t>
            </a:r>
            <a:endParaRPr lang="en-US" altLang="zh-CN" sz="2400" dirty="0"/>
          </a:p>
          <a:p>
            <a:pPr eaLnBrk="1" hangingPunct="1">
              <a:lnSpc>
                <a:spcPct val="200000"/>
              </a:lnSpc>
            </a:pPr>
            <a:r>
              <a:rPr lang="zh-CN" altLang="en-US" sz="2400" dirty="0"/>
              <a:t>镜片成本</a:t>
            </a:r>
            <a:r>
              <a:rPr lang="en-US" altLang="zh-CN" sz="2400" dirty="0"/>
              <a:t>VS</a:t>
            </a:r>
            <a:r>
              <a:rPr lang="zh-CN" altLang="en-US" sz="2400" dirty="0"/>
              <a:t>护理成本</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198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198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198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1990" name="Rectangle 6"/>
          <p:cNvSpPr>
            <a:spLocks noGrp="1" noChangeArrowheads="1"/>
          </p:cNvSpPr>
          <p:nvPr>
            <p:ph type="title"/>
          </p:nvPr>
        </p:nvSpPr>
        <p:spPr>
          <a:xfrm>
            <a:off x="136759" y="99333"/>
            <a:ext cx="9984956" cy="1143000"/>
          </a:xfrm>
          <a:noFill/>
        </p:spPr>
        <p:txBody>
          <a:bodyPr/>
          <a:lstStyle/>
          <a:p>
            <a:pPr eaLnBrk="1" hangingPunct="1"/>
            <a:r>
              <a:rPr lang="zh-CN" altLang="en-US" dirty="0"/>
              <a:t>镜片更换周期</a:t>
            </a:r>
            <a:r>
              <a:rPr lang="en-US" dirty="0"/>
              <a:t>: </a:t>
            </a:r>
            <a:r>
              <a:rPr lang="zh-CN" altLang="en-US" dirty="0">
                <a:solidFill>
                  <a:srgbClr val="FFFF00"/>
                </a:solidFill>
              </a:rPr>
              <a:t>方便和实用性</a:t>
            </a:r>
          </a:p>
        </p:txBody>
      </p:sp>
      <p:sp>
        <p:nvSpPr>
          <p:cNvPr id="41991" name="Rectangle 7"/>
          <p:cNvSpPr>
            <a:spLocks noGrp="1" noChangeArrowheads="1"/>
          </p:cNvSpPr>
          <p:nvPr>
            <p:ph idx="1"/>
          </p:nvPr>
        </p:nvSpPr>
        <p:spPr>
          <a:xfrm>
            <a:off x="661570" y="766920"/>
            <a:ext cx="6407150" cy="3233737"/>
          </a:xfrm>
        </p:spPr>
        <p:txBody>
          <a:bodyPr/>
          <a:lstStyle/>
          <a:p>
            <a:pPr eaLnBrk="1" hangingPunct="1">
              <a:lnSpc>
                <a:spcPct val="200000"/>
              </a:lnSpc>
            </a:pPr>
            <a:r>
              <a:rPr lang="zh-CN" altLang="en-US" sz="2400" dirty="0"/>
              <a:t>频繁操作</a:t>
            </a:r>
            <a:endParaRPr lang="en-US" sz="2400" dirty="0"/>
          </a:p>
          <a:p>
            <a:pPr eaLnBrk="1" hangingPunct="1">
              <a:lnSpc>
                <a:spcPct val="200000"/>
              </a:lnSpc>
            </a:pPr>
            <a:r>
              <a:rPr lang="zh-CN" altLang="en-US" sz="2400" dirty="0"/>
              <a:t>丢失镜片的倾向</a:t>
            </a:r>
            <a:endParaRPr lang="en-US" sz="2400" dirty="0"/>
          </a:p>
          <a:p>
            <a:pPr eaLnBrk="1" hangingPunct="1">
              <a:lnSpc>
                <a:spcPct val="200000"/>
              </a:lnSpc>
            </a:pPr>
            <a:r>
              <a:rPr lang="zh-CN" altLang="en-US" sz="2400" dirty="0"/>
              <a:t>频繁旅行</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3011"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3012"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3013"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3014" name="Rectangle 6"/>
          <p:cNvSpPr>
            <a:spLocks noGrp="1" noChangeArrowheads="1"/>
          </p:cNvSpPr>
          <p:nvPr>
            <p:ph type="title"/>
          </p:nvPr>
        </p:nvSpPr>
        <p:spPr>
          <a:xfrm>
            <a:off x="133569" y="99333"/>
            <a:ext cx="8743950" cy="1143000"/>
          </a:xfrm>
          <a:noFill/>
        </p:spPr>
        <p:txBody>
          <a:bodyPr/>
          <a:lstStyle/>
          <a:p>
            <a:pPr eaLnBrk="1" hangingPunct="1"/>
            <a:r>
              <a:rPr lang="zh-CN" altLang="en-US" dirty="0"/>
              <a:t>镜片更替周期</a:t>
            </a:r>
            <a:r>
              <a:rPr lang="en-US" dirty="0"/>
              <a:t>: </a:t>
            </a:r>
            <a:r>
              <a:rPr lang="zh-CN" altLang="en-US" dirty="0">
                <a:solidFill>
                  <a:srgbClr val="FFFF00"/>
                </a:solidFill>
              </a:rPr>
              <a:t>患者管理</a:t>
            </a:r>
          </a:p>
        </p:txBody>
      </p:sp>
      <p:sp>
        <p:nvSpPr>
          <p:cNvPr id="43015" name="Rectangle 7"/>
          <p:cNvSpPr>
            <a:spLocks noGrp="1" noChangeArrowheads="1"/>
          </p:cNvSpPr>
          <p:nvPr>
            <p:ph idx="1"/>
          </p:nvPr>
        </p:nvSpPr>
        <p:spPr>
          <a:xfrm>
            <a:off x="664020" y="889600"/>
            <a:ext cx="7546975" cy="3797300"/>
          </a:xfrm>
        </p:spPr>
        <p:txBody>
          <a:bodyPr/>
          <a:lstStyle/>
          <a:p>
            <a:pPr eaLnBrk="1" hangingPunct="1">
              <a:lnSpc>
                <a:spcPct val="200000"/>
              </a:lnSpc>
              <a:buFontTx/>
              <a:buNone/>
            </a:pPr>
            <a:r>
              <a:rPr lang="zh-CN" altLang="en-US" sz="2400" dirty="0"/>
              <a:t>频繁更换</a:t>
            </a:r>
            <a:r>
              <a:rPr lang="en-US" sz="2400" dirty="0"/>
              <a:t>:</a:t>
            </a:r>
          </a:p>
          <a:p>
            <a:pPr eaLnBrk="1" hangingPunct="1">
              <a:lnSpc>
                <a:spcPct val="200000"/>
              </a:lnSpc>
            </a:pPr>
            <a:r>
              <a:rPr lang="zh-CN" altLang="en-US" sz="2400" dirty="0">
                <a:sym typeface="Symbol" panose="05050102010706020507"/>
              </a:rPr>
              <a:t>减少并发症</a:t>
            </a:r>
            <a:endParaRPr lang="en-US" sz="2400" dirty="0"/>
          </a:p>
          <a:p>
            <a:pPr eaLnBrk="1" hangingPunct="1">
              <a:lnSpc>
                <a:spcPct val="200000"/>
              </a:lnSpc>
            </a:pPr>
            <a:r>
              <a:rPr lang="zh-CN" altLang="en-US" sz="2400" dirty="0">
                <a:latin typeface="Arial" panose="020B0604020202020204"/>
                <a:cs typeface="Arial" panose="020B0604020202020204"/>
              </a:rPr>
              <a:t>减少就诊时间</a:t>
            </a:r>
            <a:r>
              <a:rPr lang="en-US" sz="2400" dirty="0"/>
              <a:t> </a:t>
            </a:r>
          </a:p>
          <a:p>
            <a:pPr eaLnBrk="1" hangingPunct="1">
              <a:lnSpc>
                <a:spcPct val="200000"/>
              </a:lnSpc>
            </a:pPr>
            <a:r>
              <a:rPr lang="zh-CN" altLang="en-US" sz="2400" dirty="0"/>
              <a:t>防止沉淀物堆积</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4035"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4036"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4037"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4038" name="Rectangle 6"/>
          <p:cNvSpPr>
            <a:spLocks noGrp="1" noChangeArrowheads="1"/>
          </p:cNvSpPr>
          <p:nvPr>
            <p:ph type="title"/>
          </p:nvPr>
        </p:nvSpPr>
        <p:spPr>
          <a:xfrm>
            <a:off x="141283" y="99333"/>
            <a:ext cx="8743950" cy="1143000"/>
          </a:xfrm>
          <a:noFill/>
        </p:spPr>
        <p:txBody>
          <a:bodyPr/>
          <a:lstStyle/>
          <a:p>
            <a:pPr eaLnBrk="1" hangingPunct="1"/>
            <a:r>
              <a:rPr lang="zh-CN" altLang="en-US" dirty="0"/>
              <a:t>镜片更换周期</a:t>
            </a:r>
            <a:r>
              <a:rPr lang="en-US" dirty="0"/>
              <a:t>: </a:t>
            </a:r>
            <a:r>
              <a:rPr lang="zh-CN" altLang="en-US" dirty="0">
                <a:solidFill>
                  <a:srgbClr val="FFFF00"/>
                </a:solidFill>
              </a:rPr>
              <a:t>患者管理</a:t>
            </a:r>
          </a:p>
        </p:txBody>
      </p:sp>
      <p:sp>
        <p:nvSpPr>
          <p:cNvPr id="44039" name="Rectangle 7"/>
          <p:cNvSpPr>
            <a:spLocks noGrp="1" noChangeArrowheads="1"/>
          </p:cNvSpPr>
          <p:nvPr>
            <p:ph idx="1"/>
          </p:nvPr>
        </p:nvSpPr>
        <p:spPr>
          <a:xfrm>
            <a:off x="661570" y="760440"/>
            <a:ext cx="6407150" cy="3233737"/>
          </a:xfrm>
        </p:spPr>
        <p:txBody>
          <a:bodyPr/>
          <a:lstStyle/>
          <a:p>
            <a:pPr eaLnBrk="1" hangingPunct="1">
              <a:lnSpc>
                <a:spcPct val="200000"/>
              </a:lnSpc>
            </a:pPr>
            <a:r>
              <a:rPr lang="zh-CN" altLang="en-US" sz="2400" dirty="0"/>
              <a:t>保持镜片配戴日程</a:t>
            </a:r>
            <a:endParaRPr lang="en-US" sz="2400" dirty="0"/>
          </a:p>
          <a:p>
            <a:pPr eaLnBrk="1" hangingPunct="1">
              <a:lnSpc>
                <a:spcPct val="200000"/>
              </a:lnSpc>
            </a:pPr>
            <a:r>
              <a:rPr lang="zh-CN" altLang="en-US" sz="2400" dirty="0"/>
              <a:t>依从性</a:t>
            </a:r>
            <a:r>
              <a:rPr lang="en-US" sz="2400" dirty="0"/>
              <a:t>:</a:t>
            </a:r>
          </a:p>
          <a:p>
            <a:pPr lvl="2" eaLnBrk="1" hangingPunct="1">
              <a:lnSpc>
                <a:spcPct val="200000"/>
              </a:lnSpc>
              <a:buFontTx/>
              <a:buChar char="-"/>
            </a:pPr>
            <a:r>
              <a:rPr lang="zh-CN" altLang="en-US" sz="2400" dirty="0"/>
              <a:t>护理液</a:t>
            </a:r>
            <a:endParaRPr lang="en-US" sz="2400" dirty="0"/>
          </a:p>
          <a:p>
            <a:pPr lvl="2" eaLnBrk="1" hangingPunct="1">
              <a:lnSpc>
                <a:spcPct val="200000"/>
              </a:lnSpc>
              <a:buFontTx/>
              <a:buChar char="-"/>
            </a:pPr>
            <a:r>
              <a:rPr lang="zh-CN" altLang="en-US" sz="2400" dirty="0"/>
              <a:t>镜片</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5123" name="Rectangle 1027"/>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5124" name="Rectangle 1028"/>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5125" name="Rectangle 1029"/>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5126" name="Rectangle 1030"/>
          <p:cNvSpPr>
            <a:spLocks noGrp="1" noChangeArrowheads="1"/>
          </p:cNvSpPr>
          <p:nvPr>
            <p:ph type="title"/>
          </p:nvPr>
        </p:nvSpPr>
        <p:spPr>
          <a:xfrm>
            <a:off x="174810" y="75522"/>
            <a:ext cx="8743950" cy="1214437"/>
          </a:xfrm>
          <a:noFill/>
        </p:spPr>
        <p:txBody>
          <a:bodyPr>
            <a:normAutofit/>
          </a:bodyPr>
          <a:lstStyle/>
          <a:p>
            <a:pPr eaLnBrk="1" hangingPunct="1"/>
            <a:r>
              <a:rPr lang="zh-CN" altLang="en-US"/>
              <a:t>接触镜配适</a:t>
            </a:r>
            <a:r>
              <a:rPr lang="en-US"/>
              <a:t>: </a:t>
            </a:r>
            <a:r>
              <a:rPr lang="zh-CN" altLang="en-US">
                <a:solidFill>
                  <a:srgbClr val="FFFF00"/>
                </a:solidFill>
              </a:rPr>
              <a:t>步骤</a:t>
            </a:r>
          </a:p>
        </p:txBody>
      </p:sp>
      <p:sp>
        <p:nvSpPr>
          <p:cNvPr id="5127" name="Rectangle 1031"/>
          <p:cNvSpPr>
            <a:spLocks noGrp="1" noChangeArrowheads="1"/>
          </p:cNvSpPr>
          <p:nvPr>
            <p:ph idx="1"/>
          </p:nvPr>
        </p:nvSpPr>
        <p:spPr>
          <a:xfrm>
            <a:off x="659486" y="933035"/>
            <a:ext cx="8634413" cy="4418012"/>
          </a:xfrm>
        </p:spPr>
        <p:txBody>
          <a:bodyPr/>
          <a:lstStyle/>
          <a:p>
            <a:pPr eaLnBrk="1" hangingPunct="1">
              <a:lnSpc>
                <a:spcPct val="140000"/>
              </a:lnSpc>
            </a:pPr>
            <a:r>
              <a:rPr lang="zh-CN" altLang="en-US" sz="2400" dirty="0">
                <a:solidFill>
                  <a:srgbClr val="5B6F7B"/>
                </a:solidFill>
              </a:rPr>
              <a:t>患者筛选</a:t>
            </a:r>
            <a:endParaRPr lang="en-US" sz="2400" dirty="0">
              <a:solidFill>
                <a:srgbClr val="5B6F7B"/>
              </a:solidFill>
            </a:endParaRPr>
          </a:p>
          <a:p>
            <a:pPr eaLnBrk="1" hangingPunct="1">
              <a:lnSpc>
                <a:spcPct val="140000"/>
              </a:lnSpc>
            </a:pPr>
            <a:r>
              <a:rPr lang="zh-CN" altLang="en-US" sz="2400" dirty="0">
                <a:solidFill>
                  <a:srgbClr val="5B6F7B"/>
                </a:solidFill>
              </a:rPr>
              <a:t>初步检查</a:t>
            </a:r>
            <a:r>
              <a:rPr lang="en-US" sz="2400" dirty="0">
                <a:solidFill>
                  <a:srgbClr val="5B6F7B"/>
                </a:solidFill>
              </a:rPr>
              <a:t> &amp; </a:t>
            </a:r>
            <a:r>
              <a:rPr lang="zh-CN" altLang="en-US" sz="2400" dirty="0">
                <a:solidFill>
                  <a:srgbClr val="5B6F7B"/>
                </a:solidFill>
              </a:rPr>
              <a:t>相关检测</a:t>
            </a:r>
            <a:endParaRPr lang="en-US" sz="2400" dirty="0">
              <a:solidFill>
                <a:srgbClr val="5B6F7B"/>
              </a:solidFill>
            </a:endParaRPr>
          </a:p>
          <a:p>
            <a:pPr eaLnBrk="1" hangingPunct="1">
              <a:lnSpc>
                <a:spcPct val="140000"/>
              </a:lnSpc>
            </a:pPr>
            <a:r>
              <a:rPr lang="zh-CN" altLang="en-US" sz="2400" dirty="0">
                <a:solidFill>
                  <a:srgbClr val="5B6F7B"/>
                </a:solidFill>
              </a:rPr>
              <a:t>试戴片试戴</a:t>
            </a:r>
            <a:endParaRPr lang="en-US" sz="2400" dirty="0">
              <a:solidFill>
                <a:srgbClr val="5B6F7B"/>
              </a:solidFill>
            </a:endParaRPr>
          </a:p>
          <a:p>
            <a:pPr>
              <a:lnSpc>
                <a:spcPct val="140000"/>
              </a:lnSpc>
            </a:pPr>
            <a:r>
              <a:rPr lang="zh-CN" altLang="en-US" sz="2400" dirty="0">
                <a:solidFill>
                  <a:srgbClr val="5B6F7B"/>
                </a:solidFill>
              </a:rPr>
              <a:t>最终镜片选定</a:t>
            </a:r>
            <a:endParaRPr lang="en-US" sz="2400" dirty="0">
              <a:solidFill>
                <a:srgbClr val="5B6F7B"/>
              </a:solidFill>
            </a:endParaRPr>
          </a:p>
          <a:p>
            <a:pPr eaLnBrk="1" hangingPunct="1">
              <a:lnSpc>
                <a:spcPct val="140000"/>
              </a:lnSpc>
            </a:pPr>
            <a:r>
              <a:rPr lang="zh-CN" altLang="en-US" sz="2400" dirty="0">
                <a:solidFill>
                  <a:srgbClr val="5B6F7B"/>
                </a:solidFill>
              </a:rPr>
              <a:t>患者教导</a:t>
            </a:r>
            <a:endParaRPr lang="en-US" sz="2400" dirty="0">
              <a:solidFill>
                <a:srgbClr val="5B6F7B"/>
              </a:solidFill>
            </a:endParaRPr>
          </a:p>
          <a:p>
            <a:pPr>
              <a:lnSpc>
                <a:spcPct val="140000"/>
              </a:lnSpc>
            </a:pPr>
            <a:r>
              <a:rPr lang="zh-CN" altLang="en-US" sz="2400" dirty="0">
                <a:solidFill>
                  <a:srgbClr val="5B6F7B"/>
                </a:solidFill>
              </a:rPr>
              <a:t>镜片配发</a:t>
            </a:r>
            <a:endParaRPr lang="en-US" sz="2400" dirty="0">
              <a:solidFill>
                <a:srgbClr val="5B6F7B"/>
              </a:solidFill>
            </a:endParaRPr>
          </a:p>
          <a:p>
            <a:pPr eaLnBrk="1" hangingPunct="1">
              <a:lnSpc>
                <a:spcPct val="140000"/>
              </a:lnSpc>
            </a:pPr>
            <a:r>
              <a:rPr lang="zh-CN" altLang="en-US" sz="2400" dirty="0">
                <a:solidFill>
                  <a:srgbClr val="5B6F7B"/>
                </a:solidFill>
              </a:rPr>
              <a:t>后期护理</a:t>
            </a:r>
            <a:endParaRPr lang="en-US" sz="2400" dirty="0">
              <a:solidFill>
                <a:srgbClr val="5B6F7B"/>
              </a:solidFill>
            </a:endParaRPr>
          </a:p>
          <a:p>
            <a:pPr eaLnBrk="1" hangingPunct="1">
              <a:lnSpc>
                <a:spcPct val="140000"/>
              </a:lnSpc>
            </a:pPr>
            <a:endParaRPr lang="en-US" sz="2400" dirty="0">
              <a:solidFill>
                <a:srgbClr val="5B6F7B"/>
              </a:solidFill>
            </a:endParaRPr>
          </a:p>
        </p:txBody>
      </p:sp>
      <p:sp>
        <p:nvSpPr>
          <p:cNvPr id="5128" name="Rectangle 1033"/>
          <p:cNvSpPr>
            <a:spLocks noChangeArrowheads="1"/>
          </p:cNvSpPr>
          <p:nvPr/>
        </p:nvSpPr>
        <p:spPr bwMode="auto">
          <a:xfrm>
            <a:off x="742950" y="465138"/>
            <a:ext cx="8743950" cy="666750"/>
          </a:xfrm>
          <a:prstGeom prst="rect">
            <a:avLst/>
          </a:prstGeom>
          <a:noFill/>
          <a:ln w="9525">
            <a:noFill/>
            <a:miter lim="800000"/>
          </a:ln>
        </p:spPr>
        <p:txBody>
          <a:bodyPr lIns="92075" tIns="46038" rIns="92075" bIns="46038" anchor="ctr"/>
          <a:lstStyle/>
          <a:p>
            <a:pPr defTabSz="762000"/>
            <a:endParaRPr lang="en-US" sz="3500" b="1">
              <a:solidFill>
                <a:schemeClr val="bg1"/>
              </a:solidFill>
              <a:latin typeface="Arial" panose="020B0604020202020204"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5059"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5060"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5061"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5062" name="Rectangle 6"/>
          <p:cNvSpPr>
            <a:spLocks noGrp="1" noChangeArrowheads="1"/>
          </p:cNvSpPr>
          <p:nvPr>
            <p:ph type="title"/>
          </p:nvPr>
        </p:nvSpPr>
        <p:spPr>
          <a:xfrm>
            <a:off x="137438" y="99333"/>
            <a:ext cx="8743950" cy="1143000"/>
          </a:xfrm>
          <a:noFill/>
        </p:spPr>
        <p:txBody>
          <a:bodyPr/>
          <a:lstStyle/>
          <a:p>
            <a:pPr eaLnBrk="1" hangingPunct="1"/>
            <a:r>
              <a:rPr lang="zh-CN" altLang="en-US" dirty="0"/>
              <a:t>镜片更换周期</a:t>
            </a:r>
            <a:r>
              <a:rPr lang="en-US" dirty="0"/>
              <a:t>: </a:t>
            </a:r>
            <a:r>
              <a:rPr lang="zh-CN" altLang="en-US" dirty="0">
                <a:solidFill>
                  <a:srgbClr val="FFFF00"/>
                </a:solidFill>
              </a:rPr>
              <a:t>治疗目的</a:t>
            </a:r>
          </a:p>
        </p:txBody>
      </p:sp>
      <p:sp>
        <p:nvSpPr>
          <p:cNvPr id="45063" name="Rectangle 7"/>
          <p:cNvSpPr>
            <a:spLocks noGrp="1" noChangeArrowheads="1"/>
          </p:cNvSpPr>
          <p:nvPr>
            <p:ph idx="1"/>
          </p:nvPr>
        </p:nvSpPr>
        <p:spPr>
          <a:xfrm>
            <a:off x="664368" y="764630"/>
            <a:ext cx="9148763" cy="3233738"/>
          </a:xfrm>
        </p:spPr>
        <p:txBody>
          <a:bodyPr/>
          <a:lstStyle/>
          <a:p>
            <a:pPr eaLnBrk="1" hangingPunct="1">
              <a:lnSpc>
                <a:spcPct val="200000"/>
              </a:lnSpc>
            </a:pPr>
            <a:r>
              <a:rPr lang="zh-CN" altLang="en-US" sz="2400" dirty="0"/>
              <a:t>使用高透氧的硅水凝胶镜片</a:t>
            </a:r>
            <a:endParaRPr lang="en-US" sz="2400" dirty="0"/>
          </a:p>
          <a:p>
            <a:pPr>
              <a:lnSpc>
                <a:spcPct val="200000"/>
              </a:lnSpc>
            </a:pPr>
            <a:r>
              <a:rPr lang="zh-CN" altLang="en-US" sz="2400" dirty="0"/>
              <a:t>可以使用薄的、长戴型、高含水的水凝胶镜片</a:t>
            </a:r>
            <a:endParaRPr lang="en-US" sz="2400" dirty="0"/>
          </a:p>
          <a:p>
            <a:pPr eaLnBrk="1" hangingPunct="1">
              <a:lnSpc>
                <a:spcPct val="200000"/>
              </a:lnSpc>
            </a:pPr>
            <a:r>
              <a:rPr lang="zh-CN" altLang="en-US" sz="2400" dirty="0">
                <a:latin typeface="+mn-ea"/>
              </a:rPr>
              <a:t>如果不考虑处方，选择平均厚度最低的镜片</a:t>
            </a:r>
            <a:endParaRPr lang="en-US" sz="2400" dirty="0">
              <a:latin typeface="+mn-ea"/>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6083"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6084"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46085"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46086" name="Rectangle 6"/>
          <p:cNvSpPr>
            <a:spLocks noGrp="1" noChangeArrowheads="1"/>
          </p:cNvSpPr>
          <p:nvPr>
            <p:ph type="title"/>
          </p:nvPr>
        </p:nvSpPr>
        <p:spPr>
          <a:xfrm>
            <a:off x="141520" y="93676"/>
            <a:ext cx="8743950" cy="1143000"/>
          </a:xfrm>
          <a:noFill/>
        </p:spPr>
        <p:txBody>
          <a:bodyPr>
            <a:normAutofit/>
          </a:bodyPr>
          <a:lstStyle/>
          <a:p>
            <a:pPr eaLnBrk="1" hangingPunct="1"/>
            <a:r>
              <a:rPr lang="zh-CN" altLang="en-US" dirty="0"/>
              <a:t>镜片更换周期</a:t>
            </a:r>
            <a:r>
              <a:rPr lang="en-US" dirty="0"/>
              <a:t>: </a:t>
            </a:r>
            <a:r>
              <a:rPr lang="zh-CN" altLang="en-US" dirty="0">
                <a:solidFill>
                  <a:srgbClr val="FFFF00"/>
                </a:solidFill>
              </a:rPr>
              <a:t>库存保有量</a:t>
            </a:r>
          </a:p>
        </p:txBody>
      </p:sp>
      <p:sp>
        <p:nvSpPr>
          <p:cNvPr id="46087" name="Rectangle 7"/>
          <p:cNvSpPr>
            <a:spLocks noGrp="1" noChangeArrowheads="1"/>
          </p:cNvSpPr>
          <p:nvPr>
            <p:ph idx="1"/>
          </p:nvPr>
        </p:nvSpPr>
        <p:spPr>
          <a:xfrm>
            <a:off x="659830" y="789015"/>
            <a:ext cx="7578725" cy="3870325"/>
          </a:xfrm>
        </p:spPr>
        <p:txBody>
          <a:bodyPr/>
          <a:lstStyle/>
          <a:p>
            <a:pPr>
              <a:lnSpc>
                <a:spcPct val="190000"/>
              </a:lnSpc>
            </a:pPr>
            <a:r>
              <a:rPr lang="zh-CN" altLang="en-US" sz="2400" dirty="0"/>
              <a:t>频繁更换</a:t>
            </a:r>
            <a:r>
              <a:rPr lang="en-US" altLang="zh-CN" sz="2400" dirty="0"/>
              <a:t>/</a:t>
            </a:r>
            <a:r>
              <a:rPr lang="zh-CN" altLang="en-US" sz="2400" dirty="0"/>
              <a:t>需要补货</a:t>
            </a:r>
            <a:endParaRPr lang="en-US" sz="2400" dirty="0"/>
          </a:p>
          <a:p>
            <a:pPr>
              <a:lnSpc>
                <a:spcPct val="190000"/>
              </a:lnSpc>
            </a:pPr>
            <a:r>
              <a:rPr lang="zh-CN" altLang="en-US" sz="2400" dirty="0"/>
              <a:t>保有大量库存</a:t>
            </a:r>
            <a:r>
              <a:rPr lang="en-US" altLang="zh-CN" sz="2400" dirty="0">
                <a:sym typeface="Symbol"/>
              </a:rPr>
              <a:t></a:t>
            </a:r>
            <a:r>
              <a:rPr lang="zh-CN" altLang="en-US" sz="2400" dirty="0">
                <a:sym typeface="Symbol"/>
              </a:rPr>
              <a:t>好处</a:t>
            </a:r>
            <a:endParaRPr lang="en-US" sz="2400" dirty="0"/>
          </a:p>
          <a:p>
            <a:pPr>
              <a:lnSpc>
                <a:spcPct val="190000"/>
              </a:lnSpc>
            </a:pPr>
            <a:r>
              <a:rPr lang="zh-CN" altLang="en-US" sz="2400" dirty="0"/>
              <a:t>需要有效的库存控制体系</a:t>
            </a:r>
            <a:endParaRPr lang="en-US" sz="2400" dirty="0"/>
          </a:p>
          <a:p>
            <a:pPr lvl="1">
              <a:lnSpc>
                <a:spcPct val="190000"/>
              </a:lnSpc>
              <a:buFont typeface="Arial" panose="020B0604020202020204" pitchFamily="34" charset="0"/>
              <a:buChar char="‒"/>
            </a:pPr>
            <a:r>
              <a:rPr lang="zh-CN" altLang="en-US" sz="2400" dirty="0"/>
              <a:t>基于电脑</a:t>
            </a:r>
            <a:r>
              <a:rPr lang="en-US" sz="2400" dirty="0"/>
              <a:t>?</a:t>
            </a:r>
          </a:p>
          <a:p>
            <a:pPr lvl="1">
              <a:lnSpc>
                <a:spcPct val="190000"/>
              </a:lnSpc>
              <a:buFont typeface="Arial" panose="020B0604020202020204" pitchFamily="34" charset="0"/>
              <a:buChar char="‒"/>
            </a:pPr>
            <a:r>
              <a:rPr lang="zh-CN" altLang="en-US" sz="2400" dirty="0"/>
              <a:t>给单个工作人员分配责任</a:t>
            </a:r>
            <a:endParaRPr lang="en-US" altLang="zh-CN" sz="2400" dirty="0"/>
          </a:p>
          <a:p>
            <a:pPr marL="457200" lvl="1" indent="0">
              <a:lnSpc>
                <a:spcPct val="190000"/>
              </a:lnSpc>
              <a:buNone/>
            </a:pPr>
            <a:r>
              <a:rPr lang="en-US" altLang="zh-CN" sz="2400" dirty="0"/>
              <a:t>              —</a:t>
            </a:r>
            <a:r>
              <a:rPr lang="zh-CN" altLang="en-US" sz="2400" dirty="0"/>
              <a:t>轮休保证任务完全覆盖</a:t>
            </a:r>
            <a:endParaRPr lang="en-US" sz="2400" dirty="0"/>
          </a:p>
          <a:p>
            <a:pPr>
              <a:lnSpc>
                <a:spcPct val="190000"/>
              </a:lnSpc>
            </a:pPr>
            <a:endParaRPr lang="en-US" sz="2400" dirty="0"/>
          </a:p>
        </p:txBody>
      </p:sp>
      <p:sp>
        <p:nvSpPr>
          <p:cNvPr id="46089" name="Line 10"/>
          <p:cNvSpPr>
            <a:spLocks noChangeShapeType="1"/>
          </p:cNvSpPr>
          <p:nvPr/>
        </p:nvSpPr>
        <p:spPr bwMode="auto">
          <a:xfrm>
            <a:off x="5200652" y="4014796"/>
            <a:ext cx="1589" cy="434975"/>
          </a:xfrm>
          <a:prstGeom prst="line">
            <a:avLst/>
          </a:prstGeom>
          <a:noFill/>
          <a:ln w="38100">
            <a:solidFill>
              <a:srgbClr val="FFFFFF"/>
            </a:solidFill>
            <a:round/>
            <a:headEnd type="none" w="sm" len="sm"/>
            <a:tailEnd type="stealth" w="lg" len="lg"/>
          </a:ln>
        </p:spPr>
        <p:txBody>
          <a:bodyPr wrap="none" anchor="ctr"/>
          <a:lstStyle/>
          <a:p>
            <a:endParaRPr lang="en-AU"/>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1335088" y="115888"/>
            <a:ext cx="925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9pPr>
          </a:lstStyle>
          <a:p>
            <a:pPr algn="ctr">
              <a:lnSpc>
                <a:spcPct val="110000"/>
              </a:lnSpc>
              <a:spcBef>
                <a:spcPct val="0"/>
              </a:spcBef>
              <a:buFontTx/>
              <a:buNone/>
            </a:pPr>
            <a:endParaRPr lang="en-GB" altLang="en-US" sz="3200" i="1">
              <a:solidFill>
                <a:schemeClr val="bg1"/>
              </a:solidFill>
            </a:endParaRPr>
          </a:p>
        </p:txBody>
      </p:sp>
      <p:sp>
        <p:nvSpPr>
          <p:cNvPr id="246787" name="Rectangle 13"/>
          <p:cNvSpPr>
            <a:spLocks noGrp="1" noChangeArrowheads="1"/>
          </p:cNvSpPr>
          <p:nvPr>
            <p:ph type="title"/>
          </p:nvPr>
        </p:nvSpPr>
        <p:spPr bwMode="auto">
          <a:xfrm>
            <a:off x="206930" y="89940"/>
            <a:ext cx="9258300" cy="1144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r>
              <a:rPr lang="zh-CN" altLang="en-US" dirty="0" smtClean="0"/>
              <a:t>致谢</a:t>
            </a:r>
            <a:endParaRPr lang="en-US" altLang="en-US" dirty="0" smtClean="0"/>
          </a:p>
        </p:txBody>
      </p:sp>
      <p:sp>
        <p:nvSpPr>
          <p:cNvPr id="246790" name="Text Box 22"/>
          <p:cNvSpPr txBox="1">
            <a:spLocks noChangeArrowheads="1"/>
          </p:cNvSpPr>
          <p:nvPr/>
        </p:nvSpPr>
        <p:spPr bwMode="auto">
          <a:xfrm>
            <a:off x="9828213" y="6591300"/>
            <a:ext cx="44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9pPr>
          </a:lstStyle>
          <a:p>
            <a:pPr algn="ctr">
              <a:lnSpc>
                <a:spcPct val="110000"/>
              </a:lnSpc>
              <a:spcBef>
                <a:spcPct val="0"/>
              </a:spcBef>
              <a:buFontTx/>
              <a:buNone/>
            </a:pPr>
            <a:r>
              <a:rPr lang="en-US" altLang="en-US" sz="1800">
                <a:solidFill>
                  <a:srgbClr val="FFFF00"/>
                </a:solidFill>
              </a:rPr>
              <a:t>14</a:t>
            </a:r>
          </a:p>
        </p:txBody>
      </p:sp>
      <p:sp>
        <p:nvSpPr>
          <p:cNvPr id="246794" name="TextBox 9"/>
          <p:cNvSpPr txBox="1">
            <a:spLocks noChangeArrowheads="1"/>
          </p:cNvSpPr>
          <p:nvPr/>
        </p:nvSpPr>
        <p:spPr bwMode="auto">
          <a:xfrm>
            <a:off x="803275" y="1450975"/>
            <a:ext cx="8640763"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C6F7B"/>
                </a:solidFill>
                <a:latin typeface="Arial" panose="020B0604020202020204" pitchFamily="34" charset="0"/>
                <a:cs typeface="Arial" panose="020B0604020202020204" pitchFamily="34" charset="0"/>
              </a:defRPr>
            </a:lvl9pPr>
          </a:lstStyle>
          <a:p>
            <a:pPr algn="ctr">
              <a:lnSpc>
                <a:spcPct val="110000"/>
              </a:lnSpc>
              <a:spcBef>
                <a:spcPct val="0"/>
              </a:spcBef>
              <a:buFontTx/>
              <a:buNone/>
            </a:pPr>
            <a:r>
              <a:rPr lang="zh-CN" altLang="en-US" dirty="0" smtClean="0">
                <a:solidFill>
                  <a:schemeClr val="tx1"/>
                </a:solidFill>
              </a:rPr>
              <a:t>欢迎反馈关于错误、遗漏或改进的建议。请联系我们</a:t>
            </a:r>
            <a:r>
              <a:rPr lang="en-AU" altLang="en-US" dirty="0" smtClean="0">
                <a:solidFill>
                  <a:schemeClr val="tx1"/>
                </a:solidFill>
              </a:rPr>
              <a:t>: </a:t>
            </a:r>
            <a:r>
              <a:rPr lang="en-AU" altLang="en-US" dirty="0" smtClean="0">
                <a:solidFill>
                  <a:schemeClr val="tx1"/>
                </a:solidFill>
                <a:hlinkClick r:id="rId3"/>
              </a:rPr>
              <a:t>iacle@iacle.org</a:t>
            </a:r>
            <a:endParaRPr lang="en-AU" altLang="en-US" dirty="0">
              <a:solidFill>
                <a:schemeClr val="tx1"/>
              </a:solidFill>
            </a:endParaRPr>
          </a:p>
          <a:p>
            <a:pPr algn="ctr">
              <a:lnSpc>
                <a:spcPct val="110000"/>
              </a:lnSpc>
              <a:spcBef>
                <a:spcPct val="0"/>
              </a:spcBef>
              <a:buFontTx/>
              <a:buNone/>
            </a:pPr>
            <a:endParaRPr lang="en-AU" altLang="en-US" dirty="0">
              <a:solidFill>
                <a:schemeClr val="tx1"/>
              </a:solidFill>
            </a:endParaRPr>
          </a:p>
          <a:p>
            <a:pPr algn="ctr">
              <a:lnSpc>
                <a:spcPct val="110000"/>
              </a:lnSpc>
              <a:spcBef>
                <a:spcPct val="0"/>
              </a:spcBef>
              <a:buFontTx/>
              <a:buNone/>
            </a:pPr>
            <a:endParaRPr lang="en-US" altLang="zh-CN" dirty="0" smtClean="0">
              <a:solidFill>
                <a:schemeClr val="tx1"/>
              </a:solidFill>
            </a:endParaRPr>
          </a:p>
          <a:p>
            <a:pPr algn="ctr">
              <a:lnSpc>
                <a:spcPct val="110000"/>
              </a:lnSpc>
              <a:spcBef>
                <a:spcPct val="0"/>
              </a:spcBef>
              <a:buFontTx/>
              <a:buNone/>
            </a:pPr>
            <a:endParaRPr lang="en-US" altLang="zh-CN" dirty="0">
              <a:solidFill>
                <a:schemeClr val="tx1"/>
              </a:solidFill>
            </a:endParaRPr>
          </a:p>
          <a:p>
            <a:pPr algn="ctr">
              <a:lnSpc>
                <a:spcPct val="110000"/>
              </a:lnSpc>
              <a:spcBef>
                <a:spcPct val="0"/>
              </a:spcBef>
              <a:buNone/>
            </a:pPr>
            <a:r>
              <a:rPr lang="zh-CN" altLang="en-US" dirty="0">
                <a:solidFill>
                  <a:schemeClr val="tx1"/>
                </a:solidFill>
              </a:rPr>
              <a:t>请查阅以下幻灯片</a:t>
            </a:r>
            <a:endParaRPr lang="en-AU" altLang="en-US" dirty="0">
              <a:solidFill>
                <a:schemeClr val="tx1"/>
              </a:solidFill>
            </a:endParaRPr>
          </a:p>
          <a:p>
            <a:pPr algn="ctr">
              <a:lnSpc>
                <a:spcPct val="110000"/>
              </a:lnSpc>
              <a:spcBef>
                <a:spcPct val="0"/>
              </a:spcBef>
              <a:buFontTx/>
              <a:buNone/>
            </a:pPr>
            <a:r>
              <a:rPr lang="en-US" altLang="zh-CN" dirty="0" smtClean="0">
                <a:solidFill>
                  <a:schemeClr val="tx1"/>
                </a:solidFill>
              </a:rPr>
              <a:t>IACLE</a:t>
            </a:r>
            <a:r>
              <a:rPr lang="zh-CN" altLang="en-US" dirty="0" smtClean="0">
                <a:solidFill>
                  <a:schemeClr val="tx1"/>
                </a:solidFill>
              </a:rPr>
              <a:t>接触镜课程中使用的符号、简称</a:t>
            </a:r>
            <a:endParaRPr lang="en-US" altLang="zh-CN" dirty="0" smtClean="0">
              <a:solidFill>
                <a:schemeClr val="tx1"/>
              </a:solidFill>
            </a:endParaRPr>
          </a:p>
          <a:p>
            <a:pPr algn="ctr">
              <a:lnSpc>
                <a:spcPct val="110000"/>
              </a:lnSpc>
              <a:spcBef>
                <a:spcPct val="0"/>
              </a:spcBef>
              <a:buFontTx/>
              <a:buNone/>
            </a:pPr>
            <a:r>
              <a:rPr lang="zh-CN" altLang="en-US" dirty="0" smtClean="0">
                <a:solidFill>
                  <a:schemeClr val="tx1"/>
                </a:solidFill>
              </a:rPr>
              <a:t>和首字母缩略词</a:t>
            </a:r>
            <a:endParaRPr lang="en-AU" altLang="en-US" dirty="0">
              <a:solidFill>
                <a:schemeClr val="tx1"/>
              </a:solidFill>
            </a:endParaRPr>
          </a:p>
        </p:txBody>
      </p:sp>
    </p:spTree>
    <p:extLst>
      <p:ext uri="{BB962C8B-B14F-4D97-AF65-F5344CB8AC3E}">
        <p14:creationId xmlns:p14="http://schemas.microsoft.com/office/powerpoint/2010/main" val="348937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a:xfrm>
            <a:off x="659548" y="81142"/>
            <a:ext cx="8839200" cy="685800"/>
          </a:xfrm>
        </p:spPr>
        <p:txBody>
          <a:bodyPr/>
          <a:lstStyle/>
          <a:p>
            <a:r>
              <a:rPr lang="zh-CN" altLang="en-US" dirty="0"/>
              <a:t>符号</a:t>
            </a:r>
            <a:endParaRPr lang="en-AU" dirty="0"/>
          </a:p>
        </p:txBody>
      </p:sp>
      <p:sp>
        <p:nvSpPr>
          <p:cNvPr id="5" name="内容占位符 4"/>
          <p:cNvSpPr>
            <a:spLocks noGrp="1"/>
          </p:cNvSpPr>
          <p:nvPr>
            <p:ph idx="1"/>
          </p:nvPr>
        </p:nvSpPr>
        <p:spPr/>
        <p:txBody>
          <a:bodyPr/>
          <a:lstStyle/>
          <a:p>
            <a:endParaRPr lang="zh-CN" altLang="en-US"/>
          </a:p>
        </p:txBody>
      </p:sp>
      <p:graphicFrame>
        <p:nvGraphicFramePr>
          <p:cNvPr id="8" name="Group 4"/>
          <p:cNvGraphicFramePr>
            <a:graphicFrameLocks noGrp="1"/>
          </p:cNvGraphicFramePr>
          <p:nvPr/>
        </p:nvGraphicFramePr>
        <p:xfrm>
          <a:off x="1327076" y="1250155"/>
          <a:ext cx="7988300" cy="4616453"/>
        </p:xfrm>
        <a:graphic>
          <a:graphicData uri="http://schemas.openxmlformats.org/drawingml/2006/table">
            <a:tbl>
              <a:tblPr/>
              <a:tblGrid>
                <a:gridCol w="1011238">
                  <a:extLst>
                    <a:ext uri="{9D8B030D-6E8A-4147-A177-3AD203B41FA5}">
                      <a16:colId xmlns:a16="http://schemas.microsoft.com/office/drawing/2014/main" val="20000"/>
                    </a:ext>
                  </a:extLst>
                </a:gridCol>
                <a:gridCol w="2486025">
                  <a:extLst>
                    <a:ext uri="{9D8B030D-6E8A-4147-A177-3AD203B41FA5}">
                      <a16:colId xmlns:a16="http://schemas.microsoft.com/office/drawing/2014/main" val="20001"/>
                    </a:ext>
                  </a:extLst>
                </a:gridCol>
                <a:gridCol w="1074737">
                  <a:extLst>
                    <a:ext uri="{9D8B030D-6E8A-4147-A177-3AD203B41FA5}">
                      <a16:colId xmlns:a16="http://schemas.microsoft.com/office/drawing/2014/main" val="20002"/>
                    </a:ext>
                  </a:extLst>
                </a:gridCol>
                <a:gridCol w="3416300">
                  <a:extLst>
                    <a:ext uri="{9D8B030D-6E8A-4147-A177-3AD203B41FA5}">
                      <a16:colId xmlns:a16="http://schemas.microsoft.com/office/drawing/2014/main" val="20003"/>
                    </a:ext>
                  </a:extLst>
                </a:gridCol>
              </a:tblGrid>
              <a:tr h="23018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增加</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，提高</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由</a:t>
                      </a: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共同产生</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0638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减少</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，降低</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共同产生</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4963">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生产</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，向着</a:t>
                      </a:r>
                      <a:endPar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Σ</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总和</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655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从</a:t>
                      </a: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产生，，由</a:t>
                      </a: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引起</a:t>
                      </a:r>
                      <a:endPar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加减</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没有变化</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，不</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明显</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正号，加，包括，和</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3655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明显增加</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负号，减少</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7305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明显减少</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约等于</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1115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百分比</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等于，与什么相同</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27025">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a:t>
                      </a:r>
                      <a:endPar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小于</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&amp;</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和</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，以及</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2543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大于</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角度，</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例如</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45</a:t>
                      </a:r>
                      <a:r>
                        <a:rPr kumimoji="0" lang="en-US" altLang="zh-CN" sz="1400" b="0" i="0" u="none" strike="noStrike" cap="none" normalizeH="0" baseline="30000" dirty="0">
                          <a:ln>
                            <a:noFill/>
                          </a:ln>
                          <a:solidFill>
                            <a:schemeClr val="tx1"/>
                          </a:solidFill>
                          <a:effectLst/>
                          <a:latin typeface="Arial" panose="020B0604020202020204" pitchFamily="34" charset="0"/>
                          <a:ea typeface="宋体" panose="02010600030101010101" pitchFamily="2" charset="-122"/>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40163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大于等于</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在</a:t>
                      </a: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子午线上</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327025">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小于等于</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屈光度</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3048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不确定，</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有疑问的</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例如</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-1.00X175 </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代表</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-1.00</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柱镜，轴向</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175</a:t>
                      </a:r>
                      <a:r>
                        <a:rPr kumimoji="0" lang="en-US" altLang="zh-CN" sz="1400" b="0" i="0" u="none" strike="noStrike" cap="none" normalizeH="0" baseline="30000" dirty="0">
                          <a:ln>
                            <a:noFill/>
                          </a:ln>
                          <a:solidFill>
                            <a:schemeClr val="tx1"/>
                          </a:solidFill>
                          <a:effectLst/>
                          <a:latin typeface="Arial" panose="020B0604020202020204" pitchFamily="34" charset="0"/>
                          <a:ea typeface="宋体" panose="02010600030101010101" pitchFamily="2" charset="-122"/>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32543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折射率</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棱镜度数</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774169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1"/>
          <p:cNvSpPr>
            <a:spLocks noGrp="1"/>
          </p:cNvSpPr>
          <p:nvPr>
            <p:ph type="title"/>
          </p:nvPr>
        </p:nvSpPr>
        <p:spPr>
          <a:xfrm>
            <a:off x="655636" y="81350"/>
            <a:ext cx="8839200" cy="685800"/>
          </a:xfrm>
        </p:spPr>
        <p:txBody>
          <a:bodyPr/>
          <a:lstStyle/>
          <a:p>
            <a:r>
              <a:rPr lang="zh-CN" altLang="en-US" dirty="0" smtClean="0"/>
              <a:t>简称</a:t>
            </a:r>
            <a:endParaRPr lang="en-AU" dirty="0"/>
          </a:p>
        </p:txBody>
      </p:sp>
      <p:sp>
        <p:nvSpPr>
          <p:cNvPr id="3" name="内容占位符 2"/>
          <p:cNvSpPr>
            <a:spLocks noGrp="1"/>
          </p:cNvSpPr>
          <p:nvPr>
            <p:ph idx="1"/>
          </p:nvPr>
        </p:nvSpPr>
        <p:spPr/>
        <p:txBody>
          <a:bodyPr/>
          <a:lstStyle/>
          <a:p>
            <a:endParaRPr lang="zh-CN" altLang="en-US"/>
          </a:p>
        </p:txBody>
      </p:sp>
      <p:graphicFrame>
        <p:nvGraphicFramePr>
          <p:cNvPr id="6" name="Group 4"/>
          <p:cNvGraphicFramePr>
            <a:graphicFrameLocks noGrp="1"/>
          </p:cNvGraphicFramePr>
          <p:nvPr/>
        </p:nvGraphicFramePr>
        <p:xfrm>
          <a:off x="1239838" y="1490663"/>
          <a:ext cx="7708900" cy="4556760"/>
        </p:xfrm>
        <a:graphic>
          <a:graphicData uri="http://schemas.openxmlformats.org/drawingml/2006/table">
            <a:tbl>
              <a:tblPr/>
              <a:tblGrid>
                <a:gridCol w="1393825">
                  <a:extLst>
                    <a:ext uri="{9D8B030D-6E8A-4147-A177-3AD203B41FA5}">
                      <a16:colId xmlns:a16="http://schemas.microsoft.com/office/drawing/2014/main" val="20000"/>
                    </a:ext>
                  </a:extLst>
                </a:gridCol>
                <a:gridCol w="2460625">
                  <a:extLst>
                    <a:ext uri="{9D8B030D-6E8A-4147-A177-3AD203B41FA5}">
                      <a16:colId xmlns:a16="http://schemas.microsoft.com/office/drawing/2014/main" val="20001"/>
                    </a:ext>
                  </a:extLst>
                </a:gridCol>
                <a:gridCol w="1411287">
                  <a:extLst>
                    <a:ext uri="{9D8B030D-6E8A-4147-A177-3AD203B41FA5}">
                      <a16:colId xmlns:a16="http://schemas.microsoft.com/office/drawing/2014/main" val="20002"/>
                    </a:ext>
                  </a:extLst>
                </a:gridCol>
                <a:gridCol w="2443163">
                  <a:extLst>
                    <a:ext uri="{9D8B030D-6E8A-4147-A177-3AD203B41FA5}">
                      <a16:colId xmlns:a16="http://schemas.microsoft.com/office/drawing/2014/main" val="20003"/>
                    </a:ext>
                  </a:extLst>
                </a:gridCol>
              </a:tblGrid>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μg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微克（</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0.001</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毫克）</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min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分钟</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μL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微升（</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0.001</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毫升）</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mL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毫升（</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0.001</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升）</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μm</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微米（</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0.001</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毫米）</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mm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毫米</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μmol</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微摩尔</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mmol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毫摩尔</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cm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厘米（</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0.01m</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mOsm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毫渗透摩尔</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天，天数</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nm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纳米（</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10</a:t>
                      </a:r>
                      <a:r>
                        <a:rPr kumimoji="0" lang="en-US" altLang="zh-CN" sz="1800" b="0" i="0" u="none" strike="noStrike" cap="none" normalizeH="0" baseline="30000">
                          <a:ln>
                            <a:noFill/>
                          </a:ln>
                          <a:solidFill>
                            <a:schemeClr val="tx1"/>
                          </a:solidFill>
                          <a:effectLst/>
                          <a:latin typeface="Arial" panose="020B0604020202020204" pitchFamily="34" charset="0"/>
                          <a:ea typeface="宋体" panose="02010600030101010101" pitchFamily="2" charset="-122"/>
                        </a:rPr>
                        <a:t>-9</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m</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Endo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内皮</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Px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配戴者</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Epi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上皮</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Rx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处方</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小时，小时数</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秒，几秒</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Inf.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下面</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Sup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上面</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3813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kg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公斤</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厚度</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3810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升</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754724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a:xfrm>
            <a:off x="659548" y="81142"/>
            <a:ext cx="8839200" cy="685800"/>
          </a:xfrm>
        </p:spPr>
        <p:txBody>
          <a:bodyPr/>
          <a:lstStyle/>
          <a:p>
            <a:r>
              <a:rPr lang="zh-CN" altLang="en-AU" dirty="0">
                <a:ea typeface="宋体" panose="02010600030101010101" pitchFamily="2" charset="-122"/>
              </a:rPr>
              <a:t>首字母缩略词</a:t>
            </a:r>
            <a:endParaRPr lang="en-AU" dirty="0"/>
          </a:p>
        </p:txBody>
      </p:sp>
      <p:graphicFrame>
        <p:nvGraphicFramePr>
          <p:cNvPr id="6" name="Group 4"/>
          <p:cNvGraphicFramePr>
            <a:graphicFrameLocks noGrp="1"/>
          </p:cNvGraphicFramePr>
          <p:nvPr>
            <p:ph idx="1"/>
          </p:nvPr>
        </p:nvGraphicFramePr>
        <p:xfrm>
          <a:off x="723900" y="990600"/>
          <a:ext cx="6858000" cy="4499610"/>
        </p:xfrm>
        <a:graphic>
          <a:graphicData uri="http://schemas.openxmlformats.org/drawingml/2006/table">
            <a:tbl>
              <a:tblPr/>
              <a:tblGrid>
                <a:gridCol w="906463">
                  <a:extLst>
                    <a:ext uri="{9D8B030D-6E8A-4147-A177-3AD203B41FA5}">
                      <a16:colId xmlns:a16="http://schemas.microsoft.com/office/drawing/2014/main" val="20000"/>
                    </a:ext>
                  </a:extLst>
                </a:gridCol>
                <a:gridCol w="2522537">
                  <a:extLst>
                    <a:ext uri="{9D8B030D-6E8A-4147-A177-3AD203B41FA5}">
                      <a16:colId xmlns:a16="http://schemas.microsoft.com/office/drawing/2014/main" val="20001"/>
                    </a:ext>
                  </a:extLst>
                </a:gridCol>
                <a:gridCol w="1135063">
                  <a:extLst>
                    <a:ext uri="{9D8B030D-6E8A-4147-A177-3AD203B41FA5}">
                      <a16:colId xmlns:a16="http://schemas.microsoft.com/office/drawing/2014/main" val="20002"/>
                    </a:ext>
                  </a:extLst>
                </a:gridCol>
                <a:gridCol w="2293937">
                  <a:extLst>
                    <a:ext uri="{9D8B030D-6E8A-4147-A177-3AD203B41FA5}">
                      <a16:colId xmlns:a16="http://schemas.microsoft.com/office/drawing/2014/main" val="20003"/>
                    </a:ext>
                  </a:extLst>
                </a:gridCol>
              </a:tblGrid>
              <a:tr h="334963">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ADP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二磷酸腺苷</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左</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435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ATP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三磷酸腺苷</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LE/OS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左眼（拉丁文左眼）</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ATR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逆规</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LPS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提上睑肌</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BS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最佳球镜</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NADPH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还原型辅酶</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II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BUT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破裂时间</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NIBUT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非侵犯性破裂时间</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09575">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CCC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中央</a:t>
                      </a: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角膜云翳</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OO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眼轮匝肌</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CCD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电荷耦合装置</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OU</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双眼</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拉丁文）</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Cf.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与什么相比</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PD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瞳距</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CL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接触镜</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PMMA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聚甲基丙烯酸甲酯</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466725">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Dk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氧通透性</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右眼</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73441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657876" y="81142"/>
            <a:ext cx="8839200" cy="685800"/>
          </a:xfrm>
        </p:spPr>
        <p:txBody>
          <a:bodyPr/>
          <a:lstStyle/>
          <a:p>
            <a:r>
              <a:rPr lang="zh-CN" altLang="en-AU" dirty="0">
                <a:ea typeface="宋体" panose="02010600030101010101" pitchFamily="2" charset="-122"/>
              </a:rPr>
              <a:t>首字母缩略词</a:t>
            </a:r>
            <a:endParaRPr lang="en-AU" dirty="0"/>
          </a:p>
        </p:txBody>
      </p:sp>
      <p:sp>
        <p:nvSpPr>
          <p:cNvPr id="3" name="内容占位符 2"/>
          <p:cNvSpPr>
            <a:spLocks noGrp="1"/>
          </p:cNvSpPr>
          <p:nvPr>
            <p:ph idx="1"/>
          </p:nvPr>
        </p:nvSpPr>
        <p:spPr/>
        <p:txBody>
          <a:bodyPr/>
          <a:lstStyle/>
          <a:p>
            <a:endParaRPr lang="zh-CN" altLang="en-US"/>
          </a:p>
        </p:txBody>
      </p:sp>
      <p:graphicFrame>
        <p:nvGraphicFramePr>
          <p:cNvPr id="6" name="Group 4"/>
          <p:cNvGraphicFramePr>
            <a:graphicFrameLocks noGrp="1"/>
          </p:cNvGraphicFramePr>
          <p:nvPr/>
        </p:nvGraphicFramePr>
        <p:xfrm>
          <a:off x="2098675" y="1812926"/>
          <a:ext cx="6650038" cy="4159253"/>
        </p:xfrm>
        <a:graphic>
          <a:graphicData uri="http://schemas.openxmlformats.org/drawingml/2006/table">
            <a:tbl>
              <a:tblPr/>
              <a:tblGrid>
                <a:gridCol w="904875">
                  <a:extLst>
                    <a:ext uri="{9D8B030D-6E8A-4147-A177-3AD203B41FA5}">
                      <a16:colId xmlns:a16="http://schemas.microsoft.com/office/drawing/2014/main" val="20000"/>
                    </a:ext>
                  </a:extLst>
                </a:gridCol>
                <a:gridCol w="2246313">
                  <a:extLst>
                    <a:ext uri="{9D8B030D-6E8A-4147-A177-3AD203B41FA5}">
                      <a16:colId xmlns:a16="http://schemas.microsoft.com/office/drawing/2014/main" val="20001"/>
                    </a:ext>
                  </a:extLst>
                </a:gridCol>
                <a:gridCol w="1042987">
                  <a:extLst>
                    <a:ext uri="{9D8B030D-6E8A-4147-A177-3AD203B41FA5}">
                      <a16:colId xmlns:a16="http://schemas.microsoft.com/office/drawing/2014/main" val="20002"/>
                    </a:ext>
                  </a:extLst>
                </a:gridCol>
                <a:gridCol w="2455863">
                  <a:extLst>
                    <a:ext uri="{9D8B030D-6E8A-4147-A177-3AD203B41FA5}">
                      <a16:colId xmlns:a16="http://schemas.microsoft.com/office/drawing/2014/main" val="20003"/>
                    </a:ext>
                  </a:extLst>
                </a:gridCol>
              </a:tblGrid>
              <a:tr h="442913">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DW</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日戴</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R&amp;L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右</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&amp;</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左</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88963">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e.g.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例如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RE/OD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右眼</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右眼（拉丁文）</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47675">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EW</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长戴</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RGP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硬性透气性隐形眼镜</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66725">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GAG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黏多糖</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SCL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软性角膜接触镜</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2863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GPC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巨乳头性结膜炎</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TBUT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泪膜破裂时间</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6513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HCL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硬性隐形眼镜</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TCA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三氯乙酸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33388">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HVID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水平可见虹膜直径</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UV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紫外线</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68300">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i.e.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也就是</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VVID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垂直可见虹膜直径</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17513">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角膜曲率读数</a:t>
                      </a: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WTR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6600"/>
                        </a:buClr>
                        <a:buSzTx/>
                        <a:buFontTx/>
                        <a:buNone/>
                      </a:pPr>
                      <a:r>
                        <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顺规散光</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70853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6"/>
          <p:cNvSpPr>
            <a:spLocks noGrp="1"/>
          </p:cNvSpPr>
          <p:nvPr>
            <p:ph type="ctrTitle"/>
          </p:nvPr>
        </p:nvSpPr>
        <p:spPr>
          <a:xfrm>
            <a:off x="771525" y="3741738"/>
            <a:ext cx="8743950" cy="830262"/>
          </a:xfrm>
        </p:spPr>
        <p:txBody>
          <a:bodyPr/>
          <a:lstStyle/>
          <a:p>
            <a:pPr eaLnBrk="1" hangingPunct="1"/>
            <a:r>
              <a:rPr lang="en-GB" altLang="en-US"/>
              <a:t>Please visit us online at:</a:t>
            </a:r>
            <a:endParaRPr lang="en-CA" altLang="en-US"/>
          </a:p>
        </p:txBody>
      </p:sp>
      <p:sp>
        <p:nvSpPr>
          <p:cNvPr id="100355" name="Subtitle 7"/>
          <p:cNvSpPr>
            <a:spLocks noGrp="1"/>
          </p:cNvSpPr>
          <p:nvPr>
            <p:ph type="subTitle" idx="1"/>
          </p:nvPr>
        </p:nvSpPr>
        <p:spPr>
          <a:xfrm>
            <a:off x="1543050" y="4445000"/>
            <a:ext cx="7200900" cy="508000"/>
          </a:xfrm>
        </p:spPr>
        <p:txBody>
          <a:bodyPr/>
          <a:lstStyle/>
          <a:p>
            <a:pPr eaLnBrk="1" hangingPunct="1"/>
            <a:r>
              <a:rPr lang="en-GB" altLang="en-US">
                <a:latin typeface="Arial" panose="020B0604020202020204" pitchFamily="34" charset="0"/>
                <a:cs typeface="Arial" panose="020B0604020202020204" pitchFamily="34" charset="0"/>
              </a:rPr>
              <a:t>www.iacle.org</a:t>
            </a:r>
            <a:endParaRPr lang="en-CA" altLang="en-US">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6147" name="Rectangle 3"/>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6148" name="Rectangle 4"/>
          <p:cNvSpPr>
            <a:spLocks noChangeArrowheads="1"/>
          </p:cNvSpPr>
          <p:nvPr/>
        </p:nvSpPr>
        <p:spPr bwMode="auto">
          <a:xfrm>
            <a:off x="771525" y="6248400"/>
            <a:ext cx="2143125" cy="457200"/>
          </a:xfrm>
          <a:prstGeom prst="rect">
            <a:avLst/>
          </a:prstGeom>
          <a:noFill/>
          <a:ln w="9525">
            <a:noFill/>
            <a:miter lim="800000"/>
          </a:ln>
        </p:spPr>
        <p:txBody>
          <a:bodyPr wrap="none" anchor="ctr"/>
          <a:lstStyle/>
          <a:p>
            <a:endParaRPr lang="en-US"/>
          </a:p>
        </p:txBody>
      </p:sp>
      <p:sp>
        <p:nvSpPr>
          <p:cNvPr id="6149" name="Rectangle 5"/>
          <p:cNvSpPr>
            <a:spLocks noChangeArrowheads="1"/>
          </p:cNvSpPr>
          <p:nvPr/>
        </p:nvSpPr>
        <p:spPr bwMode="auto">
          <a:xfrm>
            <a:off x="3514725" y="6248400"/>
            <a:ext cx="3257550" cy="457200"/>
          </a:xfrm>
          <a:prstGeom prst="rect">
            <a:avLst/>
          </a:prstGeom>
          <a:noFill/>
          <a:ln w="9525">
            <a:noFill/>
            <a:miter lim="800000"/>
          </a:ln>
        </p:spPr>
        <p:txBody>
          <a:bodyPr wrap="none" anchor="ctr"/>
          <a:lstStyle/>
          <a:p>
            <a:endParaRPr lang="en-US"/>
          </a:p>
        </p:txBody>
      </p:sp>
      <p:sp>
        <p:nvSpPr>
          <p:cNvPr id="6150" name="Rectangle 6"/>
          <p:cNvSpPr>
            <a:spLocks noGrp="1" noChangeArrowheads="1"/>
          </p:cNvSpPr>
          <p:nvPr>
            <p:ph type="title"/>
          </p:nvPr>
        </p:nvSpPr>
        <p:spPr>
          <a:xfrm>
            <a:off x="168455" y="78473"/>
            <a:ext cx="8743950" cy="1302657"/>
          </a:xfrm>
          <a:noFill/>
        </p:spPr>
        <p:txBody>
          <a:bodyPr/>
          <a:lstStyle/>
          <a:p>
            <a:pPr eaLnBrk="1" hangingPunct="1"/>
            <a:r>
              <a:rPr lang="zh-CN" altLang="en-US"/>
              <a:t>患者筛选</a:t>
            </a:r>
            <a:r>
              <a:rPr lang="en-US"/>
              <a:t>: </a:t>
            </a:r>
            <a:r>
              <a:rPr lang="zh-CN" altLang="en-US">
                <a:solidFill>
                  <a:srgbClr val="FFFF00"/>
                </a:solidFill>
              </a:rPr>
              <a:t>目的</a:t>
            </a:r>
            <a:r>
              <a:rPr lang="en-US">
                <a:solidFill>
                  <a:srgbClr val="FFFF00"/>
                </a:solidFill>
              </a:rPr>
              <a:t> </a:t>
            </a:r>
          </a:p>
        </p:txBody>
      </p:sp>
      <p:sp>
        <p:nvSpPr>
          <p:cNvPr id="6151" name="Rectangle 7"/>
          <p:cNvSpPr>
            <a:spLocks noGrp="1" noChangeArrowheads="1"/>
          </p:cNvSpPr>
          <p:nvPr>
            <p:ph idx="1"/>
          </p:nvPr>
        </p:nvSpPr>
        <p:spPr>
          <a:xfrm>
            <a:off x="663496" y="853478"/>
            <a:ext cx="7826375" cy="4621213"/>
          </a:xfrm>
        </p:spPr>
        <p:txBody>
          <a:bodyPr/>
          <a:lstStyle/>
          <a:p>
            <a:pPr eaLnBrk="1" hangingPunct="1">
              <a:lnSpc>
                <a:spcPct val="170000"/>
              </a:lnSpc>
            </a:pPr>
            <a:r>
              <a:rPr lang="zh-CN" altLang="en-US" sz="2400"/>
              <a:t>询问患者为何需要配戴接触镜</a:t>
            </a:r>
            <a:endParaRPr lang="en-US" sz="2400"/>
          </a:p>
          <a:p>
            <a:pPr eaLnBrk="1" hangingPunct="1">
              <a:lnSpc>
                <a:spcPct val="170000"/>
              </a:lnSpc>
            </a:pPr>
            <a:r>
              <a:rPr lang="zh-CN" altLang="en-US" sz="2400"/>
              <a:t>患者是否适合配戴接触镜</a:t>
            </a:r>
            <a:endParaRPr lang="en-US" sz="2400"/>
          </a:p>
          <a:p>
            <a:pPr eaLnBrk="1" hangingPunct="1">
              <a:lnSpc>
                <a:spcPct val="170000"/>
              </a:lnSpc>
            </a:pPr>
            <a:r>
              <a:rPr lang="zh-CN" altLang="en-US" sz="2400"/>
              <a:t>获取各方面基础信息</a:t>
            </a:r>
            <a:endParaRPr lang="en-US" sz="2400"/>
          </a:p>
          <a:p>
            <a:pPr eaLnBrk="1" hangingPunct="1">
              <a:lnSpc>
                <a:spcPct val="170000"/>
              </a:lnSpc>
            </a:pPr>
            <a:r>
              <a:rPr lang="zh-CN" altLang="en-US" sz="2400"/>
              <a:t>给患者提供选择建议</a:t>
            </a:r>
          </a:p>
        </p:txBody>
      </p:sp>
      <p:sp>
        <p:nvSpPr>
          <p:cNvPr id="6152" name="Rectangle 10"/>
          <p:cNvSpPr>
            <a:spLocks noChangeArrowheads="1"/>
          </p:cNvSpPr>
          <p:nvPr/>
        </p:nvSpPr>
        <p:spPr bwMode="auto">
          <a:xfrm>
            <a:off x="757238" y="449263"/>
            <a:ext cx="8743950" cy="666750"/>
          </a:xfrm>
          <a:prstGeom prst="rect">
            <a:avLst/>
          </a:prstGeom>
          <a:noFill/>
          <a:ln w="9525">
            <a:noFill/>
            <a:miter lim="800000"/>
          </a:ln>
        </p:spPr>
        <p:txBody>
          <a:bodyPr lIns="92075" tIns="46038" rIns="92075" bIns="46038" anchor="ctr"/>
          <a:lstStyle/>
          <a:p>
            <a:pPr defTabSz="762000"/>
            <a:r>
              <a:rPr lang="en-US" sz="3500" b="1">
                <a:solidFill>
                  <a:schemeClr val="bg1"/>
                </a:solidFill>
                <a:latin typeface="Arial" panose="020B0604020202020204" pitchFamily="34" charset="0"/>
              </a:rPr>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090" y="76200"/>
            <a:ext cx="9944100" cy="685800"/>
          </a:xfrm>
        </p:spPr>
        <p:txBody>
          <a:bodyPr/>
          <a:lstStyle/>
          <a:p>
            <a:r>
              <a:rPr lang="zh-CN" altLang="fr-FR" err="1"/>
              <a:t>配戴接触镜的理由</a:t>
            </a:r>
            <a:r>
              <a:rPr lang="fr-FR"/>
              <a:t> (</a:t>
            </a:r>
            <a:r>
              <a:rPr lang="zh-CN" altLang="fr-FR" err="1"/>
              <a:t>降序排列</a:t>
            </a:r>
            <a:r>
              <a:rPr lang="fr-FR"/>
              <a:t>)</a:t>
            </a:r>
          </a:p>
        </p:txBody>
      </p:sp>
      <p:sp>
        <p:nvSpPr>
          <p:cNvPr id="3" name="Espace réservé du contenu 2"/>
          <p:cNvSpPr>
            <a:spLocks noGrp="1"/>
          </p:cNvSpPr>
          <p:nvPr>
            <p:ph idx="1"/>
          </p:nvPr>
        </p:nvSpPr>
        <p:spPr>
          <a:xfrm>
            <a:off x="625920" y="1024097"/>
            <a:ext cx="9944100" cy="5135563"/>
          </a:xfrm>
        </p:spPr>
        <p:txBody>
          <a:bodyPr/>
          <a:lstStyle/>
          <a:p>
            <a:pPr marL="457200" indent="-457200">
              <a:buFont typeface="+mj-lt"/>
              <a:buAutoNum type="arabicPeriod"/>
            </a:pPr>
            <a:r>
              <a:rPr lang="zh-CN" altLang="fr-FR" sz="2400" dirty="0" err="1">
                <a:solidFill>
                  <a:srgbClr val="5B6F7B"/>
                </a:solidFill>
              </a:rPr>
              <a:t>带框架镜不方便</a:t>
            </a:r>
            <a:endParaRPr lang="fr-FR" sz="2400" dirty="0">
              <a:solidFill>
                <a:srgbClr val="5B6F7B"/>
              </a:solidFill>
            </a:endParaRPr>
          </a:p>
          <a:p>
            <a:pPr marL="457200" indent="-457200">
              <a:buFont typeface="+mj-lt"/>
              <a:buAutoNum type="arabicPeriod"/>
            </a:pPr>
            <a:r>
              <a:rPr lang="zh-CN" altLang="fr-FR" sz="2400" dirty="0" err="1">
                <a:solidFill>
                  <a:srgbClr val="5B6F7B"/>
                </a:solidFill>
              </a:rPr>
              <a:t>美观</a:t>
            </a:r>
            <a:endParaRPr lang="fr-FR" sz="2400" dirty="0">
              <a:solidFill>
                <a:srgbClr val="5B6F7B"/>
              </a:solidFill>
            </a:endParaRPr>
          </a:p>
          <a:p>
            <a:pPr marL="457200" indent="-457200">
              <a:buFont typeface="+mj-lt"/>
              <a:buAutoNum type="arabicPeriod"/>
            </a:pPr>
            <a:r>
              <a:rPr lang="zh-CN" altLang="fr-FR" sz="2400" dirty="0" err="1">
                <a:solidFill>
                  <a:srgbClr val="5B6F7B"/>
                </a:solidFill>
              </a:rPr>
              <a:t>提高视觉质量</a:t>
            </a:r>
            <a:endParaRPr lang="fr-FR" sz="2400" dirty="0">
              <a:solidFill>
                <a:srgbClr val="5B6F7B"/>
              </a:solidFill>
            </a:endParaRPr>
          </a:p>
          <a:p>
            <a:pPr marL="457200" indent="-457200">
              <a:buFont typeface="+mj-lt"/>
              <a:buAutoNum type="arabicPeriod"/>
            </a:pPr>
            <a:r>
              <a:rPr lang="zh-CN" altLang="fr-FR" sz="2400" dirty="0">
                <a:solidFill>
                  <a:srgbClr val="5B6F7B"/>
                </a:solidFill>
              </a:rPr>
              <a:t>体育</a:t>
            </a:r>
            <a:r>
              <a:rPr lang="en-US" altLang="zh-CN" sz="2400" dirty="0">
                <a:solidFill>
                  <a:srgbClr val="5B6F7B"/>
                </a:solidFill>
              </a:rPr>
              <a:t>/</a:t>
            </a:r>
            <a:r>
              <a:rPr lang="zh-CN" altLang="fr-FR" sz="2400" dirty="0">
                <a:solidFill>
                  <a:srgbClr val="5B6F7B"/>
                </a:solidFill>
              </a:rPr>
              <a:t>娱乐</a:t>
            </a:r>
            <a:endParaRPr lang="fr-FR" sz="2400" dirty="0">
              <a:solidFill>
                <a:srgbClr val="5B6F7B"/>
              </a:solidFill>
            </a:endParaRPr>
          </a:p>
          <a:p>
            <a:pPr marL="457200" indent="-457200">
              <a:buFont typeface="+mj-lt"/>
              <a:buAutoNum type="arabicPeriod"/>
            </a:pPr>
            <a:r>
              <a:rPr lang="zh-CN" altLang="fr-FR" sz="2400" dirty="0">
                <a:solidFill>
                  <a:srgbClr val="5B6F7B"/>
                </a:solidFill>
              </a:rPr>
              <a:t>职业需要</a:t>
            </a:r>
            <a:endParaRPr lang="fr-FR" sz="2400" dirty="0">
              <a:solidFill>
                <a:srgbClr val="5B6F7B"/>
              </a:solidFill>
            </a:endParaRPr>
          </a:p>
          <a:p>
            <a:pPr marL="457200" indent="-457200">
              <a:buFont typeface="+mj-lt"/>
              <a:buAutoNum type="arabicPeriod"/>
            </a:pPr>
            <a:r>
              <a:rPr lang="zh-CN" altLang="en-US" sz="2400" dirty="0">
                <a:solidFill>
                  <a:srgbClr val="5B6F7B"/>
                </a:solidFill>
              </a:rPr>
              <a:t>视觉</a:t>
            </a:r>
            <a:r>
              <a:rPr lang="zh-CN" altLang="fr-FR" sz="2400" dirty="0">
                <a:solidFill>
                  <a:srgbClr val="5B6F7B"/>
                </a:solidFill>
              </a:rPr>
              <a:t>治疗</a:t>
            </a:r>
            <a:endParaRPr lang="fr-FR" sz="2400" dirty="0">
              <a:solidFill>
                <a:srgbClr val="5B6F7B"/>
              </a:solidFill>
            </a:endParaRPr>
          </a:p>
          <a:p>
            <a:pPr marL="457200" indent="-457200">
              <a:buFont typeface="+mj-lt"/>
              <a:buAutoNum type="arabicPeriod"/>
            </a:pPr>
            <a:r>
              <a:rPr lang="zh-CN" altLang="fr-FR" sz="2400" dirty="0">
                <a:solidFill>
                  <a:srgbClr val="5B6F7B"/>
                </a:solidFill>
              </a:rPr>
              <a:t>色觉缺陷</a:t>
            </a:r>
          </a:p>
        </p:txBody>
      </p:sp>
    </p:spTree>
  </p:cSld>
  <p:clrMapOvr>
    <a:masterClrMapping/>
  </p:clrMapOvr>
</p:sld>
</file>

<file path=ppt/theme/theme1.xml><?xml version="1.0" encoding="utf-8"?>
<a:theme xmlns:a="http://schemas.openxmlformats.org/drawingml/2006/main" name="2_Custom Design">
  <a:themeElements>
    <a:clrScheme name="Custom 1">
      <a:dk1>
        <a:srgbClr val="000000"/>
      </a:dk1>
      <a:lt1>
        <a:srgbClr val="FFFFFF"/>
      </a:lt1>
      <a:dk2>
        <a:srgbClr val="000000"/>
      </a:dk2>
      <a:lt2>
        <a:srgbClr val="808080"/>
      </a:lt2>
      <a:accent1>
        <a:srgbClr val="BBE0E3"/>
      </a:accent1>
      <a:accent2>
        <a:srgbClr val="3939AD"/>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013_IACLE 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ICLC Module PPT Template</Template>
  <TotalTime>285</TotalTime>
  <Pages>280</Pages>
  <Words>11883</Words>
  <Application>Microsoft Office PowerPoint</Application>
  <PresentationFormat>35 毫米幻灯片</PresentationFormat>
  <Paragraphs>1345</Paragraphs>
  <Slides>77</Slides>
  <Notes>71</Notes>
  <HiddenSlides>0</HiddenSlides>
  <MMClips>0</MMClips>
  <ScaleCrop>false</ScaleCrop>
  <HeadingPairs>
    <vt:vector size="6" baseType="variant">
      <vt:variant>
        <vt:lpstr>已用的字体</vt:lpstr>
      </vt:variant>
      <vt:variant>
        <vt:i4>6</vt:i4>
      </vt:variant>
      <vt:variant>
        <vt:lpstr>主题</vt:lpstr>
      </vt:variant>
      <vt:variant>
        <vt:i4>11</vt:i4>
      </vt:variant>
      <vt:variant>
        <vt:lpstr>幻灯片标题</vt:lpstr>
      </vt:variant>
      <vt:variant>
        <vt:i4>77</vt:i4>
      </vt:variant>
    </vt:vector>
  </HeadingPairs>
  <TitlesOfParts>
    <vt:vector size="94" baseType="lpstr">
      <vt:lpstr>MS PGothic</vt:lpstr>
      <vt:lpstr>宋体</vt:lpstr>
      <vt:lpstr>Arial</vt:lpstr>
      <vt:lpstr>Calibri</vt:lpstr>
      <vt:lpstr>Symbol</vt:lpstr>
      <vt:lpstr>Times New Roman</vt:lpstr>
      <vt:lpstr>2_Custom Design</vt:lpstr>
      <vt:lpstr>Theme1</vt:lpstr>
      <vt:lpstr>Regular Slide</vt:lpstr>
      <vt:lpstr>Section Slide</vt:lpstr>
      <vt:lpstr>Final Slide</vt:lpstr>
      <vt:lpstr>2013_IACLE PPT_Template</vt:lpstr>
      <vt:lpstr>1_Regular Slide</vt:lpstr>
      <vt:lpstr>2_Regular Slide</vt:lpstr>
      <vt:lpstr>Sponsors</vt:lpstr>
      <vt:lpstr>1_Sponsors</vt:lpstr>
      <vt:lpstr>1_Final Slide</vt:lpstr>
      <vt:lpstr>接触镜类型、配戴方式和更替周期的选择</vt:lpstr>
      <vt:lpstr>Attributions</vt:lpstr>
      <vt:lpstr>编审者</vt:lpstr>
      <vt:lpstr>通过教育基金和实物捐赠，IACLE开发和提供隐形眼镜教育</vt:lpstr>
      <vt:lpstr>PowerPoint 演示文稿</vt:lpstr>
      <vt:lpstr>出版 国际接触镜教育者学会(IACLE)  2016修订版  © 国际接触镜教育者学会2000-2015 版权所有。未经国际接触镜教育者学会事先书面许可，本出版物的任何部分不得复制、储存在检索系统中，或以任何形式或传播：   国际接触镜教育者学会 IACLE秘书处， PO Box 656 KENSINGTON NSW 2033 Australia  电子邮件：iacle@iacle.org</vt:lpstr>
      <vt:lpstr>接触镜配适: 步骤</vt:lpstr>
      <vt:lpstr>患者筛选: 目的 </vt:lpstr>
      <vt:lpstr>配戴接触镜的理由 (降序排列)</vt:lpstr>
      <vt:lpstr>患者筛选: 注意事项</vt:lpstr>
      <vt:lpstr>询问病史</vt:lpstr>
      <vt:lpstr>接触镜配戴史</vt:lpstr>
      <vt:lpstr>病史</vt:lpstr>
      <vt:lpstr>病史: 确定患者视觉需求:</vt:lpstr>
      <vt:lpstr>患者筛选 &amp; 检查结果: 建议…</vt:lpstr>
      <vt:lpstr>患者筛选 &amp; 检查结果: 镜片选择</vt:lpstr>
      <vt:lpstr>初步检查&amp;测量</vt:lpstr>
      <vt:lpstr>初步检测</vt:lpstr>
      <vt:lpstr>解剖学测量</vt:lpstr>
      <vt:lpstr>试戴: 程序</vt:lpstr>
      <vt:lpstr>试戴: 需求</vt:lpstr>
      <vt:lpstr>试戴: 镜片选项</vt:lpstr>
      <vt:lpstr>试戴: 步骤</vt:lpstr>
      <vt:lpstr>试戴: 硬镜理想配适</vt:lpstr>
      <vt:lpstr>试戴: 软镜理想配适</vt:lpstr>
      <vt:lpstr>试戴: 最终订片-规格</vt:lpstr>
      <vt:lpstr>患者教导: 提供背景资料</vt:lpstr>
      <vt:lpstr>取片</vt:lpstr>
      <vt:lpstr>后期护理</vt:lpstr>
      <vt:lpstr>接触镜配戴类型: 种类 </vt:lpstr>
      <vt:lpstr>接触镜更替周期: 种类</vt:lpstr>
      <vt:lpstr>日戴 vs 长戴: 注意事项</vt:lpstr>
      <vt:lpstr>日戴 vs 长戴: 角膜状况</vt:lpstr>
      <vt:lpstr>日戴 vs 长戴: 风险因素</vt:lpstr>
      <vt:lpstr>日戴 vs 长戴: 感染性角膜炎&amp;非感染性浸润性角膜炎</vt:lpstr>
      <vt:lpstr>日戴 vs 长戴: 处方因素</vt:lpstr>
      <vt:lpstr>最小 Dk/tav 需求量</vt:lpstr>
      <vt:lpstr>日戴 vs 长戴: 泪膜</vt:lpstr>
      <vt:lpstr>日戴 vs 长戴: 眼睑完整性</vt:lpstr>
      <vt:lpstr>日戴 vs 长戴: 眼睑完整性</vt:lpstr>
      <vt:lpstr>日戴 vs 长戴: 眼睑完整性</vt:lpstr>
      <vt:lpstr>日戴 vs 长戴: 环境及职业因素</vt:lpstr>
      <vt:lpstr>日戴 vs 长戴: 个体特征的考虑</vt:lpstr>
      <vt:lpstr>接触镜: 患者预期的用途–戴镜频率</vt:lpstr>
      <vt:lpstr>处方问题</vt:lpstr>
      <vt:lpstr>角膜地形</vt:lpstr>
      <vt:lpstr>泪液/泪膜问题</vt:lpstr>
      <vt:lpstr>眼球尺寸</vt:lpstr>
      <vt:lpstr>适用于普通眼的镜片参数: 透气硬镜 </vt:lpstr>
      <vt:lpstr>眼球平均参数 (范围) </vt:lpstr>
      <vt:lpstr>适用于普通眼的镜片参数: 软性接触镜 </vt:lpstr>
      <vt:lpstr>动机</vt:lpstr>
      <vt:lpstr>镜片选择</vt:lpstr>
      <vt:lpstr>镜片种类</vt:lpstr>
      <vt:lpstr>镜片种类的选择</vt:lpstr>
      <vt:lpstr>软镜: 建议 – 含水量及中心厚度</vt:lpstr>
      <vt:lpstr>软镜: 离子性</vt:lpstr>
      <vt:lpstr>RGP: 建议</vt:lpstr>
      <vt:lpstr>软镜: 配戴时长</vt:lpstr>
      <vt:lpstr>配戴时长: 日戴 或 长戴?</vt:lpstr>
      <vt:lpstr>更替周期</vt:lpstr>
      <vt:lpstr>配戴形式的选择: 患者需求</vt:lpstr>
      <vt:lpstr>配戴形式的选择: 镜片选项</vt:lpstr>
      <vt:lpstr>配戴形式的选择: 用途、诉求、需求</vt:lpstr>
      <vt:lpstr>镜片更换周期: 因素</vt:lpstr>
      <vt:lpstr>镜片更换周期: 成本</vt:lpstr>
      <vt:lpstr>镜片更换周期: 方便和实用性</vt:lpstr>
      <vt:lpstr>镜片更替周期: 患者管理</vt:lpstr>
      <vt:lpstr>镜片更换周期: 患者管理</vt:lpstr>
      <vt:lpstr>镜片更换周期: 治疗目的</vt:lpstr>
      <vt:lpstr>镜片更换周期: 库存保有量</vt:lpstr>
      <vt:lpstr>致谢</vt:lpstr>
      <vt:lpstr>符号</vt:lpstr>
      <vt:lpstr>简称</vt:lpstr>
      <vt:lpstr>首字母缩略词</vt:lpstr>
      <vt:lpstr>首字母缩略词</vt:lpstr>
      <vt:lpstr>Please visit us online at:</vt:lpstr>
    </vt:vector>
  </TitlesOfParts>
  <Company>CCLRU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Bbro</dc:creator>
  <dc:description>Any questions, contact Graphics on x331</dc:description>
  <cp:lastModifiedBy>wang</cp:lastModifiedBy>
  <cp:revision>217</cp:revision>
  <cp:lastPrinted>1998-09-05T05:14:00Z</cp:lastPrinted>
  <dcterms:created xsi:type="dcterms:W3CDTF">1998-09-05T01:34:00Z</dcterms:created>
  <dcterms:modified xsi:type="dcterms:W3CDTF">2020-03-13T23:41:41Z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