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6.xml" ContentType="application/vnd.openxmlformats-officedocument.theme+xml"/>
  <Override PartName="/ppt/slideLayouts/slideLayout3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9" r:id="rId3"/>
    <p:sldMasterId id="2147483661" r:id="rId4"/>
    <p:sldMasterId id="2147483663" r:id="rId5"/>
    <p:sldMasterId id="2147483669" r:id="rId6"/>
    <p:sldMasterId id="2147483671" r:id="rId7"/>
    <p:sldMasterId id="2147483675" r:id="rId8"/>
    <p:sldMasterId id="2147483677" r:id="rId9"/>
    <p:sldMasterId id="2147483679" r:id="rId10"/>
    <p:sldMasterId id="2147483681" r:id="rId11"/>
    <p:sldMasterId id="2147483683" r:id="rId12"/>
    <p:sldMasterId id="2147483689" r:id="rId13"/>
    <p:sldMasterId id="2147483691" r:id="rId14"/>
    <p:sldMasterId id="2147483696" r:id="rId15"/>
    <p:sldMasterId id="2147483701" r:id="rId16"/>
    <p:sldMasterId id="2147483706" r:id="rId17"/>
  </p:sldMasterIdLst>
  <p:notesMasterIdLst>
    <p:notesMasterId r:id="rId122"/>
  </p:notesMasterIdLst>
  <p:sldIdLst>
    <p:sldId id="714" r:id="rId18"/>
    <p:sldId id="720" r:id="rId19"/>
    <p:sldId id="721" r:id="rId20"/>
    <p:sldId id="722" r:id="rId21"/>
    <p:sldId id="723" r:id="rId22"/>
    <p:sldId id="599"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616" r:id="rId36"/>
    <p:sldId id="617" r:id="rId37"/>
    <p:sldId id="618" r:id="rId38"/>
    <p:sldId id="619" r:id="rId39"/>
    <p:sldId id="620" r:id="rId40"/>
    <p:sldId id="621" r:id="rId41"/>
    <p:sldId id="622" r:id="rId42"/>
    <p:sldId id="623" r:id="rId43"/>
    <p:sldId id="624" r:id="rId44"/>
    <p:sldId id="625" r:id="rId45"/>
    <p:sldId id="626" r:id="rId46"/>
    <p:sldId id="627" r:id="rId47"/>
    <p:sldId id="628" r:id="rId48"/>
    <p:sldId id="629" r:id="rId49"/>
    <p:sldId id="630" r:id="rId50"/>
    <p:sldId id="631" r:id="rId51"/>
    <p:sldId id="632" r:id="rId52"/>
    <p:sldId id="633" r:id="rId53"/>
    <p:sldId id="634" r:id="rId54"/>
    <p:sldId id="635" r:id="rId55"/>
    <p:sldId id="636" r:id="rId56"/>
    <p:sldId id="637" r:id="rId57"/>
    <p:sldId id="638" r:id="rId58"/>
    <p:sldId id="639" r:id="rId59"/>
    <p:sldId id="640" r:id="rId60"/>
    <p:sldId id="641" r:id="rId61"/>
    <p:sldId id="642" r:id="rId62"/>
    <p:sldId id="643" r:id="rId63"/>
    <p:sldId id="648" r:id="rId64"/>
    <p:sldId id="649" r:id="rId65"/>
    <p:sldId id="650" r:id="rId66"/>
    <p:sldId id="651" r:id="rId67"/>
    <p:sldId id="652" r:id="rId68"/>
    <p:sldId id="653" r:id="rId69"/>
    <p:sldId id="654" r:id="rId70"/>
    <p:sldId id="655" r:id="rId71"/>
    <p:sldId id="656" r:id="rId72"/>
    <p:sldId id="657" r:id="rId73"/>
    <p:sldId id="658" r:id="rId74"/>
    <p:sldId id="659" r:id="rId75"/>
    <p:sldId id="660" r:id="rId76"/>
    <p:sldId id="661" r:id="rId77"/>
    <p:sldId id="662" r:id="rId78"/>
    <p:sldId id="663" r:id="rId79"/>
    <p:sldId id="664" r:id="rId80"/>
    <p:sldId id="665" r:id="rId81"/>
    <p:sldId id="666" r:id="rId82"/>
    <p:sldId id="667" r:id="rId83"/>
    <p:sldId id="668" r:id="rId84"/>
    <p:sldId id="669" r:id="rId85"/>
    <p:sldId id="670" r:id="rId86"/>
    <p:sldId id="671" r:id="rId87"/>
    <p:sldId id="672" r:id="rId88"/>
    <p:sldId id="673" r:id="rId89"/>
    <p:sldId id="674" r:id="rId90"/>
    <p:sldId id="675" r:id="rId91"/>
    <p:sldId id="676" r:id="rId92"/>
    <p:sldId id="677" r:id="rId93"/>
    <p:sldId id="678" r:id="rId94"/>
    <p:sldId id="679" r:id="rId95"/>
    <p:sldId id="680" r:id="rId96"/>
    <p:sldId id="681" r:id="rId97"/>
    <p:sldId id="682" r:id="rId98"/>
    <p:sldId id="683" r:id="rId99"/>
    <p:sldId id="684" r:id="rId100"/>
    <p:sldId id="685" r:id="rId101"/>
    <p:sldId id="687" r:id="rId102"/>
    <p:sldId id="689" r:id="rId103"/>
    <p:sldId id="690" r:id="rId104"/>
    <p:sldId id="691" r:id="rId105"/>
    <p:sldId id="692" r:id="rId106"/>
    <p:sldId id="693" r:id="rId107"/>
    <p:sldId id="694" r:id="rId108"/>
    <p:sldId id="695" r:id="rId109"/>
    <p:sldId id="696" r:id="rId110"/>
    <p:sldId id="697" r:id="rId111"/>
    <p:sldId id="698" r:id="rId112"/>
    <p:sldId id="699" r:id="rId113"/>
    <p:sldId id="700" r:id="rId114"/>
    <p:sldId id="701" r:id="rId115"/>
    <p:sldId id="702" r:id="rId116"/>
    <p:sldId id="725" r:id="rId117"/>
    <p:sldId id="726" r:id="rId118"/>
    <p:sldId id="727" r:id="rId119"/>
    <p:sldId id="728" r:id="rId120"/>
    <p:sldId id="719" r:id="rId12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07">
          <p15:clr>
            <a:srgbClr val="A4A3A4"/>
          </p15:clr>
        </p15:guide>
        <p15:guide id="2" pos="113">
          <p15:clr>
            <a:srgbClr val="A4A3A4"/>
          </p15:clr>
        </p15:guide>
      </p15:sldGuideLst>
    </p:ext>
    <p:ext uri="{2D200454-40CA-4A62-9FC3-DE9A4176ACB9}">
      <p15:notesGuideLst xmlns:p15="http://schemas.microsoft.com/office/powerpoint/2012/main">
        <p15:guide id="1" orient="horz" pos="2919">
          <p15:clr>
            <a:srgbClr val="A4A3A4"/>
          </p15:clr>
        </p15:guide>
        <p15:guide id="2" pos="217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CC00FF"/>
    <a:srgbClr val="0000FF"/>
    <a:srgbClr val="5C6F7B"/>
    <a:srgbClr val="0073AE"/>
    <a:srgbClr val="009900"/>
    <a:srgbClr val="33CC33"/>
    <a:srgbClr val="00CC66"/>
    <a:srgbClr val="99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000" autoAdjust="0"/>
  </p:normalViewPr>
  <p:slideViewPr>
    <p:cSldViewPr>
      <p:cViewPr varScale="1">
        <p:scale>
          <a:sx n="81" d="100"/>
          <a:sy n="81" d="100"/>
        </p:scale>
        <p:origin x="1498" y="67"/>
      </p:cViewPr>
      <p:guideLst>
        <p:guide orient="horz" pos="207"/>
        <p:guide pos="11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056"/>
    </p:cViewPr>
  </p:sorterViewPr>
  <p:notesViewPr>
    <p:cSldViewPr>
      <p:cViewPr varScale="1">
        <p:scale>
          <a:sx n="64" d="100"/>
          <a:sy n="64" d="100"/>
        </p:scale>
        <p:origin x="-3173" y="-86"/>
      </p:cViewPr>
      <p:guideLst>
        <p:guide orient="horz" pos="2919"/>
        <p:guide pos="217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0" hangingPunct="0">
              <a:defRPr sz="1200"/>
            </a:lvl1pPr>
          </a:lstStyle>
          <a:p>
            <a:pPr>
              <a:defRPr/>
            </a:pPr>
            <a:endParaRPr lang="en-US" altLang="en-US"/>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0" hangingPunct="0">
              <a:defRPr sz="1200"/>
            </a:lvl1pPr>
          </a:lstStyle>
          <a:p>
            <a:pPr>
              <a:defRPr/>
            </a:pPr>
            <a:fld id="{63BD73B9-2E4F-4E22-91AE-D5F8CC7CAA19}" type="datetimeFigureOut">
              <a:rPr lang="en-US" altLang="en-US"/>
              <a:t>3/26/2020</a:t>
            </a:fld>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0" hangingPunct="0">
              <a:defRPr sz="1200"/>
            </a:lvl1pPr>
          </a:lstStyle>
          <a:p>
            <a:pPr>
              <a:defRPr/>
            </a:pPr>
            <a:endParaRPr lang="en-US" alt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0" hangingPunct="0">
              <a:defRPr sz="1200"/>
            </a:lvl1pPr>
          </a:lstStyle>
          <a:p>
            <a:pPr>
              <a:defRPr/>
            </a:pPr>
            <a:fld id="{66FAA9A2-F697-4733-89E1-651757335C6E}"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err="1"/>
              <a:t>Symbology</a:t>
            </a:r>
            <a:r>
              <a:rPr lang="en-US" b="1" dirty="0"/>
              <a:t> used in the </a:t>
            </a:r>
            <a:r>
              <a:rPr lang="en-US" b="1" i="1" dirty="0"/>
              <a:t>Notes</a:t>
            </a:r>
            <a:r>
              <a:rPr lang="en-US" b="1" dirty="0"/>
              <a:t> section of this lecture:</a:t>
            </a:r>
          </a:p>
          <a:p>
            <a:endParaRPr lang="en-US" b="1" dirty="0"/>
          </a:p>
          <a:p>
            <a:r>
              <a:rPr lang="en-US" dirty="0"/>
              <a:t>Symbols are used throughout this lecture in the interests of clarity &amp; to make translations subsequently, a little easier.  The most common ones are explained</a:t>
            </a:r>
            <a:r>
              <a:rPr lang="en-US" baseline="0" dirty="0"/>
              <a:t> in the following:</a:t>
            </a:r>
          </a:p>
          <a:p>
            <a:endParaRPr lang="en-US" baseline="0" dirty="0"/>
          </a:p>
          <a:p>
            <a:r>
              <a:rPr lang="en-US" baseline="0" dirty="0">
                <a:latin typeface="Arial" panose="020B0604020202020204"/>
                <a:cs typeface="Arial" panose="020B0604020202020204"/>
              </a:rPr>
              <a:t>↑ = increase(s), high(</a:t>
            </a:r>
            <a:r>
              <a:rPr lang="en-US" baseline="0" dirty="0" err="1">
                <a:latin typeface="Arial" panose="020B0604020202020204"/>
                <a:cs typeface="Arial" panose="020B0604020202020204"/>
              </a:rPr>
              <a:t>er</a:t>
            </a:r>
            <a:r>
              <a:rPr lang="en-US" baseline="0" dirty="0">
                <a:latin typeface="Arial" panose="020B0604020202020204"/>
                <a:cs typeface="Arial" panose="020B0604020202020204"/>
              </a:rPr>
              <a:t>), enhance(s), improve(s), raise(s), greater, larger, better, maximizes, gain(s), excessive [generally, a positive step]</a:t>
            </a:r>
          </a:p>
          <a:p>
            <a:endParaRPr lang="en-US" baseline="0" dirty="0">
              <a:latin typeface="Arial" panose="020B0604020202020204"/>
              <a:cs typeface="Arial" panose="020B0604020202020204"/>
            </a:endParaRPr>
          </a:p>
          <a:p>
            <a:r>
              <a:rPr lang="en-US" baseline="0" dirty="0">
                <a:latin typeface="Arial" panose="020B0604020202020204"/>
                <a:cs typeface="Arial" panose="020B0604020202020204"/>
              </a:rPr>
              <a:t>↓ = decrease(s), low(</a:t>
            </a:r>
            <a:r>
              <a:rPr lang="en-US" baseline="0" dirty="0" err="1">
                <a:latin typeface="Arial" panose="020B0604020202020204"/>
                <a:cs typeface="Arial" panose="020B0604020202020204"/>
              </a:rPr>
              <a:t>er</a:t>
            </a:r>
            <a:r>
              <a:rPr lang="en-US" baseline="0" dirty="0">
                <a:latin typeface="Arial" panose="020B0604020202020204"/>
                <a:cs typeface="Arial" panose="020B0604020202020204"/>
              </a:rPr>
              <a:t>), reduce(s), detracts from, worse, worsens, smaller, lower(s), lesser, lessen(s), minimizes, affects adversely, loss(</a:t>
            </a:r>
            <a:r>
              <a:rPr lang="en-US" baseline="0" dirty="0" err="1">
                <a:latin typeface="Arial" panose="020B0604020202020204"/>
                <a:cs typeface="Arial" panose="020B0604020202020204"/>
              </a:rPr>
              <a:t>es</a:t>
            </a:r>
            <a:r>
              <a:rPr lang="en-US" baseline="0" dirty="0">
                <a:latin typeface="Arial" panose="020B0604020202020204"/>
                <a:cs typeface="Arial" panose="020B0604020202020204"/>
              </a:rPr>
              <a:t>), poorer, inadequate [generally, a negative step]</a:t>
            </a:r>
          </a:p>
          <a:p>
            <a:endParaRPr lang="en-US" baseline="0" dirty="0">
              <a:latin typeface="Arial" panose="020B0604020202020204"/>
              <a:cs typeface="Arial" panose="020B0604020202020204"/>
            </a:endParaRPr>
          </a:p>
          <a:p>
            <a:pPr marL="171450" indent="-171450">
              <a:buFont typeface="Symbol" panose="05050102010706020507" pitchFamily="18" charset="2"/>
              <a:buChar char="®"/>
            </a:pPr>
            <a:r>
              <a:rPr lang="en-US" baseline="0" dirty="0">
                <a:latin typeface="Arial" panose="020B0604020202020204"/>
                <a:cs typeface="Arial" panose="020B0604020202020204"/>
                <a:sym typeface="Symbol" panose="05050102010706020507"/>
              </a:rPr>
              <a:t>= produce(s), cause(s), give(s), results in, induce(s) [what follows this statement]</a:t>
            </a:r>
          </a:p>
          <a:p>
            <a:pPr marL="171450" indent="-171450">
              <a:buFont typeface="Symbol" panose="05050102010706020507" pitchFamily="18" charset="2"/>
              <a:buChar char="®"/>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r>
              <a:rPr lang="en-US" baseline="0" dirty="0">
                <a:latin typeface="Arial" panose="020B0604020202020204"/>
                <a:cs typeface="Arial" panose="020B0604020202020204"/>
                <a:sym typeface="Symbol" panose="05050102010706020507"/>
              </a:rPr>
              <a:t>← = induced by, a result of, results from, produced by [what follows this statement]</a:t>
            </a:r>
          </a:p>
          <a:p>
            <a:pPr marL="171450" indent="-171450">
              <a:buFont typeface="Symbol" panose="05050102010706020507" pitchFamily="18" charset="2"/>
              <a:buChar char="®"/>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r>
              <a:rPr lang="en-US" baseline="0" dirty="0">
                <a:latin typeface="Arial" panose="020B0604020202020204"/>
                <a:cs typeface="Arial" panose="020B0604020202020204"/>
                <a:sym typeface="Symbol" panose="05050102010706020507"/>
              </a:rPr>
              <a:t>∆ = change(s), difference(s), alteration(s)</a:t>
            </a: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r>
              <a:rPr lang="en-US" baseline="0" dirty="0">
                <a:latin typeface="Arial" panose="020B0604020202020204"/>
                <a:cs typeface="Arial" panose="020B0604020202020204"/>
                <a:sym typeface="Symbol" panose="05050102010706020507"/>
              </a:rPr>
              <a:t>↕ = varied, variations, changed, altered, alterations, fluctuating, fluctuations [to/of whatever follows this statement]</a:t>
            </a: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a:latin typeface="Arial" panose="020B0604020202020204"/>
                <a:cs typeface="Arial" panose="020B0604020202020204"/>
                <a:sym typeface="Symbol" panose="05050102010706020507"/>
              </a:rPr>
              <a:t>&gt; = greater than, more than, better than [usually similar to its uses in mathematics] </a:t>
            </a: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a:latin typeface="Arial" panose="020B0604020202020204"/>
                <a:cs typeface="Arial" panose="020B0604020202020204"/>
                <a:sym typeface="Symbol" panose="05050102010706020507"/>
              </a:rPr>
              <a:t>&lt; = smaller than, less than, lower than, worse than [usually similar to its uses in mathematics] </a:t>
            </a: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endParaRPr lang="en-US" baseline="0" dirty="0">
              <a:latin typeface="Arial" panose="020B0604020202020204"/>
              <a:cs typeface="Arial" panose="020B0604020202020204"/>
              <a:sym typeface="Symbol" panose="05050102010706020507"/>
            </a:endParaRPr>
          </a:p>
          <a:p>
            <a:pPr marL="171450" marR="0" indent="-171450" algn="l" defTabSz="914400" rtl="0" eaLnBrk="0" fontAlgn="base" latinLnBrk="0" hangingPunct="0">
              <a:lnSpc>
                <a:spcPct val="100000"/>
              </a:lnSpc>
              <a:spcBef>
                <a:spcPct val="30000"/>
              </a:spcBef>
              <a:spcAft>
                <a:spcPct val="0"/>
              </a:spcAft>
              <a:buClrTx/>
              <a:buSzTx/>
              <a:buFont typeface="Symbol" panose="05050102010706020507"/>
              <a:buChar char="³"/>
              <a:defRPr/>
            </a:pPr>
            <a:r>
              <a:rPr lang="en-US" baseline="0" dirty="0">
                <a:latin typeface="Arial" panose="020B0604020202020204"/>
                <a:cs typeface="Arial" panose="020B0604020202020204"/>
                <a:sym typeface="Symbol" panose="05050102010706020507"/>
              </a:rPr>
              <a:t>= Equal or greater than what follows the symbol</a:t>
            </a:r>
          </a:p>
          <a:p>
            <a:pPr marL="171450" marR="0" indent="-171450" algn="l" defTabSz="914400" rtl="0" eaLnBrk="0" fontAlgn="base" latinLnBrk="0" hangingPunct="0">
              <a:lnSpc>
                <a:spcPct val="100000"/>
              </a:lnSpc>
              <a:spcBef>
                <a:spcPct val="30000"/>
              </a:spcBef>
              <a:spcAft>
                <a:spcPct val="0"/>
              </a:spcAft>
              <a:buClrTx/>
              <a:buSzTx/>
              <a:buFont typeface="Symbol" panose="05050102010706020507"/>
              <a:buChar char="³"/>
              <a:defRPr/>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a:latin typeface="Arial" panose="020B0604020202020204"/>
                <a:cs typeface="Arial" panose="020B0604020202020204"/>
                <a:sym typeface="Symbol" panose="05050102010706020507"/>
              </a:rPr>
              <a:t> = Equal or less than what follows the symbol</a:t>
            </a: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a:latin typeface="Arial" panose="020B0604020202020204"/>
                <a:cs typeface="Arial" panose="020B0604020202020204"/>
                <a:sym typeface="Symbol" panose="05050102010706020507"/>
              </a:rPr>
              <a:t>≈ = approximately equal to, almost equal to, very similar to, close enough to, near enough for practical purposes</a:t>
            </a: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err="1">
                <a:latin typeface="Arial" panose="020B0604020202020204"/>
                <a:cs typeface="Arial" panose="020B0604020202020204"/>
                <a:sym typeface="Symbol" panose="05050102010706020507"/>
              </a:rPr>
              <a:t>O</a:t>
            </a:r>
            <a:r>
              <a:rPr lang="en-US" baseline="-25000" dirty="0" err="1">
                <a:latin typeface="Arial" panose="020B0604020202020204"/>
                <a:cs typeface="Arial" panose="020B0604020202020204"/>
                <a:sym typeface="Symbol" panose="05050102010706020507"/>
              </a:rPr>
              <a:t>2</a:t>
            </a:r>
            <a:r>
              <a:rPr lang="en-US" baseline="0" dirty="0">
                <a:latin typeface="Arial" panose="020B0604020202020204"/>
                <a:cs typeface="Arial" panose="020B0604020202020204"/>
                <a:sym typeface="Symbol" panose="05050102010706020507"/>
              </a:rPr>
              <a:t> = oxygen</a:t>
            </a: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endParaRPr lang="en-US"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r>
              <a:rPr lang="en-US" baseline="0" dirty="0">
                <a:latin typeface="Arial" panose="020B0604020202020204"/>
                <a:cs typeface="Arial" panose="020B0604020202020204"/>
                <a:sym typeface="Symbol" panose="05050102010706020507"/>
              </a:rPr>
              <a:t>H</a:t>
            </a:r>
            <a:r>
              <a:rPr lang="en-US" baseline="-25000" dirty="0">
                <a:latin typeface="Arial" panose="020B0604020202020204"/>
                <a:cs typeface="Arial" panose="020B0604020202020204"/>
                <a:sym typeface="Symbol" panose="05050102010706020507"/>
              </a:rPr>
              <a:t>2</a:t>
            </a:r>
            <a:r>
              <a:rPr lang="en-US" baseline="0" dirty="0">
                <a:latin typeface="Arial" panose="020B0604020202020204"/>
                <a:cs typeface="Arial" panose="020B0604020202020204"/>
                <a:sym typeface="Symbol" panose="05050102010706020507"/>
              </a:rPr>
              <a:t>O = water</a:t>
            </a: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6589FCBC-C5E6-483A-8A57-0434905B6E43}" type="slidenum">
              <a:rPr lang="en-US" smtClean="0">
                <a:solidFill>
                  <a:prstClr val="black"/>
                </a:solidFill>
              </a:r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p:spPr>
        <p:txBody>
          <a:bodyPr/>
          <a:lstStyle/>
          <a:p>
            <a:fld id="{B16B7B16-BAC4-4878-9A33-2067A14152D4}" type="slidenum">
              <a:rPr lang="en-US"/>
              <a:t>12</a:t>
            </a:fld>
            <a:endParaRPr lang="en-US"/>
          </a:p>
        </p:txBody>
      </p:sp>
      <p:sp>
        <p:nvSpPr>
          <p:cNvPr id="5222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222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222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223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223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223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223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223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2235" name="Rectangle 10"/>
          <p:cNvSpPr>
            <a:spLocks noGrp="1" noRot="1" noChangeAspect="1" noChangeArrowheads="1" noTextEdit="1"/>
          </p:cNvSpPr>
          <p:nvPr>
            <p:ph type="sldImg"/>
          </p:nvPr>
        </p:nvSpPr>
        <p:spPr>
          <a:xfrm>
            <a:off x="1298575" y="800100"/>
            <a:ext cx="4260850" cy="3195638"/>
          </a:xfrm>
          <a:ln cap="flat"/>
        </p:spPr>
      </p:sp>
      <p:sp>
        <p:nvSpPr>
          <p:cNvPr id="52236" name="Rectangle 11"/>
          <p:cNvSpPr>
            <a:spLocks noGrp="1" noChangeArrowheads="1"/>
          </p:cNvSpPr>
          <p:nvPr>
            <p:ph type="body" idx="1"/>
          </p:nvPr>
        </p:nvSpPr>
        <p:spPr>
          <a:noFill/>
        </p:spPr>
        <p:txBody>
          <a:bodyPr/>
          <a:lstStyle/>
          <a:p>
            <a:r>
              <a:rPr lang="en-AU" dirty="0"/>
              <a:t>Disposable CLs are usually supplied in boxes containing several individually blister-packed CLs.  </a:t>
            </a:r>
            <a:endParaRPr lang="en-US" dirty="0"/>
          </a:p>
          <a:p>
            <a:r>
              <a:rPr lang="en-AU" dirty="0"/>
              <a:t>Because blister packs cannot be resealed, disposable CLs are not verified routinely prior to dispensing.  Manufacturers are aware of this &amp; due consideration is given to this added responsibility in their manufacturing quality assurance programmes.</a:t>
            </a:r>
            <a:endParaRPr lang="en-US" dirty="0"/>
          </a:p>
          <a:p>
            <a:r>
              <a:rPr lang="en-AU" dirty="0"/>
              <a:t>Preparation of GP CLs for dispensing should include a thorough cleaning &amp; rinsing followed by disinfection/conditioning in an appropriate disinfecting/storage solution, preferably overnight.</a:t>
            </a:r>
            <a:endParaRPr lang="en-US" dirty="0"/>
          </a:p>
          <a:p>
            <a:r>
              <a:rPr lang="en-AU" dirty="0"/>
              <a:t>Hydrating all types of CLs prior to dispensing eliminates the fitting problems caused by parametric variations &amp; enhances their surface wettability.</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p>
            <a:fld id="{5CCBC6A0-F46D-4BD7-930A-D666234DC932}" type="slidenum">
              <a:rPr lang="en-US"/>
              <a:t>13</a:t>
            </a:fld>
            <a:endParaRPr lang="en-US"/>
          </a:p>
        </p:txBody>
      </p:sp>
      <p:sp>
        <p:nvSpPr>
          <p:cNvPr id="5325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325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325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325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325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325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325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325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3259" name="Rectangle 10"/>
          <p:cNvSpPr>
            <a:spLocks noGrp="1" noRot="1" noChangeAspect="1" noChangeArrowheads="1" noTextEdit="1"/>
          </p:cNvSpPr>
          <p:nvPr>
            <p:ph type="sldImg"/>
          </p:nvPr>
        </p:nvSpPr>
        <p:spPr>
          <a:xfrm>
            <a:off x="1298575" y="800100"/>
            <a:ext cx="4260850" cy="3195638"/>
          </a:xfrm>
          <a:ln cap="flat"/>
        </p:spPr>
      </p:sp>
      <p:sp>
        <p:nvSpPr>
          <p:cNvPr id="53260" name="Rectangle 11"/>
          <p:cNvSpPr>
            <a:spLocks noGrp="1" noChangeArrowheads="1"/>
          </p:cNvSpPr>
          <p:nvPr>
            <p:ph type="body" idx="1"/>
          </p:nvPr>
        </p:nvSpPr>
        <p:spPr>
          <a:noFill/>
        </p:spPr>
        <p:txBody>
          <a:bodyPr/>
          <a:lstStyle/>
          <a:p>
            <a:r>
              <a:rPr lang="en-AU" b="1" dirty="0"/>
              <a:t>Effects of Hydration</a:t>
            </a:r>
            <a:endParaRPr lang="en-US" b="1" dirty="0"/>
          </a:p>
          <a:p>
            <a:r>
              <a:rPr lang="en-AU" dirty="0"/>
              <a:t>Hydration or the degree of hydrophilicity (wetness) depends on the amount &amp; method of binding of H</a:t>
            </a:r>
            <a:r>
              <a:rPr lang="en-AU" baseline="-25000" dirty="0"/>
              <a:t>2</a:t>
            </a:r>
            <a:r>
              <a:rPr lang="en-AU" dirty="0"/>
              <a:t>O to the CL polymer.  Alterations in hydration can result in parametric variations in CLs. These variations have implications for verification &amp; fitting:</a:t>
            </a:r>
            <a:endParaRPr lang="en-US" dirty="0"/>
          </a:p>
          <a:p>
            <a:r>
              <a:rPr lang="en-AU" dirty="0"/>
              <a:t>Sakata &amp; Koide (1992) studied the effect of hydration on the BOZR of GP CLs.  Their study shows minus CLs flatten with hydration.  Higher power &amp; thinner-centre minus CLs have </a:t>
            </a:r>
            <a:r>
              <a:rPr lang="en-AU" dirty="0">
                <a:latin typeface="Arial" panose="020B0604020202020204"/>
                <a:cs typeface="Arial" panose="020B0604020202020204"/>
              </a:rPr>
              <a:t>↑ </a:t>
            </a:r>
            <a:r>
              <a:rPr lang="en-AU" dirty="0"/>
              <a:t>degrees of flattening.  </a:t>
            </a:r>
            <a:endParaRPr lang="en-US" dirty="0"/>
          </a:p>
          <a:p>
            <a:r>
              <a:rPr lang="en-AU" dirty="0"/>
              <a:t>In order to negate the effect of hydration </a:t>
            </a:r>
            <a:r>
              <a:rPr lang="en-AU" dirty="0">
                <a:latin typeface="Arial" panose="020B0604020202020204"/>
                <a:cs typeface="Arial" panose="020B0604020202020204"/>
              </a:rPr>
              <a:t>∆s </a:t>
            </a:r>
            <a:r>
              <a:rPr lang="en-AU" dirty="0"/>
              <a:t>on the BOZR, Barr &amp; Hettler (1984) recommend that GP CLs (Boston II was used in the study) be soaked for at least 4 hours prior to assessing the BOZR fit on the patient.  It takes about 1 hour for a hydrated CL to revert to its dehydrated state.</a:t>
            </a:r>
            <a:endParaRPr lang="en-US" dirty="0"/>
          </a:p>
          <a:p>
            <a:r>
              <a:rPr lang="en-AU" dirty="0"/>
              <a:t>The degree of dehydration-hydration </a:t>
            </a:r>
            <a:r>
              <a:rPr lang="en-AU" dirty="0">
                <a:latin typeface="Arial" panose="020B0604020202020204"/>
                <a:cs typeface="Arial" panose="020B0604020202020204"/>
              </a:rPr>
              <a:t>∆ </a:t>
            </a:r>
            <a:r>
              <a:rPr lang="en-AU" dirty="0"/>
              <a:t>is </a:t>
            </a:r>
            <a:r>
              <a:rPr lang="en-AU" dirty="0">
                <a:latin typeface="Arial" panose="020B0604020202020204"/>
                <a:cs typeface="Arial" panose="020B0604020202020204"/>
              </a:rPr>
              <a:t>↓ </a:t>
            </a:r>
            <a:r>
              <a:rPr lang="en-AU" dirty="0"/>
              <a:t>for lower water content </a:t>
            </a:r>
            <a:r>
              <a:rPr lang="en-AU" dirty="0" err="1"/>
              <a:t>SCLs</a:t>
            </a:r>
            <a:r>
              <a:rPr lang="en-AU" dirty="0"/>
              <a:t> (</a:t>
            </a:r>
            <a:r>
              <a:rPr lang="en-AU" dirty="0" err="1"/>
              <a:t>Dormon-Brailsford</a:t>
            </a:r>
            <a:r>
              <a:rPr lang="en-AU" dirty="0"/>
              <a:t>, 1974).  This results in better stability than high water content CLs.  </a:t>
            </a:r>
            <a:endParaRPr lang="en-US" dirty="0"/>
          </a:p>
          <a:p>
            <a:r>
              <a:rPr lang="en-AU" dirty="0"/>
              <a:t>Other factors relating to hydration of </a:t>
            </a:r>
            <a:r>
              <a:rPr lang="en-AU" dirty="0" err="1"/>
              <a:t>SCLs</a:t>
            </a:r>
            <a:r>
              <a:rPr lang="en-AU" dirty="0"/>
              <a:t> are worthy of mention because of their influences on fitting:</a:t>
            </a:r>
            <a:endParaRPr lang="en-US" dirty="0"/>
          </a:p>
          <a:p>
            <a:r>
              <a:rPr lang="en-AU" dirty="0"/>
              <a:t>The individual variation in tear pH, &amp; the faster dilution by tears of care solutions that are more alkaline, have induced manufacturers to formulate solutions with a pH of 8 - 9.  This suggests that a soaking solution that more closely matches the pH of tears should be used for trial CLs.</a:t>
            </a:r>
            <a:endParaRPr lang="en-US" dirty="0"/>
          </a:p>
          <a:p>
            <a:r>
              <a:rPr lang="en-AU" dirty="0"/>
              <a:t>Most solutions have </a:t>
            </a:r>
            <a:r>
              <a:rPr lang="en-AU" dirty="0" err="1"/>
              <a:t>osmolalities</a:t>
            </a:r>
            <a:r>
              <a:rPr lang="en-AU" dirty="0"/>
              <a:t> that are the same as tears or close to normal saline (0.9%).  This is necessary to avoid fitting </a:t>
            </a:r>
            <a:r>
              <a:rPr lang="en-AU" dirty="0">
                <a:latin typeface="Arial" panose="020B0604020202020204"/>
                <a:cs typeface="Arial" panose="020B0604020202020204"/>
              </a:rPr>
              <a:t>∆s ← </a:t>
            </a:r>
            <a:r>
              <a:rPr lang="en-AU" dirty="0"/>
              <a:t>osmotic forces </a:t>
            </a:r>
            <a:r>
              <a:rPr lang="en-AU" dirty="0">
                <a:latin typeface="Arial" panose="020B0604020202020204"/>
                <a:cs typeface="Arial" panose="020B0604020202020204"/>
              </a:rPr>
              <a:t>← ∆s </a:t>
            </a:r>
            <a:r>
              <a:rPr lang="en-AU" dirty="0"/>
              <a:t>between storage solution &amp; tear </a:t>
            </a:r>
            <a:r>
              <a:rPr lang="en-AU" dirty="0" err="1"/>
              <a:t>tonicities</a:t>
            </a:r>
            <a:r>
              <a:rPr lang="en-AU" dirty="0"/>
              <a:t>.  When using trial CLs, misleading fits can be avoided by soaking the CLs in solutions that have the same tonicity as tears &amp; allowing a period of adaptation (around 15 min) prior to assessment.</a:t>
            </a:r>
            <a:endParaRPr lang="en-US" dirty="0"/>
          </a:p>
          <a:p>
            <a:r>
              <a:rPr lang="en-AU" dirty="0"/>
              <a:t>The linear relationship between refractive index &amp; H</a:t>
            </a:r>
            <a:r>
              <a:rPr lang="en-AU" baseline="-25000" dirty="0"/>
              <a:t>2</a:t>
            </a:r>
            <a:r>
              <a:rPr lang="en-AU" dirty="0"/>
              <a:t>O content (</a:t>
            </a:r>
            <a:r>
              <a:rPr lang="en-AU" dirty="0" err="1"/>
              <a:t>Mousa</a:t>
            </a:r>
            <a:r>
              <a:rPr lang="en-AU" dirty="0"/>
              <a:t> </a:t>
            </a:r>
            <a:r>
              <a:rPr lang="en-AU" i="1" dirty="0"/>
              <a:t>et al</a:t>
            </a:r>
            <a:r>
              <a:rPr lang="en-AU" dirty="0"/>
              <a:t>., 1983; </a:t>
            </a:r>
            <a:r>
              <a:rPr lang="en-AU" dirty="0" err="1"/>
              <a:t>Fatt</a:t>
            </a:r>
            <a:r>
              <a:rPr lang="en-AU" dirty="0"/>
              <a:t> &amp; </a:t>
            </a:r>
            <a:r>
              <a:rPr lang="en-AU" dirty="0" err="1"/>
              <a:t>Chaston</a:t>
            </a:r>
            <a:r>
              <a:rPr lang="en-AU" dirty="0"/>
              <a:t>, 1980), although small, makes high water content </a:t>
            </a:r>
            <a:r>
              <a:rPr lang="en-AU" dirty="0" err="1"/>
              <a:t>SCLs</a:t>
            </a:r>
            <a:r>
              <a:rPr lang="en-AU" dirty="0"/>
              <a:t> more prone to </a:t>
            </a:r>
            <a:r>
              <a:rPr lang="en-AU" dirty="0" err="1"/>
              <a:t>BVP</a:t>
            </a:r>
            <a:r>
              <a:rPr lang="en-AU" dirty="0"/>
              <a:t> </a:t>
            </a:r>
            <a:r>
              <a:rPr lang="en-AU" dirty="0">
                <a:latin typeface="Arial" panose="020B0604020202020204"/>
                <a:cs typeface="Arial" panose="020B0604020202020204"/>
              </a:rPr>
              <a:t>∆s </a:t>
            </a:r>
            <a:r>
              <a:rPr lang="en-AU" dirty="0"/>
              <a:t>(&lt;0.25 D) during </a:t>
            </a:r>
            <a:r>
              <a:rPr lang="en-AU" dirty="0">
                <a:latin typeface="Arial" panose="020B0604020202020204"/>
                <a:cs typeface="Arial" panose="020B0604020202020204"/>
              </a:rPr>
              <a:t>↑ </a:t>
            </a:r>
            <a:r>
              <a:rPr lang="en-AU" dirty="0"/>
              <a:t>in temperature of 14°C.  The </a:t>
            </a:r>
            <a:r>
              <a:rPr lang="en-AU" dirty="0">
                <a:latin typeface="Arial" panose="020B0604020202020204"/>
                <a:cs typeface="Arial" panose="020B0604020202020204"/>
              </a:rPr>
              <a:t>∆s </a:t>
            </a:r>
            <a:r>
              <a:rPr lang="en-AU" dirty="0"/>
              <a:t>in CL optics have been found to be closely related to the front &amp; back surface curvature rather than to centre thickness or refractive index.</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D9A806BE-3AE6-48C0-B5A3-7DB6413B6E0F}" type="slidenum">
              <a:rPr lang="en-US"/>
              <a:t>14</a:t>
            </a:fld>
            <a:endParaRPr lang="en-US"/>
          </a:p>
        </p:txBody>
      </p:sp>
      <p:sp>
        <p:nvSpPr>
          <p:cNvPr id="5427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427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427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427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427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428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428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428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4283" name="Rectangle 10"/>
          <p:cNvSpPr>
            <a:spLocks noGrp="1" noRot="1" noChangeAspect="1" noChangeArrowheads="1" noTextEdit="1"/>
          </p:cNvSpPr>
          <p:nvPr>
            <p:ph type="sldImg"/>
          </p:nvPr>
        </p:nvSpPr>
        <p:spPr>
          <a:xfrm>
            <a:off x="1298575" y="800100"/>
            <a:ext cx="4260850" cy="3195638"/>
          </a:xfrm>
          <a:ln cap="flat"/>
        </p:spPr>
      </p:sp>
      <p:sp>
        <p:nvSpPr>
          <p:cNvPr id="54284" name="Rectangle 11"/>
          <p:cNvSpPr>
            <a:spLocks noGrp="1" noChangeArrowheads="1"/>
          </p:cNvSpPr>
          <p:nvPr>
            <p:ph type="body" idx="1"/>
          </p:nvPr>
        </p:nvSpPr>
        <p:spPr>
          <a:noFill/>
        </p:spPr>
        <p:txBody>
          <a:bodyPr/>
          <a:lstStyle/>
          <a:p>
            <a:r>
              <a:rPr lang="en-AU" b="1" dirty="0"/>
              <a:t>Responsibilities of the Practitioner</a:t>
            </a:r>
            <a:endParaRPr lang="en-US" b="1" dirty="0"/>
          </a:p>
          <a:p>
            <a:r>
              <a:rPr lang="en-AU" dirty="0"/>
              <a:t>Ensuring that CLs dispensed have the correct parameters, are sterile, &amp; are in good condition.</a:t>
            </a:r>
            <a:endParaRPr lang="en-US" dirty="0"/>
          </a:p>
          <a:p>
            <a:r>
              <a:rPr lang="en-AU" dirty="0"/>
              <a:t>Ensuring that optimum VA is achieved by the patient with the CLs.</a:t>
            </a:r>
            <a:endParaRPr lang="en-US" dirty="0"/>
          </a:p>
          <a:p>
            <a:r>
              <a:rPr lang="en-AU" dirty="0"/>
              <a:t>Ensuring that the CLs fit satisfactorily.</a:t>
            </a:r>
            <a:endParaRPr lang="en-US" dirty="0"/>
          </a:p>
          <a:p>
            <a:r>
              <a:rPr lang="en-AU" dirty="0"/>
              <a:t>Providing instruction on CL care &amp; maintenance.</a:t>
            </a:r>
            <a:endParaRPr lang="en-US" dirty="0"/>
          </a:p>
          <a:p>
            <a:r>
              <a:rPr lang="en-AU" dirty="0"/>
              <a:t>Personally supervising the practice of relevant procedures until the patient becomes confident &amp; adept at CL insertion, removal ,&amp; handling.</a:t>
            </a:r>
            <a:endParaRPr lang="en-US" dirty="0"/>
          </a:p>
          <a:p>
            <a:r>
              <a:rPr lang="en-AU" dirty="0"/>
              <a:t>Ensuring that the patient understands the responsibilities involved in CL wear &amp; the importance of after-care visits.</a:t>
            </a:r>
            <a:endParaRPr lang="en-US" dirty="0"/>
          </a:p>
          <a:p>
            <a:r>
              <a:rPr lang="en-AU" dirty="0"/>
              <a:t>Describing the anticipated adaptive symptoms (however, avoid providing the new wearer with a ‘shopping list’ of potential problems).</a:t>
            </a:r>
            <a:endParaRPr lang="en-US" dirty="0"/>
          </a:p>
          <a:p>
            <a:r>
              <a:rPr lang="en-AU" dirty="0"/>
              <a:t>Providing the patient with information on insurance, &amp; warranties relevant to their CLs.</a:t>
            </a:r>
            <a:endParaRPr lang="en-US" dirty="0"/>
          </a:p>
          <a:p>
            <a:r>
              <a:rPr lang="en-US" dirty="0"/>
              <a:t>N B  ./A</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p:spPr>
        <p:txBody>
          <a:bodyPr/>
          <a:lstStyle/>
          <a:p>
            <a:fld id="{42AC9F0F-F5B1-4052-B070-9D44E50AC6D8}" type="slidenum">
              <a:rPr lang="en-US"/>
              <a:t>15</a:t>
            </a:fld>
            <a:endParaRPr lang="en-US"/>
          </a:p>
        </p:txBody>
      </p:sp>
      <p:sp>
        <p:nvSpPr>
          <p:cNvPr id="5529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530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530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530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530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530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530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530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5307" name="Rectangle 10"/>
          <p:cNvSpPr>
            <a:spLocks noGrp="1" noRot="1" noChangeAspect="1" noChangeArrowheads="1" noTextEdit="1"/>
          </p:cNvSpPr>
          <p:nvPr>
            <p:ph type="sldImg"/>
          </p:nvPr>
        </p:nvSpPr>
        <p:spPr>
          <a:xfrm>
            <a:off x="1298575" y="800100"/>
            <a:ext cx="4260850" cy="3195638"/>
          </a:xfrm>
          <a:ln cap="flat"/>
        </p:spPr>
      </p:sp>
      <p:sp>
        <p:nvSpPr>
          <p:cNvPr id="55308" name="Rectangle 11"/>
          <p:cNvSpPr>
            <a:spLocks noGrp="1" noChangeArrowheads="1"/>
          </p:cNvSpPr>
          <p:nvPr>
            <p:ph type="body" idx="1"/>
          </p:nvPr>
        </p:nvSpPr>
        <p:spPr>
          <a:noFill/>
        </p:spPr>
        <p:txBody>
          <a:bodyPr/>
          <a:lstStyle/>
          <a:p>
            <a:r>
              <a:rPr lang="en-AU" b="1" dirty="0"/>
              <a:t>Vision Assessment</a:t>
            </a:r>
            <a:endParaRPr lang="en-US" b="1" dirty="0"/>
          </a:p>
          <a:p>
            <a:r>
              <a:rPr lang="en-AU" dirty="0"/>
              <a:t>At the time of the dispensing visit, the ideal corrected VA should </a:t>
            </a:r>
            <a:r>
              <a:rPr lang="en-AU" dirty="0">
                <a:sym typeface="Symbol" panose="05050102010706020507"/>
              </a:rPr>
              <a:t> </a:t>
            </a:r>
            <a:r>
              <a:rPr lang="en-AU" dirty="0"/>
              <a:t>the expected VA based on that obtained during the trial fitting visit.</a:t>
            </a:r>
            <a:endParaRPr lang="en-US" dirty="0"/>
          </a:p>
          <a:p>
            <a:r>
              <a:rPr lang="en-AU" dirty="0"/>
              <a:t>The unaided VA should be measured prior to insertion of the CLs to be dispensed.</a:t>
            </a:r>
            <a:endParaRPr lang="en-US" dirty="0"/>
          </a:p>
          <a:p>
            <a:r>
              <a:rPr lang="en-AU" dirty="0"/>
              <a:t>VA with CLs is taken after the Best Sphere (BS) &amp; </a:t>
            </a:r>
            <a:r>
              <a:rPr lang="en-AU" dirty="0" err="1"/>
              <a:t>sphero</a:t>
            </a:r>
            <a:r>
              <a:rPr lang="en-AU" dirty="0"/>
              <a:t>-cylindrical over-Rx.  Vision can be checked using high &amp; low contrast VA charts.  Distance &amp; near VA should be tested.</a:t>
            </a:r>
            <a:endParaRPr lang="en-US" dirty="0"/>
          </a:p>
          <a:p>
            <a:r>
              <a:rPr lang="en-AU" dirty="0"/>
              <a:t>If minor deficiencies in VA &amp; Rx are found, do not </a:t>
            </a:r>
            <a:r>
              <a:rPr lang="en-AU" dirty="0">
                <a:latin typeface="Arial" panose="020B0604020202020204"/>
                <a:cs typeface="Arial" panose="020B0604020202020204"/>
              </a:rPr>
              <a:t>∆ </a:t>
            </a:r>
            <a:r>
              <a:rPr lang="en-AU" dirty="0"/>
              <a:t>the CL(s) at this stage but check again at the first after-care visit.</a:t>
            </a:r>
            <a:endParaRPr lang="en-US" dirty="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p:spPr>
        <p:txBody>
          <a:bodyPr/>
          <a:lstStyle/>
          <a:p>
            <a:fld id="{7B8CCAF2-F0D8-4E49-ABFE-AC1BC10D9A48}" type="slidenum">
              <a:rPr lang="en-US"/>
              <a:t>16</a:t>
            </a:fld>
            <a:endParaRPr lang="en-US"/>
          </a:p>
        </p:txBody>
      </p:sp>
      <p:sp>
        <p:nvSpPr>
          <p:cNvPr id="5632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632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632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632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632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632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632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633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6331" name="Rectangle 10"/>
          <p:cNvSpPr>
            <a:spLocks noGrp="1" noRot="1" noChangeAspect="1" noChangeArrowheads="1" noTextEdit="1"/>
          </p:cNvSpPr>
          <p:nvPr>
            <p:ph type="sldImg"/>
          </p:nvPr>
        </p:nvSpPr>
        <p:spPr>
          <a:xfrm>
            <a:off x="1298575" y="800100"/>
            <a:ext cx="4260850" cy="3195638"/>
          </a:xfrm>
          <a:ln cap="flat"/>
        </p:spPr>
      </p:sp>
      <p:sp>
        <p:nvSpPr>
          <p:cNvPr id="56332" name="Rectangle 11"/>
          <p:cNvSpPr>
            <a:spLocks noGrp="1" noChangeArrowheads="1"/>
          </p:cNvSpPr>
          <p:nvPr>
            <p:ph type="body" idx="1"/>
          </p:nvPr>
        </p:nvSpPr>
        <p:spPr>
          <a:noFill/>
        </p:spPr>
        <p:txBody>
          <a:bodyPr/>
          <a:lstStyle/>
          <a:p>
            <a:r>
              <a:rPr lang="en-AU" b="1" dirty="0"/>
              <a:t>Fitting Assessment</a:t>
            </a:r>
            <a:endParaRPr lang="en-US" b="1" dirty="0"/>
          </a:p>
          <a:p>
            <a:r>
              <a:rPr lang="en-AU" dirty="0"/>
              <a:t>Both static &amp; dynamic fitting of the CLs should be checked.  These should be checked with the slit-lamp using both white &amp; cobalt blue light (for GP CLs).</a:t>
            </a:r>
            <a:endParaRPr lang="en-US" dirty="0"/>
          </a:p>
          <a:p>
            <a:r>
              <a:rPr lang="en-AU" dirty="0"/>
              <a:t>CL surface wettability &amp; overall CL</a:t>
            </a:r>
            <a:r>
              <a:rPr lang="en-AU" baseline="0" dirty="0"/>
              <a:t> </a:t>
            </a:r>
            <a:r>
              <a:rPr lang="en-AU" dirty="0"/>
              <a:t>quality should be observed with a slit-lamp while the CLs are </a:t>
            </a:r>
            <a:r>
              <a:rPr lang="en-AU" i="1" dirty="0"/>
              <a:t>in situ</a:t>
            </a:r>
            <a:r>
              <a:rPr lang="en-AU" dirty="0"/>
              <a:t>.</a:t>
            </a:r>
            <a:endParaRPr lang="en-US" dirty="0"/>
          </a:p>
          <a:p>
            <a:r>
              <a:rPr lang="en-AU" dirty="0"/>
              <a:t>Check to ensure that no corneal insult is evident after fluorescein instillation following removal of the CLs.</a:t>
            </a:r>
            <a:endParaRPr lang="en-US" dirty="0"/>
          </a:p>
          <a:p>
            <a:r>
              <a:rPr lang="en-AU" dirty="0"/>
              <a:t> </a:t>
            </a:r>
            <a:endParaRPr lang="en-US" dirty="0"/>
          </a:p>
          <a:p>
            <a:r>
              <a:rPr lang="en-AU" dirty="0"/>
              <a:t> </a:t>
            </a:r>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p:spPr>
        <p:txBody>
          <a:bodyPr/>
          <a:lstStyle/>
          <a:p>
            <a:fld id="{4F107B70-20F4-4B48-AC6D-D4734ABA0211}" type="slidenum">
              <a:rPr lang="en-US"/>
              <a:t>17</a:t>
            </a:fld>
            <a:endParaRPr lang="en-US"/>
          </a:p>
        </p:txBody>
      </p:sp>
      <p:sp>
        <p:nvSpPr>
          <p:cNvPr id="5734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734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734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735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735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735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735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735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7355" name="Rectangle 10"/>
          <p:cNvSpPr>
            <a:spLocks noGrp="1" noRot="1" noChangeAspect="1" noChangeArrowheads="1" noTextEdit="1"/>
          </p:cNvSpPr>
          <p:nvPr>
            <p:ph type="sldImg"/>
          </p:nvPr>
        </p:nvSpPr>
        <p:spPr>
          <a:xfrm>
            <a:off x="1298575" y="800100"/>
            <a:ext cx="4260850" cy="3195638"/>
          </a:xfrm>
          <a:ln cap="flat"/>
        </p:spPr>
      </p:sp>
      <p:sp>
        <p:nvSpPr>
          <p:cNvPr id="57356" name="Rectangle 11"/>
          <p:cNvSpPr>
            <a:spLocks noGrp="1" noChangeArrowheads="1"/>
          </p:cNvSpPr>
          <p:nvPr>
            <p:ph type="body" idx="1"/>
          </p:nvPr>
        </p:nvSpPr>
        <p:spPr>
          <a:noFill/>
        </p:spPr>
        <p:txBody>
          <a:bodyPr/>
          <a:lstStyle/>
          <a:p>
            <a:r>
              <a:rPr lang="en-AU" b="1" dirty="0"/>
              <a:t>Factors to Consider in Patient Instruction</a:t>
            </a:r>
            <a:endParaRPr lang="en-US" b="1" dirty="0"/>
          </a:p>
          <a:p>
            <a:r>
              <a:rPr lang="en-AU" dirty="0"/>
              <a:t>Patient education &amp; instruction is critically important in ensuring compliance with recommended care &amp; maintenance procedures.  It is important to note that patient instruction does not end with the completion of the dispensing visit.  It is a continuous process that forms a part of each after-care visit.  </a:t>
            </a:r>
            <a:endParaRPr lang="en-US" dirty="0"/>
          </a:p>
          <a:p>
            <a:r>
              <a:rPr lang="en-AU" dirty="0"/>
              <a:t>It involves a variety of approaches depending on a number of factors…</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p:spPr>
        <p:txBody>
          <a:bodyPr/>
          <a:lstStyle/>
          <a:p>
            <a:fld id="{624E6501-3D38-4A24-821F-463519C51175}" type="slidenum">
              <a:rPr lang="en-US"/>
              <a:t>18</a:t>
            </a:fld>
            <a:endParaRPr lang="en-US"/>
          </a:p>
        </p:txBody>
      </p:sp>
      <p:sp>
        <p:nvSpPr>
          <p:cNvPr id="5837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837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837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837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837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837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837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837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8379" name="Rectangle 10"/>
          <p:cNvSpPr>
            <a:spLocks noGrp="1" noRot="1" noChangeAspect="1" noChangeArrowheads="1" noTextEdit="1"/>
          </p:cNvSpPr>
          <p:nvPr>
            <p:ph type="sldImg"/>
          </p:nvPr>
        </p:nvSpPr>
        <p:spPr>
          <a:xfrm>
            <a:off x="1298575" y="800100"/>
            <a:ext cx="4260850" cy="3195638"/>
          </a:xfrm>
          <a:ln cap="flat"/>
        </p:spPr>
      </p:sp>
      <p:sp>
        <p:nvSpPr>
          <p:cNvPr id="58380" name="Rectangle 11"/>
          <p:cNvSpPr>
            <a:spLocks noGrp="1" noChangeArrowheads="1"/>
          </p:cNvSpPr>
          <p:nvPr>
            <p:ph type="body" idx="1"/>
          </p:nvPr>
        </p:nvSpPr>
        <p:spPr>
          <a:noFill/>
        </p:spPr>
        <p:txBody>
          <a:bodyPr/>
          <a:lstStyle/>
          <a:p>
            <a:r>
              <a:rPr lang="en-AU" b="1" dirty="0"/>
              <a:t>Factors to be Considered</a:t>
            </a:r>
          </a:p>
          <a:p>
            <a:r>
              <a:rPr lang="en-AU" b="1" dirty="0"/>
              <a:t>Care regimen</a:t>
            </a:r>
          </a:p>
          <a:p>
            <a:r>
              <a:rPr lang="en-AU" dirty="0"/>
              <a:t>Care regimen suitable for the patient, especially if there is a known sensitivity.</a:t>
            </a:r>
            <a:endParaRPr lang="en-US" dirty="0"/>
          </a:p>
          <a:p>
            <a:r>
              <a:rPr lang="en-AU" dirty="0"/>
              <a:t>CL solutions are available in a variety of formulations &amp; have different applications for different CLs.  There have been numerous reports of patients suffering from hypersensitivities &amp; allergies to preservatives.  Obviously, solutions that do not contain the chemical(s) known to disturb a particular patient should be selected, where this is possible.</a:t>
            </a:r>
            <a:endParaRPr lang="en-US" dirty="0"/>
          </a:p>
          <a:p>
            <a:r>
              <a:rPr lang="en-AU" b="1" dirty="0"/>
              <a:t>Age &amp; gender</a:t>
            </a:r>
            <a:endParaRPr lang="en-US" b="1" dirty="0"/>
          </a:p>
          <a:p>
            <a:r>
              <a:rPr lang="en-AU" dirty="0"/>
              <a:t>Different instructional approaches are required for children &amp; adults  For children, simple vocabulary &amp; demonstrations to aid understanding should be used.  The element of play can be included without loss of emphasis on the importance of care in CL wear.  Aged patients may require special aids such as a magnifying glass.  Alternatively, family members can be taught to take care of the CLs as well as CL insertion &amp; removal.  </a:t>
            </a:r>
            <a:endParaRPr lang="en-US" dirty="0"/>
          </a:p>
          <a:p>
            <a:r>
              <a:rPr lang="en-AU" dirty="0"/>
              <a:t>Gender difference usually becomes an important factor when considering the use of cosmetics &amp; creams.  Appropriate make-up types &amp; their application should be stressed.  Hair sprays have also been known to contaminate or even ‘etch’ CL surfaces.  Do not assume that males are not users of cosmetics.</a:t>
            </a:r>
            <a:endParaRPr lang="en-US" dirty="0"/>
          </a:p>
          <a:p>
            <a:r>
              <a:rPr lang="en-AU" b="1" dirty="0"/>
              <a:t>Intelligence of the patient</a:t>
            </a:r>
            <a:endParaRPr lang="en-US" b="1" dirty="0"/>
          </a:p>
          <a:p>
            <a:r>
              <a:rPr lang="en-AU" dirty="0"/>
              <a:t>For some patients, verbal instruction is adequate while others require handouts (preferably with illustrations) detailing the steps &amp; providing tips on CL care &amp; handling.  It is always best to provide adequate written guidelines for the patient.  It is also common for patients to require additional visits to master CL insertion &amp; removal.</a:t>
            </a:r>
            <a:endParaRPr lang="en-US" dirty="0"/>
          </a:p>
          <a:p>
            <a:r>
              <a:rPr lang="en-AU" b="1" dirty="0"/>
              <a:t>Types of CLs dispensed</a:t>
            </a:r>
            <a:endParaRPr lang="en-US" b="1" dirty="0"/>
          </a:p>
          <a:p>
            <a:r>
              <a:rPr lang="en-AU" dirty="0"/>
              <a:t>GP, disposable, &amp; conventional </a:t>
            </a:r>
            <a:r>
              <a:rPr lang="en-AU" dirty="0" err="1"/>
              <a:t>SCLs</a:t>
            </a:r>
            <a:r>
              <a:rPr lang="en-AU" dirty="0"/>
              <a:t> all differ in their care regimens.  The adaptation period for GP CLs requires a slower build-up of wearing time for new wearers or those who have discontinued CL wear for a long time.  Disposable </a:t>
            </a:r>
            <a:r>
              <a:rPr lang="en-AU" dirty="0" err="1"/>
              <a:t>SCLs</a:t>
            </a:r>
            <a:r>
              <a:rPr lang="en-AU" dirty="0"/>
              <a:t> eliminate the need for protein cleaning.  Conventional </a:t>
            </a:r>
            <a:r>
              <a:rPr lang="en-AU" dirty="0" err="1"/>
              <a:t>SCLs</a:t>
            </a:r>
            <a:r>
              <a:rPr lang="en-AU" dirty="0"/>
              <a:t> for </a:t>
            </a:r>
            <a:r>
              <a:rPr lang="en-AU" dirty="0" err="1"/>
              <a:t>DW</a:t>
            </a:r>
            <a:r>
              <a:rPr lang="en-AU" dirty="0"/>
              <a:t> &amp; EW require </a:t>
            </a:r>
            <a:r>
              <a:rPr lang="en-AU" dirty="0">
                <a:latin typeface="Arial" panose="020B0604020202020204"/>
                <a:cs typeface="Arial" panose="020B0604020202020204"/>
              </a:rPr>
              <a:t>↑ </a:t>
            </a:r>
            <a:r>
              <a:rPr lang="en-AU" dirty="0"/>
              <a:t>compliance.</a:t>
            </a:r>
            <a:endParaRPr lang="en-US" dirty="0"/>
          </a:p>
          <a:p>
            <a:r>
              <a:rPr lang="en-AU" b="1" dirty="0"/>
              <a:t>Occupational &amp; visual demands</a:t>
            </a:r>
            <a:endParaRPr lang="en-US" b="1" dirty="0"/>
          </a:p>
          <a:p>
            <a:r>
              <a:rPr lang="en-AU" dirty="0"/>
              <a:t>Frequency of CL wear should be determined so that appropriate instructions on the care, maintenance, &amp; storage of unworn CLs can be provided.  Units 9.2 &amp; 9.3 provide in depth discussions of CLs in relation to sports &amp; the working environment.</a:t>
            </a:r>
            <a:endParaRPr lang="en-US" dirty="0"/>
          </a:p>
          <a:p>
            <a:r>
              <a:rPr lang="en-AU" b="1" dirty="0"/>
              <a:t>Environmental exposure</a:t>
            </a:r>
            <a:endParaRPr lang="en-US" b="1" dirty="0"/>
          </a:p>
          <a:p>
            <a:r>
              <a:rPr lang="en-AU" dirty="0"/>
              <a:t>Risks of exposure to the environment should be stressed, especially if the patient is regularly exposed to less than ideal conditions.  Frequent exposure to chemical vapours &amp; gases can </a:t>
            </a:r>
            <a:r>
              <a:rPr lang="en-AU" dirty="0">
                <a:sym typeface="Symbol" panose="05050102010706020507"/>
              </a:rPr>
              <a:t> </a:t>
            </a:r>
            <a:r>
              <a:rPr lang="en-AU" dirty="0"/>
              <a:t>discomfort &amp; may limit the wear of </a:t>
            </a:r>
            <a:r>
              <a:rPr lang="en-AU" dirty="0" err="1"/>
              <a:t>SCLs</a:t>
            </a:r>
            <a:r>
              <a:rPr lang="en-AU" dirty="0"/>
              <a:t> due to absorption.  A surfer needs to be instructed on the use of CLs at the beach &amp; the cleaning necessary after swimming.</a:t>
            </a:r>
            <a:endParaRPr lang="en-US" dirty="0"/>
          </a:p>
          <a:p>
            <a:r>
              <a:rPr lang="en-AU" b="1" dirty="0"/>
              <a:t>Temporary conditions</a:t>
            </a:r>
            <a:endParaRPr lang="en-US" b="1" dirty="0"/>
          </a:p>
          <a:p>
            <a:r>
              <a:rPr lang="en-AU" dirty="0"/>
              <a:t>Other conditions may require modification to, or limits on, wearing time for the duration of the condition.  For example, a patient undergoing medical treatment with </a:t>
            </a:r>
            <a:r>
              <a:rPr lang="en-AU" dirty="0" err="1"/>
              <a:t>eyedrops</a:t>
            </a:r>
            <a:r>
              <a:rPr lang="en-AU" dirty="0"/>
              <a:t> or ointments that can contaminate CLs should discontinue CL wear during treatment.  Instruction on modifying wear modality &amp; cleaning should be provided.</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p>
            <a:fld id="{972325B5-52DB-4B1C-BB72-9EE049874E43}" type="slidenum">
              <a:rPr lang="en-US"/>
              <a:t>19</a:t>
            </a:fld>
            <a:endParaRPr lang="en-US"/>
          </a:p>
        </p:txBody>
      </p:sp>
      <p:sp>
        <p:nvSpPr>
          <p:cNvPr id="5939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939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939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939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939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940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940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940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9403" name="Rectangle 10"/>
          <p:cNvSpPr>
            <a:spLocks noGrp="1" noRot="1" noChangeAspect="1" noChangeArrowheads="1" noTextEdit="1"/>
          </p:cNvSpPr>
          <p:nvPr>
            <p:ph type="sldImg"/>
          </p:nvPr>
        </p:nvSpPr>
        <p:spPr>
          <a:xfrm>
            <a:off x="1298575" y="800100"/>
            <a:ext cx="4260850" cy="3195638"/>
          </a:xfrm>
          <a:ln cap="flat"/>
        </p:spPr>
      </p:sp>
      <p:sp>
        <p:nvSpPr>
          <p:cNvPr id="59404" name="Rectangle 11"/>
          <p:cNvSpPr>
            <a:spLocks noGrp="1" noChangeArrowheads="1"/>
          </p:cNvSpPr>
          <p:nvPr>
            <p:ph type="body" idx="1"/>
          </p:nvPr>
        </p:nvSpPr>
        <p:spPr>
          <a:noFill/>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p:spPr>
        <p:txBody>
          <a:bodyPr/>
          <a:lstStyle/>
          <a:p>
            <a:fld id="{D844D6FD-10E6-4CA7-BC6B-B2BFF04CA8EF}" type="slidenum">
              <a:rPr lang="en-US"/>
              <a:t>20</a:t>
            </a:fld>
            <a:endParaRPr lang="en-US"/>
          </a:p>
        </p:txBody>
      </p:sp>
      <p:sp>
        <p:nvSpPr>
          <p:cNvPr id="6041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042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042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042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042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042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042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042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0427" name="Rectangle 10"/>
          <p:cNvSpPr>
            <a:spLocks noGrp="1" noRot="1" noChangeAspect="1" noChangeArrowheads="1" noTextEdit="1"/>
          </p:cNvSpPr>
          <p:nvPr>
            <p:ph type="sldImg"/>
          </p:nvPr>
        </p:nvSpPr>
        <p:spPr>
          <a:xfrm>
            <a:off x="1298575" y="800100"/>
            <a:ext cx="4260850" cy="3195638"/>
          </a:xfrm>
          <a:ln cap="flat"/>
        </p:spPr>
      </p:sp>
      <p:sp>
        <p:nvSpPr>
          <p:cNvPr id="60428" name="Rectangle 11"/>
          <p:cNvSpPr>
            <a:spLocks noGrp="1" noChangeArrowheads="1"/>
          </p:cNvSpPr>
          <p:nvPr>
            <p:ph type="body" idx="1"/>
          </p:nvPr>
        </p:nvSpPr>
        <p:spPr>
          <a:noFill/>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p>
            <a:fld id="{C3BC0CD4-1FC7-4CEA-8BCB-078A586678C1}" type="slidenum">
              <a:rPr lang="en-US"/>
              <a:t>21</a:t>
            </a:fld>
            <a:endParaRPr lang="en-US"/>
          </a:p>
        </p:txBody>
      </p:sp>
      <p:sp>
        <p:nvSpPr>
          <p:cNvPr id="6144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144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144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144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144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144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144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145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1451" name="Rectangle 10"/>
          <p:cNvSpPr>
            <a:spLocks noGrp="1" noRot="1" noChangeAspect="1" noChangeArrowheads="1" noTextEdit="1"/>
          </p:cNvSpPr>
          <p:nvPr>
            <p:ph type="sldImg"/>
          </p:nvPr>
        </p:nvSpPr>
        <p:spPr>
          <a:xfrm>
            <a:off x="1298575" y="800100"/>
            <a:ext cx="4260850" cy="3195638"/>
          </a:xfrm>
          <a:ln cap="flat"/>
        </p:spPr>
      </p:sp>
      <p:sp>
        <p:nvSpPr>
          <p:cNvPr id="61452" name="Rectangle 11"/>
          <p:cNvSpPr>
            <a:spLocks noGrp="1" noChangeArrowheads="1"/>
          </p:cNvSpPr>
          <p:nvPr>
            <p:ph type="body" idx="1"/>
          </p:nvPr>
        </p:nvSpPr>
        <p:spPr>
          <a:noFill/>
        </p:spPr>
        <p:txBody>
          <a:bodyPr/>
          <a:lstStyle/>
          <a:p>
            <a:r>
              <a:rPr lang="en-AU" b="1" dirty="0"/>
              <a:t>Educating/Training the Clinical Assistant</a:t>
            </a:r>
            <a:endParaRPr lang="en-US" b="1" dirty="0"/>
          </a:p>
          <a:p>
            <a:r>
              <a:rPr lang="en-AU" dirty="0"/>
              <a:t>Because all of the factors in the foregoing require some level of familiarity with the patient, the practitioner is the best person to provide instruction to the patient.  However, in a busy practice, practitioner time can be optimized by utilizing the skills of a suitably-trained clinical assistant &amp; delegating some of the clinical tasks to them, e.g. history taking, keratometry, auto-refractometry, visual fields, &amp; teaching CL care &amp; maintenance.</a:t>
            </a:r>
            <a:endParaRPr lang="en-US" dirty="0"/>
          </a:p>
          <a:p>
            <a:r>
              <a:rPr lang="en-US" dirty="0"/>
              <a:t>The practitioner can also make the use of teaching</a:t>
            </a:r>
            <a:r>
              <a:rPr lang="en-US" baseline="0" dirty="0"/>
              <a:t> videos such as videos of insertion &amp; removal of CLs.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BC7E1F7-2270-4364-9213-9C7A727D50FA}" type="slidenum">
              <a:rPr lang="en-US" altLang="en-US" smtClean="0"/>
              <a:t>2</a:t>
            </a:fld>
            <a:endParaRPr lang="en-US" altLang="en-US"/>
          </a:p>
        </p:txBody>
      </p:sp>
    </p:spTree>
    <p:extLst>
      <p:ext uri="{BB962C8B-B14F-4D97-AF65-F5344CB8AC3E}">
        <p14:creationId xmlns:p14="http://schemas.microsoft.com/office/powerpoint/2010/main" val="2752749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sldNum" sz="quarter" idx="5"/>
          </p:nvPr>
        </p:nvSpPr>
        <p:spPr>
          <a:noFill/>
        </p:spPr>
        <p:txBody>
          <a:bodyPr/>
          <a:lstStyle/>
          <a:p>
            <a:fld id="{C417F4AB-EB14-4724-9112-EB0964638D36}" type="slidenum">
              <a:rPr lang="en-US"/>
              <a:t>22</a:t>
            </a:fld>
            <a:endParaRPr lang="en-US"/>
          </a:p>
        </p:txBody>
      </p:sp>
      <p:sp>
        <p:nvSpPr>
          <p:cNvPr id="6246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246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246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247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247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247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247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247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2475" name="Rectangle 10"/>
          <p:cNvSpPr>
            <a:spLocks noGrp="1" noRot="1" noChangeAspect="1" noChangeArrowheads="1" noTextEdit="1"/>
          </p:cNvSpPr>
          <p:nvPr>
            <p:ph type="sldImg"/>
          </p:nvPr>
        </p:nvSpPr>
        <p:spPr>
          <a:xfrm>
            <a:off x="1298575" y="800100"/>
            <a:ext cx="4260850" cy="3195638"/>
          </a:xfrm>
          <a:ln cap="flat"/>
        </p:spPr>
      </p:sp>
      <p:sp>
        <p:nvSpPr>
          <p:cNvPr id="62476" name="Rectangle 11"/>
          <p:cNvSpPr>
            <a:spLocks noGrp="1" noChangeArrowheads="1"/>
          </p:cNvSpPr>
          <p:nvPr>
            <p:ph type="body" idx="1"/>
          </p:nvPr>
        </p:nvSpPr>
        <p:spPr>
          <a:noFill/>
        </p:spPr>
        <p:txBody>
          <a:bodyPr/>
          <a:lstStyle/>
          <a:p>
            <a:r>
              <a:rPr lang="en-AU" dirty="0"/>
              <a:t>Education &amp; training of the assistant by the practitioner is a necessary prerequisite for such delegation.  During such education &amp; training, they learn specific skills &amp; develop a better understanding of, &amp; an appreciation for, what the patient experiences during an eye examination.  In the case of CL instruction, the assistant will acquire an understanding of the process from the patient’s viewpoint.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p:spPr>
        <p:txBody>
          <a:bodyPr/>
          <a:lstStyle/>
          <a:p>
            <a:fld id="{5CFC6FEF-A7A8-4FEE-A4D3-9C0252C139C5}" type="slidenum">
              <a:rPr lang="en-US"/>
              <a:t>23</a:t>
            </a:fld>
            <a:endParaRPr lang="en-US"/>
          </a:p>
        </p:txBody>
      </p:sp>
      <p:sp>
        <p:nvSpPr>
          <p:cNvPr id="6349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349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349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349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349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349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349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349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3499" name="Rectangle 10"/>
          <p:cNvSpPr>
            <a:spLocks noGrp="1" noRot="1" noChangeAspect="1" noChangeArrowheads="1" noTextEdit="1"/>
          </p:cNvSpPr>
          <p:nvPr>
            <p:ph type="sldImg"/>
          </p:nvPr>
        </p:nvSpPr>
        <p:spPr>
          <a:xfrm>
            <a:off x="1298575" y="800100"/>
            <a:ext cx="4260850" cy="3195638"/>
          </a:xfrm>
          <a:ln cap="flat"/>
        </p:spPr>
      </p:sp>
      <p:sp>
        <p:nvSpPr>
          <p:cNvPr id="63500" name="Rectangle 11"/>
          <p:cNvSpPr>
            <a:spLocks noGrp="1" noChangeArrowheads="1"/>
          </p:cNvSpPr>
          <p:nvPr>
            <p:ph type="body" idx="1"/>
          </p:nvPr>
        </p:nvSpPr>
        <p:spPr>
          <a:noFill/>
        </p:spPr>
        <p:txBody>
          <a:bodyPr/>
          <a:lstStyle/>
          <a:p>
            <a:r>
              <a:rPr lang="en-AU" dirty="0"/>
              <a:t>Resources for education &amp; training of the clinical assistant include:</a:t>
            </a:r>
            <a:endParaRPr lang="en-US" dirty="0"/>
          </a:p>
          <a:p>
            <a:r>
              <a:rPr lang="en-AU" dirty="0"/>
              <a:t>Videotapes that provide systematic &amp; consistent instruction.</a:t>
            </a:r>
            <a:endParaRPr lang="en-US" dirty="0"/>
          </a:p>
          <a:p>
            <a:r>
              <a:rPr lang="en-AU" dirty="0"/>
              <a:t>Written materials from journals &amp; textbooks.  The following are helpful references:</a:t>
            </a:r>
            <a:endParaRPr lang="en-US" dirty="0"/>
          </a:p>
          <a:p>
            <a:r>
              <a:rPr lang="en-AU" dirty="0"/>
              <a:t>Home Study Course for Optometric Assisting (American Optometric Association - </a:t>
            </a:r>
            <a:r>
              <a:rPr lang="en-AU" dirty="0" err="1"/>
              <a:t>Paraoptometric</a:t>
            </a:r>
            <a:r>
              <a:rPr lang="en-AU" dirty="0"/>
              <a:t> Section, 1989)</a:t>
            </a:r>
            <a:endParaRPr lang="en-US" dirty="0"/>
          </a:p>
          <a:p>
            <a:r>
              <a:rPr lang="en-AU" dirty="0"/>
              <a:t>Seven Steps to Better Patient Care: An Educational Resource for the Contact Lens Assistant (Contact Lens Spectrum, November 1994).</a:t>
            </a:r>
            <a:endParaRPr lang="en-US" dirty="0"/>
          </a:p>
          <a:p>
            <a:r>
              <a:rPr lang="en-AU" dirty="0"/>
              <a:t>Industry representatives who have product-specific knowledge.</a:t>
            </a:r>
            <a:endParaRPr lang="en-US" dirty="0"/>
          </a:p>
          <a:p>
            <a:r>
              <a:rPr lang="en-AU" dirty="0"/>
              <a:t>Seminars, workshops, &amp; conferences.</a:t>
            </a:r>
            <a:endParaRPr lang="en-US" dirty="0"/>
          </a:p>
          <a:p>
            <a:r>
              <a:rPr lang="en-AU" dirty="0"/>
              <a:t>Case study sessions led by the practitioner.</a:t>
            </a:r>
            <a:endParaRPr lang="en-US" dirty="0"/>
          </a:p>
          <a:p>
            <a:r>
              <a:rPr lang="en-AU" dirty="0"/>
              <a:t> </a:t>
            </a: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p:spPr>
        <p:txBody>
          <a:bodyPr/>
          <a:lstStyle/>
          <a:p>
            <a:fld id="{A4CC9697-3C75-4E73-8490-F3AEF461FFDE}" type="slidenum">
              <a:rPr lang="en-US"/>
              <a:t>24</a:t>
            </a:fld>
            <a:endParaRPr lang="en-US"/>
          </a:p>
        </p:txBody>
      </p:sp>
      <p:sp>
        <p:nvSpPr>
          <p:cNvPr id="6451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451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451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451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451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452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452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452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4523" name="Rectangle 10"/>
          <p:cNvSpPr>
            <a:spLocks noGrp="1" noRot="1" noChangeAspect="1" noChangeArrowheads="1" noTextEdit="1"/>
          </p:cNvSpPr>
          <p:nvPr>
            <p:ph type="sldImg"/>
          </p:nvPr>
        </p:nvSpPr>
        <p:spPr>
          <a:xfrm>
            <a:off x="1298575" y="800100"/>
            <a:ext cx="4260850" cy="3195638"/>
          </a:xfrm>
          <a:ln cap="flat"/>
        </p:spPr>
      </p:sp>
      <p:sp>
        <p:nvSpPr>
          <p:cNvPr id="64524" name="Rectangle 11"/>
          <p:cNvSpPr>
            <a:spLocks noGrp="1" noChangeArrowheads="1"/>
          </p:cNvSpPr>
          <p:nvPr>
            <p:ph type="body" idx="1"/>
          </p:nvPr>
        </p:nvSpPr>
        <p:spPr>
          <a:noFill/>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p:spPr>
        <p:txBody>
          <a:bodyPr/>
          <a:lstStyle/>
          <a:p>
            <a:fld id="{B24B679E-4009-419C-9333-55A5618A1990}" type="slidenum">
              <a:rPr lang="en-US"/>
              <a:t>25</a:t>
            </a:fld>
            <a:endParaRPr lang="en-US"/>
          </a:p>
        </p:txBody>
      </p:sp>
      <p:sp>
        <p:nvSpPr>
          <p:cNvPr id="6553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554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554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554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554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554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554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554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5547" name="Rectangle 10"/>
          <p:cNvSpPr>
            <a:spLocks noGrp="1" noRot="1" noChangeAspect="1" noChangeArrowheads="1" noTextEdit="1"/>
          </p:cNvSpPr>
          <p:nvPr>
            <p:ph type="sldImg"/>
          </p:nvPr>
        </p:nvSpPr>
        <p:spPr>
          <a:xfrm>
            <a:off x="1298575" y="800100"/>
            <a:ext cx="4260850" cy="3195638"/>
          </a:xfrm>
          <a:ln cap="flat"/>
        </p:spPr>
      </p:sp>
      <p:sp>
        <p:nvSpPr>
          <p:cNvPr id="65548" name="Rectangle 11"/>
          <p:cNvSpPr>
            <a:spLocks noGrp="1" noChangeArrowheads="1"/>
          </p:cNvSpPr>
          <p:nvPr>
            <p:ph type="body" idx="1"/>
          </p:nvPr>
        </p:nvSpPr>
        <p:spPr>
          <a:noFill/>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p:spPr>
        <p:txBody>
          <a:bodyPr/>
          <a:lstStyle/>
          <a:p>
            <a:fld id="{2B7B6E04-750C-44AB-B555-DD3F5139FD35}" type="slidenum">
              <a:rPr lang="en-US"/>
              <a:t>26</a:t>
            </a:fld>
            <a:endParaRPr lang="en-US"/>
          </a:p>
        </p:txBody>
      </p:sp>
      <p:sp>
        <p:nvSpPr>
          <p:cNvPr id="6656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656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656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656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656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656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656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657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6571" name="Rectangle 10"/>
          <p:cNvSpPr>
            <a:spLocks noGrp="1" noRot="1" noChangeAspect="1" noChangeArrowheads="1" noTextEdit="1"/>
          </p:cNvSpPr>
          <p:nvPr>
            <p:ph type="sldImg"/>
          </p:nvPr>
        </p:nvSpPr>
        <p:spPr>
          <a:xfrm>
            <a:off x="1298575" y="800100"/>
            <a:ext cx="4260850" cy="3195638"/>
          </a:xfrm>
          <a:ln cap="flat"/>
        </p:spPr>
      </p:sp>
      <p:sp>
        <p:nvSpPr>
          <p:cNvPr id="66572" name="Rectangle 11"/>
          <p:cNvSpPr>
            <a:spLocks noGrp="1" noChangeArrowheads="1"/>
          </p:cNvSpPr>
          <p:nvPr>
            <p:ph type="body" idx="1"/>
          </p:nvPr>
        </p:nvSpPr>
        <p:spPr>
          <a:noFill/>
        </p:spPr>
        <p:txBody>
          <a:bodyPr/>
          <a:lstStyle/>
          <a:p>
            <a:r>
              <a:rPr lang="en-AU" b="1" dirty="0"/>
              <a:t>Teaching the Patient CL Handling Techniques</a:t>
            </a:r>
            <a:endParaRPr lang="en-US" b="1" dirty="0"/>
          </a:p>
          <a:p>
            <a:r>
              <a:rPr lang="en-AU" dirty="0"/>
              <a:t>Proper CL handling by the patient should be taught. It involves:</a:t>
            </a:r>
            <a:endParaRPr lang="en-US" dirty="0"/>
          </a:p>
          <a:p>
            <a:pPr marL="171450" indent="-171450">
              <a:buFont typeface="Arial" panose="020B0604020202020204" pitchFamily="34" charset="0"/>
              <a:buChar char="•"/>
            </a:pPr>
            <a:r>
              <a:rPr lang="en-AU" dirty="0"/>
              <a:t>Insertion, removal &amp; </a:t>
            </a:r>
            <a:r>
              <a:rPr lang="en-AU" dirty="0" err="1"/>
              <a:t>recentring</a:t>
            </a:r>
            <a:r>
              <a:rPr lang="en-AU" dirty="0"/>
              <a:t> of CLs</a:t>
            </a:r>
            <a:endParaRPr lang="en-US" dirty="0"/>
          </a:p>
          <a:p>
            <a:pPr marL="171450" indent="-171450">
              <a:buFont typeface="Arial" panose="020B0604020202020204" pitchFamily="34" charset="0"/>
              <a:buChar char="•"/>
            </a:pPr>
            <a:r>
              <a:rPr lang="en-AU" dirty="0"/>
              <a:t>Teaching CL insertion &amp; removal is greatly assisted by showing the patient a video demonstration of the techniques.  This should then be followed by a step-by-step, supervised, hands-on session with the patient</a:t>
            </a:r>
            <a:endParaRPr lang="en-US" dirty="0"/>
          </a:p>
          <a:p>
            <a:pPr marL="171450" indent="-171450">
              <a:buFont typeface="Arial" panose="020B0604020202020204" pitchFamily="34" charset="0"/>
              <a:buChar char="•"/>
            </a:pPr>
            <a:r>
              <a:rPr lang="en-AU" dirty="0"/>
              <a:t>Storage &amp; removal from the CL case</a:t>
            </a:r>
            <a:endParaRPr lang="en-US" dirty="0"/>
          </a:p>
          <a:p>
            <a:pPr marL="171450" indent="-171450">
              <a:buFont typeface="Arial" panose="020B0604020202020204" pitchFamily="34" charset="0"/>
              <a:buChar char="•"/>
            </a:pPr>
            <a:r>
              <a:rPr lang="en-AU" dirty="0"/>
              <a:t>A commonly encountered situation in a CL practice is a patient who has torn or damaged a CL while closing the lid or removing it from the CL case.  Demonstrating the placement of a CL in a case prior to pouring the disinfecting or storage solution (to ensure full immersion) will help prevent the CL getting caught in the lid of the CL case.  </a:t>
            </a:r>
            <a:endParaRPr lang="en-US" dirty="0"/>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p:spPr>
        <p:txBody>
          <a:bodyPr/>
          <a:lstStyle/>
          <a:p>
            <a:fld id="{47D58BF7-0FC1-4E1C-8127-0DB049C89FEF}" type="slidenum">
              <a:rPr lang="en-US"/>
              <a:t>27</a:t>
            </a:fld>
            <a:endParaRPr lang="en-US"/>
          </a:p>
        </p:txBody>
      </p:sp>
      <p:sp>
        <p:nvSpPr>
          <p:cNvPr id="6758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758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758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759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759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759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759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759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7595" name="Rectangle 10"/>
          <p:cNvSpPr>
            <a:spLocks noGrp="1" noRot="1" noChangeAspect="1" noChangeArrowheads="1" noTextEdit="1"/>
          </p:cNvSpPr>
          <p:nvPr>
            <p:ph type="sldImg"/>
          </p:nvPr>
        </p:nvSpPr>
        <p:spPr>
          <a:xfrm>
            <a:off x="1298575" y="800100"/>
            <a:ext cx="4260850" cy="3195638"/>
          </a:xfrm>
          <a:ln cap="flat"/>
        </p:spPr>
      </p:sp>
      <p:sp>
        <p:nvSpPr>
          <p:cNvPr id="67596" name="Rectangle 11"/>
          <p:cNvSpPr>
            <a:spLocks noGrp="1" noChangeArrowheads="1"/>
          </p:cNvSpPr>
          <p:nvPr>
            <p:ph type="body" idx="1"/>
          </p:nvPr>
        </p:nvSpPr>
        <p:spPr>
          <a:noFill/>
        </p:spPr>
        <p:txBody>
          <a:bodyPr/>
          <a:lstStyle/>
          <a:p>
            <a:r>
              <a:rPr lang="en-AU" dirty="0"/>
              <a:t>Removal of a CL from the eye is another problem that can damage a CL.  Stressing the importance of short fingernails &amp; careful CL extraction techniques will help prevent this type of CL damage.</a:t>
            </a:r>
            <a:endParaRPr 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p>
            <a:fld id="{DFA6F996-9F39-42A6-9117-29551BFD8A3A}" type="slidenum">
              <a:rPr lang="en-US"/>
              <a:t>28</a:t>
            </a:fld>
            <a:endParaRPr lang="en-US"/>
          </a:p>
        </p:txBody>
      </p:sp>
      <p:sp>
        <p:nvSpPr>
          <p:cNvPr id="6861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861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861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861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861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861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861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861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8619" name="Rectangle 10"/>
          <p:cNvSpPr>
            <a:spLocks noGrp="1" noRot="1" noChangeAspect="1" noChangeArrowheads="1" noTextEdit="1"/>
          </p:cNvSpPr>
          <p:nvPr>
            <p:ph type="sldImg"/>
          </p:nvPr>
        </p:nvSpPr>
        <p:spPr>
          <a:xfrm>
            <a:off x="1298575" y="800100"/>
            <a:ext cx="4260850" cy="3195638"/>
          </a:xfrm>
          <a:ln cap="flat"/>
        </p:spPr>
      </p:sp>
      <p:sp>
        <p:nvSpPr>
          <p:cNvPr id="68620" name="Rectangle 11"/>
          <p:cNvSpPr>
            <a:spLocks noGrp="1" noChangeArrowheads="1"/>
          </p:cNvSpPr>
          <p:nvPr>
            <p:ph type="body" idx="1"/>
          </p:nvPr>
        </p:nvSpPr>
        <p:spPr>
          <a:noFill/>
        </p:spPr>
        <p:txBody>
          <a:bodyPr/>
          <a:lstStyle/>
          <a:p>
            <a:r>
              <a:rPr lang="en-AU" b="1" dirty="0">
                <a:solidFill>
                  <a:srgbClr val="FF0000"/>
                </a:solidFill>
              </a:rPr>
              <a:t>Rub &amp; rinse </a:t>
            </a:r>
            <a:r>
              <a:rPr lang="en-AU" b="1" dirty="0"/>
              <a:t>process when cleaning</a:t>
            </a:r>
            <a:endParaRPr lang="en-US" b="1" dirty="0"/>
          </a:p>
          <a:p>
            <a:r>
              <a:rPr lang="en-AU" dirty="0"/>
              <a:t>The importance of washing the hands prior to CL handling should be stressed.  The contaminating effects of inks, cosmetics, &amp; dirt should be explained.  Providing a list of contaminants can be a useful precaution.  The patient should be made aware of the dangers of long fingernails, leaving rings on fingers while cleaning, &amp; aggressive handling of the CLs.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fld id="{F8046EDE-2A7D-4B20-8504-FC996F6ACA7C}" type="slidenum">
              <a:rPr lang="en-US"/>
              <a:t>29</a:t>
            </a:fld>
            <a:endParaRPr lang="en-US"/>
          </a:p>
        </p:txBody>
      </p:sp>
      <p:sp>
        <p:nvSpPr>
          <p:cNvPr id="6963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963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963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963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963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964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964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964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9643" name="Rectangle 10"/>
          <p:cNvSpPr>
            <a:spLocks noGrp="1" noRot="1" noChangeAspect="1" noChangeArrowheads="1" noTextEdit="1"/>
          </p:cNvSpPr>
          <p:nvPr>
            <p:ph type="sldImg"/>
          </p:nvPr>
        </p:nvSpPr>
        <p:spPr>
          <a:xfrm>
            <a:off x="1298575" y="800100"/>
            <a:ext cx="4260850" cy="3195638"/>
          </a:xfrm>
          <a:ln cap="flat"/>
        </p:spPr>
      </p:sp>
      <p:sp>
        <p:nvSpPr>
          <p:cNvPr id="69644" name="Rectangle 11"/>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AU" b="1" dirty="0"/>
              <a:t>Accidental ejection from the eye</a:t>
            </a:r>
            <a:endParaRPr lang="en-US" b="1" dirty="0"/>
          </a:p>
          <a:p>
            <a:r>
              <a:rPr lang="en-AU" dirty="0"/>
              <a:t>Procedures to be followed when CLs are accidentally ejected from the eye should be discussed.  Patients should be advised to carry a CL case filled with fresh storage solution.  Emergency procedures &amp; substitute solutions (e.g. comfort drops approved for use with the type of CLs involved, </a:t>
            </a:r>
            <a:r>
              <a:rPr lang="en-AU" dirty="0" err="1"/>
              <a:t>SCL</a:t>
            </a:r>
            <a:r>
              <a:rPr lang="en-AU" dirty="0"/>
              <a:t> storage solutions even if the CLs are GPs but not the reverse &amp;, as a last resort, drinkable H</a:t>
            </a:r>
            <a:r>
              <a:rPr lang="en-AU" baseline="-25000" dirty="0"/>
              <a:t>2</a:t>
            </a:r>
            <a:r>
              <a:rPr lang="en-AU" dirty="0"/>
              <a:t>O provided a thorough &amp; complete CL care cycle follows as soon as possible thereafter) should also be discussed.  In the absence of a CL case, a drinking glass, tablet bottle, or other suitable small container may have to be employed.  </a:t>
            </a:r>
            <a:endParaRPr lang="en-US" dirty="0"/>
          </a:p>
          <a:p>
            <a:r>
              <a:rPr lang="en-AU" dirty="0"/>
              <a:t>The risk of the contents (and by implication the CL) being discarded by other people needs to be addressed.  </a:t>
            </a:r>
            <a:endParaRPr lang="en-US" dirty="0"/>
          </a:p>
          <a:p>
            <a:r>
              <a:rPr lang="en-AU" dirty="0"/>
              <a:t>CLs dislodged from the cornea can cause patient distress, especially if they are GPs.  </a:t>
            </a:r>
            <a:r>
              <a:rPr lang="en-AU" dirty="0" err="1"/>
              <a:t>SCLs</a:t>
            </a:r>
            <a:r>
              <a:rPr lang="en-AU" dirty="0"/>
              <a:t> can become folded while </a:t>
            </a:r>
            <a:r>
              <a:rPr lang="en-AU" i="1" dirty="0"/>
              <a:t>in situ.</a:t>
            </a:r>
            <a:r>
              <a:rPr lang="en-AU" dirty="0"/>
              <a:t>  Patients should be taught how to locate the dislodged CL in the eye &amp; how to </a:t>
            </a:r>
            <a:r>
              <a:rPr lang="en-AU" dirty="0" err="1"/>
              <a:t>recentre</a:t>
            </a:r>
            <a:r>
              <a:rPr lang="en-AU" dirty="0"/>
              <a:t> it.  Practicing the techniques avoids panic &amp; dispels any fallacies of the CL getting lost ‘behind the eye’ (see Practical 4.3).</a:t>
            </a:r>
            <a:endParaRPr lang="en-US" dirty="0"/>
          </a:p>
          <a:p>
            <a:r>
              <a:rPr lang="en-AU" b="1" dirty="0"/>
              <a:t>Emergency CL removal</a:t>
            </a:r>
            <a:endParaRPr lang="en-US" b="1" dirty="0"/>
          </a:p>
          <a:p>
            <a:r>
              <a:rPr lang="en-AU" dirty="0"/>
              <a:t>Situations may arise where the CL has to be removed, due to embedded foreign bodies, onset of infection, etc.  Often, a ‘scleral wash or massage’ may be all that is needed by the patient when discomfort is felt.  The handling of CLs during an adverse response, when discomfort persists, or in emergency situations should be discussed.  Contact phone numbers of the practitioner should also be given to the patient in case of an emergency.</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F7CCE0C0-C80E-48F4-A391-71AD2B49F9E7}" type="slidenum">
              <a:rPr lang="en-US"/>
              <a:t>30</a:t>
            </a:fld>
            <a:endParaRPr lang="en-US"/>
          </a:p>
        </p:txBody>
      </p:sp>
      <p:sp>
        <p:nvSpPr>
          <p:cNvPr id="7065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066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066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066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066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066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066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066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0667" name="Rectangle 10"/>
          <p:cNvSpPr>
            <a:spLocks noGrp="1" noRot="1" noChangeAspect="1" noChangeArrowheads="1" noTextEdit="1"/>
          </p:cNvSpPr>
          <p:nvPr>
            <p:ph type="sldImg"/>
          </p:nvPr>
        </p:nvSpPr>
        <p:spPr>
          <a:xfrm>
            <a:off x="1298575" y="800100"/>
            <a:ext cx="4260850" cy="3195638"/>
          </a:xfrm>
          <a:ln cap="flat"/>
        </p:spPr>
      </p:sp>
      <p:sp>
        <p:nvSpPr>
          <p:cNvPr id="70668" name="Rectangle 11"/>
          <p:cNvSpPr>
            <a:spLocks noGrp="1" noChangeArrowheads="1"/>
          </p:cNvSpPr>
          <p:nvPr>
            <p:ph type="body" idx="1"/>
          </p:nvPr>
        </p:nvSpPr>
        <p:spPr>
          <a:noFill/>
        </p:spPr>
        <p:txBody>
          <a:bodyPr/>
          <a:lstStyle/>
          <a:p>
            <a:r>
              <a:rPr lang="en-AU" b="1" dirty="0"/>
              <a:t>Teaching the Use of Solutions</a:t>
            </a:r>
            <a:endParaRPr lang="en-US" b="1" dirty="0"/>
          </a:p>
          <a:p>
            <a:r>
              <a:rPr lang="en-AU" dirty="0"/>
              <a:t>In giving instruction on the use of solutions, it is important to stress to the patient that a specific care regimen has been recommended (and provided) to them.  This means that they are to be discouraged from purchasing substitute solutions without discussing the matter with the practitioner.  The following should be explained to the patient:</a:t>
            </a:r>
            <a:endParaRPr lang="en-US" dirty="0"/>
          </a:p>
          <a:p>
            <a:r>
              <a:rPr lang="en-AU" dirty="0"/>
              <a:t>There are a large variety of solutions available in the market &amp; differences in formulations prohibit the mixing &amp; matching of non-recommended preparations.  Some solutions are incompatible with each other.</a:t>
            </a:r>
            <a:endParaRPr lang="en-US" dirty="0"/>
          </a:p>
          <a:p>
            <a:r>
              <a:rPr lang="en-AU" dirty="0"/>
              <a:t>People exhibit different individual sensitivities to preservatives in CL solutions.</a:t>
            </a:r>
            <a:endParaRPr lang="en-US" dirty="0"/>
          </a:p>
          <a:p>
            <a:r>
              <a:rPr lang="en-AU" dirty="0"/>
              <a:t>The care regimen has been specifically recommended based on the patient’s specific CL type, wear modality, needs, &amp; wearing schedule.</a:t>
            </a:r>
          </a:p>
          <a:p>
            <a:r>
              <a:rPr lang="en-AU" dirty="0"/>
              <a:t>The image above is of a hydrogel CL that was exposed to pharmacy-grade 3% </a:t>
            </a:r>
            <a:r>
              <a:rPr lang="en-AU" dirty="0" err="1"/>
              <a:t>H</a:t>
            </a:r>
            <a:r>
              <a:rPr lang="en-AU" baseline="-25000" dirty="0" err="1"/>
              <a:t>2</a:t>
            </a:r>
            <a:r>
              <a:rPr lang="en-AU" dirty="0" err="1"/>
              <a:t>O</a:t>
            </a:r>
            <a:r>
              <a:rPr lang="en-AU" baseline="-25000" dirty="0" err="1"/>
              <a:t>2</a:t>
            </a:r>
            <a:r>
              <a:rPr lang="en-AU" dirty="0"/>
              <a:t> possibly stabilized with phenacetin or some other CL-incompatible stabilizer.</a:t>
            </a:r>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p:spPr>
        <p:txBody>
          <a:bodyPr/>
          <a:lstStyle/>
          <a:p>
            <a:fld id="{784536EA-C978-4DC1-9518-6E7BD0F23E3F}" type="slidenum">
              <a:rPr lang="en-US"/>
              <a:t>31</a:t>
            </a:fld>
            <a:endParaRPr lang="en-US" dirty="0"/>
          </a:p>
        </p:txBody>
      </p:sp>
      <p:sp>
        <p:nvSpPr>
          <p:cNvPr id="7168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7168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7168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7168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7168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7168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7168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7169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71691" name="Rectangle 10"/>
          <p:cNvSpPr>
            <a:spLocks noGrp="1" noRot="1" noChangeAspect="1" noChangeArrowheads="1" noTextEdit="1"/>
          </p:cNvSpPr>
          <p:nvPr>
            <p:ph type="sldImg"/>
          </p:nvPr>
        </p:nvSpPr>
        <p:spPr>
          <a:xfrm>
            <a:off x="1298575" y="800100"/>
            <a:ext cx="4260850" cy="3195638"/>
          </a:xfrm>
          <a:ln cap="flat"/>
        </p:spPr>
      </p:sp>
      <p:sp>
        <p:nvSpPr>
          <p:cNvPr id="71692" name="Rectangle 11"/>
          <p:cNvSpPr>
            <a:spLocks noGrp="1" noChangeArrowheads="1"/>
          </p:cNvSpPr>
          <p:nvPr>
            <p:ph type="body" idx="1"/>
          </p:nvPr>
        </p:nvSpPr>
        <p:spPr>
          <a:noFill/>
        </p:spPr>
        <p:txBody>
          <a:bodyPr/>
          <a:lstStyle/>
          <a:p>
            <a:r>
              <a:rPr lang="en-AU" dirty="0"/>
              <a:t>Young &amp; elderly patients should be given the simplest care regimen possible.  Explanations should be simple &amp; avoid the use of technical terminology as this will sound overwhelming &amp; may be too complicated for the patient </a:t>
            </a:r>
            <a:endParaRPr lang="en-US" dirty="0"/>
          </a:p>
          <a:p>
            <a:r>
              <a:rPr lang="en-AU" dirty="0"/>
              <a:t>The use of each solution is best explained by demonstration during the instruction session.  Showing the patient the accompanying product literature also helps allay any concern about forgetting how to use them.  Alternatively, providing the patient with a referral sheet/checklist with simplified instructions is often helpful.</a:t>
            </a:r>
            <a:endParaRPr lang="en-US" dirty="0"/>
          </a:p>
          <a:p>
            <a:r>
              <a:rPr lang="en-AU" dirty="0"/>
              <a:t>For young &amp; elderly patients, the same instructions for solution usage should be given to a member of the family who will supervise &amp;/or perform the care &amp; maintenance procedures.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p:spPr>
      </p:sp>
      <p:sp>
        <p:nvSpPr>
          <p:cNvPr id="253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3061317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p>
            <a:fld id="{A0B61478-9A0B-4CB2-AB25-4DF280A7F0E4}" type="slidenum">
              <a:rPr lang="en-US"/>
              <a:t>32</a:t>
            </a:fld>
            <a:endParaRPr lang="en-US" dirty="0"/>
          </a:p>
        </p:txBody>
      </p:sp>
      <p:sp>
        <p:nvSpPr>
          <p:cNvPr id="7270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7270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7270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7271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7271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7271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7271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7271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72715" name="Rectangle 10"/>
          <p:cNvSpPr>
            <a:spLocks noGrp="1" noRot="1" noChangeAspect="1" noChangeArrowheads="1" noTextEdit="1"/>
          </p:cNvSpPr>
          <p:nvPr>
            <p:ph type="sldImg"/>
          </p:nvPr>
        </p:nvSpPr>
        <p:spPr>
          <a:xfrm>
            <a:off x="1298575" y="800100"/>
            <a:ext cx="4260850" cy="3195638"/>
          </a:xfrm>
          <a:ln cap="flat"/>
        </p:spPr>
      </p:sp>
      <p:sp>
        <p:nvSpPr>
          <p:cNvPr id="72716" name="Rectangle 11"/>
          <p:cNvSpPr>
            <a:spLocks noGrp="1" noChangeArrowheads="1"/>
          </p:cNvSpPr>
          <p:nvPr>
            <p:ph type="body" idx="1"/>
          </p:nvPr>
        </p:nvSpPr>
        <p:spPr>
          <a:noFill/>
        </p:spPr>
        <p:txBody>
          <a:bodyPr/>
          <a:lstStyle/>
          <a:p>
            <a:r>
              <a:rPr lang="en-AU" b="1" dirty="0"/>
              <a:t>Teaching Care of the CL Case</a:t>
            </a:r>
            <a:endParaRPr lang="en-US" b="1" dirty="0"/>
          </a:p>
          <a:p>
            <a:r>
              <a:rPr lang="en-AU" dirty="0"/>
              <a:t>Instruction on care of the CL case is often the most neglected or inadequately emphasized part of patient education.</a:t>
            </a:r>
            <a:endParaRPr lang="en-US" dirty="0"/>
          </a:p>
          <a:p>
            <a:r>
              <a:rPr lang="en-AU" dirty="0"/>
              <a:t>Some CL wearers have been known to use the wrong type, e.g. using a vented case as a travelling case.</a:t>
            </a:r>
            <a:endParaRPr lang="en-US" dirty="0"/>
          </a:p>
          <a:p>
            <a:r>
              <a:rPr lang="en-AU" dirty="0"/>
              <a:t>CL case replacement schedule &amp; cleaning/sterilizing instructions should be written down as patients tend to observe these requirements irregularly.</a:t>
            </a:r>
            <a:endParaRPr lang="en-US" dirty="0"/>
          </a:p>
          <a:p>
            <a:r>
              <a:rPr lang="en-AU" dirty="0"/>
              <a:t>Neglect of care for the CL case is common, especially amongst experienced CL wearers who have not encountered any problems.  Characteristically, these patients will have old, scratched, cracked, dirty, &amp; mouldy CL cases.  These visual clues are strong indications of a need for patient re-education (or further consideration of DD CLs).</a:t>
            </a:r>
            <a:endParaRPr lang="en-US" dirty="0"/>
          </a:p>
          <a:p>
            <a:r>
              <a:rPr lang="en-AU" dirty="0"/>
              <a:t>Showing photos of dirty cases &amp; the associated complications can imprint on the mind of the patient the risks of non-compliance.  However, excessive use of such materials can amount to negative ‘marketing’ of CLs &amp; CL wear, &amp; may adversely affect the wearer’s motivation.</a:t>
            </a:r>
          </a:p>
          <a:p>
            <a:r>
              <a:rPr lang="en-AU" dirty="0"/>
              <a:t>Recommended CL case care can be found at:</a:t>
            </a:r>
          </a:p>
          <a:p>
            <a:r>
              <a:rPr lang="en-US" dirty="0"/>
              <a:t>http://www.aao.org/eye-health/glasses-contacts/contact-lens-care</a:t>
            </a:r>
          </a:p>
          <a:p>
            <a:r>
              <a:rPr lang="en-US" dirty="0"/>
              <a:t>http://www.contactlenssafety.org/lenscases.html</a:t>
            </a:r>
          </a:p>
          <a:p>
            <a:endParaRPr lang="en-US" dirty="0"/>
          </a:p>
          <a:p>
            <a:r>
              <a:rPr lang="en-AU" dirty="0"/>
              <a:t> </a:t>
            </a:r>
            <a:endParaRPr lang="en-US"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p:spPr>
        <p:txBody>
          <a:bodyPr/>
          <a:lstStyle/>
          <a:p>
            <a:fld id="{DCB27163-4C87-4E17-B485-8B460F7930F0}" type="slidenum">
              <a:rPr lang="en-US"/>
              <a:t>33</a:t>
            </a:fld>
            <a:endParaRPr lang="en-US" dirty="0"/>
          </a:p>
        </p:txBody>
      </p:sp>
      <p:sp>
        <p:nvSpPr>
          <p:cNvPr id="7373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7373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7373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7373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7373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7373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7373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7373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73739" name="Rectangle 10"/>
          <p:cNvSpPr>
            <a:spLocks noGrp="1" noRot="1" noChangeAspect="1" noChangeArrowheads="1" noTextEdit="1"/>
          </p:cNvSpPr>
          <p:nvPr>
            <p:ph type="sldImg"/>
          </p:nvPr>
        </p:nvSpPr>
        <p:spPr>
          <a:xfrm>
            <a:off x="1298575" y="800100"/>
            <a:ext cx="4260850" cy="3195638"/>
          </a:xfrm>
          <a:ln cap="flat"/>
        </p:spPr>
      </p:sp>
      <p:sp>
        <p:nvSpPr>
          <p:cNvPr id="73740" name="Rectangle 11"/>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p:spPr>
        <p:txBody>
          <a:bodyPr/>
          <a:lstStyle/>
          <a:p>
            <a:fld id="{60C66DAD-3BB8-41F6-8C29-580DCF9D5C94}" type="slidenum">
              <a:rPr lang="en-US"/>
              <a:t>34</a:t>
            </a:fld>
            <a:endParaRPr lang="en-US" dirty="0"/>
          </a:p>
        </p:txBody>
      </p:sp>
      <p:sp>
        <p:nvSpPr>
          <p:cNvPr id="7475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7475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7475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7475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7475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7476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7476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7476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74763" name="Rectangle 10"/>
          <p:cNvSpPr>
            <a:spLocks noGrp="1" noRot="1" noChangeAspect="1" noChangeArrowheads="1" noTextEdit="1"/>
          </p:cNvSpPr>
          <p:nvPr>
            <p:ph type="sldImg"/>
          </p:nvPr>
        </p:nvSpPr>
        <p:spPr>
          <a:xfrm>
            <a:off x="1298575" y="800100"/>
            <a:ext cx="4260850" cy="3195638"/>
          </a:xfrm>
          <a:ln cap="flat"/>
        </p:spPr>
      </p:sp>
      <p:sp>
        <p:nvSpPr>
          <p:cNvPr id="74764" name="Rectangle 11"/>
          <p:cNvSpPr>
            <a:spLocks noGrp="1" noChangeArrowheads="1"/>
          </p:cNvSpPr>
          <p:nvPr>
            <p:ph type="body" idx="1"/>
          </p:nvPr>
        </p:nvSpPr>
        <p:spPr>
          <a:noFill/>
        </p:spPr>
        <p:txBody>
          <a:bodyPr/>
          <a:lstStyle/>
          <a:p>
            <a:r>
              <a:rPr lang="en-AU" b="1" dirty="0"/>
              <a:t>Minimizing the Risk of Forgetting Instructions</a:t>
            </a:r>
            <a:endParaRPr lang="en-US" b="1" dirty="0"/>
          </a:p>
          <a:p>
            <a:r>
              <a:rPr lang="en-AU" dirty="0"/>
              <a:t>No matter how simple the care regimen, retention of the instructions is best accomplished by utilizing visual aids &amp; demonstrations.  In fact, one could argue that the simpler the care regimen, the more likely the patient will have a tendency to be lax about it.  </a:t>
            </a:r>
            <a:endParaRPr lang="en-US" dirty="0"/>
          </a:p>
          <a:p>
            <a:r>
              <a:rPr lang="en-AU" dirty="0"/>
              <a:t>Hearing &amp; seeing results in about 60% information retention compared to hearing alone, which achieves only 40% retention.  Coupling the instruction with a hands-on session ensures that it can be performed at home without supervision.  Aids to instruction that </a:t>
            </a:r>
            <a:r>
              <a:rPr lang="en-AU" dirty="0">
                <a:latin typeface="Arial" panose="020B0604020202020204"/>
                <a:cs typeface="Arial" panose="020B0604020202020204"/>
              </a:rPr>
              <a:t>↓ </a:t>
            </a:r>
            <a:r>
              <a:rPr lang="en-AU" dirty="0"/>
              <a:t>the risk of the patient forgetting are:</a:t>
            </a:r>
            <a:endParaRPr lang="en-US" dirty="0"/>
          </a:p>
          <a:p>
            <a:pPr marL="171450" indent="-171450">
              <a:buFont typeface="Arial" panose="020B0604020202020204" pitchFamily="34" charset="0"/>
              <a:buChar char="•"/>
            </a:pPr>
            <a:r>
              <a:rPr lang="en-AU" dirty="0"/>
              <a:t>Videos</a:t>
            </a:r>
            <a:endParaRPr lang="en-US" dirty="0"/>
          </a:p>
          <a:p>
            <a:pPr marL="171450" indent="-171450">
              <a:buFont typeface="Arial" panose="020B0604020202020204" pitchFamily="34" charset="0"/>
              <a:buChar char="•"/>
            </a:pPr>
            <a:r>
              <a:rPr lang="en-AU" dirty="0"/>
              <a:t>Illustrations &amp; printed notes</a:t>
            </a:r>
            <a:endParaRPr lang="en-US" dirty="0"/>
          </a:p>
          <a:p>
            <a:pPr marL="171450" indent="-171450">
              <a:buFont typeface="Arial" panose="020B0604020202020204" pitchFamily="34" charset="0"/>
              <a:buChar char="•"/>
            </a:pPr>
            <a:r>
              <a:rPr lang="en-AU" dirty="0"/>
              <a:t>Checklists</a:t>
            </a:r>
            <a:endParaRPr lang="en-US" dirty="0"/>
          </a:p>
          <a:p>
            <a:pPr marL="171450" indent="-171450">
              <a:buFont typeface="Arial" panose="020B0604020202020204" pitchFamily="34" charset="0"/>
              <a:buChar char="•"/>
            </a:pPr>
            <a:r>
              <a:rPr lang="en-AU" dirty="0"/>
              <a:t>Labels</a:t>
            </a:r>
            <a:endParaRPr lang="en-US" dirty="0"/>
          </a:p>
          <a:p>
            <a:pPr marL="171450" indent="-171450">
              <a:buFont typeface="Arial" panose="020B0604020202020204" pitchFamily="34" charset="0"/>
              <a:buChar char="•"/>
            </a:pPr>
            <a:r>
              <a:rPr lang="en-AU" dirty="0"/>
              <a:t>Schedules (lens &amp; case).</a:t>
            </a:r>
            <a:endParaRPr lang="en-US" dirty="0"/>
          </a:p>
          <a:p>
            <a:r>
              <a:rPr lang="en-AU" dirty="0"/>
              <a:t>Asking the patient to repeat specific instructions builds their confidence &amp; assures the clinical assistant or practitioner that the instructions  have been understood.  Take-home handouts &amp; instructions organized as an information kit allow patients to review the instructions at home.  Clarifications can then be made over the phone or during the next after-care visit.</a:t>
            </a:r>
            <a:endParaRPr lang="en-US" dirty="0"/>
          </a:p>
          <a:p>
            <a:r>
              <a:rPr lang="en-AU" dirty="0"/>
              <a:t>Patient education should be reinforced during the after-care visits to ensure compliance to a strict care regimen &amp; the </a:t>
            </a:r>
            <a:r>
              <a:rPr lang="en-AU" dirty="0">
                <a:latin typeface="Arial" panose="020B0604020202020204"/>
                <a:cs typeface="Arial" panose="020B0604020202020204"/>
              </a:rPr>
              <a:t>↓ deviations from the original instructions</a:t>
            </a:r>
            <a:r>
              <a:rPr lang="en-AU" dirty="0"/>
              <a:t>.</a:t>
            </a:r>
            <a:endParaRPr lang="en-US" dirty="0"/>
          </a:p>
          <a:p>
            <a:r>
              <a:rPr lang="en-AU" dirty="0"/>
              <a:t> </a:t>
            </a:r>
            <a:endParaRPr lang="en-US" dirty="0"/>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p>
            <a:fld id="{C3032A5E-5E07-48EC-9E26-48930153A0AB}" type="slidenum">
              <a:rPr lang="en-US"/>
              <a:t>35</a:t>
            </a:fld>
            <a:endParaRPr lang="en-US" dirty="0"/>
          </a:p>
        </p:txBody>
      </p:sp>
      <p:sp>
        <p:nvSpPr>
          <p:cNvPr id="7577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7578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7578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7578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7578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7578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7578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7578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75787" name="Rectangle 10"/>
          <p:cNvSpPr>
            <a:spLocks noGrp="1" noRot="1" noChangeAspect="1" noChangeArrowheads="1" noTextEdit="1"/>
          </p:cNvSpPr>
          <p:nvPr>
            <p:ph type="sldImg"/>
          </p:nvPr>
        </p:nvSpPr>
        <p:spPr>
          <a:xfrm>
            <a:off x="1298575" y="800100"/>
            <a:ext cx="4260850" cy="3195638"/>
          </a:xfrm>
          <a:ln cap="flat"/>
        </p:spPr>
      </p:sp>
      <p:sp>
        <p:nvSpPr>
          <p:cNvPr id="75788" name="Rectangle 11"/>
          <p:cNvSpPr>
            <a:spLocks noGrp="1" noChangeArrowheads="1"/>
          </p:cNvSpPr>
          <p:nvPr>
            <p:ph type="body" idx="1"/>
          </p:nvPr>
        </p:nvSpPr>
        <p:spPr>
          <a:noFill/>
        </p:spPr>
        <p:txBody>
          <a:bodyPr/>
          <a:lstStyle/>
          <a:p>
            <a:r>
              <a:rPr lang="en-AU" b="1" dirty="0"/>
              <a:t>Understanding Wear Modality</a:t>
            </a:r>
            <a:endParaRPr lang="en-US" b="1" dirty="0"/>
          </a:p>
          <a:p>
            <a:r>
              <a:rPr lang="en-AU" dirty="0"/>
              <a:t>It is important for the patient to understand that patients have different recommended CL wear modalities.  This serves as a precaution against </a:t>
            </a:r>
            <a:r>
              <a:rPr lang="en-AU" dirty="0">
                <a:latin typeface="Arial" panose="020B0604020202020204"/>
                <a:cs typeface="Arial" panose="020B0604020202020204"/>
              </a:rPr>
              <a:t>∆</a:t>
            </a:r>
            <a:r>
              <a:rPr lang="en-AU" baseline="0" dirty="0">
                <a:latin typeface="Arial" panose="020B0604020202020204"/>
                <a:cs typeface="Arial" panose="020B0604020202020204"/>
              </a:rPr>
              <a:t> </a:t>
            </a:r>
            <a:r>
              <a:rPr lang="en-AU" dirty="0"/>
              <a:t>wearing schedules as they see fit or because their friends follow schedules that appear more convenient.  The different wear modalities should be defined in the handout &amp; marked according to what is recommended for each patient.  As the patient gains confidence, the desire to wear their CLs for extended periods of time </a:t>
            </a:r>
            <a:r>
              <a:rPr lang="en-AU" dirty="0">
                <a:latin typeface="Arial" panose="020B0604020202020204"/>
                <a:cs typeface="Arial" panose="020B0604020202020204"/>
              </a:rPr>
              <a:t>↑</a:t>
            </a:r>
            <a:r>
              <a:rPr lang="en-AU" dirty="0"/>
              <a:t>.  Extensions or ↕ of the wearing schedule should be discussed so the problems resulting from over-wear can be avoided.</a:t>
            </a:r>
            <a:endParaRPr lang="en-US" dirty="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p>
            <a:fld id="{C3032A5E-5E07-48EC-9E26-48930153A0AB}" type="slidenum">
              <a:rPr lang="en-US">
                <a:solidFill>
                  <a:prstClr val="black"/>
                </a:solidFill>
              </a:rPr>
              <a:t>36</a:t>
            </a:fld>
            <a:endParaRPr lang="en-US" dirty="0">
              <a:solidFill>
                <a:prstClr val="black"/>
              </a:solidFill>
            </a:endParaRPr>
          </a:p>
        </p:txBody>
      </p:sp>
      <p:sp>
        <p:nvSpPr>
          <p:cNvPr id="7577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0" name="Rectangle 3"/>
          <p:cNvSpPr>
            <a:spLocks noChangeArrowheads="1"/>
          </p:cNvSpPr>
          <p:nvPr/>
        </p:nvSpPr>
        <p:spPr bwMode="auto">
          <a:xfrm>
            <a:off x="3886200" y="8704432"/>
            <a:ext cx="2971800" cy="426920"/>
          </a:xfrm>
          <a:prstGeom prst="rect">
            <a:avLst/>
          </a:prstGeom>
          <a:noFill/>
          <a:ln w="9525">
            <a:noFill/>
            <a:miter lim="800000"/>
          </a:ln>
        </p:spPr>
        <p:txBody>
          <a:bodyPr lIns="19050" tIns="0" rIns="19050" bIns="0" anchor="b"/>
          <a:lstStyle/>
          <a:p>
            <a:pPr algn="r" defTabSz="914400" eaLnBrk="0" fontAlgn="base" hangingPunct="0">
              <a:spcBef>
                <a:spcPct val="0"/>
              </a:spcBef>
              <a:spcAft>
                <a:spcPct val="0"/>
              </a:spcAft>
            </a:pPr>
            <a:r>
              <a:rPr lang="en-US" sz="1000" i="1" dirty="0">
                <a:solidFill>
                  <a:prstClr val="black"/>
                </a:solidFill>
                <a:latin typeface="Times New Roman" panose="02020603050405020304" pitchFamily="18" charset="0"/>
              </a:rPr>
              <a:t>12</a:t>
            </a:r>
          </a:p>
        </p:txBody>
      </p:sp>
      <p:sp>
        <p:nvSpPr>
          <p:cNvPr id="75781" name="Rectangle 4"/>
          <p:cNvSpPr>
            <a:spLocks noChangeArrowheads="1"/>
          </p:cNvSpPr>
          <p:nvPr/>
        </p:nvSpPr>
        <p:spPr bwMode="auto">
          <a:xfrm>
            <a:off x="0" y="8704432"/>
            <a:ext cx="2971800" cy="42692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3" name="Rectangle 6"/>
          <p:cNvSpPr>
            <a:spLocks noChangeArrowheads="1"/>
          </p:cNvSpPr>
          <p:nvPr/>
        </p:nvSpPr>
        <p:spPr bwMode="auto">
          <a:xfrm>
            <a:off x="3884616" y="3164"/>
            <a:ext cx="2973387" cy="428502"/>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4" name="Rectangle 7"/>
          <p:cNvSpPr>
            <a:spLocks noChangeArrowheads="1"/>
          </p:cNvSpPr>
          <p:nvPr/>
        </p:nvSpPr>
        <p:spPr bwMode="auto">
          <a:xfrm>
            <a:off x="3884616" y="8702849"/>
            <a:ext cx="2973387" cy="426920"/>
          </a:xfrm>
          <a:prstGeom prst="rect">
            <a:avLst/>
          </a:prstGeom>
          <a:noFill/>
          <a:ln w="9525">
            <a:noFill/>
            <a:miter lim="800000"/>
          </a:ln>
        </p:spPr>
        <p:txBody>
          <a:bodyPr lIns="19050" tIns="0" rIns="19050" bIns="0" anchor="b"/>
          <a:lstStyle/>
          <a:p>
            <a:pPr algn="r" defTabSz="914400" eaLnBrk="0" fontAlgn="base" hangingPunct="0">
              <a:spcBef>
                <a:spcPct val="0"/>
              </a:spcBef>
              <a:spcAft>
                <a:spcPct val="0"/>
              </a:spcAft>
            </a:pPr>
            <a:r>
              <a:rPr lang="en-US" sz="1000" i="1" dirty="0">
                <a:solidFill>
                  <a:prstClr val="black"/>
                </a:solidFill>
                <a:latin typeface="Times New Roman" panose="02020603050405020304" pitchFamily="18" charset="0"/>
              </a:rPr>
              <a:t>12</a:t>
            </a:r>
          </a:p>
        </p:txBody>
      </p:sp>
      <p:sp>
        <p:nvSpPr>
          <p:cNvPr id="7578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6" name="Rectangle 9"/>
          <p:cNvSpPr>
            <a:spLocks noChangeArrowheads="1"/>
          </p:cNvSpPr>
          <p:nvPr/>
        </p:nvSpPr>
        <p:spPr bwMode="auto">
          <a:xfrm>
            <a:off x="-1588" y="3164"/>
            <a:ext cx="2971801" cy="428502"/>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prstClr val="black"/>
              </a:solidFill>
              <a:latin typeface="Times New Roman" panose="02020603050405020304" pitchFamily="18" charset="0"/>
            </a:endParaRPr>
          </a:p>
        </p:txBody>
      </p:sp>
      <p:sp>
        <p:nvSpPr>
          <p:cNvPr id="75787" name="Rectangle 10"/>
          <p:cNvSpPr>
            <a:spLocks noGrp="1" noRot="1" noChangeAspect="1" noChangeArrowheads="1" noTextEdit="1"/>
          </p:cNvSpPr>
          <p:nvPr>
            <p:ph type="sldImg"/>
          </p:nvPr>
        </p:nvSpPr>
        <p:spPr>
          <a:xfrm>
            <a:off x="1143000" y="685800"/>
            <a:ext cx="4572000" cy="3429000"/>
          </a:xfrm>
          <a:ln cap="flat"/>
        </p:spPr>
      </p:sp>
      <p:sp>
        <p:nvSpPr>
          <p:cNvPr id="75788" name="Rectangle 11"/>
          <p:cNvSpPr>
            <a:spLocks noGrp="1" noChangeArrowheads="1"/>
          </p:cNvSpPr>
          <p:nvPr>
            <p:ph type="body" idx="1"/>
          </p:nvPr>
        </p:nvSpPr>
        <p:spPr>
          <a:noFill/>
        </p:spPr>
        <p:txBody>
          <a:bodyPr/>
          <a:lstStyle/>
          <a:p>
            <a:r>
              <a:rPr lang="en-AU" b="1" dirty="0"/>
              <a:t>Understanding Frequency</a:t>
            </a:r>
            <a:r>
              <a:rPr lang="en-AU" b="1" baseline="0" dirty="0"/>
              <a:t> of </a:t>
            </a:r>
            <a:r>
              <a:rPr lang="en-AU" b="1" dirty="0"/>
              <a:t>Replacement Schedules</a:t>
            </a:r>
            <a:endParaRPr lang="en-US" b="1" dirty="0"/>
          </a:p>
          <a:p>
            <a:r>
              <a:rPr lang="en-AU" dirty="0"/>
              <a:t>It is important for the patient to understand that</a:t>
            </a:r>
            <a:r>
              <a:rPr lang="en-AU" baseline="0" dirty="0"/>
              <a:t> CLs should be replace in accordance with the Rx recommended by their CL practitioner. </a:t>
            </a:r>
          </a:p>
          <a:p>
            <a:r>
              <a:rPr lang="en-AU" baseline="0" dirty="0"/>
              <a:t>For </a:t>
            </a:r>
            <a:r>
              <a:rPr lang="en-AU" baseline="0" dirty="0" err="1"/>
              <a:t>SCLs</a:t>
            </a:r>
            <a:r>
              <a:rPr lang="en-AU" baseline="0" dirty="0"/>
              <a:t>, </a:t>
            </a:r>
            <a:r>
              <a:rPr lang="en-US" sz="1200" b="0" i="0" u="none" strike="noStrike" kern="1200" baseline="0" dirty="0">
                <a:solidFill>
                  <a:schemeClr val="tx1"/>
                </a:solidFill>
                <a:latin typeface="+mn-lt"/>
                <a:ea typeface="+mn-ea"/>
                <a:cs typeface="+mn-cs"/>
              </a:rPr>
              <a:t>frequent replacement </a:t>
            </a:r>
            <a:r>
              <a:rPr lang="en-US" sz="1200" b="0" i="0" u="none" strike="noStrike" kern="1200" baseline="0" dirty="0">
                <a:solidFill>
                  <a:schemeClr val="tx1"/>
                </a:solidFill>
                <a:latin typeface="+mn-lt"/>
                <a:ea typeface="+mn-ea"/>
                <a:cs typeface="+mn-cs"/>
                <a:sym typeface="Symbol" panose="05050102010706020507"/>
              </a:rPr>
              <a:t> </a:t>
            </a:r>
            <a:r>
              <a:rPr lang="en-US" sz="1200" b="0" i="0" u="none" strike="noStrike" kern="1200" baseline="0" dirty="0">
                <a:solidFill>
                  <a:schemeClr val="tx1"/>
                </a:solidFill>
                <a:latin typeface="Arial" panose="020B0604020202020204"/>
                <a:ea typeface="+mn-ea"/>
                <a:cs typeface="Arial" panose="020B0604020202020204"/>
                <a:sym typeface="Symbol" panose="05050102010706020507"/>
              </a:rPr>
              <a:t>↓ </a:t>
            </a:r>
            <a:r>
              <a:rPr lang="en-US" sz="1200" b="0" i="0" u="none" strike="noStrike" kern="1200" baseline="0" dirty="0">
                <a:solidFill>
                  <a:schemeClr val="tx1"/>
                </a:solidFill>
                <a:latin typeface="+mn-lt"/>
                <a:ea typeface="+mn-ea"/>
                <a:cs typeface="+mn-cs"/>
              </a:rPr>
              <a:t>deposits, </a:t>
            </a:r>
            <a:r>
              <a:rPr lang="en-US" sz="1200" b="0" i="0" u="none" strike="noStrike" kern="1200" baseline="0" dirty="0">
                <a:solidFill>
                  <a:schemeClr val="tx1"/>
                </a:solidFill>
                <a:latin typeface="Arial" panose="020B0604020202020204"/>
                <a:ea typeface="+mn-ea"/>
                <a:cs typeface="Arial" panose="020B0604020202020204"/>
              </a:rPr>
              <a:t>↓ </a:t>
            </a:r>
            <a:r>
              <a:rPr lang="en-US" sz="1200" b="0" i="0" u="none" strike="noStrike" kern="1200" baseline="0" dirty="0">
                <a:solidFill>
                  <a:schemeClr val="tx1"/>
                </a:solidFill>
                <a:latin typeface="+mn-lt"/>
                <a:ea typeface="+mn-ea"/>
                <a:cs typeface="+mn-cs"/>
              </a:rPr>
              <a:t>complications, &amp; </a:t>
            </a:r>
            <a:r>
              <a:rPr lang="en-US" sz="1200" b="0" i="0" u="none" strike="noStrike" kern="1200" baseline="0" dirty="0">
                <a:solidFill>
                  <a:schemeClr val="tx1"/>
                </a:solidFill>
                <a:latin typeface="Arial" panose="020B0604020202020204"/>
                <a:ea typeface="+mn-ea"/>
                <a:cs typeface="Arial" panose="020B0604020202020204"/>
              </a:rPr>
              <a:t>↑ </a:t>
            </a:r>
            <a:r>
              <a:rPr lang="en-US" sz="1200" b="0" i="0" u="none" strike="noStrike" kern="1200" baseline="0" dirty="0">
                <a:solidFill>
                  <a:schemeClr val="tx1"/>
                </a:solidFill>
                <a:latin typeface="+mn-lt"/>
                <a:ea typeface="+mn-ea"/>
                <a:cs typeface="+mn-cs"/>
              </a:rPr>
              <a:t>clinical performance (e.g. </a:t>
            </a:r>
            <a:r>
              <a:rPr lang="en-US" sz="1200" b="0" i="0" u="none" strike="noStrike" kern="1200" baseline="0" dirty="0" err="1">
                <a:solidFill>
                  <a:schemeClr val="tx1"/>
                </a:solidFill>
                <a:latin typeface="+mn-lt"/>
                <a:ea typeface="+mn-ea"/>
                <a:cs typeface="+mn-cs"/>
              </a:rPr>
              <a:t>Poggio</a:t>
            </a:r>
            <a:r>
              <a:rPr lang="en-US" sz="1200" b="0" i="0" u="none" strike="noStrike" kern="1200" baseline="0" dirty="0">
                <a:solidFill>
                  <a:schemeClr val="tx1"/>
                </a:solidFill>
                <a:latin typeface="+mn-lt"/>
                <a:ea typeface="+mn-ea"/>
                <a:cs typeface="+mn-cs"/>
              </a:rPr>
              <a:t> &amp; Abelson, 1993, Pritchard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1996, Solomon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1996, </a:t>
            </a:r>
            <a:r>
              <a:rPr kumimoji="0" lang="it-IT" sz="1200" dirty="0">
                <a:effectLst/>
                <a:latin typeface="Arial" panose="020B0604020202020204" pitchFamily="34" charset="0"/>
              </a:rPr>
              <a:t>Sankaridurg </a:t>
            </a:r>
            <a:r>
              <a:rPr kumimoji="0" lang="it-IT" sz="1200" i="1" dirty="0">
                <a:effectLst/>
                <a:latin typeface="Arial" panose="020B0604020202020204" pitchFamily="34" charset="0"/>
              </a:rPr>
              <a:t>et al</a:t>
            </a:r>
            <a:r>
              <a:rPr kumimoji="0" lang="it-IT" sz="1200" dirty="0">
                <a:effectLst/>
                <a:latin typeface="Arial" panose="020B0604020202020204" pitchFamily="34" charset="0"/>
              </a:rPr>
              <a:t>., 2003; Radford </a:t>
            </a:r>
            <a:r>
              <a:rPr kumimoji="0" lang="it-IT" sz="1200" i="1" dirty="0">
                <a:effectLst/>
                <a:latin typeface="Arial" panose="020B0604020202020204" pitchFamily="34" charset="0"/>
              </a:rPr>
              <a:t>et al</a:t>
            </a:r>
            <a:r>
              <a:rPr kumimoji="0" lang="it-IT" sz="1200" dirty="0">
                <a:effectLst/>
                <a:latin typeface="Arial" panose="020B0604020202020204" pitchFamily="34" charset="0"/>
              </a:rPr>
              <a:t>., 2009</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However compliance with recommended replacement frequency is often poor: many CL wearers use their CLs for &gt; advised (e.g. Smith 1996, Jones e</a:t>
            </a:r>
            <a:r>
              <a:rPr lang="en-US" sz="1200" b="0" i="1" u="none" strike="noStrike" kern="1200" baseline="0" dirty="0">
                <a:solidFill>
                  <a:schemeClr val="tx1"/>
                </a:solidFill>
                <a:latin typeface="+mn-lt"/>
                <a:ea typeface="+mn-ea"/>
                <a:cs typeface="+mn-cs"/>
              </a:rPr>
              <a:t>t al</a:t>
            </a:r>
            <a:r>
              <a:rPr lang="en-US" sz="1200" b="0" i="0" u="none" strike="noStrike" kern="1200" baseline="0" dirty="0">
                <a:solidFill>
                  <a:schemeClr val="tx1"/>
                </a:solidFill>
                <a:latin typeface="+mn-lt"/>
                <a:ea typeface="+mn-ea"/>
                <a:cs typeface="+mn-cs"/>
              </a:rPr>
              <a:t>., 2002, </a:t>
            </a:r>
            <a:r>
              <a:rPr lang="en-US" sz="1200" b="0" i="0" u="none" strike="noStrike" kern="1200" baseline="0" dirty="0" err="1">
                <a:solidFill>
                  <a:schemeClr val="tx1"/>
                </a:solidFill>
                <a:latin typeface="+mn-lt"/>
                <a:ea typeface="+mn-ea"/>
                <a:cs typeface="+mn-cs"/>
              </a:rPr>
              <a:t>Dumbleton</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2010)</a:t>
            </a:r>
            <a:endParaRPr lang="en-AU" baseline="0"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p:spPr>
        <p:txBody>
          <a:bodyPr/>
          <a:lstStyle/>
          <a:p>
            <a:fld id="{E472FD47-09B3-4F9D-9532-6EFEF4B94E82}" type="slidenum">
              <a:rPr lang="en-US"/>
              <a:t>37</a:t>
            </a:fld>
            <a:endParaRPr lang="en-US"/>
          </a:p>
        </p:txBody>
      </p:sp>
      <p:sp>
        <p:nvSpPr>
          <p:cNvPr id="7680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680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680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680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680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680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680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681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6811" name="Rectangle 10"/>
          <p:cNvSpPr>
            <a:spLocks noGrp="1" noRot="1" noChangeAspect="1" noChangeArrowheads="1" noTextEdit="1"/>
          </p:cNvSpPr>
          <p:nvPr>
            <p:ph type="sldImg"/>
          </p:nvPr>
        </p:nvSpPr>
        <p:spPr>
          <a:xfrm>
            <a:off x="1298575" y="800100"/>
            <a:ext cx="4260850" cy="3195638"/>
          </a:xfrm>
          <a:ln cap="flat"/>
        </p:spPr>
      </p:sp>
      <p:sp>
        <p:nvSpPr>
          <p:cNvPr id="76812" name="Rectangle 11"/>
          <p:cNvSpPr>
            <a:spLocks noGrp="1" noChangeArrowheads="1"/>
          </p:cNvSpPr>
          <p:nvPr>
            <p:ph type="body" idx="1"/>
          </p:nvPr>
        </p:nvSpPr>
        <p:spPr>
          <a:noFill/>
        </p:spPr>
        <p:txBody>
          <a:bodyPr/>
          <a:lstStyle/>
          <a:p>
            <a:r>
              <a:rPr lang="en-AU" b="1" dirty="0"/>
              <a:t>Adaptation Period</a:t>
            </a:r>
            <a:endParaRPr lang="en-US" b="1" dirty="0"/>
          </a:p>
          <a:p>
            <a:r>
              <a:rPr lang="en-AU" dirty="0"/>
              <a:t>The first few weeks or months of CL wear constitute an adaptation period.  This includes adaptation to wear, vision, &amp; care and maintenance routines.  CLs entail a responsibility that demands </a:t>
            </a:r>
            <a:r>
              <a:rPr lang="en-AU" dirty="0">
                <a:latin typeface="Arial" panose="020B0604020202020204"/>
                <a:cs typeface="Arial" panose="020B0604020202020204"/>
              </a:rPr>
              <a:t>∆s </a:t>
            </a:r>
            <a:r>
              <a:rPr lang="en-AU" dirty="0"/>
              <a:t>to the day-to-day routine of the wearer.  </a:t>
            </a:r>
            <a:endParaRPr lang="en-US" dirty="0"/>
          </a:p>
          <a:p>
            <a:r>
              <a:rPr lang="en-AU" dirty="0"/>
              <a:t>During this period ‘questions may arise, so easy access to the support services of the clinic/practice should be available.  This can be achieved by </a:t>
            </a:r>
            <a:r>
              <a:rPr lang="en-AU" dirty="0">
                <a:sym typeface="Symbol" panose="05050102010706020507"/>
              </a:rPr>
              <a:t> </a:t>
            </a:r>
            <a:r>
              <a:rPr lang="en-AU" dirty="0"/>
              <a:t>any one or combination of the following:</a:t>
            </a:r>
            <a:endParaRPr lang="en-US" dirty="0"/>
          </a:p>
          <a:p>
            <a:pPr marL="171450" indent="-171450">
              <a:buFont typeface="Arial" panose="020B0604020202020204" pitchFamily="34" charset="0"/>
              <a:buChar char="•"/>
            </a:pPr>
            <a:r>
              <a:rPr lang="en-AU" dirty="0"/>
              <a:t>Emergency phone numbers</a:t>
            </a:r>
            <a:endParaRPr lang="en-US" dirty="0"/>
          </a:p>
          <a:p>
            <a:pPr marL="171450" indent="-171450">
              <a:buFont typeface="Arial" panose="020B0604020202020204" pitchFamily="34" charset="0"/>
              <a:buChar char="•"/>
            </a:pPr>
            <a:r>
              <a:rPr lang="en-AU" dirty="0"/>
              <a:t>Emergency names &amp; addresses</a:t>
            </a:r>
            <a:endParaRPr lang="en-US" dirty="0"/>
          </a:p>
          <a:p>
            <a:pPr marL="171450" indent="-171450">
              <a:buFont typeface="Arial" panose="020B0604020202020204" pitchFamily="34" charset="0"/>
              <a:buChar char="•"/>
            </a:pPr>
            <a:r>
              <a:rPr lang="en-AU" dirty="0"/>
              <a:t>Pager number</a:t>
            </a:r>
            <a:endParaRPr lang="en-US" dirty="0"/>
          </a:p>
          <a:p>
            <a:pPr marL="171450" indent="-171450">
              <a:buFont typeface="Arial" panose="020B0604020202020204" pitchFamily="34" charset="0"/>
              <a:buChar char="•"/>
            </a:pPr>
            <a:r>
              <a:rPr lang="en-AU" dirty="0"/>
              <a:t>E-mail addresses</a:t>
            </a:r>
            <a:endParaRPr lang="en-US" dirty="0"/>
          </a:p>
          <a:p>
            <a:pPr marL="171450" indent="-171450">
              <a:buFont typeface="Arial" panose="020B0604020202020204" pitchFamily="34" charset="0"/>
              <a:buChar char="•"/>
            </a:pPr>
            <a:r>
              <a:rPr lang="en-AU" dirty="0"/>
              <a:t>Voice messages with emergency instructions.</a:t>
            </a:r>
            <a:endParaRPr lang="en-US" dirty="0"/>
          </a:p>
          <a:p>
            <a:r>
              <a:rPr lang="en-AU" dirty="0"/>
              <a:t>A list of adaptation symptoms should be provided in the handout.  An explanation of how adaptive symptoms differ from the symptoms that may be precursors of a complication should also be discussed.  Most importantly, risk factors, contamination sources, &amp; first-aid measures should also be included in the handout.</a:t>
            </a:r>
            <a:endParaRPr lang="en-US" dirty="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p:spPr>
        <p:txBody>
          <a:bodyPr/>
          <a:lstStyle/>
          <a:p>
            <a:fld id="{D8AA0258-9187-4107-B322-B36F44079DDE}" type="slidenum">
              <a:rPr lang="en-US"/>
              <a:t>38</a:t>
            </a:fld>
            <a:endParaRPr lang="en-US"/>
          </a:p>
        </p:txBody>
      </p:sp>
      <p:sp>
        <p:nvSpPr>
          <p:cNvPr id="7782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782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782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783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783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783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783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783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7835" name="Rectangle 10"/>
          <p:cNvSpPr>
            <a:spLocks noGrp="1" noRot="1" noChangeAspect="1" noChangeArrowheads="1" noTextEdit="1"/>
          </p:cNvSpPr>
          <p:nvPr>
            <p:ph type="sldImg"/>
          </p:nvPr>
        </p:nvSpPr>
        <p:spPr>
          <a:xfrm>
            <a:off x="1298575" y="800100"/>
            <a:ext cx="4260850" cy="3195638"/>
          </a:xfrm>
          <a:ln cap="flat"/>
        </p:spPr>
      </p:sp>
      <p:sp>
        <p:nvSpPr>
          <p:cNvPr id="77836" name="Rectangle 11"/>
          <p:cNvSpPr>
            <a:spLocks noGrp="1" noChangeArrowheads="1"/>
          </p:cNvSpPr>
          <p:nvPr>
            <p:ph type="body" idx="1"/>
          </p:nvPr>
        </p:nvSpPr>
        <p:spPr>
          <a:noFill/>
        </p:spPr>
        <p:txBody>
          <a:bodyPr/>
          <a:lstStyle/>
          <a:p>
            <a:r>
              <a:rPr lang="en-AU" b="1" dirty="0"/>
              <a:t>Follow-Up &amp; After-Care Schedules</a:t>
            </a:r>
            <a:endParaRPr lang="en-US" b="1" dirty="0"/>
          </a:p>
          <a:p>
            <a:r>
              <a:rPr lang="en-AU" dirty="0"/>
              <a:t>After ensuring the patient understands the instructions &amp; is able to manage the care routine without supervision, a follow-up &amp; after-care schedule relative to the CL wear modality should be given. An example of such a schedule is shown in next slide.  After-care visits are steps in the continuous assessment of the wearer’s progress.  They are intended to prevent, &amp; in some cases correct, post-adaptation </a:t>
            </a:r>
            <a:r>
              <a:rPr lang="en-AU" dirty="0">
                <a:latin typeface="Arial" panose="020B0604020202020204"/>
                <a:cs typeface="Arial" panose="020B0604020202020204"/>
              </a:rPr>
              <a:t>∆s </a:t>
            </a:r>
            <a:r>
              <a:rPr lang="en-AU" dirty="0"/>
              <a:t>due to the CLs dispensed.  Explaining the importance of these visits:</a:t>
            </a:r>
            <a:endParaRPr lang="en-US" dirty="0"/>
          </a:p>
          <a:p>
            <a:pPr marL="171450" indent="-171450">
              <a:buFont typeface="Arial" panose="020B0604020202020204" pitchFamily="34" charset="0"/>
              <a:buChar char="•"/>
            </a:pPr>
            <a:r>
              <a:rPr lang="en-AU" dirty="0">
                <a:latin typeface="Arial" panose="020B0604020202020204"/>
                <a:cs typeface="Arial" panose="020B0604020202020204"/>
              </a:rPr>
              <a:t>↓ </a:t>
            </a:r>
            <a:r>
              <a:rPr lang="en-AU" dirty="0"/>
              <a:t>the need for frequent follow-up reminders</a:t>
            </a:r>
            <a:endParaRPr lang="en-US" dirty="0"/>
          </a:p>
          <a:p>
            <a:pPr marL="171450" indent="-171450">
              <a:buFont typeface="Arial" panose="020B0604020202020204" pitchFamily="34" charset="0"/>
              <a:buChar char="•"/>
            </a:pPr>
            <a:r>
              <a:rPr lang="en-AU" dirty="0">
                <a:sym typeface="Symbol" panose="05050102010706020507"/>
              </a:rPr>
              <a:t> </a:t>
            </a:r>
            <a:r>
              <a:rPr lang="en-AU" dirty="0"/>
              <a:t>an opportunity to discuss questions or problems that may arise during the course of CL wear</a:t>
            </a:r>
            <a:endParaRPr lang="en-US" dirty="0"/>
          </a:p>
          <a:p>
            <a:pPr marL="171450" indent="-171450">
              <a:buFont typeface="Arial" panose="020B0604020202020204" pitchFamily="34" charset="0"/>
              <a:buChar char="•"/>
            </a:pPr>
            <a:r>
              <a:rPr lang="en-AU" dirty="0"/>
              <a:t>Develops rapport with the practitioner &amp; staff &amp; thereby develops communication channels between parties</a:t>
            </a:r>
            <a:endParaRPr lang="en-US" dirty="0"/>
          </a:p>
          <a:p>
            <a:pPr marL="171450" indent="-171450">
              <a:buFont typeface="Arial" panose="020B0604020202020204" pitchFamily="34" charset="0"/>
              <a:buChar char="•"/>
            </a:pPr>
            <a:r>
              <a:rPr lang="en-AU" dirty="0">
                <a:latin typeface="Arial" panose="020B0604020202020204"/>
                <a:cs typeface="Arial" panose="020B0604020202020204"/>
              </a:rPr>
              <a:t>↓ </a:t>
            </a:r>
            <a:r>
              <a:rPr lang="en-AU" dirty="0"/>
              <a:t>the risk of complications</a:t>
            </a:r>
            <a:endParaRPr lang="en-US" dirty="0"/>
          </a:p>
          <a:p>
            <a:pPr marL="171450" indent="-171450">
              <a:buFont typeface="Arial" panose="020B0604020202020204" pitchFamily="34" charset="0"/>
              <a:buChar char="•"/>
            </a:pPr>
            <a:r>
              <a:rPr lang="en-AU" dirty="0"/>
              <a:t>Provides an avenue for continuous patient education &amp; re-education</a:t>
            </a:r>
            <a:endParaRPr lang="en-US" dirty="0"/>
          </a:p>
          <a:p>
            <a:pPr marL="171450" indent="-171450">
              <a:buFont typeface="Arial" panose="020B0604020202020204" pitchFamily="34" charset="0"/>
              <a:buChar char="•"/>
            </a:pPr>
            <a:r>
              <a:rPr lang="en-AU" dirty="0"/>
              <a:t>Ensures patient compliance</a:t>
            </a:r>
            <a:endParaRPr lang="en-US" dirty="0"/>
          </a:p>
          <a:p>
            <a:pPr marL="171450" indent="-171450">
              <a:buFont typeface="Arial" panose="020B0604020202020204" pitchFamily="34" charset="0"/>
              <a:buChar char="•"/>
            </a:pPr>
            <a:r>
              <a:rPr lang="en-AU" dirty="0"/>
              <a:t>Reflects the service-oriented philosophy of the practice, which helps </a:t>
            </a:r>
            <a:r>
              <a:rPr lang="en-AU" dirty="0">
                <a:latin typeface="Arial" panose="020B0604020202020204"/>
                <a:cs typeface="Arial" panose="020B0604020202020204"/>
              </a:rPr>
              <a:t>↑ </a:t>
            </a:r>
            <a:r>
              <a:rPr lang="en-AU" dirty="0"/>
              <a:t>patient confidence in the practitioner &amp; staff</a:t>
            </a:r>
            <a:endParaRPr lang="en-US" dirty="0"/>
          </a:p>
          <a:p>
            <a:pPr marL="0" indent="0">
              <a:buFont typeface="Arial" panose="020B0604020202020204" pitchFamily="34" charset="0"/>
              <a:buNone/>
            </a:pPr>
            <a:r>
              <a:rPr lang="en-AU" dirty="0"/>
              <a:t>Follow-up &amp; after-care visits depend on the wear modality prescribed.  For example:</a:t>
            </a:r>
            <a:endParaRPr lang="en-US" dirty="0"/>
          </a:p>
          <a:p>
            <a:r>
              <a:rPr lang="en-AU" b="1" dirty="0"/>
              <a:t>SCL</a:t>
            </a:r>
            <a:endParaRPr lang="en-US" dirty="0"/>
          </a:p>
          <a:p>
            <a:r>
              <a:rPr lang="en-AU" dirty="0" err="1"/>
              <a:t>DW</a:t>
            </a:r>
            <a:r>
              <a:rPr lang="en-AU" dirty="0"/>
              <a:t>: </a:t>
            </a:r>
            <a:endParaRPr lang="en-US" dirty="0"/>
          </a:p>
          <a:p>
            <a:r>
              <a:rPr lang="en-AU" dirty="0"/>
              <a:t>1 week</a:t>
            </a:r>
            <a:endParaRPr lang="en-US" dirty="0"/>
          </a:p>
          <a:p>
            <a:r>
              <a:rPr lang="en-AU" dirty="0"/>
              <a:t>1 month</a:t>
            </a:r>
            <a:endParaRPr lang="en-US" dirty="0"/>
          </a:p>
          <a:p>
            <a:r>
              <a:rPr lang="en-AU" dirty="0"/>
              <a:t>3 months</a:t>
            </a:r>
            <a:endParaRPr lang="en-US" dirty="0"/>
          </a:p>
          <a:p>
            <a:r>
              <a:rPr lang="en-AU" dirty="0"/>
              <a:t>Every 6 months.</a:t>
            </a:r>
            <a:endParaRPr lang="en-US" dirty="0"/>
          </a:p>
          <a:p>
            <a:r>
              <a:rPr lang="en-AU" dirty="0"/>
              <a:t>EW:</a:t>
            </a:r>
            <a:endParaRPr lang="en-US" dirty="0"/>
          </a:p>
          <a:p>
            <a:r>
              <a:rPr lang="en-AU" dirty="0"/>
              <a:t>After overnight wear</a:t>
            </a:r>
            <a:endParaRPr lang="en-US" dirty="0"/>
          </a:p>
          <a:p>
            <a:r>
              <a:rPr lang="en-AU" dirty="0"/>
              <a:t>1 week</a:t>
            </a:r>
            <a:endParaRPr lang="en-US" dirty="0"/>
          </a:p>
          <a:p>
            <a:r>
              <a:rPr lang="en-AU" dirty="0"/>
              <a:t>2 weeks</a:t>
            </a:r>
            <a:endParaRPr lang="en-US" dirty="0"/>
          </a:p>
          <a:p>
            <a:r>
              <a:rPr lang="en-AU" dirty="0"/>
              <a:t>Monthly for the first 3 months</a:t>
            </a:r>
            <a:endParaRPr lang="en-US" dirty="0"/>
          </a:p>
          <a:p>
            <a:r>
              <a:rPr lang="en-AU" dirty="0"/>
              <a:t>Every 3 months.</a:t>
            </a:r>
            <a:endParaRPr lang="en-US" dirty="0"/>
          </a:p>
          <a:p>
            <a:r>
              <a:rPr lang="en-AU" b="1" dirty="0"/>
              <a:t>GP</a:t>
            </a:r>
            <a:endParaRPr lang="en-US" dirty="0"/>
          </a:p>
          <a:p>
            <a:r>
              <a:rPr lang="en-AU" dirty="0" err="1"/>
              <a:t>DW</a:t>
            </a:r>
            <a:r>
              <a:rPr lang="en-AU" dirty="0"/>
              <a:t>:</a:t>
            </a:r>
            <a:endParaRPr lang="en-US" dirty="0"/>
          </a:p>
          <a:p>
            <a:r>
              <a:rPr lang="en-AU" dirty="0"/>
              <a:t>1 week</a:t>
            </a:r>
            <a:endParaRPr lang="en-US" dirty="0"/>
          </a:p>
          <a:p>
            <a:r>
              <a:rPr lang="en-AU" dirty="0"/>
              <a:t>1 month</a:t>
            </a:r>
            <a:endParaRPr lang="en-US" dirty="0"/>
          </a:p>
          <a:p>
            <a:r>
              <a:rPr lang="en-AU" dirty="0"/>
              <a:t>3 months</a:t>
            </a:r>
            <a:endParaRPr lang="en-US" dirty="0"/>
          </a:p>
          <a:p>
            <a:r>
              <a:rPr lang="en-AU" dirty="0"/>
              <a:t>6 months</a:t>
            </a:r>
            <a:endParaRPr lang="en-US" dirty="0"/>
          </a:p>
          <a:p>
            <a:r>
              <a:rPr lang="en-AU" dirty="0"/>
              <a:t>Yearly.</a:t>
            </a:r>
            <a:endParaRPr lang="en-US" dirty="0"/>
          </a:p>
          <a:p>
            <a:r>
              <a:rPr lang="en-AU" dirty="0"/>
              <a:t>EW:</a:t>
            </a:r>
            <a:endParaRPr lang="en-US" dirty="0"/>
          </a:p>
          <a:p>
            <a:r>
              <a:rPr lang="en-AU" dirty="0"/>
              <a:t>After overnight wear</a:t>
            </a:r>
            <a:endParaRPr lang="en-US" dirty="0"/>
          </a:p>
          <a:p>
            <a:r>
              <a:rPr lang="en-AU" dirty="0"/>
              <a:t>1 week</a:t>
            </a:r>
            <a:endParaRPr lang="en-US" dirty="0"/>
          </a:p>
          <a:p>
            <a:r>
              <a:rPr lang="en-AU" dirty="0"/>
              <a:t>2 weeks</a:t>
            </a:r>
            <a:endParaRPr lang="en-US" dirty="0"/>
          </a:p>
          <a:p>
            <a:r>
              <a:rPr lang="en-AU" dirty="0"/>
              <a:t>Monthly for the first 3 months</a:t>
            </a:r>
            <a:endParaRPr lang="en-US" dirty="0"/>
          </a:p>
          <a:p>
            <a:r>
              <a:rPr lang="en-AU" dirty="0"/>
              <a:t>Every 3 months.</a:t>
            </a:r>
            <a:endParaRPr lang="en-US" dirty="0"/>
          </a:p>
          <a:p>
            <a:r>
              <a:rPr lang="en-AU" dirty="0"/>
              <a:t> </a:t>
            </a:r>
            <a:endParaRPr lang="en-US" dirty="0"/>
          </a:p>
          <a:p>
            <a:r>
              <a:rPr lang="en-AU" dirty="0"/>
              <a:t>A 3 - 4 monthly follow-up for paediatric, elderly, &amp; hyper-sensitive patients, &amp; other SCL patients with progressive conditions &amp; a history of complications, is recommended unless more frequent visits are required.</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p:spPr>
        <p:txBody>
          <a:bodyPr/>
          <a:lstStyle/>
          <a:p>
            <a:fld id="{E632B72D-F0F3-48D1-8999-ECFB53F831F1}" type="slidenum">
              <a:rPr lang="en-US"/>
              <a:t>39</a:t>
            </a:fld>
            <a:endParaRPr lang="en-US"/>
          </a:p>
        </p:txBody>
      </p:sp>
      <p:sp>
        <p:nvSpPr>
          <p:cNvPr id="7885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885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885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885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885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885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885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885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8859" name="Rectangle 10"/>
          <p:cNvSpPr>
            <a:spLocks noGrp="1" noRot="1" noChangeAspect="1" noChangeArrowheads="1" noTextEdit="1"/>
          </p:cNvSpPr>
          <p:nvPr>
            <p:ph type="sldImg"/>
          </p:nvPr>
        </p:nvSpPr>
        <p:spPr>
          <a:xfrm>
            <a:off x="1298575" y="800100"/>
            <a:ext cx="4260850" cy="3195638"/>
          </a:xfrm>
          <a:ln cap="flat"/>
        </p:spPr>
      </p:sp>
      <p:sp>
        <p:nvSpPr>
          <p:cNvPr id="78860" name="Rectangle 11"/>
          <p:cNvSpPr>
            <a:spLocks noGrp="1" noChangeArrowheads="1"/>
          </p:cNvSpPr>
          <p:nvPr>
            <p:ph type="body" idx="1"/>
          </p:nvPr>
        </p:nvSpPr>
        <p:spPr>
          <a:noFill/>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p:spPr>
        <p:txBody>
          <a:bodyPr/>
          <a:lstStyle/>
          <a:p>
            <a:fld id="{52ADA697-1F27-4937-BBF2-E27DE83C466F}" type="slidenum">
              <a:rPr lang="en-US"/>
              <a:t>40</a:t>
            </a:fld>
            <a:endParaRPr lang="en-US"/>
          </a:p>
        </p:txBody>
      </p:sp>
      <p:sp>
        <p:nvSpPr>
          <p:cNvPr id="7987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987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987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987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987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988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988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988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9883" name="Rectangle 10"/>
          <p:cNvSpPr>
            <a:spLocks noGrp="1" noRot="1" noChangeAspect="1" noChangeArrowheads="1" noTextEdit="1"/>
          </p:cNvSpPr>
          <p:nvPr>
            <p:ph type="sldImg"/>
          </p:nvPr>
        </p:nvSpPr>
        <p:spPr>
          <a:xfrm>
            <a:off x="1298575" y="800100"/>
            <a:ext cx="4260850" cy="3195638"/>
          </a:xfrm>
          <a:ln cap="flat"/>
        </p:spPr>
      </p:sp>
      <p:sp>
        <p:nvSpPr>
          <p:cNvPr id="79884" name="Rectangle 11"/>
          <p:cNvSpPr>
            <a:spLocks noGrp="1" noChangeArrowheads="1"/>
          </p:cNvSpPr>
          <p:nvPr>
            <p:ph type="body" idx="1"/>
          </p:nvPr>
        </p:nvSpPr>
        <p:spPr>
          <a:noFill/>
        </p:spPr>
        <p:txBody>
          <a:bodyPr/>
          <a:lstStyle/>
          <a:p>
            <a:r>
              <a:rPr lang="en-AU" b="1" dirty="0"/>
              <a:t>Adaptive Symptoms</a:t>
            </a:r>
            <a:endParaRPr lang="en-US" b="1" dirty="0"/>
          </a:p>
          <a:p>
            <a:r>
              <a:rPr lang="en-AU" dirty="0"/>
              <a:t>During the initial periods of CL wear, the neophyte CL patient will experience a range of symptoms, many of which will be novel to them.</a:t>
            </a:r>
            <a:endParaRPr lang="en-US" dirty="0"/>
          </a:p>
          <a:p>
            <a:r>
              <a:rPr lang="en-AU" dirty="0"/>
              <a:t>Some of these symptoms are caused by the physical presence of the CL , others by the CL-induced perturbations of the normal physiology &amp; functions of the anterior eye &amp; lids.  Additionally, others may be due to a retinal sensory reflex, i.e. effects of light on the retina/optic nerve (Bennett,1986).  Psychological factors are probably also involved.</a:t>
            </a:r>
            <a:endParaRPr lang="en-US" dirty="0"/>
          </a:p>
          <a:p>
            <a:r>
              <a:rPr lang="en-AU" dirty="0"/>
              <a:t>The duration of the ‘adaptation’ period varies according to CL type, fit, individual wearer characteristics, &amp; possibly even seasonal &amp; climatic factors (e.g. humidity, temperature).  1 month would normally cover most eventualities.</a:t>
            </a:r>
            <a:endParaRPr lang="en-US" dirty="0"/>
          </a:p>
          <a:p>
            <a:r>
              <a:rPr lang="en-AU" dirty="0"/>
              <a:t>A major influence on the ‘severity’ or even the occurrence of the symptoms reported is the CL type.  For example, it is uncommon for a </a:t>
            </a:r>
            <a:r>
              <a:rPr lang="en-AU" dirty="0" err="1"/>
              <a:t>SCL</a:t>
            </a:r>
            <a:r>
              <a:rPr lang="en-AU" dirty="0"/>
              <a:t> wearer to report photophobia whereas an GP CL wearer is more likely to report it.</a:t>
            </a:r>
            <a:endParaRPr lang="en-US" dirty="0"/>
          </a:p>
          <a:p>
            <a:r>
              <a:rPr lang="en-AU" dirty="0"/>
              <a:t>In all cases, the possibility that the symptoms reported are not CL adaptation-related needs to be considered.  Examples include damaged or defective CLs, solution sensitivity, eyelashes under CLs, airborne contaminants entering the eye &amp;/or becoming trapped under CLs, &amp; a range of common illnesses.  The latter includes colds &amp; influenza, viral infections, hay fever &amp; related hypersensitivities &amp; lid conditions such as </a:t>
            </a:r>
            <a:r>
              <a:rPr lang="en-AU" dirty="0" err="1"/>
              <a:t>hordeola</a:t>
            </a:r>
            <a:r>
              <a:rPr lang="en-AU" dirty="0"/>
              <a:t> &amp; inward growing eyelashes (after Bennett, 1986).</a:t>
            </a:r>
            <a:endParaRPr lang="en-US" dirty="0"/>
          </a:p>
          <a:p>
            <a:r>
              <a:rPr lang="en-AU" dirty="0"/>
              <a:t>Ruben (1975) suggests that physical adaptation is aided by the avoidance of physical &amp; mental fatigue (because of their negative effects on motivation?) &amp; that tolerance to CLs &amp; general sensitivity are also age dependent.</a:t>
            </a:r>
            <a:endParaRPr lang="en-US" dirty="0"/>
          </a:p>
          <a:p>
            <a:r>
              <a:rPr lang="en-AU" dirty="0"/>
              <a:t>If CL wear is discontinued for some time, at least some of the adaptive symptoms can be expected on resumption.  If CL wear is occasional, some adaptive symptoms are possible on each occasion CLs are worn.</a:t>
            </a:r>
            <a:endParaRPr lang="en-US" dirty="0"/>
          </a:p>
          <a:p>
            <a:r>
              <a:rPr lang="en-AU" dirty="0"/>
              <a:t>In a study by Pons </a:t>
            </a:r>
            <a:r>
              <a:rPr lang="en-AU" i="1" dirty="0"/>
              <a:t>et al.,</a:t>
            </a:r>
            <a:r>
              <a:rPr lang="en-AU" dirty="0"/>
              <a:t> 1998, it appeared that, at least with disposable </a:t>
            </a:r>
            <a:r>
              <a:rPr lang="en-AU" dirty="0" err="1"/>
              <a:t>SCLs</a:t>
            </a:r>
            <a:r>
              <a:rPr lang="en-AU" dirty="0"/>
              <a:t> worn on a </a:t>
            </a:r>
            <a:r>
              <a:rPr lang="en-AU" dirty="0" err="1"/>
              <a:t>DW</a:t>
            </a:r>
            <a:r>
              <a:rPr lang="en-AU" dirty="0"/>
              <a:t> basis, vision quality (determined objectively &amp; subjectively) did not exhibit ‘adaptation’.  At the end of an 8-10 hour wearing period there was no </a:t>
            </a:r>
            <a:r>
              <a:rPr lang="en-AU" dirty="0">
                <a:latin typeface="Arial" panose="020B0604020202020204"/>
                <a:cs typeface="Arial" panose="020B0604020202020204"/>
              </a:rPr>
              <a:t>↓ </a:t>
            </a:r>
            <a:r>
              <a:rPr lang="en-AU" dirty="0"/>
              <a:t>in vision &amp; no </a:t>
            </a:r>
            <a:r>
              <a:rPr lang="en-AU" dirty="0">
                <a:latin typeface="Arial" panose="020B0604020202020204"/>
                <a:cs typeface="Arial" panose="020B0604020202020204"/>
              </a:rPr>
              <a:t>∆ </a:t>
            </a:r>
            <a:r>
              <a:rPr lang="en-AU" dirty="0"/>
              <a:t>between habitual &amp; non-habitual wearers.</a:t>
            </a:r>
            <a:endParaRPr lang="en-US" dirty="0"/>
          </a:p>
          <a:p>
            <a:r>
              <a:rPr lang="en-AU" dirty="0"/>
              <a:t> </a:t>
            </a:r>
            <a:endParaRPr lang="en-US" dirty="0"/>
          </a:p>
          <a:p>
            <a:r>
              <a:rPr lang="en-AU" dirty="0"/>
              <a:t> </a:t>
            </a:r>
            <a:endParaRPr lang="en-US" dirty="0"/>
          </a:p>
          <a:p>
            <a:r>
              <a:rPr lang="en-AU" dirty="0"/>
              <a:t> </a:t>
            </a:r>
            <a:endParaRPr lang="en-US" dirty="0"/>
          </a:p>
          <a:p>
            <a:r>
              <a:rPr lang="en-AU" dirty="0"/>
              <a:t> </a:t>
            </a:r>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sldNum" sz="quarter" idx="5"/>
          </p:nvPr>
        </p:nvSpPr>
        <p:spPr>
          <a:noFill/>
        </p:spPr>
        <p:txBody>
          <a:bodyPr/>
          <a:lstStyle/>
          <a:p>
            <a:fld id="{6ECC35B7-D305-4CF3-8797-22B91E9EB7A5}" type="slidenum">
              <a:rPr lang="en-US"/>
              <a:t>41</a:t>
            </a:fld>
            <a:endParaRPr lang="en-US"/>
          </a:p>
        </p:txBody>
      </p:sp>
      <p:sp>
        <p:nvSpPr>
          <p:cNvPr id="8089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090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090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090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090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090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090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090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0907" name="Rectangle 10"/>
          <p:cNvSpPr>
            <a:spLocks noGrp="1" noRot="1" noChangeAspect="1" noChangeArrowheads="1" noTextEdit="1"/>
          </p:cNvSpPr>
          <p:nvPr>
            <p:ph type="sldImg"/>
          </p:nvPr>
        </p:nvSpPr>
        <p:spPr>
          <a:xfrm>
            <a:off x="1298575" y="800100"/>
            <a:ext cx="4260850" cy="3195638"/>
          </a:xfrm>
          <a:ln cap="flat"/>
        </p:spPr>
      </p:sp>
      <p:sp>
        <p:nvSpPr>
          <p:cNvPr id="80908" name="Rectangle 11"/>
          <p:cNvSpPr>
            <a:spLocks noGrp="1" noChangeArrowheads="1"/>
          </p:cNvSpPr>
          <p:nvPr>
            <p:ph type="body" idx="1"/>
          </p:nvPr>
        </p:nvSpPr>
        <p:spPr>
          <a:noFill/>
        </p:spPr>
        <p:txBody>
          <a:bodyPr/>
          <a:lstStyle/>
          <a:p>
            <a:r>
              <a:rPr lang="en-AU" b="1" dirty="0"/>
              <a:t>Adaptive Symptoms:</a:t>
            </a:r>
            <a:r>
              <a:rPr lang="en-AU" dirty="0"/>
              <a:t> </a:t>
            </a:r>
            <a:r>
              <a:rPr lang="en-AU" b="1" dirty="0"/>
              <a:t>Aetiology</a:t>
            </a:r>
            <a:endParaRPr lang="en-US" b="1" dirty="0"/>
          </a:p>
          <a:p>
            <a:r>
              <a:rPr lang="en-AU" dirty="0"/>
              <a:t>CL wear invokes 2 sensory reflexes: </a:t>
            </a:r>
            <a:endParaRPr lang="en-US" dirty="0"/>
          </a:p>
          <a:p>
            <a:r>
              <a:rPr lang="en-AU" dirty="0"/>
              <a:t>The peripheral sensory reflex involving the cornea, conjunctiva, &amp; lids.</a:t>
            </a:r>
            <a:endParaRPr lang="en-US" dirty="0"/>
          </a:p>
          <a:p>
            <a:r>
              <a:rPr lang="en-AU" dirty="0"/>
              <a:t>The retinal sensory reflex involving the effects of light on the retina (optic nerve) &amp; higher pathways (after Bennett, 1986).  </a:t>
            </a:r>
            <a:endParaRPr lang="en-US" dirty="0"/>
          </a:p>
          <a:p>
            <a:r>
              <a:rPr lang="en-AU" dirty="0"/>
              <a:t>Foreign body (FB) sensations are the result of the peripheral sensory reflex &amp;, as can be readily demonstrated by the simple expedient of retracting both lids, involve the lids &amp; not the cornea in most cases.</a:t>
            </a:r>
            <a:endParaRPr lang="en-US" dirty="0"/>
          </a:p>
          <a:p>
            <a:r>
              <a:rPr lang="en-AU" dirty="0"/>
              <a:t>In a study of </a:t>
            </a:r>
            <a:r>
              <a:rPr lang="en-AU" dirty="0" err="1"/>
              <a:t>PMMA</a:t>
            </a:r>
            <a:r>
              <a:rPr lang="en-AU" dirty="0"/>
              <a:t> CL wearers, Lowther </a:t>
            </a:r>
            <a:r>
              <a:rPr lang="en-AU" i="1" dirty="0"/>
              <a:t>et al. </a:t>
            </a:r>
            <a:r>
              <a:rPr lang="en-AU" dirty="0"/>
              <a:t>(1970) showed that tear sodium levels (an analogue of tear fluid osmolality) varied in parallel with subjective symptoms &amp; objective signs of adaptation.  Low sodium levels were commonly associated with initial photophobia, irritation, excess tearing, &amp; even central corneal clouding (very low physiological performance CLs).  The return to </a:t>
            </a:r>
            <a:r>
              <a:rPr lang="en-AU" dirty="0" err="1"/>
              <a:t>prefitting</a:t>
            </a:r>
            <a:r>
              <a:rPr lang="en-AU" dirty="0"/>
              <a:t> levels accompanied the </a:t>
            </a:r>
            <a:r>
              <a:rPr lang="en-AU" dirty="0">
                <a:latin typeface="Arial" panose="020B0604020202020204"/>
                <a:cs typeface="Arial" panose="020B0604020202020204"/>
              </a:rPr>
              <a:t>↓ </a:t>
            </a:r>
            <a:r>
              <a:rPr lang="en-AU" dirty="0"/>
              <a:t>of adaptive symptoms.</a:t>
            </a:r>
            <a:endParaRPr lang="en-US" dirty="0"/>
          </a:p>
          <a:p>
            <a:r>
              <a:rPr lang="en-AU" dirty="0"/>
              <a:t>The question of CL-induced hypoxia, which dominated CL research until recent times, will be covered in detail in </a:t>
            </a:r>
            <a:r>
              <a:rPr lang="en-AU" dirty="0" err="1"/>
              <a:t>A6</a:t>
            </a:r>
            <a:r>
              <a:rPr lang="en-AU" dirty="0"/>
              <a:t> of this series &amp; Module 6 of the original </a:t>
            </a:r>
            <a:r>
              <a:rPr lang="en-AU" dirty="0" err="1"/>
              <a:t>ICLC</a:t>
            </a:r>
            <a:r>
              <a:rPr lang="en-AU" dirty="0"/>
              <a:t> &amp; will not be dealt with here.  However, it should be noted that hypoxia is implicated in a number of symptoms which occur during adaptation &amp; adapted CL wear, especially with CLs of low </a:t>
            </a:r>
            <a:r>
              <a:rPr lang="en-AU" dirty="0" err="1"/>
              <a:t>O</a:t>
            </a:r>
            <a:r>
              <a:rPr lang="en-AU" baseline="-25000" dirty="0" err="1"/>
              <a:t>2</a:t>
            </a:r>
            <a:r>
              <a:rPr lang="en-AU" dirty="0"/>
              <a:t>  transmissibility.</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ln>
        </p:spPr>
      </p:sp>
      <p:sp>
        <p:nvSpPr>
          <p:cNvPr id="51202" name="Notes Placeholder 2"/>
          <p:cNvSpPr>
            <a:spLocks noGrp="1"/>
          </p:cNvSpPr>
          <p:nvPr>
            <p:ph type="body" idx="1"/>
          </p:nvPr>
        </p:nvSpPr>
        <p:spPr bwMode="auto">
          <a:noFill/>
        </p:spPr>
        <p:txBody>
          <a:bodyPr/>
          <a:lstStyle/>
          <a:p>
            <a:pPr eaLnBrk="1" hangingPunct="1">
              <a:spcBef>
                <a:spcPct val="0"/>
              </a:spcBef>
            </a:pPr>
            <a:endParaRPr lang="en-CA" altLang="en-US" dirty="0">
              <a:ea typeface="MS PGothic" panose="020B0600070205080204" pitchFamily="34" charset="-128"/>
            </a:endParaRPr>
          </a:p>
        </p:txBody>
      </p:sp>
      <p:sp>
        <p:nvSpPr>
          <p:cNvPr id="51203" name="Slide Number Placeholder 3"/>
          <p:cNvSpPr>
            <a:spLocks noGrp="1"/>
          </p:cNvSpPr>
          <p:nvPr>
            <p:ph type="sldNum" sz="quarter" idx="5"/>
          </p:nvPr>
        </p:nvSpPr>
        <p:spPr bwMode="auto">
          <a:noFill/>
          <a:ln>
            <a:miter lim="800000"/>
          </a:ln>
        </p:spPr>
        <p:txBody>
          <a:bodyPr/>
          <a:lstStyle/>
          <a:p>
            <a:fld id="{26AD6163-B8E4-43D3-9B2B-667C667941B5}" type="slidenum">
              <a:rPr lang="en-US" altLang="en-US" sz="1000" smtClean="0">
                <a:solidFill>
                  <a:srgbClr val="000000"/>
                </a:solidFill>
              </a:rPr>
              <a:t>5</a:t>
            </a:fld>
            <a:endParaRPr lang="en-US" altLang="en-US" sz="1000" dirty="0">
              <a:solidFill>
                <a:srgbClr val="000000"/>
              </a:solidFill>
            </a:endParaRPr>
          </a:p>
        </p:txBody>
      </p:sp>
    </p:spTree>
    <p:extLst>
      <p:ext uri="{BB962C8B-B14F-4D97-AF65-F5344CB8AC3E}">
        <p14:creationId xmlns:p14="http://schemas.microsoft.com/office/powerpoint/2010/main" val="4149974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p>
            <a:fld id="{4D1292A3-61D8-4FB8-A558-997ED72789DE}" type="slidenum">
              <a:rPr lang="en-US"/>
              <a:t>42</a:t>
            </a:fld>
            <a:endParaRPr lang="en-US"/>
          </a:p>
        </p:txBody>
      </p:sp>
      <p:sp>
        <p:nvSpPr>
          <p:cNvPr id="8192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192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192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192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192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192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192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193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1931" name="Rectangle 10"/>
          <p:cNvSpPr>
            <a:spLocks noGrp="1" noRot="1" noChangeAspect="1" noChangeArrowheads="1" noTextEdit="1"/>
          </p:cNvSpPr>
          <p:nvPr>
            <p:ph type="sldImg"/>
          </p:nvPr>
        </p:nvSpPr>
        <p:spPr>
          <a:xfrm>
            <a:off x="1298575" y="800100"/>
            <a:ext cx="4260850" cy="3195638"/>
          </a:xfrm>
          <a:ln cap="flat"/>
        </p:spPr>
      </p:sp>
      <p:sp>
        <p:nvSpPr>
          <p:cNvPr id="81932" name="Rectangle 11"/>
          <p:cNvSpPr>
            <a:spLocks noGrp="1" noChangeArrowheads="1"/>
          </p:cNvSpPr>
          <p:nvPr>
            <p:ph type="body" idx="1"/>
          </p:nvPr>
        </p:nvSpPr>
        <p:spPr>
          <a:noFill/>
        </p:spPr>
        <p:txBody>
          <a:bodyPr/>
          <a:lstStyle/>
          <a:p>
            <a:r>
              <a:rPr lang="en-AU" b="1" dirty="0"/>
              <a:t>Adaptive Symptoms</a:t>
            </a:r>
            <a:endParaRPr lang="en-US" dirty="0"/>
          </a:p>
          <a:p>
            <a:r>
              <a:rPr lang="en-AU" dirty="0"/>
              <a:t>This list is adapted from Mandell (1988) &amp; Fletcher </a:t>
            </a:r>
            <a:r>
              <a:rPr lang="en-AU" i="1" dirty="0"/>
              <a:t>et al. </a:t>
            </a:r>
            <a:r>
              <a:rPr lang="en-AU" dirty="0"/>
              <a:t>(1994).</a:t>
            </a:r>
            <a:endParaRPr lang="en-US" dirty="0"/>
          </a:p>
          <a:p>
            <a:r>
              <a:rPr lang="en-AU" b="1" dirty="0"/>
              <a:t>Tearing</a:t>
            </a:r>
            <a:endParaRPr lang="en-US" b="1" dirty="0"/>
          </a:p>
          <a:p>
            <a:r>
              <a:rPr lang="en-AU" dirty="0"/>
              <a:t>Excessive lacrimation is a common experience immediately following CL insertion.  While this is particularly true of GP CLs, it also happens to a lesser extent with </a:t>
            </a:r>
            <a:r>
              <a:rPr lang="en-AU" dirty="0" err="1"/>
              <a:t>SCLs</a:t>
            </a:r>
            <a:r>
              <a:rPr lang="en-AU" dirty="0"/>
              <a:t>.</a:t>
            </a:r>
            <a:endParaRPr lang="en-US" dirty="0"/>
          </a:p>
          <a:p>
            <a:r>
              <a:rPr lang="en-AU" b="1" dirty="0"/>
              <a:t>Lid irritation/itchiness/swelling</a:t>
            </a:r>
            <a:endParaRPr lang="en-US" b="1" dirty="0"/>
          </a:p>
          <a:p>
            <a:r>
              <a:rPr lang="en-AU" dirty="0"/>
              <a:t>This is less common with </a:t>
            </a:r>
            <a:r>
              <a:rPr lang="en-AU" dirty="0" err="1"/>
              <a:t>SCLs</a:t>
            </a:r>
            <a:r>
              <a:rPr lang="en-AU" dirty="0"/>
              <a:t> except when FBs become trapped under the CL, the CL is a toric of medium to high </a:t>
            </a:r>
            <a:r>
              <a:rPr lang="en-AU" dirty="0" err="1"/>
              <a:t>BVP</a:t>
            </a:r>
            <a:r>
              <a:rPr lang="en-AU" dirty="0"/>
              <a:t>, or is an </a:t>
            </a:r>
            <a:r>
              <a:rPr lang="en-AU" dirty="0" err="1"/>
              <a:t>aphakic</a:t>
            </a:r>
            <a:r>
              <a:rPr lang="en-AU" dirty="0"/>
              <a:t> CL.</a:t>
            </a:r>
            <a:endParaRPr lang="en-US" dirty="0"/>
          </a:p>
          <a:p>
            <a:r>
              <a:rPr lang="en-AU" b="1" dirty="0"/>
              <a:t>Difficulty looking up &amp;/or to the side</a:t>
            </a:r>
            <a:endParaRPr lang="en-US" b="1" dirty="0"/>
          </a:p>
          <a:p>
            <a:r>
              <a:rPr lang="en-AU" dirty="0"/>
              <a:t>Many GP CL wearers find that looking down </a:t>
            </a:r>
            <a:r>
              <a:rPr lang="en-AU" dirty="0">
                <a:sym typeface="Symbol" panose="05050102010706020507"/>
              </a:rPr>
              <a:t> </a:t>
            </a:r>
            <a:r>
              <a:rPr lang="en-AU" dirty="0">
                <a:latin typeface="Arial" panose="020B0604020202020204"/>
                <a:cs typeface="Arial" panose="020B0604020202020204"/>
                <a:sym typeface="Symbol" panose="05050102010706020507"/>
              </a:rPr>
              <a:t>↑ </a:t>
            </a:r>
            <a:r>
              <a:rPr lang="en-AU" dirty="0"/>
              <a:t>CL comfort.  This is due largely to both lids resting </a:t>
            </a:r>
            <a:r>
              <a:rPr lang="en-AU" i="1" dirty="0"/>
              <a:t>on</a:t>
            </a:r>
            <a:r>
              <a:rPr lang="en-AU" dirty="0"/>
              <a:t> the CL &amp; the elimination of the ‘lid margin - CL edge’ interactions.  Looking up &amp;/or to the side </a:t>
            </a:r>
            <a:r>
              <a:rPr lang="en-AU" dirty="0">
                <a:latin typeface="Arial" panose="020B0604020202020204"/>
                <a:cs typeface="Arial" panose="020B0604020202020204"/>
              </a:rPr>
              <a:t>↑ </a:t>
            </a:r>
            <a:r>
              <a:rPr lang="en-AU" dirty="0"/>
              <a:t>the wearer’s discomfort &amp;/or </a:t>
            </a:r>
            <a:r>
              <a:rPr lang="en-AU" dirty="0">
                <a:latin typeface="Arial" panose="020B0604020202020204"/>
                <a:cs typeface="Arial" panose="020B0604020202020204"/>
              </a:rPr>
              <a:t>↑ </a:t>
            </a:r>
            <a:r>
              <a:rPr lang="en-AU" dirty="0"/>
              <a:t>their apprehension about CL ‘security’, see Abnormal head posture/lid aperture narrowing below.</a:t>
            </a:r>
            <a:endParaRPr lang="en-US" dirty="0"/>
          </a:p>
          <a:p>
            <a:r>
              <a:rPr lang="en-AU" b="1" dirty="0"/>
              <a:t>Occasional blurring, haze, haloes</a:t>
            </a:r>
            <a:endParaRPr lang="en-US" b="1" dirty="0"/>
          </a:p>
          <a:p>
            <a:r>
              <a:rPr lang="en-AU" dirty="0"/>
              <a:t>This is partially due to CL mobility (especially with GP CLs) made possible by excessive lacrimation &amp; partially due to tear-induced disturbances of the pre-lens tear film (</a:t>
            </a:r>
            <a:r>
              <a:rPr lang="en-AU" dirty="0" err="1"/>
              <a:t>PLTF</a:t>
            </a:r>
            <a:r>
              <a:rPr lang="en-AU" dirty="0"/>
              <a:t>).  Other tear-related problems include flare, which is usually worse at night due to </a:t>
            </a:r>
            <a:r>
              <a:rPr lang="en-AU" dirty="0">
                <a:latin typeface="Arial" panose="020B0604020202020204"/>
                <a:cs typeface="Arial" panose="020B0604020202020204"/>
              </a:rPr>
              <a:t>↑ </a:t>
            </a:r>
            <a:r>
              <a:rPr lang="en-AU" dirty="0"/>
              <a:t>pupil size, &amp; tears ‘bridging’ the transition zone at the edge of the optic zone.</a:t>
            </a:r>
            <a:endParaRPr lang="en-US" dirty="0"/>
          </a:p>
          <a:p>
            <a:r>
              <a:rPr lang="en-AU" b="1" dirty="0"/>
              <a:t>Eye redness</a:t>
            </a:r>
            <a:endParaRPr lang="en-US" b="1" dirty="0"/>
          </a:p>
          <a:p>
            <a:r>
              <a:rPr lang="en-AU" dirty="0"/>
              <a:t>Bulbar &amp; palpebral hyperaemia are the result of mechanical stimulation, sub-optimal CL physiological performance, &amp; possibly a sensitivity to CL care product chemistry.  While redness caused by the latter is more likely to </a:t>
            </a:r>
            <a:r>
              <a:rPr lang="en-AU" dirty="0">
                <a:latin typeface="Arial" panose="020B0604020202020204"/>
                <a:cs typeface="Arial" panose="020B0604020202020204"/>
              </a:rPr>
              <a:t>↑</a:t>
            </a:r>
            <a:r>
              <a:rPr lang="en-AU" dirty="0"/>
              <a:t>, the mechanically &amp; physiologically caused hyperaemia is likely to </a:t>
            </a:r>
            <a:r>
              <a:rPr lang="en-AU" dirty="0">
                <a:latin typeface="Arial" panose="020B0604020202020204"/>
                <a:cs typeface="Arial" panose="020B0604020202020204"/>
              </a:rPr>
              <a:t>↓ </a:t>
            </a:r>
            <a:r>
              <a:rPr lang="en-AU" dirty="0"/>
              <a:t>with adaptation.  However  they usually do not return to baseline values as long as CL wear is continued.</a:t>
            </a:r>
            <a:endParaRPr lang="en-US" dirty="0"/>
          </a:p>
          <a:p>
            <a:r>
              <a:rPr lang="en-AU" b="1" dirty="0"/>
              <a:t>Reduced inclination to make extreme eye movements</a:t>
            </a:r>
            <a:endParaRPr lang="en-US" b="1" dirty="0"/>
          </a:p>
          <a:p>
            <a:r>
              <a:rPr lang="en-AU" dirty="0"/>
              <a:t>Some CL wearers fear an </a:t>
            </a:r>
            <a:r>
              <a:rPr lang="en-AU" dirty="0">
                <a:latin typeface="Arial" panose="020B0604020202020204"/>
                <a:cs typeface="Arial" panose="020B0604020202020204"/>
              </a:rPr>
              <a:t>↑ </a:t>
            </a:r>
            <a:r>
              <a:rPr lang="en-AU" dirty="0"/>
              <a:t>likelihood of CL loss on looking up.  Further, as the CLs are likely to be mobile, they may interact with the lower lid margin excessively, or even rise with the globe &amp; subsequently drop until stopped by the lower lid margin.  As a result, patients think that if they do not look up, the discomfort will be </a:t>
            </a:r>
            <a:r>
              <a:rPr lang="en-AU" dirty="0">
                <a:latin typeface="Arial" panose="020B0604020202020204"/>
                <a:cs typeface="Arial" panose="020B0604020202020204"/>
              </a:rPr>
              <a:t>↓</a:t>
            </a:r>
            <a:r>
              <a:rPr lang="en-AU" dirty="0"/>
              <a:t>.</a:t>
            </a:r>
            <a:endParaRPr lang="en-US" dirty="0"/>
          </a:p>
          <a:p>
            <a:r>
              <a:rPr lang="en-AU" b="1" dirty="0"/>
              <a:t>Abnormal head posture/lid aperture narrowing (‘squinting’)</a:t>
            </a:r>
            <a:endParaRPr lang="en-US" b="1" dirty="0"/>
          </a:p>
          <a:p>
            <a:r>
              <a:rPr lang="en-AU" dirty="0"/>
              <a:t>To some extent, this is probably related to the previous point.  Some wearers, fearing CL loss, believe that </a:t>
            </a:r>
            <a:r>
              <a:rPr lang="en-AU" dirty="0">
                <a:latin typeface="Arial" panose="020B0604020202020204"/>
                <a:cs typeface="Arial" panose="020B0604020202020204"/>
              </a:rPr>
              <a:t>↓ </a:t>
            </a:r>
            <a:r>
              <a:rPr lang="en-AU" dirty="0"/>
              <a:t>eye movement = </a:t>
            </a:r>
            <a:r>
              <a:rPr lang="en-AU" dirty="0">
                <a:latin typeface="Arial" panose="020B0604020202020204"/>
                <a:cs typeface="Arial" panose="020B0604020202020204"/>
              </a:rPr>
              <a:t>↓ </a:t>
            </a:r>
            <a:r>
              <a:rPr lang="en-AU" dirty="0"/>
              <a:t>minimal risk.  Arguably, the financial disincentive to CL loss is less now than in previous times when individual CL costs were very significant, especially for rigid CLs.</a:t>
            </a:r>
            <a:endParaRPr lang="en-US" dirty="0"/>
          </a:p>
          <a:p>
            <a:r>
              <a:rPr lang="en-AU" dirty="0"/>
              <a:t>Additionally, lack of confidence in their ability to </a:t>
            </a:r>
            <a:r>
              <a:rPr lang="en-AU" dirty="0" err="1"/>
              <a:t>recentre</a:t>
            </a:r>
            <a:r>
              <a:rPr lang="en-AU" dirty="0"/>
              <a:t> a displaced CL (rigid or soft) makes wearers fearful of the prospect of having to do so.</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sldNum" sz="quarter" idx="5"/>
          </p:nvPr>
        </p:nvSpPr>
        <p:spPr>
          <a:noFill/>
        </p:spPr>
        <p:txBody>
          <a:bodyPr/>
          <a:lstStyle/>
          <a:p>
            <a:fld id="{7D0377BD-1A32-4D57-A113-C0D4375723B7}" type="slidenum">
              <a:rPr lang="en-US"/>
              <a:t>43</a:t>
            </a:fld>
            <a:endParaRPr lang="en-US"/>
          </a:p>
        </p:txBody>
      </p:sp>
      <p:sp>
        <p:nvSpPr>
          <p:cNvPr id="8294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294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294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295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295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295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295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295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2955" name="Rectangle 10"/>
          <p:cNvSpPr>
            <a:spLocks noGrp="1" noRot="1" noChangeAspect="1" noChangeArrowheads="1" noTextEdit="1"/>
          </p:cNvSpPr>
          <p:nvPr>
            <p:ph type="sldImg"/>
          </p:nvPr>
        </p:nvSpPr>
        <p:spPr>
          <a:xfrm>
            <a:off x="1298575" y="800100"/>
            <a:ext cx="4260850" cy="3195638"/>
          </a:xfrm>
          <a:ln cap="flat"/>
        </p:spPr>
      </p:sp>
      <p:sp>
        <p:nvSpPr>
          <p:cNvPr id="82956" name="Rectangle 11"/>
          <p:cNvSpPr>
            <a:spLocks noGrp="1" noChangeArrowheads="1"/>
          </p:cNvSpPr>
          <p:nvPr>
            <p:ph type="body" idx="1"/>
          </p:nvPr>
        </p:nvSpPr>
        <p:spPr>
          <a:noFill/>
        </p:spPr>
        <p:txBody>
          <a:bodyPr/>
          <a:lstStyle/>
          <a:p>
            <a:r>
              <a:rPr lang="en-AU" b="1" dirty="0"/>
              <a:t>Excessive blinking</a:t>
            </a:r>
            <a:endParaRPr lang="en-US" b="1" dirty="0"/>
          </a:p>
          <a:p>
            <a:r>
              <a:rPr lang="en-AU" dirty="0"/>
              <a:t>Frequently this is a response to the FB sensation experienced at CL insertion.  The </a:t>
            </a:r>
            <a:r>
              <a:rPr lang="en-AU" dirty="0">
                <a:latin typeface="Arial" panose="020B0604020202020204"/>
                <a:cs typeface="Arial" panose="020B0604020202020204"/>
              </a:rPr>
              <a:t>↑ </a:t>
            </a:r>
            <a:r>
              <a:rPr lang="en-AU" dirty="0"/>
              <a:t>mobility of rigid CLs probably exacerbates the sensation, thereby further </a:t>
            </a:r>
            <a:r>
              <a:rPr lang="en-AU" dirty="0">
                <a:latin typeface="Arial" panose="020B0604020202020204"/>
                <a:cs typeface="Arial" panose="020B0604020202020204"/>
              </a:rPr>
              <a:t>↑ </a:t>
            </a:r>
            <a:r>
              <a:rPr lang="en-AU" dirty="0"/>
              <a:t>the blink rate.</a:t>
            </a:r>
            <a:endParaRPr lang="en-US" dirty="0"/>
          </a:p>
          <a:p>
            <a:r>
              <a:rPr lang="en-AU" b="1" dirty="0"/>
              <a:t>Photophobia</a:t>
            </a:r>
            <a:endParaRPr lang="en-US" b="1" dirty="0"/>
          </a:p>
          <a:p>
            <a:r>
              <a:rPr lang="en-AU" dirty="0"/>
              <a:t>Photophobia is not well understood.  However, it has been demonstrated by Bailey (1958, in Mandell, 1988) that it is caused by CL irritation of the cornea, eyelids, or both.  Bailey relieved photophobia by anaesthetizing the cornea (and lids?).</a:t>
            </a:r>
            <a:endParaRPr lang="en-US" dirty="0"/>
          </a:p>
          <a:p>
            <a:r>
              <a:rPr lang="en-AU" b="1" dirty="0"/>
              <a:t>Headache</a:t>
            </a:r>
            <a:endParaRPr lang="en-US" b="1" dirty="0"/>
          </a:p>
          <a:p>
            <a:r>
              <a:rPr lang="en-AU" dirty="0"/>
              <a:t>The intensity of the new experience, the concern for CL loss, &amp; other difficulties, the possible irritation by CLs (especially rigid CLs) &amp; the resultant blinking &amp; the lack of initial confidence may all contribute to the onset of headaches.</a:t>
            </a:r>
            <a:endParaRPr lang="en-US" dirty="0"/>
          </a:p>
          <a:p>
            <a:r>
              <a:rPr lang="en-AU" b="1" dirty="0"/>
              <a:t>CL loss or displacement</a:t>
            </a:r>
            <a:endParaRPr lang="en-US" b="1" dirty="0"/>
          </a:p>
          <a:p>
            <a:r>
              <a:rPr lang="en-AU" dirty="0"/>
              <a:t>Mobile CLs, abnormal head posture &amp; eye positions, excessive lacrimation &amp; blinking, &amp; possibly more eye rubbing all contribute to a significant possibility of CLs being lost or displaced from the eye.  Adaptation results in a </a:t>
            </a:r>
            <a:r>
              <a:rPr lang="en-AU" dirty="0">
                <a:latin typeface="Arial" panose="020B0604020202020204"/>
                <a:cs typeface="Arial" panose="020B0604020202020204"/>
              </a:rPr>
              <a:t>↓ </a:t>
            </a:r>
            <a:r>
              <a:rPr lang="en-AU" dirty="0"/>
              <a:t>in abnormal lacrimation, blinking &amp; head posture thereby </a:t>
            </a:r>
            <a:r>
              <a:rPr lang="en-AU" dirty="0">
                <a:latin typeface="Arial" panose="020B0604020202020204"/>
                <a:cs typeface="Arial" panose="020B0604020202020204"/>
              </a:rPr>
              <a:t>↓ </a:t>
            </a:r>
            <a:r>
              <a:rPr lang="en-AU" dirty="0"/>
              <a:t>the likelihood of CL loss or displacement.</a:t>
            </a:r>
            <a:endParaRPr lang="en-US" dirty="0"/>
          </a:p>
          <a:p>
            <a:r>
              <a:rPr lang="en-AU" b="1" dirty="0"/>
              <a:t>Tiredness</a:t>
            </a:r>
            <a:endParaRPr lang="en-US" b="1" dirty="0"/>
          </a:p>
          <a:p>
            <a:r>
              <a:rPr lang="en-AU" dirty="0"/>
              <a:t>A feeling of tiredness is frequently reported by inexperienced CL wearers.  While reported by wearers of both types of CLs, the effect reported is greater for rigid CL users.</a:t>
            </a:r>
            <a:endParaRPr lang="en-US" dirty="0"/>
          </a:p>
          <a:p>
            <a:r>
              <a:rPr lang="en-AU" b="1" dirty="0"/>
              <a:t>Eyes &amp; CLs feel dry, especially towards the end of a wearing period</a:t>
            </a:r>
            <a:endParaRPr lang="en-US" b="1" dirty="0"/>
          </a:p>
          <a:p>
            <a:r>
              <a:rPr lang="en-AU" dirty="0"/>
              <a:t>Tears act as a lubricating film for the lids passing over the cornea, conjunctiva, &amp; CLs.  The presence of a CL alters the behaviour (e.g. BUT), the physiology (e.g. osmolality), &amp; distribution of the tear film (e.g. lipid layer of the pre-lens tear film is absent or very thin).  Further, if the blink rate </a:t>
            </a:r>
            <a:r>
              <a:rPr lang="en-AU" dirty="0">
                <a:latin typeface="Arial" panose="020B0604020202020204"/>
                <a:cs typeface="Arial" panose="020B0604020202020204"/>
              </a:rPr>
              <a:t>↓ </a:t>
            </a:r>
            <a:r>
              <a:rPr lang="en-AU" dirty="0"/>
              <a:t>as a result of CL wear, the evaporation rate of the aqueous phase of the tears will </a:t>
            </a:r>
            <a:r>
              <a:rPr lang="en-AU" dirty="0">
                <a:latin typeface="Arial" panose="020B0604020202020204"/>
                <a:cs typeface="Arial" panose="020B0604020202020204"/>
              </a:rPr>
              <a:t>↑</a:t>
            </a:r>
            <a:r>
              <a:rPr lang="en-AU" dirty="0"/>
              <a:t>.  All or some of these effects can </a:t>
            </a:r>
            <a:r>
              <a:rPr lang="en-AU" dirty="0">
                <a:sym typeface="Symbol" panose="05050102010706020507"/>
              </a:rPr>
              <a:t> </a:t>
            </a:r>
            <a:r>
              <a:rPr lang="en-AU" dirty="0"/>
              <a:t>feelings of ‘dryness’ especially if the tear film’s lubricating properties are </a:t>
            </a:r>
            <a:r>
              <a:rPr lang="en-AU" dirty="0">
                <a:latin typeface="Arial" panose="020B0604020202020204"/>
                <a:cs typeface="Arial" panose="020B0604020202020204"/>
              </a:rPr>
              <a:t>↓</a:t>
            </a:r>
            <a:r>
              <a:rPr lang="en-AU" dirty="0"/>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D1B38BCA-9622-4BE8-9B27-263783AC1F51}" type="slidenum">
              <a:rPr lang="en-US"/>
              <a:t>44</a:t>
            </a:fld>
            <a:endParaRPr lang="en-US"/>
          </a:p>
        </p:txBody>
      </p:sp>
      <p:sp>
        <p:nvSpPr>
          <p:cNvPr id="8397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397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397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397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397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397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397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397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3979" name="Rectangle 10"/>
          <p:cNvSpPr>
            <a:spLocks noGrp="1" noRot="1" noChangeAspect="1" noChangeArrowheads="1" noTextEdit="1"/>
          </p:cNvSpPr>
          <p:nvPr>
            <p:ph type="sldImg"/>
          </p:nvPr>
        </p:nvSpPr>
        <p:spPr>
          <a:xfrm>
            <a:off x="1298575" y="800100"/>
            <a:ext cx="4260850" cy="3195638"/>
          </a:xfrm>
          <a:ln cap="flat"/>
        </p:spPr>
      </p:sp>
      <p:sp>
        <p:nvSpPr>
          <p:cNvPr id="83980" name="Rectangle 11"/>
          <p:cNvSpPr>
            <a:spLocks noGrp="1" noChangeArrowheads="1"/>
          </p:cNvSpPr>
          <p:nvPr>
            <p:ph type="body" idx="1"/>
          </p:nvPr>
        </p:nvSpPr>
        <p:spPr>
          <a:noFill/>
        </p:spPr>
        <p:txBody>
          <a:bodyPr/>
          <a:lstStyle/>
          <a:p>
            <a:r>
              <a:rPr lang="en-AU" b="1" dirty="0"/>
              <a:t>Adaptation: Other</a:t>
            </a:r>
            <a:endParaRPr lang="en-US" b="1" dirty="0"/>
          </a:p>
          <a:p>
            <a:r>
              <a:rPr lang="en-AU" dirty="0"/>
              <a:t>Some adaptation may be symptomless.  It has been shown that the endothelial bleb response </a:t>
            </a:r>
            <a:r>
              <a:rPr lang="en-AU" dirty="0">
                <a:latin typeface="Arial" panose="020B0604020202020204"/>
                <a:cs typeface="Arial" panose="020B0604020202020204"/>
              </a:rPr>
              <a:t>↓ </a:t>
            </a:r>
            <a:r>
              <a:rPr lang="en-AU" dirty="0"/>
              <a:t>progressively to an almost imperceptible level over 1 week of EW (Williams &amp; Holden, 1986).  The significance of this result has yet to be determined.</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p:spPr>
        <p:txBody>
          <a:bodyPr/>
          <a:lstStyle/>
          <a:p>
            <a:fld id="{80C29712-87E3-430D-AD94-64EA23F03397}" type="slidenum">
              <a:rPr lang="en-US"/>
              <a:t>45</a:t>
            </a:fld>
            <a:endParaRPr lang="en-US"/>
          </a:p>
        </p:txBody>
      </p:sp>
      <p:sp>
        <p:nvSpPr>
          <p:cNvPr id="8499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499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499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499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499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500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500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500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5003" name="Rectangle 10"/>
          <p:cNvSpPr>
            <a:spLocks noGrp="1" noRot="1" noChangeAspect="1" noChangeArrowheads="1" noTextEdit="1"/>
          </p:cNvSpPr>
          <p:nvPr>
            <p:ph type="sldImg"/>
          </p:nvPr>
        </p:nvSpPr>
        <p:spPr>
          <a:xfrm>
            <a:off x="1298575" y="800100"/>
            <a:ext cx="4260850" cy="3195638"/>
          </a:xfrm>
          <a:ln cap="flat"/>
        </p:spPr>
      </p:sp>
      <p:sp>
        <p:nvSpPr>
          <p:cNvPr id="85004" name="Rectangle 11"/>
          <p:cNvSpPr>
            <a:spLocks noGrp="1" noChangeArrowheads="1"/>
          </p:cNvSpPr>
          <p:nvPr>
            <p:ph type="body" idx="1"/>
          </p:nvPr>
        </p:nvSpPr>
        <p:spPr>
          <a:noFill/>
        </p:spPr>
        <p:txBody>
          <a:bodyPr/>
          <a:lstStyle/>
          <a:p>
            <a:r>
              <a:rPr lang="en-AU" b="1" dirty="0"/>
              <a:t>Adaptive Symptoms: Abnormal</a:t>
            </a:r>
            <a:endParaRPr lang="en-US" b="1" dirty="0"/>
          </a:p>
          <a:p>
            <a:r>
              <a:rPr lang="en-AU" dirty="0"/>
              <a:t>Under ‘normal’ circumstances, extreme or persistent manifestations of the symptoms presented in this section should not occur.  Should such manifestations occur they are indicative of more serious problems (pain, hyperaemia, vascularization) be they physical (pain, hyperaemia, prolonged spectacle blur) or physiological (haze, haloes, vascularization, spectacle blur).</a:t>
            </a:r>
            <a:endParaRPr lang="en-US" dirty="0"/>
          </a:p>
          <a:p>
            <a:r>
              <a:rPr lang="en-AU" dirty="0"/>
              <a:t>While most problems are less likely to occur in </a:t>
            </a:r>
            <a:r>
              <a:rPr lang="en-AU" dirty="0" err="1"/>
              <a:t>SCL</a:t>
            </a:r>
            <a:r>
              <a:rPr lang="en-AU" dirty="0"/>
              <a:t> wearers (except for vascularization), the potential effects of aphakic or low water </a:t>
            </a:r>
            <a:r>
              <a:rPr lang="en-AU" dirty="0" err="1"/>
              <a:t>toric</a:t>
            </a:r>
            <a:r>
              <a:rPr lang="en-AU" dirty="0"/>
              <a:t> </a:t>
            </a:r>
            <a:r>
              <a:rPr lang="en-AU" dirty="0" err="1"/>
              <a:t>SCLs</a:t>
            </a:r>
            <a:r>
              <a:rPr lang="en-AU" dirty="0"/>
              <a:t> should not be underestimated.</a:t>
            </a:r>
            <a:endParaRPr lang="en-US" dirty="0"/>
          </a:p>
          <a:p>
            <a:r>
              <a:rPr lang="en-AU" dirty="0"/>
              <a:t>Vascularization (neovascularization) is an adverse adaptation by the cornea to hypoxic stress </a:t>
            </a:r>
            <a:r>
              <a:rPr lang="en-AU" dirty="0">
                <a:latin typeface="Arial" panose="020B0604020202020204"/>
                <a:cs typeface="Arial" panose="020B0604020202020204"/>
              </a:rPr>
              <a:t>← </a:t>
            </a:r>
            <a:r>
              <a:rPr lang="en-AU" dirty="0"/>
              <a:t>CLs, especially low </a:t>
            </a:r>
            <a:r>
              <a:rPr lang="en-AU" dirty="0" err="1"/>
              <a:t>O</a:t>
            </a:r>
            <a:r>
              <a:rPr lang="en-AU" baseline="-25000" dirty="0" err="1"/>
              <a:t>2</a:t>
            </a:r>
            <a:r>
              <a:rPr lang="en-AU" baseline="-25000" dirty="0"/>
              <a:t>  </a:t>
            </a:r>
            <a:r>
              <a:rPr lang="en-AU" dirty="0"/>
              <a:t>transmissibility </a:t>
            </a:r>
            <a:r>
              <a:rPr lang="en-AU" dirty="0" err="1"/>
              <a:t>SCLs</a:t>
            </a:r>
            <a:r>
              <a:rPr lang="en-AU" dirty="0"/>
              <a:t>.  The new blood vessels encroach onto the cornea as an alternative supply line for the </a:t>
            </a:r>
            <a:r>
              <a:rPr lang="en-AU" dirty="0" err="1"/>
              <a:t>O</a:t>
            </a:r>
            <a:r>
              <a:rPr lang="en-AU" baseline="-25000" dirty="0" err="1"/>
              <a:t>2</a:t>
            </a:r>
            <a:r>
              <a:rPr lang="en-AU" dirty="0"/>
              <a:t>  needed by the cornea to maintain its function at some </a:t>
            </a:r>
            <a:r>
              <a:rPr lang="en-AU" dirty="0">
                <a:latin typeface="Arial" panose="020B0604020202020204"/>
                <a:cs typeface="Arial" panose="020B0604020202020204"/>
              </a:rPr>
              <a:t>↓</a:t>
            </a:r>
            <a:r>
              <a:rPr lang="en-AU" dirty="0"/>
              <a:t>, but minimally acceptable, level.</a:t>
            </a:r>
            <a:endParaRPr lang="en-US" dirty="0"/>
          </a:p>
          <a:p>
            <a:r>
              <a:rPr lang="en-AU" dirty="0"/>
              <a:t>Normally, haloes, haze, vascularization, or even significant spectacle blur would not be expected with modern GP CLs.</a:t>
            </a:r>
            <a:endParaRPr lang="en-US" dirty="0"/>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p:spPr>
        <p:txBody>
          <a:bodyPr/>
          <a:lstStyle/>
          <a:p>
            <a:fld id="{C963F2D0-D1A8-414E-AD65-F80DF9E6B587}" type="slidenum">
              <a:rPr lang="en-US" smtClean="0">
                <a:latin typeface="Times New Roman" panose="02020603050405020304" pitchFamily="18" charset="0"/>
              </a:rPr>
              <a:t>46</a:t>
            </a:fld>
            <a:endParaRPr lang="en-US">
              <a:latin typeface="Times New Roman" panose="02020603050405020304" pitchFamily="18" charset="0"/>
            </a:endParaRPr>
          </a:p>
        </p:txBody>
      </p:sp>
      <p:sp>
        <p:nvSpPr>
          <p:cNvPr id="5837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837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6</a:t>
            </a:r>
          </a:p>
        </p:txBody>
      </p:sp>
      <p:sp>
        <p:nvSpPr>
          <p:cNvPr id="5837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837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837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837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6</a:t>
            </a:r>
          </a:p>
        </p:txBody>
      </p:sp>
      <p:sp>
        <p:nvSpPr>
          <p:cNvPr id="5837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837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8379" name="Rectangle 10"/>
          <p:cNvSpPr>
            <a:spLocks noGrp="1" noRot="1" noChangeAspect="1" noChangeArrowheads="1" noTextEdit="1"/>
          </p:cNvSpPr>
          <p:nvPr>
            <p:ph type="sldImg"/>
          </p:nvPr>
        </p:nvSpPr>
        <p:spPr>
          <a:xfrm>
            <a:off x="1298575" y="800100"/>
            <a:ext cx="4260850" cy="3195638"/>
          </a:xfrm>
          <a:ln cap="flat"/>
        </p:spPr>
      </p:sp>
      <p:sp>
        <p:nvSpPr>
          <p:cNvPr id="58380" name="Rectangle 11"/>
          <p:cNvSpPr>
            <a:spLocks noGrp="1" noChangeArrowheads="1"/>
          </p:cNvSpPr>
          <p:nvPr>
            <p:ph type="body" idx="1"/>
          </p:nvPr>
        </p:nvSpPr>
        <p:spPr>
          <a:noFill/>
        </p:spPr>
        <p:txBody>
          <a:bodyPr/>
          <a:lstStyle/>
          <a:p>
            <a:r>
              <a:rPr lang="en-AU" b="1" dirty="0">
                <a:latin typeface="Times New Roman" panose="02020603050405020304" pitchFamily="18" charset="0"/>
              </a:rPr>
              <a:t>Conducting the After-Care Visit</a:t>
            </a:r>
            <a:endParaRPr lang="en-US" b="1" dirty="0">
              <a:latin typeface="Times New Roman" panose="02020603050405020304" pitchFamily="18" charset="0"/>
            </a:endParaRPr>
          </a:p>
          <a:p>
            <a:r>
              <a:rPr lang="en-AU" dirty="0">
                <a:latin typeface="Times New Roman" panose="02020603050405020304" pitchFamily="18" charset="0"/>
              </a:rPr>
              <a:t>After-care visits are consultations after CLs have been dispensed &amp; CL wear has commenced.  At such visits, progress is evaluated &amp; the condition of the anterior eye &amp; CLs are monitored.  This is done to prevent complications arising &amp; to treat any abnormality detected.  After an initial settling &amp; monitoring period, follow-up &amp; after-care visit schedules are commonly 6-monthly to yearly with most cases. However, complicated or problem cases may require more frequent visits.  CL fitting &amp;/or Rx changes may be required in the longer term.  Complications, which can arise from many causes, can be either symptomatic or asymptomatic.</a:t>
            </a:r>
            <a:endParaRPr lang="en-US" dirty="0">
              <a:latin typeface="Times New Roman" panose="02020603050405020304" pitchFamily="18" charset="0"/>
            </a:endParaRPr>
          </a:p>
          <a:p>
            <a:r>
              <a:rPr lang="en-AU" dirty="0">
                <a:latin typeface="Times New Roman" panose="02020603050405020304" pitchFamily="18" charset="0"/>
              </a:rPr>
              <a:t>An overview of the after-care visit follows.</a:t>
            </a:r>
            <a:endParaRPr lang="en-US" dirty="0">
              <a:latin typeface="Times New Roman" panose="02020603050405020304" pitchFamily="18" charset="0"/>
            </a:endParaRPr>
          </a:p>
          <a:p>
            <a:r>
              <a:rPr lang="en-AU" dirty="0">
                <a:latin typeface="Times New Roman" panose="02020603050405020304" pitchFamily="18" charset="0"/>
              </a:rPr>
              <a:t>The recommended sequence of after-care procedures follows (</a:t>
            </a:r>
            <a:r>
              <a:rPr lang="en-AU" dirty="0" err="1">
                <a:latin typeface="Times New Roman" panose="02020603050405020304" pitchFamily="18" charset="0"/>
              </a:rPr>
              <a:t>Fonn</a:t>
            </a:r>
            <a:r>
              <a:rPr lang="en-AU" dirty="0">
                <a:latin typeface="Times New Roman" panose="02020603050405020304" pitchFamily="18" charset="0"/>
              </a:rPr>
              <a:t>, 1992).</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p>
            <a:fld id="{0978FD7D-0D88-4B74-AF8A-2A13EB755F5B}" type="slidenum">
              <a:rPr lang="en-US" smtClean="0">
                <a:latin typeface="Times New Roman" panose="02020603050405020304" pitchFamily="18" charset="0"/>
              </a:rPr>
              <a:t>47</a:t>
            </a:fld>
            <a:endParaRPr lang="en-US">
              <a:latin typeface="Times New Roman" panose="02020603050405020304" pitchFamily="18" charset="0"/>
            </a:endParaRPr>
          </a:p>
        </p:txBody>
      </p:sp>
      <p:sp>
        <p:nvSpPr>
          <p:cNvPr id="59395" name="Rectangle 1026"/>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9396" name="Rectangle 1027"/>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9397" name="Rectangle 1028"/>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9398" name="Rectangle 1029"/>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9399" name="Rectangle 1030"/>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9400" name="Rectangle 1031"/>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9401" name="Rectangle 1032"/>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9402" name="Rectangle 1033"/>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9403" name="Rectangle 1034"/>
          <p:cNvSpPr>
            <a:spLocks noGrp="1" noRot="1" noChangeAspect="1" noChangeArrowheads="1" noTextEdit="1"/>
          </p:cNvSpPr>
          <p:nvPr>
            <p:ph type="sldImg"/>
          </p:nvPr>
        </p:nvSpPr>
        <p:spPr>
          <a:xfrm>
            <a:off x="1298575" y="800100"/>
            <a:ext cx="4260850" cy="3195638"/>
          </a:xfrm>
          <a:ln cap="flat"/>
        </p:spPr>
      </p:sp>
      <p:sp>
        <p:nvSpPr>
          <p:cNvPr id="59404" name="Rectangle 1035"/>
          <p:cNvSpPr>
            <a:spLocks noGrp="1" noChangeArrowheads="1"/>
          </p:cNvSpPr>
          <p:nvPr>
            <p:ph type="body" idx="1"/>
          </p:nvPr>
        </p:nvSpPr>
        <p:spPr>
          <a:noFill/>
        </p:spPr>
        <p:txBody>
          <a:bodyPr/>
          <a:lstStyle/>
          <a:p>
            <a:r>
              <a:rPr lang="en-AU" b="1" dirty="0">
                <a:latin typeface="Times New Roman" panose="02020603050405020304" pitchFamily="18" charset="0"/>
              </a:rPr>
              <a:t>With CLs ON:</a:t>
            </a:r>
            <a:endParaRPr lang="en-US" dirty="0">
              <a:latin typeface="Times New Roman" panose="02020603050405020304" pitchFamily="18" charset="0"/>
            </a:endParaRPr>
          </a:p>
          <a:p>
            <a:r>
              <a:rPr lang="en-AU" dirty="0">
                <a:latin typeface="Times New Roman" panose="02020603050405020304" pitchFamily="18" charset="0"/>
              </a:rPr>
              <a:t>History</a:t>
            </a:r>
            <a:endParaRPr lang="en-US" dirty="0">
              <a:latin typeface="Times New Roman" panose="02020603050405020304" pitchFamily="18" charset="0"/>
            </a:endParaRPr>
          </a:p>
          <a:p>
            <a:r>
              <a:rPr lang="en-AU" dirty="0">
                <a:latin typeface="Times New Roman" panose="02020603050405020304" pitchFamily="18" charset="0"/>
              </a:rPr>
              <a:t>Posture &amp; blinking</a:t>
            </a:r>
            <a:endParaRPr lang="en-US" dirty="0">
              <a:latin typeface="Times New Roman" panose="02020603050405020304" pitchFamily="18" charset="0"/>
            </a:endParaRPr>
          </a:p>
          <a:p>
            <a:r>
              <a:rPr lang="en-AU" dirty="0">
                <a:latin typeface="Times New Roman" panose="02020603050405020304" pitchFamily="18" charset="0"/>
              </a:rPr>
              <a:t>VA</a:t>
            </a:r>
            <a:endParaRPr lang="en-US" dirty="0">
              <a:latin typeface="Times New Roman" panose="02020603050405020304" pitchFamily="18" charset="0"/>
            </a:endParaRPr>
          </a:p>
          <a:p>
            <a:r>
              <a:rPr lang="en-AU" dirty="0">
                <a:latin typeface="Times New Roman" panose="02020603050405020304" pitchFamily="18" charset="0"/>
              </a:rPr>
              <a:t>Retinoscopy</a:t>
            </a:r>
            <a:endParaRPr lang="en-US" dirty="0">
              <a:latin typeface="Times New Roman" panose="02020603050405020304" pitchFamily="18" charset="0"/>
            </a:endParaRPr>
          </a:p>
          <a:p>
            <a:r>
              <a:rPr lang="en-AU" dirty="0">
                <a:latin typeface="Times New Roman" panose="02020603050405020304" pitchFamily="18" charset="0"/>
              </a:rPr>
              <a:t>Over-Rx</a:t>
            </a:r>
            <a:endParaRPr lang="en-US" dirty="0">
              <a:latin typeface="Times New Roman" panose="02020603050405020304" pitchFamily="18" charset="0"/>
            </a:endParaRPr>
          </a:p>
          <a:p>
            <a:r>
              <a:rPr lang="en-AU" dirty="0">
                <a:latin typeface="Times New Roman" panose="02020603050405020304" pitchFamily="18" charset="0"/>
              </a:rPr>
              <a:t>FSK (Front Surface Keratometry of the CL </a:t>
            </a:r>
            <a:r>
              <a:rPr lang="en-AU" i="1" dirty="0">
                <a:latin typeface="Times New Roman" panose="02020603050405020304" pitchFamily="18" charset="0"/>
              </a:rPr>
              <a:t>in situ</a:t>
            </a:r>
            <a:r>
              <a:rPr lang="en-AU" dirty="0">
                <a:latin typeface="Times New Roman" panose="02020603050405020304" pitchFamily="18" charset="0"/>
              </a:rPr>
              <a:t>).</a:t>
            </a:r>
            <a:endParaRPr lang="en-US" dirty="0">
              <a:latin typeface="Times New Roman" panose="02020603050405020304" pitchFamily="18" charset="0"/>
            </a:endParaRPr>
          </a:p>
          <a:p>
            <a:r>
              <a:rPr lang="en-AU" dirty="0">
                <a:latin typeface="Times New Roman" panose="02020603050405020304" pitchFamily="18" charset="0"/>
              </a:rPr>
              <a:t>Assessment of CL performance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Fluorescein pattern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Centration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Movement.</a:t>
            </a:r>
            <a:endParaRPr lang="en-US" dirty="0">
              <a:latin typeface="Times New Roman" panose="02020603050405020304" pitchFamily="18" charset="0"/>
            </a:endParaRPr>
          </a:p>
          <a:p>
            <a:r>
              <a:rPr lang="en-AU" dirty="0">
                <a:latin typeface="Times New Roman" panose="02020603050405020304" pitchFamily="18" charset="0"/>
              </a:rPr>
              <a:t>Assessment of CL surface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Wettability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Deposits.</a:t>
            </a:r>
            <a:endParaRPr lang="en-US" dirty="0">
              <a:latin typeface="Times New Roman" panose="02020603050405020304" pitchFamily="18" charset="0"/>
            </a:endParaRPr>
          </a:p>
          <a:p>
            <a:r>
              <a:rPr lang="en-AU" b="1" dirty="0">
                <a:latin typeface="Times New Roman" panose="02020603050405020304" pitchFamily="18" charset="0"/>
              </a:rPr>
              <a:t>With CLs OFF:</a:t>
            </a:r>
            <a:endParaRPr lang="en-US" dirty="0">
              <a:latin typeface="Times New Roman" panose="02020603050405020304" pitchFamily="18" charset="0"/>
            </a:endParaRPr>
          </a:p>
          <a:p>
            <a:r>
              <a:rPr lang="en-AU" dirty="0">
                <a:latin typeface="Times New Roman" panose="02020603050405020304" pitchFamily="18" charset="0"/>
              </a:rPr>
              <a:t>Slit-lamp </a:t>
            </a:r>
            <a:r>
              <a:rPr lang="en-AU" dirty="0" err="1">
                <a:latin typeface="Times New Roman" panose="02020603050405020304" pitchFamily="18" charset="0"/>
              </a:rPr>
              <a:t>biomicroscopy</a:t>
            </a:r>
            <a:endParaRPr lang="en-US" dirty="0">
              <a:latin typeface="Times New Roman" panose="02020603050405020304" pitchFamily="18" charset="0"/>
            </a:endParaRPr>
          </a:p>
          <a:p>
            <a:r>
              <a:rPr lang="en-AU" dirty="0" err="1">
                <a:latin typeface="Times New Roman" panose="02020603050405020304" pitchFamily="18" charset="0"/>
              </a:rPr>
              <a:t>Keratometry</a:t>
            </a:r>
            <a:endParaRPr lang="en-US" dirty="0">
              <a:latin typeface="Times New Roman" panose="02020603050405020304" pitchFamily="18" charset="0"/>
            </a:endParaRPr>
          </a:p>
          <a:p>
            <a:r>
              <a:rPr lang="en-AU" dirty="0">
                <a:latin typeface="Times New Roman" panose="02020603050405020304" pitchFamily="18" charset="0"/>
              </a:rPr>
              <a:t>Retinoscopy</a:t>
            </a:r>
            <a:endParaRPr lang="en-US" dirty="0">
              <a:latin typeface="Times New Roman" panose="02020603050405020304" pitchFamily="18" charset="0"/>
            </a:endParaRPr>
          </a:p>
          <a:p>
            <a:r>
              <a:rPr lang="en-AU" dirty="0">
                <a:latin typeface="Times New Roman" panose="02020603050405020304" pitchFamily="18" charset="0"/>
              </a:rPr>
              <a:t>Refraction</a:t>
            </a:r>
            <a:endParaRPr lang="en-US" dirty="0">
              <a:latin typeface="Times New Roman" panose="02020603050405020304" pitchFamily="18" charset="0"/>
            </a:endParaRPr>
          </a:p>
          <a:p>
            <a:r>
              <a:rPr lang="en-AU" dirty="0">
                <a:latin typeface="Times New Roman" panose="02020603050405020304" pitchFamily="18" charset="0"/>
              </a:rPr>
              <a:t>VA</a:t>
            </a:r>
            <a:endParaRPr lang="en-US" dirty="0">
              <a:latin typeface="Times New Roman" panose="02020603050405020304" pitchFamily="18" charset="0"/>
            </a:endParaRPr>
          </a:p>
          <a:p>
            <a:r>
              <a:rPr lang="en-AU" dirty="0">
                <a:latin typeface="Times New Roman" panose="02020603050405020304" pitchFamily="18" charset="0"/>
              </a:rPr>
              <a:t>Examination of CLs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Deposits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Surface &amp; edge inspection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Parameter measurement/verification.</a:t>
            </a:r>
            <a:endParaRPr lang="en-US" dirty="0">
              <a:latin typeface="Times New Roman" panose="02020603050405020304" pitchFamily="18" charset="0"/>
            </a:endParaRPr>
          </a:p>
          <a:p>
            <a:r>
              <a:rPr lang="en-AU" dirty="0">
                <a:latin typeface="Times New Roman" panose="02020603050405020304" pitchFamily="18" charset="0"/>
              </a:rPr>
              <a:t>A flow chart of the sequence of an after-care visit for GP CLs with &amp; without complications was presented by </a:t>
            </a:r>
            <a:r>
              <a:rPr lang="en-AU" dirty="0" err="1">
                <a:latin typeface="Times New Roman" panose="02020603050405020304" pitchFamily="18" charset="0"/>
              </a:rPr>
              <a:t>Fonn</a:t>
            </a:r>
            <a:r>
              <a:rPr lang="en-AU" dirty="0">
                <a:latin typeface="Times New Roman" panose="02020603050405020304" pitchFamily="18" charset="0"/>
              </a:rPr>
              <a:t> &amp; Gauthier (1990).  A similar flow chart for </a:t>
            </a:r>
            <a:r>
              <a:rPr lang="en-AU" dirty="0" err="1">
                <a:latin typeface="Times New Roman" panose="02020603050405020304" pitchFamily="18" charset="0"/>
              </a:rPr>
              <a:t>SCLs</a:t>
            </a:r>
            <a:r>
              <a:rPr lang="en-AU" dirty="0">
                <a:latin typeface="Times New Roman" panose="02020603050405020304" pitchFamily="18" charset="0"/>
              </a:rPr>
              <a:t> can be devised.</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p:spPr>
        <p:txBody>
          <a:bodyPr/>
          <a:lstStyle/>
          <a:p>
            <a:fld id="{A0E88FEF-940F-4F4D-A7BF-96D82619A333}" type="slidenum">
              <a:rPr lang="en-US" smtClean="0">
                <a:latin typeface="Times New Roman" panose="02020603050405020304" pitchFamily="18" charset="0"/>
              </a:rPr>
              <a:t>48</a:t>
            </a:fld>
            <a:endParaRPr lang="en-US">
              <a:latin typeface="Times New Roman" panose="02020603050405020304" pitchFamily="18" charset="0"/>
            </a:endParaRPr>
          </a:p>
        </p:txBody>
      </p:sp>
      <p:sp>
        <p:nvSpPr>
          <p:cNvPr id="6041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042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042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042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042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042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042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042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0427" name="Rectangle 10"/>
          <p:cNvSpPr>
            <a:spLocks noGrp="1" noRot="1" noChangeAspect="1" noChangeArrowheads="1" noTextEdit="1"/>
          </p:cNvSpPr>
          <p:nvPr>
            <p:ph type="sldImg"/>
          </p:nvPr>
        </p:nvSpPr>
        <p:spPr>
          <a:xfrm>
            <a:off x="1298575" y="800100"/>
            <a:ext cx="4260850" cy="3195638"/>
          </a:xfrm>
          <a:ln cap="flat"/>
        </p:spPr>
      </p:sp>
      <p:sp>
        <p:nvSpPr>
          <p:cNvPr id="60428" name="Rectangle 11"/>
          <p:cNvSpPr>
            <a:spLocks noGrp="1" noChangeArrowheads="1"/>
          </p:cNvSpPr>
          <p:nvPr>
            <p:ph type="body" idx="1"/>
          </p:nvPr>
        </p:nvSpPr>
        <p:spPr>
          <a:noFill/>
        </p:spPr>
        <p:txBody>
          <a:bodyPr/>
          <a:lstStyle/>
          <a:p>
            <a:r>
              <a:rPr lang="en-AU" b="1" dirty="0">
                <a:latin typeface="Times New Roman" panose="02020603050405020304" pitchFamily="18" charset="0"/>
              </a:rPr>
              <a:t>Case History</a:t>
            </a:r>
            <a:endParaRPr lang="en-US" b="1" dirty="0">
              <a:latin typeface="Times New Roman" panose="02020603050405020304" pitchFamily="18" charset="0"/>
            </a:endParaRPr>
          </a:p>
          <a:p>
            <a:r>
              <a:rPr lang="en-AU" dirty="0">
                <a:latin typeface="Times New Roman" panose="02020603050405020304" pitchFamily="18" charset="0"/>
              </a:rPr>
              <a:t>Primarily, a progress history is taken to communicate to the examiner the CL wearer’s impressions of the success or otherwise &amp; experiences of CL wear in the period since the last consultation.  Such impressions also provide guidance (albeit subjective) as to which additional procedures it may be prudent to perform.  Progress history also ensures that specific concerns expressed by the wearer are addressed.  Although a standard examination routine is recommended, information derived from the history may indicate the need for an investigation of a specific aspect of the eye or vision.  The following information should be recorded prior to any examination: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details (e.g. key parameters, wear modality, etc.).</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 history of visits (e.g. times, dates, visit number) is necessary to track progress &amp; document the history of wear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An ocular history may reveal problems experienced by the wearer when using CLs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 medical history may reveal other treatments or physical or systemic conditions that may have some bearing on the findings during the after-care visit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Symptoms &amp; other complaints.  Unless specifically questioned, patients may forget minor, temporary, or transient symptoms or complaints.  Prevalence, onset, duration &amp; predisposing factors should be investigated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Subjective assessment of CL wear.  Record quality of vision, comfort, ease of handling, &amp; impressions of the care regimen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Wearing time in hours per day &amp; days per week should be recorded as a gauge of progress.  It is often an indication of the actual level of ‘success’ &amp; if less than expected, the reason(s) needs to be explored.  If greater than advised, does it constitute overwear?  If limited wearing time is desired, e.g. social wear or sports, this should be noted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Note patient-specific conditions that may be relevant to the examination’s findings (e.g. the need for a shortened wearing time, special medications or applications, engagement in a specific activity, etc.).</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p>
            <a:fld id="{2D3B0BEF-F132-4F19-95A9-B31F59178F18}" type="slidenum">
              <a:rPr lang="en-US" smtClean="0">
                <a:latin typeface="Times New Roman" panose="02020603050405020304" pitchFamily="18" charset="0"/>
              </a:rPr>
              <a:t>49</a:t>
            </a:fld>
            <a:endParaRPr lang="en-US">
              <a:latin typeface="Times New Roman" panose="02020603050405020304" pitchFamily="18" charset="0"/>
            </a:endParaRPr>
          </a:p>
        </p:txBody>
      </p:sp>
      <p:sp>
        <p:nvSpPr>
          <p:cNvPr id="6144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144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144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144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144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144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144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145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1451" name="Rectangle 10"/>
          <p:cNvSpPr>
            <a:spLocks noGrp="1" noRot="1" noChangeAspect="1" noChangeArrowheads="1" noTextEdit="1"/>
          </p:cNvSpPr>
          <p:nvPr>
            <p:ph type="sldImg"/>
          </p:nvPr>
        </p:nvSpPr>
        <p:spPr>
          <a:xfrm>
            <a:off x="1298575" y="800100"/>
            <a:ext cx="4260850" cy="3195638"/>
          </a:xfrm>
          <a:ln cap="flat"/>
        </p:spPr>
      </p:sp>
      <p:sp>
        <p:nvSpPr>
          <p:cNvPr id="61452" name="Rectangle 11"/>
          <p:cNvSpPr>
            <a:spLocks noGrp="1" noChangeArrowheads="1"/>
          </p:cNvSpPr>
          <p:nvPr>
            <p:ph type="body" idx="1"/>
          </p:nvPr>
        </p:nvSpPr>
        <p:spPr>
          <a:noFill/>
        </p:spPr>
        <p:txBody>
          <a:bodyPr/>
          <a:lstStyle/>
          <a:p>
            <a:r>
              <a:rPr lang="en-AU" b="1" dirty="0">
                <a:latin typeface="Times New Roman" panose="02020603050405020304" pitchFamily="18" charset="0"/>
              </a:rPr>
              <a:t>The Interview: Interviewer-Interviewee Process</a:t>
            </a:r>
            <a:endParaRPr lang="en-US" dirty="0">
              <a:latin typeface="Times New Roman" panose="02020603050405020304" pitchFamily="18" charset="0"/>
            </a:endParaRPr>
          </a:p>
          <a:p>
            <a:r>
              <a:rPr lang="en-AU" dirty="0">
                <a:latin typeface="Times New Roman" panose="02020603050405020304" pitchFamily="18" charset="0"/>
              </a:rPr>
              <a:t>While the interview process is aimed at soliciting information that can improve the level of patient care, the interviewer must always be receptive to unsolicited information which may prove to be of great value.  The interview can be conducted over the telephone or face-to-face.  It differs little from those conducted during earlier visits except for its aim of ascertaining what symptomatology (if any) may be CL-related.  Aside from the various details mentioned above, family &amp; personal information may provide further insight into the patient’s perspective &amp; is also useful in that attempts to elicit it demonstrate concern for the total wellbeing of the patient.  The information derived from patients can vary depending on the level of trust, confidence, &amp; rapport that the practitioner &amp;/or clinical staff have established.  Ideally, the approach &amp; attitude should be varied according to the needs &amp; personality of the patient:</a:t>
            </a:r>
            <a:endParaRPr lang="en-US" dirty="0">
              <a:latin typeface="Times New Roman" panose="02020603050405020304" pitchFamily="18" charset="0"/>
            </a:endParaRPr>
          </a:p>
          <a:p>
            <a:r>
              <a:rPr lang="en-AU" b="1" dirty="0">
                <a:latin typeface="Times New Roman" panose="02020603050405020304" pitchFamily="18" charset="0"/>
              </a:rPr>
              <a:t>Children</a:t>
            </a:r>
            <a:endParaRPr lang="en-US" b="1" dirty="0">
              <a:latin typeface="Times New Roman" panose="02020603050405020304" pitchFamily="18" charset="0"/>
            </a:endParaRPr>
          </a:p>
          <a:p>
            <a:r>
              <a:rPr lang="en-AU" dirty="0">
                <a:latin typeface="Times New Roman" panose="02020603050405020304" pitchFamily="18" charset="0"/>
              </a:rPr>
              <a:t>Children often find it difficult to express what they feel.  Simple language &amp; examples help them communicate what they may be experiencing.  It may also be easier for children to associate with mascots or characters in motion pictures or cartoons.  Kindergarten, Illiterate E, &amp; Landolt C VA charts are useful with young children, especially if there is a language or cultural barrier as well.</a:t>
            </a:r>
            <a:endParaRPr lang="en-US" dirty="0">
              <a:latin typeface="Times New Roman" panose="02020603050405020304" pitchFamily="18" charset="0"/>
            </a:endParaRPr>
          </a:p>
          <a:p>
            <a:r>
              <a:rPr lang="en-AU" b="1" dirty="0">
                <a:latin typeface="Times New Roman" panose="02020603050405020304" pitchFamily="18" charset="0"/>
              </a:rPr>
              <a:t>Elderly patients</a:t>
            </a:r>
            <a:endParaRPr lang="en-US" b="1" dirty="0">
              <a:latin typeface="Times New Roman" panose="02020603050405020304" pitchFamily="18" charset="0"/>
            </a:endParaRPr>
          </a:p>
          <a:p>
            <a:r>
              <a:rPr lang="en-AU" dirty="0">
                <a:latin typeface="Times New Roman" panose="02020603050405020304" pitchFamily="18" charset="0"/>
              </a:rPr>
              <a:t>Older patients like to talk about how they are feeling.  A suitable level of concern on the part of the practitioner helps to build a good practitioner-patient relationship, &amp; is probably one of the main aspects elderly patients look for in their health care providers.</a:t>
            </a:r>
            <a:endParaRPr lang="en-US" dirty="0">
              <a:latin typeface="Times New Roman" panose="02020603050405020304" pitchFamily="18" charset="0"/>
            </a:endParaRPr>
          </a:p>
          <a:p>
            <a:r>
              <a:rPr lang="en-AU" b="1" dirty="0">
                <a:latin typeface="Times New Roman" panose="02020603050405020304" pitchFamily="18" charset="0"/>
              </a:rPr>
              <a:t>Hypochondriacs</a:t>
            </a:r>
            <a:endParaRPr lang="en-US" b="1" dirty="0">
              <a:latin typeface="Times New Roman" panose="02020603050405020304" pitchFamily="18" charset="0"/>
            </a:endParaRPr>
          </a:p>
          <a:p>
            <a:r>
              <a:rPr lang="en-AU" dirty="0">
                <a:latin typeface="Times New Roman" panose="02020603050405020304" pitchFamily="18" charset="0"/>
              </a:rPr>
              <a:t>Overly sensitive patients are difficult to deal with because their complaints may be based on underlying fears &amp; insecurities rather than clinical difficulties, or may be disproportionately related to the underlying cause (if any).  Reassurance should be given during the interview &amp; after the examination to allay any doubts that the patient may have.  However, with such people excessive fuss over details may be unwise, as it may fuel their problem rather than help manage it.</a:t>
            </a:r>
            <a:endParaRPr lang="en-US" dirty="0">
              <a:latin typeface="Times New Roman" panose="02020603050405020304" pitchFamily="18" charset="0"/>
            </a:endParaRPr>
          </a:p>
          <a:p>
            <a:r>
              <a:rPr lang="en-AU" b="1" dirty="0">
                <a:latin typeface="Times New Roman" panose="02020603050405020304" pitchFamily="18" charset="0"/>
              </a:rPr>
              <a:t>Patients with verbal disability</a:t>
            </a:r>
            <a:endParaRPr lang="en-US" b="1" dirty="0">
              <a:latin typeface="Times New Roman" panose="02020603050405020304" pitchFamily="18" charset="0"/>
            </a:endParaRPr>
          </a:p>
          <a:p>
            <a:r>
              <a:rPr lang="en-AU" dirty="0">
                <a:latin typeface="Times New Roman" panose="02020603050405020304" pitchFamily="18" charset="0"/>
              </a:rPr>
              <a:t>When verbal communication is not possible, other means need to be employed to question patients about how they feel.  Sign language, writing, hand gestures, &amp; facial expressions are useful ways to facilitate communication.  General body language should also be observed as it is frequently the most efficient &amp; least fatiguing method of both gross &amp; subtle communication.  A family member is often useful as an intermediary between the practitioner &amp; patient.</a:t>
            </a:r>
            <a:endParaRPr lang="en-US" dirty="0">
              <a:latin typeface="Times New Roman" panose="02020603050405020304" pitchFamily="18" charset="0"/>
            </a:endParaRPr>
          </a:p>
          <a:p>
            <a:r>
              <a:rPr lang="en-AU" b="1" dirty="0">
                <a:latin typeface="Times New Roman" panose="02020603050405020304" pitchFamily="18" charset="0"/>
              </a:rPr>
              <a:t>Patients with hearing disability</a:t>
            </a:r>
            <a:endParaRPr lang="en-US" b="1" dirty="0">
              <a:latin typeface="Times New Roman" panose="02020603050405020304" pitchFamily="18" charset="0"/>
            </a:endParaRPr>
          </a:p>
          <a:p>
            <a:r>
              <a:rPr lang="en-AU" dirty="0">
                <a:latin typeface="Times New Roman" panose="02020603050405020304" pitchFamily="18" charset="0"/>
              </a:rPr>
              <a:t>Any interview should maintain the privacy of patients, especially those with hearing disabilities.  When conversation volume needs to be </a:t>
            </a:r>
            <a:r>
              <a:rPr lang="en-AU" dirty="0">
                <a:latin typeface="Arial" panose="020B0604020202020204"/>
                <a:cs typeface="Arial" panose="020B0604020202020204"/>
              </a:rPr>
              <a:t>↑</a:t>
            </a:r>
            <a:r>
              <a:rPr lang="en-AU" dirty="0">
                <a:latin typeface="Times New Roman" panose="02020603050405020304" pitchFamily="18" charset="0"/>
              </a:rPr>
              <a:t>, conducting the interview in another room away from the hearing of others (e.g. patients in the waiting room are often just a wall away) will help make the patient less inhibited &amp; more open, &amp; result in a better quality of communication.</a:t>
            </a:r>
            <a:endParaRPr 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sldNum" sz="quarter" idx="5"/>
          </p:nvPr>
        </p:nvSpPr>
        <p:spPr>
          <a:noFill/>
        </p:spPr>
        <p:txBody>
          <a:bodyPr/>
          <a:lstStyle/>
          <a:p>
            <a:fld id="{B5FBD446-F198-4C53-BD08-9605E61F942F}" type="slidenum">
              <a:rPr lang="en-US" smtClean="0">
                <a:latin typeface="Times New Roman" panose="02020603050405020304" pitchFamily="18" charset="0"/>
              </a:rPr>
              <a:t>50</a:t>
            </a:fld>
            <a:endParaRPr lang="en-US">
              <a:latin typeface="Times New Roman" panose="02020603050405020304" pitchFamily="18" charset="0"/>
            </a:endParaRPr>
          </a:p>
        </p:txBody>
      </p:sp>
      <p:sp>
        <p:nvSpPr>
          <p:cNvPr id="6246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246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246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247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247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247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247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247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2475" name="Rectangle 10"/>
          <p:cNvSpPr>
            <a:spLocks noGrp="1" noRot="1" noChangeAspect="1" noChangeArrowheads="1" noTextEdit="1"/>
          </p:cNvSpPr>
          <p:nvPr>
            <p:ph type="sldImg"/>
          </p:nvPr>
        </p:nvSpPr>
        <p:spPr>
          <a:xfrm>
            <a:off x="1298575" y="800100"/>
            <a:ext cx="4260850" cy="3195638"/>
          </a:xfrm>
          <a:ln cap="flat"/>
        </p:spPr>
      </p:sp>
      <p:sp>
        <p:nvSpPr>
          <p:cNvPr id="62476" name="Rectangle 11"/>
          <p:cNvSpPr>
            <a:spLocks noGrp="1" noChangeArrowheads="1"/>
          </p:cNvSpPr>
          <p:nvPr>
            <p:ph type="body" idx="1"/>
          </p:nvPr>
        </p:nvSpPr>
        <p:spPr>
          <a:noFill/>
        </p:spPr>
        <p:txBody>
          <a:bodyPr/>
          <a:lstStyle/>
          <a:p>
            <a:endParaRPr 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p:spPr>
        <p:txBody>
          <a:bodyPr/>
          <a:lstStyle/>
          <a:p>
            <a:fld id="{B62030DB-4A18-446E-B8BC-A91DAE7AA7A8}" type="slidenum">
              <a:rPr lang="en-US" smtClean="0">
                <a:latin typeface="Times New Roman" panose="02020603050405020304" pitchFamily="18" charset="0"/>
              </a:rPr>
              <a:t>51</a:t>
            </a:fld>
            <a:endParaRPr lang="en-US">
              <a:latin typeface="Times New Roman" panose="02020603050405020304" pitchFamily="18" charset="0"/>
            </a:endParaRPr>
          </a:p>
        </p:txBody>
      </p:sp>
      <p:sp>
        <p:nvSpPr>
          <p:cNvPr id="6349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349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349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349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349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349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349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349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3499" name="Rectangle 10"/>
          <p:cNvSpPr>
            <a:spLocks noGrp="1" noRot="1" noChangeAspect="1" noChangeArrowheads="1" noTextEdit="1"/>
          </p:cNvSpPr>
          <p:nvPr>
            <p:ph type="sldImg"/>
          </p:nvPr>
        </p:nvSpPr>
        <p:spPr>
          <a:xfrm>
            <a:off x="1298575" y="800100"/>
            <a:ext cx="4260850" cy="3195638"/>
          </a:xfrm>
          <a:ln cap="flat"/>
        </p:spPr>
      </p:sp>
      <p:sp>
        <p:nvSpPr>
          <p:cNvPr id="63500" name="Rectangle 11"/>
          <p:cNvSpPr>
            <a:spLocks noGrp="1" noChangeArrowheads="1"/>
          </p:cNvSpPr>
          <p:nvPr>
            <p:ph type="body" idx="1"/>
          </p:nvPr>
        </p:nvSpPr>
        <p:spPr>
          <a:noFill/>
        </p:spPr>
        <p:txBody>
          <a:bodyPr/>
          <a:lstStyle/>
          <a:p>
            <a:r>
              <a:rPr lang="en-AU" b="1" dirty="0">
                <a:latin typeface="Times New Roman" panose="02020603050405020304" pitchFamily="18" charset="0"/>
              </a:rPr>
              <a:t>The Interview - Developing the Skills</a:t>
            </a:r>
            <a:endParaRPr lang="en-US" dirty="0">
              <a:latin typeface="Times New Roman" panose="02020603050405020304" pitchFamily="18" charset="0"/>
            </a:endParaRPr>
          </a:p>
          <a:p>
            <a:r>
              <a:rPr lang="en-AU" dirty="0">
                <a:latin typeface="Times New Roman" panose="02020603050405020304" pitchFamily="18" charset="0"/>
              </a:rPr>
              <a:t>Good interviewing skills can be developed.  Being a good listener &amp; showing genuine interest &amp; concern are the key elements of conducting a good interview.  There are a number of ways in which a good interview can be conducted by the practitioner or clinical assistant: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Prepare a list of all the essential issues, questions, &amp; other information which need to be raised with the patient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Ensure the record card’s design facilitates easy recording &amp; has enough space for comments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To aid patient openness, the introduction should be casual, unhurried ,&amp; aimed at putting the patient at ease prior to the interview proper commencing.  Keen observation skills may provide clues to issues (e.g. the condition of the CL case) that should be raised subsequently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Adjust the terminology used to suit the patient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Photographs, illustrations, &amp; diagrams (often available from optical/CL manufacturers) are useful in helping patients describe a transient symptom or observation they may have made.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CCFA285-7F7B-46D1-A2DD-2C77C14C9D05}" type="slidenum">
              <a:rPr lang="en-US"/>
              <a:t>7</a:t>
            </a:fld>
            <a:endParaRPr lang="en-US"/>
          </a:p>
        </p:txBody>
      </p:sp>
      <p:sp>
        <p:nvSpPr>
          <p:cNvPr id="4710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4710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4710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4711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4711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4711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4711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4711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47115" name="Rectangle 10"/>
          <p:cNvSpPr>
            <a:spLocks noGrp="1" noRot="1" noChangeAspect="1" noChangeArrowheads="1" noTextEdit="1"/>
          </p:cNvSpPr>
          <p:nvPr>
            <p:ph type="sldImg"/>
          </p:nvPr>
        </p:nvSpPr>
        <p:spPr>
          <a:xfrm>
            <a:off x="1298575" y="800100"/>
            <a:ext cx="4260850" cy="3195638"/>
          </a:xfrm>
          <a:ln cap="flat"/>
        </p:spPr>
      </p:sp>
      <p:sp>
        <p:nvSpPr>
          <p:cNvPr id="47116" name="Rectangle 11"/>
          <p:cNvSpPr>
            <a:spLocks noGrp="1" noChangeArrowheads="1"/>
          </p:cNvSpPr>
          <p:nvPr>
            <p:ph type="body" idx="1"/>
          </p:nvPr>
        </p:nvSpPr>
        <p:spPr>
          <a:noFill/>
        </p:spPr>
        <p:txBody>
          <a:bodyPr/>
          <a:lstStyle/>
          <a:p>
            <a:r>
              <a:rPr lang="en-AU" b="1" dirty="0"/>
              <a:t>Verification</a:t>
            </a:r>
            <a:endParaRPr lang="en-US" b="1" dirty="0"/>
          </a:p>
          <a:p>
            <a:r>
              <a:rPr lang="en-AU" dirty="0"/>
              <a:t>Verification of CLs involves 3 stages:</a:t>
            </a:r>
            <a:endParaRPr lang="en-US" dirty="0"/>
          </a:p>
          <a:p>
            <a:r>
              <a:rPr lang="en-AU" b="1" dirty="0"/>
              <a:t>Laboratory</a:t>
            </a:r>
            <a:endParaRPr lang="en-US" b="1" dirty="0"/>
          </a:p>
          <a:p>
            <a:r>
              <a:rPr lang="en-AU" dirty="0"/>
              <a:t>Laboratory verification is usually performed in conjunction with each phase of the manufacturing process.  Verification of each parameter generated during manufacture is required.  Automated manufacturing processes  require </a:t>
            </a:r>
            <a:r>
              <a:rPr lang="en-AU" dirty="0">
                <a:latin typeface="Arial" panose="020B0604020202020204"/>
                <a:cs typeface="Arial" panose="020B0604020202020204"/>
              </a:rPr>
              <a:t>↓ </a:t>
            </a:r>
            <a:r>
              <a:rPr lang="en-AU" dirty="0"/>
              <a:t>verification steps.  During the final phase of manufacture, an overall parameter check is performed to ensure the CLs do not differ significantly from the parameters ordered by the practitioner.</a:t>
            </a:r>
            <a:endParaRPr lang="en-US" dirty="0"/>
          </a:p>
          <a:p>
            <a:r>
              <a:rPr lang="en-AU" b="1" dirty="0"/>
              <a:t>Clinic</a:t>
            </a:r>
            <a:endParaRPr lang="en-US" b="1" dirty="0"/>
          </a:p>
          <a:p>
            <a:r>
              <a:rPr lang="en-AU" dirty="0"/>
              <a:t>It is the responsibility of the practitioner to verify that the CLs  received have the correct parameters.  Warranties for a limited time period are offered by most laboratories.  Verification of CLs upon receipt, rather than during the dispensing visit, is advisable.  This enables warranty claims to be made &amp; assures the practitioner that the CLs are within tolerance.</a:t>
            </a:r>
            <a:endParaRPr lang="en-US" dirty="0"/>
          </a:p>
          <a:p>
            <a:r>
              <a:rPr lang="en-AU" b="1" dirty="0"/>
              <a:t>Patient</a:t>
            </a:r>
            <a:endParaRPr lang="en-US" b="1" dirty="0"/>
          </a:p>
          <a:p>
            <a:r>
              <a:rPr lang="en-AU" dirty="0"/>
              <a:t>Assuming the original practitioner’s order was appropriate for the patient, ‘on-eye’ fit is another indicator of whether a CL has been manufactured to specifications.  A satisfactory CL-to-cornea relationship with adequate tear exchange should be the main objectives of the fitting assessment.</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p:spPr>
        <p:txBody>
          <a:bodyPr/>
          <a:lstStyle/>
          <a:p>
            <a:fld id="{DC5A79B1-7FF3-4F29-B7A0-494B5667D2CB}" type="slidenum">
              <a:rPr lang="en-US" smtClean="0">
                <a:latin typeface="Times New Roman" panose="02020603050405020304" pitchFamily="18" charset="0"/>
              </a:rPr>
              <a:t>52</a:t>
            </a:fld>
            <a:endParaRPr lang="en-US">
              <a:latin typeface="Times New Roman" panose="02020603050405020304" pitchFamily="18" charset="0"/>
            </a:endParaRPr>
          </a:p>
        </p:txBody>
      </p:sp>
      <p:sp>
        <p:nvSpPr>
          <p:cNvPr id="6451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451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451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451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451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452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452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452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4523" name="Rectangle 10"/>
          <p:cNvSpPr>
            <a:spLocks noGrp="1" noRot="1" noChangeAspect="1" noChangeArrowheads="1" noTextEdit="1"/>
          </p:cNvSpPr>
          <p:nvPr>
            <p:ph type="sldImg"/>
          </p:nvPr>
        </p:nvSpPr>
        <p:spPr>
          <a:xfrm>
            <a:off x="1298575" y="800100"/>
            <a:ext cx="4260850" cy="3195638"/>
          </a:xfrm>
          <a:ln cap="flat"/>
        </p:spPr>
      </p:sp>
      <p:sp>
        <p:nvSpPr>
          <p:cNvPr id="64524" name="Rectangle 11"/>
          <p:cNvSpPr>
            <a:spLocks noGrp="1" noChangeArrowheads="1"/>
          </p:cNvSpPr>
          <p:nvPr>
            <p:ph type="body" idx="1"/>
          </p:nvPr>
        </p:nvSpPr>
        <p:spPr>
          <a:noFill/>
        </p:spPr>
        <p:txBody>
          <a:bodyPr/>
          <a:lstStyle/>
          <a:p>
            <a:r>
              <a:rPr lang="en-AU" b="1" dirty="0">
                <a:latin typeface="Times New Roman" panose="02020603050405020304" pitchFamily="18" charset="0"/>
              </a:rPr>
              <a:t>The Interview</a:t>
            </a:r>
          </a:p>
          <a:p>
            <a:r>
              <a:rPr lang="en-AU" dirty="0">
                <a:latin typeface="Times New Roman" panose="02020603050405020304" pitchFamily="18" charset="0"/>
              </a:rPr>
              <a:t>The interview proper should encompass most or all of the following: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Wearing time on the day of consultation as well as the ‘usual’ wearing time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Patient’s impression of their:</a:t>
            </a:r>
            <a:endParaRPr lang="en-US" dirty="0">
              <a:latin typeface="Times New Roman" panose="02020603050405020304" pitchFamily="18" charset="0"/>
            </a:endParaRPr>
          </a:p>
          <a:p>
            <a:pPr marL="628650" lvl="1" indent="-171450">
              <a:buFont typeface="Arial" panose="020B0604020202020204" pitchFamily="34" charset="0"/>
              <a:buChar char="•"/>
            </a:pPr>
            <a:r>
              <a:rPr lang="en-AU" dirty="0">
                <a:latin typeface="Times New Roman" panose="02020603050405020304" pitchFamily="18" charset="0"/>
              </a:rPr>
              <a:t>CL comfort</a:t>
            </a:r>
            <a:endParaRPr lang="en-US" dirty="0">
              <a:latin typeface="Times New Roman" panose="02020603050405020304" pitchFamily="18" charset="0"/>
            </a:endParaRPr>
          </a:p>
          <a:p>
            <a:pPr marL="628650" lvl="1" indent="-171450">
              <a:buFont typeface="Arial" panose="020B0604020202020204" pitchFamily="34" charset="0"/>
              <a:buChar char="•"/>
            </a:pPr>
            <a:r>
              <a:rPr lang="en-AU" dirty="0">
                <a:latin typeface="Times New Roman" panose="02020603050405020304" pitchFamily="18" charset="0"/>
              </a:rPr>
              <a:t>vision quality</a:t>
            </a:r>
            <a:endParaRPr lang="en-US" dirty="0">
              <a:latin typeface="Times New Roman" panose="02020603050405020304" pitchFamily="18" charset="0"/>
            </a:endParaRPr>
          </a:p>
          <a:p>
            <a:pPr marL="628650" lvl="1" indent="-171450">
              <a:buFont typeface="Arial" panose="020B0604020202020204" pitchFamily="34" charset="0"/>
              <a:buChar char="•"/>
            </a:pPr>
            <a:r>
              <a:rPr lang="en-AU" dirty="0">
                <a:latin typeface="Times New Roman" panose="02020603050405020304" pitchFamily="18" charset="0"/>
              </a:rPr>
              <a:t>eye health</a:t>
            </a:r>
            <a:endParaRPr lang="en-US" dirty="0">
              <a:latin typeface="Times New Roman" panose="02020603050405020304" pitchFamily="18" charset="0"/>
            </a:endParaRPr>
          </a:p>
          <a:p>
            <a:pPr marL="628650" lvl="1" indent="-171450">
              <a:buFont typeface="Arial" panose="020B0604020202020204" pitchFamily="34" charset="0"/>
              <a:buChar char="•"/>
            </a:pPr>
            <a:r>
              <a:rPr lang="en-AU" dirty="0">
                <a:latin typeface="Times New Roman" panose="02020603050405020304" pitchFamily="18" charset="0"/>
              </a:rPr>
              <a:t>general health.</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Medications, allergies, etc. which may be relevant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 discussion of expected &amp; abnormal adaptive symptoms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care products used, the frequency of their use, &amp; the apparent level of patient compliance with CL care instructions.  Are the recommended CL care products being used?  If protein remover has been prescribed, is it being used &amp; in the manner recommended?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Age(s) of the CLs.  How do the reported figures fit with the replacement schedule (if any)?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Competence at insertion &amp; removal (claimed or demonstrated).</a:t>
            </a:r>
            <a:endParaRPr lang="en-US" dirty="0">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p:spPr>
        <p:txBody>
          <a:bodyPr/>
          <a:lstStyle/>
          <a:p>
            <a:fld id="{8838593C-7291-4267-B68C-EED0B2A808F9}" type="slidenum">
              <a:rPr lang="en-US" smtClean="0">
                <a:latin typeface="Times New Roman" panose="02020603050405020304" pitchFamily="18" charset="0"/>
              </a:rPr>
              <a:t>53</a:t>
            </a:fld>
            <a:endParaRPr lang="en-US">
              <a:latin typeface="Times New Roman" panose="02020603050405020304" pitchFamily="18" charset="0"/>
            </a:endParaRPr>
          </a:p>
        </p:txBody>
      </p:sp>
      <p:sp>
        <p:nvSpPr>
          <p:cNvPr id="6553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554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554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554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554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554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554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554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5547" name="Rectangle 10"/>
          <p:cNvSpPr>
            <a:spLocks noGrp="1" noRot="1" noChangeAspect="1" noChangeArrowheads="1" noTextEdit="1"/>
          </p:cNvSpPr>
          <p:nvPr>
            <p:ph type="sldImg"/>
          </p:nvPr>
        </p:nvSpPr>
        <p:spPr>
          <a:xfrm>
            <a:off x="1298575" y="800100"/>
            <a:ext cx="4260850" cy="3195638"/>
          </a:xfrm>
          <a:ln cap="flat"/>
        </p:spPr>
      </p:sp>
      <p:sp>
        <p:nvSpPr>
          <p:cNvPr id="65548" name="Rectangle 11"/>
          <p:cNvSpPr>
            <a:spLocks noGrp="1" noChangeArrowheads="1"/>
          </p:cNvSpPr>
          <p:nvPr>
            <p:ph type="body" idx="1"/>
          </p:nvPr>
        </p:nvSpPr>
        <p:spPr>
          <a:noFill/>
        </p:spPr>
        <p:txBody>
          <a:bodyPr/>
          <a:lstStyle/>
          <a:p>
            <a:r>
              <a:rPr lang="en-AU" b="1" dirty="0">
                <a:latin typeface="Times New Roman" panose="02020603050405020304" pitchFamily="18" charset="0"/>
              </a:rPr>
              <a:t>After-Care Examination Procedures</a:t>
            </a:r>
            <a:endParaRPr lang="en-US" b="1" dirty="0">
              <a:latin typeface="Times New Roman" panose="02020603050405020304" pitchFamily="18" charset="0"/>
            </a:endParaRPr>
          </a:p>
          <a:p>
            <a:r>
              <a:rPr lang="en-AU" dirty="0">
                <a:latin typeface="Times New Roman" panose="02020603050405020304" pitchFamily="18" charset="0"/>
              </a:rPr>
              <a:t>Where there is no apparent contra-indication, patients should be advised to wear their CLs when they attend after-care visits.  This allows the practitioner to make an evaluation of the CLs </a:t>
            </a:r>
            <a:r>
              <a:rPr lang="en-AU" i="1" dirty="0">
                <a:latin typeface="Times New Roman" panose="02020603050405020304" pitchFamily="18" charset="0"/>
              </a:rPr>
              <a:t>in situ </a:t>
            </a:r>
            <a:r>
              <a:rPr lang="en-AU" dirty="0">
                <a:latin typeface="Times New Roman" panose="02020603050405020304" pitchFamily="18" charset="0"/>
              </a:rPr>
              <a:t>after several hours of CL wear.  If patients are having difficulties wearing &amp;/or adapting to their CLs they should </a:t>
            </a:r>
            <a:r>
              <a:rPr lang="en-AU" i="1" dirty="0">
                <a:latin typeface="Times New Roman" panose="02020603050405020304" pitchFamily="18" charset="0"/>
              </a:rPr>
              <a:t>not</a:t>
            </a:r>
            <a:r>
              <a:rPr lang="en-AU" dirty="0">
                <a:latin typeface="Times New Roman" panose="02020603050405020304" pitchFamily="18" charset="0"/>
              </a:rPr>
              <a:t> be coerced into wearing them to the after-care visit in case there is a serious underlying cause for the difficulty.  Under such circumstances, the patient should present their CLs for inspection before insertion is attempted.  It is useful to ascertain whether the problem is unilateral or bilateral.</a:t>
            </a:r>
            <a:endParaRPr lang="en-US" dirty="0">
              <a:latin typeface="Times New Roman" panose="02020603050405020304" pitchFamily="18" charset="0"/>
            </a:endParaRPr>
          </a:p>
          <a:p>
            <a:r>
              <a:rPr lang="en-AU" dirty="0">
                <a:latin typeface="Times New Roman" panose="02020603050405020304" pitchFamily="18" charset="0"/>
              </a:rPr>
              <a:t>Differences in fitting, vision, &amp; comfort between the after-care &amp; dispensing visits should be carefully noted.  Any significant difference is reason to suspect the existence of a problem arising during the adaptation period, e.g. corneal curvature changes, alterations in CL fit (see Unit 5.4, &amp; </a:t>
            </a:r>
            <a:r>
              <a:rPr lang="en-AU" dirty="0" err="1">
                <a:latin typeface="Times New Roman" panose="02020603050405020304" pitchFamily="18" charset="0"/>
              </a:rPr>
              <a:t>Dormon-Brailsford</a:t>
            </a:r>
            <a:r>
              <a:rPr lang="en-AU" dirty="0">
                <a:latin typeface="Times New Roman" panose="02020603050405020304" pitchFamily="18" charset="0"/>
              </a:rPr>
              <a:t>, 1974).</a:t>
            </a:r>
            <a:endParaRPr lang="en-US" dirty="0">
              <a:latin typeface="Times New Roman" panose="02020603050405020304" pitchFamily="18" charset="0"/>
            </a:endParaRPr>
          </a:p>
          <a:p>
            <a:r>
              <a:rPr lang="en-AU" dirty="0">
                <a:latin typeface="Times New Roman" panose="02020603050405020304" pitchFamily="18" charset="0"/>
              </a:rPr>
              <a:t>A standard protocol for an after-care examination might include all or most of the following.  Where possible, findings should be recorded diagrammatically.</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p:spPr>
        <p:txBody>
          <a:bodyPr/>
          <a:lstStyle/>
          <a:p>
            <a:fld id="{BBA00576-83FE-4529-B150-FA5725A69D60}" type="slidenum">
              <a:rPr lang="en-US" smtClean="0">
                <a:latin typeface="Times New Roman" panose="02020603050405020304" pitchFamily="18" charset="0"/>
              </a:rPr>
              <a:t>54</a:t>
            </a:fld>
            <a:endParaRPr lang="en-US">
              <a:latin typeface="Times New Roman" panose="02020603050405020304" pitchFamily="18" charset="0"/>
            </a:endParaRPr>
          </a:p>
        </p:txBody>
      </p:sp>
      <p:sp>
        <p:nvSpPr>
          <p:cNvPr id="6656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656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656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656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656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656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656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657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6571" name="Rectangle 10"/>
          <p:cNvSpPr>
            <a:spLocks noGrp="1" noRot="1" noChangeAspect="1" noChangeArrowheads="1" noTextEdit="1"/>
          </p:cNvSpPr>
          <p:nvPr>
            <p:ph type="sldImg"/>
          </p:nvPr>
        </p:nvSpPr>
        <p:spPr>
          <a:xfrm>
            <a:off x="1298575" y="800100"/>
            <a:ext cx="4260850" cy="3195638"/>
          </a:xfrm>
          <a:ln cap="flat"/>
        </p:spPr>
      </p:sp>
      <p:sp>
        <p:nvSpPr>
          <p:cNvPr id="66572"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a:t>
            </a:r>
            <a:endParaRPr lang="en-US" dirty="0">
              <a:latin typeface="Times New Roman" panose="02020603050405020304" pitchFamily="18" charset="0"/>
            </a:endParaRPr>
          </a:p>
          <a:p>
            <a:r>
              <a:rPr lang="en-AU" dirty="0">
                <a:latin typeface="Times New Roman" panose="02020603050405020304" pitchFamily="18" charset="0"/>
              </a:rPr>
              <a:t>Visual acuity.  </a:t>
            </a:r>
            <a:r>
              <a:rPr lang="en-AU" dirty="0" err="1">
                <a:latin typeface="Times New Roman" panose="02020603050405020304" pitchFamily="18" charset="0"/>
              </a:rPr>
              <a:t>Monocularly</a:t>
            </a:r>
            <a:r>
              <a:rPr lang="en-AU" dirty="0">
                <a:latin typeface="Times New Roman" panose="02020603050405020304" pitchFamily="18" charset="0"/>
              </a:rPr>
              <a:t> &amp; binocularly.</a:t>
            </a:r>
            <a:endParaRPr lang="en-US" dirty="0">
              <a:latin typeface="Times New Roman" panose="02020603050405020304" pitchFamily="18" charset="0"/>
            </a:endParaRPr>
          </a:p>
          <a:p>
            <a:r>
              <a:rPr lang="en-AU" dirty="0">
                <a:latin typeface="Times New Roman" panose="02020603050405020304" pitchFamily="18" charset="0"/>
              </a:rPr>
              <a:t>Retinoscopy &amp; over-refraction.  The latter can be either a best-sphere result or a full </a:t>
            </a:r>
            <a:r>
              <a:rPr lang="en-AU" dirty="0" err="1">
                <a:latin typeface="Times New Roman" panose="02020603050405020304" pitchFamily="18" charset="0"/>
              </a:rPr>
              <a:t>sphero</a:t>
            </a:r>
            <a:r>
              <a:rPr lang="en-AU" dirty="0">
                <a:latin typeface="Times New Roman" panose="02020603050405020304" pitchFamily="18" charset="0"/>
              </a:rPr>
              <a:t>-cylindrical subjective.  The result recorded should mirror a balanced binocular refraction.</a:t>
            </a:r>
            <a:endParaRPr lang="en-US" dirty="0">
              <a:latin typeface="Times New Roman" panose="02020603050405020304" pitchFamily="18" charset="0"/>
            </a:endParaRPr>
          </a:p>
          <a:p>
            <a:r>
              <a:rPr lang="en-AU" dirty="0">
                <a:latin typeface="Times New Roman" panose="02020603050405020304" pitchFamily="18" charset="0"/>
              </a:rPr>
              <a:t>Front Surface Keratometry (FSK or Over-keratometry).  The flexure of an GP CL </a:t>
            </a:r>
            <a:r>
              <a:rPr lang="en-AU" i="1" dirty="0">
                <a:latin typeface="Times New Roman" panose="02020603050405020304" pitchFamily="18" charset="0"/>
              </a:rPr>
              <a:t>in situ</a:t>
            </a:r>
            <a:r>
              <a:rPr lang="en-AU" dirty="0">
                <a:latin typeface="Times New Roman" panose="02020603050405020304" pitchFamily="18" charset="0"/>
              </a:rPr>
              <a:t> can be ascertained by a keratometer (ophthalmometer) or a </a:t>
            </a:r>
            <a:r>
              <a:rPr lang="en-AU" dirty="0" err="1">
                <a:latin typeface="Times New Roman" panose="02020603050405020304" pitchFamily="18" charset="0"/>
              </a:rPr>
              <a:t>videokeratoscope</a:t>
            </a:r>
            <a:r>
              <a:rPr lang="en-AU" dirty="0">
                <a:latin typeface="Times New Roman" panose="02020603050405020304" pitchFamily="18" charset="0"/>
              </a:rPr>
              <a:t>/topographer.  With </a:t>
            </a:r>
            <a:r>
              <a:rPr lang="en-AU" dirty="0" err="1">
                <a:latin typeface="Times New Roman" panose="02020603050405020304" pitchFamily="18" charset="0"/>
              </a:rPr>
              <a:t>SCLs</a:t>
            </a:r>
            <a:r>
              <a:rPr lang="en-AU" dirty="0">
                <a:latin typeface="Times New Roman" panose="02020603050405020304" pitchFamily="18" charset="0"/>
              </a:rPr>
              <a:t>, a qualitative assessment of their fitting behaviour can be also be made with a keratometer by noting the quality of the instrument mires reflected by the pre-lens tear film (</a:t>
            </a:r>
            <a:r>
              <a:rPr lang="en-AU" dirty="0" err="1">
                <a:latin typeface="Times New Roman" panose="02020603050405020304" pitchFamily="18" charset="0"/>
              </a:rPr>
              <a:t>PreLTF</a:t>
            </a:r>
            <a:r>
              <a:rPr lang="en-AU" dirty="0">
                <a:latin typeface="Times New Roman" panose="02020603050405020304" pitchFamily="18" charset="0"/>
              </a:rPr>
              <a:t>).  Behavioural changes </a:t>
            </a:r>
            <a:r>
              <a:rPr lang="en-AU" dirty="0">
                <a:latin typeface="Arial" panose="020B0604020202020204"/>
                <a:cs typeface="Arial" panose="020B0604020202020204"/>
              </a:rPr>
              <a:t>← </a:t>
            </a:r>
            <a:r>
              <a:rPr lang="en-AU" dirty="0">
                <a:latin typeface="Times New Roman" panose="02020603050405020304" pitchFamily="18" charset="0"/>
              </a:rPr>
              <a:t>blinking are also important.</a:t>
            </a:r>
            <a:endParaRPr lang="en-US" dirty="0">
              <a:latin typeface="Times New Roman" panose="02020603050405020304" pitchFamily="18" charset="0"/>
            </a:endParaRPr>
          </a:p>
          <a:p>
            <a:r>
              <a:rPr lang="en-AU" dirty="0">
                <a:latin typeface="Times New Roman" panose="02020603050405020304" pitchFamily="18" charset="0"/>
              </a:rPr>
              <a:t>CL behaviour </a:t>
            </a:r>
            <a:r>
              <a:rPr lang="en-AU" i="1" dirty="0">
                <a:latin typeface="Times New Roman" panose="02020603050405020304" pitchFamily="18" charset="0"/>
              </a:rPr>
              <a:t>in situ, </a:t>
            </a:r>
            <a:r>
              <a:rPr lang="en-AU" dirty="0">
                <a:latin typeface="Times New Roman" panose="02020603050405020304" pitchFamily="18" charset="0"/>
              </a:rPr>
              <a:t>regardless of CL type should be assessed.  Rest position, lag in straight ahead &amp; up-gaze eye positions, &amp; effects of a blink should all be observed &amp; recorded (diagrammatically if possible).</a:t>
            </a:r>
            <a:endParaRPr lang="en-US" dirty="0">
              <a:latin typeface="Times New Roman" panose="02020603050405020304" pitchFamily="18" charset="0"/>
            </a:endParaRPr>
          </a:p>
          <a:p>
            <a:r>
              <a:rPr lang="en-AU" dirty="0">
                <a:latin typeface="Times New Roman" panose="02020603050405020304" pitchFamily="18" charset="0"/>
              </a:rPr>
              <a:t>Biomicroscopy (see Unit 4.5).  With the CLs in place, the slit-lamp can be used to study any obvious effects the CLs have on:</a:t>
            </a:r>
            <a:endParaRPr lang="en-US" dirty="0">
              <a:latin typeface="Times New Roman" panose="02020603050405020304" pitchFamily="18" charset="0"/>
            </a:endParaRPr>
          </a:p>
          <a:p>
            <a:pPr marL="171450" indent="-171450">
              <a:buFont typeface="Arial" panose="020B0604020202020204" pitchFamily="34" charset="0"/>
              <a:buChar char="•"/>
            </a:pPr>
            <a:r>
              <a:rPr lang="en-AU" dirty="0" err="1">
                <a:latin typeface="Times New Roman" panose="02020603050405020304" pitchFamily="18" charset="0"/>
              </a:rPr>
              <a:t>Limbal</a:t>
            </a:r>
            <a:r>
              <a:rPr lang="en-AU" dirty="0">
                <a:latin typeface="Times New Roman" panose="02020603050405020304" pitchFamily="18" charset="0"/>
              </a:rPr>
              <a:t> vessels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The conjunctiva under the CLs, especially at their edges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The lids &amp; the lid margins.  </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In the case of GPs, their physical relationship with the CL edges.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The </a:t>
            </a:r>
            <a:r>
              <a:rPr lang="en-AU" dirty="0" err="1">
                <a:latin typeface="Times New Roman" panose="02020603050405020304" pitchFamily="18" charset="0"/>
              </a:rPr>
              <a:t>PreLTF</a:t>
            </a:r>
            <a:r>
              <a:rPr lang="en-AU" dirty="0">
                <a:latin typeface="Times New Roman" panose="02020603050405020304" pitchFamily="18" charset="0"/>
              </a:rPr>
              <a:t>, its BUT &amp; any distinguishing characteristics such as repeatable dry spots, mucoid floaters, &amp; particulate matter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The </a:t>
            </a:r>
            <a:r>
              <a:rPr lang="en-AU" dirty="0" err="1">
                <a:latin typeface="Times New Roman" panose="02020603050405020304" pitchFamily="18" charset="0"/>
              </a:rPr>
              <a:t>PLTF</a:t>
            </a:r>
            <a:r>
              <a:rPr lang="en-AU" dirty="0">
                <a:latin typeface="Times New Roman" panose="02020603050405020304" pitchFamily="18" charset="0"/>
              </a:rPr>
              <a:t>.</a:t>
            </a:r>
            <a:endParaRPr lang="en-US" dirty="0">
              <a:latin typeface="Times New Roman" panose="02020603050405020304" pitchFamily="18" charset="0"/>
            </a:endParaRPr>
          </a:p>
          <a:p>
            <a:r>
              <a:rPr lang="en-AU" dirty="0">
                <a:latin typeface="Times New Roman" panose="02020603050405020304" pitchFamily="18" charset="0"/>
              </a:rPr>
              <a:t>Evaluation of the anterior eye proper is best performed with the CL off. </a:t>
            </a:r>
            <a:endParaRPr lang="en-US" dirty="0">
              <a:latin typeface="Times New Roman" panose="02020603050405020304" pitchFamily="18" charset="0"/>
            </a:endParaRPr>
          </a:p>
          <a:p>
            <a:r>
              <a:rPr lang="en-AU" dirty="0">
                <a:latin typeface="Times New Roman" panose="02020603050405020304" pitchFamily="18" charset="0"/>
              </a:rPr>
              <a:t>CL</a:t>
            </a:r>
            <a:r>
              <a:rPr lang="en-AU" baseline="0" dirty="0">
                <a:latin typeface="Times New Roman" panose="02020603050405020304" pitchFamily="18" charset="0"/>
              </a:rPr>
              <a:t> </a:t>
            </a:r>
            <a:r>
              <a:rPr lang="en-AU" dirty="0">
                <a:latin typeface="Times New Roman" panose="02020603050405020304" pitchFamily="18" charset="0"/>
              </a:rPr>
              <a:t>integrity.  Seeking evidence of CL damage &amp; assessing CL condition is a routine pursuit which </a:t>
            </a:r>
            <a:r>
              <a:rPr lang="en-AU" dirty="0">
                <a:latin typeface="Arial" panose="020B0604020202020204"/>
                <a:cs typeface="Arial" panose="020B0604020202020204"/>
              </a:rPr>
              <a:t>↑ </a:t>
            </a:r>
            <a:r>
              <a:rPr lang="en-AU" dirty="0">
                <a:latin typeface="Times New Roman" panose="02020603050405020304" pitchFamily="18" charset="0"/>
              </a:rPr>
              <a:t>in importance when discomfort or irritation is reported.</a:t>
            </a:r>
            <a:endParaRPr lang="en-US" dirty="0">
              <a:latin typeface="Times New Roman" panose="02020603050405020304" pitchFamily="18" charset="0"/>
            </a:endParaRPr>
          </a:p>
          <a:p>
            <a:r>
              <a:rPr lang="en-AU" dirty="0">
                <a:latin typeface="Times New Roman" panose="02020603050405020304" pitchFamily="18" charset="0"/>
              </a:rPr>
              <a:t>In the case of GP CLs, the fluorescein pattern could also be assessed &amp; the findings recorded diagrammatically.  Some practitioners prefer to use a Burton lamp to assess the fluorescein fitting pattern.  However, the spectral transmission characteristics of some GP CL materials render the Burton lamp approach impossible.</a:t>
            </a:r>
            <a:endParaRPr lang="en-US" dirty="0">
              <a:latin typeface="Times New Roman" panose="02020603050405020304" pitchFamily="18" charset="0"/>
            </a:endParaRPr>
          </a:p>
          <a:p>
            <a:r>
              <a:rPr lang="en-AU" dirty="0">
                <a:latin typeface="Times New Roman" panose="02020603050405020304" pitchFamily="18" charset="0"/>
              </a:rPr>
              <a:t>Photograph appearances of interest.  A file tracking system will be required if images are to be matched to the relevant patient file.</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p:spPr>
        <p:txBody>
          <a:bodyPr/>
          <a:lstStyle/>
          <a:p>
            <a:fld id="{7D5BDBC1-2669-4374-B71D-96B47A9141F0}" type="slidenum">
              <a:rPr lang="en-US" smtClean="0">
                <a:latin typeface="Times New Roman" panose="02020603050405020304" pitchFamily="18" charset="0"/>
              </a:rPr>
              <a:t>55</a:t>
            </a:fld>
            <a:endParaRPr lang="en-US">
              <a:latin typeface="Times New Roman" panose="02020603050405020304" pitchFamily="18" charset="0"/>
            </a:endParaRPr>
          </a:p>
        </p:txBody>
      </p:sp>
      <p:sp>
        <p:nvSpPr>
          <p:cNvPr id="6758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758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758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759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759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759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759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759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7595" name="Rectangle 10"/>
          <p:cNvSpPr>
            <a:spLocks noGrp="1" noRot="1" noChangeAspect="1" noChangeArrowheads="1" noTextEdit="1"/>
          </p:cNvSpPr>
          <p:nvPr>
            <p:ph type="sldImg"/>
          </p:nvPr>
        </p:nvSpPr>
        <p:spPr>
          <a:xfrm>
            <a:off x="1298575" y="800100"/>
            <a:ext cx="4260850" cy="3195638"/>
          </a:xfrm>
          <a:ln cap="flat"/>
        </p:spPr>
      </p:sp>
      <p:sp>
        <p:nvSpPr>
          <p:cNvPr id="67596"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OFF</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Slit-lamp</a:t>
            </a:r>
            <a:endParaRPr lang="en-US" dirty="0">
              <a:latin typeface="Times New Roman" panose="02020603050405020304" pitchFamily="18" charset="0"/>
            </a:endParaRPr>
          </a:p>
          <a:p>
            <a:pPr marL="171450" indent="-171450">
              <a:buFont typeface="Arial" panose="020B0604020202020204" pitchFamily="34" charset="0"/>
              <a:buChar char="•"/>
            </a:pPr>
            <a:r>
              <a:rPr lang="en-AU" dirty="0" err="1">
                <a:latin typeface="Times New Roman" panose="02020603050405020304" pitchFamily="18" charset="0"/>
              </a:rPr>
              <a:t>Keratometry</a:t>
            </a:r>
            <a:r>
              <a:rPr lang="en-AU" dirty="0">
                <a:latin typeface="Times New Roman" panose="02020603050405020304" pitchFamily="18" charset="0"/>
              </a:rPr>
              <a:t>, </a:t>
            </a:r>
            <a:r>
              <a:rPr lang="en-AU" dirty="0" err="1">
                <a:latin typeface="Times New Roman" panose="02020603050405020304" pitchFamily="18" charset="0"/>
              </a:rPr>
              <a:t>videokeratoscopy</a:t>
            </a:r>
            <a:r>
              <a:rPr lang="en-AU" dirty="0">
                <a:latin typeface="Times New Roman" panose="02020603050405020304" pitchFamily="18" charset="0"/>
              </a:rPr>
              <a:t>/topography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Retinoscopy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Refraction, monocular &amp; binocular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Lens verification.  Confirm the CL to be what was originally delivered.  With stock CLs, this is often a matter of simply inspecting &amp; confirming the CL markings &amp; measuring the BVP.  Rigid CLs require considerable more effort because of the greater number of key parameters, e.g. BOZR, TD, BVP, BOZD, etc.</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Inspection of the CLs </a:t>
            </a:r>
            <a:r>
              <a:rPr lang="en-AU" i="1" dirty="0">
                <a:latin typeface="Times New Roman" panose="02020603050405020304" pitchFamily="18" charset="0"/>
              </a:rPr>
              <a:t>in vitro</a:t>
            </a:r>
            <a:r>
              <a:rPr lang="en-AU" dirty="0">
                <a:latin typeface="Times New Roman" panose="02020603050405020304" pitchFamily="18" charset="0"/>
              </a:rPr>
              <a:t>.  This step is more important when the symptomatology suggests CL condition as a possible cause of wearer discomfort.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Other tests as appropriate.</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p>
            <a:fld id="{6CC4F48F-7ADC-4E57-B99D-95FF498BE0CD}" type="slidenum">
              <a:rPr lang="en-US" smtClean="0">
                <a:latin typeface="Times New Roman" panose="02020603050405020304" pitchFamily="18" charset="0"/>
              </a:rPr>
              <a:t>56</a:t>
            </a:fld>
            <a:endParaRPr lang="en-US">
              <a:latin typeface="Times New Roman" panose="02020603050405020304" pitchFamily="18" charset="0"/>
            </a:endParaRPr>
          </a:p>
        </p:txBody>
      </p:sp>
      <p:sp>
        <p:nvSpPr>
          <p:cNvPr id="6861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861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861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861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861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861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861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861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8619" name="Rectangle 10"/>
          <p:cNvSpPr>
            <a:spLocks noGrp="1" noRot="1" noChangeAspect="1" noChangeArrowheads="1" noTextEdit="1"/>
          </p:cNvSpPr>
          <p:nvPr>
            <p:ph type="sldImg"/>
          </p:nvPr>
        </p:nvSpPr>
        <p:spPr>
          <a:xfrm>
            <a:off x="1298575" y="800100"/>
            <a:ext cx="4260850" cy="3195638"/>
          </a:xfrm>
          <a:ln cap="flat"/>
        </p:spPr>
      </p:sp>
      <p:sp>
        <p:nvSpPr>
          <p:cNvPr id="68620"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  Visual Acuity</a:t>
            </a:r>
            <a:endParaRPr lang="en-US" b="1" dirty="0">
              <a:latin typeface="Times New Roman" panose="02020603050405020304" pitchFamily="18" charset="0"/>
            </a:endParaRPr>
          </a:p>
          <a:p>
            <a:r>
              <a:rPr lang="en-AU" dirty="0">
                <a:latin typeface="Times New Roman" panose="02020603050405020304" pitchFamily="18" charset="0"/>
              </a:rPr>
              <a:t>VA testing should be performed </a:t>
            </a:r>
            <a:r>
              <a:rPr lang="en-AU" dirty="0" err="1">
                <a:latin typeface="Times New Roman" panose="02020603050405020304" pitchFamily="18" charset="0"/>
              </a:rPr>
              <a:t>monocularly</a:t>
            </a:r>
            <a:r>
              <a:rPr lang="en-AU" dirty="0">
                <a:latin typeface="Times New Roman" panose="02020603050405020304" pitchFamily="18" charset="0"/>
              </a:rPr>
              <a:t> &amp; binocularly, at both distance &amp; near, regardless of the complaints (if any) presented by the patient.  When complaints about vision are made, other issues which might be investigated include: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Onset of blur (time &amp; condition)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Blur that occurs in the morning may be </a:t>
            </a:r>
            <a:r>
              <a:rPr lang="en-AU" dirty="0">
                <a:latin typeface="Arial" panose="020B0604020202020204"/>
                <a:cs typeface="Arial" panose="020B0604020202020204"/>
              </a:rPr>
              <a:t>← </a:t>
            </a:r>
            <a:r>
              <a:rPr lang="en-AU" dirty="0">
                <a:latin typeface="Times New Roman" panose="02020603050405020304" pitchFamily="18" charset="0"/>
              </a:rPr>
              <a:t>excessive lacrimation upon insertion, or in the case of EW patients, corneal swelling, mucus, etc.  Blurring during the day may be due to dehydration (SCLs) especially when exposed to drying from wind, air conditioning, room heating, etc.  Rigid CL wearers may experience blurring from excessive movement or </a:t>
            </a:r>
            <a:r>
              <a:rPr lang="en-AU" dirty="0" err="1">
                <a:latin typeface="Times New Roman" panose="02020603050405020304" pitchFamily="18" charset="0"/>
              </a:rPr>
              <a:t>decentration</a:t>
            </a:r>
            <a:r>
              <a:rPr lang="en-AU" dirty="0">
                <a:latin typeface="Times New Roman" panose="02020603050405020304" pitchFamily="18" charset="0"/>
              </a:rPr>
              <a:t>.  Ghost images (flare) may be seen when excessive CL </a:t>
            </a:r>
            <a:r>
              <a:rPr lang="en-AU" dirty="0" err="1">
                <a:latin typeface="Times New Roman" panose="02020603050405020304" pitchFamily="18" charset="0"/>
              </a:rPr>
              <a:t>decentration</a:t>
            </a:r>
            <a:r>
              <a:rPr lang="en-AU" dirty="0">
                <a:latin typeface="Times New Roman" panose="02020603050405020304" pitchFamily="18" charset="0"/>
              </a:rPr>
              <a:t> causes the transition zones to encroach onto the pupil area</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Frequency of blur (fluctuating, intermittent, consistent)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Quality of blur (haziness, distortion, etc.).</a:t>
            </a:r>
            <a:r>
              <a:rPr lang="en-AU" baseline="0" dirty="0">
                <a:latin typeface="Times New Roman" panose="02020603050405020304" pitchFamily="18" charset="0"/>
              </a:rPr>
              <a:t>  </a:t>
            </a:r>
            <a:r>
              <a:rPr lang="en-AU" dirty="0">
                <a:latin typeface="Times New Roman" panose="02020603050405020304" pitchFamily="18" charset="0"/>
              </a:rPr>
              <a:t>Corneal oedema &amp; incorrect BVP blur vision in characteristic ways.  Similarly, </a:t>
            </a:r>
            <a:r>
              <a:rPr lang="en-AU" dirty="0" err="1">
                <a:latin typeface="Times New Roman" panose="02020603050405020304" pitchFamily="18" charset="0"/>
              </a:rPr>
              <a:t>toric</a:t>
            </a:r>
            <a:r>
              <a:rPr lang="en-AU" dirty="0">
                <a:latin typeface="Times New Roman" panose="02020603050405020304" pitchFamily="18" charset="0"/>
              </a:rPr>
              <a:t> CL axis </a:t>
            </a:r>
            <a:r>
              <a:rPr lang="en-AU" dirty="0" err="1">
                <a:latin typeface="Times New Roman" panose="02020603050405020304" pitchFamily="18" charset="0"/>
              </a:rPr>
              <a:t>mislocation</a:t>
            </a:r>
            <a:r>
              <a:rPr lang="en-AU" dirty="0">
                <a:latin typeface="Times New Roman" panose="02020603050405020304" pitchFamily="18" charset="0"/>
              </a:rPr>
              <a:t> will also affect vision quality adversely.</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fld id="{5743FFB6-FE89-45F8-A1C7-ABA0D3A3BFAE}" type="slidenum">
              <a:rPr lang="en-US" smtClean="0">
                <a:latin typeface="Times New Roman" panose="02020603050405020304" pitchFamily="18" charset="0"/>
              </a:rPr>
              <a:t>57</a:t>
            </a:fld>
            <a:endParaRPr lang="en-US">
              <a:latin typeface="Times New Roman" panose="02020603050405020304" pitchFamily="18" charset="0"/>
            </a:endParaRPr>
          </a:p>
        </p:txBody>
      </p:sp>
      <p:sp>
        <p:nvSpPr>
          <p:cNvPr id="6963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6963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6963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6963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6963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6964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6964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6964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69643" name="Rectangle 10"/>
          <p:cNvSpPr>
            <a:spLocks noGrp="1" noRot="1" noChangeAspect="1" noChangeArrowheads="1" noTextEdit="1"/>
          </p:cNvSpPr>
          <p:nvPr>
            <p:ph type="sldImg"/>
          </p:nvPr>
        </p:nvSpPr>
        <p:spPr>
          <a:xfrm>
            <a:off x="1298575" y="800100"/>
            <a:ext cx="4260850" cy="3195638"/>
          </a:xfrm>
          <a:ln cap="flat"/>
        </p:spPr>
      </p:sp>
      <p:sp>
        <p:nvSpPr>
          <p:cNvPr id="69644"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  Over-Refraction &amp; Retinoscopy</a:t>
            </a:r>
            <a:endParaRPr lang="en-US" b="1" dirty="0">
              <a:latin typeface="Times New Roman" panose="02020603050405020304" pitchFamily="18" charset="0"/>
            </a:endParaRPr>
          </a:p>
          <a:p>
            <a:r>
              <a:rPr lang="en-AU" dirty="0">
                <a:latin typeface="Times New Roman" panose="02020603050405020304" pitchFamily="18" charset="0"/>
              </a:rPr>
              <a:t>Retinoscopy &amp; refraction over CLs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measures of the accuracy of the BVP prescribed.  When the subjective refraction is inconsistent or inconclusive, an </a:t>
            </a:r>
            <a:r>
              <a:rPr lang="en-AU" dirty="0" err="1">
                <a:latin typeface="Times New Roman" panose="02020603050405020304" pitchFamily="18" charset="0"/>
              </a:rPr>
              <a:t>autorefractor</a:t>
            </a:r>
            <a:r>
              <a:rPr lang="en-AU" dirty="0">
                <a:latin typeface="Times New Roman" panose="02020603050405020304" pitchFamily="18" charset="0"/>
              </a:rPr>
              <a:t>, or even a </a:t>
            </a:r>
            <a:r>
              <a:rPr lang="en-AU" dirty="0" err="1">
                <a:latin typeface="Times New Roman" panose="02020603050405020304" pitchFamily="18" charset="0"/>
              </a:rPr>
              <a:t>retinoscope</a:t>
            </a:r>
            <a:r>
              <a:rPr lang="en-AU" dirty="0">
                <a:latin typeface="Times New Roman" panose="02020603050405020304" pitchFamily="18" charset="0"/>
              </a:rPr>
              <a:t>, may provide additional information.  Further, an </a:t>
            </a:r>
            <a:r>
              <a:rPr lang="en-AU" dirty="0" err="1">
                <a:latin typeface="Times New Roman" panose="02020603050405020304" pitchFamily="18" charset="0"/>
              </a:rPr>
              <a:t>autorefractor</a:t>
            </a:r>
            <a:r>
              <a:rPr lang="en-AU" dirty="0">
                <a:latin typeface="Times New Roman" panose="02020603050405020304" pitchFamily="18" charset="0"/>
              </a:rPr>
              <a:t> is invaluable when examining children, the elderly, &amp; patients with speech or hearing impairments.</a:t>
            </a:r>
            <a:endParaRPr lang="en-US" dirty="0">
              <a:latin typeface="Times New Roman" panose="02020603050405020304" pitchFamily="18" charset="0"/>
            </a:endParaRPr>
          </a:p>
          <a:p>
            <a:r>
              <a:rPr lang="en-AU" dirty="0">
                <a:latin typeface="Times New Roman" panose="02020603050405020304" pitchFamily="18" charset="0"/>
              </a:rPr>
              <a:t>When a </a:t>
            </a:r>
            <a:r>
              <a:rPr lang="en-AU" dirty="0">
                <a:latin typeface="Arial" panose="020B0604020202020204"/>
                <a:cs typeface="Arial" panose="020B0604020202020204"/>
              </a:rPr>
              <a:t>∆ </a:t>
            </a:r>
            <a:r>
              <a:rPr lang="en-AU" dirty="0">
                <a:latin typeface="Times New Roman" panose="02020603050405020304" pitchFamily="18" charset="0"/>
              </a:rPr>
              <a:t>between the subjective &amp; objective results is found, the possible involvement of binocular issues should be suspected.  In this circumstance, the final Rx issued may require clinical judgement &amp; a measure of experience.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9C161625-2913-4923-82A8-A89397F20DDE}" type="slidenum">
              <a:rPr lang="en-US" smtClean="0">
                <a:latin typeface="Times New Roman" panose="02020603050405020304" pitchFamily="18" charset="0"/>
              </a:rPr>
              <a:t>58</a:t>
            </a:fld>
            <a:endParaRPr lang="en-US">
              <a:latin typeface="Times New Roman" panose="02020603050405020304" pitchFamily="18" charset="0"/>
            </a:endParaRPr>
          </a:p>
        </p:txBody>
      </p:sp>
      <p:sp>
        <p:nvSpPr>
          <p:cNvPr id="7065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066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066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066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066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066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066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066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0667" name="Rectangle 10"/>
          <p:cNvSpPr>
            <a:spLocks noGrp="1" noRot="1" noChangeAspect="1" noChangeArrowheads="1" noTextEdit="1"/>
          </p:cNvSpPr>
          <p:nvPr>
            <p:ph type="sldImg"/>
          </p:nvPr>
        </p:nvSpPr>
        <p:spPr>
          <a:xfrm>
            <a:off x="1298575" y="800100"/>
            <a:ext cx="4260850" cy="3195638"/>
          </a:xfrm>
          <a:ln cap="flat"/>
        </p:spPr>
      </p:sp>
      <p:sp>
        <p:nvSpPr>
          <p:cNvPr id="70668"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  Front Surface Keratometry/</a:t>
            </a:r>
            <a:r>
              <a:rPr lang="en-AU" b="1" dirty="0" err="1">
                <a:latin typeface="Times New Roman" panose="02020603050405020304" pitchFamily="18" charset="0"/>
              </a:rPr>
              <a:t>Photokeratoscopy</a:t>
            </a:r>
            <a:endParaRPr lang="en-US" dirty="0">
              <a:latin typeface="Times New Roman" panose="02020603050405020304" pitchFamily="18" charset="0"/>
            </a:endParaRPr>
          </a:p>
          <a:p>
            <a:r>
              <a:rPr lang="en-AU" dirty="0">
                <a:latin typeface="Times New Roman" panose="02020603050405020304" pitchFamily="18" charset="0"/>
              </a:rPr>
              <a:t>Front surface keratometry (FSK, keratometry of the front surface of CLs or over-keratometry) is conducted to determine how much corneal astigmatism is translated to the front surface of an GP CL </a:t>
            </a:r>
            <a:r>
              <a:rPr lang="en-AU" i="1" dirty="0">
                <a:latin typeface="Times New Roman" panose="02020603050405020304" pitchFamily="18" charset="0"/>
              </a:rPr>
              <a:t>in situ</a:t>
            </a:r>
            <a:r>
              <a:rPr lang="en-AU" dirty="0">
                <a:latin typeface="Times New Roman" panose="02020603050405020304" pitchFamily="18" charset="0"/>
              </a:rPr>
              <a:t>.  While CL flexure also occurs with </a:t>
            </a:r>
            <a:r>
              <a:rPr lang="en-AU" dirty="0" err="1">
                <a:latin typeface="Times New Roman" panose="02020603050405020304" pitchFamily="18" charset="0"/>
              </a:rPr>
              <a:t>SCLs</a:t>
            </a:r>
            <a:r>
              <a:rPr lang="en-AU" dirty="0">
                <a:latin typeface="Times New Roman" panose="02020603050405020304" pitchFamily="18" charset="0"/>
              </a:rPr>
              <a:t>, modern </a:t>
            </a:r>
            <a:r>
              <a:rPr lang="en-AU" dirty="0" err="1">
                <a:latin typeface="Times New Roman" panose="02020603050405020304" pitchFamily="18" charset="0"/>
              </a:rPr>
              <a:t>SCLs</a:t>
            </a:r>
            <a:r>
              <a:rPr lang="en-AU" dirty="0">
                <a:latin typeface="Times New Roman" panose="02020603050405020304" pitchFamily="18" charset="0"/>
              </a:rPr>
              <a:t> translate almost all corneal astigmatism to the front surface.  Consequently, little useful information can be gleaned from FSK measurement.</a:t>
            </a:r>
            <a:endParaRPr lang="en-US" dirty="0">
              <a:latin typeface="Times New Roman" panose="02020603050405020304" pitchFamily="18" charset="0"/>
            </a:endParaRPr>
          </a:p>
          <a:p>
            <a:r>
              <a:rPr lang="en-AU" dirty="0">
                <a:latin typeface="Times New Roman" panose="02020603050405020304" pitchFamily="18" charset="0"/>
              </a:rPr>
              <a:t>GP CL flexure can be </a:t>
            </a:r>
            <a:r>
              <a:rPr lang="en-AU" dirty="0">
                <a:latin typeface="Arial" panose="020B0604020202020204"/>
                <a:cs typeface="Arial" panose="020B0604020202020204"/>
              </a:rPr>
              <a:t>↓ </a:t>
            </a:r>
            <a:r>
              <a:rPr lang="en-AU" dirty="0">
                <a:latin typeface="Times New Roman" panose="02020603050405020304" pitchFamily="18" charset="0"/>
              </a:rPr>
              <a:t>by </a:t>
            </a:r>
            <a:r>
              <a:rPr lang="en-AU" dirty="0">
                <a:latin typeface="Arial" panose="020B0604020202020204"/>
                <a:cs typeface="Arial" panose="020B0604020202020204"/>
              </a:rPr>
              <a:t>↑ </a:t>
            </a:r>
            <a:r>
              <a:rPr lang="en-AU" dirty="0">
                <a:latin typeface="Times New Roman" panose="02020603050405020304" pitchFamily="18" charset="0"/>
              </a:rPr>
              <a:t>CL thickness.  However, this will also reduce </a:t>
            </a:r>
            <a:r>
              <a:rPr lang="en-AU" dirty="0" err="1">
                <a:latin typeface="Times New Roman" panose="02020603050405020304" pitchFamily="18" charset="0"/>
              </a:rPr>
              <a:t>O</a:t>
            </a:r>
            <a:r>
              <a:rPr lang="en-AU" baseline="-25000" dirty="0" err="1">
                <a:latin typeface="Times New Roman" panose="02020603050405020304" pitchFamily="18" charset="0"/>
              </a:rPr>
              <a:t>2</a:t>
            </a:r>
            <a:r>
              <a:rPr lang="en-AU" dirty="0">
                <a:latin typeface="Times New Roman" panose="02020603050405020304" pitchFamily="18" charset="0"/>
              </a:rPr>
              <a:t>  transmissibility.</a:t>
            </a:r>
            <a:endParaRPr lang="en-US" dirty="0">
              <a:latin typeface="Times New Roman" panose="02020603050405020304" pitchFamily="18" charset="0"/>
            </a:endParaRPr>
          </a:p>
          <a:p>
            <a:r>
              <a:rPr lang="en-AU" dirty="0">
                <a:latin typeface="Times New Roman" panose="02020603050405020304" pitchFamily="18" charset="0"/>
              </a:rPr>
              <a:t>Other options are:</a:t>
            </a:r>
            <a:endParaRPr lang="en-US" dirty="0">
              <a:latin typeface="Times New Roman" panose="02020603050405020304" pitchFamily="18" charset="0"/>
            </a:endParaRPr>
          </a:p>
          <a:p>
            <a:r>
              <a:rPr lang="en-AU" dirty="0">
                <a:latin typeface="Times New Roman" panose="02020603050405020304" pitchFamily="18" charset="0"/>
              </a:rPr>
              <a:t>A more rigid CL material of the same thickness &amp; </a:t>
            </a:r>
            <a:r>
              <a:rPr lang="en-AU" dirty="0" err="1">
                <a:latin typeface="Times New Roman" panose="02020603050405020304" pitchFamily="18" charset="0"/>
              </a:rPr>
              <a:t>Dk</a:t>
            </a:r>
            <a:r>
              <a:rPr lang="en-AU" dirty="0">
                <a:latin typeface="Times New Roman" panose="02020603050405020304" pitchFamily="18" charset="0"/>
              </a:rPr>
              <a:t> (or even higher).</a:t>
            </a:r>
            <a:endParaRPr lang="en-US" dirty="0">
              <a:latin typeface="Times New Roman" panose="02020603050405020304" pitchFamily="18" charset="0"/>
            </a:endParaRPr>
          </a:p>
          <a:p>
            <a:r>
              <a:rPr lang="en-AU" dirty="0">
                <a:latin typeface="Times New Roman" panose="02020603050405020304" pitchFamily="18" charset="0"/>
              </a:rPr>
              <a:t>A thicker CL with a higher </a:t>
            </a:r>
            <a:r>
              <a:rPr lang="en-AU" dirty="0" err="1">
                <a:latin typeface="Times New Roman" panose="02020603050405020304" pitchFamily="18" charset="0"/>
              </a:rPr>
              <a:t>Dk</a:t>
            </a:r>
            <a:r>
              <a:rPr lang="en-AU" dirty="0">
                <a:latin typeface="Times New Roman" panose="02020603050405020304" pitchFamily="18" charset="0"/>
              </a:rPr>
              <a:t> material to maintain CL transmissibility.</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p:spPr>
        <p:txBody>
          <a:bodyPr/>
          <a:lstStyle/>
          <a:p>
            <a:fld id="{4F4A7530-78D0-4D28-B05F-E0D37A0DC2CE}" type="slidenum">
              <a:rPr lang="en-US" smtClean="0">
                <a:latin typeface="Times New Roman" panose="02020603050405020304" pitchFamily="18" charset="0"/>
              </a:rPr>
              <a:t>59</a:t>
            </a:fld>
            <a:endParaRPr lang="en-US">
              <a:latin typeface="Times New Roman" panose="02020603050405020304" pitchFamily="18" charset="0"/>
            </a:endParaRPr>
          </a:p>
        </p:txBody>
      </p:sp>
      <p:sp>
        <p:nvSpPr>
          <p:cNvPr id="7168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168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168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168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168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168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168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169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1691" name="Rectangle 10"/>
          <p:cNvSpPr>
            <a:spLocks noGrp="1" noRot="1" noChangeAspect="1" noChangeArrowheads="1" noTextEdit="1"/>
          </p:cNvSpPr>
          <p:nvPr>
            <p:ph type="sldImg"/>
          </p:nvPr>
        </p:nvSpPr>
        <p:spPr>
          <a:xfrm>
            <a:off x="1298575" y="800100"/>
            <a:ext cx="4260850" cy="3195638"/>
          </a:xfrm>
          <a:ln cap="flat"/>
        </p:spPr>
      </p:sp>
      <p:sp>
        <p:nvSpPr>
          <p:cNvPr id="71692" name="Rectangle 11"/>
          <p:cNvSpPr>
            <a:spLocks noGrp="1" noChangeArrowheads="1"/>
          </p:cNvSpPr>
          <p:nvPr>
            <p:ph type="body" idx="1"/>
          </p:nvPr>
        </p:nvSpPr>
        <p:spPr>
          <a:noFill/>
        </p:spPr>
        <p:txBody>
          <a:bodyPr/>
          <a:lstStyle/>
          <a:p>
            <a:r>
              <a:rPr lang="en-AU" dirty="0">
                <a:latin typeface="Times New Roman" panose="02020603050405020304" pitchFamily="18" charset="0"/>
              </a:rPr>
              <a:t>Surface contamination may also result in irregular surface keratometry (by rendering the reflecting surface irregular) &amp; blurred vision.  Similarly, wrinkling of </a:t>
            </a:r>
            <a:r>
              <a:rPr lang="en-AU" dirty="0" err="1">
                <a:latin typeface="Times New Roman" panose="02020603050405020304" pitchFamily="18" charset="0"/>
              </a:rPr>
              <a:t>SCLs</a:t>
            </a:r>
            <a:r>
              <a:rPr lang="en-AU" dirty="0">
                <a:latin typeface="Times New Roman" panose="02020603050405020304" pitchFamily="18" charset="0"/>
              </a:rPr>
              <a:t> can be seen as a distortion of mire images during </a:t>
            </a:r>
            <a:r>
              <a:rPr lang="en-AU" dirty="0" err="1">
                <a:latin typeface="Times New Roman" panose="02020603050405020304" pitchFamily="18" charset="0"/>
              </a:rPr>
              <a:t>keratometry</a:t>
            </a:r>
            <a:r>
              <a:rPr lang="en-AU" dirty="0">
                <a:latin typeface="Times New Roman" panose="02020603050405020304" pitchFamily="18" charset="0"/>
              </a:rPr>
              <a:t> &amp; </a:t>
            </a:r>
            <a:r>
              <a:rPr lang="en-AU" dirty="0" err="1">
                <a:latin typeface="Times New Roman" panose="02020603050405020304" pitchFamily="18" charset="0"/>
              </a:rPr>
              <a:t>photokeratoscopy</a:t>
            </a:r>
            <a:r>
              <a:rPr lang="en-AU" dirty="0">
                <a:latin typeface="Times New Roman" panose="02020603050405020304" pitchFamily="18" charset="0"/>
              </a:rPr>
              <a:t>.</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9C161625-2913-4923-82A8-A89397F20DDE}" type="slidenum">
              <a:rPr lang="en-US" smtClean="0">
                <a:latin typeface="Times New Roman" panose="02020603050405020304" pitchFamily="18" charset="0"/>
              </a:rPr>
              <a:t>60</a:t>
            </a:fld>
            <a:endParaRPr lang="en-US">
              <a:latin typeface="Times New Roman" panose="02020603050405020304" pitchFamily="18" charset="0"/>
            </a:endParaRPr>
          </a:p>
        </p:txBody>
      </p:sp>
      <p:sp>
        <p:nvSpPr>
          <p:cNvPr id="7065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066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066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066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066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066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066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066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0667" name="Rectangle 10"/>
          <p:cNvSpPr>
            <a:spLocks noGrp="1" noRot="1" noChangeAspect="1" noChangeArrowheads="1" noTextEdit="1"/>
          </p:cNvSpPr>
          <p:nvPr>
            <p:ph type="sldImg"/>
          </p:nvPr>
        </p:nvSpPr>
        <p:spPr>
          <a:xfrm>
            <a:off x="1298575" y="800100"/>
            <a:ext cx="4260850" cy="3195638"/>
          </a:xfrm>
          <a:ln cap="flat"/>
        </p:spPr>
      </p:sp>
      <p:sp>
        <p:nvSpPr>
          <p:cNvPr id="70668" name="Rectangle 11"/>
          <p:cNvSpPr>
            <a:spLocks noGrp="1" noChangeArrowheads="1"/>
          </p:cNvSpPr>
          <p:nvPr>
            <p:ph type="body" idx="1"/>
          </p:nvPr>
        </p:nvSpPr>
        <p:spPr>
          <a:noFill/>
        </p:spPr>
        <p:txBody>
          <a:bodyPr/>
          <a:lstStyle/>
          <a:p>
            <a:pPr marL="0" indent="0" algn="l" eaLnBrk="1" hangingPunct="1">
              <a:buFont typeface="Arial" panose="020B0604020202020204"/>
              <a:buNone/>
            </a:pPr>
            <a:r>
              <a:rPr lang="en-US" sz="1100" kern="1200" dirty="0">
                <a:solidFill>
                  <a:schemeClr val="tx1"/>
                </a:solidFill>
                <a:effectLst/>
                <a:latin typeface="Times New Roman" panose="02020603050405020304" pitchFamily="18" charset="0"/>
                <a:ea typeface="+mn-ea"/>
                <a:cs typeface="+mn-cs"/>
              </a:rPr>
              <a:t>Methods of assessment Rigid &amp; </a:t>
            </a:r>
            <a:r>
              <a:rPr lang="en-US" sz="1100" kern="1200" dirty="0" err="1">
                <a:solidFill>
                  <a:schemeClr val="tx1"/>
                </a:solidFill>
                <a:effectLst/>
                <a:latin typeface="Times New Roman" panose="02020603050405020304" pitchFamily="18" charset="0"/>
                <a:ea typeface="+mn-ea"/>
                <a:cs typeface="+mn-cs"/>
              </a:rPr>
              <a:t>SCLs</a:t>
            </a:r>
            <a:r>
              <a:rPr lang="en-US" sz="1100" kern="1200" baseline="0" dirty="0">
                <a:solidFill>
                  <a:schemeClr val="tx1"/>
                </a:solidFill>
                <a:effectLst/>
                <a:latin typeface="Times New Roman" panose="02020603050405020304" pitchFamily="18" charset="0"/>
                <a:ea typeface="+mn-ea"/>
                <a:cs typeface="+mn-cs"/>
              </a:rPr>
              <a:t> are reported in lectures </a:t>
            </a:r>
            <a:r>
              <a:rPr lang="en-US" sz="1100" kern="1200" baseline="0" dirty="0" err="1">
                <a:solidFill>
                  <a:schemeClr val="tx1"/>
                </a:solidFill>
                <a:effectLst/>
                <a:latin typeface="Times New Roman" panose="02020603050405020304" pitchFamily="18" charset="0"/>
                <a:ea typeface="+mn-ea"/>
                <a:cs typeface="+mn-cs"/>
              </a:rPr>
              <a:t>B3</a:t>
            </a:r>
            <a:r>
              <a:rPr lang="en-US" sz="1100" kern="1200" baseline="0" dirty="0">
                <a:solidFill>
                  <a:schemeClr val="tx1"/>
                </a:solidFill>
                <a:effectLst/>
                <a:latin typeface="Times New Roman" panose="02020603050405020304" pitchFamily="18" charset="0"/>
                <a:ea typeface="+mn-ea"/>
                <a:cs typeface="+mn-cs"/>
              </a:rPr>
              <a:t> &amp; B4 respectively.</a:t>
            </a:r>
          </a:p>
          <a:p>
            <a:pPr marL="0" indent="0" algn="l" eaLnBrk="1" hangingPunct="1">
              <a:buFont typeface="Arial" panose="020B0604020202020204"/>
              <a:buNone/>
            </a:pPr>
            <a:r>
              <a:rPr lang="en-US" sz="1100" kern="1200" baseline="0" dirty="0">
                <a:solidFill>
                  <a:schemeClr val="tx1"/>
                </a:solidFill>
                <a:effectLst/>
                <a:latin typeface="Times New Roman" panose="02020603050405020304" pitchFamily="18" charset="0"/>
                <a:ea typeface="+mn-ea"/>
                <a:cs typeface="+mn-cs"/>
              </a:rPr>
              <a:t> </a:t>
            </a:r>
          </a:p>
          <a:p>
            <a:pPr marL="0" indent="0" algn="l" eaLnBrk="1" hangingPunct="1">
              <a:buFont typeface="Arial" panose="020B0604020202020204"/>
              <a:buNone/>
            </a:pPr>
            <a:r>
              <a:rPr lang="en-US" sz="1100" b="1" kern="1200" baseline="0" dirty="0" err="1">
                <a:solidFill>
                  <a:schemeClr val="tx1"/>
                </a:solidFill>
                <a:effectLst/>
                <a:latin typeface="Times New Roman" panose="02020603050405020304" pitchFamily="18" charset="0"/>
                <a:ea typeface="+mn-ea"/>
                <a:cs typeface="+mn-cs"/>
              </a:rPr>
              <a:t>SCLs</a:t>
            </a:r>
            <a:r>
              <a:rPr lang="en-US" sz="1100" b="1" kern="1200" baseline="0" dirty="0">
                <a:solidFill>
                  <a:schemeClr val="tx1"/>
                </a:solidFill>
                <a:effectLst/>
                <a:latin typeface="Times New Roman" panose="02020603050405020304" pitchFamily="18" charset="0"/>
                <a:ea typeface="+mn-ea"/>
                <a:cs typeface="+mn-cs"/>
              </a:rPr>
              <a:t> should be assessed in  terms of:</a:t>
            </a:r>
          </a:p>
          <a:p>
            <a:pPr marL="457200" indent="-457200" eaLnBrk="1" hangingPunct="1">
              <a:lnSpc>
                <a:spcPct val="90000"/>
              </a:lnSpc>
              <a:buFont typeface="Arial" panose="020B0604020202020204" pitchFamily="34" charset="0"/>
              <a:buChar char="•"/>
            </a:pPr>
            <a:r>
              <a:rPr lang="en-US" sz="3400" dirty="0"/>
              <a:t>Centration</a:t>
            </a:r>
          </a:p>
          <a:p>
            <a:pPr marL="457200" indent="-457200" eaLnBrk="1" hangingPunct="1">
              <a:lnSpc>
                <a:spcPct val="90000"/>
              </a:lnSpc>
              <a:buFont typeface="Arial" panose="020B0604020202020204" pitchFamily="34" charset="0"/>
              <a:buChar char="•"/>
            </a:pPr>
            <a:r>
              <a:rPr lang="en-US" sz="3400" dirty="0"/>
              <a:t>Position &amp; movement on blink with eye in:</a:t>
            </a:r>
          </a:p>
          <a:p>
            <a:pPr marL="914400" lvl="1" indent="-457200" eaLnBrk="1" hangingPunct="1">
              <a:lnSpc>
                <a:spcPct val="90000"/>
              </a:lnSpc>
              <a:buFont typeface="Arial" panose="020B0604020202020204" pitchFamily="34" charset="0"/>
              <a:buChar char="•"/>
            </a:pPr>
            <a:r>
              <a:rPr lang="en-US" sz="3400" dirty="0"/>
              <a:t>primary position</a:t>
            </a:r>
          </a:p>
          <a:p>
            <a:pPr marL="914400" lvl="1" indent="-457200" eaLnBrk="1" hangingPunct="1">
              <a:lnSpc>
                <a:spcPct val="90000"/>
              </a:lnSpc>
              <a:buFont typeface="Arial" panose="020B0604020202020204" pitchFamily="34" charset="0"/>
              <a:buChar char="•"/>
            </a:pPr>
            <a:r>
              <a:rPr lang="en-US" sz="3400" dirty="0"/>
              <a:t>lateral gaze</a:t>
            </a:r>
          </a:p>
          <a:p>
            <a:pPr marL="914400" lvl="1" indent="-457200" eaLnBrk="1" hangingPunct="1">
              <a:lnSpc>
                <a:spcPct val="90000"/>
              </a:lnSpc>
              <a:buFont typeface="Arial" panose="020B0604020202020204" pitchFamily="34" charset="0"/>
              <a:buChar char="•"/>
            </a:pPr>
            <a:r>
              <a:rPr lang="en-US" sz="3400" dirty="0"/>
              <a:t>up-gaze</a:t>
            </a:r>
          </a:p>
          <a:p>
            <a:pPr marL="914400" lvl="1" indent="-457200" eaLnBrk="1" hangingPunct="1">
              <a:lnSpc>
                <a:spcPct val="90000"/>
              </a:lnSpc>
              <a:buFont typeface="Arial" panose="020B0604020202020204" pitchFamily="34" charset="0"/>
              <a:buChar char="•"/>
            </a:pPr>
            <a:r>
              <a:rPr lang="en-US" sz="3400" dirty="0"/>
              <a:t>rapid &amp; extreme lateral eye movements</a:t>
            </a:r>
          </a:p>
          <a:p>
            <a:pPr marL="457200" indent="-457200" eaLnBrk="1" hangingPunct="1">
              <a:lnSpc>
                <a:spcPct val="90000"/>
              </a:lnSpc>
              <a:buFont typeface="Arial" panose="020B0604020202020204" pitchFamily="34" charset="0"/>
              <a:buChar char="•"/>
            </a:pPr>
            <a:r>
              <a:rPr lang="en-US" sz="3400" dirty="0"/>
              <a:t>Lower lid push-up test in primary gaze</a:t>
            </a:r>
          </a:p>
          <a:p>
            <a:pPr marL="457200" indent="-457200" eaLnBrk="1" hangingPunct="1">
              <a:lnSpc>
                <a:spcPct val="90000"/>
              </a:lnSpc>
              <a:buFont typeface="Arial" panose="020B0604020202020204" pitchFamily="34" charset="0"/>
              <a:buChar char="•"/>
            </a:pPr>
            <a:r>
              <a:rPr lang="en-US" sz="3400" dirty="0"/>
              <a:t>Edge condition</a:t>
            </a:r>
          </a:p>
          <a:p>
            <a:pPr marL="0" indent="0" algn="l" eaLnBrk="1" hangingPunct="1">
              <a:buFont typeface="Arial" panose="020B0604020202020204"/>
              <a:buNone/>
            </a:pPr>
            <a:endParaRPr lang="en-US" sz="1100" kern="1200" baseline="0" dirty="0">
              <a:solidFill>
                <a:schemeClr val="tx1"/>
              </a:solidFill>
              <a:effectLst/>
              <a:latin typeface="Times New Roman" panose="02020603050405020304" pitchFamily="18" charset="0"/>
              <a:ea typeface="+mn-ea"/>
              <a:cs typeface="+mn-cs"/>
            </a:endParaRPr>
          </a:p>
          <a:p>
            <a:pPr marL="0" indent="0" algn="l" eaLnBrk="1" hangingPunct="1">
              <a:buFont typeface="Arial" panose="020B0604020202020204"/>
              <a:buNone/>
            </a:pPr>
            <a:r>
              <a:rPr lang="en-US" sz="1100" kern="1200" dirty="0">
                <a:solidFill>
                  <a:schemeClr val="tx1"/>
                </a:solidFill>
                <a:effectLst/>
                <a:latin typeface="Times New Roman" panose="02020603050405020304" pitchFamily="18" charset="0"/>
                <a:ea typeface="+mn-ea"/>
                <a:cs typeface="+mn-cs"/>
              </a:rPr>
              <a:t>Centration &amp; Movement of </a:t>
            </a:r>
            <a:r>
              <a:rPr lang="en-US" sz="1100" kern="1200" dirty="0" err="1">
                <a:solidFill>
                  <a:schemeClr val="tx1"/>
                </a:solidFill>
                <a:effectLst/>
                <a:latin typeface="Times New Roman" panose="02020603050405020304" pitchFamily="18" charset="0"/>
                <a:ea typeface="+mn-ea"/>
                <a:cs typeface="+mn-cs"/>
              </a:rPr>
              <a:t>SCLs</a:t>
            </a:r>
            <a:r>
              <a:rPr lang="en-US" sz="1100" kern="1200" dirty="0">
                <a:solidFill>
                  <a:schemeClr val="tx1"/>
                </a:solidFill>
                <a:effectLst/>
                <a:latin typeface="Times New Roman" panose="02020603050405020304" pitchFamily="18" charset="0"/>
                <a:ea typeface="+mn-ea"/>
                <a:cs typeface="+mn-cs"/>
              </a:rPr>
              <a:t> can be assess according</a:t>
            </a:r>
            <a:r>
              <a:rPr lang="en-US" sz="1100" kern="1200" baseline="0" dirty="0">
                <a:solidFill>
                  <a:schemeClr val="tx1"/>
                </a:solidFill>
                <a:effectLst/>
                <a:latin typeface="Times New Roman" panose="02020603050405020304" pitchFamily="18" charset="0"/>
                <a:ea typeface="+mn-ea"/>
                <a:cs typeface="+mn-cs"/>
              </a:rPr>
              <a:t> to (</a:t>
            </a:r>
            <a:r>
              <a:rPr lang="en-US" sz="1100" kern="1200" dirty="0" err="1">
                <a:solidFill>
                  <a:schemeClr val="tx1"/>
                </a:solidFill>
                <a:effectLst/>
                <a:latin typeface="Times New Roman" panose="02020603050405020304" pitchFamily="18" charset="0"/>
                <a:ea typeface="+mn-ea"/>
                <a:cs typeface="+mn-cs"/>
              </a:rPr>
              <a:t>Wolffsohn</a:t>
            </a:r>
            <a:r>
              <a:rPr lang="en-US" sz="1100" kern="1200" dirty="0">
                <a:solidFill>
                  <a:schemeClr val="tx1"/>
                </a:solidFill>
                <a:effectLst/>
                <a:latin typeface="Times New Roman" panose="02020603050405020304" pitchFamily="18" charset="0"/>
                <a:ea typeface="+mn-ea"/>
                <a:cs typeface="+mn-cs"/>
              </a:rPr>
              <a:t> JS, Hunt OA, Basra AK. </a:t>
            </a:r>
            <a:r>
              <a:rPr lang="en-US" sz="1100" i="1" kern="1200" dirty="0">
                <a:solidFill>
                  <a:schemeClr val="tx1"/>
                </a:solidFill>
                <a:effectLst/>
                <a:latin typeface="Times New Roman" panose="02020603050405020304" pitchFamily="18" charset="0"/>
                <a:ea typeface="+mn-ea"/>
                <a:cs typeface="+mn-cs"/>
              </a:rPr>
              <a:t>Simplified recording of soft CL fit</a:t>
            </a:r>
            <a:r>
              <a:rPr lang="en-US" sz="1100" kern="1200" dirty="0">
                <a:solidFill>
                  <a:schemeClr val="tx1"/>
                </a:solidFill>
                <a:effectLst/>
                <a:latin typeface="Times New Roman" panose="02020603050405020304" pitchFamily="18" charset="0"/>
                <a:ea typeface="+mn-ea"/>
                <a:cs typeface="+mn-cs"/>
              </a:rPr>
              <a:t>. CLAE 2009; 32: 37–42)</a:t>
            </a:r>
            <a:r>
              <a:rPr lang="en-US" sz="1100" kern="1200" baseline="0" dirty="0">
                <a:solidFill>
                  <a:schemeClr val="tx1"/>
                </a:solidFill>
                <a:effectLst/>
                <a:latin typeface="Times New Roman" panose="02020603050405020304" pitchFamily="18" charset="0"/>
                <a:ea typeface="+mn-ea"/>
                <a:cs typeface="+mn-cs"/>
              </a:rPr>
              <a:t> on 3 parameters classified on a 3 step scale:</a:t>
            </a:r>
            <a:endParaRPr lang="en-US" sz="1100" kern="1200" dirty="0">
              <a:solidFill>
                <a:schemeClr val="tx1"/>
              </a:solidFill>
              <a:effectLst/>
              <a:latin typeface="Times New Roman" panose="02020603050405020304" pitchFamily="18" charset="0"/>
              <a:ea typeface="+mn-ea"/>
              <a:cs typeface="+mn-cs"/>
            </a:endParaRPr>
          </a:p>
          <a:p>
            <a:pPr marL="342900" indent="-342900" algn="l" eaLnBrk="1" hangingPunct="1">
              <a:buFont typeface="Arial" panose="020B0604020202020204"/>
              <a:buChar char="•"/>
            </a:pPr>
            <a:r>
              <a:rPr lang="en-GB" sz="1400" dirty="0">
                <a:solidFill>
                  <a:srgbClr val="000000"/>
                </a:solidFill>
              </a:rPr>
              <a:t>Movement on blink in up-gaze</a:t>
            </a:r>
            <a:r>
              <a:rPr lang="en-US" sz="1400" dirty="0">
                <a:solidFill>
                  <a:srgbClr val="000000"/>
                </a:solidFill>
              </a:rPr>
              <a:t>=B</a:t>
            </a:r>
            <a:br>
              <a:rPr lang="en-US" sz="1400" dirty="0">
                <a:solidFill>
                  <a:srgbClr val="000000"/>
                </a:solidFill>
              </a:rPr>
            </a:br>
            <a:r>
              <a:rPr lang="en-US" sz="1100" dirty="0">
                <a:solidFill>
                  <a:srgbClr val="000000"/>
                </a:solidFill>
              </a:rPr>
              <a:t>B</a:t>
            </a:r>
            <a:r>
              <a:rPr lang="en-US" sz="1100" baseline="30000" dirty="0">
                <a:solidFill>
                  <a:srgbClr val="000000"/>
                </a:solidFill>
              </a:rPr>
              <a:t>+</a:t>
            </a:r>
            <a:r>
              <a:rPr lang="en-US" sz="1100" dirty="0">
                <a:solidFill>
                  <a:srgbClr val="000000"/>
                </a:solidFill>
              </a:rPr>
              <a:t> = &gt;0.5 mm, B</a:t>
            </a:r>
            <a:r>
              <a:rPr lang="en-US" sz="1100" baseline="30000" dirty="0">
                <a:solidFill>
                  <a:srgbClr val="000000"/>
                </a:solidFill>
              </a:rPr>
              <a:t>0</a:t>
            </a:r>
            <a:r>
              <a:rPr lang="en-US" sz="1100" dirty="0">
                <a:solidFill>
                  <a:srgbClr val="000000"/>
                </a:solidFill>
              </a:rPr>
              <a:t> = 0.25–0.50 mm, B</a:t>
            </a:r>
            <a:r>
              <a:rPr lang="en-US" sz="1100" baseline="30000" dirty="0">
                <a:solidFill>
                  <a:srgbClr val="000000"/>
                </a:solidFill>
              </a:rPr>
              <a:t>–</a:t>
            </a:r>
            <a:r>
              <a:rPr lang="en-US" sz="1100" dirty="0">
                <a:solidFill>
                  <a:srgbClr val="000000"/>
                </a:solidFill>
              </a:rPr>
              <a:t> = &lt;0.25 mm</a:t>
            </a:r>
          </a:p>
          <a:p>
            <a:pPr marL="342900" indent="-342900" algn="l" eaLnBrk="1" hangingPunct="1">
              <a:buFont typeface="Arial" panose="020B0604020202020204"/>
              <a:buChar char="•"/>
            </a:pPr>
            <a:r>
              <a:rPr lang="en-US" sz="1400" dirty="0">
                <a:solidFill>
                  <a:srgbClr val="000000"/>
                </a:solidFill>
              </a:rPr>
              <a:t>Push Up=P</a:t>
            </a:r>
            <a:br>
              <a:rPr lang="en-US" sz="1400" dirty="0">
                <a:solidFill>
                  <a:srgbClr val="000000"/>
                </a:solidFill>
              </a:rPr>
            </a:br>
            <a:r>
              <a:rPr lang="en-US" sz="1100" dirty="0">
                <a:solidFill>
                  <a:srgbClr val="000000"/>
                </a:solidFill>
              </a:rPr>
              <a:t>P</a:t>
            </a:r>
            <a:r>
              <a:rPr lang="en-US" sz="1100" baseline="30000" dirty="0">
                <a:solidFill>
                  <a:srgbClr val="000000"/>
                </a:solidFill>
              </a:rPr>
              <a:t>+</a:t>
            </a:r>
            <a:r>
              <a:rPr lang="en-US" sz="1100" dirty="0">
                <a:solidFill>
                  <a:srgbClr val="000000"/>
                </a:solidFill>
              </a:rPr>
              <a:t> = &gt;4 mm/s, P</a:t>
            </a:r>
            <a:r>
              <a:rPr lang="en-US" sz="1100" baseline="30000" dirty="0">
                <a:solidFill>
                  <a:srgbClr val="000000"/>
                </a:solidFill>
              </a:rPr>
              <a:t>0</a:t>
            </a:r>
            <a:r>
              <a:rPr lang="en-US" sz="1100" dirty="0">
                <a:solidFill>
                  <a:srgbClr val="000000"/>
                </a:solidFill>
              </a:rPr>
              <a:t> = 2–4 mm/s, P</a:t>
            </a:r>
            <a:r>
              <a:rPr lang="en-US" sz="1100" baseline="30000" dirty="0">
                <a:solidFill>
                  <a:srgbClr val="000000"/>
                </a:solidFill>
              </a:rPr>
              <a:t>–</a:t>
            </a:r>
            <a:r>
              <a:rPr lang="en-US" sz="1100" dirty="0">
                <a:solidFill>
                  <a:srgbClr val="000000"/>
                </a:solidFill>
              </a:rPr>
              <a:t>= &lt;2 mm/s</a:t>
            </a:r>
            <a:endParaRPr lang="en-US" sz="1400" dirty="0">
              <a:solidFill>
                <a:srgbClr val="000000"/>
              </a:solidFill>
            </a:endParaRPr>
          </a:p>
          <a:p>
            <a:pPr marL="342900" indent="-342900" algn="l" eaLnBrk="1" hangingPunct="1">
              <a:buFont typeface="Arial" panose="020B0604020202020204"/>
              <a:buChar char="•"/>
            </a:pPr>
            <a:r>
              <a:rPr lang="en-US" sz="1400" dirty="0">
                <a:solidFill>
                  <a:srgbClr val="000000"/>
                </a:solidFill>
              </a:rPr>
              <a:t>Lag </a:t>
            </a:r>
            <a:r>
              <a:rPr lang="en-GB" sz="1400" dirty="0">
                <a:solidFill>
                  <a:srgbClr val="000000"/>
                </a:solidFill>
              </a:rPr>
              <a:t>on horizontal excursions (nasal &amp; temporal)</a:t>
            </a:r>
            <a:r>
              <a:rPr lang="en-US" sz="1400" dirty="0">
                <a:solidFill>
                  <a:srgbClr val="000000"/>
                </a:solidFill>
              </a:rPr>
              <a:t>=L</a:t>
            </a:r>
            <a:br>
              <a:rPr lang="en-US" sz="1400" dirty="0">
                <a:solidFill>
                  <a:srgbClr val="000000"/>
                </a:solidFill>
              </a:rPr>
            </a:br>
            <a:r>
              <a:rPr lang="en-US" sz="1100" dirty="0">
                <a:solidFill>
                  <a:srgbClr val="000000"/>
                </a:solidFill>
              </a:rPr>
              <a:t>L</a:t>
            </a:r>
            <a:r>
              <a:rPr lang="en-US" sz="1100" baseline="30000" dirty="0">
                <a:solidFill>
                  <a:srgbClr val="000000"/>
                </a:solidFill>
              </a:rPr>
              <a:t>+</a:t>
            </a:r>
            <a:r>
              <a:rPr lang="en-US" sz="1100" dirty="0">
                <a:solidFill>
                  <a:srgbClr val="000000"/>
                </a:solidFill>
              </a:rPr>
              <a:t> = &gt;1.0 mm, L</a:t>
            </a:r>
            <a:r>
              <a:rPr lang="en-US" sz="1100" baseline="30000" dirty="0">
                <a:solidFill>
                  <a:srgbClr val="000000"/>
                </a:solidFill>
              </a:rPr>
              <a:t>0</a:t>
            </a:r>
            <a:r>
              <a:rPr lang="en-US" sz="1100" dirty="0">
                <a:solidFill>
                  <a:srgbClr val="000000"/>
                </a:solidFill>
              </a:rPr>
              <a:t> = 0.5–1.0 mm, L</a:t>
            </a:r>
            <a:r>
              <a:rPr lang="en-US" sz="1100" baseline="30000" dirty="0">
                <a:solidFill>
                  <a:srgbClr val="000000"/>
                </a:solidFill>
              </a:rPr>
              <a:t>–</a:t>
            </a:r>
            <a:r>
              <a:rPr lang="en-US" sz="1100" dirty="0">
                <a:solidFill>
                  <a:srgbClr val="000000"/>
                </a:solidFill>
              </a:rPr>
              <a:t> = &lt;0.5 mm</a:t>
            </a:r>
          </a:p>
          <a:p>
            <a:pPr marL="0" marR="0" indent="0" algn="l" defTabSz="682625" rtl="0" eaLnBrk="0" fontAlgn="base" latinLnBrk="0" hangingPunct="0">
              <a:lnSpc>
                <a:spcPct val="100000"/>
              </a:lnSpc>
              <a:spcBef>
                <a:spcPct val="30000"/>
              </a:spcBef>
              <a:spcAft>
                <a:spcPct val="0"/>
              </a:spcAft>
              <a:buClrTx/>
              <a:buSzTx/>
              <a:buFontTx/>
              <a:buNone/>
              <a:defRPr/>
            </a:pPr>
            <a:endParaRPr lang="en-GB" sz="1100" kern="1200" dirty="0">
              <a:solidFill>
                <a:schemeClr val="tx1"/>
              </a:solidFill>
              <a:effectLst/>
              <a:latin typeface="Times New Roman" panose="02020603050405020304" pitchFamily="18" charset="0"/>
              <a:ea typeface="+mn-ea"/>
              <a:cs typeface="+mn-cs"/>
            </a:endParaRPr>
          </a:p>
          <a:p>
            <a:pPr marL="0" marR="0" indent="0" algn="l" defTabSz="682625" rtl="0" eaLnBrk="0" fontAlgn="base" latinLnBrk="0" hangingPunct="0">
              <a:lnSpc>
                <a:spcPct val="100000"/>
              </a:lnSpc>
              <a:spcBef>
                <a:spcPct val="30000"/>
              </a:spcBef>
              <a:spcAft>
                <a:spcPct val="0"/>
              </a:spcAft>
              <a:buClrTx/>
              <a:buSzTx/>
              <a:buFontTx/>
              <a:buNone/>
              <a:defRPr/>
            </a:pPr>
            <a:endParaRPr lang="en-GB" sz="1100" kern="1200" dirty="0">
              <a:solidFill>
                <a:schemeClr val="tx1"/>
              </a:solidFill>
              <a:effectLst/>
              <a:latin typeface="Times New Roman" panose="02020603050405020304" pitchFamily="18" charset="0"/>
              <a:ea typeface="+mn-ea"/>
              <a:cs typeface="+mn-cs"/>
            </a:endParaRPr>
          </a:p>
          <a:p>
            <a:pPr marL="0" marR="0" indent="0" algn="l" defTabSz="682625" rtl="0" eaLnBrk="1" fontAlgn="base" latinLnBrk="0" hangingPunct="1">
              <a:lnSpc>
                <a:spcPct val="100000"/>
              </a:lnSpc>
              <a:spcBef>
                <a:spcPct val="30000"/>
              </a:spcBef>
              <a:spcAft>
                <a:spcPct val="0"/>
              </a:spcAft>
              <a:buClrTx/>
              <a:buSzTx/>
              <a:buFont typeface="Arial" panose="020B0604020202020204"/>
              <a:buNone/>
              <a:defRPr/>
            </a:pPr>
            <a:r>
              <a:rPr lang="en-US" sz="1100" kern="1200" baseline="0" dirty="0">
                <a:solidFill>
                  <a:schemeClr val="tx1"/>
                </a:solidFill>
                <a:effectLst/>
                <a:latin typeface="Times New Roman" panose="02020603050405020304" pitchFamily="18" charset="0"/>
                <a:ea typeface="+mn-ea"/>
                <a:cs typeface="+mn-cs"/>
              </a:rPr>
              <a:t>GP should be assessed in  terms of:</a:t>
            </a:r>
          </a:p>
          <a:p>
            <a:pPr marL="171450" indent="-171450" eaLnBrk="1" hangingPunct="1">
              <a:lnSpc>
                <a:spcPct val="130000"/>
              </a:lnSpc>
              <a:buFont typeface="Arial" panose="020B0604020202020204" pitchFamily="34" charset="0"/>
              <a:buChar char="•"/>
            </a:pPr>
            <a:r>
              <a:rPr lang="en-US" dirty="0"/>
              <a:t>Dynamic fitting</a:t>
            </a:r>
          </a:p>
          <a:p>
            <a:pPr marL="628650" lvl="1" indent="-171450" eaLnBrk="1" hangingPunct="1">
              <a:lnSpc>
                <a:spcPct val="130000"/>
              </a:lnSpc>
              <a:buFont typeface="Arial" panose="020B0604020202020204" pitchFamily="34" charset="0"/>
              <a:buChar char="•"/>
            </a:pPr>
            <a:r>
              <a:rPr lang="en-US" dirty="0"/>
              <a:t>position</a:t>
            </a:r>
          </a:p>
          <a:p>
            <a:pPr marL="628650" lvl="1" indent="-171450" eaLnBrk="1" hangingPunct="1">
              <a:lnSpc>
                <a:spcPct val="130000"/>
              </a:lnSpc>
              <a:buFont typeface="Arial" panose="020B0604020202020204" pitchFamily="34" charset="0"/>
              <a:buChar char="•"/>
            </a:pPr>
            <a:r>
              <a:rPr lang="en-US" dirty="0"/>
              <a:t>movement</a:t>
            </a:r>
          </a:p>
          <a:p>
            <a:pPr marL="171450" indent="-171450" eaLnBrk="1" hangingPunct="1">
              <a:lnSpc>
                <a:spcPct val="130000"/>
              </a:lnSpc>
              <a:buFont typeface="Arial" panose="020B0604020202020204" pitchFamily="34" charset="0"/>
              <a:buChar char="•"/>
            </a:pPr>
            <a:r>
              <a:rPr lang="en-US" dirty="0"/>
              <a:t>Static fitting</a:t>
            </a:r>
          </a:p>
          <a:p>
            <a:pPr marL="628650" lvl="1" indent="-171450" eaLnBrk="1" hangingPunct="1">
              <a:lnSpc>
                <a:spcPct val="130000"/>
              </a:lnSpc>
              <a:buFont typeface="Arial" panose="020B0604020202020204" pitchFamily="34" charset="0"/>
              <a:buChar char="•"/>
            </a:pPr>
            <a:r>
              <a:rPr lang="en-US" dirty="0"/>
              <a:t>lens to cornea relationship</a:t>
            </a:r>
          </a:p>
          <a:p>
            <a:pPr marL="171450" marR="0" indent="-171450" algn="l" defTabSz="682625" rtl="0" eaLnBrk="0" fontAlgn="base" latinLnBrk="0" hangingPunct="0">
              <a:lnSpc>
                <a:spcPct val="100000"/>
              </a:lnSpc>
              <a:spcBef>
                <a:spcPct val="30000"/>
              </a:spcBef>
              <a:spcAft>
                <a:spcPct val="0"/>
              </a:spcAft>
              <a:buClrTx/>
              <a:buSzTx/>
              <a:buFont typeface="Arial" panose="020B0604020202020204" pitchFamily="34" charset="0"/>
              <a:buChar char="•"/>
              <a:defRPr/>
            </a:pPr>
            <a:endParaRPr lang="en-GB" sz="1100" kern="1200" dirty="0">
              <a:solidFill>
                <a:schemeClr val="tx1"/>
              </a:solidFill>
              <a:effectLst/>
              <a:latin typeface="Times New Roman" panose="02020603050405020304" pitchFamily="18" charset="0"/>
              <a:ea typeface="+mn-ea"/>
              <a:cs typeface="+mn-cs"/>
            </a:endParaRPr>
          </a:p>
          <a:p>
            <a:pPr marL="171450" indent="-171450">
              <a:buFont typeface="Arial" panose="020B0604020202020204" pitchFamily="34" charset="0"/>
              <a:buChar char="•"/>
            </a:pPr>
            <a:endParaRPr lang="en-US" dirty="0">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p>
            <a:fld id="{3A15DD97-5512-4AD4-8635-415EBED7DB70}" type="slidenum">
              <a:rPr lang="en-US" smtClean="0">
                <a:latin typeface="Times New Roman" panose="02020603050405020304" pitchFamily="18" charset="0"/>
              </a:rPr>
              <a:t>61</a:t>
            </a:fld>
            <a:endParaRPr lang="en-US">
              <a:latin typeface="Times New Roman" panose="02020603050405020304" pitchFamily="18" charset="0"/>
            </a:endParaRPr>
          </a:p>
        </p:txBody>
      </p:sp>
      <p:sp>
        <p:nvSpPr>
          <p:cNvPr id="7270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270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270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271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271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271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271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271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2715" name="Rectangle 10"/>
          <p:cNvSpPr>
            <a:spLocks noGrp="1" noRot="1" noChangeAspect="1" noChangeArrowheads="1" noTextEdit="1"/>
          </p:cNvSpPr>
          <p:nvPr>
            <p:ph type="sldImg"/>
          </p:nvPr>
        </p:nvSpPr>
        <p:spPr>
          <a:xfrm>
            <a:off x="1298575" y="800100"/>
            <a:ext cx="4260850" cy="3195638"/>
          </a:xfrm>
          <a:ln cap="flat"/>
        </p:spPr>
      </p:sp>
      <p:sp>
        <p:nvSpPr>
          <p:cNvPr id="72716"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  Blink Evaluation</a:t>
            </a:r>
            <a:endParaRPr lang="en-US" b="1" dirty="0">
              <a:latin typeface="Times New Roman" panose="02020603050405020304" pitchFamily="18" charset="0"/>
            </a:endParaRPr>
          </a:p>
          <a:p>
            <a:r>
              <a:rPr lang="en-AU" dirty="0">
                <a:latin typeface="Times New Roman" panose="02020603050405020304" pitchFamily="18" charset="0"/>
              </a:rPr>
              <a:t>Alterations to a wearer’s blink pattern &amp; palpebral aperture are common, especially with GP CLs.  GP CL wearers tend to </a:t>
            </a:r>
            <a:r>
              <a:rPr lang="en-AU" dirty="0">
                <a:latin typeface="Arial" panose="020B0604020202020204"/>
                <a:cs typeface="Arial" panose="020B0604020202020204"/>
              </a:rPr>
              <a:t>↑ </a:t>
            </a:r>
            <a:r>
              <a:rPr lang="en-AU" dirty="0">
                <a:latin typeface="Times New Roman" panose="02020603050405020304" pitchFamily="18" charset="0"/>
              </a:rPr>
              <a:t>blink frequency, an effect that is </a:t>
            </a:r>
            <a:r>
              <a:rPr lang="en-AU" dirty="0">
                <a:latin typeface="Arial" panose="020B0604020202020204"/>
                <a:cs typeface="Arial" panose="020B0604020202020204"/>
              </a:rPr>
              <a:t>↓ </a:t>
            </a:r>
            <a:r>
              <a:rPr lang="en-AU" dirty="0">
                <a:latin typeface="Times New Roman" panose="02020603050405020304" pitchFamily="18" charset="0"/>
              </a:rPr>
              <a:t>common with </a:t>
            </a:r>
            <a:r>
              <a:rPr lang="en-AU" dirty="0" err="1">
                <a:latin typeface="Times New Roman" panose="02020603050405020304" pitchFamily="18" charset="0"/>
              </a:rPr>
              <a:t>SCLs</a:t>
            </a:r>
            <a:r>
              <a:rPr lang="en-AU" dirty="0">
                <a:latin typeface="Times New Roman" panose="02020603050405020304" pitchFamily="18" charset="0"/>
              </a:rPr>
              <a:t>.   Several investigators (Sheldon </a:t>
            </a:r>
            <a:r>
              <a:rPr lang="en-AU" i="1" dirty="0">
                <a:latin typeface="Times New Roman" panose="02020603050405020304" pitchFamily="18" charset="0"/>
              </a:rPr>
              <a:t>et al</a:t>
            </a:r>
            <a:r>
              <a:rPr lang="en-AU" dirty="0">
                <a:latin typeface="Times New Roman" panose="02020603050405020304" pitchFamily="18" charset="0"/>
              </a:rPr>
              <a:t>., 1979; Molinari, 1983. </a:t>
            </a:r>
            <a:r>
              <a:rPr lang="en-AU" dirty="0" err="1">
                <a:latin typeface="Times New Roman" panose="02020603050405020304" pitchFamily="18" charset="0"/>
              </a:rPr>
              <a:t>Fonn</a:t>
            </a:r>
            <a:r>
              <a:rPr lang="en-AU" dirty="0">
                <a:latin typeface="Times New Roman" panose="02020603050405020304" pitchFamily="18" charset="0"/>
              </a:rPr>
              <a:t> &amp; Holden, 1986; </a:t>
            </a:r>
            <a:r>
              <a:rPr lang="en-AU" dirty="0" err="1">
                <a:latin typeface="Times New Roman" panose="02020603050405020304" pitchFamily="18" charset="0"/>
              </a:rPr>
              <a:t>Fonn</a:t>
            </a:r>
            <a:r>
              <a:rPr lang="en-AU" dirty="0">
                <a:latin typeface="Times New Roman" panose="02020603050405020304" pitchFamily="18" charset="0"/>
              </a:rPr>
              <a:t> &amp; Holden, 1988) have also reported the development of a partial lid ptosis over time with rigid CL wearers (slide shows partial ptosis with some upper lid swelling).</a:t>
            </a:r>
            <a:endParaRPr lang="en-US" dirty="0">
              <a:latin typeface="Times New Roman" panose="02020603050405020304" pitchFamily="18" charset="0"/>
            </a:endParaRPr>
          </a:p>
          <a:p>
            <a:r>
              <a:rPr lang="en-AU" dirty="0">
                <a:latin typeface="Times New Roman" panose="02020603050405020304" pitchFamily="18" charset="0"/>
              </a:rPr>
              <a:t>Although excessive blinking does not have any serious adverse effects, it can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feelings of fatigue.</a:t>
            </a:r>
            <a:endParaRPr lang="en-US" dirty="0">
              <a:latin typeface="Times New Roman" panose="02020603050405020304" pitchFamily="18" charset="0"/>
            </a:endParaRPr>
          </a:p>
          <a:p>
            <a:r>
              <a:rPr lang="en-AU" dirty="0">
                <a:latin typeface="Times New Roman" panose="02020603050405020304" pitchFamily="18" charset="0"/>
              </a:rPr>
              <a:t>The completeness of a blink also needs to be assessed.  It is of particular importance when band-like deposit patterns are observed on the front surface of CLs.  Blink completeness is particularly important to wearers of </a:t>
            </a:r>
            <a:r>
              <a:rPr lang="en-AU" dirty="0" err="1">
                <a:latin typeface="Times New Roman" panose="02020603050405020304" pitchFamily="18" charset="0"/>
              </a:rPr>
              <a:t>toric</a:t>
            </a:r>
            <a:r>
              <a:rPr lang="en-AU" dirty="0">
                <a:latin typeface="Times New Roman" panose="02020603050405020304" pitchFamily="18" charset="0"/>
              </a:rPr>
              <a:t> </a:t>
            </a:r>
            <a:r>
              <a:rPr lang="en-AU" dirty="0" err="1">
                <a:latin typeface="Times New Roman" panose="02020603050405020304" pitchFamily="18" charset="0"/>
              </a:rPr>
              <a:t>SCLs</a:t>
            </a:r>
            <a:r>
              <a:rPr lang="en-AU" dirty="0">
                <a:latin typeface="Times New Roman" panose="02020603050405020304" pitchFamily="18" charset="0"/>
              </a:rPr>
              <a:t>.   </a:t>
            </a:r>
            <a:r>
              <a:rPr lang="en-AU" dirty="0" err="1">
                <a:latin typeface="Times New Roman" panose="02020603050405020304" pitchFamily="18" charset="0"/>
              </a:rPr>
              <a:t>Toric</a:t>
            </a:r>
            <a:r>
              <a:rPr lang="en-AU" dirty="0">
                <a:latin typeface="Times New Roman" panose="02020603050405020304" pitchFamily="18" charset="0"/>
              </a:rPr>
              <a:t> </a:t>
            </a:r>
            <a:r>
              <a:rPr lang="en-AU" dirty="0" err="1">
                <a:latin typeface="Times New Roman" panose="02020603050405020304" pitchFamily="18" charset="0"/>
              </a:rPr>
              <a:t>SCLs</a:t>
            </a:r>
            <a:r>
              <a:rPr lang="en-AU" dirty="0">
                <a:latin typeface="Times New Roman" panose="02020603050405020304" pitchFamily="18" charset="0"/>
              </a:rPr>
              <a:t> worn by an incomplete blinker will eventually exhibit a band-shaped deposit which delineates the ‘gap’ between lids when the lids are ‘closed’ (incompletely) during a blink.</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p:spPr>
        <p:txBody>
          <a:bodyPr/>
          <a:lstStyle/>
          <a:p>
            <a:fld id="{47EA818F-00FA-4000-9A4C-6A194F0434D8}" type="slidenum">
              <a:rPr lang="en-US"/>
              <a:t>8</a:t>
            </a:fld>
            <a:endParaRPr lang="en-US"/>
          </a:p>
        </p:txBody>
      </p:sp>
      <p:sp>
        <p:nvSpPr>
          <p:cNvPr id="4813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4813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4813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4813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4813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4813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4813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4813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48139" name="Rectangle 10"/>
          <p:cNvSpPr>
            <a:spLocks noGrp="1" noRot="1" noChangeAspect="1" noChangeArrowheads="1" noTextEdit="1"/>
          </p:cNvSpPr>
          <p:nvPr>
            <p:ph type="sldImg"/>
          </p:nvPr>
        </p:nvSpPr>
        <p:spPr>
          <a:xfrm>
            <a:off x="1298575" y="800100"/>
            <a:ext cx="4260850" cy="3195638"/>
          </a:xfrm>
          <a:ln cap="flat"/>
        </p:spPr>
      </p:sp>
      <p:sp>
        <p:nvSpPr>
          <p:cNvPr id="48140" name="Rectangle 11"/>
          <p:cNvSpPr>
            <a:spLocks noGrp="1" noChangeArrowheads="1"/>
          </p:cNvSpPr>
          <p:nvPr>
            <p:ph type="body" idx="1"/>
          </p:nvPr>
        </p:nvSpPr>
        <p:spPr>
          <a:noFill/>
        </p:spPr>
        <p:txBody>
          <a:bodyPr/>
          <a:lstStyle/>
          <a:p>
            <a:r>
              <a:rPr lang="en-AU" b="1" dirty="0"/>
              <a:t>Parameters to be Checked In-House:</a:t>
            </a:r>
            <a:endParaRPr lang="en-US" b="1" dirty="0"/>
          </a:p>
          <a:p>
            <a:r>
              <a:rPr lang="en-AU" dirty="0"/>
              <a:t>In-practice, parameter verification should be performed to confirm that:</a:t>
            </a:r>
            <a:endParaRPr lang="en-US" dirty="0"/>
          </a:p>
          <a:p>
            <a:pPr marL="171450" indent="-171450">
              <a:buFont typeface="Arial" panose="020B0604020202020204" pitchFamily="34" charset="0"/>
              <a:buChar char="•"/>
            </a:pPr>
            <a:r>
              <a:rPr lang="en-AU" dirty="0"/>
              <a:t>Parameters fall within acceptable tolerance limits (Pearson, 1979; Standards Association of Australia, now Standards Australia, 1976).  These</a:t>
            </a:r>
            <a:r>
              <a:rPr lang="en-AU" baseline="0" dirty="0"/>
              <a:t> s</a:t>
            </a:r>
            <a:r>
              <a:rPr lang="en-AU" dirty="0"/>
              <a:t>lides</a:t>
            </a:r>
            <a:r>
              <a:rPr lang="en-AU" baseline="0" dirty="0"/>
              <a:t> </a:t>
            </a:r>
            <a:r>
              <a:rPr lang="en-AU" dirty="0"/>
              <a:t>show the tolerances for soft &amp; rigid CLs according to Australian Standard 1887 - 1976, the first comprehensive standard published in the world.</a:t>
            </a:r>
            <a:endParaRPr lang="en-US" dirty="0"/>
          </a:p>
          <a:p>
            <a:pPr marL="171450" indent="-171450">
              <a:buFont typeface="Arial" panose="020B0604020202020204" pitchFamily="34" charset="0"/>
              <a:buChar char="•"/>
            </a:pPr>
            <a:r>
              <a:rPr lang="en-AU" dirty="0"/>
              <a:t>There are no manufacturing defects.</a:t>
            </a:r>
            <a:endParaRPr lang="en-US" dirty="0"/>
          </a:p>
          <a:p>
            <a:pPr marL="171450" indent="-171450">
              <a:buFont typeface="Arial" panose="020B0604020202020204" pitchFamily="34" charset="0"/>
              <a:buChar char="•"/>
            </a:pPr>
            <a:r>
              <a:rPr lang="en-AU" dirty="0"/>
              <a:t>The correct tint, if any, is incorporated.</a:t>
            </a:r>
            <a:endParaRPr lang="en-US" dirty="0"/>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p:spPr>
        <p:txBody>
          <a:bodyPr/>
          <a:lstStyle/>
          <a:p>
            <a:fld id="{42D43158-ADD2-4546-8CFD-69E742A67086}" type="slidenum">
              <a:rPr lang="en-US" smtClean="0">
                <a:latin typeface="Times New Roman" panose="02020603050405020304" pitchFamily="18" charset="0"/>
              </a:rPr>
              <a:t>62</a:t>
            </a:fld>
            <a:endParaRPr lang="en-US">
              <a:latin typeface="Times New Roman" panose="02020603050405020304" pitchFamily="18" charset="0"/>
            </a:endParaRPr>
          </a:p>
        </p:txBody>
      </p:sp>
      <p:sp>
        <p:nvSpPr>
          <p:cNvPr id="7373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373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373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373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373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373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373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373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3739" name="Rectangle 10"/>
          <p:cNvSpPr>
            <a:spLocks noGrp="1" noRot="1" noChangeAspect="1" noChangeArrowheads="1" noTextEdit="1"/>
          </p:cNvSpPr>
          <p:nvPr>
            <p:ph type="sldImg"/>
          </p:nvPr>
        </p:nvSpPr>
        <p:spPr>
          <a:xfrm>
            <a:off x="1298575" y="800100"/>
            <a:ext cx="4260850" cy="3195638"/>
          </a:xfrm>
          <a:ln cap="flat"/>
        </p:spPr>
      </p:sp>
      <p:sp>
        <p:nvSpPr>
          <p:cNvPr id="73740"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ON:  Tear Evaluation</a:t>
            </a:r>
            <a:endParaRPr lang="en-US" b="1" dirty="0">
              <a:latin typeface="Times New Roman" panose="02020603050405020304" pitchFamily="18" charset="0"/>
            </a:endParaRPr>
          </a:p>
          <a:p>
            <a:r>
              <a:rPr lang="en-AU" dirty="0">
                <a:latin typeface="Times New Roman" panose="02020603050405020304" pitchFamily="18" charset="0"/>
              </a:rPr>
              <a:t>The tear film is examined to determine its stability, surface characteristics including flow, colour fringing &amp; particulate matter, &amp; overall appearance.  If CL wear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tear film instability, the use of viscosity-enhancing </a:t>
            </a:r>
            <a:r>
              <a:rPr lang="en-AU" dirty="0" err="1">
                <a:latin typeface="Times New Roman" panose="02020603050405020304" pitchFamily="18" charset="0"/>
              </a:rPr>
              <a:t>eyedrops</a:t>
            </a:r>
            <a:r>
              <a:rPr lang="en-AU" dirty="0">
                <a:latin typeface="Times New Roman" panose="02020603050405020304" pitchFamily="18" charset="0"/>
              </a:rPr>
              <a:t> may help, at least temporarily.   An examination of the tear film’s lipid layer during CL wear may show it has thinned &amp; demonstrates a stable flow pattern…</a:t>
            </a:r>
            <a:endParaRPr lang="en-US" dirty="0">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p:spPr>
        <p:txBody>
          <a:bodyPr/>
          <a:lstStyle/>
          <a:p>
            <a:fld id="{0AC162DB-AE60-403F-9B33-DCE6D90580AB}" type="slidenum">
              <a:rPr lang="en-US" smtClean="0">
                <a:latin typeface="Times New Roman" panose="02020603050405020304" pitchFamily="18" charset="0"/>
              </a:rPr>
              <a:t>63</a:t>
            </a:fld>
            <a:endParaRPr lang="en-US">
              <a:latin typeface="Times New Roman" panose="02020603050405020304" pitchFamily="18" charset="0"/>
            </a:endParaRPr>
          </a:p>
        </p:txBody>
      </p:sp>
      <p:sp>
        <p:nvSpPr>
          <p:cNvPr id="7475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475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475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475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475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476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476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476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4763" name="Rectangle 10"/>
          <p:cNvSpPr>
            <a:spLocks noGrp="1" noRot="1" noChangeAspect="1" noChangeArrowheads="1" noTextEdit="1"/>
          </p:cNvSpPr>
          <p:nvPr>
            <p:ph type="sldImg"/>
          </p:nvPr>
        </p:nvSpPr>
        <p:spPr>
          <a:xfrm>
            <a:off x="1298575" y="800100"/>
            <a:ext cx="4260850" cy="3195638"/>
          </a:xfrm>
          <a:ln cap="flat"/>
        </p:spPr>
      </p:sp>
      <p:sp>
        <p:nvSpPr>
          <p:cNvPr id="74764" name="Rectangle 11"/>
          <p:cNvSpPr>
            <a:spLocks noGrp="1" noChangeArrowheads="1"/>
          </p:cNvSpPr>
          <p:nvPr>
            <p:ph type="body" idx="1"/>
          </p:nvPr>
        </p:nvSpPr>
        <p:spPr>
          <a:noFill/>
        </p:spPr>
        <p:txBody>
          <a:bodyPr/>
          <a:lstStyle/>
          <a:p>
            <a:r>
              <a:rPr lang="en-AU" dirty="0">
                <a:latin typeface="Times New Roman" panose="02020603050405020304" pitchFamily="18" charset="0"/>
              </a:rPr>
              <a:t>or even a non-mixing &amp; unstable open meshwork.  This suggests </a:t>
            </a:r>
            <a:r>
              <a:rPr lang="en-AU" dirty="0">
                <a:latin typeface="Arial" panose="020B0604020202020204"/>
                <a:cs typeface="Arial" panose="020B0604020202020204"/>
              </a:rPr>
              <a:t>↑ </a:t>
            </a:r>
            <a:r>
              <a:rPr lang="en-AU" dirty="0">
                <a:latin typeface="Times New Roman" panose="02020603050405020304" pitchFamily="18" charset="0"/>
              </a:rPr>
              <a:t>evaporation as a possible cause of dryness symptoms.</a:t>
            </a:r>
            <a:endParaRPr lang="en-US" dirty="0">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p>
            <a:fld id="{8026FC47-8DF3-45CD-8435-62ACE114035E}" type="slidenum">
              <a:rPr lang="en-US" smtClean="0">
                <a:latin typeface="Times New Roman" panose="02020603050405020304" pitchFamily="18" charset="0"/>
              </a:rPr>
              <a:t>64</a:t>
            </a:fld>
            <a:endParaRPr lang="en-US">
              <a:latin typeface="Times New Roman" panose="02020603050405020304" pitchFamily="18" charset="0"/>
            </a:endParaRPr>
          </a:p>
        </p:txBody>
      </p:sp>
      <p:sp>
        <p:nvSpPr>
          <p:cNvPr id="7577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578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578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578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578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578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578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578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5787" name="Rectangle 10"/>
          <p:cNvSpPr>
            <a:spLocks noGrp="1" noRot="1" noChangeAspect="1" noChangeArrowheads="1" noTextEdit="1"/>
          </p:cNvSpPr>
          <p:nvPr>
            <p:ph type="sldImg"/>
          </p:nvPr>
        </p:nvSpPr>
        <p:spPr>
          <a:xfrm>
            <a:off x="1298575" y="800100"/>
            <a:ext cx="4260850" cy="3195638"/>
          </a:xfrm>
          <a:ln cap="flat"/>
        </p:spPr>
      </p:sp>
      <p:sp>
        <p:nvSpPr>
          <p:cNvPr id="75788" name="Rectangle 11"/>
          <p:cNvSpPr>
            <a:spLocks noGrp="1" noChangeArrowheads="1"/>
          </p:cNvSpPr>
          <p:nvPr>
            <p:ph type="body" idx="1"/>
          </p:nvPr>
        </p:nvSpPr>
        <p:spPr>
          <a:noFill/>
        </p:spPr>
        <p:txBody>
          <a:bodyPr/>
          <a:lstStyle/>
          <a:p>
            <a:r>
              <a:rPr lang="en-AU" dirty="0">
                <a:latin typeface="Times New Roman" panose="02020603050405020304" pitchFamily="18" charset="0"/>
              </a:rPr>
              <a:t>With GP CLs, retention of fluorescein-stained post-lens tears for many minutes suggests a low tear exchange rate (or even stagnation).  This indicates that the CL/cornea relationship needs to be ↕.  Either the BOZR needs to be flattened or the back surface design ↕ (peripheral &amp; edge curves made flatter) or both.  Trapped </a:t>
            </a:r>
            <a:r>
              <a:rPr lang="en-AU" dirty="0" err="1">
                <a:latin typeface="Times New Roman" panose="02020603050405020304" pitchFamily="18" charset="0"/>
              </a:rPr>
              <a:t>PLTF</a:t>
            </a:r>
            <a:r>
              <a:rPr lang="en-AU" dirty="0">
                <a:latin typeface="Times New Roman" panose="02020603050405020304" pitchFamily="18" charset="0"/>
              </a:rPr>
              <a:t> debris is usually indicative of a tight fitting CL.</a:t>
            </a:r>
            <a:endParaRPr lang="en-US" dirty="0">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p:spPr>
        <p:txBody>
          <a:bodyPr/>
          <a:lstStyle/>
          <a:p>
            <a:fld id="{13555A8F-637E-4F58-BDD8-61C5816C0E24}" type="slidenum">
              <a:rPr lang="en-US" smtClean="0">
                <a:latin typeface="Times New Roman" panose="02020603050405020304" pitchFamily="18" charset="0"/>
              </a:rPr>
              <a:t>65</a:t>
            </a:fld>
            <a:endParaRPr lang="en-US">
              <a:latin typeface="Times New Roman" panose="02020603050405020304" pitchFamily="18" charset="0"/>
            </a:endParaRPr>
          </a:p>
        </p:txBody>
      </p:sp>
      <p:sp>
        <p:nvSpPr>
          <p:cNvPr id="7680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680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680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680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680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680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680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681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6811" name="Rectangle 10"/>
          <p:cNvSpPr>
            <a:spLocks noGrp="1" noRot="1" noChangeAspect="1" noChangeArrowheads="1" noTextEdit="1"/>
          </p:cNvSpPr>
          <p:nvPr>
            <p:ph type="sldImg"/>
          </p:nvPr>
        </p:nvSpPr>
        <p:spPr>
          <a:xfrm>
            <a:off x="1298575" y="800100"/>
            <a:ext cx="4260850" cy="3195638"/>
          </a:xfrm>
          <a:ln cap="flat"/>
        </p:spPr>
      </p:sp>
      <p:sp>
        <p:nvSpPr>
          <p:cNvPr id="76812"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OFF:  Slit-Lamp </a:t>
            </a:r>
            <a:r>
              <a:rPr lang="en-AU" b="1" dirty="0" err="1">
                <a:latin typeface="Times New Roman" panose="02020603050405020304" pitchFamily="18" charset="0"/>
              </a:rPr>
              <a:t>Biomicroscopy</a:t>
            </a:r>
            <a:endParaRPr lang="en-US" dirty="0">
              <a:latin typeface="Times New Roman" panose="02020603050405020304" pitchFamily="18" charset="0"/>
            </a:endParaRPr>
          </a:p>
          <a:p>
            <a:r>
              <a:rPr lang="en-AU" dirty="0">
                <a:latin typeface="Times New Roman" panose="02020603050405020304" pitchFamily="18" charset="0"/>
              </a:rPr>
              <a:t>Biomicroscopy is probably the most important part of an after-care visit because it facilitates an objective determination of any corneal insult resulting from CL wear.  </a:t>
            </a:r>
            <a:endParaRPr lang="en-US" dirty="0">
              <a:latin typeface="Times New Roman" panose="02020603050405020304" pitchFamily="18" charset="0"/>
            </a:endParaRPr>
          </a:p>
          <a:p>
            <a:r>
              <a:rPr lang="en-AU" dirty="0">
                <a:latin typeface="Times New Roman" panose="02020603050405020304" pitchFamily="18" charset="0"/>
              </a:rPr>
              <a:t>Fluorescein is instilled into the anterior eye to disclose any tissue damage.  Tissue damage is seen as yellow fluorescing areas which may vary in size from punctate (point-like) to significant areas of apparently sheet-like (continuous) staining.  Generally, areas of damage, regardless of size, are referred to simply as ‘staining’ whether viewed in white or blue light.  The type of staining is often characteristic of its aetiology, e.g. adherent GP  CLs produce corneal indentations seen as ‘compression rings.’ </a:t>
            </a:r>
            <a:endParaRPr lang="en-US" dirty="0">
              <a:latin typeface="Times New Roman" panose="02020603050405020304" pitchFamily="18" charset="0"/>
            </a:endParaRPr>
          </a:p>
          <a:p>
            <a:r>
              <a:rPr lang="en-AU" i="1" dirty="0">
                <a:latin typeface="Times New Roman" panose="02020603050405020304" pitchFamily="18" charset="0"/>
              </a:rPr>
              <a:t>NOTE: Fit assessment is covered in Module B</a:t>
            </a:r>
            <a:r>
              <a:rPr lang="en-AU" i="1" baseline="0" dirty="0">
                <a:latin typeface="Times New Roman" panose="02020603050405020304" pitchFamily="18" charset="0"/>
              </a:rPr>
              <a:t> </a:t>
            </a:r>
            <a:r>
              <a:rPr lang="en-AU" i="0" baseline="0" dirty="0">
                <a:latin typeface="Times New Roman" panose="02020603050405020304" pitchFamily="18" charset="0"/>
              </a:rPr>
              <a:t>(Lectures </a:t>
            </a:r>
            <a:r>
              <a:rPr lang="en-AU" i="0" baseline="0" dirty="0" err="1">
                <a:latin typeface="Times New Roman" panose="02020603050405020304" pitchFamily="18" charset="0"/>
              </a:rPr>
              <a:t>B1</a:t>
            </a:r>
            <a:r>
              <a:rPr lang="en-AU" i="0" baseline="0" dirty="0">
                <a:latin typeface="Times New Roman" panose="02020603050405020304" pitchFamily="18" charset="0"/>
              </a:rPr>
              <a:t> to </a:t>
            </a:r>
            <a:r>
              <a:rPr lang="en-AU" i="0" baseline="0" dirty="0" err="1">
                <a:latin typeface="Times New Roman" panose="02020603050405020304" pitchFamily="18" charset="0"/>
              </a:rPr>
              <a:t>B9</a:t>
            </a:r>
            <a:r>
              <a:rPr lang="en-AU" i="0" baseline="0" dirty="0">
                <a:latin typeface="Times New Roman" panose="02020603050405020304" pitchFamily="18" charset="0"/>
              </a:rPr>
              <a:t>)</a:t>
            </a:r>
            <a:endParaRPr lang="en-US" i="0"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p:spPr>
        <p:txBody>
          <a:bodyPr/>
          <a:lstStyle/>
          <a:p>
            <a:fld id="{65D5C237-54DD-4C8A-8985-0ABEC9FD967D}" type="slidenum">
              <a:rPr lang="en-US" smtClean="0">
                <a:latin typeface="Times New Roman" panose="02020603050405020304" pitchFamily="18" charset="0"/>
              </a:rPr>
              <a:t>66</a:t>
            </a:fld>
            <a:endParaRPr lang="en-US">
              <a:latin typeface="Times New Roman" panose="02020603050405020304" pitchFamily="18" charset="0"/>
            </a:endParaRPr>
          </a:p>
        </p:txBody>
      </p:sp>
      <p:sp>
        <p:nvSpPr>
          <p:cNvPr id="7782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782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782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783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783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783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783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783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7835" name="Rectangle 10"/>
          <p:cNvSpPr>
            <a:spLocks noGrp="1" noRot="1" noChangeAspect="1" noChangeArrowheads="1" noTextEdit="1"/>
          </p:cNvSpPr>
          <p:nvPr>
            <p:ph type="sldImg"/>
          </p:nvPr>
        </p:nvSpPr>
        <p:spPr>
          <a:xfrm>
            <a:off x="1298575" y="800100"/>
            <a:ext cx="4260850" cy="3195638"/>
          </a:xfrm>
          <a:ln cap="flat"/>
        </p:spPr>
      </p:sp>
      <p:sp>
        <p:nvSpPr>
          <p:cNvPr id="77836"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OFF:  Keratometry/</a:t>
            </a:r>
            <a:r>
              <a:rPr lang="en-AU" b="1" dirty="0" err="1">
                <a:latin typeface="Times New Roman" panose="02020603050405020304" pitchFamily="18" charset="0"/>
              </a:rPr>
              <a:t>Videokeratoscopy</a:t>
            </a:r>
            <a:r>
              <a:rPr lang="en-AU" b="1" dirty="0">
                <a:latin typeface="Times New Roman" panose="02020603050405020304" pitchFamily="18" charset="0"/>
              </a:rPr>
              <a:t>, </a:t>
            </a:r>
            <a:r>
              <a:rPr lang="en-AU" b="1" dirty="0" err="1">
                <a:latin typeface="Times New Roman" panose="02020603050405020304" pitchFamily="18" charset="0"/>
              </a:rPr>
              <a:t>Photokeratoscopy</a:t>
            </a:r>
            <a:r>
              <a:rPr lang="en-AU" b="1" dirty="0">
                <a:latin typeface="Times New Roman" panose="02020603050405020304" pitchFamily="18" charset="0"/>
              </a:rPr>
              <a:t>, Topography</a:t>
            </a:r>
            <a:endParaRPr lang="en-US" b="1" dirty="0">
              <a:latin typeface="Times New Roman" panose="02020603050405020304" pitchFamily="18" charset="0"/>
            </a:endParaRPr>
          </a:p>
          <a:p>
            <a:r>
              <a:rPr lang="en-AU" dirty="0">
                <a:latin typeface="Times New Roman" panose="02020603050405020304" pitchFamily="18" charset="0"/>
              </a:rPr>
              <a:t>Keratometry, </a:t>
            </a:r>
            <a:r>
              <a:rPr lang="en-AU" dirty="0" err="1">
                <a:latin typeface="Times New Roman" panose="02020603050405020304" pitchFamily="18" charset="0"/>
              </a:rPr>
              <a:t>videokeratoscopy</a:t>
            </a:r>
            <a:r>
              <a:rPr lang="en-AU" dirty="0">
                <a:latin typeface="Times New Roman" panose="02020603050405020304" pitchFamily="18" charset="0"/>
              </a:rPr>
              <a:t>, </a:t>
            </a:r>
            <a:r>
              <a:rPr lang="en-AU" dirty="0" err="1">
                <a:latin typeface="Times New Roman" panose="02020603050405020304" pitchFamily="18" charset="0"/>
              </a:rPr>
              <a:t>photokeratoscopy</a:t>
            </a:r>
            <a:r>
              <a:rPr lang="en-AU" dirty="0">
                <a:latin typeface="Times New Roman" panose="02020603050405020304" pitchFamily="18" charset="0"/>
              </a:rPr>
              <a:t>, topography should be performed routinely after CL removal.  If significant </a:t>
            </a:r>
            <a:r>
              <a:rPr lang="en-AU" dirty="0">
                <a:latin typeface="Arial" panose="020B0604020202020204"/>
                <a:cs typeface="Arial" panose="020B0604020202020204"/>
              </a:rPr>
              <a:t>∆s </a:t>
            </a:r>
            <a:r>
              <a:rPr lang="en-AU" dirty="0">
                <a:latin typeface="Times New Roman" panose="02020603050405020304" pitchFamily="18" charset="0"/>
              </a:rPr>
              <a:t>in CL fit were evident from the fluorescein pattern, either the corneal curvature, CL shape, or both have changed.  The cause(s) need to be determined.  While corneal curvature </a:t>
            </a:r>
            <a:r>
              <a:rPr lang="en-AU" dirty="0">
                <a:latin typeface="Arial" panose="020B0604020202020204"/>
                <a:cs typeface="Arial" panose="020B0604020202020204"/>
              </a:rPr>
              <a:t>∆s </a:t>
            </a:r>
            <a:r>
              <a:rPr lang="en-AU" dirty="0">
                <a:latin typeface="Times New Roman" panose="02020603050405020304" pitchFamily="18" charset="0"/>
              </a:rPr>
              <a:t>are now uncommon, the practitioner needs to confirm any variations noted &amp; try to determine whether they are CL-induced or not.  Corneal mapping systems cover much more of the corneal area than </a:t>
            </a:r>
            <a:r>
              <a:rPr lang="en-AU" dirty="0" err="1">
                <a:latin typeface="Times New Roman" panose="02020603050405020304" pitchFamily="18" charset="0"/>
              </a:rPr>
              <a:t>keratometers</a:t>
            </a:r>
            <a:r>
              <a:rPr lang="en-AU" dirty="0">
                <a:latin typeface="Times New Roman" panose="02020603050405020304" pitchFamily="18" charset="0"/>
              </a:rPr>
              <a:t> (only approximately the central 3 mm) &amp; may provide more useful information.  The clarity of mire images should be noted.  Where corneal distortion is apparent, some level of ‘spectacle blur’ or vision decrement can be expected, &amp; this should be investigated during refraction.  This</a:t>
            </a:r>
            <a:r>
              <a:rPr lang="en-AU" baseline="0" dirty="0">
                <a:latin typeface="Times New Roman" panose="02020603050405020304" pitchFamily="18" charset="0"/>
              </a:rPr>
              <a:t> s</a:t>
            </a:r>
            <a:r>
              <a:rPr lang="en-AU" dirty="0">
                <a:latin typeface="Times New Roman" panose="02020603050405020304" pitchFamily="18" charset="0"/>
              </a:rPr>
              <a:t>lide shows mire image distortion indicative of CL effects on corneal surface shape.</a:t>
            </a:r>
            <a:endParaRPr lang="en-US" dirty="0">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p:spPr>
        <p:txBody>
          <a:bodyPr/>
          <a:lstStyle/>
          <a:p>
            <a:fld id="{DBBBAD9D-A065-44A2-AB73-6911E35EC40E}" type="slidenum">
              <a:rPr lang="en-US" smtClean="0">
                <a:latin typeface="Times New Roman" panose="02020603050405020304" pitchFamily="18" charset="0"/>
              </a:rPr>
              <a:t>67</a:t>
            </a:fld>
            <a:endParaRPr lang="en-US">
              <a:latin typeface="Times New Roman" panose="02020603050405020304" pitchFamily="18" charset="0"/>
            </a:endParaRPr>
          </a:p>
        </p:txBody>
      </p:sp>
      <p:sp>
        <p:nvSpPr>
          <p:cNvPr id="7885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885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885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885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885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885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885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885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8859" name="Rectangle 10"/>
          <p:cNvSpPr>
            <a:spLocks noGrp="1" noRot="1" noChangeAspect="1" noChangeArrowheads="1" noTextEdit="1"/>
          </p:cNvSpPr>
          <p:nvPr>
            <p:ph type="sldImg"/>
          </p:nvPr>
        </p:nvSpPr>
        <p:spPr>
          <a:xfrm>
            <a:off x="1298575" y="800100"/>
            <a:ext cx="4260850" cy="3195638"/>
          </a:xfrm>
          <a:ln cap="flat"/>
        </p:spPr>
      </p:sp>
      <p:sp>
        <p:nvSpPr>
          <p:cNvPr id="78860" name="Rectangle 11"/>
          <p:cNvSpPr>
            <a:spLocks noGrp="1" noChangeArrowheads="1"/>
          </p:cNvSpPr>
          <p:nvPr>
            <p:ph type="body" idx="1"/>
          </p:nvPr>
        </p:nvSpPr>
        <p:spPr>
          <a:noFill/>
        </p:spPr>
        <p:txBody>
          <a:bodyPr/>
          <a:lstStyle/>
          <a:p>
            <a:r>
              <a:rPr lang="en-AU" b="1" dirty="0">
                <a:latin typeface="Times New Roman" panose="02020603050405020304" pitchFamily="18" charset="0"/>
              </a:rPr>
              <a:t>With CLs OFF: Retinoscopy &amp; Refraction</a:t>
            </a:r>
            <a:endParaRPr lang="en-US" dirty="0">
              <a:latin typeface="Times New Roman" panose="02020603050405020304" pitchFamily="18" charset="0"/>
            </a:endParaRPr>
          </a:p>
          <a:p>
            <a:r>
              <a:rPr lang="en-AU" dirty="0">
                <a:latin typeface="Times New Roman" panose="02020603050405020304" pitchFamily="18" charset="0"/>
              </a:rPr>
              <a:t>Retinoscopy, subjective refraction, &amp;/or </a:t>
            </a:r>
            <a:r>
              <a:rPr lang="en-AU" dirty="0" err="1">
                <a:latin typeface="Times New Roman" panose="02020603050405020304" pitchFamily="18" charset="0"/>
              </a:rPr>
              <a:t>autorefraction</a:t>
            </a:r>
            <a:r>
              <a:rPr lang="en-AU" dirty="0">
                <a:latin typeface="Times New Roman" panose="02020603050405020304" pitchFamily="18" charset="0"/>
              </a:rPr>
              <a:t> without CLs may provide some insight into the effects of CL wear on the eye.  Data acquired at the after-care visit is compared with the baseline results found during the preliminary examination.  Over-Rx data, particularly any residual astigmatism, also needs to be considered when comparing baseline &amp; </a:t>
            </a:r>
            <a:r>
              <a:rPr lang="en-AU" i="1" dirty="0">
                <a:latin typeface="Times New Roman" panose="02020603050405020304" pitchFamily="18" charset="0"/>
              </a:rPr>
              <a:t>without-CL </a:t>
            </a:r>
            <a:r>
              <a:rPr lang="en-AU" dirty="0">
                <a:latin typeface="Times New Roman" panose="02020603050405020304" pitchFamily="18" charset="0"/>
              </a:rPr>
              <a:t>results.  </a:t>
            </a:r>
            <a:endParaRPr lang="en-US" dirty="0">
              <a:latin typeface="Times New Roman" panose="02020603050405020304" pitchFamily="18" charset="0"/>
            </a:endParaRPr>
          </a:p>
          <a:p>
            <a:r>
              <a:rPr lang="en-AU" dirty="0">
                <a:latin typeface="Times New Roman" panose="02020603050405020304" pitchFamily="18" charset="0"/>
              </a:rPr>
              <a:t>Especially in the case of GP CLs where astigmatism may be corneal &amp; internal, the analysis of results can be complex &amp; may require a good working knowledge of CL optics (</a:t>
            </a:r>
            <a:r>
              <a:rPr lang="en-AU" dirty="0" err="1">
                <a:latin typeface="Times New Roman" panose="02020603050405020304" pitchFamily="18" charset="0"/>
              </a:rPr>
              <a:t>A3</a:t>
            </a:r>
            <a:r>
              <a:rPr lang="en-AU" dirty="0">
                <a:latin typeface="Times New Roman" panose="02020603050405020304" pitchFamily="18" charset="0"/>
              </a:rPr>
              <a:t>).  This is more so if FSK results also show </a:t>
            </a:r>
            <a:r>
              <a:rPr lang="en-AU" i="1" dirty="0">
                <a:latin typeface="Times New Roman" panose="02020603050405020304" pitchFamily="18" charset="0"/>
              </a:rPr>
              <a:t>in situ </a:t>
            </a:r>
            <a:r>
              <a:rPr lang="en-AU" i="0" dirty="0">
                <a:latin typeface="Times New Roman" panose="02020603050405020304" pitchFamily="18" charset="0"/>
              </a:rPr>
              <a:t>CL</a:t>
            </a:r>
            <a:r>
              <a:rPr lang="en-AU" i="1" dirty="0">
                <a:latin typeface="Times New Roman" panose="02020603050405020304" pitchFamily="18" charset="0"/>
              </a:rPr>
              <a:t> </a:t>
            </a:r>
            <a:r>
              <a:rPr lang="en-AU" dirty="0">
                <a:latin typeface="Times New Roman" panose="02020603050405020304" pitchFamily="18" charset="0"/>
              </a:rPr>
              <a:t>flexure.  The cause of discrepancies needs to be ascertained.</a:t>
            </a:r>
            <a:endParaRPr lang="en-US" dirty="0">
              <a:latin typeface="Times New Roman" panose="02020603050405020304" pitchFamily="18" charset="0"/>
            </a:endParaRPr>
          </a:p>
          <a:p>
            <a:r>
              <a:rPr lang="en-AU" dirty="0">
                <a:latin typeface="Times New Roman" panose="02020603050405020304" pitchFamily="18" charset="0"/>
              </a:rPr>
              <a:t>If the best spectacle acuity after CL removal is </a:t>
            </a:r>
            <a:r>
              <a:rPr lang="en-AU" dirty="0">
                <a:latin typeface="Arial" panose="020B0604020202020204"/>
                <a:cs typeface="Arial" panose="020B0604020202020204"/>
              </a:rPr>
              <a:t>↓, </a:t>
            </a:r>
            <a:r>
              <a:rPr lang="en-AU" dirty="0">
                <a:latin typeface="Times New Roman" panose="02020603050405020304" pitchFamily="18" charset="0"/>
              </a:rPr>
              <a:t>i.e. ‘spectacle blur’, &amp; corneal distortion or warpage is suggested by keratometry, it is likely that the CLs need to be altered to </a:t>
            </a:r>
            <a:r>
              <a:rPr lang="en-AU" dirty="0">
                <a:latin typeface="Arial" panose="020B0604020202020204"/>
                <a:cs typeface="Arial" panose="020B0604020202020204"/>
              </a:rPr>
              <a:t>↓ </a:t>
            </a:r>
            <a:r>
              <a:rPr lang="en-AU" dirty="0">
                <a:latin typeface="Times New Roman" panose="02020603050405020304" pitchFamily="18" charset="0"/>
              </a:rPr>
              <a:t>their untoward effect on the cornea.</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p:spPr>
        <p:txBody>
          <a:bodyPr/>
          <a:lstStyle/>
          <a:p>
            <a:fld id="{10E88AF1-C284-4B89-A3F8-8022E4B2BE81}" type="slidenum">
              <a:rPr lang="en-US" smtClean="0">
                <a:latin typeface="Times New Roman" panose="02020603050405020304" pitchFamily="18" charset="0"/>
              </a:rPr>
              <a:t>68</a:t>
            </a:fld>
            <a:endParaRPr lang="en-US">
              <a:latin typeface="Times New Roman" panose="02020603050405020304" pitchFamily="18" charset="0"/>
            </a:endParaRPr>
          </a:p>
        </p:txBody>
      </p:sp>
      <p:sp>
        <p:nvSpPr>
          <p:cNvPr id="7987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7987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7987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7987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7987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7988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7988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7988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79883" name="Rectangle 10"/>
          <p:cNvSpPr>
            <a:spLocks noGrp="1" noRot="1" noChangeAspect="1" noChangeArrowheads="1" noTextEdit="1"/>
          </p:cNvSpPr>
          <p:nvPr>
            <p:ph type="sldImg"/>
          </p:nvPr>
        </p:nvSpPr>
        <p:spPr>
          <a:xfrm>
            <a:off x="1298575" y="800100"/>
            <a:ext cx="4260850" cy="3195638"/>
          </a:xfrm>
          <a:ln cap="flat"/>
        </p:spPr>
      </p:sp>
      <p:sp>
        <p:nvSpPr>
          <p:cNvPr id="79884" name="Rectangle 11"/>
          <p:cNvSpPr>
            <a:spLocks noGrp="1" noChangeArrowheads="1"/>
          </p:cNvSpPr>
          <p:nvPr>
            <p:ph type="body" idx="1"/>
          </p:nvPr>
        </p:nvSpPr>
        <p:spPr>
          <a:noFill/>
        </p:spPr>
        <p:txBody>
          <a:bodyPr/>
          <a:lstStyle/>
          <a:p>
            <a:r>
              <a:rPr lang="en-AU" b="1" dirty="0">
                <a:latin typeface="Times New Roman" panose="02020603050405020304" pitchFamily="18" charset="0"/>
              </a:rPr>
              <a:t>With</a:t>
            </a:r>
            <a:r>
              <a:rPr lang="en-AU" b="1" i="1" dirty="0">
                <a:latin typeface="Times New Roman" panose="02020603050405020304" pitchFamily="18" charset="0"/>
              </a:rPr>
              <a:t> CLs</a:t>
            </a:r>
            <a:r>
              <a:rPr lang="en-AU" b="1" dirty="0">
                <a:latin typeface="Times New Roman" panose="02020603050405020304" pitchFamily="18" charset="0"/>
              </a:rPr>
              <a:t> OFF:  Other Tests</a:t>
            </a:r>
            <a:endParaRPr lang="en-US" b="1" dirty="0">
              <a:latin typeface="Times New Roman" panose="02020603050405020304" pitchFamily="18" charset="0"/>
            </a:endParaRPr>
          </a:p>
          <a:p>
            <a:r>
              <a:rPr lang="en-AU" dirty="0">
                <a:latin typeface="Times New Roman" panose="02020603050405020304" pitchFamily="18" charset="0"/>
              </a:rPr>
              <a:t>The following additional tests may be useful (if the equipment necessary is available).  As with the preceding tests, findings should be compared with the preliminary (baseline) data:</a:t>
            </a:r>
            <a:endParaRPr lang="en-US" dirty="0">
              <a:latin typeface="Times New Roman" panose="02020603050405020304" pitchFamily="18" charset="0"/>
            </a:endParaRPr>
          </a:p>
          <a:p>
            <a:r>
              <a:rPr lang="en-AU" dirty="0" err="1">
                <a:latin typeface="Times New Roman" panose="02020603050405020304" pitchFamily="18" charset="0"/>
              </a:rPr>
              <a:t>Pachometry</a:t>
            </a:r>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sldNum" sz="quarter" idx="5"/>
          </p:nvPr>
        </p:nvSpPr>
        <p:spPr>
          <a:noFill/>
        </p:spPr>
        <p:txBody>
          <a:bodyPr/>
          <a:lstStyle/>
          <a:p>
            <a:fld id="{7B94CF1B-22E0-4798-BB79-B3AE32D3CDA8}" type="slidenum">
              <a:rPr lang="en-US" smtClean="0">
                <a:latin typeface="Times New Roman" panose="02020603050405020304" pitchFamily="18" charset="0"/>
              </a:rPr>
              <a:t>69</a:t>
            </a:fld>
            <a:endParaRPr lang="en-US">
              <a:latin typeface="Times New Roman" panose="02020603050405020304" pitchFamily="18" charset="0"/>
            </a:endParaRPr>
          </a:p>
        </p:txBody>
      </p:sp>
      <p:sp>
        <p:nvSpPr>
          <p:cNvPr id="8089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090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090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090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090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090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090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090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0907" name="Rectangle 10"/>
          <p:cNvSpPr>
            <a:spLocks noGrp="1" noRot="1" noChangeAspect="1" noChangeArrowheads="1" noTextEdit="1"/>
          </p:cNvSpPr>
          <p:nvPr>
            <p:ph type="sldImg"/>
          </p:nvPr>
        </p:nvSpPr>
        <p:spPr>
          <a:xfrm>
            <a:off x="1298575" y="800100"/>
            <a:ext cx="4260850" cy="3195638"/>
          </a:xfrm>
          <a:ln cap="flat"/>
        </p:spPr>
      </p:sp>
      <p:sp>
        <p:nvSpPr>
          <p:cNvPr id="80908" name="Rectangle 11"/>
          <p:cNvSpPr>
            <a:spLocks noGrp="1" noChangeArrowheads="1"/>
          </p:cNvSpPr>
          <p:nvPr>
            <p:ph type="body" idx="1"/>
          </p:nvPr>
        </p:nvSpPr>
        <p:spPr>
          <a:noFill/>
        </p:spPr>
        <p:txBody>
          <a:bodyPr/>
          <a:lstStyle/>
          <a:p>
            <a:pPr marL="171450" indent="-171450">
              <a:buFont typeface="Arial" panose="020B0604020202020204" pitchFamily="34" charset="0"/>
              <a:buChar char="•"/>
            </a:pPr>
            <a:r>
              <a:rPr lang="en-AU" dirty="0">
                <a:latin typeface="Times New Roman" panose="02020603050405020304" pitchFamily="18" charset="0"/>
              </a:rPr>
              <a:t>Corneal sensitivity (e.g. </a:t>
            </a:r>
            <a:r>
              <a:rPr lang="en-AU" dirty="0" err="1">
                <a:latin typeface="Times New Roman" panose="02020603050405020304" pitchFamily="18" charset="0"/>
              </a:rPr>
              <a:t>Cochet</a:t>
            </a:r>
            <a:r>
              <a:rPr lang="en-AU" dirty="0">
                <a:latin typeface="Times New Roman" panose="02020603050405020304" pitchFamily="18" charset="0"/>
              </a:rPr>
              <a:t>-Bonnet </a:t>
            </a:r>
            <a:r>
              <a:rPr lang="en-AU" dirty="0" err="1">
                <a:latin typeface="Times New Roman" panose="02020603050405020304" pitchFamily="18" charset="0"/>
              </a:rPr>
              <a:t>aesthesiometry</a:t>
            </a:r>
            <a:r>
              <a:rPr lang="en-AU" dirty="0">
                <a:latin typeface="Times New Roman" panose="02020603050405020304" pitchFamily="18" charset="0"/>
              </a:rPr>
              <a: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Tear film assessment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parameter verification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inspection </a:t>
            </a:r>
            <a:r>
              <a:rPr lang="en-AU" i="1" dirty="0">
                <a:latin typeface="Times New Roman" panose="02020603050405020304" pitchFamily="18" charset="0"/>
              </a:rPr>
              <a:t>in vitro</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Other tests may be required on an ‘as &amp; when required’ basis.  Selection may require clinical judgement &amp; some experience.</a:t>
            </a:r>
            <a:endParaRPr lang="en-US" dirty="0">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p>
            <a:fld id="{0B541CE2-A40E-4446-8642-63551FD0D14C}" type="slidenum">
              <a:rPr lang="en-US" smtClean="0">
                <a:latin typeface="Times New Roman" panose="02020603050405020304" pitchFamily="18" charset="0"/>
              </a:rPr>
              <a:t>70</a:t>
            </a:fld>
            <a:endParaRPr lang="en-US">
              <a:latin typeface="Times New Roman" panose="02020603050405020304" pitchFamily="18" charset="0"/>
            </a:endParaRPr>
          </a:p>
        </p:txBody>
      </p:sp>
      <p:sp>
        <p:nvSpPr>
          <p:cNvPr id="8192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192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192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192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192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192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192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193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1931" name="Rectangle 10"/>
          <p:cNvSpPr>
            <a:spLocks noGrp="1" noRot="1" noChangeAspect="1" noChangeArrowheads="1" noTextEdit="1"/>
          </p:cNvSpPr>
          <p:nvPr>
            <p:ph type="sldImg"/>
          </p:nvPr>
        </p:nvSpPr>
        <p:spPr>
          <a:xfrm>
            <a:off x="1298575" y="800100"/>
            <a:ext cx="4260850" cy="3195638"/>
          </a:xfrm>
          <a:ln cap="flat"/>
        </p:spPr>
      </p:sp>
      <p:sp>
        <p:nvSpPr>
          <p:cNvPr id="81932" name="Rectangle 11"/>
          <p:cNvSpPr>
            <a:spLocks noGrp="1" noChangeArrowheads="1"/>
          </p:cNvSpPr>
          <p:nvPr>
            <p:ph type="body" idx="1"/>
          </p:nvPr>
        </p:nvSpPr>
        <p:spPr>
          <a:noFill/>
        </p:spPr>
        <p:txBody>
          <a:bodyPr/>
          <a:lstStyle/>
          <a:p>
            <a:r>
              <a:rPr lang="en-AU" b="1" dirty="0">
                <a:latin typeface="Times New Roman" panose="02020603050405020304" pitchFamily="18" charset="0"/>
              </a:rPr>
              <a:t>Review of CL Care &amp; Maintenance</a:t>
            </a:r>
            <a:endParaRPr lang="en-US" b="1" dirty="0">
              <a:latin typeface="Times New Roman" panose="02020603050405020304" pitchFamily="18" charset="0"/>
            </a:endParaRPr>
          </a:p>
          <a:p>
            <a:r>
              <a:rPr lang="en-AU" dirty="0">
                <a:latin typeface="Times New Roman" panose="02020603050405020304" pitchFamily="18" charset="0"/>
              </a:rPr>
              <a:t>While a comprehensive CL care review need not be conducted at every after-care visit, take the opportunity to review the issues &amp; re-educate as necessary, regardless of the patient’s experience.  Aspects of the care regimen that may need reinforcement can usually be determined easily during the interview.  Obvious clues, e.g. a dirty CL case, should be noted &amp; the matter pursued when appropriate.</a:t>
            </a:r>
            <a:endParaRPr lang="en-US" dirty="0">
              <a:latin typeface="Times New Roman" panose="02020603050405020304" pitchFamily="18" charset="0"/>
            </a:endParaRPr>
          </a:p>
          <a:p>
            <a:r>
              <a:rPr lang="en-AU" dirty="0">
                <a:latin typeface="Times New Roman" panose="02020603050405020304" pitchFamily="18" charset="0"/>
              </a:rPr>
              <a:t>Care &amp; maintenance is discussed in Module C (Lectures </a:t>
            </a:r>
            <a:r>
              <a:rPr lang="en-AU" dirty="0" err="1">
                <a:latin typeface="Times New Roman" panose="02020603050405020304" pitchFamily="18" charset="0"/>
              </a:rPr>
              <a:t>C1</a:t>
            </a:r>
            <a:r>
              <a:rPr lang="en-AU" dirty="0">
                <a:latin typeface="Times New Roman" panose="02020603050405020304" pitchFamily="18" charset="0"/>
              </a:rPr>
              <a:t> to </a:t>
            </a:r>
            <a:r>
              <a:rPr lang="en-AU" dirty="0" err="1">
                <a:latin typeface="Times New Roman" panose="02020603050405020304" pitchFamily="18" charset="0"/>
              </a:rPr>
              <a:t>C4</a:t>
            </a:r>
            <a:r>
              <a:rPr lang="en-AU" dirty="0">
                <a:latin typeface="Times New Roman" panose="02020603050405020304" pitchFamily="18" charset="0"/>
              </a:rPr>
              <a:t>).</a:t>
            </a:r>
            <a:endParaRPr lang="en-US" dirty="0">
              <a:latin typeface="Times New Roman" panose="02020603050405020304" pitchFamily="18" charset="0"/>
            </a:endParaRPr>
          </a:p>
          <a:p>
            <a:r>
              <a:rPr lang="en-AU" dirty="0">
                <a:latin typeface="Times New Roman" panose="02020603050405020304" pitchFamily="18" charset="0"/>
              </a:rPr>
              <a:t>In this section, care &amp; maintenance will be reviewed:</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sldNum" sz="quarter" idx="5"/>
          </p:nvPr>
        </p:nvSpPr>
        <p:spPr>
          <a:noFill/>
        </p:spPr>
        <p:txBody>
          <a:bodyPr/>
          <a:lstStyle/>
          <a:p>
            <a:fld id="{9DA9D13E-71B1-47F1-AF19-CB695B36C471}" type="slidenum">
              <a:rPr lang="en-US" smtClean="0">
                <a:latin typeface="Times New Roman" panose="02020603050405020304" pitchFamily="18" charset="0"/>
              </a:rPr>
              <a:t>71</a:t>
            </a:fld>
            <a:endParaRPr lang="en-US">
              <a:latin typeface="Times New Roman" panose="02020603050405020304" pitchFamily="18" charset="0"/>
            </a:endParaRPr>
          </a:p>
        </p:txBody>
      </p:sp>
      <p:sp>
        <p:nvSpPr>
          <p:cNvPr id="8294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294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294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295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295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295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295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295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2955" name="Rectangle 10"/>
          <p:cNvSpPr>
            <a:spLocks noGrp="1" noRot="1" noChangeAspect="1" noChangeArrowheads="1" noTextEdit="1"/>
          </p:cNvSpPr>
          <p:nvPr>
            <p:ph type="sldImg"/>
          </p:nvPr>
        </p:nvSpPr>
        <p:spPr>
          <a:xfrm>
            <a:off x="1298575" y="800100"/>
            <a:ext cx="4260850" cy="3195638"/>
          </a:xfrm>
          <a:ln cap="flat"/>
        </p:spPr>
      </p:sp>
      <p:sp>
        <p:nvSpPr>
          <p:cNvPr id="82956" name="Rectangle 11"/>
          <p:cNvSpPr>
            <a:spLocks noGrp="1" noChangeArrowheads="1"/>
          </p:cNvSpPr>
          <p:nvPr>
            <p:ph type="body" idx="1"/>
          </p:nvPr>
        </p:nvSpPr>
        <p:spPr>
          <a:noFill/>
        </p:spPr>
        <p:txBody>
          <a:bodyPr/>
          <a:lstStyle/>
          <a:p>
            <a:r>
              <a:rPr lang="en-AU" b="1" dirty="0">
                <a:latin typeface="Times New Roman" panose="02020603050405020304" pitchFamily="18" charset="0"/>
              </a:rPr>
              <a:t>CL Handling</a:t>
            </a:r>
            <a:endParaRPr lang="en-US" b="1" dirty="0">
              <a:latin typeface="Times New Roman" panose="02020603050405020304" pitchFamily="18" charset="0"/>
            </a:endParaRPr>
          </a:p>
          <a:p>
            <a:r>
              <a:rPr lang="en-AU" dirty="0">
                <a:latin typeface="Times New Roman" panose="02020603050405020304" pitchFamily="18" charset="0"/>
              </a:rPr>
              <a:t>By the time patients return to the clinic for their 1</a:t>
            </a:r>
            <a:r>
              <a:rPr lang="en-AU" baseline="30000" dirty="0">
                <a:latin typeface="Times New Roman" panose="02020603050405020304" pitchFamily="18" charset="0"/>
              </a:rPr>
              <a:t>st</a:t>
            </a:r>
            <a:r>
              <a:rPr lang="en-AU" dirty="0">
                <a:latin typeface="Times New Roman" panose="02020603050405020304" pitchFamily="18" charset="0"/>
              </a:rPr>
              <a:t> after-care visit, they should be capable CL handlers.  Individual techniques may have been developed &amp; the practitioner should evaluate the safety of the methods employed.  The need for additional aids, such as a CL applicator or mirror, is usually apparent quite early.</a:t>
            </a:r>
            <a:endParaRPr lang="en-US" dirty="0">
              <a:latin typeface="Times New Roman" panose="02020603050405020304" pitchFamily="18" charset="0"/>
            </a:endParaRPr>
          </a:p>
          <a:p>
            <a:r>
              <a:rPr lang="en-AU" dirty="0">
                <a:latin typeface="Times New Roman" panose="02020603050405020304" pitchFamily="18" charset="0"/>
              </a:rPr>
              <a:t>Initiate a conversation about proper cleaning &amp; disinfection by asking, ‘What difficulties have you encountered with the cleaning procedure?’  Avoid questions requiring simple YES or NO answers (i.e. closed probing), e.g. ‘Do you have any difficulties cleaning your CLs?’.  Patients will usually answer NO, just to avoid answering any further questions &amp; to imply they have mastered the subject.  </a:t>
            </a:r>
            <a:endParaRPr lang="en-US" dirty="0">
              <a:latin typeface="Times New Roman" panose="02020603050405020304" pitchFamily="18" charset="0"/>
            </a:endParaRPr>
          </a:p>
          <a:p>
            <a:r>
              <a:rPr lang="en-AU" dirty="0">
                <a:latin typeface="Times New Roman" panose="02020603050405020304" pitchFamily="18" charset="0"/>
              </a:rPr>
              <a:t>Alternatively, the patient may volunteer information to the practitioner or clinical assistant about which steps they are unsure of.  Openness &amp; frankness should be encouraged actively (by suggesting they be forthcoming) &amp; passively (by the ‘style’ &amp; friendliness of the practitioner &amp; staff).</a:t>
            </a:r>
            <a:endParaRPr lang="en-US" dirty="0">
              <a:latin typeface="Times New Roman" panose="02020603050405020304" pitchFamily="18" charset="0"/>
            </a:endParaRPr>
          </a:p>
          <a:p>
            <a:r>
              <a:rPr lang="en-AU" dirty="0">
                <a:latin typeface="Times New Roman" panose="02020603050405020304" pitchFamily="18" charset="0"/>
              </a:rPr>
              <a:t>The approach taken, casual &amp; relaxed or authoritarian, depends largely on an interpretation of the attitude of the patient.  With careless, inattentive, reckless, or neglectful patients, a more authoritative stance may be more successful.  With intelligent or professional patients, an explanation of the issues involved will probably be more successful.</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p:spPr>
        <p:txBody>
          <a:bodyPr/>
          <a:lstStyle/>
          <a:p>
            <a:fld id="{DC874D67-B234-41EC-964E-8482519FD027}" type="slidenum">
              <a:rPr lang="en-US"/>
              <a:t>9</a:t>
            </a:fld>
            <a:endParaRPr lang="en-US"/>
          </a:p>
        </p:txBody>
      </p:sp>
      <p:sp>
        <p:nvSpPr>
          <p:cNvPr id="4915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4915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4915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4915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4915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4916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4916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4916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49163" name="Rectangle 10"/>
          <p:cNvSpPr>
            <a:spLocks noGrp="1" noRot="1" noChangeAspect="1" noChangeArrowheads="1" noTextEdit="1"/>
          </p:cNvSpPr>
          <p:nvPr>
            <p:ph type="sldImg"/>
          </p:nvPr>
        </p:nvSpPr>
        <p:spPr>
          <a:xfrm>
            <a:off x="1298575" y="800100"/>
            <a:ext cx="4260850" cy="3195638"/>
          </a:xfrm>
          <a:ln cap="flat"/>
        </p:spPr>
      </p:sp>
      <p:sp>
        <p:nvSpPr>
          <p:cNvPr id="49164" name="Rectangle 11"/>
          <p:cNvSpPr>
            <a:spLocks noGrp="1" noChangeArrowheads="1"/>
          </p:cNvSpPr>
          <p:nvPr>
            <p:ph type="body" idx="1"/>
          </p:nvPr>
        </p:nvSpPr>
        <p:spPr>
          <a:noFill/>
        </p:spPr>
        <p:txBody>
          <a:bodyPr/>
          <a:lstStyle/>
          <a:p>
            <a:r>
              <a:rPr lang="en-AU" dirty="0"/>
              <a:t>Key to the accompanying slides:</a:t>
            </a:r>
            <a:endParaRPr lang="en-US" dirty="0"/>
          </a:p>
          <a:p>
            <a:r>
              <a:rPr lang="en-AU" b="1" dirty="0"/>
              <a:t>BCOD	</a:t>
            </a:r>
            <a:r>
              <a:rPr lang="en-AU" dirty="0"/>
              <a:t>Back Central Optic Diameter</a:t>
            </a:r>
            <a:endParaRPr lang="en-US" dirty="0"/>
          </a:p>
          <a:p>
            <a:r>
              <a:rPr lang="en-AU" b="1" dirty="0"/>
              <a:t>BOZR	</a:t>
            </a:r>
            <a:r>
              <a:rPr lang="en-AU" dirty="0"/>
              <a:t>Back Optic Zone Radius</a:t>
            </a:r>
            <a:endParaRPr lang="en-US" dirty="0"/>
          </a:p>
          <a:p>
            <a:r>
              <a:rPr lang="en-AU" b="1" dirty="0"/>
              <a:t>BPOR	</a:t>
            </a:r>
            <a:r>
              <a:rPr lang="en-AU" dirty="0"/>
              <a:t>Back Peripheral Optic Radius</a:t>
            </a:r>
            <a:endParaRPr lang="en-US" dirty="0"/>
          </a:p>
          <a:p>
            <a:r>
              <a:rPr lang="en-AU" b="1" dirty="0"/>
              <a:t>BVP	</a:t>
            </a:r>
            <a:r>
              <a:rPr lang="en-AU" dirty="0"/>
              <a:t>Back Vertex Power</a:t>
            </a:r>
            <a:endParaRPr lang="en-US" dirty="0"/>
          </a:p>
          <a:p>
            <a:r>
              <a:rPr lang="en-AU" b="1" dirty="0"/>
              <a:t>BPCD	</a:t>
            </a:r>
            <a:r>
              <a:rPr lang="en-AU" dirty="0"/>
              <a:t>Back Peripheral Curve Diameter</a:t>
            </a:r>
            <a:endParaRPr lang="en-US" dirty="0"/>
          </a:p>
          <a:p>
            <a:r>
              <a:rPr lang="en-AU" b="1" dirty="0"/>
              <a:t>BPR	</a:t>
            </a:r>
            <a:r>
              <a:rPr lang="en-AU" dirty="0"/>
              <a:t>Back Peripheral Radius</a:t>
            </a:r>
            <a:endParaRPr lang="en-US" dirty="0"/>
          </a:p>
          <a:p>
            <a:r>
              <a:rPr lang="en-AU" b="1" dirty="0"/>
              <a:t>FCOD	</a:t>
            </a:r>
            <a:r>
              <a:rPr lang="en-AU" dirty="0"/>
              <a:t>Front Central Optic Diameter</a:t>
            </a:r>
            <a:endParaRPr lang="en-US" dirty="0"/>
          </a:p>
          <a:p>
            <a:r>
              <a:rPr lang="en-AU" b="1" dirty="0"/>
              <a:t>TD	</a:t>
            </a:r>
            <a:r>
              <a:rPr lang="en-AU" dirty="0"/>
              <a:t>Total Diameter</a:t>
            </a:r>
            <a:endParaRPr lang="en-US" dirty="0"/>
          </a:p>
          <a:p>
            <a:r>
              <a:rPr lang="en-AU" b="1" i="1" dirty="0" err="1"/>
              <a:t>t</a:t>
            </a:r>
            <a:r>
              <a:rPr lang="en-AU" b="1" baseline="-25000" dirty="0" err="1"/>
              <a:t>C</a:t>
            </a:r>
            <a:r>
              <a:rPr lang="en-AU" b="1" baseline="-25000" dirty="0"/>
              <a:t> 	</a:t>
            </a:r>
            <a:r>
              <a:rPr lang="en-AU" dirty="0"/>
              <a:t>Centre Thickness</a:t>
            </a:r>
            <a:endParaRPr lang="en-US" dirty="0"/>
          </a:p>
          <a:p>
            <a:r>
              <a:rPr lang="en-AU" b="1" i="1" dirty="0" err="1"/>
              <a:t>t</a:t>
            </a:r>
            <a:r>
              <a:rPr lang="en-AU" b="1" baseline="-25000" dirty="0" err="1"/>
              <a:t>EA</a:t>
            </a:r>
            <a:r>
              <a:rPr lang="en-AU" b="1" baseline="-25000" dirty="0"/>
              <a:t> </a:t>
            </a:r>
            <a:r>
              <a:rPr lang="en-AU" dirty="0"/>
              <a:t>	Axial Edge Thickness</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7F83E2F5-816E-45A9-96C4-8F4735E92B65}" type="slidenum">
              <a:rPr lang="en-US" smtClean="0">
                <a:latin typeface="Times New Roman" panose="02020603050405020304" pitchFamily="18" charset="0"/>
              </a:rPr>
              <a:t>72</a:t>
            </a:fld>
            <a:endParaRPr lang="en-US">
              <a:latin typeface="Times New Roman" panose="02020603050405020304" pitchFamily="18" charset="0"/>
            </a:endParaRPr>
          </a:p>
        </p:txBody>
      </p:sp>
      <p:sp>
        <p:nvSpPr>
          <p:cNvPr id="8397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397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397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397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397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397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397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397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3979" name="Rectangle 10"/>
          <p:cNvSpPr>
            <a:spLocks noGrp="1" noRot="1" noChangeAspect="1" noChangeArrowheads="1" noTextEdit="1"/>
          </p:cNvSpPr>
          <p:nvPr>
            <p:ph type="sldImg"/>
          </p:nvPr>
        </p:nvSpPr>
        <p:spPr>
          <a:xfrm>
            <a:off x="1298575" y="800100"/>
            <a:ext cx="4260850" cy="3195638"/>
          </a:xfrm>
          <a:ln cap="flat"/>
        </p:spPr>
      </p:sp>
      <p:sp>
        <p:nvSpPr>
          <p:cNvPr id="83980" name="Rectangle 11"/>
          <p:cNvSpPr>
            <a:spLocks noGrp="1" noChangeArrowheads="1"/>
          </p:cNvSpPr>
          <p:nvPr>
            <p:ph type="body" idx="1"/>
          </p:nvPr>
        </p:nvSpPr>
        <p:spPr>
          <a:noFill/>
        </p:spPr>
        <p:txBody>
          <a:bodyPr/>
          <a:lstStyle/>
          <a:p>
            <a:r>
              <a:rPr lang="en-AU" b="1" dirty="0">
                <a:latin typeface="Times New Roman" panose="02020603050405020304" pitchFamily="18" charset="0"/>
              </a:rPr>
              <a:t>Solution Use &amp;</a:t>
            </a:r>
            <a:r>
              <a:rPr lang="en-AU" dirty="0">
                <a:latin typeface="Times New Roman" panose="02020603050405020304" pitchFamily="18" charset="0"/>
              </a:rPr>
              <a:t> </a:t>
            </a:r>
            <a:r>
              <a:rPr lang="en-AU" b="1" dirty="0">
                <a:latin typeface="Times New Roman" panose="02020603050405020304" pitchFamily="18" charset="0"/>
              </a:rPr>
              <a:t>Patient Compliance</a:t>
            </a:r>
            <a:endParaRPr lang="en-US" dirty="0">
              <a:latin typeface="Times New Roman" panose="02020603050405020304" pitchFamily="18" charset="0"/>
            </a:endParaRPr>
          </a:p>
          <a:p>
            <a:r>
              <a:rPr lang="en-AU" dirty="0">
                <a:latin typeface="Times New Roman" panose="02020603050405020304" pitchFamily="18" charset="0"/>
              </a:rPr>
              <a:t>Frequently, CL wearers develop &amp; maintain an interest in new developments in the CL field.  Manufacturers of CL care products release new products regularly, &amp; CL wearers are exposed to advertising claims of better, cheaper, &amp; more convenient care systems.  Although practitioners usually stress the importance of using the ‘prescribed’ care system, they should also be aware of new care systems being released.  Their suitability for some or all CL wearers should be assessed regularly.</a:t>
            </a:r>
            <a:endParaRPr lang="en-US" dirty="0">
              <a:latin typeface="Times New Roman" panose="02020603050405020304" pitchFamily="18" charset="0"/>
            </a:endParaRPr>
          </a:p>
          <a:p>
            <a:r>
              <a:rPr lang="en-AU" dirty="0">
                <a:latin typeface="Times New Roman" panose="02020603050405020304" pitchFamily="18" charset="0"/>
              </a:rPr>
              <a:t>Unless questioned specifically, patients are usually reluctant to inform the practitioner of changes they have initiated.  An investigation of the care system should be instigated if problems arise that are apparently not CL fit-related.  Patients know little about the differences between CL care products &amp; may have used/be using solutions other than those recommended.</a:t>
            </a:r>
            <a:endParaRPr lang="en-US" dirty="0">
              <a:latin typeface="Times New Roman" panose="02020603050405020304" pitchFamily="18" charset="0"/>
            </a:endParaRPr>
          </a:p>
          <a:p>
            <a:r>
              <a:rPr lang="en-AU" dirty="0">
                <a:latin typeface="Times New Roman" panose="02020603050405020304" pitchFamily="18" charset="0"/>
              </a:rPr>
              <a:t>If a decision to use a new solution is made, the procedures to be followed should be re-taught.  If there is no difference from the current system, a brief review will help reinforce compliance generally.</a:t>
            </a:r>
            <a:endParaRPr lang="en-US" dirty="0">
              <a:latin typeface="Times New Roman" panose="02020603050405020304" pitchFamily="18" charset="0"/>
            </a:endParaRPr>
          </a:p>
          <a:p>
            <a:r>
              <a:rPr lang="en-AU" dirty="0">
                <a:latin typeface="Times New Roman" panose="02020603050405020304" pitchFamily="18" charset="0"/>
              </a:rPr>
              <a:t>When determining compliance with the recommended care regimen, the following questions are relevant: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How do you clean (rub &amp; rinse) your CLs every time you take them out?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How often do you clean your CLs (even if they are worn for EW)?</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How do you keep the CL case clean?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What solutions are you using for cleaning, disinfection, &amp; rinsing?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If protein removal is needed, is it done as frequently as recommended?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For how long are the CLs disinfected for?</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p:spPr>
        <p:txBody>
          <a:bodyPr/>
          <a:lstStyle/>
          <a:p>
            <a:fld id="{387CD7C2-70E9-4C96-9E72-CB3B982F7E80}" type="slidenum">
              <a:rPr lang="en-US" smtClean="0">
                <a:latin typeface="Times New Roman" panose="02020603050405020304" pitchFamily="18" charset="0"/>
              </a:rPr>
              <a:t>73</a:t>
            </a:fld>
            <a:endParaRPr lang="en-US">
              <a:latin typeface="Times New Roman" panose="02020603050405020304" pitchFamily="18" charset="0"/>
            </a:endParaRPr>
          </a:p>
        </p:txBody>
      </p:sp>
      <p:sp>
        <p:nvSpPr>
          <p:cNvPr id="8499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499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499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499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499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500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500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500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5003" name="Rectangle 10"/>
          <p:cNvSpPr>
            <a:spLocks noGrp="1" noRot="1" noChangeAspect="1" noChangeArrowheads="1" noTextEdit="1"/>
          </p:cNvSpPr>
          <p:nvPr>
            <p:ph type="sldImg"/>
          </p:nvPr>
        </p:nvSpPr>
        <p:spPr>
          <a:xfrm>
            <a:off x="1298575" y="800100"/>
            <a:ext cx="4260850" cy="3195638"/>
          </a:xfrm>
          <a:ln cap="flat"/>
        </p:spPr>
      </p:sp>
      <p:sp>
        <p:nvSpPr>
          <p:cNvPr id="85004" name="Rectangle 11"/>
          <p:cNvSpPr>
            <a:spLocks noGrp="1" noChangeArrowheads="1"/>
          </p:cNvSpPr>
          <p:nvPr>
            <p:ph type="body" idx="1"/>
          </p:nvPr>
        </p:nvSpPr>
        <p:spPr>
          <a:noFill/>
        </p:spPr>
        <p:txBody>
          <a:bodyPr/>
          <a:lstStyle/>
          <a:p>
            <a:r>
              <a:rPr lang="en-AU" b="1" dirty="0">
                <a:latin typeface="Times New Roman" panose="02020603050405020304" pitchFamily="18" charset="0"/>
              </a:rPr>
              <a:t>Hygiene</a:t>
            </a:r>
            <a:endParaRPr lang="en-US" b="1" dirty="0">
              <a:latin typeface="Times New Roman" panose="02020603050405020304" pitchFamily="18" charset="0"/>
            </a:endParaRPr>
          </a:p>
          <a:p>
            <a:r>
              <a:rPr lang="en-AU" dirty="0">
                <a:latin typeface="Times New Roman" panose="02020603050405020304" pitchFamily="18" charset="0"/>
              </a:rPr>
              <a:t>Commencement of CL wear often requires the adoption of an </a:t>
            </a:r>
            <a:r>
              <a:rPr lang="en-AU" dirty="0">
                <a:latin typeface="Arial" panose="020B0604020202020204"/>
                <a:cs typeface="Arial" panose="020B0604020202020204"/>
              </a:rPr>
              <a:t>↑ </a:t>
            </a:r>
            <a:r>
              <a:rPr lang="en-AU" dirty="0">
                <a:latin typeface="Times New Roman" panose="02020603050405020304" pitchFamily="18" charset="0"/>
              </a:rPr>
              <a:t>level of personal hygiene.  Over time, patients will tend to revert to their old habits &amp; standards of hygiene.  Practitioners should remember that </a:t>
            </a:r>
            <a:r>
              <a:rPr lang="en-AU" b="1" dirty="0">
                <a:latin typeface="Times New Roman" panose="02020603050405020304" pitchFamily="18" charset="0"/>
              </a:rPr>
              <a:t>compliance is usually the exception</a:t>
            </a:r>
            <a:r>
              <a:rPr lang="en-AU" dirty="0">
                <a:latin typeface="Times New Roman" panose="02020603050405020304" pitchFamily="18" charset="0"/>
              </a:rPr>
              <a:t> rather than the rule.  For this reason, regular education &amp; re-education, although time-consuming, is a necessary part of CL after-care.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p:spPr>
        <p:txBody>
          <a:bodyPr/>
          <a:lstStyle/>
          <a:p>
            <a:fld id="{3D9F0AF7-9B61-48F8-8878-BDC77BFE1EBE}" type="slidenum">
              <a:rPr lang="en-US" smtClean="0">
                <a:latin typeface="Times New Roman" panose="02020603050405020304" pitchFamily="18" charset="0"/>
              </a:rPr>
              <a:t>74</a:t>
            </a:fld>
            <a:endParaRPr lang="en-US">
              <a:latin typeface="Times New Roman" panose="02020603050405020304" pitchFamily="18" charset="0"/>
            </a:endParaRPr>
          </a:p>
        </p:txBody>
      </p:sp>
      <p:sp>
        <p:nvSpPr>
          <p:cNvPr id="8601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602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602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602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602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602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602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602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6027" name="Rectangle 10"/>
          <p:cNvSpPr>
            <a:spLocks noGrp="1" noRot="1" noChangeAspect="1" noChangeArrowheads="1" noTextEdit="1"/>
          </p:cNvSpPr>
          <p:nvPr>
            <p:ph type="sldImg"/>
          </p:nvPr>
        </p:nvSpPr>
        <p:spPr>
          <a:xfrm>
            <a:off x="1298575" y="800100"/>
            <a:ext cx="4260850" cy="3195638"/>
          </a:xfrm>
          <a:ln cap="flat"/>
        </p:spPr>
      </p:sp>
      <p:sp>
        <p:nvSpPr>
          <p:cNvPr id="86028" name="Rectangle 11"/>
          <p:cNvSpPr>
            <a:spLocks noGrp="1" noChangeArrowheads="1"/>
          </p:cNvSpPr>
          <p:nvPr>
            <p:ph type="body" idx="1"/>
          </p:nvPr>
        </p:nvSpPr>
        <p:spPr>
          <a:noFill/>
        </p:spPr>
        <p:txBody>
          <a:bodyPr/>
          <a:lstStyle/>
          <a:p>
            <a:r>
              <a:rPr lang="en-AU" dirty="0">
                <a:latin typeface="Times New Roman" panose="02020603050405020304" pitchFamily="18" charset="0"/>
              </a:rPr>
              <a:t>Good hygienic practices involve:</a:t>
            </a:r>
            <a:endParaRPr lang="en-US" dirty="0">
              <a:latin typeface="Times New Roman" panose="02020603050405020304" pitchFamily="18" charset="0"/>
            </a:endParaRPr>
          </a:p>
          <a:p>
            <a:r>
              <a:rPr lang="en-AU" b="1" dirty="0">
                <a:latin typeface="Times New Roman" panose="02020603050405020304" pitchFamily="18" charset="0"/>
              </a:rPr>
              <a:t>Personal care</a:t>
            </a:r>
            <a:r>
              <a:rPr lang="en-AU" b="1" baseline="0" dirty="0">
                <a:latin typeface="Times New Roman" panose="02020603050405020304" pitchFamily="18" charset="0"/>
              </a:rPr>
              <a:t> </a:t>
            </a:r>
            <a:r>
              <a:rPr lang="en-AU" baseline="0" dirty="0">
                <a:latin typeface="Times New Roman" panose="02020603050405020304" pitchFamily="18" charset="0"/>
              </a:rPr>
              <a:t>- </a:t>
            </a:r>
            <a:r>
              <a:rPr lang="en-AU" dirty="0">
                <a:latin typeface="Times New Roman" panose="02020603050405020304" pitchFamily="18" charset="0"/>
              </a:rPr>
              <a:t>This is perhaps the best indicator of the probable level of personal hygiene.  Usually, a clean &amp; hygienic person also applies they has a high standard of CL care &amp; maintenance.  A less hygienic person will need their behaviour modified.  Generally, it is easy to distinguish between patients with good &amp; bad hygiene.</a:t>
            </a:r>
            <a:endParaRPr lang="en-US" dirty="0">
              <a:latin typeface="Times New Roman" panose="02020603050405020304" pitchFamily="18" charset="0"/>
            </a:endParaRPr>
          </a:p>
          <a:p>
            <a:r>
              <a:rPr lang="en-AU" b="1" dirty="0">
                <a:latin typeface="Times New Roman" panose="02020603050405020304" pitchFamily="18" charset="0"/>
              </a:rPr>
              <a:t>CL case &amp; accessories hygiene </a:t>
            </a:r>
            <a:r>
              <a:rPr lang="en-AU" dirty="0">
                <a:latin typeface="Times New Roman" panose="02020603050405020304" pitchFamily="18" charset="0"/>
              </a:rPr>
              <a:t>- A wide range of CL cases &amp; accessories, made from a variety of engineering plastics, is available.  Knowing the appropriate cleaning/disinfection method for a particular case or accessory is necessary but not always easy to determine.  Ideally, any material that comes in contact with CLs should be able to withstand boiling (many do not unfortunately).  A soiled CL case, use of an inappropriate case, &amp; infrequent cleaning can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complications &amp; ocular infections.</a:t>
            </a:r>
            <a:br>
              <a:rPr lang="en-AU" dirty="0">
                <a:latin typeface="Times New Roman" panose="02020603050405020304" pitchFamily="18" charset="0"/>
              </a:rPr>
            </a:b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p:spPr>
        <p:txBody>
          <a:bodyPr/>
          <a:lstStyle/>
          <a:p>
            <a:fld id="{A9C7E489-D02C-4493-BB1F-13004E104E55}" type="slidenum">
              <a:rPr lang="en-US" smtClean="0">
                <a:latin typeface="Times New Roman" panose="02020603050405020304" pitchFamily="18" charset="0"/>
              </a:rPr>
              <a:t>75</a:t>
            </a:fld>
            <a:endParaRPr lang="en-US">
              <a:latin typeface="Times New Roman" panose="02020603050405020304" pitchFamily="18" charset="0"/>
            </a:endParaRPr>
          </a:p>
        </p:txBody>
      </p:sp>
      <p:sp>
        <p:nvSpPr>
          <p:cNvPr id="8704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704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704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704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704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704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704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705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7051" name="Rectangle 10"/>
          <p:cNvSpPr>
            <a:spLocks noGrp="1" noRot="1" noChangeAspect="1" noChangeArrowheads="1" noTextEdit="1"/>
          </p:cNvSpPr>
          <p:nvPr>
            <p:ph type="sldImg"/>
          </p:nvPr>
        </p:nvSpPr>
        <p:spPr>
          <a:xfrm>
            <a:off x="1298575" y="800100"/>
            <a:ext cx="4260850" cy="3195638"/>
          </a:xfrm>
          <a:ln cap="flat"/>
        </p:spPr>
      </p:sp>
      <p:sp>
        <p:nvSpPr>
          <p:cNvPr id="87052" name="Rectangle 11"/>
          <p:cNvSpPr>
            <a:spLocks noGrp="1" noChangeArrowheads="1"/>
          </p:cNvSpPr>
          <p:nvPr>
            <p:ph type="body" idx="1"/>
          </p:nvPr>
        </p:nvSpPr>
        <p:spPr>
          <a:noFill/>
        </p:spPr>
        <p:txBody>
          <a:bodyPr/>
          <a:lstStyle/>
          <a:p>
            <a:r>
              <a:rPr lang="en-AU" b="1" dirty="0">
                <a:latin typeface="Times New Roman" panose="02020603050405020304" pitchFamily="18" charset="0"/>
              </a:rPr>
              <a:t>Solution storage &amp; use</a:t>
            </a:r>
            <a:endParaRPr lang="en-US" b="1" dirty="0">
              <a:latin typeface="Times New Roman" panose="02020603050405020304" pitchFamily="18" charset="0"/>
            </a:endParaRPr>
          </a:p>
          <a:p>
            <a:r>
              <a:rPr lang="en-AU" dirty="0">
                <a:latin typeface="Times New Roman" panose="02020603050405020304" pitchFamily="18" charset="0"/>
              </a:rPr>
              <a:t>In a study of microbial contamination of CL care systems (rigid &amp; soft), </a:t>
            </a:r>
            <a:r>
              <a:rPr lang="en-AU" dirty="0" err="1">
                <a:latin typeface="Times New Roman" panose="02020603050405020304" pitchFamily="18" charset="0"/>
              </a:rPr>
              <a:t>Donzis</a:t>
            </a:r>
            <a:r>
              <a:rPr lang="en-AU" dirty="0">
                <a:latin typeface="Times New Roman" panose="02020603050405020304" pitchFamily="18" charset="0"/>
              </a:rPr>
              <a:t> </a:t>
            </a:r>
            <a:r>
              <a:rPr lang="en-AU" i="1" dirty="0">
                <a:latin typeface="Times New Roman" panose="02020603050405020304" pitchFamily="18" charset="0"/>
              </a:rPr>
              <a:t>et al</a:t>
            </a:r>
            <a:r>
              <a:rPr lang="en-AU" dirty="0">
                <a:latin typeface="Times New Roman" panose="02020603050405020304" pitchFamily="18" charset="0"/>
              </a:rPr>
              <a:t>. (1987) discovered that 50% were contaminated. Of commercial solutions, 13% were contaminated 21 days after opening &amp; use by asymptomatic patients.  Seven patient solutions were found to be contaminated by the pathogenic </a:t>
            </a:r>
            <a:r>
              <a:rPr lang="en-AU" i="1" dirty="0">
                <a:latin typeface="Times New Roman" panose="02020603050405020304" pitchFamily="18" charset="0"/>
              </a:rPr>
              <a:t>Bacillus</a:t>
            </a:r>
            <a:r>
              <a:rPr lang="en-AU" dirty="0">
                <a:latin typeface="Times New Roman" panose="02020603050405020304" pitchFamily="18" charset="0"/>
              </a:rPr>
              <a:t> sp. (Gram + bacteria) which can </a:t>
            </a:r>
            <a:r>
              <a:rPr lang="en-AU" dirty="0">
                <a:latin typeface="Times New Roman" panose="02020603050405020304" pitchFamily="18" charset="0"/>
                <a:sym typeface="Symbol" panose="05050102010706020507"/>
              </a:rPr>
              <a:t> </a:t>
            </a:r>
            <a:r>
              <a:rPr lang="en-AU" dirty="0" err="1">
                <a:latin typeface="Times New Roman" panose="02020603050405020304" pitchFamily="18" charset="0"/>
              </a:rPr>
              <a:t>endophthalmitis</a:t>
            </a:r>
            <a:r>
              <a:rPr lang="en-AU" dirty="0">
                <a:latin typeface="Times New Roman" panose="02020603050405020304" pitchFamily="18" charset="0"/>
              </a:rPr>
              <a:t> &amp; corneal ulceration.  Most of the micro-organisms isolated were aerobic &amp; found to be part of the normal skin/ocular flora.  These findings indicate the importance of good hygiene when using  solutions.  Reinforcing the advice given will help prevent microbial contamination.  Two issues of importance are: Bottle caps, when unscrewed, should be placed open-face down on the table &amp;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p>
            <a:fld id="{E787C159-1A20-4F7A-84EC-3D88AC8C2E2C}" type="slidenum">
              <a:rPr lang="en-US" smtClean="0">
                <a:latin typeface="Times New Roman" panose="02020603050405020304" pitchFamily="18" charset="0"/>
              </a:rPr>
              <a:t>76</a:t>
            </a:fld>
            <a:endParaRPr lang="en-US">
              <a:latin typeface="Times New Roman" panose="02020603050405020304" pitchFamily="18" charset="0"/>
            </a:endParaRPr>
          </a:p>
        </p:txBody>
      </p:sp>
      <p:sp>
        <p:nvSpPr>
          <p:cNvPr id="8806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806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806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807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807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807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807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807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8075" name="Rectangle 10"/>
          <p:cNvSpPr>
            <a:spLocks noGrp="1" noRot="1" noChangeAspect="1" noChangeArrowheads="1" noTextEdit="1"/>
          </p:cNvSpPr>
          <p:nvPr>
            <p:ph type="sldImg"/>
          </p:nvPr>
        </p:nvSpPr>
        <p:spPr>
          <a:xfrm>
            <a:off x="1298575" y="800100"/>
            <a:ext cx="4260850" cy="3195638"/>
          </a:xfrm>
          <a:ln cap="flat"/>
        </p:spPr>
      </p:sp>
      <p:sp>
        <p:nvSpPr>
          <p:cNvPr id="88076" name="Rectangle 11"/>
          <p:cNvSpPr>
            <a:spLocks noGrp="1" noChangeArrowheads="1"/>
          </p:cNvSpPr>
          <p:nvPr>
            <p:ph type="body" idx="1"/>
          </p:nvPr>
        </p:nvSpPr>
        <p:spPr>
          <a:noFill/>
        </p:spPr>
        <p:txBody>
          <a:bodyPr/>
          <a:lstStyle/>
          <a:p>
            <a:r>
              <a:rPr lang="en-AU" dirty="0">
                <a:latin typeface="Times New Roman" panose="02020603050405020304" pitchFamily="18" charset="0"/>
              </a:rPr>
              <a:t>Avoid letting bottle tips (dispensing nozzles, jets) touch the skin, other surfaces, or H</a:t>
            </a:r>
            <a:r>
              <a:rPr lang="en-AU" baseline="-25000" dirty="0">
                <a:latin typeface="Times New Roman" panose="02020603050405020304" pitchFamily="18" charset="0"/>
              </a:rPr>
              <a:t>2</a:t>
            </a:r>
            <a:r>
              <a:rPr lang="en-AU" dirty="0">
                <a:latin typeface="Times New Roman" panose="02020603050405020304" pitchFamily="18" charset="0"/>
              </a:rPr>
              <a:t>O that may contain</a:t>
            </a:r>
            <a:r>
              <a:rPr lang="en-AU" baseline="0" dirty="0">
                <a:latin typeface="Times New Roman" panose="02020603050405020304" pitchFamily="18" charset="0"/>
              </a:rPr>
              <a:t> </a:t>
            </a:r>
            <a:r>
              <a:rPr lang="en-AU" dirty="0">
                <a:latin typeface="Times New Roman" panose="02020603050405020304" pitchFamily="18" charset="0"/>
              </a:rPr>
              <a:t>micro-organisms that can contaminate the solution </a:t>
            </a:r>
            <a:r>
              <a:rPr lang="en-AU" baseline="0" dirty="0">
                <a:latin typeface="Times New Roman" panose="02020603050405020304" pitchFamily="18" charset="0"/>
              </a:rPr>
              <a:t>ultimately</a:t>
            </a:r>
            <a:r>
              <a:rPr lang="en-AU" dirty="0">
                <a:latin typeface="Times New Roman" panose="02020603050405020304" pitchFamily="18" charset="0"/>
              </a:rPr>
              <a:t> .</a:t>
            </a:r>
            <a:endParaRPr lang="en-US" dirty="0">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408D6938-6126-4B71-BE37-D8F068AE1A01}" type="slidenum">
              <a:rPr lang="en-US" smtClean="0">
                <a:latin typeface="Times New Roman" panose="02020603050405020304" pitchFamily="18" charset="0"/>
              </a:rPr>
              <a:t>77</a:t>
            </a:fld>
            <a:endParaRPr lang="en-US">
              <a:latin typeface="Times New Roman" panose="02020603050405020304" pitchFamily="18" charset="0"/>
            </a:endParaRPr>
          </a:p>
        </p:txBody>
      </p:sp>
      <p:sp>
        <p:nvSpPr>
          <p:cNvPr id="8909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8909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8909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8909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8909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8909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8909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8909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89099" name="Rectangle 10"/>
          <p:cNvSpPr>
            <a:spLocks noGrp="1" noRot="1" noChangeAspect="1" noChangeArrowheads="1" noTextEdit="1"/>
          </p:cNvSpPr>
          <p:nvPr>
            <p:ph type="sldImg"/>
          </p:nvPr>
        </p:nvSpPr>
        <p:spPr>
          <a:xfrm>
            <a:off x="1298575" y="800100"/>
            <a:ext cx="4260850" cy="3195638"/>
          </a:xfrm>
          <a:ln cap="flat"/>
        </p:spPr>
      </p:sp>
      <p:sp>
        <p:nvSpPr>
          <p:cNvPr id="89100" name="Rectangle 11"/>
          <p:cNvSpPr>
            <a:spLocks noGrp="1" noChangeArrowheads="1"/>
          </p:cNvSpPr>
          <p:nvPr>
            <p:ph type="body" idx="1"/>
          </p:nvPr>
        </p:nvSpPr>
        <p:spPr>
          <a:noFill/>
        </p:spPr>
        <p:txBody>
          <a:bodyPr/>
          <a:lstStyle/>
          <a:p>
            <a:r>
              <a:rPr lang="en-AU" b="1" dirty="0">
                <a:latin typeface="Times New Roman" panose="02020603050405020304" pitchFamily="18" charset="0"/>
              </a:rPr>
              <a:t>Additional Instructions</a:t>
            </a:r>
            <a:endParaRPr lang="en-US" b="1" dirty="0">
              <a:latin typeface="Times New Roman" panose="02020603050405020304" pitchFamily="18" charset="0"/>
            </a:endParaRPr>
          </a:p>
          <a:p>
            <a:r>
              <a:rPr lang="en-AU" dirty="0">
                <a:latin typeface="Times New Roman" panose="02020603050405020304" pitchFamily="18" charset="0"/>
              </a:rPr>
              <a:t>Additional instructions on care &amp; maintenance should be provided to patients in the following circumstances: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Travelling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Playing sport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Taking medication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Convalescing &amp; having ceased CL wear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Engaged in any other activity that may necessitate a change in CL care.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p>
            <a:fld id="{A0CC9C9E-87F9-440C-90F6-480CB0C7ADDA}" type="slidenum">
              <a:rPr lang="en-US" smtClean="0">
                <a:latin typeface="Times New Roman" panose="02020603050405020304" pitchFamily="18" charset="0"/>
              </a:rPr>
              <a:t>78</a:t>
            </a:fld>
            <a:endParaRPr lang="en-US">
              <a:latin typeface="Times New Roman" panose="02020603050405020304" pitchFamily="18" charset="0"/>
            </a:endParaRPr>
          </a:p>
        </p:txBody>
      </p:sp>
      <p:sp>
        <p:nvSpPr>
          <p:cNvPr id="9011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011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011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011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011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012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012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012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0123" name="Rectangle 10"/>
          <p:cNvSpPr>
            <a:spLocks noGrp="1" noRot="1" noChangeAspect="1" noChangeArrowheads="1" noTextEdit="1"/>
          </p:cNvSpPr>
          <p:nvPr>
            <p:ph type="sldImg"/>
          </p:nvPr>
        </p:nvSpPr>
        <p:spPr>
          <a:xfrm>
            <a:off x="1298575" y="800100"/>
            <a:ext cx="4260850" cy="3195638"/>
          </a:xfrm>
          <a:ln cap="flat"/>
        </p:spPr>
      </p:sp>
      <p:sp>
        <p:nvSpPr>
          <p:cNvPr id="90124" name="Rectangle 11"/>
          <p:cNvSpPr>
            <a:spLocks noGrp="1" noChangeArrowheads="1"/>
          </p:cNvSpPr>
          <p:nvPr>
            <p:ph type="body" idx="1"/>
          </p:nvPr>
        </p:nvSpPr>
        <p:spPr>
          <a:noFill/>
        </p:spPr>
        <p:txBody>
          <a:bodyPr/>
          <a:lstStyle/>
          <a:p>
            <a:r>
              <a:rPr lang="en-AU" b="1" dirty="0">
                <a:latin typeface="Times New Roman" panose="02020603050405020304" pitchFamily="18" charset="0"/>
              </a:rPr>
              <a:t>Symptomatology in CL After-Care</a:t>
            </a:r>
            <a:endParaRPr lang="en-US" b="1" dirty="0">
              <a:latin typeface="Times New Roman" panose="02020603050405020304" pitchFamily="18" charset="0"/>
            </a:endParaRPr>
          </a:p>
          <a:p>
            <a:r>
              <a:rPr lang="en-AU" dirty="0">
                <a:latin typeface="Times New Roman" panose="02020603050405020304" pitchFamily="18" charset="0"/>
              </a:rPr>
              <a:t>Symptomatology is the study of symptoms, their development, &amp; the indications they provide that are of assistance in identifying the disease or complication.  In CL practice, symptomatology should not be limited to CL use, as conditions may arise that only become manifest as a result of CL wear, but which are not CL effects </a:t>
            </a:r>
            <a:r>
              <a:rPr lang="en-AU" i="1" dirty="0">
                <a:latin typeface="Times New Roman" panose="02020603050405020304" pitchFamily="18" charset="0"/>
              </a:rPr>
              <a:t>per se</a:t>
            </a:r>
            <a:r>
              <a:rPr lang="en-AU" dirty="0">
                <a:latin typeface="Times New Roman" panose="02020603050405020304" pitchFamily="18" charset="0"/>
              </a:rPr>
              <a:t>.  The eyes are adapting continually to CLs because of minute time-dependent changes occurring in the CLs.  This is why after-care is, and always will be, </a:t>
            </a:r>
            <a:r>
              <a:rPr lang="en-AU" i="1" dirty="0">
                <a:latin typeface="Times New Roman" panose="02020603050405020304" pitchFamily="18" charset="0"/>
              </a:rPr>
              <a:t>on-going </a:t>
            </a:r>
            <a:r>
              <a:rPr lang="en-AU" dirty="0">
                <a:latin typeface="Times New Roman" panose="02020603050405020304" pitchFamily="18" charset="0"/>
              </a:rPr>
              <a:t>care.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p:spPr>
        <p:txBody>
          <a:bodyPr/>
          <a:lstStyle/>
          <a:p>
            <a:fld id="{DCCF0D95-BD76-434C-80ED-3AF5E1C468DA}" type="slidenum">
              <a:rPr lang="en-US" smtClean="0">
                <a:latin typeface="Times New Roman" panose="02020603050405020304" pitchFamily="18" charset="0"/>
              </a:rPr>
              <a:t>79</a:t>
            </a:fld>
            <a:endParaRPr lang="en-US">
              <a:latin typeface="Times New Roman" panose="02020603050405020304" pitchFamily="18" charset="0"/>
            </a:endParaRPr>
          </a:p>
        </p:txBody>
      </p:sp>
      <p:sp>
        <p:nvSpPr>
          <p:cNvPr id="9113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114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114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114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114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114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114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114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1147" name="Rectangle 10"/>
          <p:cNvSpPr>
            <a:spLocks noGrp="1" noRot="1" noChangeAspect="1" noChangeArrowheads="1" noTextEdit="1"/>
          </p:cNvSpPr>
          <p:nvPr>
            <p:ph type="sldImg"/>
          </p:nvPr>
        </p:nvSpPr>
        <p:spPr>
          <a:xfrm>
            <a:off x="1298575" y="800100"/>
            <a:ext cx="4260850" cy="3195638"/>
          </a:xfrm>
          <a:ln cap="flat"/>
        </p:spPr>
      </p:sp>
      <p:sp>
        <p:nvSpPr>
          <p:cNvPr id="91148" name="Rectangle 11"/>
          <p:cNvSpPr>
            <a:spLocks noGrp="1" noChangeArrowheads="1"/>
          </p:cNvSpPr>
          <p:nvPr>
            <p:ph type="body" idx="1"/>
          </p:nvPr>
        </p:nvSpPr>
        <p:spPr>
          <a:noFill/>
        </p:spPr>
        <p:txBody>
          <a:bodyPr/>
          <a:lstStyle/>
          <a:p>
            <a:r>
              <a:rPr lang="en-AU" dirty="0">
                <a:latin typeface="Times New Roman" panose="02020603050405020304" pitchFamily="18" charset="0"/>
              </a:rPr>
              <a:t>Unscheduled visits are usually emergency cases.  In such cases it may be necessary to determine priorities &amp; the course of action(s) to be taken from the moment the patient first calls.  If they have not already done so, it may be prudent for the patient to remove their CLs (if in doubt, take them out).  Referral to another practitioner or an ophthalmologist may be necessary.  A contingency plan for handling emergency cases should be in place in the practice for those occasions when the attending practitioner is absent or the practice is unmanned.</a:t>
            </a:r>
            <a:endParaRPr lang="en-US" dirty="0">
              <a:latin typeface="Times New Roman" panose="02020603050405020304" pitchFamily="18" charset="0"/>
            </a:endParaRPr>
          </a:p>
          <a:p>
            <a:r>
              <a:rPr lang="en-AU" dirty="0">
                <a:latin typeface="Times New Roman" panose="02020603050405020304" pitchFamily="18" charset="0"/>
              </a:rPr>
              <a:t>A systematic approach is necessary to identify correctly the cause of the symptoms so that appropriate remedial action can be taken.</a:t>
            </a:r>
            <a:endParaRPr lang="en-US" dirty="0">
              <a:latin typeface="Times New Roman" panose="02020603050405020304" pitchFamily="18" charset="0"/>
            </a:endParaRPr>
          </a:p>
          <a:p>
            <a:r>
              <a:rPr lang="en-AU" dirty="0">
                <a:latin typeface="Times New Roman" panose="02020603050405020304" pitchFamily="18" charset="0"/>
              </a:rPr>
              <a:t>The following are central to a reliable differential diagnosis: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Description of symptoms &amp; complaints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Onset of problems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Patient compliance with recommended care regimen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Associated circumstances.</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p>
            <a:fld id="{1EC7380E-F566-4D42-AB92-32D705A22DC4}" type="slidenum">
              <a:rPr lang="en-US" smtClean="0">
                <a:latin typeface="Times New Roman" panose="02020603050405020304" pitchFamily="18" charset="0"/>
              </a:rPr>
              <a:t>80</a:t>
            </a:fld>
            <a:endParaRPr lang="en-US">
              <a:latin typeface="Times New Roman" panose="02020603050405020304" pitchFamily="18" charset="0"/>
            </a:endParaRPr>
          </a:p>
        </p:txBody>
      </p:sp>
      <p:sp>
        <p:nvSpPr>
          <p:cNvPr id="9216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216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216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216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216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216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216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217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2171" name="Rectangle 10"/>
          <p:cNvSpPr>
            <a:spLocks noGrp="1" noRot="1" noChangeAspect="1" noChangeArrowheads="1" noTextEdit="1"/>
          </p:cNvSpPr>
          <p:nvPr>
            <p:ph type="sldImg"/>
          </p:nvPr>
        </p:nvSpPr>
        <p:spPr>
          <a:xfrm>
            <a:off x="1298575" y="800100"/>
            <a:ext cx="4260850" cy="3195638"/>
          </a:xfrm>
          <a:ln cap="flat"/>
        </p:spPr>
      </p:sp>
      <p:sp>
        <p:nvSpPr>
          <p:cNvPr id="92172" name="Rectangle 11"/>
          <p:cNvSpPr>
            <a:spLocks noGrp="1" noChangeArrowheads="1"/>
          </p:cNvSpPr>
          <p:nvPr>
            <p:ph type="body" idx="1"/>
          </p:nvPr>
        </p:nvSpPr>
        <p:spPr>
          <a:noFill/>
        </p:spPr>
        <p:txBody>
          <a:bodyPr/>
          <a:lstStyle/>
          <a:p>
            <a:r>
              <a:rPr lang="en-AU" dirty="0">
                <a:latin typeface="Times New Roman" panose="02020603050405020304" pitchFamily="18" charset="0"/>
              </a:rPr>
              <a:t>Questions that practitioners &amp;/or clinical assistants ask the patient should be as specific as possible &amp; should encourage descriptive responses.  Patient responses can be recorded on a suitable </a:t>
            </a:r>
            <a:r>
              <a:rPr lang="en-AU" i="1" dirty="0">
                <a:latin typeface="Times New Roman" panose="02020603050405020304" pitchFamily="18" charset="0"/>
              </a:rPr>
              <a:t>pro forma</a:t>
            </a:r>
            <a:r>
              <a:rPr lang="en-AU" dirty="0">
                <a:latin typeface="Times New Roman" panose="02020603050405020304" pitchFamily="18" charset="0"/>
              </a:rPr>
              <a:t>.</a:t>
            </a:r>
            <a:br>
              <a:rPr lang="en-AU" dirty="0">
                <a:latin typeface="Times New Roman" panose="02020603050405020304" pitchFamily="18" charset="0"/>
              </a:rPr>
            </a:br>
            <a:endParaRPr lang="en-US" dirty="0">
              <a:latin typeface="Times New Roman" panose="02020603050405020304" pitchFamily="18" charset="0"/>
            </a:endParaRPr>
          </a:p>
          <a:p>
            <a:r>
              <a:rPr lang="en-AU" dirty="0">
                <a:latin typeface="Times New Roman" panose="02020603050405020304" pitchFamily="18" charset="0"/>
              </a:rPr>
              <a:t>Adaptive symptoms with </a:t>
            </a:r>
            <a:r>
              <a:rPr lang="en-AU" b="1" dirty="0">
                <a:latin typeface="Times New Roman" panose="02020603050405020304" pitchFamily="18" charset="0"/>
              </a:rPr>
              <a:t>GP</a:t>
            </a:r>
            <a:r>
              <a:rPr lang="en-AU" dirty="0">
                <a:latin typeface="Times New Roman" panose="02020603050405020304" pitchFamily="18" charset="0"/>
              </a:rPr>
              <a:t> CLs include: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Difficulty looking up &amp;/or to the side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Abnormal head posture &amp; interpalpebral aperture narrowing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Lid &amp; eye itchiness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Photophobia &amp; glare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Frequent blinking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Red eyes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Fluctuating vision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Haze &amp; flare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Lid swelling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Spectacle blur (mild)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Discomfort &amp;/or mild irritation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CLs &amp; eyes feel dry especially towards the end of the wearing period.</a:t>
            </a:r>
            <a:br>
              <a:rPr lang="en-AU" dirty="0">
                <a:latin typeface="Times New Roman" panose="02020603050405020304" pitchFamily="18" charset="0"/>
              </a:rPr>
            </a:br>
            <a:endParaRPr lang="en-US" dirty="0">
              <a:latin typeface="Times New Roman" panose="02020603050405020304" pitchFamily="18" charset="0"/>
            </a:endParaRPr>
          </a:p>
          <a:p>
            <a:r>
              <a:rPr lang="en-AU" dirty="0">
                <a:latin typeface="Times New Roman" panose="02020603050405020304" pitchFamily="18" charset="0"/>
              </a:rPr>
              <a:t>Adaptive symptoms with </a:t>
            </a:r>
            <a:r>
              <a:rPr lang="en-AU" b="1" dirty="0" err="1">
                <a:latin typeface="Times New Roman" panose="02020603050405020304" pitchFamily="18" charset="0"/>
              </a:rPr>
              <a:t>SCLs</a:t>
            </a:r>
            <a:r>
              <a:rPr lang="en-AU" dirty="0">
                <a:latin typeface="Times New Roman" panose="02020603050405020304" pitchFamily="18" charset="0"/>
              </a:rPr>
              <a:t> include: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Little, if any, adaptation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Arial" panose="020B0604020202020204"/>
                <a:cs typeface="Arial" panose="020B0604020202020204"/>
              </a:rPr>
              <a:t>↓ v</a:t>
            </a:r>
            <a:r>
              <a:rPr lang="en-AU" dirty="0">
                <a:latin typeface="Times New Roman" panose="02020603050405020304" pitchFamily="18" charset="0"/>
              </a:rPr>
              <a:t>ision, ↕ or hazy vision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CLs &amp; eyes feel dry, especially towards the end of the wearing period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Red eyes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CLs sting on insertion.</a:t>
            </a:r>
            <a:br>
              <a:rPr lang="en-AU" dirty="0">
                <a:latin typeface="Times New Roman" panose="02020603050405020304" pitchFamily="18" charset="0"/>
              </a:rPr>
            </a:br>
            <a:endParaRPr lang="en-US" dirty="0">
              <a:latin typeface="Times New Roman" panose="02020603050405020304" pitchFamily="18" charset="0"/>
            </a:endParaRPr>
          </a:p>
          <a:p>
            <a:r>
              <a:rPr lang="en-AU" dirty="0">
                <a:latin typeface="Times New Roman" panose="02020603050405020304" pitchFamily="18" charset="0"/>
              </a:rPr>
              <a:t>Non-adaptive symptoms include: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Significant discomfort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Dryness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Redness, especially if persistent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Arial" panose="020B0604020202020204"/>
                <a:cs typeface="Arial" panose="020B0604020202020204"/>
              </a:rPr>
              <a:t>↓ v</a:t>
            </a:r>
            <a:r>
              <a:rPr lang="en-AU" dirty="0">
                <a:latin typeface="Times New Roman" panose="02020603050405020304" pitchFamily="18" charset="0"/>
              </a:rPr>
              <a:t>ision.</a:t>
            </a:r>
            <a:br>
              <a:rPr lang="en-AU" dirty="0">
                <a:latin typeface="Times New Roman" panose="02020603050405020304" pitchFamily="18" charset="0"/>
              </a:rPr>
            </a:br>
            <a:endParaRPr lang="en-US" dirty="0">
              <a:latin typeface="Times New Roman" panose="02020603050405020304" pitchFamily="18" charset="0"/>
            </a:endParaRPr>
          </a:p>
          <a:p>
            <a:r>
              <a:rPr lang="en-AU" dirty="0">
                <a:latin typeface="Times New Roman" panose="02020603050405020304" pitchFamily="18" charset="0"/>
              </a:rPr>
              <a:t>In some extreme cases, CL wear may have been abandoned.  The reasons for this need to be investigated thoroughly.  Possible reasons include: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The need for replacement CLs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Care of CLs considered too much effort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a:t>
            </a:r>
            <a:r>
              <a:rPr lang="en-AU" baseline="0" dirty="0">
                <a:latin typeface="Times New Roman" panose="02020603050405020304" pitchFamily="18" charset="0"/>
              </a:rPr>
              <a:t> i</a:t>
            </a:r>
            <a:r>
              <a:rPr lang="en-AU" dirty="0">
                <a:latin typeface="Times New Roman" panose="02020603050405020304" pitchFamily="18" charset="0"/>
              </a:rPr>
              <a:t>nsertion &amp; removal considered too much effort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CLs &amp;/or CL care products considered too expensive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Unwilling to tolerate adaptive symptoms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Unwilling to comply with issued instructions even minimally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Adaptive &amp; non-adaptive symptoms after Mandell (1988).  These are covered more fully in Unit 4.3.</a:t>
            </a:r>
            <a:endParaRPr lang="en-US" dirty="0">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sldNum" sz="quarter" idx="5"/>
          </p:nvPr>
        </p:nvSpPr>
        <p:spPr>
          <a:noFill/>
        </p:spPr>
        <p:txBody>
          <a:bodyPr/>
          <a:lstStyle/>
          <a:p>
            <a:fld id="{2FCA88B6-82A1-4277-9D59-3E2304912588}" type="slidenum">
              <a:rPr lang="en-US" smtClean="0">
                <a:latin typeface="Times New Roman" panose="02020603050405020304" pitchFamily="18" charset="0"/>
              </a:rPr>
              <a:t>81</a:t>
            </a:fld>
            <a:endParaRPr lang="en-US">
              <a:latin typeface="Times New Roman" panose="02020603050405020304" pitchFamily="18" charset="0"/>
            </a:endParaRPr>
          </a:p>
        </p:txBody>
      </p:sp>
      <p:sp>
        <p:nvSpPr>
          <p:cNvPr id="9318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318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318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319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319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319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319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319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3195" name="Rectangle 10"/>
          <p:cNvSpPr>
            <a:spLocks noGrp="1" noRot="1" noChangeAspect="1" noChangeArrowheads="1" noTextEdit="1"/>
          </p:cNvSpPr>
          <p:nvPr>
            <p:ph type="sldImg"/>
          </p:nvPr>
        </p:nvSpPr>
        <p:spPr>
          <a:xfrm>
            <a:off x="1298575" y="800100"/>
            <a:ext cx="4260850" cy="3195638"/>
          </a:xfrm>
          <a:ln cap="flat"/>
        </p:spPr>
      </p:sp>
      <p:sp>
        <p:nvSpPr>
          <p:cNvPr id="93196" name="Rectangle 11"/>
          <p:cNvSpPr>
            <a:spLocks noGrp="1" noChangeArrowheads="1"/>
          </p:cNvSpPr>
          <p:nvPr>
            <p:ph type="body" idx="1"/>
          </p:nvPr>
        </p:nvSpPr>
        <p:spPr>
          <a:noFill/>
        </p:spPr>
        <p:txBody>
          <a:bodyPr/>
          <a:lstStyle/>
          <a:p>
            <a:r>
              <a:rPr lang="en-AU" b="1" dirty="0">
                <a:latin typeface="Times New Roman" panose="02020603050405020304" pitchFamily="18" charset="0"/>
              </a:rPr>
              <a:t>Description of Symptoms &amp; Complaints</a:t>
            </a:r>
            <a:endParaRPr lang="en-US" b="1" dirty="0">
              <a:latin typeface="Times New Roman" panose="02020603050405020304" pitchFamily="18" charset="0"/>
            </a:endParaRPr>
          </a:p>
          <a:p>
            <a:r>
              <a:rPr lang="en-AU" b="1" dirty="0">
                <a:latin typeface="Times New Roman" panose="02020603050405020304" pitchFamily="18" charset="0"/>
              </a:rPr>
              <a:t>Vision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vision blurred or distorted?</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visual complaint at distance or at near?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visual compliant unilateral or bilateral?</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visual complaint intermittent, fluctuating or constant?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Were R &amp; L CLs interchanged?</a:t>
            </a:r>
            <a:endParaRPr lang="en-US" dirty="0">
              <a:latin typeface="Times New Roman" panose="02020603050405020304" pitchFamily="18" charset="0"/>
            </a:endParaRPr>
          </a:p>
          <a:p>
            <a:r>
              <a:rPr lang="en-AU" b="1" dirty="0">
                <a:latin typeface="Times New Roman" panose="02020603050405020304" pitchFamily="18" charset="0"/>
              </a:rPr>
              <a:t> </a:t>
            </a:r>
            <a:endParaRPr lang="en-US" dirty="0">
              <a:latin typeface="Times New Roman" panose="02020603050405020304" pitchFamily="18" charset="0"/>
            </a:endParaRPr>
          </a:p>
          <a:p>
            <a:r>
              <a:rPr lang="en-AU" b="1" dirty="0">
                <a:latin typeface="Times New Roman" panose="02020603050405020304" pitchFamily="18" charset="0"/>
              </a:rPr>
              <a:t>Discomfort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discomfort a minor irritation, a dull ache, tenderness, or pain?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discomfort described as gritty, dry, stinging, warm, or hot?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pain felt in or on the eye, around ,or in the eyelids?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discomfort intermittent, constant, or occasional, with &amp; without CLs?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there an accompanying mucus discharge, tearing, or crust formation?  Does this occur in the morning or during the day, sometimes, or all the time?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Does the discomfort occur on or soon after CL insertion, or after a number of hours of wear?</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Does the discomfort </a:t>
            </a:r>
            <a:r>
              <a:rPr lang="en-AU" dirty="0">
                <a:latin typeface="Arial" panose="020B0604020202020204"/>
                <a:cs typeface="Arial" panose="020B0604020202020204"/>
              </a:rPr>
              <a:t>↑ </a:t>
            </a:r>
            <a:r>
              <a:rPr lang="en-AU" dirty="0">
                <a:latin typeface="Times New Roman" panose="02020603050405020304" pitchFamily="18" charset="0"/>
              </a:rPr>
              <a:t>over time, with CL wear, or without CL wear?</a:t>
            </a:r>
            <a:endParaRPr lang="en-US" dirty="0">
              <a:latin typeface="Times New Roman" panose="02020603050405020304" pitchFamily="18" charset="0"/>
            </a:endParaRPr>
          </a:p>
          <a:p>
            <a:pPr marL="171450" indent="-171450">
              <a:buFont typeface="Arial" panose="020B0604020202020204" pitchFamily="34" charset="0"/>
              <a:buChar char="•"/>
            </a:pPr>
            <a:endParaRPr 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5"/>
          </p:nvPr>
        </p:nvSpPr>
        <p:spPr>
          <a:noFill/>
        </p:spPr>
        <p:txBody>
          <a:bodyPr/>
          <a:lstStyle/>
          <a:p>
            <a:fld id="{04FAFEAE-A9BE-4724-ACEE-F843FEBEF167}" type="slidenum">
              <a:rPr lang="en-US"/>
              <a:t>10</a:t>
            </a:fld>
            <a:endParaRPr lang="en-US"/>
          </a:p>
        </p:txBody>
      </p:sp>
      <p:sp>
        <p:nvSpPr>
          <p:cNvPr id="5017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5018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5018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5018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5018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5018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5018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5018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50187" name="Rectangle 10"/>
          <p:cNvSpPr>
            <a:spLocks noGrp="1" noRot="1" noChangeAspect="1" noChangeArrowheads="1" noTextEdit="1"/>
          </p:cNvSpPr>
          <p:nvPr>
            <p:ph type="sldImg"/>
          </p:nvPr>
        </p:nvSpPr>
        <p:spPr>
          <a:xfrm>
            <a:off x="1298575" y="800100"/>
            <a:ext cx="4260850" cy="3195638"/>
          </a:xfrm>
          <a:ln cap="flat"/>
        </p:spPr>
      </p:sp>
      <p:sp>
        <p:nvSpPr>
          <p:cNvPr id="50188" name="Rectangle 11"/>
          <p:cNvSpPr>
            <a:spLocks noGrp="1" noChangeArrowheads="1"/>
          </p:cNvSpPr>
          <p:nvPr>
            <p:ph type="body" idx="1"/>
          </p:nvPr>
        </p:nvSpPr>
        <p:spPr>
          <a:noFill/>
        </p:spPr>
        <p:txBody>
          <a:bodyPr/>
          <a:lstStyle/>
          <a:p>
            <a:r>
              <a:rPr lang="en-AU" b="1" dirty="0"/>
              <a:t>Proper Storage &amp; Labelling</a:t>
            </a:r>
            <a:endParaRPr lang="en-US" b="1" dirty="0"/>
          </a:p>
          <a:p>
            <a:r>
              <a:rPr lang="en-AU" dirty="0"/>
              <a:t>CLs that arrive from laboratories are often stored in vials or cases that are inappropriate for patient use.  CL cases should have the following characteristics:</a:t>
            </a:r>
            <a:endParaRPr lang="en-US" dirty="0"/>
          </a:p>
          <a:p>
            <a:pPr marL="171450" indent="-171450">
              <a:buFont typeface="Arial" panose="020B0604020202020204" pitchFamily="34" charset="0"/>
              <a:buChar char="•"/>
            </a:pPr>
            <a:r>
              <a:rPr lang="en-AU" dirty="0"/>
              <a:t>Deep wells that submerge the CLs fully in the storage solution</a:t>
            </a:r>
            <a:endParaRPr lang="en-US" dirty="0"/>
          </a:p>
          <a:p>
            <a:pPr marL="171450" indent="-171450">
              <a:buFont typeface="Arial" panose="020B0604020202020204" pitchFamily="34" charset="0"/>
              <a:buChar char="•"/>
            </a:pPr>
            <a:r>
              <a:rPr lang="en-AU" dirty="0"/>
              <a:t>Wells with a concave floor &amp; ribbed walls to prevent CLs adherence &amp; allow easy CL removal</a:t>
            </a:r>
            <a:endParaRPr lang="en-US" dirty="0"/>
          </a:p>
          <a:p>
            <a:pPr marL="171450" indent="-171450">
              <a:buFont typeface="Arial" panose="020B0604020202020204" pitchFamily="34" charset="0"/>
              <a:buChar char="•"/>
            </a:pPr>
            <a:r>
              <a:rPr lang="en-AU" dirty="0"/>
              <a:t>CL baskets of a size &amp; design to preclude puncturing the CL with the clasp when closing the basket</a:t>
            </a:r>
            <a:endParaRPr lang="en-US" dirty="0"/>
          </a:p>
          <a:p>
            <a:pPr marL="171450" indent="-171450">
              <a:buFont typeface="Arial" panose="020B0604020202020204" pitchFamily="34" charset="0"/>
              <a:buChar char="•"/>
            </a:pPr>
            <a:r>
              <a:rPr lang="en-AU" dirty="0"/>
              <a:t>Made of materials that are heat-resistant to allow disinfection of the CL case by immersion in boiling H</a:t>
            </a:r>
            <a:r>
              <a:rPr lang="en-AU" baseline="-25000" dirty="0"/>
              <a:t>2</a:t>
            </a:r>
            <a:r>
              <a:rPr lang="en-AU" dirty="0"/>
              <a:t>O</a:t>
            </a:r>
            <a:endParaRPr lang="en-US" dirty="0"/>
          </a:p>
          <a:p>
            <a:pPr marL="171450" indent="-171450">
              <a:buFont typeface="Arial" panose="020B0604020202020204" pitchFamily="34" charset="0"/>
              <a:buChar char="•"/>
            </a:pPr>
            <a:r>
              <a:rPr lang="en-AU" dirty="0"/>
              <a:t>Clear markings of  ‘R’ &amp; ‘L’  with the letters (or some other means of identification such as dots) raised for tactile identification.</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p:spPr>
        <p:txBody>
          <a:bodyPr/>
          <a:lstStyle/>
          <a:p>
            <a:fld id="{B85BB094-5047-4281-9DB8-60A6E9C5E585}" type="slidenum">
              <a:rPr lang="en-US" smtClean="0">
                <a:latin typeface="Times New Roman" panose="02020603050405020304" pitchFamily="18" charset="0"/>
              </a:rPr>
              <a:t>82</a:t>
            </a:fld>
            <a:endParaRPr lang="en-US">
              <a:latin typeface="Times New Roman" panose="02020603050405020304" pitchFamily="18" charset="0"/>
            </a:endParaRPr>
          </a:p>
        </p:txBody>
      </p:sp>
      <p:sp>
        <p:nvSpPr>
          <p:cNvPr id="9421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421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421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421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421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421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421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421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4219" name="Rectangle 10"/>
          <p:cNvSpPr>
            <a:spLocks noGrp="1" noRot="1" noChangeAspect="1" noChangeArrowheads="1" noTextEdit="1"/>
          </p:cNvSpPr>
          <p:nvPr>
            <p:ph type="sldImg"/>
          </p:nvPr>
        </p:nvSpPr>
        <p:spPr>
          <a:xfrm>
            <a:off x="1298575" y="800100"/>
            <a:ext cx="4260850" cy="3195638"/>
          </a:xfrm>
          <a:ln cap="flat"/>
        </p:spPr>
      </p:sp>
      <p:sp>
        <p:nvSpPr>
          <p:cNvPr id="94220" name="Rectangle 11"/>
          <p:cNvSpPr>
            <a:spLocks noGrp="1" noChangeArrowheads="1"/>
          </p:cNvSpPr>
          <p:nvPr>
            <p:ph type="body" idx="1"/>
          </p:nvPr>
        </p:nvSpPr>
        <p:spPr>
          <a:noFill/>
        </p:spPr>
        <p:txBody>
          <a:bodyPr/>
          <a:lstStyle/>
          <a:p>
            <a:r>
              <a:rPr lang="en-AU" b="1" dirty="0">
                <a:latin typeface="Times New Roman" panose="02020603050405020304" pitchFamily="18" charset="0"/>
              </a:rPr>
              <a:t>Onset of Problems</a:t>
            </a:r>
            <a:endParaRPr lang="en-US" b="1" dirty="0">
              <a:latin typeface="Times New Roman" panose="02020603050405020304" pitchFamily="18" charset="0"/>
            </a:endParaRPr>
          </a:p>
          <a:p>
            <a:r>
              <a:rPr lang="en-AU" dirty="0">
                <a:latin typeface="Times New Roman" panose="02020603050405020304" pitchFamily="18" charset="0"/>
              </a:rPr>
              <a:t>The practitioner’s task is to determine whether the cause of CL-related problems is due to:</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Fitting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material</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wearing time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wear modality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care system</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parameters</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 combination of the above.</a:t>
            </a:r>
            <a:endParaRPr lang="en-US" dirty="0">
              <a:latin typeface="Times New Roman" panose="02020603050405020304" pitchFamily="18" charset="0"/>
            </a:endParaRPr>
          </a:p>
          <a:p>
            <a:r>
              <a:rPr lang="en-AU" dirty="0">
                <a:latin typeface="Times New Roman" panose="02020603050405020304" pitchFamily="18" charset="0"/>
              </a:rPr>
              <a:t>The circumstances surrounding the onset of the problem may give an indication of the likely course of development: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Does it occur upon CL insertion, early in the day or later, in the afternoon or evening?</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onset sudden or gradual, &amp; does it </a:t>
            </a:r>
            <a:r>
              <a:rPr lang="en-AU" dirty="0">
                <a:latin typeface="Arial" panose="020B0604020202020204"/>
                <a:cs typeface="Arial" panose="020B0604020202020204"/>
              </a:rPr>
              <a:t>↑ </a:t>
            </a:r>
            <a:r>
              <a:rPr lang="en-AU" dirty="0">
                <a:latin typeface="Times New Roman" panose="02020603050405020304" pitchFamily="18" charset="0"/>
              </a:rPr>
              <a:t>over time?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Is the discomfort felt with or without CLs, or both?</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p>
            <a:fld id="{DD8B6B85-F355-4C32-BF29-C1DE794BC382}" type="slidenum">
              <a:rPr lang="en-US" smtClean="0">
                <a:latin typeface="Times New Roman" panose="02020603050405020304" pitchFamily="18" charset="0"/>
              </a:rPr>
              <a:t>83</a:t>
            </a:fld>
            <a:endParaRPr lang="en-US">
              <a:latin typeface="Times New Roman" panose="02020603050405020304" pitchFamily="18" charset="0"/>
            </a:endParaRPr>
          </a:p>
        </p:txBody>
      </p:sp>
      <p:sp>
        <p:nvSpPr>
          <p:cNvPr id="9523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523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523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523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523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524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524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524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5243" name="Rectangle 10"/>
          <p:cNvSpPr>
            <a:spLocks noGrp="1" noRot="1" noChangeAspect="1" noChangeArrowheads="1" noTextEdit="1"/>
          </p:cNvSpPr>
          <p:nvPr>
            <p:ph type="sldImg"/>
          </p:nvPr>
        </p:nvSpPr>
        <p:spPr>
          <a:xfrm>
            <a:off x="1298575" y="800100"/>
            <a:ext cx="4260850" cy="3195638"/>
          </a:xfrm>
          <a:ln cap="flat"/>
        </p:spPr>
      </p:sp>
      <p:sp>
        <p:nvSpPr>
          <p:cNvPr id="95244" name="Rectangle 11"/>
          <p:cNvSpPr>
            <a:spLocks noGrp="1" noChangeArrowheads="1"/>
          </p:cNvSpPr>
          <p:nvPr>
            <p:ph type="body" idx="1"/>
          </p:nvPr>
        </p:nvSpPr>
        <p:spPr>
          <a:noFill/>
        </p:spPr>
        <p:txBody>
          <a:bodyPr/>
          <a:lstStyle/>
          <a:p>
            <a:r>
              <a:rPr lang="en-AU" b="1" dirty="0">
                <a:latin typeface="Times New Roman" panose="02020603050405020304" pitchFamily="18" charset="0"/>
              </a:rPr>
              <a:t>Associated Circumstances</a:t>
            </a:r>
            <a:endParaRPr lang="en-US" b="1"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Are you aware of any </a:t>
            </a:r>
            <a:r>
              <a:rPr lang="en-AU" dirty="0">
                <a:latin typeface="Arial" panose="020B0604020202020204"/>
                <a:cs typeface="Arial" panose="020B0604020202020204"/>
              </a:rPr>
              <a:t>∆s </a:t>
            </a:r>
            <a:r>
              <a:rPr lang="en-AU" dirty="0">
                <a:latin typeface="Times New Roman" panose="02020603050405020304" pitchFamily="18" charset="0"/>
              </a:rPr>
              <a:t>in the environments you are exposed to (especially gas or chemical fumes) which occurred at about the time you began experiencing discomfort?</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What drugs or medication have you taken lately?</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What </a:t>
            </a:r>
            <a:r>
              <a:rPr lang="en-AU" dirty="0">
                <a:latin typeface="Arial" panose="020B0604020202020204"/>
                <a:cs typeface="Arial" panose="020B0604020202020204"/>
              </a:rPr>
              <a:t>∆s</a:t>
            </a:r>
            <a:r>
              <a:rPr lang="en-AU" baseline="0" dirty="0">
                <a:latin typeface="Arial" panose="020B0604020202020204"/>
                <a:cs typeface="Arial" panose="020B0604020202020204"/>
              </a:rPr>
              <a:t> </a:t>
            </a:r>
            <a:r>
              <a:rPr lang="en-AU" dirty="0">
                <a:latin typeface="Times New Roman" panose="02020603050405020304" pitchFamily="18" charset="0"/>
              </a:rPr>
              <a:t>have there been to your everyday routine, habits, &amp; lifestyle?</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Can you describe any stress-related activities, if any, at work, home, or within your family?</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p:spPr>
        <p:txBody>
          <a:bodyPr/>
          <a:lstStyle/>
          <a:p>
            <a:fld id="{747E5876-717B-4DFC-A8C4-58975D050B3A}" type="slidenum">
              <a:rPr lang="en-US" smtClean="0">
                <a:latin typeface="Times New Roman" panose="02020603050405020304" pitchFamily="18" charset="0"/>
              </a:rPr>
              <a:t>84</a:t>
            </a:fld>
            <a:endParaRPr lang="en-US">
              <a:latin typeface="Times New Roman" panose="02020603050405020304" pitchFamily="18" charset="0"/>
            </a:endParaRPr>
          </a:p>
        </p:txBody>
      </p:sp>
      <p:sp>
        <p:nvSpPr>
          <p:cNvPr id="9625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626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626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626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626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626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626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626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6267" name="Rectangle 10"/>
          <p:cNvSpPr>
            <a:spLocks noGrp="1" noRot="1" noChangeAspect="1" noChangeArrowheads="1" noTextEdit="1"/>
          </p:cNvSpPr>
          <p:nvPr>
            <p:ph type="sldImg"/>
          </p:nvPr>
        </p:nvSpPr>
        <p:spPr>
          <a:xfrm>
            <a:off x="1298575" y="800100"/>
            <a:ext cx="4260850" cy="3195638"/>
          </a:xfrm>
          <a:ln cap="flat"/>
        </p:spPr>
      </p:sp>
      <p:sp>
        <p:nvSpPr>
          <p:cNvPr id="96268" name="Rectangle 11"/>
          <p:cNvSpPr>
            <a:spLocks noGrp="1" noChangeArrowheads="1"/>
          </p:cNvSpPr>
          <p:nvPr>
            <p:ph type="body" idx="1"/>
          </p:nvPr>
        </p:nvSpPr>
        <p:spPr>
          <a:noFill/>
        </p:spPr>
        <p:txBody>
          <a:bodyPr/>
          <a:lstStyle/>
          <a:p>
            <a:r>
              <a:rPr lang="en-AU" b="1" dirty="0">
                <a:latin typeface="Times New Roman" panose="02020603050405020304" pitchFamily="18" charset="0"/>
              </a:rPr>
              <a:t>Compliance</a:t>
            </a:r>
            <a:endParaRPr lang="en-US" b="1" dirty="0">
              <a:latin typeface="Times New Roman" panose="02020603050405020304" pitchFamily="18" charset="0"/>
            </a:endParaRPr>
          </a:p>
          <a:p>
            <a:pPr algn="l"/>
            <a:r>
              <a:rPr lang="en-AU" dirty="0">
                <a:latin typeface="Times New Roman" panose="02020603050405020304" pitchFamily="18" charset="0"/>
              </a:rPr>
              <a:t>Non-compliance is probably the biggest single source of CL-related problems</a:t>
            </a:r>
            <a:r>
              <a:rPr lang="en-AU" baseline="0" dirty="0">
                <a:latin typeface="Times New Roman" panose="02020603050405020304" pitchFamily="18" charset="0"/>
              </a:rPr>
              <a:t> and t</a:t>
            </a:r>
            <a:r>
              <a:rPr lang="en-US" sz="3200" dirty="0"/>
              <a:t>he presence of ocular signs &amp; symptoms during CL wear correlates with the level of compliance (e.g. Collins &amp; Carney, 1986).</a:t>
            </a:r>
          </a:p>
          <a:p>
            <a:pPr algn="l"/>
            <a:r>
              <a:rPr lang="en-AU" dirty="0">
                <a:latin typeface="Times New Roman" panose="02020603050405020304" pitchFamily="18" charset="0"/>
              </a:rPr>
              <a:t>Despite the best efforts of practitioners, the compliance level (adherence to instructions issued) of many CL wearers leaves much to be desired.  Many studies have shown compliance levels between 0% (all subjects showed degree of non-compliance - </a:t>
            </a:r>
            <a:r>
              <a:rPr lang="en-AU" i="0" dirty="0">
                <a:latin typeface="Times New Roman" panose="02020603050405020304" pitchFamily="18" charset="0"/>
              </a:rPr>
              <a:t>Yung </a:t>
            </a:r>
            <a:r>
              <a:rPr lang="en-AU" i="1" dirty="0">
                <a:latin typeface="Times New Roman" panose="02020603050405020304" pitchFamily="18" charset="0"/>
              </a:rPr>
              <a:t>et</a:t>
            </a:r>
            <a:r>
              <a:rPr lang="en-AU" i="1" baseline="0" dirty="0">
                <a:latin typeface="Times New Roman" panose="02020603050405020304" pitchFamily="18" charset="0"/>
              </a:rPr>
              <a:t> </a:t>
            </a:r>
            <a:r>
              <a:rPr lang="en-AU" i="0" baseline="0" dirty="0">
                <a:latin typeface="Times New Roman" panose="02020603050405020304" pitchFamily="18" charset="0"/>
              </a:rPr>
              <a:t>al., 2007</a:t>
            </a:r>
            <a:r>
              <a:rPr lang="en-AU" dirty="0">
                <a:latin typeface="Times New Roman" panose="02020603050405020304" pitchFamily="18" charset="0"/>
              </a:rPr>
              <a:t>),  26% (Collins &amp; Carney, </a:t>
            </a:r>
            <a:r>
              <a:rPr lang="en-AU" dirty="0" err="1">
                <a:latin typeface="Times New Roman" panose="02020603050405020304" pitchFamily="18" charset="0"/>
              </a:rPr>
              <a:t>1986A</a:t>
            </a:r>
            <a:r>
              <a:rPr lang="en-AU" dirty="0">
                <a:latin typeface="Times New Roman" panose="02020603050405020304" pitchFamily="18" charset="0"/>
              </a:rPr>
              <a:t>) &amp; 60% (Chun &amp; </a:t>
            </a:r>
            <a:r>
              <a:rPr lang="en-AU" dirty="0" err="1">
                <a:latin typeface="Times New Roman" panose="02020603050405020304" pitchFamily="18" charset="0"/>
              </a:rPr>
              <a:t>Weissman</a:t>
            </a:r>
            <a:r>
              <a:rPr lang="en-AU" dirty="0">
                <a:latin typeface="Times New Roman" panose="02020603050405020304" pitchFamily="18" charset="0"/>
              </a:rPr>
              <a:t>, 1987).   The CL industry responds to needs &amp; has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products that, when used correctly, can generally be expected to</a:t>
            </a:r>
            <a:r>
              <a:rPr lang="en-AU" baseline="0" dirty="0">
                <a:latin typeface="Times New Roman" panose="02020603050405020304" pitchFamily="18" charset="0"/>
              </a:rPr>
              <a:t>  </a:t>
            </a:r>
            <a:r>
              <a:rPr lang="en-AU" dirty="0">
                <a:latin typeface="Times New Roman" panose="02020603050405020304" pitchFamily="18" charset="0"/>
              </a:rPr>
              <a:t>result in trouble-free CL wear.  If products are misused, or not used at all, their performance can be expected to be suboptimal &amp; the complication rate for CL wear will be higher.  This has already been shown by Collins &amp;</a:t>
            </a:r>
            <a:r>
              <a:rPr lang="en-AU" baseline="0" dirty="0">
                <a:latin typeface="Times New Roman" panose="02020603050405020304" pitchFamily="18" charset="0"/>
              </a:rPr>
              <a:t> </a:t>
            </a:r>
            <a:r>
              <a:rPr lang="en-AU" dirty="0">
                <a:latin typeface="Times New Roman" panose="02020603050405020304" pitchFamily="18" charset="0"/>
              </a:rPr>
              <a:t>Carney (1986B).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r>
              <a:rPr lang="en-AU" dirty="0">
                <a:latin typeface="Times New Roman" panose="02020603050405020304" pitchFamily="18" charset="0"/>
              </a:rPr>
              <a:t> </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New Roman" panose="02020603050405020304" pitchFamily="18" charset="0"/>
                <a:ea typeface="MS PGothic" panose="020B0600070205080204" pitchFamily="34" charset="-128"/>
              </a:defRPr>
            </a:lvl1pPr>
            <a:lvl2pPr marL="685800" indent="-263525">
              <a:defRPr sz="2200">
                <a:solidFill>
                  <a:schemeClr val="tx1"/>
                </a:solidFill>
                <a:latin typeface="Times New Roman" panose="02020603050405020304" pitchFamily="18" charset="0"/>
                <a:ea typeface="MS PGothic" panose="020B0600070205080204" pitchFamily="34" charset="-128"/>
              </a:defRPr>
            </a:lvl2pPr>
            <a:lvl3pPr marL="1055370" indent="-210820">
              <a:defRPr sz="2200">
                <a:solidFill>
                  <a:schemeClr val="tx1"/>
                </a:solidFill>
                <a:latin typeface="Times New Roman" panose="02020603050405020304" pitchFamily="18" charset="0"/>
                <a:ea typeface="MS PGothic" panose="020B0600070205080204" pitchFamily="34" charset="-128"/>
              </a:defRPr>
            </a:lvl3pPr>
            <a:lvl4pPr marL="1477010" indent="-210820">
              <a:defRPr sz="2200">
                <a:solidFill>
                  <a:schemeClr val="tx1"/>
                </a:solidFill>
                <a:latin typeface="Times New Roman" panose="02020603050405020304" pitchFamily="18" charset="0"/>
                <a:ea typeface="MS PGothic" panose="020B0600070205080204" pitchFamily="34" charset="-128"/>
              </a:defRPr>
            </a:lvl4pPr>
            <a:lvl5pPr marL="1899285" indent="-210820">
              <a:defRPr sz="2200">
                <a:solidFill>
                  <a:schemeClr val="tx1"/>
                </a:solidFill>
                <a:latin typeface="Times New Roman" panose="02020603050405020304" pitchFamily="18" charset="0"/>
                <a:ea typeface="MS PGothic" panose="020B0600070205080204" pitchFamily="34" charset="-128"/>
              </a:defRPr>
            </a:lvl5pPr>
            <a:lvl6pPr marL="2320925" indent="-210820" eaLnBrk="0" fontAlgn="base" hangingPunct="0">
              <a:spcBef>
                <a:spcPct val="0"/>
              </a:spcBef>
              <a:spcAft>
                <a:spcPct val="0"/>
              </a:spcAft>
              <a:defRPr sz="2200">
                <a:solidFill>
                  <a:schemeClr val="tx1"/>
                </a:solidFill>
                <a:latin typeface="Times New Roman" panose="02020603050405020304" pitchFamily="18" charset="0"/>
                <a:ea typeface="MS PGothic" panose="020B0600070205080204" pitchFamily="34" charset="-128"/>
              </a:defRPr>
            </a:lvl6pPr>
            <a:lvl7pPr marL="2743200" indent="-210820" eaLnBrk="0" fontAlgn="base" hangingPunct="0">
              <a:spcBef>
                <a:spcPct val="0"/>
              </a:spcBef>
              <a:spcAft>
                <a:spcPct val="0"/>
              </a:spcAft>
              <a:defRPr sz="2200">
                <a:solidFill>
                  <a:schemeClr val="tx1"/>
                </a:solidFill>
                <a:latin typeface="Times New Roman" panose="02020603050405020304" pitchFamily="18" charset="0"/>
                <a:ea typeface="MS PGothic" panose="020B0600070205080204" pitchFamily="34" charset="-128"/>
              </a:defRPr>
            </a:lvl7pPr>
            <a:lvl8pPr marL="3165475" indent="-210820" eaLnBrk="0" fontAlgn="base" hangingPunct="0">
              <a:spcBef>
                <a:spcPct val="0"/>
              </a:spcBef>
              <a:spcAft>
                <a:spcPct val="0"/>
              </a:spcAft>
              <a:defRPr sz="2200">
                <a:solidFill>
                  <a:schemeClr val="tx1"/>
                </a:solidFill>
                <a:latin typeface="Times New Roman" panose="02020603050405020304" pitchFamily="18" charset="0"/>
                <a:ea typeface="MS PGothic" panose="020B0600070205080204" pitchFamily="34" charset="-128"/>
              </a:defRPr>
            </a:lvl8pPr>
            <a:lvl9pPr marL="3587115" indent="-210820" eaLnBrk="0" fontAlgn="base" hangingPunct="0">
              <a:spcBef>
                <a:spcPct val="0"/>
              </a:spcBef>
              <a:spcAft>
                <a:spcPct val="0"/>
              </a:spcAft>
              <a:defRPr sz="2200">
                <a:solidFill>
                  <a:schemeClr val="tx1"/>
                </a:solidFill>
                <a:latin typeface="Times New Roman" panose="02020603050405020304" pitchFamily="18" charset="0"/>
                <a:ea typeface="MS PGothic" panose="020B0600070205080204" pitchFamily="34" charset="-128"/>
              </a:defRPr>
            </a:lvl9pPr>
          </a:lstStyle>
          <a:p>
            <a:fld id="{A6E8EE73-7203-2149-8D76-08F12D315FF1}" type="slidenum">
              <a:rPr lang="en-US" sz="1200">
                <a:solidFill>
                  <a:prstClr val="black"/>
                </a:solidFill>
              </a:rPr>
              <a:t>85</a:t>
            </a:fld>
            <a:endParaRPr lang="en-US" sz="1200">
              <a:solidFill>
                <a:prstClr val="black"/>
              </a:solidFill>
            </a:endParaRPr>
          </a:p>
        </p:txBody>
      </p:sp>
      <p:sp>
        <p:nvSpPr>
          <p:cNvPr id="57347" name="Rectangle 7"/>
          <p:cNvSpPr txBox="1">
            <a:spLocks noGrp="1" noChangeArrowheads="1"/>
          </p:cNvSpPr>
          <p:nvPr/>
        </p:nvSpPr>
        <p:spPr bwMode="auto">
          <a:xfrm>
            <a:off x="3885996" y="8687297"/>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defTabSz="457200" eaLnBrk="1" fontAlgn="auto" hangingPunct="1">
              <a:spcBef>
                <a:spcPts val="0"/>
              </a:spcBef>
              <a:spcAft>
                <a:spcPts val="0"/>
              </a:spcAft>
            </a:pPr>
            <a:fld id="{A73FBD82-6DA4-0441-B066-AC1E3FED94CC}" type="slidenum">
              <a:rPr lang="en-US" sz="1200">
                <a:solidFill>
                  <a:prstClr val="black"/>
                </a:solidFill>
              </a:rPr>
              <a:t>85</a:t>
            </a:fld>
            <a:endParaRPr lang="en-US" sz="1200">
              <a:solidFill>
                <a:prstClr val="black"/>
              </a:solidFill>
            </a:endParaRPr>
          </a:p>
        </p:txBody>
      </p:sp>
      <p:sp>
        <p:nvSpPr>
          <p:cNvPr id="57348" name="Rectangle 2"/>
          <p:cNvSpPr>
            <a:spLocks noGrp="1" noRot="1" noChangeAspect="1" noChangeArrowheads="1" noTextEdit="1"/>
          </p:cNvSpPr>
          <p:nvPr>
            <p:ph type="sldImg"/>
          </p:nvPr>
        </p:nvSpPr>
        <p:spPr>
          <a:xfrm>
            <a:off x="1143000" y="685800"/>
            <a:ext cx="4572000" cy="3429000"/>
          </a:xfrm>
        </p:spPr>
      </p:sp>
      <p:sp>
        <p:nvSpPr>
          <p:cNvPr id="5734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b="0" i="0" u="none" strike="noStrike" kern="1200" baseline="0" dirty="0">
                <a:solidFill>
                  <a:schemeClr val="tx1"/>
                </a:solidFill>
                <a:latin typeface="+mn-lt"/>
                <a:ea typeface="+mn-ea"/>
                <a:cs typeface="+mn-cs"/>
              </a:rPr>
              <a:t>Morgan P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2011.  </a:t>
            </a:r>
            <a:r>
              <a:rPr lang="en-US" sz="1200" b="0" i="1" u="none" strike="noStrike" kern="1200" baseline="0" dirty="0">
                <a:solidFill>
                  <a:schemeClr val="tx1"/>
                </a:solidFill>
                <a:latin typeface="+mn-lt"/>
                <a:ea typeface="+mn-ea"/>
                <a:cs typeface="+mn-cs"/>
              </a:rPr>
              <a:t>An international analysis of CL compliance</a:t>
            </a:r>
            <a:r>
              <a:rPr lang="en-US" sz="1200" b="0" i="0" u="none" strike="noStrike" kern="1200" baseline="0" dirty="0">
                <a:solidFill>
                  <a:schemeClr val="tx1"/>
                </a:solidFill>
                <a:latin typeface="+mn-lt"/>
                <a:ea typeface="+mn-ea"/>
                <a:cs typeface="+mn-cs"/>
              </a:rPr>
              <a:t>. CL &amp; Ant Eye. 34: 223 – 228</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noFill/>
        </p:spPr>
        <p:txBody>
          <a:bodyPr/>
          <a:lstStyle/>
          <a:p>
            <a:fld id="{219A1F81-0130-4201-B9E5-B6FE5E5ACDE1}" type="slidenum">
              <a:rPr lang="en-US" smtClean="0">
                <a:latin typeface="Times New Roman" panose="02020603050405020304" pitchFamily="18" charset="0"/>
              </a:rPr>
              <a:t>86</a:t>
            </a:fld>
            <a:endParaRPr lang="en-US">
              <a:latin typeface="Times New Roman" panose="02020603050405020304" pitchFamily="18" charset="0"/>
            </a:endParaRPr>
          </a:p>
        </p:txBody>
      </p:sp>
      <p:sp>
        <p:nvSpPr>
          <p:cNvPr id="9728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728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728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728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728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728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728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729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7291" name="Rectangle 10"/>
          <p:cNvSpPr>
            <a:spLocks noGrp="1" noRot="1" noChangeAspect="1" noChangeArrowheads="1" noTextEdit="1"/>
          </p:cNvSpPr>
          <p:nvPr>
            <p:ph type="sldImg"/>
          </p:nvPr>
        </p:nvSpPr>
        <p:spPr>
          <a:xfrm>
            <a:off x="1298575" y="800100"/>
            <a:ext cx="4260850" cy="3195638"/>
          </a:xfrm>
          <a:ln cap="flat"/>
        </p:spPr>
      </p:sp>
      <p:sp>
        <p:nvSpPr>
          <p:cNvPr id="97292" name="Rectangle 11"/>
          <p:cNvSpPr>
            <a:spLocks noGrp="1" noChangeArrowheads="1"/>
          </p:cNvSpPr>
          <p:nvPr>
            <p:ph type="body" idx="1"/>
          </p:nvPr>
        </p:nvSpPr>
        <p:spPr>
          <a:noFill/>
        </p:spPr>
        <p:txBody>
          <a:bodyPr/>
          <a:lstStyle/>
          <a:p>
            <a:r>
              <a:rPr lang="en-AU" b="1" dirty="0">
                <a:latin typeface="Times New Roman" panose="02020603050405020304" pitchFamily="18" charset="0"/>
              </a:rPr>
              <a:t>Success Criteria for Soft &amp; Rigid CL Wear</a:t>
            </a:r>
            <a:endParaRPr lang="en-US" b="1" dirty="0">
              <a:latin typeface="Times New Roman" panose="02020603050405020304" pitchFamily="18" charset="0"/>
            </a:endParaRPr>
          </a:p>
          <a:p>
            <a:r>
              <a:rPr lang="en-AU" dirty="0">
                <a:latin typeface="Times New Roman" panose="02020603050405020304" pitchFamily="18" charset="0"/>
              </a:rPr>
              <a:t>This section presents criteria for </a:t>
            </a:r>
            <a:r>
              <a:rPr lang="en-AU" dirty="0" err="1">
                <a:latin typeface="Times New Roman" panose="02020603050405020304" pitchFamily="18" charset="0"/>
              </a:rPr>
              <a:t>DW</a:t>
            </a:r>
            <a:r>
              <a:rPr lang="en-AU" dirty="0">
                <a:latin typeface="Times New Roman" panose="02020603050405020304" pitchFamily="18" charset="0"/>
              </a:rPr>
              <a:t> &amp; EW CL success based largely on the standards of the </a:t>
            </a:r>
            <a:r>
              <a:rPr lang="en-AU" dirty="0" err="1">
                <a:latin typeface="Times New Roman" panose="02020603050405020304" pitchFamily="18" charset="0"/>
              </a:rPr>
              <a:t>CCLRU</a:t>
            </a:r>
            <a:r>
              <a:rPr lang="en-AU" dirty="0">
                <a:latin typeface="Times New Roman" panose="02020603050405020304" pitchFamily="18" charset="0"/>
              </a:rPr>
              <a:t> (Cornea &amp; CL Research Unit, School of Optometry, The University of New South Wales [now disbanded]).  These in turn are an update/revision of the success standards outlined by Sarver &amp; Harris in 1971 (Terry </a:t>
            </a:r>
            <a:r>
              <a:rPr lang="en-AU" i="1" dirty="0">
                <a:latin typeface="Times New Roman" panose="02020603050405020304" pitchFamily="18" charset="0"/>
              </a:rPr>
              <a:t>et al</a:t>
            </a:r>
            <a:r>
              <a:rPr lang="en-AU" dirty="0">
                <a:latin typeface="Times New Roman" panose="02020603050405020304" pitchFamily="18" charset="0"/>
              </a:rPr>
              <a:t>., 1993).</a:t>
            </a:r>
            <a:endParaRPr lang="en-US" dirty="0">
              <a:latin typeface="Times New Roman" panose="02020603050405020304" pitchFamily="18" charset="0"/>
            </a:endParaRPr>
          </a:p>
          <a:p>
            <a:r>
              <a:rPr lang="en-AU" dirty="0">
                <a:latin typeface="Times New Roman" panose="02020603050405020304" pitchFamily="18" charset="0"/>
              </a:rPr>
              <a:t>Successful </a:t>
            </a:r>
            <a:r>
              <a:rPr lang="en-AU" dirty="0" err="1">
                <a:latin typeface="Times New Roman" panose="02020603050405020304" pitchFamily="18" charset="0"/>
              </a:rPr>
              <a:t>DW</a:t>
            </a:r>
            <a:r>
              <a:rPr lang="en-AU" dirty="0">
                <a:latin typeface="Times New Roman" panose="02020603050405020304" pitchFamily="18" charset="0"/>
              </a:rPr>
              <a:t> is a prerequisite of the commencement of an EW schedule. </a:t>
            </a:r>
            <a:endParaRPr lang="en-US" dirty="0">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p:spPr>
        <p:txBody>
          <a:bodyPr/>
          <a:lstStyle/>
          <a:p>
            <a:fld id="{ECD863C8-8492-46EE-BE8A-58B95830A9E1}" type="slidenum">
              <a:rPr lang="en-US" smtClean="0">
                <a:latin typeface="Times New Roman" panose="02020603050405020304" pitchFamily="18" charset="0"/>
              </a:rPr>
              <a:t>87</a:t>
            </a:fld>
            <a:endParaRPr lang="en-US">
              <a:latin typeface="Times New Roman" panose="02020603050405020304" pitchFamily="18" charset="0"/>
            </a:endParaRPr>
          </a:p>
        </p:txBody>
      </p:sp>
      <p:sp>
        <p:nvSpPr>
          <p:cNvPr id="9830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830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830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831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831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831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831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831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8315" name="Rectangle 10"/>
          <p:cNvSpPr>
            <a:spLocks noGrp="1" noRot="1" noChangeAspect="1" noChangeArrowheads="1" noTextEdit="1"/>
          </p:cNvSpPr>
          <p:nvPr>
            <p:ph type="sldImg"/>
          </p:nvPr>
        </p:nvSpPr>
        <p:spPr>
          <a:xfrm>
            <a:off x="1298575" y="800100"/>
            <a:ext cx="4260850" cy="3195638"/>
          </a:xfrm>
          <a:ln cap="flat"/>
        </p:spPr>
      </p:sp>
      <p:sp>
        <p:nvSpPr>
          <p:cNvPr id="98316" name="Rectangle 11"/>
          <p:cNvSpPr>
            <a:spLocks noGrp="1" noChangeArrowheads="1"/>
          </p:cNvSpPr>
          <p:nvPr>
            <p:ph type="body" idx="1"/>
          </p:nvPr>
        </p:nvSpPr>
        <p:spPr>
          <a:noFill/>
        </p:spPr>
        <p:txBody>
          <a:bodyPr/>
          <a:lstStyle/>
          <a:p>
            <a:endParaRPr lang="en-US" dirty="0">
              <a:latin typeface="Times New Roman" panose="02020603050405020304"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sldNum" sz="quarter" idx="5"/>
          </p:nvPr>
        </p:nvSpPr>
        <p:spPr>
          <a:noFill/>
        </p:spPr>
        <p:txBody>
          <a:bodyPr/>
          <a:lstStyle/>
          <a:p>
            <a:fld id="{2CE0D954-288A-4CF7-9AF7-9EBCE937F438}" type="slidenum">
              <a:rPr lang="en-US" smtClean="0">
                <a:latin typeface="Times New Roman" panose="02020603050405020304" pitchFamily="18" charset="0"/>
              </a:rPr>
              <a:t>88</a:t>
            </a:fld>
            <a:endParaRPr lang="en-US">
              <a:latin typeface="Times New Roman" panose="02020603050405020304" pitchFamily="18" charset="0"/>
            </a:endParaRPr>
          </a:p>
        </p:txBody>
      </p:sp>
      <p:sp>
        <p:nvSpPr>
          <p:cNvPr id="9933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9933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9933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9933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9933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9933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9933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9933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99339" name="Rectangle 10"/>
          <p:cNvSpPr>
            <a:spLocks noGrp="1" noRot="1" noChangeAspect="1" noChangeArrowheads="1" noTextEdit="1"/>
          </p:cNvSpPr>
          <p:nvPr>
            <p:ph type="sldImg"/>
          </p:nvPr>
        </p:nvSpPr>
        <p:spPr>
          <a:xfrm>
            <a:off x="1298575" y="800100"/>
            <a:ext cx="4260850" cy="3195638"/>
          </a:xfrm>
          <a:ln cap="flat"/>
        </p:spPr>
      </p:sp>
      <p:sp>
        <p:nvSpPr>
          <p:cNvPr id="99340" name="Rectangle 11"/>
          <p:cNvSpPr>
            <a:spLocks noGrp="1" noChangeArrowheads="1"/>
          </p:cNvSpPr>
          <p:nvPr>
            <p:ph type="body" idx="1"/>
          </p:nvPr>
        </p:nvSpPr>
        <p:spPr>
          <a:noFill/>
        </p:spPr>
        <p:txBody>
          <a:bodyPr/>
          <a:lstStyle/>
          <a:p>
            <a:r>
              <a:rPr lang="en-AU" b="1" dirty="0">
                <a:latin typeface="Times New Roman" panose="02020603050405020304" pitchFamily="18" charset="0"/>
              </a:rPr>
              <a:t>Comfort</a:t>
            </a:r>
            <a:endParaRPr lang="en-US" b="1" dirty="0">
              <a:latin typeface="Times New Roman" panose="02020603050405020304" pitchFamily="18" charset="0"/>
            </a:endParaRPr>
          </a:p>
          <a:p>
            <a:r>
              <a:rPr lang="en-AU" dirty="0">
                <a:latin typeface="Times New Roman" panose="02020603050405020304" pitchFamily="18" charset="0"/>
              </a:rPr>
              <a:t>Wearer comfort is probably the most important criterion for success.  CLs should not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irritation or discomfort &amp; any discomfort should be alleviated promptly by simple measures.</a:t>
            </a:r>
            <a:endParaRPr lang="en-US" dirty="0">
              <a:latin typeface="Times New Roman" panose="02020603050405020304" pitchFamily="18" charset="0"/>
            </a:endParaRPr>
          </a:p>
          <a:p>
            <a:r>
              <a:rPr lang="en-AU" dirty="0">
                <a:latin typeface="Times New Roman" panose="02020603050405020304" pitchFamily="18" charset="0"/>
              </a:rPr>
              <a:t>SCL patients must report the CL being comfortable immediately after insertion.  GP CLs, which usually offer less initial comfort, may require up to 1 month of adaptation before providing the same level of comfort as </a:t>
            </a:r>
            <a:r>
              <a:rPr lang="en-AU" dirty="0" err="1">
                <a:latin typeface="Times New Roman" panose="02020603050405020304" pitchFamily="18" charset="0"/>
              </a:rPr>
              <a:t>SCLs</a:t>
            </a:r>
            <a:r>
              <a:rPr lang="en-AU" dirty="0">
                <a:latin typeface="Times New Roman" panose="02020603050405020304" pitchFamily="18" charset="0"/>
              </a:rPr>
              <a:t>.</a:t>
            </a:r>
          </a:p>
          <a:p>
            <a:endParaRPr lang="en-AU" dirty="0">
              <a:latin typeface="Times New Roman" panose="02020603050405020304" pitchFamily="18" charset="0"/>
            </a:endParaRPr>
          </a:p>
          <a:p>
            <a:r>
              <a:rPr lang="en-AU" b="1" dirty="0">
                <a:latin typeface="Times New Roman" panose="02020603050405020304" pitchFamily="18" charset="0"/>
              </a:rPr>
              <a:t>Convenience</a:t>
            </a:r>
            <a:endParaRPr lang="en-AU" b="0" dirty="0">
              <a:latin typeface="Times New Roman" panose="02020603050405020304" pitchFamily="18" charset="0"/>
            </a:endParaRPr>
          </a:p>
          <a:p>
            <a:r>
              <a:rPr lang="en-AU" baseline="0" dirty="0">
                <a:latin typeface="Times New Roman" panose="02020603050405020304" pitchFamily="18" charset="0"/>
              </a:rPr>
              <a:t>The CL care &amp; maintenance required by the patient should be minimized where possible.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p:spPr>
        <p:txBody>
          <a:bodyPr/>
          <a:lstStyle/>
          <a:p>
            <a:fld id="{F7B477CA-313B-49A9-B12B-4EBB5DB94E36}" type="slidenum">
              <a:rPr lang="en-US" smtClean="0">
                <a:latin typeface="Times New Roman" panose="02020603050405020304" pitchFamily="18" charset="0"/>
              </a:rPr>
              <a:t>89</a:t>
            </a:fld>
            <a:endParaRPr lang="en-US">
              <a:latin typeface="Times New Roman" panose="02020603050405020304" pitchFamily="18" charset="0"/>
            </a:endParaRPr>
          </a:p>
        </p:txBody>
      </p:sp>
      <p:sp>
        <p:nvSpPr>
          <p:cNvPr id="10035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035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035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035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035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036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036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036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0363" name="Rectangle 10"/>
          <p:cNvSpPr>
            <a:spLocks noGrp="1" noRot="1" noChangeAspect="1" noChangeArrowheads="1" noTextEdit="1"/>
          </p:cNvSpPr>
          <p:nvPr>
            <p:ph type="sldImg"/>
          </p:nvPr>
        </p:nvSpPr>
        <p:spPr>
          <a:xfrm>
            <a:off x="1298575" y="800100"/>
            <a:ext cx="4260850" cy="3195638"/>
          </a:xfrm>
          <a:ln cap="flat"/>
        </p:spPr>
      </p:sp>
      <p:sp>
        <p:nvSpPr>
          <p:cNvPr id="100364" name="Rectangle 11"/>
          <p:cNvSpPr>
            <a:spLocks noGrp="1" noChangeArrowheads="1"/>
          </p:cNvSpPr>
          <p:nvPr>
            <p:ph type="body" idx="1"/>
          </p:nvPr>
        </p:nvSpPr>
        <p:spPr>
          <a:noFill/>
        </p:spPr>
        <p:txBody>
          <a:bodyPr/>
          <a:lstStyle/>
          <a:p>
            <a:r>
              <a:rPr lang="en-AU" b="1" dirty="0">
                <a:latin typeface="Times New Roman" panose="02020603050405020304" pitchFamily="18" charset="0"/>
              </a:rPr>
              <a:t>Vision/VA</a:t>
            </a:r>
            <a:endParaRPr lang="en-US" b="1" dirty="0">
              <a:latin typeface="Times New Roman" panose="02020603050405020304" pitchFamily="18" charset="0"/>
            </a:endParaRPr>
          </a:p>
          <a:p>
            <a:r>
              <a:rPr lang="en-AU" dirty="0">
                <a:latin typeface="Times New Roman" panose="02020603050405020304" pitchFamily="18" charset="0"/>
              </a:rPr>
              <a:t>VA with CLs should be = to, or &gt;, the habitual spectacle VA on both low &amp; high contrast acuity charts.</a:t>
            </a:r>
            <a:endParaRPr lang="en-US" dirty="0">
              <a:latin typeface="Times New Roman" panose="02020603050405020304" pitchFamily="18" charset="0"/>
            </a:endParaRPr>
          </a:p>
          <a:p>
            <a:r>
              <a:rPr lang="en-AU" dirty="0">
                <a:latin typeface="Times New Roman" panose="02020603050405020304" pitchFamily="18" charset="0"/>
              </a:rPr>
              <a:t>CLs should not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any significant blur, ↕ in vision, haloes, or flare.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ChangeArrowheads="1"/>
          </p:cNvSpPr>
          <p:nvPr>
            <p:ph type="sldNum" sz="quarter" idx="5"/>
          </p:nvPr>
        </p:nvSpPr>
        <p:spPr>
          <a:noFill/>
        </p:spPr>
        <p:txBody>
          <a:bodyPr/>
          <a:lstStyle/>
          <a:p>
            <a:fld id="{07679104-E60B-4B0B-B7DD-047A2DFB4757}" type="slidenum">
              <a:rPr lang="en-US" smtClean="0">
                <a:latin typeface="Times New Roman" panose="02020603050405020304" pitchFamily="18" charset="0"/>
              </a:rPr>
              <a:t>90</a:t>
            </a:fld>
            <a:endParaRPr lang="en-US">
              <a:latin typeface="Times New Roman" panose="02020603050405020304" pitchFamily="18" charset="0"/>
            </a:endParaRPr>
          </a:p>
        </p:txBody>
      </p:sp>
      <p:sp>
        <p:nvSpPr>
          <p:cNvPr id="10137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138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138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138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138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138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138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138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1387" name="Rectangle 10"/>
          <p:cNvSpPr>
            <a:spLocks noGrp="1" noRot="1" noChangeAspect="1" noChangeArrowheads="1" noTextEdit="1"/>
          </p:cNvSpPr>
          <p:nvPr>
            <p:ph type="sldImg"/>
          </p:nvPr>
        </p:nvSpPr>
        <p:spPr>
          <a:xfrm>
            <a:off x="1298575" y="800100"/>
            <a:ext cx="4260850" cy="3195638"/>
          </a:xfrm>
          <a:ln cap="flat"/>
        </p:spPr>
      </p:sp>
      <p:sp>
        <p:nvSpPr>
          <p:cNvPr id="101388" name="Rectangle 11"/>
          <p:cNvSpPr>
            <a:spLocks noGrp="1" noChangeArrowheads="1"/>
          </p:cNvSpPr>
          <p:nvPr>
            <p:ph type="body" idx="1"/>
          </p:nvPr>
        </p:nvSpPr>
        <p:spPr>
          <a:noFill/>
        </p:spPr>
        <p:txBody>
          <a:bodyPr/>
          <a:lstStyle/>
          <a:p>
            <a:r>
              <a:rPr lang="en-AU" b="1" dirty="0">
                <a:latin typeface="Times New Roman" panose="02020603050405020304" pitchFamily="18" charset="0"/>
              </a:rPr>
              <a:t>Ocular Tissue Changes</a:t>
            </a:r>
            <a:endParaRPr lang="en-US" b="1" dirty="0">
              <a:latin typeface="Times New Roman" panose="02020603050405020304" pitchFamily="18" charset="0"/>
            </a:endParaRPr>
          </a:p>
          <a:p>
            <a:r>
              <a:rPr lang="en-AU" b="1" dirty="0">
                <a:latin typeface="Times New Roman" panose="02020603050405020304" pitchFamily="18" charset="0"/>
              </a:rPr>
              <a:t>Hypoxia</a:t>
            </a:r>
            <a:endParaRPr lang="en-US" b="1" dirty="0">
              <a:latin typeface="Times New Roman" panose="02020603050405020304" pitchFamily="18" charset="0"/>
            </a:endParaRPr>
          </a:p>
          <a:p>
            <a:r>
              <a:rPr lang="en-AU" dirty="0">
                <a:latin typeface="Times New Roman" panose="02020603050405020304" pitchFamily="18" charset="0"/>
              </a:rPr>
              <a:t>Overnight corneal oedema, &amp; the resultant corneal swelling, are the best indicators of EW hypoxic stress.  Hypoxia is also implicated in the development of microcysts, vacuoles, striae, &amp; black lines/folds.  These signs should not normally be present in </a:t>
            </a:r>
            <a:r>
              <a:rPr lang="en-AU" dirty="0" err="1">
                <a:latin typeface="Times New Roman" panose="02020603050405020304" pitchFamily="18" charset="0"/>
              </a:rPr>
              <a:t>DW</a:t>
            </a:r>
            <a:r>
              <a:rPr lang="en-AU" dirty="0">
                <a:latin typeface="Times New Roman" panose="02020603050405020304" pitchFamily="18" charset="0"/>
              </a:rPr>
              <a:t>.  </a:t>
            </a:r>
            <a:r>
              <a:rPr lang="en-AU" dirty="0" err="1">
                <a:latin typeface="Times New Roman" panose="02020603050405020304" pitchFamily="18" charset="0"/>
              </a:rPr>
              <a:t>Microcysts</a:t>
            </a:r>
            <a:r>
              <a:rPr lang="en-AU" dirty="0">
                <a:latin typeface="Times New Roman" panose="02020603050405020304" pitchFamily="18" charset="0"/>
              </a:rPr>
              <a:t> &amp; vacuoles can occur over time with both wear modalities &amp; should not exceed 10 for either mode.</a:t>
            </a:r>
            <a:endParaRPr lang="en-US" dirty="0">
              <a:latin typeface="Times New Roman" panose="02020603050405020304" pitchFamily="18" charset="0"/>
            </a:endParaRPr>
          </a:p>
          <a:p>
            <a:r>
              <a:rPr lang="en-AU" dirty="0">
                <a:latin typeface="Times New Roman" panose="02020603050405020304" pitchFamily="18" charset="0"/>
              </a:rPr>
              <a:t>Stromal striae indicate a corneal swelling of 5% or more, while folds indicate 8% or more.  Overnight corneal oedema occurs with EW but should be followed by rapid </a:t>
            </a:r>
            <a:r>
              <a:rPr lang="en-AU" dirty="0" err="1">
                <a:latin typeface="Times New Roman" panose="02020603050405020304" pitchFamily="18" charset="0"/>
              </a:rPr>
              <a:t>deswelling</a:t>
            </a:r>
            <a:r>
              <a:rPr lang="en-AU" dirty="0">
                <a:latin typeface="Times New Roman" panose="02020603050405020304" pitchFamily="18" charset="0"/>
              </a:rPr>
              <a:t> (thinning).  Striae seen 1 hour after eye opening is indicative of overnight corneal swelling of 5 to 6%.</a:t>
            </a:r>
            <a:endParaRPr lang="en-US" dirty="0">
              <a:latin typeface="Times New Roman" panose="02020603050405020304" pitchFamily="18" charset="0"/>
            </a:endParaRPr>
          </a:p>
          <a:p>
            <a:r>
              <a:rPr lang="en-AU" dirty="0">
                <a:latin typeface="Times New Roman" panose="02020603050405020304" pitchFamily="18" charset="0"/>
              </a:rPr>
              <a:t>When overnight corneal oedema is high or </a:t>
            </a:r>
            <a:r>
              <a:rPr lang="en-AU" dirty="0" err="1">
                <a:latin typeface="Times New Roman" panose="02020603050405020304" pitchFamily="18" charset="0"/>
              </a:rPr>
              <a:t>deswelling</a:t>
            </a:r>
            <a:r>
              <a:rPr lang="en-AU" dirty="0">
                <a:latin typeface="Times New Roman" panose="02020603050405020304" pitchFamily="18" charset="0"/>
              </a:rPr>
              <a:t> is slow, appropriate action should be taken to provide </a:t>
            </a:r>
            <a:r>
              <a:rPr lang="en-AU" dirty="0">
                <a:latin typeface="Arial" panose="020B0604020202020204"/>
                <a:cs typeface="Arial" panose="020B0604020202020204"/>
              </a:rPr>
              <a:t>↑ </a:t>
            </a:r>
            <a:r>
              <a:rPr lang="en-AU" dirty="0">
                <a:latin typeface="Times New Roman" panose="02020603050405020304" pitchFamily="18" charset="0"/>
              </a:rPr>
              <a:t>corneal oxygenation by </a:t>
            </a:r>
            <a:r>
              <a:rPr lang="en-AU" dirty="0">
                <a:latin typeface="Arial" panose="020B0604020202020204"/>
                <a:cs typeface="Arial" panose="020B0604020202020204"/>
              </a:rPr>
              <a:t>∆s to 1</a:t>
            </a:r>
            <a:r>
              <a:rPr lang="en-AU" dirty="0">
                <a:latin typeface="Times New Roman" panose="02020603050405020304" pitchFamily="18" charset="0"/>
              </a:rPr>
              <a:t> or more of the following: </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material</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 design</a:t>
            </a:r>
            <a:endParaRPr lang="en-US" dirty="0">
              <a:latin typeface="Times New Roman" panose="02020603050405020304" pitchFamily="18" charset="0"/>
            </a:endParaRPr>
          </a:p>
          <a:p>
            <a:pPr marL="171450" indent="-171450">
              <a:buFont typeface="Arial" panose="020B0604020202020204" pitchFamily="34" charset="0"/>
              <a:buChar char="•"/>
            </a:pPr>
            <a:r>
              <a:rPr lang="en-AU" dirty="0">
                <a:latin typeface="Times New Roman" panose="02020603050405020304" pitchFamily="18" charset="0"/>
              </a:rPr>
              <a:t>CL</a:t>
            </a:r>
            <a:r>
              <a:rPr lang="en-AU" baseline="0" dirty="0">
                <a:latin typeface="Times New Roman" panose="02020603050405020304" pitchFamily="18" charset="0"/>
              </a:rPr>
              <a:t> w</a:t>
            </a:r>
            <a:r>
              <a:rPr lang="en-AU" dirty="0">
                <a:latin typeface="Times New Roman" panose="02020603050405020304" pitchFamily="18" charset="0"/>
              </a:rPr>
              <a:t>earing schedule.</a:t>
            </a:r>
            <a:endParaRPr lang="en-US" dirty="0">
              <a:latin typeface="Times New Roman" panose="02020603050405020304"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p:spPr>
        <p:txBody>
          <a:bodyPr/>
          <a:lstStyle/>
          <a:p>
            <a:fld id="{B324F7FF-CC53-4547-BCBD-0E37C0F230C3}" type="slidenum">
              <a:rPr lang="en-US" smtClean="0">
                <a:latin typeface="Times New Roman" panose="02020603050405020304" pitchFamily="18" charset="0"/>
              </a:rPr>
              <a:t>91</a:t>
            </a:fld>
            <a:endParaRPr lang="en-US">
              <a:latin typeface="Times New Roman" panose="02020603050405020304" pitchFamily="18" charset="0"/>
            </a:endParaRPr>
          </a:p>
        </p:txBody>
      </p:sp>
      <p:sp>
        <p:nvSpPr>
          <p:cNvPr id="10240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240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240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240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240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240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240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241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2411" name="Rectangle 10"/>
          <p:cNvSpPr>
            <a:spLocks noGrp="1" noRot="1" noChangeAspect="1" noChangeArrowheads="1" noTextEdit="1"/>
          </p:cNvSpPr>
          <p:nvPr>
            <p:ph type="sldImg"/>
          </p:nvPr>
        </p:nvSpPr>
        <p:spPr>
          <a:xfrm>
            <a:off x="1298575" y="800100"/>
            <a:ext cx="4260850" cy="3195638"/>
          </a:xfrm>
          <a:ln cap="flat"/>
        </p:spPr>
      </p:sp>
      <p:sp>
        <p:nvSpPr>
          <p:cNvPr id="102412" name="Rectangle 11"/>
          <p:cNvSpPr>
            <a:spLocks noGrp="1" noChangeArrowheads="1"/>
          </p:cNvSpPr>
          <p:nvPr>
            <p:ph type="body" idx="1"/>
          </p:nvPr>
        </p:nvSpPr>
        <p:spPr>
          <a:noFill/>
        </p:spPr>
        <p:txBody>
          <a:bodyPr/>
          <a:lstStyle/>
          <a:p>
            <a:r>
              <a:rPr lang="en-AU" b="1" dirty="0">
                <a:latin typeface="Times New Roman" panose="02020603050405020304" pitchFamily="18" charset="0"/>
              </a:rPr>
              <a:t>Ocular Tissue Changes</a:t>
            </a:r>
            <a:endParaRPr lang="en-US" b="1" dirty="0">
              <a:latin typeface="Times New Roman" panose="02020603050405020304" pitchFamily="18" charset="0"/>
            </a:endParaRPr>
          </a:p>
          <a:p>
            <a:r>
              <a:rPr lang="en-AU" b="1" dirty="0">
                <a:latin typeface="Times New Roman" panose="02020603050405020304" pitchFamily="18" charset="0"/>
              </a:rPr>
              <a:t>Corneal Vascularization</a:t>
            </a:r>
            <a:endParaRPr lang="en-US" b="1" dirty="0">
              <a:latin typeface="Times New Roman" panose="02020603050405020304" pitchFamily="18" charset="0"/>
            </a:endParaRPr>
          </a:p>
          <a:p>
            <a:r>
              <a:rPr lang="en-AU" dirty="0">
                <a:latin typeface="Times New Roman" panose="02020603050405020304" pitchFamily="18" charset="0"/>
              </a:rPr>
              <a:t>New vessel growth into the cornea is indicative of corneal stress &amp; a shortage of metabolic nutrients, especially </a:t>
            </a:r>
            <a:r>
              <a:rPr lang="en-AU" dirty="0" err="1">
                <a:latin typeface="Times New Roman" panose="02020603050405020304" pitchFamily="18" charset="0"/>
              </a:rPr>
              <a:t>O</a:t>
            </a:r>
            <a:r>
              <a:rPr lang="en-AU" baseline="-25000" dirty="0" err="1">
                <a:latin typeface="Times New Roman" panose="02020603050405020304" pitchFamily="18" charset="0"/>
              </a:rPr>
              <a:t>2</a:t>
            </a:r>
            <a:r>
              <a:rPr lang="en-AU" baseline="-25000" dirty="0">
                <a:latin typeface="Times New Roman" panose="02020603050405020304" pitchFamily="18" charset="0"/>
              </a:rPr>
              <a:t> </a:t>
            </a:r>
            <a:r>
              <a:rPr lang="en-AU" dirty="0">
                <a:latin typeface="Times New Roman" panose="02020603050405020304" pitchFamily="18" charset="0"/>
              </a:rPr>
              <a:t>.  Limbal vessel growth is observed more amongst wearers of thick, low water, hydrogel CLs than GP CLs or thin hydrogel CLs. </a:t>
            </a:r>
            <a:endParaRPr lang="en-US" dirty="0">
              <a:latin typeface="Times New Roman" panose="02020603050405020304" pitchFamily="18" charset="0"/>
            </a:endParaRPr>
          </a:p>
          <a:p>
            <a:r>
              <a:rPr lang="en-AU" dirty="0">
                <a:latin typeface="Times New Roman" panose="02020603050405020304" pitchFamily="18" charset="0"/>
              </a:rPr>
              <a:t>New vessel growth should not exceed 0.5 mm beyond the </a:t>
            </a:r>
            <a:r>
              <a:rPr lang="en-AU" dirty="0" err="1">
                <a:latin typeface="Times New Roman" panose="02020603050405020304" pitchFamily="18" charset="0"/>
              </a:rPr>
              <a:t>corneo</a:t>
            </a:r>
            <a:r>
              <a:rPr lang="en-AU" dirty="0">
                <a:latin typeface="Times New Roman" panose="02020603050405020304" pitchFamily="18" charset="0"/>
              </a:rPr>
              <a:t>-limbal transition zone in any part of the corneal circumference.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p>
            <a:fld id="{02BF03F7-794B-4844-9D3E-A0FAA35E0FF1}" type="slidenum">
              <a:rPr lang="en-US"/>
              <a:t>11</a:t>
            </a:fld>
            <a:endParaRPr lang="en-US" dirty="0"/>
          </a:p>
        </p:txBody>
      </p:sp>
      <p:sp>
        <p:nvSpPr>
          <p:cNvPr id="5120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dirty="0"/>
          </a:p>
        </p:txBody>
      </p:sp>
      <p:sp>
        <p:nvSpPr>
          <p:cNvPr id="5120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dirty="0"/>
              <a:t>12</a:t>
            </a:r>
          </a:p>
        </p:txBody>
      </p:sp>
      <p:sp>
        <p:nvSpPr>
          <p:cNvPr id="5120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dirty="0"/>
          </a:p>
        </p:txBody>
      </p:sp>
      <p:sp>
        <p:nvSpPr>
          <p:cNvPr id="5120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dirty="0"/>
          </a:p>
        </p:txBody>
      </p:sp>
      <p:sp>
        <p:nvSpPr>
          <p:cNvPr id="5120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dirty="0"/>
          </a:p>
        </p:txBody>
      </p:sp>
      <p:sp>
        <p:nvSpPr>
          <p:cNvPr id="5120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dirty="0"/>
              <a:t>12</a:t>
            </a:r>
          </a:p>
        </p:txBody>
      </p:sp>
      <p:sp>
        <p:nvSpPr>
          <p:cNvPr id="5120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dirty="0"/>
          </a:p>
        </p:txBody>
      </p:sp>
      <p:sp>
        <p:nvSpPr>
          <p:cNvPr id="5121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dirty="0"/>
          </a:p>
        </p:txBody>
      </p:sp>
      <p:sp>
        <p:nvSpPr>
          <p:cNvPr id="51211" name="Rectangle 10"/>
          <p:cNvSpPr>
            <a:spLocks noGrp="1" noRot="1" noChangeAspect="1" noChangeArrowheads="1" noTextEdit="1"/>
          </p:cNvSpPr>
          <p:nvPr>
            <p:ph type="sldImg"/>
          </p:nvPr>
        </p:nvSpPr>
        <p:spPr>
          <a:xfrm>
            <a:off x="1298575" y="800100"/>
            <a:ext cx="4260850" cy="3195638"/>
          </a:xfrm>
          <a:ln cap="flat"/>
        </p:spPr>
      </p:sp>
      <p:sp>
        <p:nvSpPr>
          <p:cNvPr id="51212" name="Rectangle 11"/>
          <p:cNvSpPr>
            <a:spLocks noGrp="1" noChangeArrowheads="1"/>
          </p:cNvSpPr>
          <p:nvPr>
            <p:ph type="body" idx="1"/>
          </p:nvPr>
        </p:nvSpPr>
        <p:spPr>
          <a:noFill/>
        </p:spPr>
        <p:txBody>
          <a:bodyPr/>
          <a:lstStyle/>
          <a:p>
            <a:r>
              <a:rPr lang="en-AU" dirty="0"/>
              <a:t>Slide shows an assortment of cases for GP CLs &amp; </a:t>
            </a:r>
            <a:r>
              <a:rPr lang="en-AU" dirty="0" err="1"/>
              <a:t>SCLs</a:t>
            </a:r>
            <a:r>
              <a:rPr lang="en-AU" dirty="0"/>
              <a:t> most of which meet the requirements presented above.</a:t>
            </a:r>
            <a:endParaRPr lang="en-US" dirty="0"/>
          </a:p>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sldNum" sz="quarter" idx="5"/>
          </p:nvPr>
        </p:nvSpPr>
        <p:spPr>
          <a:noFill/>
        </p:spPr>
        <p:txBody>
          <a:bodyPr/>
          <a:lstStyle/>
          <a:p>
            <a:fld id="{B844EF90-32AC-4EF7-8174-1CC408213A76}" type="slidenum">
              <a:rPr lang="en-US" smtClean="0">
                <a:latin typeface="Times New Roman" panose="02020603050405020304" pitchFamily="18" charset="0"/>
              </a:rPr>
              <a:t>92</a:t>
            </a:fld>
            <a:endParaRPr lang="en-US">
              <a:latin typeface="Times New Roman" panose="02020603050405020304" pitchFamily="18" charset="0"/>
            </a:endParaRPr>
          </a:p>
        </p:txBody>
      </p:sp>
      <p:sp>
        <p:nvSpPr>
          <p:cNvPr id="10342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342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342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343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343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343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343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343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3435" name="Rectangle 10"/>
          <p:cNvSpPr>
            <a:spLocks noGrp="1" noRot="1" noChangeAspect="1" noChangeArrowheads="1" noTextEdit="1"/>
          </p:cNvSpPr>
          <p:nvPr>
            <p:ph type="sldImg"/>
          </p:nvPr>
        </p:nvSpPr>
        <p:spPr>
          <a:xfrm>
            <a:off x="1298575" y="800100"/>
            <a:ext cx="4260850" cy="3195638"/>
          </a:xfrm>
          <a:ln cap="flat"/>
        </p:spPr>
      </p:sp>
      <p:sp>
        <p:nvSpPr>
          <p:cNvPr id="103436" name="Rectangle 11"/>
          <p:cNvSpPr>
            <a:spLocks noGrp="1" noChangeArrowheads="1"/>
          </p:cNvSpPr>
          <p:nvPr>
            <p:ph type="body" idx="1"/>
          </p:nvPr>
        </p:nvSpPr>
        <p:spPr>
          <a:noFill/>
        </p:spPr>
        <p:txBody>
          <a:bodyPr/>
          <a:lstStyle/>
          <a:p>
            <a:r>
              <a:rPr lang="en-AU" b="1" dirty="0">
                <a:latin typeface="Times New Roman" panose="02020603050405020304" pitchFamily="18" charset="0"/>
              </a:rPr>
              <a:t>Ocular Tissue Changes</a:t>
            </a:r>
            <a:endParaRPr lang="en-US" b="1" dirty="0">
              <a:latin typeface="Times New Roman" panose="02020603050405020304" pitchFamily="18" charset="0"/>
            </a:endParaRPr>
          </a:p>
          <a:p>
            <a:r>
              <a:rPr lang="en-AU" b="1" dirty="0">
                <a:latin typeface="Times New Roman" panose="02020603050405020304" pitchFamily="18" charset="0"/>
              </a:rPr>
              <a:t>Endothelial </a:t>
            </a:r>
            <a:r>
              <a:rPr lang="en-AU" b="1" dirty="0" err="1">
                <a:latin typeface="Times New Roman" panose="02020603050405020304" pitchFamily="18" charset="0"/>
              </a:rPr>
              <a:t>Polymegethism</a:t>
            </a:r>
            <a:endParaRPr lang="en-US" b="1" dirty="0">
              <a:latin typeface="Times New Roman" panose="02020603050405020304" pitchFamily="18" charset="0"/>
            </a:endParaRPr>
          </a:p>
          <a:p>
            <a:r>
              <a:rPr lang="en-AU" dirty="0">
                <a:latin typeface="Times New Roman" panose="02020603050405020304" pitchFamily="18" charset="0"/>
              </a:rPr>
              <a:t>The degree of </a:t>
            </a:r>
            <a:r>
              <a:rPr lang="en-AU" dirty="0" err="1">
                <a:latin typeface="Times New Roman" panose="02020603050405020304" pitchFamily="18" charset="0"/>
              </a:rPr>
              <a:t>polymegethism</a:t>
            </a:r>
            <a:r>
              <a:rPr lang="en-AU" dirty="0">
                <a:latin typeface="Times New Roman" panose="02020603050405020304" pitchFamily="18" charset="0"/>
              </a:rPr>
              <a:t> can be graded with a slit-lamp &amp; an </a:t>
            </a:r>
            <a:r>
              <a:rPr lang="en-AU" dirty="0">
                <a:latin typeface="Arial" panose="020B0604020202020204"/>
                <a:cs typeface="Arial" panose="020B0604020202020204"/>
              </a:rPr>
              <a:t>↑ </a:t>
            </a:r>
            <a:r>
              <a:rPr lang="en-AU" dirty="0">
                <a:latin typeface="Times New Roman" panose="02020603050405020304" pitchFamily="18" charset="0"/>
              </a:rPr>
              <a:t>due to CL wear of greater than 1 grade is unacceptable.</a:t>
            </a:r>
            <a:endParaRPr lang="en-US" dirty="0">
              <a:latin typeface="Times New Roman" panose="02020603050405020304"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p:spPr>
        <p:txBody>
          <a:bodyPr/>
          <a:lstStyle/>
          <a:p>
            <a:fld id="{7EA3DE3E-9C35-40A5-8929-56D47228F215}" type="slidenum">
              <a:rPr lang="en-US" smtClean="0">
                <a:latin typeface="Times New Roman" panose="02020603050405020304" pitchFamily="18" charset="0"/>
              </a:rPr>
              <a:t>93</a:t>
            </a:fld>
            <a:endParaRPr lang="en-US">
              <a:latin typeface="Times New Roman" panose="02020603050405020304" pitchFamily="18" charset="0"/>
            </a:endParaRPr>
          </a:p>
        </p:txBody>
      </p:sp>
      <p:sp>
        <p:nvSpPr>
          <p:cNvPr id="10445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445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445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445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445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445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445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445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4459" name="Rectangle 10"/>
          <p:cNvSpPr>
            <a:spLocks noGrp="1" noRot="1" noChangeAspect="1" noChangeArrowheads="1" noTextEdit="1"/>
          </p:cNvSpPr>
          <p:nvPr>
            <p:ph type="sldImg"/>
          </p:nvPr>
        </p:nvSpPr>
        <p:spPr>
          <a:xfrm>
            <a:off x="1298575" y="800100"/>
            <a:ext cx="4260850" cy="3195638"/>
          </a:xfrm>
          <a:ln cap="flat"/>
        </p:spPr>
      </p:sp>
      <p:sp>
        <p:nvSpPr>
          <p:cNvPr id="104460" name="Rectangle 11"/>
          <p:cNvSpPr>
            <a:spLocks noGrp="1" noChangeArrowheads="1"/>
          </p:cNvSpPr>
          <p:nvPr>
            <p:ph type="body" idx="1"/>
          </p:nvPr>
        </p:nvSpPr>
        <p:spPr>
          <a:noFill/>
        </p:spPr>
        <p:txBody>
          <a:bodyPr/>
          <a:lstStyle/>
          <a:p>
            <a:r>
              <a:rPr lang="en-AU" b="1" dirty="0">
                <a:latin typeface="Times New Roman" panose="02020603050405020304" pitchFamily="18" charset="0"/>
              </a:rPr>
              <a:t>Corneal Curvature &amp; Refractive Error Changes</a:t>
            </a:r>
            <a:endParaRPr lang="en-US" b="1" dirty="0">
              <a:latin typeface="Times New Roman" panose="02020603050405020304" pitchFamily="18" charset="0"/>
            </a:endParaRPr>
          </a:p>
          <a:p>
            <a:r>
              <a:rPr lang="en-AU" dirty="0">
                <a:latin typeface="Times New Roman" panose="02020603050405020304" pitchFamily="18" charset="0"/>
              </a:rPr>
              <a:t>Corneal curvature changes in the principal meridians should not exceed 0.50 D (horizontal) &amp; 0.75 D (vertical). They may be </a:t>
            </a:r>
            <a:r>
              <a:rPr lang="en-AU" dirty="0">
                <a:latin typeface="Arial" panose="020B0604020202020204"/>
                <a:cs typeface="Arial" panose="020B0604020202020204"/>
              </a:rPr>
              <a:t>← </a:t>
            </a:r>
            <a:r>
              <a:rPr lang="en-AU" dirty="0">
                <a:latin typeface="Times New Roman" panose="02020603050405020304" pitchFamily="18" charset="0"/>
              </a:rPr>
              <a:t>mechanical </a:t>
            </a:r>
            <a:r>
              <a:rPr lang="en-AU" dirty="0" err="1">
                <a:latin typeface="Times New Roman" panose="02020603050405020304" pitchFamily="18" charset="0"/>
              </a:rPr>
              <a:t>molding</a:t>
            </a:r>
            <a:r>
              <a:rPr lang="en-AU" dirty="0">
                <a:latin typeface="Times New Roman" panose="02020603050405020304" pitchFamily="18" charset="0"/>
              </a:rPr>
              <a:t> or corneal oedema especially in the vertical meridian &amp; can </a:t>
            </a:r>
            <a:r>
              <a:rPr lang="en-AU" dirty="0">
                <a:latin typeface="Times New Roman" panose="02020603050405020304" pitchFamily="18" charset="0"/>
                <a:sym typeface="Symbol" panose="05050102010706020507"/>
              </a:rPr>
              <a:t> </a:t>
            </a:r>
            <a:r>
              <a:rPr lang="en-AU" dirty="0">
                <a:latin typeface="Arial" panose="020B0604020202020204"/>
                <a:cs typeface="Arial" panose="020B0604020202020204"/>
                <a:sym typeface="Symbol" panose="05050102010706020507"/>
              </a:rPr>
              <a:t>↓ </a:t>
            </a:r>
            <a:r>
              <a:rPr lang="en-AU" dirty="0">
                <a:latin typeface="Times New Roman" panose="02020603050405020304" pitchFamily="18" charset="0"/>
              </a:rPr>
              <a:t>corneal </a:t>
            </a:r>
            <a:r>
              <a:rPr lang="en-AU" dirty="0" err="1">
                <a:latin typeface="Times New Roman" panose="02020603050405020304" pitchFamily="18" charset="0"/>
              </a:rPr>
              <a:t>toricity</a:t>
            </a:r>
            <a:r>
              <a:rPr lang="en-AU" dirty="0">
                <a:latin typeface="Times New Roman" panose="02020603050405020304" pitchFamily="18" charset="0"/>
              </a:rPr>
              <a:t>.</a:t>
            </a:r>
            <a:endParaRPr lang="en-US" dirty="0">
              <a:latin typeface="Times New Roman" panose="02020603050405020304" pitchFamily="18" charset="0"/>
            </a:endParaRPr>
          </a:p>
          <a:p>
            <a:r>
              <a:rPr lang="en-AU" dirty="0">
                <a:latin typeface="Times New Roman" panose="02020603050405020304" pitchFamily="18" charset="0"/>
              </a:rPr>
              <a:t>Low </a:t>
            </a:r>
            <a:r>
              <a:rPr lang="en-AU" dirty="0" err="1">
                <a:latin typeface="Times New Roman" panose="02020603050405020304" pitchFamily="18" charset="0"/>
              </a:rPr>
              <a:t>Dk</a:t>
            </a:r>
            <a:r>
              <a:rPr lang="en-AU" dirty="0">
                <a:latin typeface="Times New Roman" panose="02020603050405020304" pitchFamily="18" charset="0"/>
              </a:rPr>
              <a:t>/</a:t>
            </a:r>
            <a:r>
              <a:rPr lang="en-AU" i="1" dirty="0">
                <a:latin typeface="Times New Roman" panose="02020603050405020304" pitchFamily="18" charset="0"/>
              </a:rPr>
              <a:t>t</a:t>
            </a:r>
            <a:r>
              <a:rPr lang="en-AU" dirty="0">
                <a:latin typeface="Times New Roman" panose="02020603050405020304" pitchFamily="18" charset="0"/>
              </a:rPr>
              <a:t> CLs can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corneal distortion &amp; warpage which indicate the need to ↕ the CLs to ones of a more suitable material or design.</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ChangeArrowheads="1"/>
          </p:cNvSpPr>
          <p:nvPr>
            <p:ph type="sldNum" sz="quarter" idx="5"/>
          </p:nvPr>
        </p:nvSpPr>
        <p:spPr>
          <a:noFill/>
        </p:spPr>
        <p:txBody>
          <a:bodyPr/>
          <a:lstStyle/>
          <a:p>
            <a:fld id="{E08ED82B-4A42-47E4-A243-3E50C29F59D0}" type="slidenum">
              <a:rPr lang="en-US" smtClean="0">
                <a:latin typeface="Times New Roman" panose="02020603050405020304" pitchFamily="18" charset="0"/>
              </a:rPr>
              <a:t>94</a:t>
            </a:fld>
            <a:endParaRPr lang="en-US">
              <a:latin typeface="Times New Roman" panose="02020603050405020304" pitchFamily="18" charset="0"/>
            </a:endParaRPr>
          </a:p>
        </p:txBody>
      </p:sp>
      <p:sp>
        <p:nvSpPr>
          <p:cNvPr id="10547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547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547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547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547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548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548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548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5483" name="Rectangle 10"/>
          <p:cNvSpPr>
            <a:spLocks noGrp="1" noRot="1" noChangeAspect="1" noChangeArrowheads="1" noTextEdit="1"/>
          </p:cNvSpPr>
          <p:nvPr>
            <p:ph type="sldImg"/>
          </p:nvPr>
        </p:nvSpPr>
        <p:spPr>
          <a:xfrm>
            <a:off x="1298575" y="800100"/>
            <a:ext cx="4260850" cy="3195638"/>
          </a:xfrm>
          <a:ln cap="flat"/>
        </p:spPr>
      </p:sp>
      <p:sp>
        <p:nvSpPr>
          <p:cNvPr id="105484" name="Rectangle 11"/>
          <p:cNvSpPr>
            <a:spLocks noGrp="1" noChangeArrowheads="1"/>
          </p:cNvSpPr>
          <p:nvPr>
            <p:ph type="body" idx="1"/>
          </p:nvPr>
        </p:nvSpPr>
        <p:spPr>
          <a:noFill/>
        </p:spPr>
        <p:txBody>
          <a:bodyPr/>
          <a:lstStyle/>
          <a:p>
            <a:r>
              <a:rPr lang="en-AU" b="1" dirty="0">
                <a:latin typeface="Times New Roman" panose="02020603050405020304" pitchFamily="18" charset="0"/>
              </a:rPr>
              <a:t>Corneal Staining with Fluorescein</a:t>
            </a:r>
            <a:endParaRPr lang="en-US" b="1" dirty="0">
              <a:latin typeface="Times New Roman" panose="02020603050405020304" pitchFamily="18" charset="0"/>
            </a:endParaRPr>
          </a:p>
          <a:p>
            <a:r>
              <a:rPr lang="en-AU" dirty="0">
                <a:latin typeface="Times New Roman" panose="02020603050405020304" pitchFamily="18" charset="0"/>
              </a:rPr>
              <a:t>Corneal staining occurs when there is epithelial cell damage or loss, allowing instilled fluorescein to penetrate the cells or the space that was occupied by lost cells.  Cell loss or damage can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localized stromal oedema &amp; </a:t>
            </a:r>
            <a:r>
              <a:rPr lang="en-AU" dirty="0">
                <a:latin typeface="Arial" panose="020B0604020202020204"/>
                <a:cs typeface="Arial" panose="020B0604020202020204"/>
              </a:rPr>
              <a:t>↑ </a:t>
            </a:r>
            <a:r>
              <a:rPr lang="en-AU" dirty="0">
                <a:latin typeface="Times New Roman" panose="02020603050405020304" pitchFamily="18" charset="0"/>
              </a:rPr>
              <a:t>risk of infection.  If the damage is severe enough, sub-epithelial spreading of fluorescein can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a diffuse ‘halo’ as a backdrop to the better defined area of damage.</a:t>
            </a:r>
            <a:endParaRPr lang="en-US" dirty="0">
              <a:latin typeface="Times New Roman" panose="02020603050405020304" pitchFamily="18" charset="0"/>
            </a:endParaRPr>
          </a:p>
          <a:p>
            <a:r>
              <a:rPr lang="en-AU" dirty="0">
                <a:latin typeface="Times New Roman" panose="02020603050405020304" pitchFamily="18" charset="0"/>
              </a:rPr>
              <a:t>Using the following scale, persistent staining of the cornea should not be more than grade 2 for type &amp; grade 1 for depth:</a:t>
            </a:r>
          </a:p>
          <a:p>
            <a:endParaRPr lang="en-AU" dirty="0">
              <a:latin typeface="Times New Roman" panose="02020603050405020304" pitchFamily="18" charset="0"/>
            </a:endParaRPr>
          </a:p>
          <a:p>
            <a:r>
              <a:rPr lang="en-AU" b="1" dirty="0">
                <a:latin typeface="Times New Roman" panose="02020603050405020304" pitchFamily="18" charset="0"/>
              </a:rPr>
              <a:t>Grading of the Corneal</a:t>
            </a:r>
            <a:r>
              <a:rPr lang="en-AU" b="1" baseline="0" dirty="0">
                <a:latin typeface="Times New Roman" panose="02020603050405020304" pitchFamily="18" charset="0"/>
              </a:rPr>
              <a:t> staining:</a:t>
            </a:r>
            <a:r>
              <a:rPr lang="en-IN" sz="1100" b="1" kern="1200" dirty="0">
                <a:solidFill>
                  <a:schemeClr val="tx1"/>
                </a:solidFill>
                <a:latin typeface="Times New Roman" panose="02020603050405020304" pitchFamily="18" charset="0"/>
                <a:ea typeface="+mn-ea"/>
                <a:cs typeface="+mn-cs"/>
              </a:rPr>
              <a:t> </a:t>
            </a:r>
          </a:p>
          <a:p>
            <a:r>
              <a:rPr lang="en-IN" sz="1100" kern="1200" dirty="0">
                <a:solidFill>
                  <a:schemeClr val="tx1"/>
                </a:solidFill>
                <a:latin typeface="Times New Roman" panose="02020603050405020304" pitchFamily="18" charset="0"/>
                <a:ea typeface="+mn-ea"/>
                <a:cs typeface="+mn-cs"/>
              </a:rPr>
              <a:t>The other 2 variables in the CCLRU system are </a:t>
            </a:r>
            <a:r>
              <a:rPr lang="en-IN" sz="1100" b="1" kern="1200" dirty="0">
                <a:solidFill>
                  <a:schemeClr val="tx1"/>
                </a:solidFill>
                <a:latin typeface="Times New Roman" panose="02020603050405020304" pitchFamily="18" charset="0"/>
                <a:ea typeface="+mn-ea"/>
                <a:cs typeface="+mn-cs"/>
              </a:rPr>
              <a:t>depth</a:t>
            </a:r>
            <a:r>
              <a:rPr lang="en-IN" sz="1100" kern="1200" dirty="0">
                <a:solidFill>
                  <a:schemeClr val="tx1"/>
                </a:solidFill>
                <a:latin typeface="Times New Roman" panose="02020603050405020304" pitchFamily="18" charset="0"/>
                <a:ea typeface="+mn-ea"/>
                <a:cs typeface="+mn-cs"/>
              </a:rPr>
              <a:t> &amp; </a:t>
            </a:r>
            <a:r>
              <a:rPr lang="en-IN" sz="1100" b="1" kern="1200" dirty="0">
                <a:solidFill>
                  <a:schemeClr val="tx1"/>
                </a:solidFill>
                <a:latin typeface="Times New Roman" panose="02020603050405020304" pitchFamily="18" charset="0"/>
                <a:ea typeface="+mn-ea"/>
                <a:cs typeface="+mn-cs"/>
              </a:rPr>
              <a:t>extent</a:t>
            </a:r>
            <a:r>
              <a:rPr lang="en-IN" sz="1100" kern="1200" dirty="0">
                <a:solidFill>
                  <a:schemeClr val="tx1"/>
                </a:solidFill>
                <a:latin typeface="Times New Roman" panose="02020603050405020304" pitchFamily="18" charset="0"/>
                <a:ea typeface="+mn-ea"/>
                <a:cs typeface="+mn-cs"/>
              </a:rPr>
              <a:t> of staining.</a:t>
            </a:r>
          </a:p>
          <a:p>
            <a:endParaRPr lang="en-IN" sz="1100" kern="1200" dirty="0">
              <a:solidFill>
                <a:schemeClr val="tx1"/>
              </a:solidFill>
              <a:latin typeface="Times New Roman" panose="02020603050405020304" pitchFamily="18" charset="0"/>
              <a:ea typeface="+mn-ea"/>
              <a:cs typeface="+mn-cs"/>
            </a:endParaRP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If there is no staining, the </a:t>
            </a:r>
            <a:r>
              <a:rPr lang="en-IN" sz="1100" b="1" kern="1200" dirty="0">
                <a:solidFill>
                  <a:schemeClr val="tx1"/>
                </a:solidFill>
                <a:latin typeface="Times New Roman" panose="02020603050405020304" pitchFamily="18" charset="0"/>
                <a:ea typeface="+mn-ea"/>
                <a:cs typeface="+mn-cs"/>
              </a:rPr>
              <a:t>depth</a:t>
            </a:r>
            <a:r>
              <a:rPr lang="en-IN" sz="1100" kern="1200" dirty="0">
                <a:solidFill>
                  <a:schemeClr val="tx1"/>
                </a:solidFill>
                <a:latin typeface="Times New Roman" panose="02020603050405020304" pitchFamily="18" charset="0"/>
                <a:ea typeface="+mn-ea"/>
                <a:cs typeface="+mn-cs"/>
              </a:rPr>
              <a:t> is graded as 0</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Superficial epithelial involvement is Grade 1</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The presence of a stromal glow within 30 seconds is Grade 2</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An immediate localized stromal glow is Grade 3</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An immediate diffuse stromal glow is Grade 4.</a:t>
            </a:r>
          </a:p>
          <a:p>
            <a:endParaRPr lang="en-IN" sz="1100" kern="1200" dirty="0">
              <a:solidFill>
                <a:schemeClr val="tx1"/>
              </a:solidFill>
              <a:latin typeface="Times New Roman" panose="02020603050405020304" pitchFamily="18" charset="0"/>
              <a:ea typeface="+mn-ea"/>
              <a:cs typeface="+mn-cs"/>
            </a:endParaRP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If there is no staining, the extent is graded as 0</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From 1 to 15% of surface involvement is Grade 1,</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16 to 30% surface involvement is Grade 2</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rPr>
              <a:t>31 to 45% surface involvement is Grade 3</a:t>
            </a:r>
          </a:p>
          <a:p>
            <a:pPr marL="171450" indent="-171450">
              <a:buFont typeface="Arial" panose="020B0604020202020204" pitchFamily="34" charset="0"/>
              <a:buChar char="•"/>
            </a:pPr>
            <a:r>
              <a:rPr lang="en-IN" sz="1100" kern="1200" dirty="0">
                <a:solidFill>
                  <a:schemeClr val="tx1"/>
                </a:solidFill>
                <a:latin typeface="Times New Roman" panose="02020603050405020304" pitchFamily="18" charset="0"/>
                <a:ea typeface="+mn-ea"/>
                <a:cs typeface="+mn-cs"/>
                <a:sym typeface="Symbol" panose="05050102010706020507"/>
              </a:rPr>
              <a:t></a:t>
            </a:r>
            <a:r>
              <a:rPr lang="en-IN" sz="1100" kern="1200" dirty="0">
                <a:solidFill>
                  <a:schemeClr val="tx1"/>
                </a:solidFill>
                <a:latin typeface="Times New Roman" panose="02020603050405020304" pitchFamily="18" charset="0"/>
                <a:ea typeface="+mn-ea"/>
                <a:cs typeface="+mn-cs"/>
              </a:rPr>
              <a:t>46% surface involvement is Grade 4.</a:t>
            </a:r>
          </a:p>
          <a:p>
            <a:endParaRPr lang="en-IN" dirty="0"/>
          </a:p>
          <a:p>
            <a:pPr marL="0" marR="0" indent="0" algn="l" defTabSz="682625" rtl="0" eaLnBrk="0" fontAlgn="base" latinLnBrk="0" hangingPunct="0">
              <a:lnSpc>
                <a:spcPct val="100000"/>
              </a:lnSpc>
              <a:spcBef>
                <a:spcPct val="30000"/>
              </a:spcBef>
              <a:spcAft>
                <a:spcPct val="0"/>
              </a:spcAft>
              <a:buClrTx/>
              <a:buSzTx/>
              <a:buFontTx/>
              <a:buNone/>
              <a:defRPr/>
            </a:pPr>
            <a:endParaRPr lang="en-AU" baseline="0" dirty="0">
              <a:latin typeface="Times New Roman" panose="02020603050405020304" pitchFamily="18" charset="0"/>
            </a:endParaRPr>
          </a:p>
          <a:p>
            <a:pPr marL="0" marR="0" indent="0" algn="l" defTabSz="682625" rtl="0" eaLnBrk="0" fontAlgn="base" latinLnBrk="0" hangingPunct="0">
              <a:lnSpc>
                <a:spcPct val="100000"/>
              </a:lnSpc>
              <a:spcBef>
                <a:spcPct val="30000"/>
              </a:spcBef>
              <a:spcAft>
                <a:spcPct val="0"/>
              </a:spcAft>
              <a:buClrTx/>
              <a:buSzTx/>
              <a:buFontTx/>
              <a:buNone/>
              <a:defRPr/>
            </a:pPr>
            <a:endParaRPr lang="en-AU" baseline="0"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sldNum" sz="quarter" idx="5"/>
          </p:nvPr>
        </p:nvSpPr>
        <p:spPr>
          <a:noFill/>
        </p:spPr>
        <p:txBody>
          <a:bodyPr/>
          <a:lstStyle/>
          <a:p>
            <a:fld id="{B2B0894D-49BC-4D86-B8C0-7B5A9B7680AD}" type="slidenum">
              <a:rPr lang="en-US" smtClean="0">
                <a:latin typeface="Times New Roman" panose="02020603050405020304" pitchFamily="18" charset="0"/>
              </a:rPr>
              <a:t>95</a:t>
            </a:fld>
            <a:endParaRPr lang="en-US">
              <a:latin typeface="Times New Roman" panose="02020603050405020304" pitchFamily="18" charset="0"/>
            </a:endParaRPr>
          </a:p>
        </p:txBody>
      </p:sp>
      <p:sp>
        <p:nvSpPr>
          <p:cNvPr id="106499"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6500"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6501"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6502"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6503"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6504"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6505"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6506"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6507" name="Rectangle 10"/>
          <p:cNvSpPr>
            <a:spLocks noGrp="1" noRot="1" noChangeAspect="1" noChangeArrowheads="1" noTextEdit="1"/>
          </p:cNvSpPr>
          <p:nvPr>
            <p:ph type="sldImg"/>
          </p:nvPr>
        </p:nvSpPr>
        <p:spPr>
          <a:xfrm>
            <a:off x="1298575" y="800100"/>
            <a:ext cx="4260850" cy="3195638"/>
          </a:xfrm>
          <a:ln cap="flat"/>
        </p:spPr>
      </p:sp>
      <p:sp>
        <p:nvSpPr>
          <p:cNvPr id="106508" name="Rectangle 11"/>
          <p:cNvSpPr>
            <a:spLocks noGrp="1" noChangeArrowheads="1"/>
          </p:cNvSpPr>
          <p:nvPr>
            <p:ph type="body" idx="1"/>
          </p:nvPr>
        </p:nvSpPr>
        <p:spPr>
          <a:noFill/>
        </p:spPr>
        <p:txBody>
          <a:bodyPr/>
          <a:lstStyle/>
          <a:p>
            <a:r>
              <a:rPr lang="en-AU" b="1" dirty="0">
                <a:latin typeface="Times New Roman" panose="02020603050405020304" pitchFamily="18" charset="0"/>
              </a:rPr>
              <a:t>Staining Type</a:t>
            </a:r>
            <a:endParaRPr lang="en-US" dirty="0">
              <a:latin typeface="Times New Roman" panose="02020603050405020304" pitchFamily="18" charset="0"/>
            </a:endParaRPr>
          </a:p>
          <a:p>
            <a:r>
              <a:rPr lang="en-AU" dirty="0">
                <a:latin typeface="Times New Roman" panose="02020603050405020304" pitchFamily="18" charset="0"/>
              </a:rPr>
              <a:t>0	Absent</a:t>
            </a:r>
            <a:endParaRPr lang="en-US" dirty="0">
              <a:latin typeface="Times New Roman" panose="02020603050405020304" pitchFamily="18" charset="0"/>
            </a:endParaRPr>
          </a:p>
          <a:p>
            <a:r>
              <a:rPr lang="en-AU" dirty="0">
                <a:latin typeface="Times New Roman" panose="02020603050405020304" pitchFamily="18" charset="0"/>
              </a:rPr>
              <a:t>1	</a:t>
            </a:r>
            <a:r>
              <a:rPr lang="en-AU" dirty="0" err="1">
                <a:latin typeface="Times New Roman" panose="02020603050405020304" pitchFamily="18" charset="0"/>
              </a:rPr>
              <a:t>Micropunctate</a:t>
            </a:r>
            <a:endParaRPr lang="en-US" dirty="0">
              <a:latin typeface="Times New Roman" panose="02020603050405020304" pitchFamily="18" charset="0"/>
            </a:endParaRPr>
          </a:p>
          <a:p>
            <a:r>
              <a:rPr lang="en-AU" dirty="0">
                <a:latin typeface="Times New Roman" panose="02020603050405020304" pitchFamily="18" charset="0"/>
              </a:rPr>
              <a:t>2	</a:t>
            </a:r>
            <a:r>
              <a:rPr lang="en-AU" dirty="0" err="1">
                <a:latin typeface="Times New Roman" panose="02020603050405020304" pitchFamily="18" charset="0"/>
              </a:rPr>
              <a:t>Macropunctate</a:t>
            </a:r>
            <a:endParaRPr lang="en-US" dirty="0">
              <a:latin typeface="Times New Roman" panose="02020603050405020304" pitchFamily="18" charset="0"/>
            </a:endParaRPr>
          </a:p>
          <a:p>
            <a:r>
              <a:rPr lang="en-AU" dirty="0">
                <a:latin typeface="Times New Roman" panose="02020603050405020304" pitchFamily="18" charset="0"/>
              </a:rPr>
              <a:t>3	Coalescent </a:t>
            </a:r>
            <a:r>
              <a:rPr lang="en-AU" dirty="0" err="1">
                <a:latin typeface="Times New Roman" panose="02020603050405020304" pitchFamily="18" charset="0"/>
              </a:rPr>
              <a:t>macropunctate</a:t>
            </a:r>
            <a:endParaRPr lang="en-US" dirty="0">
              <a:latin typeface="Times New Roman" panose="02020603050405020304" pitchFamily="18" charset="0"/>
            </a:endParaRPr>
          </a:p>
          <a:p>
            <a:r>
              <a:rPr lang="en-AU" dirty="0">
                <a:latin typeface="Times New Roman" panose="02020603050405020304" pitchFamily="18" charset="0"/>
              </a:rPr>
              <a:t>4	Patch</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sldNum" sz="quarter" idx="5"/>
          </p:nvPr>
        </p:nvSpPr>
        <p:spPr>
          <a:noFill/>
        </p:spPr>
        <p:txBody>
          <a:bodyPr/>
          <a:lstStyle/>
          <a:p>
            <a:fld id="{6FFD8CC7-1C3A-4EF4-B25D-D6D7AC4A85E5}" type="slidenum">
              <a:rPr lang="en-US" smtClean="0">
                <a:latin typeface="Times New Roman" panose="02020603050405020304" pitchFamily="18" charset="0"/>
              </a:rPr>
              <a:t>96</a:t>
            </a:fld>
            <a:endParaRPr lang="en-US">
              <a:latin typeface="Times New Roman" panose="02020603050405020304" pitchFamily="18" charset="0"/>
            </a:endParaRPr>
          </a:p>
        </p:txBody>
      </p:sp>
      <p:sp>
        <p:nvSpPr>
          <p:cNvPr id="107523"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7524"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7525"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7526"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7527"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7528"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7529"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7530"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7531" name="Rectangle 10"/>
          <p:cNvSpPr>
            <a:spLocks noGrp="1" noRot="1" noChangeAspect="1" noChangeArrowheads="1" noTextEdit="1"/>
          </p:cNvSpPr>
          <p:nvPr>
            <p:ph type="sldImg"/>
          </p:nvPr>
        </p:nvSpPr>
        <p:spPr>
          <a:xfrm>
            <a:off x="1298575" y="800100"/>
            <a:ext cx="4260850" cy="3195638"/>
          </a:xfrm>
          <a:ln cap="flat"/>
        </p:spPr>
      </p:sp>
      <p:sp>
        <p:nvSpPr>
          <p:cNvPr id="107532" name="Rectangle 11"/>
          <p:cNvSpPr>
            <a:spLocks noGrp="1" noChangeArrowheads="1"/>
          </p:cNvSpPr>
          <p:nvPr>
            <p:ph type="body" idx="1"/>
          </p:nvPr>
        </p:nvSpPr>
        <p:spPr>
          <a:noFill/>
        </p:spPr>
        <p:txBody>
          <a:bodyPr/>
          <a:lstStyle/>
          <a:p>
            <a:r>
              <a:rPr lang="en-AU" b="1" dirty="0">
                <a:latin typeface="Times New Roman" panose="02020603050405020304" pitchFamily="18" charset="0"/>
              </a:rPr>
              <a:t>Depth</a:t>
            </a:r>
            <a:endParaRPr lang="en-US" dirty="0">
              <a:latin typeface="Times New Roman" panose="02020603050405020304" pitchFamily="18" charset="0"/>
            </a:endParaRPr>
          </a:p>
          <a:p>
            <a:r>
              <a:rPr lang="en-AU" dirty="0">
                <a:latin typeface="Times New Roman" panose="02020603050405020304" pitchFamily="18" charset="0"/>
              </a:rPr>
              <a:t>0	Absent</a:t>
            </a:r>
            <a:endParaRPr lang="en-US" dirty="0">
              <a:latin typeface="Times New Roman" panose="02020603050405020304" pitchFamily="18" charset="0"/>
            </a:endParaRPr>
          </a:p>
          <a:p>
            <a:r>
              <a:rPr lang="en-AU" dirty="0">
                <a:latin typeface="Times New Roman" panose="02020603050405020304" pitchFamily="18" charset="0"/>
              </a:rPr>
              <a:t>1	Superficial epithelial involvement</a:t>
            </a:r>
            <a:endParaRPr lang="en-US" dirty="0">
              <a:latin typeface="Times New Roman" panose="02020603050405020304" pitchFamily="18" charset="0"/>
            </a:endParaRPr>
          </a:p>
          <a:p>
            <a:r>
              <a:rPr lang="en-AU" dirty="0">
                <a:latin typeface="Times New Roman" panose="02020603050405020304" pitchFamily="18" charset="0"/>
              </a:rPr>
              <a:t>2	Stromal glow present within 30 seconds</a:t>
            </a:r>
            <a:endParaRPr lang="en-US" dirty="0">
              <a:latin typeface="Times New Roman" panose="02020603050405020304" pitchFamily="18" charset="0"/>
            </a:endParaRPr>
          </a:p>
          <a:p>
            <a:r>
              <a:rPr lang="en-AU" dirty="0">
                <a:latin typeface="Times New Roman" panose="02020603050405020304" pitchFamily="18" charset="0"/>
              </a:rPr>
              <a:t>3	Immediate localized glow</a:t>
            </a:r>
            <a:endParaRPr lang="en-US" dirty="0">
              <a:latin typeface="Times New Roman" panose="02020603050405020304" pitchFamily="18" charset="0"/>
            </a:endParaRPr>
          </a:p>
          <a:p>
            <a:r>
              <a:rPr lang="en-AU" dirty="0">
                <a:latin typeface="Times New Roman" panose="02020603050405020304" pitchFamily="18" charset="0"/>
              </a:rPr>
              <a:t>4	Immediate diffuse stromal glow</a:t>
            </a:r>
            <a:endParaRPr lang="en-US" dirty="0">
              <a:latin typeface="Times New Roman" panose="02020603050405020304" pitchFamily="18" charset="0"/>
            </a:endParaRPr>
          </a:p>
          <a:p>
            <a:endParaRPr lang="en-AU" b="1" dirty="0">
              <a:latin typeface="Times New Roman" panose="02020603050405020304" pitchFamily="18" charset="0"/>
            </a:endParaRPr>
          </a:p>
          <a:p>
            <a:r>
              <a:rPr lang="en-AU" b="1" dirty="0">
                <a:latin typeface="Times New Roman" panose="02020603050405020304" pitchFamily="18" charset="0"/>
              </a:rPr>
              <a:t>Extent</a:t>
            </a:r>
            <a:endParaRPr lang="en-US" dirty="0">
              <a:latin typeface="Times New Roman" panose="02020603050405020304" pitchFamily="18" charset="0"/>
            </a:endParaRPr>
          </a:p>
          <a:p>
            <a:r>
              <a:rPr lang="en-AU" dirty="0">
                <a:latin typeface="Times New Roman" panose="02020603050405020304" pitchFamily="18" charset="0"/>
              </a:rPr>
              <a:t>It is difficult to estimate accurately the area of the cornea stained with fluorescein.  Perhaps a Nil, Mild, Moderate &amp; Severe grading system is appropriate.  Even moderate involvement should be regarded as undesirable &amp; steps taken immediately to prevent any continuation or reoccurrence of the staining.</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p:spPr>
        <p:txBody>
          <a:bodyPr/>
          <a:lstStyle/>
          <a:p>
            <a:fld id="{66C3C368-C3A7-4298-8A10-DE8F8AED026E}" type="slidenum">
              <a:rPr lang="en-US" smtClean="0">
                <a:latin typeface="Times New Roman" panose="02020603050405020304" pitchFamily="18" charset="0"/>
              </a:rPr>
              <a:t>97</a:t>
            </a:fld>
            <a:endParaRPr lang="en-US">
              <a:latin typeface="Times New Roman" panose="02020603050405020304" pitchFamily="18" charset="0"/>
            </a:endParaRPr>
          </a:p>
        </p:txBody>
      </p:sp>
      <p:sp>
        <p:nvSpPr>
          <p:cNvPr id="108547"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8548"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8549"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8550"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8551"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8552"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8553"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8554"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8555" name="Rectangle 10"/>
          <p:cNvSpPr>
            <a:spLocks noGrp="1" noRot="1" noChangeAspect="1" noChangeArrowheads="1" noTextEdit="1"/>
          </p:cNvSpPr>
          <p:nvPr>
            <p:ph type="sldImg"/>
          </p:nvPr>
        </p:nvSpPr>
        <p:spPr>
          <a:xfrm>
            <a:off x="1298575" y="800100"/>
            <a:ext cx="4260850" cy="3195638"/>
          </a:xfrm>
          <a:ln cap="flat"/>
        </p:spPr>
      </p:sp>
      <p:sp>
        <p:nvSpPr>
          <p:cNvPr id="108556" name="Rectangle 11"/>
          <p:cNvSpPr>
            <a:spLocks noGrp="1" noChangeArrowheads="1"/>
          </p:cNvSpPr>
          <p:nvPr>
            <p:ph type="body" idx="1"/>
          </p:nvPr>
        </p:nvSpPr>
        <p:spPr>
          <a:noFill/>
        </p:spPr>
        <p:txBody>
          <a:bodyPr/>
          <a:lstStyle/>
          <a:p>
            <a:r>
              <a:rPr lang="en-AU" b="1" dirty="0">
                <a:latin typeface="Times New Roman" panose="02020603050405020304" pitchFamily="18" charset="0"/>
              </a:rPr>
              <a:t>CL Adherence</a:t>
            </a:r>
            <a:endParaRPr lang="en-US" b="1" dirty="0">
              <a:latin typeface="Times New Roman" panose="02020603050405020304" pitchFamily="18" charset="0"/>
            </a:endParaRPr>
          </a:p>
          <a:p>
            <a:r>
              <a:rPr lang="en-AU" dirty="0">
                <a:latin typeface="Times New Roman" panose="02020603050405020304" pitchFamily="18" charset="0"/>
              </a:rPr>
              <a:t>As discussed previously, CL adherence is common among EW GP CL wearers.  Persistent adherence can trap debris under the CL &amp; provoke an inflammatory acute red eye reaction (CLARE).</a:t>
            </a:r>
            <a:endParaRPr lang="en-US" dirty="0">
              <a:latin typeface="Times New Roman" panose="02020603050405020304" pitchFamily="18" charset="0"/>
            </a:endParaRPr>
          </a:p>
          <a:p>
            <a:r>
              <a:rPr lang="en-AU" dirty="0">
                <a:latin typeface="Times New Roman" panose="02020603050405020304" pitchFamily="18" charset="0"/>
              </a:rPr>
              <a:t>This slide shows the characteristic pooling of fluorescein around the circumferential area of compression after removal of the GP CL.</a:t>
            </a:r>
            <a:endParaRPr lang="en-US" dirty="0">
              <a:latin typeface="Times New Roman" panose="02020603050405020304" pitchFamily="18" charset="0"/>
            </a:endParaRPr>
          </a:p>
          <a:p>
            <a:r>
              <a:rPr lang="en-AU" dirty="0">
                <a:latin typeface="Times New Roman" panose="02020603050405020304" pitchFamily="18" charset="0"/>
              </a:rPr>
              <a:t>CL adherence should not be observed among </a:t>
            </a:r>
            <a:r>
              <a:rPr lang="en-AU" dirty="0" err="1">
                <a:latin typeface="Times New Roman" panose="02020603050405020304" pitchFamily="18" charset="0"/>
              </a:rPr>
              <a:t>DW</a:t>
            </a:r>
            <a:r>
              <a:rPr lang="en-AU" dirty="0">
                <a:latin typeface="Times New Roman" panose="02020603050405020304" pitchFamily="18" charset="0"/>
              </a:rPr>
              <a:t> patients &amp; should not occur persistently with EW.</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sldNum" sz="quarter" idx="5"/>
          </p:nvPr>
        </p:nvSpPr>
        <p:spPr>
          <a:noFill/>
        </p:spPr>
        <p:txBody>
          <a:bodyPr/>
          <a:lstStyle/>
          <a:p>
            <a:fld id="{E98CACED-7A74-404A-9217-7F5F0F10427F}" type="slidenum">
              <a:rPr lang="en-US" smtClean="0">
                <a:latin typeface="Times New Roman" panose="02020603050405020304" pitchFamily="18" charset="0"/>
              </a:rPr>
              <a:t>98</a:t>
            </a:fld>
            <a:endParaRPr lang="en-US">
              <a:latin typeface="Times New Roman" panose="02020603050405020304" pitchFamily="18" charset="0"/>
            </a:endParaRPr>
          </a:p>
        </p:txBody>
      </p:sp>
      <p:sp>
        <p:nvSpPr>
          <p:cNvPr id="109571"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09572"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09573"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09574"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09575"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09576"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09577"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09578"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09579" name="Rectangle 10"/>
          <p:cNvSpPr>
            <a:spLocks noGrp="1" noRot="1" noChangeAspect="1" noChangeArrowheads="1" noTextEdit="1"/>
          </p:cNvSpPr>
          <p:nvPr>
            <p:ph type="sldImg"/>
          </p:nvPr>
        </p:nvSpPr>
        <p:spPr>
          <a:xfrm>
            <a:off x="1298575" y="800100"/>
            <a:ext cx="4260850" cy="3195638"/>
          </a:xfrm>
          <a:ln cap="flat"/>
        </p:spPr>
      </p:sp>
      <p:sp>
        <p:nvSpPr>
          <p:cNvPr id="109580" name="Rectangle 11"/>
          <p:cNvSpPr>
            <a:spLocks noGrp="1" noChangeArrowheads="1"/>
          </p:cNvSpPr>
          <p:nvPr>
            <p:ph type="body" idx="1"/>
          </p:nvPr>
        </p:nvSpPr>
        <p:spPr>
          <a:noFill/>
        </p:spPr>
        <p:txBody>
          <a:bodyPr/>
          <a:lstStyle/>
          <a:p>
            <a:r>
              <a:rPr lang="en-AU" b="1" dirty="0">
                <a:latin typeface="Times New Roman" panose="02020603050405020304" pitchFamily="18" charset="0"/>
              </a:rPr>
              <a:t>Contact Lens-induced Papillary Conjunctivitis</a:t>
            </a:r>
            <a:endParaRPr lang="en-US" b="1" dirty="0">
              <a:latin typeface="Times New Roman" panose="02020603050405020304" pitchFamily="18" charset="0"/>
            </a:endParaRPr>
          </a:p>
          <a:p>
            <a:r>
              <a:rPr lang="en-AU" dirty="0">
                <a:latin typeface="Times New Roman" panose="02020603050405020304" pitchFamily="18" charset="0"/>
              </a:rPr>
              <a:t>Persistent </a:t>
            </a:r>
            <a:r>
              <a:rPr lang="en-AU" dirty="0" err="1">
                <a:latin typeface="Times New Roman" panose="02020603050405020304" pitchFamily="18" charset="0"/>
              </a:rPr>
              <a:t>CLPC</a:t>
            </a:r>
            <a:r>
              <a:rPr lang="en-AU" dirty="0">
                <a:latin typeface="Times New Roman" panose="02020603050405020304" pitchFamily="18" charset="0"/>
              </a:rPr>
              <a:t> can develop into GPC &amp; </a:t>
            </a:r>
            <a:r>
              <a:rPr lang="en-AU" dirty="0">
                <a:latin typeface="Times New Roman" panose="02020603050405020304" pitchFamily="18" charset="0"/>
                <a:sym typeface="Symbol" panose="05050102010706020507"/>
              </a:rPr>
              <a:t> </a:t>
            </a:r>
            <a:r>
              <a:rPr lang="en-AU" dirty="0">
                <a:latin typeface="Times New Roman" panose="02020603050405020304" pitchFamily="18" charset="0"/>
              </a:rPr>
              <a:t>significant patient discomfort resulting in discontinuation of CL wear. The upper &amp; lower lids must be everted &amp; examined for roughness &amp; redness of the palpebral conjunctiva.  Grading is based on a 0 (absent) to 4 (severe) scale.</a:t>
            </a:r>
            <a:endParaRPr lang="en-US" dirty="0">
              <a:latin typeface="Times New Roman" panose="02020603050405020304" pitchFamily="18" charset="0"/>
            </a:endParaRPr>
          </a:p>
          <a:p>
            <a:r>
              <a:rPr lang="en-AU" dirty="0">
                <a:latin typeface="Times New Roman" panose="02020603050405020304" pitchFamily="18" charset="0"/>
              </a:rPr>
              <a:t>There should not be more than a 1 grade </a:t>
            </a:r>
            <a:r>
              <a:rPr lang="en-AU" dirty="0">
                <a:latin typeface="Arial" panose="020B0604020202020204"/>
                <a:cs typeface="Arial" panose="020B0604020202020204"/>
              </a:rPr>
              <a:t>↑ </a:t>
            </a:r>
            <a:r>
              <a:rPr lang="en-AU" dirty="0">
                <a:latin typeface="Times New Roman" panose="02020603050405020304" pitchFamily="18" charset="0"/>
              </a:rPr>
              <a:t>in papillae.</a:t>
            </a:r>
            <a:endParaRPr lang="en-US" dirty="0">
              <a:latin typeface="Times New Roman" panose="02020603050405020304" pitchFamily="18" charset="0"/>
            </a:endParaRPr>
          </a:p>
          <a:p>
            <a:endParaRPr lang="en-US" dirty="0">
              <a:latin typeface="Times New Roman" panose="02020603050405020304"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p>
            <a:fld id="{D4943700-1847-461A-911B-97DA0CAA6CEC}" type="slidenum">
              <a:rPr lang="en-US" smtClean="0">
                <a:latin typeface="Times New Roman" panose="02020603050405020304" pitchFamily="18" charset="0"/>
              </a:rPr>
              <a:t>99</a:t>
            </a:fld>
            <a:endParaRPr lang="en-US">
              <a:latin typeface="Times New Roman" panose="02020603050405020304" pitchFamily="18" charset="0"/>
            </a:endParaRPr>
          </a:p>
        </p:txBody>
      </p:sp>
      <p:sp>
        <p:nvSpPr>
          <p:cNvPr id="110595" name="Rectangle 2"/>
          <p:cNvSpPr>
            <a:spLocks noChangeArrowheads="1"/>
          </p:cNvSpPr>
          <p:nvPr/>
        </p:nvSpPr>
        <p:spPr bwMode="auto">
          <a:xfrm>
            <a:off x="3886200" y="6325"/>
            <a:ext cx="2971800" cy="428502"/>
          </a:xfrm>
          <a:prstGeom prst="rect">
            <a:avLst/>
          </a:prstGeom>
          <a:noFill/>
          <a:ln w="9525">
            <a:noFill/>
            <a:miter lim="800000"/>
          </a:ln>
        </p:spPr>
        <p:txBody>
          <a:bodyPr wrap="none" anchor="ctr"/>
          <a:lstStyle/>
          <a:p>
            <a:endParaRPr lang="en-US"/>
          </a:p>
        </p:txBody>
      </p:sp>
      <p:sp>
        <p:nvSpPr>
          <p:cNvPr id="110596" name="Rectangle 3"/>
          <p:cNvSpPr>
            <a:spLocks noChangeArrowheads="1"/>
          </p:cNvSpPr>
          <p:nvPr/>
        </p:nvSpPr>
        <p:spPr bwMode="auto">
          <a:xfrm>
            <a:off x="3886200" y="8704431"/>
            <a:ext cx="2971800" cy="426920"/>
          </a:xfrm>
          <a:prstGeom prst="rect">
            <a:avLst/>
          </a:prstGeom>
          <a:noFill/>
          <a:ln w="9525">
            <a:noFill/>
            <a:miter lim="800000"/>
          </a:ln>
        </p:spPr>
        <p:txBody>
          <a:bodyPr lIns="19050" tIns="0" rIns="19050" bIns="0" anchor="b"/>
          <a:lstStyle/>
          <a:p>
            <a:pPr algn="r"/>
            <a:r>
              <a:rPr lang="en-US" sz="1000" i="1"/>
              <a:t>12</a:t>
            </a:r>
          </a:p>
        </p:txBody>
      </p:sp>
      <p:sp>
        <p:nvSpPr>
          <p:cNvPr id="110597" name="Rectangle 4"/>
          <p:cNvSpPr>
            <a:spLocks noChangeArrowheads="1"/>
          </p:cNvSpPr>
          <p:nvPr/>
        </p:nvSpPr>
        <p:spPr bwMode="auto">
          <a:xfrm>
            <a:off x="0" y="8704431"/>
            <a:ext cx="2971800" cy="426920"/>
          </a:xfrm>
          <a:prstGeom prst="rect">
            <a:avLst/>
          </a:prstGeom>
          <a:noFill/>
          <a:ln w="9525">
            <a:noFill/>
            <a:miter lim="800000"/>
          </a:ln>
        </p:spPr>
        <p:txBody>
          <a:bodyPr wrap="none" anchor="ctr"/>
          <a:lstStyle/>
          <a:p>
            <a:endParaRPr lang="en-US"/>
          </a:p>
        </p:txBody>
      </p:sp>
      <p:sp>
        <p:nvSpPr>
          <p:cNvPr id="110598" name="Rectangle 5"/>
          <p:cNvSpPr>
            <a:spLocks noChangeArrowheads="1"/>
          </p:cNvSpPr>
          <p:nvPr/>
        </p:nvSpPr>
        <p:spPr bwMode="auto">
          <a:xfrm>
            <a:off x="0" y="6325"/>
            <a:ext cx="2971800" cy="428502"/>
          </a:xfrm>
          <a:prstGeom prst="rect">
            <a:avLst/>
          </a:prstGeom>
          <a:noFill/>
          <a:ln w="9525">
            <a:noFill/>
            <a:miter lim="800000"/>
          </a:ln>
        </p:spPr>
        <p:txBody>
          <a:bodyPr wrap="none" anchor="ctr"/>
          <a:lstStyle/>
          <a:p>
            <a:endParaRPr lang="en-US"/>
          </a:p>
        </p:txBody>
      </p:sp>
      <p:sp>
        <p:nvSpPr>
          <p:cNvPr id="110599" name="Rectangle 6"/>
          <p:cNvSpPr>
            <a:spLocks noChangeArrowheads="1"/>
          </p:cNvSpPr>
          <p:nvPr/>
        </p:nvSpPr>
        <p:spPr bwMode="auto">
          <a:xfrm>
            <a:off x="3884614" y="3163"/>
            <a:ext cx="2973387" cy="428502"/>
          </a:xfrm>
          <a:prstGeom prst="rect">
            <a:avLst/>
          </a:prstGeom>
          <a:noFill/>
          <a:ln w="9525">
            <a:noFill/>
            <a:miter lim="800000"/>
          </a:ln>
        </p:spPr>
        <p:txBody>
          <a:bodyPr wrap="none" anchor="ctr"/>
          <a:lstStyle/>
          <a:p>
            <a:endParaRPr lang="en-US"/>
          </a:p>
        </p:txBody>
      </p:sp>
      <p:sp>
        <p:nvSpPr>
          <p:cNvPr id="110600" name="Rectangle 7"/>
          <p:cNvSpPr>
            <a:spLocks noChangeArrowheads="1"/>
          </p:cNvSpPr>
          <p:nvPr/>
        </p:nvSpPr>
        <p:spPr bwMode="auto">
          <a:xfrm>
            <a:off x="3884614" y="8702849"/>
            <a:ext cx="2973387" cy="426920"/>
          </a:xfrm>
          <a:prstGeom prst="rect">
            <a:avLst/>
          </a:prstGeom>
          <a:noFill/>
          <a:ln w="9525">
            <a:noFill/>
            <a:miter lim="800000"/>
          </a:ln>
        </p:spPr>
        <p:txBody>
          <a:bodyPr lIns="19050" tIns="0" rIns="19050" bIns="0" anchor="b"/>
          <a:lstStyle/>
          <a:p>
            <a:pPr algn="r"/>
            <a:r>
              <a:rPr lang="en-US" sz="1000" i="1"/>
              <a:t>12</a:t>
            </a:r>
          </a:p>
        </p:txBody>
      </p:sp>
      <p:sp>
        <p:nvSpPr>
          <p:cNvPr id="110601" name="Rectangle 8"/>
          <p:cNvSpPr>
            <a:spLocks noChangeArrowheads="1"/>
          </p:cNvSpPr>
          <p:nvPr/>
        </p:nvSpPr>
        <p:spPr bwMode="auto">
          <a:xfrm>
            <a:off x="-1588" y="8702849"/>
            <a:ext cx="2971801" cy="426920"/>
          </a:xfrm>
          <a:prstGeom prst="rect">
            <a:avLst/>
          </a:prstGeom>
          <a:noFill/>
          <a:ln w="9525">
            <a:noFill/>
            <a:miter lim="800000"/>
          </a:ln>
        </p:spPr>
        <p:txBody>
          <a:bodyPr wrap="none" anchor="ctr"/>
          <a:lstStyle/>
          <a:p>
            <a:endParaRPr lang="en-US"/>
          </a:p>
        </p:txBody>
      </p:sp>
      <p:sp>
        <p:nvSpPr>
          <p:cNvPr id="110602" name="Rectangle 9"/>
          <p:cNvSpPr>
            <a:spLocks noChangeArrowheads="1"/>
          </p:cNvSpPr>
          <p:nvPr/>
        </p:nvSpPr>
        <p:spPr bwMode="auto">
          <a:xfrm>
            <a:off x="-1588" y="3163"/>
            <a:ext cx="2971801" cy="428502"/>
          </a:xfrm>
          <a:prstGeom prst="rect">
            <a:avLst/>
          </a:prstGeom>
          <a:noFill/>
          <a:ln w="9525">
            <a:noFill/>
            <a:miter lim="800000"/>
          </a:ln>
        </p:spPr>
        <p:txBody>
          <a:bodyPr wrap="none" anchor="ctr"/>
          <a:lstStyle/>
          <a:p>
            <a:endParaRPr lang="en-US"/>
          </a:p>
        </p:txBody>
      </p:sp>
      <p:sp>
        <p:nvSpPr>
          <p:cNvPr id="110603" name="Rectangle 10"/>
          <p:cNvSpPr>
            <a:spLocks noGrp="1" noRot="1" noChangeAspect="1" noChangeArrowheads="1" noTextEdit="1"/>
          </p:cNvSpPr>
          <p:nvPr>
            <p:ph type="sldImg"/>
          </p:nvPr>
        </p:nvSpPr>
        <p:spPr>
          <a:xfrm>
            <a:off x="1298575" y="800100"/>
            <a:ext cx="4260850" cy="3195638"/>
          </a:xfrm>
          <a:ln cap="flat"/>
        </p:spPr>
      </p:sp>
      <p:sp>
        <p:nvSpPr>
          <p:cNvPr id="110604" name="Rectangle 11"/>
          <p:cNvSpPr>
            <a:spLocks noGrp="1" noChangeArrowheads="1"/>
          </p:cNvSpPr>
          <p:nvPr>
            <p:ph type="body" idx="1"/>
          </p:nvPr>
        </p:nvSpPr>
        <p:spPr>
          <a:noFill/>
        </p:spPr>
        <p:txBody>
          <a:bodyPr/>
          <a:lstStyle/>
          <a:p>
            <a:r>
              <a:rPr lang="en-AU" b="1" dirty="0">
                <a:latin typeface="Times New Roman" panose="02020603050405020304" pitchFamily="18" charset="0"/>
              </a:rPr>
              <a:t>Patient Appearance</a:t>
            </a:r>
            <a:endParaRPr lang="en-US" b="1" dirty="0">
              <a:latin typeface="Times New Roman" panose="02020603050405020304" pitchFamily="18" charset="0"/>
            </a:endParaRPr>
          </a:p>
          <a:p>
            <a:r>
              <a:rPr lang="en-AU" dirty="0">
                <a:latin typeface="Times New Roman" panose="02020603050405020304" pitchFamily="18" charset="0"/>
              </a:rPr>
              <a:t>There should not be a significant </a:t>
            </a:r>
            <a:r>
              <a:rPr lang="en-AU" dirty="0">
                <a:latin typeface="Arial" panose="020B0604020202020204"/>
                <a:cs typeface="Arial" panose="020B0604020202020204"/>
              </a:rPr>
              <a:t>∆ </a:t>
            </a:r>
            <a:r>
              <a:rPr lang="en-AU" dirty="0">
                <a:latin typeface="Times New Roman" panose="02020603050405020304" pitchFamily="18" charset="0"/>
              </a:rPr>
              <a:t>in the overall appearance of the patient.  </a:t>
            </a:r>
            <a:r>
              <a:rPr lang="en-AU" dirty="0">
                <a:latin typeface="Arial" panose="020B0604020202020204"/>
                <a:cs typeface="Arial" panose="020B0604020202020204"/>
              </a:rPr>
              <a:t>∆s </a:t>
            </a:r>
            <a:r>
              <a:rPr lang="en-AU" dirty="0">
                <a:latin typeface="Times New Roman" panose="02020603050405020304" pitchFamily="18" charset="0"/>
              </a:rPr>
              <a:t>resulting from CL wear such as excessive redness of the bulbar conjunctiva, limbus, lid margins, excessive mucus formation, </a:t>
            </a:r>
            <a:r>
              <a:rPr lang="en-AU" dirty="0">
                <a:latin typeface="Arial" panose="020B0604020202020204"/>
                <a:cs typeface="Arial" panose="020B0604020202020204"/>
              </a:rPr>
              <a:t>↑ </a:t>
            </a:r>
            <a:r>
              <a:rPr lang="en-AU" dirty="0">
                <a:latin typeface="Times New Roman" panose="02020603050405020304" pitchFamily="18" charset="0"/>
              </a:rPr>
              <a:t>blink rate, ptosis, or narrowing of the palpebral aperture should not be more than a 1 grade </a:t>
            </a:r>
            <a:r>
              <a:rPr lang="en-AU" dirty="0">
                <a:latin typeface="Arial" panose="020B0604020202020204"/>
                <a:cs typeface="Arial" panose="020B0604020202020204"/>
              </a:rPr>
              <a:t>↑</a:t>
            </a:r>
            <a:r>
              <a:rPr lang="en-AU" dirty="0">
                <a:latin typeface="Times New Roman" panose="02020603050405020304" pitchFamily="18" charset="0"/>
              </a:rPr>
              <a:t>.  Blink rate &amp; palpebral aperture are more likely to be ↕ in the case of GP CL wearers.</a:t>
            </a:r>
          </a:p>
          <a:p>
            <a:endParaRPr 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IACLE Sponsors</a:t>
            </a:r>
            <a:endParaRPr lang="en-CA" dirty="0"/>
          </a:p>
        </p:txBody>
      </p:sp>
      <p:pic>
        <p:nvPicPr>
          <p:cNvPr id="3" name="Picture 7"/>
          <p:cNvPicPr>
            <a:picLocks noChangeAspect="1"/>
          </p:cNvPicPr>
          <p:nvPr/>
        </p:nvPicPr>
        <p:blipFill>
          <a:blip r:embed="rId2" cstate="print"/>
          <a:srcRect/>
          <a:stretch>
            <a:fillRect/>
          </a:stretch>
        </p:blipFill>
        <p:spPr bwMode="auto">
          <a:xfrm>
            <a:off x="6457950" y="3505200"/>
            <a:ext cx="1695450"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0"/>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7950" y="2590800"/>
            <a:ext cx="2000250"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375"/>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975" y="2667000"/>
            <a:ext cx="1143000" cy="581025"/>
          </a:xfrm>
          <a:prstGeom prst="rect">
            <a:avLst/>
          </a:prstGeom>
          <a:noFill/>
          <a:ln w="9525">
            <a:noFill/>
            <a:miter lim="800000"/>
            <a:headEnd/>
            <a:tailEnd/>
          </a:ln>
        </p:spPr>
      </p:pic>
      <p:sp>
        <p:nvSpPr>
          <p:cNvPr id="8"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375" y="4905375"/>
            <a:ext cx="2105025"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375"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375"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Industry</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Supporters</a:t>
            </a:r>
            <a:endParaRPr lang="en-CA" altLang="en-US" sz="280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Major In-Kind</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a:t>
            </a:r>
            <a:endParaRPr lang="en-CA"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sz="2489" dirty="0">
                <a:solidFill>
                  <a:prstClr val="white"/>
                </a:solidFill>
              </a:rPr>
              <a:t>			    </a:t>
            </a:r>
            <a:r>
              <a:rPr lang="en-US" sz="2489" b="1" dirty="0">
                <a:solidFill>
                  <a:prstClr val="white"/>
                </a:solidFill>
              </a:rPr>
              <a:t>IACLE SPONSORS</a:t>
            </a:r>
            <a:endParaRPr lang="en-CA" sz="2489"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889" dirty="0"/>
              <a:t>©  </a:t>
            </a:r>
            <a:r>
              <a:rPr lang="en-US" sz="889"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889" dirty="0">
                <a:solidFill>
                  <a:srgbClr val="0073AE"/>
                </a:solidFill>
                <a:latin typeface="Arial" panose="020B0604020202020204" pitchFamily="34" charset="0"/>
                <a:cs typeface="Arial" panose="020B0604020202020204" pitchFamily="34" charset="0"/>
              </a:rPr>
              <a:t>www.iacle.org</a:t>
            </a:r>
            <a:endParaRPr lang="en-CA" sz="889"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0"/>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Industry</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sp>
        <p:nvSpPr>
          <p:cNvPr id="7" name="TextBox 16"/>
          <p:cNvSpPr txBox="1">
            <a:spLocks noChangeArrowheads="1"/>
          </p:cNvSpPr>
          <p:nvPr userDrawn="1"/>
        </p:nvSpPr>
        <p:spPr bwMode="auto">
          <a:xfrm>
            <a:off x="312740" y="5008567"/>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Previous</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15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International Association of Contact Lens Educators</a:t>
            </a:r>
            <a:endParaRPr lang="en-CA" dirty="0"/>
          </a:p>
        </p:txBody>
      </p:sp>
      <p:sp>
        <p:nvSpPr>
          <p:cNvPr id="5"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EBF71-CB81-4E66-9FC4-53F63298D8EA}"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7F497-1DF2-496E-81F1-DB1E75311CA3}" type="slidenum">
              <a:rPr lang="en-CA"/>
              <a:t>‹#›</a:t>
            </a:fld>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D0A3A9A2-EDF3-4F92-857F-3A21AE498401}"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06D2C56B-E876-4155-96C0-D83DE59554E7}" type="slidenum">
              <a:rPr lang="en-CA"/>
              <a:t>‹#›</a:t>
            </a:fld>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673DDDEE-8CF8-4FEC-9E4D-38A14EF4A964}"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1FFB3FDC-760A-455F-BF56-864AAF6BEFDF}" type="slidenum">
              <a:rPr lang="en-CA"/>
              <a:t>‹#›</a:t>
            </a:fld>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97528B22-B646-44FB-A9B8-0040BDB09FBF}" type="datetimeFigureOut">
              <a:rPr lang="en-CA"/>
              <a:t>2020-03-26</a:t>
            </a:fld>
            <a:endParaRPr lang="en-CA"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AE6AB022-444E-41D9-92DF-446E6EC1093C}" type="slidenum">
              <a:rPr lang="en-CA"/>
              <a:t>‹#›</a:t>
            </a:fld>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298C84F2-C7F2-4D28-8DEE-B4B7E05F68B5}" type="datetimeFigureOut">
              <a:rPr lang="en-CA"/>
              <a:t>2020-03-26</a:t>
            </a:fld>
            <a:endParaRPr lang="en-CA"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8620075A-C00B-47BE-B11E-704F5886A000}" type="slidenum">
              <a:rPr lang="en-CA"/>
              <a:t>‹#›</a:t>
            </a:fld>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8"/>
          <p:cNvPicPr>
            <a:picLocks noChangeAspect="1"/>
          </p:cNvPicPr>
          <p:nvPr userDrawn="1"/>
        </p:nvPicPr>
        <p:blipFill>
          <a:blip r:embed="rId2" cstate="print"/>
          <a:srcRect/>
          <a:stretch>
            <a:fillRect/>
          </a:stretch>
        </p:blipFill>
        <p:spPr bwMode="auto">
          <a:xfrm>
            <a:off x="3657600" y="2695575"/>
            <a:ext cx="1943100" cy="581025"/>
          </a:xfrm>
          <a:prstGeom prst="rect">
            <a:avLst/>
          </a:prstGeom>
          <a:noFill/>
          <a:ln w="9525">
            <a:noFill/>
            <a:miter lim="800000"/>
            <a:headEnd/>
            <a:tailEnd/>
          </a:ln>
        </p:spPr>
      </p:pic>
      <p:pic>
        <p:nvPicPr>
          <p:cNvPr id="4" name="Picture 9"/>
          <p:cNvPicPr>
            <a:picLocks noChangeAspect="1"/>
          </p:cNvPicPr>
          <p:nvPr userDrawn="1"/>
        </p:nvPicPr>
        <p:blipFill>
          <a:blip r:embed="rId3" cstate="print"/>
          <a:srcRect/>
          <a:stretch>
            <a:fillRect/>
          </a:stretch>
        </p:blipFill>
        <p:spPr bwMode="auto">
          <a:xfrm>
            <a:off x="5924550" y="3457575"/>
            <a:ext cx="2000250" cy="581025"/>
          </a:xfrm>
          <a:prstGeom prst="rect">
            <a:avLst/>
          </a:prstGeom>
          <a:noFill/>
          <a:ln w="9525">
            <a:noFill/>
            <a:miter lim="800000"/>
            <a:headEnd/>
            <a:tailEnd/>
          </a:ln>
        </p:spPr>
      </p:pic>
      <p:pic>
        <p:nvPicPr>
          <p:cNvPr id="5" name="Picture 10"/>
          <p:cNvPicPr>
            <a:picLocks noChangeAspect="1"/>
          </p:cNvPicPr>
          <p:nvPr userDrawn="1"/>
        </p:nvPicPr>
        <p:blipFill>
          <a:blip r:embed="rId4" cstate="print"/>
          <a:srcRect/>
          <a:stretch>
            <a:fillRect/>
          </a:stretch>
        </p:blipFill>
        <p:spPr bwMode="auto">
          <a:xfrm>
            <a:off x="6705600" y="2695575"/>
            <a:ext cx="685800" cy="581025"/>
          </a:xfrm>
          <a:prstGeom prst="rect">
            <a:avLst/>
          </a:prstGeom>
          <a:noFill/>
          <a:ln w="9525">
            <a:noFill/>
            <a:miter lim="800000"/>
            <a:headEnd/>
            <a:tailEnd/>
          </a:ln>
        </p:spPr>
      </p:pic>
      <p:pic>
        <p:nvPicPr>
          <p:cNvPr id="6" name="Picture 11"/>
          <p:cNvPicPr>
            <a:picLocks noChangeAspect="1"/>
          </p:cNvPicPr>
          <p:nvPr userDrawn="1"/>
        </p:nvPicPr>
        <p:blipFill>
          <a:blip r:embed="rId5" cstate="print"/>
          <a:srcRect/>
          <a:stretch>
            <a:fillRect/>
          </a:stretch>
        </p:blipFill>
        <p:spPr bwMode="auto">
          <a:xfrm>
            <a:off x="4057650" y="3381375"/>
            <a:ext cx="1143000" cy="581025"/>
          </a:xfrm>
          <a:prstGeom prst="rect">
            <a:avLst/>
          </a:prstGeom>
          <a:noFill/>
          <a:ln w="9525">
            <a:noFill/>
            <a:miter lim="800000"/>
            <a:headEnd/>
            <a:tailEnd/>
          </a:ln>
        </p:spPr>
      </p:pic>
      <p:sp>
        <p:nvSpPr>
          <p:cNvPr id="7"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8" name="Picture 13"/>
          <p:cNvPicPr>
            <a:picLocks noChangeAspect="1"/>
          </p:cNvPicPr>
          <p:nvPr userDrawn="1"/>
        </p:nvPicPr>
        <p:blipFill>
          <a:blip r:embed="rId6" cstate="print"/>
          <a:srcRect/>
          <a:stretch>
            <a:fillRect/>
          </a:stretch>
        </p:blipFill>
        <p:spPr bwMode="auto">
          <a:xfrm>
            <a:off x="4905375" y="4905375"/>
            <a:ext cx="2105025" cy="581025"/>
          </a:xfrm>
          <a:prstGeom prst="rect">
            <a:avLst/>
          </a:prstGeom>
          <a:noFill/>
          <a:ln w="9525">
            <a:noFill/>
            <a:miter lim="800000"/>
            <a:headEnd/>
            <a:tailEnd/>
          </a:ln>
        </p:spPr>
      </p:pic>
      <p:pic>
        <p:nvPicPr>
          <p:cNvPr id="9" name="Picture 14"/>
          <p:cNvPicPr>
            <a:picLocks noChangeAspect="1"/>
          </p:cNvPicPr>
          <p:nvPr userDrawn="1"/>
        </p:nvPicPr>
        <p:blipFill>
          <a:blip r:embed="rId7" cstate="print"/>
          <a:srcRect/>
          <a:stretch>
            <a:fillRect/>
          </a:stretch>
        </p:blipFill>
        <p:spPr bwMode="auto">
          <a:xfrm>
            <a:off x="333375" y="2476500"/>
            <a:ext cx="2486025" cy="1866900"/>
          </a:xfrm>
          <a:prstGeom prst="rect">
            <a:avLst/>
          </a:prstGeom>
          <a:noFill/>
          <a:ln w="9525">
            <a:noFill/>
            <a:miter lim="800000"/>
            <a:headEnd/>
            <a:tailEnd/>
          </a:ln>
        </p:spPr>
      </p:pic>
      <p:pic>
        <p:nvPicPr>
          <p:cNvPr id="10" name="Picture 15"/>
          <p:cNvPicPr>
            <a:picLocks noChangeAspect="1"/>
          </p:cNvPicPr>
          <p:nvPr userDrawn="1"/>
        </p:nvPicPr>
        <p:blipFill>
          <a:blip r:embed="rId8" cstate="print"/>
          <a:srcRect/>
          <a:stretch>
            <a:fillRect/>
          </a:stretch>
        </p:blipFill>
        <p:spPr bwMode="auto">
          <a:xfrm>
            <a:off x="333375" y="4572000"/>
            <a:ext cx="2486025" cy="1219200"/>
          </a:xfrm>
          <a:prstGeom prst="rect">
            <a:avLst/>
          </a:prstGeom>
          <a:noFill/>
          <a:ln w="9525">
            <a:noFill/>
            <a:miter lim="800000"/>
            <a:headEnd/>
            <a:tailEnd/>
          </a:ln>
        </p:spPr>
      </p:pic>
      <p:sp>
        <p:nvSpPr>
          <p:cNvPr id="11" name="TextBox 16"/>
          <p:cNvSpPr txBox="1">
            <a:spLocks noChangeArrowheads="1"/>
          </p:cNvSpPr>
          <p:nvPr userDrawn="1"/>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US" sz="2800">
                <a:solidFill>
                  <a:prstClr val="white"/>
                </a:solidFill>
                <a:latin typeface="Times New Roman" panose="02020603050405020304" pitchFamily="18" charset="0"/>
                <a:cs typeface="Times New Roman" panose="02020603050405020304" pitchFamily="18" charset="0"/>
              </a:rPr>
              <a:t>Supporters</a:t>
            </a:r>
            <a:endParaRPr lang="en-CA" sz="2800">
              <a:solidFill>
                <a:prstClr val="white"/>
              </a:solidFill>
              <a:latin typeface="Times New Roman" panose="02020603050405020304" pitchFamily="18" charset="0"/>
              <a:cs typeface="Times New Roman" panose="02020603050405020304" pitchFamily="18" charset="0"/>
            </a:endParaRPr>
          </a:p>
        </p:txBody>
      </p:sp>
      <p:sp>
        <p:nvSpPr>
          <p:cNvPr id="12" name="TextBox 17"/>
          <p:cNvSpPr txBox="1">
            <a:spLocks noChangeArrowheads="1"/>
          </p:cNvSpPr>
          <p:nvPr userDrawn="1"/>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US" sz="2800">
                <a:solidFill>
                  <a:prstClr val="white"/>
                </a:solidFill>
                <a:latin typeface="Times New Roman" panose="02020603050405020304" pitchFamily="18" charset="0"/>
                <a:cs typeface="Times New Roman" panose="02020603050405020304" pitchFamily="18" charset="0"/>
              </a:rPr>
              <a:t>Supporter</a:t>
            </a:r>
            <a:endParaRPr lang="en-CA"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srcRect/>
          <a:stretch>
            <a:fillRect/>
          </a:stretch>
        </p:blipFill>
        <p:spPr bwMode="auto">
          <a:xfrm>
            <a:off x="6457950" y="3505200"/>
            <a:ext cx="1695450"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0"/>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7950" y="2590800"/>
            <a:ext cx="2000250"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375"/>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975" y="2667000"/>
            <a:ext cx="1143000" cy="581025"/>
          </a:xfrm>
          <a:prstGeom prst="rect">
            <a:avLst/>
          </a:prstGeom>
          <a:noFill/>
          <a:ln w="9525">
            <a:noFill/>
            <a:miter lim="800000"/>
            <a:headEnd/>
            <a:tailEnd/>
          </a:ln>
        </p:spPr>
      </p:pic>
      <p:sp>
        <p:nvSpPr>
          <p:cNvPr id="8"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375" y="4905375"/>
            <a:ext cx="2105025"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375"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375"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51E460-58F6-4182-943F-7BC66AD80021}" type="datetimeFigureOut">
              <a:rPr lang="en-CA"/>
              <a:t>2020-03-26</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dirty="0"/>
          </a:p>
        </p:txBody>
      </p:sp>
      <p:sp>
        <p:nvSpPr>
          <p:cNvPr id="4" name="Slide Number Placeholder 5"/>
          <p:cNvSpPr>
            <a:spLocks noGrp="1"/>
          </p:cNvSpPr>
          <p:nvPr>
            <p:ph type="sldNum" sz="quarter" idx="12"/>
          </p:nvPr>
        </p:nvSpPr>
        <p:spPr/>
        <p:txBody>
          <a:bodyPr/>
          <a:lstStyle>
            <a:lvl1pPr>
              <a:defRPr/>
            </a:lvl1pPr>
          </a:lstStyle>
          <a:p>
            <a:pPr>
              <a:defRPr/>
            </a:pPr>
            <a:fld id="{93C8A039-DA20-485C-8FC7-D3B5D24D9022}" type="slidenum">
              <a:rPr lang="en-CA"/>
              <a:t>‹#›</a:t>
            </a:fld>
            <a:endParaRPr lang="en-CA"/>
          </a:p>
        </p:txBody>
      </p:sp>
      <p:sp>
        <p:nvSpPr>
          <p:cNvPr id="5"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6D2C2376-6CFC-4414-85BB-1AC014987621}" type="datetime1">
              <a:rPr lang="en-US"/>
              <a:t>3/26/2020</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9F2AB6C8-AAE9-4E78-A0C6-98DF001C8496}" type="slidenum">
              <a:rPr lang="en-US" altLang="en-US"/>
              <a:t>‹#›</a:t>
            </a:fld>
            <a:endParaRPr lang="en-US" altLang="en-US"/>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11275" y="274638"/>
            <a:ext cx="7375525" cy="1143000"/>
          </a:xfrm>
          <a:prstGeom prst="rect">
            <a:avLst/>
          </a:prstGeom>
        </p:spPr>
        <p:txBody>
          <a:bodyPr/>
          <a:lstStyle/>
          <a:p>
            <a:r>
              <a:rPr lang="en-US"/>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pPr lvl="0"/>
            <a:endParaRPr lang="en-CA"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29CF078A-D780-4406-A186-F12DF12C1483}" type="datetimeFigureOut">
              <a:rPr lang="en-CA"/>
              <a:t>2020-03-26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C80B2C4-4D48-4FBE-8CC8-1BD3A436CF9A}" type="slidenum">
              <a:rPr lang="en-CA"/>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E2567B5-F68F-4DF1-8DB7-B55CE97568EF}"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EA6F97D0-B07E-4309-A286-041FAAFA5775}" type="slidenum">
              <a:rPr lang="en-CA"/>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7D4F1F2-A8C9-4B5B-A0DC-CFC8DB93DEE5}"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11710C5-F601-4EC8-A7C0-97701FBF5C81}" type="slidenum">
              <a:rPr lang="en-CA"/>
              <a:t>‹#›</a:t>
            </a:fld>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8453D4CB-AF7F-4592-99C6-A88DE7045487}" type="datetimeFigureOut">
              <a:rPr lang="en-CA"/>
              <a:t>2020-03-26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01CD95C-DDD0-42F9-AF21-0842B27463E7}" type="slidenum">
              <a:rPr lang="en-CA"/>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1524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BB73CEB-134A-456D-855F-1C73B7F138F9}" type="datetimeFigureOut">
              <a:rPr lang="en-CA"/>
              <a:t>2020-03-26</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dirty="0"/>
          </a:p>
        </p:txBody>
      </p:sp>
      <p:sp>
        <p:nvSpPr>
          <p:cNvPr id="7" name="Slide Number Placeholder 5"/>
          <p:cNvSpPr>
            <a:spLocks noGrp="1"/>
          </p:cNvSpPr>
          <p:nvPr>
            <p:ph type="sldNum" sz="quarter" idx="12"/>
          </p:nvPr>
        </p:nvSpPr>
        <p:spPr/>
        <p:txBody>
          <a:bodyPr/>
          <a:lstStyle>
            <a:lvl1pPr>
              <a:defRPr/>
            </a:lvl1pPr>
          </a:lstStyle>
          <a:p>
            <a:pPr>
              <a:defRPr/>
            </a:pPr>
            <a:fld id="{C4B39CCA-F51C-48F0-8C42-7607288D6404}" type="slidenum">
              <a:rPr lang="en-CA"/>
              <a:t>‹#›</a:t>
            </a:fld>
            <a:endParaRPr lang="en-CA"/>
          </a:p>
        </p:txBody>
      </p:sp>
      <p:sp>
        <p:nvSpPr>
          <p:cNvPr id="8"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4E7E6FED-B9E7-4410-8888-BA3B33D766C3}" type="datetimeFigureOut">
              <a:rPr lang="en-CA"/>
              <a:t>2020-03-26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0AD3EA17-A6C3-4C2B-9A64-078F0C9C5464}" type="slidenum">
              <a:rPr lang="en-CA"/>
              <a:t>‹#›</a:t>
            </a:fld>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130425"/>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8656" y="3505203"/>
            <a:ext cx="16947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505203"/>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8656" y="2590803"/>
            <a:ext cx="19995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619378"/>
            <a:ext cx="68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4" y="2667003"/>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p:nvPr/>
        </p:nvSpPr>
        <p:spPr>
          <a:xfrm>
            <a:off x="685800" y="6353178"/>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5022" y="4905378"/>
            <a:ext cx="210537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023" y="2476500"/>
            <a:ext cx="248637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023" y="4572000"/>
            <a:ext cx="248637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33023" y="2932116"/>
            <a:ext cx="2486378"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3" y="4724400"/>
            <a:ext cx="2486378"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4FAE2F2-9270-48B6-B8D1-E144DDC0536E}" type="slidenum">
              <a:rPr lang="en-US" altLang="en-US"/>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856" y="44450"/>
            <a:ext cx="685094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AF39552-2109-4C7E-90A6-9F5DEB20BA96}" type="slidenum">
              <a:rPr lang="en-US" altLang="en-US"/>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srcRect/>
          <a:stretch>
            <a:fillRect/>
          </a:stretch>
        </p:blipFill>
        <p:spPr bwMode="auto">
          <a:xfrm>
            <a:off x="6458656" y="3505206"/>
            <a:ext cx="1694744"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8656" y="2590807"/>
            <a:ext cx="1999544"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382"/>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624" y="2667007"/>
            <a:ext cx="1143000" cy="581025"/>
          </a:xfrm>
          <a:prstGeom prst="rect">
            <a:avLst/>
          </a:prstGeom>
          <a:noFill/>
          <a:ln w="9525">
            <a:noFill/>
            <a:miter lim="800000"/>
            <a:headEnd/>
            <a:tailEnd/>
          </a:ln>
        </p:spPr>
      </p:pic>
      <p:sp>
        <p:nvSpPr>
          <p:cNvPr id="8" name="Title 1"/>
          <p:cNvSpPr txBox="1"/>
          <p:nvPr/>
        </p:nvSpPr>
        <p:spPr>
          <a:xfrm>
            <a:off x="685800" y="6353182"/>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022" y="4905382"/>
            <a:ext cx="2105378"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023" y="2476500"/>
            <a:ext cx="2486378"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023" y="4572000"/>
            <a:ext cx="2486378" cy="1219200"/>
          </a:xfrm>
          <a:prstGeom prst="rect">
            <a:avLst/>
          </a:prstGeom>
          <a:noFill/>
          <a:ln w="9525">
            <a:noFill/>
            <a:miter lim="800000"/>
            <a:headEnd/>
            <a:tailEnd/>
          </a:ln>
        </p:spPr>
      </p:pic>
      <p:sp>
        <p:nvSpPr>
          <p:cNvPr id="12" name="TextBox 11"/>
          <p:cNvSpPr txBox="1">
            <a:spLocks noChangeArrowheads="1"/>
          </p:cNvSpPr>
          <p:nvPr/>
        </p:nvSpPr>
        <p:spPr bwMode="auto">
          <a:xfrm>
            <a:off x="333023" y="2932120"/>
            <a:ext cx="248637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defRPr/>
            </a:pPr>
            <a:r>
              <a:rPr lang="en-GB" altLang="en-US" sz="2800" dirty="0">
                <a:solidFill>
                  <a:prstClr val="white"/>
                </a:solidFill>
                <a:latin typeface="Times New Roman" panose="02020603050405020304" pitchFamily="18" charset="0"/>
                <a:cs typeface="Times New Roman" panose="02020603050405020304" pitchFamily="18" charset="0"/>
              </a:rPr>
              <a:t>Industry</a:t>
            </a:r>
          </a:p>
          <a:p>
            <a:pPr algn="ctr" eaLnBrk="0" hangingPunct="0">
              <a:defRPr/>
            </a:pPr>
            <a:r>
              <a:rPr lang="en-GB" altLang="en-US" sz="2800" dirty="0">
                <a:solidFill>
                  <a:prstClr val="white"/>
                </a:solidFill>
                <a:latin typeface="Times New Roman" panose="02020603050405020304" pitchFamily="18" charset="0"/>
                <a:cs typeface="Times New Roman" panose="02020603050405020304" pitchFamily="18" charset="0"/>
              </a:rPr>
              <a:t>Supporters</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3" y="4724400"/>
            <a:ext cx="248637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defRPr/>
            </a:pPr>
            <a:r>
              <a:rPr lang="en-GB" altLang="en-US" sz="2800" dirty="0">
                <a:solidFill>
                  <a:prstClr val="white"/>
                </a:solidFill>
                <a:latin typeface="Times New Roman" panose="02020603050405020304" pitchFamily="18" charset="0"/>
                <a:cs typeface="Times New Roman" panose="02020603050405020304" pitchFamily="18" charset="0"/>
              </a:rPr>
              <a:t>Major In-Kind</a:t>
            </a:r>
          </a:p>
          <a:p>
            <a:pPr algn="ctr" eaLnBrk="0" hangingPunct="0">
              <a:defRPr/>
            </a:pPr>
            <a:r>
              <a:rPr lang="en-GB" altLang="en-US" sz="2800" dirty="0">
                <a:solidFill>
                  <a:prstClr val="white"/>
                </a:solidFill>
                <a:latin typeface="Times New Roman" panose="02020603050405020304" pitchFamily="18" charset="0"/>
                <a:cs typeface="Times New Roman" panose="02020603050405020304" pitchFamily="18" charset="0"/>
              </a:rPr>
              <a:t>Supporter</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lvl2pPr marL="742950" indent="-28575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3B4A81-9617-40DC-9044-95F9DFB8BF85}" type="slidenum">
              <a:rPr lang="en-CA">
                <a:solidFill>
                  <a:prstClr val="black">
                    <a:tint val="75000"/>
                  </a:prstClr>
                </a:solidFill>
              </a:rPr>
              <a:t>‹#›</a:t>
            </a:fld>
            <a:endParaRPr lang="en-CA"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676400"/>
            <a:ext cx="7772400" cy="4572000"/>
          </a:xfrm>
        </p:spPr>
        <p:txBody>
          <a:bodyPr/>
          <a:lstStyle/>
          <a:p>
            <a:pPr lvl="0"/>
            <a:endParaRPr lang="en-US" noProof="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FC385AB-F3AF-47F5-B5BC-0340BFCCC8C6}" type="datetimeFigureOut">
              <a:rPr lang="en-CA"/>
              <a:t>2020-03-26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110840-8D64-426E-AD5B-4758E099B7EE}" type="slidenum">
              <a:rPr lang="en-CA"/>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0A48A1-2FDB-4734-A4A6-D60D128BE73E}"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EC8A25-E891-4C43-A5B2-E90846848436}" type="slidenum">
              <a:rPr lang="en-CA"/>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50AA36-F4C8-452E-88CF-6DBD0658B96B}"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F07071-445A-4DEE-8514-26B6468911F2}" type="slidenum">
              <a:rPr lang="en-CA"/>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3E5303-0452-4B01-BDE8-4561051AA6D3}" type="datetimeFigureOut">
              <a:rPr lang="en-CA"/>
              <a:t>2020-03-26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651723-AF02-49EC-B485-5BE4DCB169A8}" type="slidenum">
              <a:rPr lang="en-CA"/>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0C5F36-50BD-47CB-B33E-9900B94AD592}" type="datetimeFigureOut">
              <a:rPr lang="en-CA"/>
              <a:t>2020-03-26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DEC4A2-2DE4-43D7-9BC6-87C203214006}" type="slidenum">
              <a:rPr lang="en-CA"/>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38C78EA-3282-4648-A65F-5DF39D11F21B}"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1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7.xml"/><Relationship Id="rId1"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5" cstate="print"/>
          <a:srcRect/>
          <a:stretch>
            <a:fillRect/>
          </a:stretch>
        </p:blipFill>
        <p:spPr bwMode="auto">
          <a:xfrm>
            <a:off x="0" y="4763"/>
            <a:ext cx="9144000" cy="6848475"/>
          </a:xfrm>
          <a:prstGeom prst="rect">
            <a:avLst/>
          </a:prstGeom>
          <a:noFill/>
          <a:ln w="9525">
            <a:noFill/>
            <a:miter lim="800000"/>
            <a:headEnd/>
            <a:tailEnd/>
          </a:ln>
        </p:spPr>
      </p:pic>
      <p:sp>
        <p:nvSpPr>
          <p:cNvPr id="10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39EA749-8975-4D6F-A210-511B491CAF8A}"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A9E4D0A-2C0E-4FD0-A347-52A82E165DC8}"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686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F79F2DA-1199-43BC-ACF2-202B5E6A7DEC}"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BD9FAE1-32BE-46C9-9C29-152F709E4A6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0"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914"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891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BD7F991-4D72-467B-AE6D-267068EAF721}"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E1C6F6D-2223-4E8E-9FCF-03248F936799}"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2" name="Picture 7"/>
          <p:cNvPicPr>
            <a:picLocks noChangeAspect="1"/>
          </p:cNvPicPr>
          <p:nvPr userDrawn="1"/>
        </p:nvPicPr>
        <p:blipFill>
          <a:blip r:embed="rId7" cstate="print"/>
          <a:srcRect/>
          <a:stretch>
            <a:fillRect/>
          </a:stretch>
        </p:blipFill>
        <p:spPr bwMode="auto">
          <a:xfrm>
            <a:off x="0" y="4763"/>
            <a:ext cx="9144000" cy="6848475"/>
          </a:xfrm>
          <a:prstGeom prst="rect">
            <a:avLst/>
          </a:prstGeom>
          <a:noFill/>
          <a:ln w="9525">
            <a:noFill/>
            <a:miter lim="800000"/>
            <a:headEnd/>
            <a:tailEnd/>
          </a:ln>
        </p:spPr>
      </p:pic>
      <p:sp>
        <p:nvSpPr>
          <p:cNvPr id="40963"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0964"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3077"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8130" name="Picture 6"/>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48131"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8132"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92"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a:defRPr/>
            </a:pPr>
            <a:fld id="{E815FD7C-9AFE-49BC-B93E-55B708247D51}" type="slidenum">
              <a:rPr lang="en-CA" altLang="en-US">
                <a:cs typeface="Arial" panose="020B0604020202020204" pitchFamily="34" charset="0"/>
              </a:rPr>
              <a:t>‹#›</a:t>
            </a:fld>
            <a:endParaRPr lang="en-CA"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Lst>
  <p:hf sldNum="0" hdr="0" ftr="0" dt="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5" cstate="print"/>
          <a:srcRect/>
          <a:stretch>
            <a:fillRect/>
          </a:stretch>
        </p:blipFill>
        <p:spPr bwMode="auto">
          <a:xfrm>
            <a:off x="0" y="4765"/>
            <a:ext cx="9144000" cy="6848475"/>
          </a:xfrm>
          <a:prstGeom prst="rect">
            <a:avLst/>
          </a:prstGeom>
          <a:noFill/>
          <a:ln w="9525">
            <a:noFill/>
            <a:miter lim="800000"/>
            <a:headEnd/>
            <a:tailEnd/>
          </a:ln>
        </p:spPr>
      </p:pic>
      <p:sp>
        <p:nvSpPr>
          <p:cNvPr id="307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0" hangingPunct="0">
              <a:defRPr/>
            </a:pPr>
            <a:endParaRPr lang="en-CA" dirty="0">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0" hangingPunct="0">
              <a:defRPr/>
            </a:pPr>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0" hangingPunct="0">
              <a:defRPr/>
            </a:pPr>
            <a:fld id="{BA053B5F-03F6-43E8-AF22-ACCD80CFA388}" type="slidenum">
              <a:rPr lang="en-CA">
                <a:solidFill>
                  <a:prstClr val="black">
                    <a:tint val="75000"/>
                  </a:prstClr>
                </a:solidFill>
              </a:rPr>
              <a:t>‹#›</a:t>
            </a:fld>
            <a:endParaRPr lang="en-CA"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5" r:id="rId3"/>
  </p:sldLayoutIdLst>
  <p:hf sldNum="0" hdr="0" ftr="0" dt="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24579"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24580"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p:cNvPicPr>
          <p:nvPr/>
        </p:nvPicPr>
        <p:blipFill>
          <a:blip r:embed="rId9" cstate="print"/>
          <a:srcRect/>
          <a:stretch>
            <a:fillRect/>
          </a:stretch>
        </p:blipFill>
        <p:spPr bwMode="auto">
          <a:xfrm>
            <a:off x="0" y="4763"/>
            <a:ext cx="9144000" cy="6848475"/>
          </a:xfrm>
          <a:prstGeom prst="rect">
            <a:avLst/>
          </a:prstGeom>
          <a:noFill/>
          <a:ln w="9525">
            <a:noFill/>
            <a:miter lim="800000"/>
            <a:headEnd/>
            <a:tailEnd/>
          </a:ln>
        </p:spPr>
      </p:pic>
      <p:sp>
        <p:nvSpPr>
          <p:cNvPr id="6147"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6148"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708" r:id="rId7"/>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7"/>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229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DFCAA6-F6A3-4DFC-AD39-BB5FB5B9E590}"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EC6FF9-D31C-4940-9413-1C9EE1B691CD}"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60"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4339"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4340"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7"/>
          <p:cNvPicPr>
            <a:picLocks noChangeAspect="1"/>
          </p:cNvPicPr>
          <p:nvPr/>
        </p:nvPicPr>
        <p:blipFill>
          <a:blip r:embed="rId7" cstate="print"/>
          <a:srcRect/>
          <a:stretch>
            <a:fillRect/>
          </a:stretch>
        </p:blipFill>
        <p:spPr bwMode="auto">
          <a:xfrm>
            <a:off x="0" y="4763"/>
            <a:ext cx="9144000" cy="6848475"/>
          </a:xfrm>
          <a:prstGeom prst="rect">
            <a:avLst/>
          </a:prstGeom>
          <a:noFill/>
          <a:ln w="9525">
            <a:noFill/>
            <a:miter lim="800000"/>
            <a:headEnd/>
            <a:tailEnd/>
          </a:ln>
        </p:spPr>
      </p:pic>
      <p:sp>
        <p:nvSpPr>
          <p:cNvPr id="18435"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8436"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2457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776778A-15CA-4C76-A466-91B1CAE14F85}"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30A182F2-B712-4BEF-8E44-81C0ED6AA77E}"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1"/>
          <p:cNvPicPr>
            <a:picLocks noChangeAspect="1"/>
          </p:cNvPicPr>
          <p:nvPr/>
        </p:nvPicPr>
        <p:blipFill>
          <a:blip r:embed="rId5" cstate="print"/>
          <a:srcRect/>
          <a:stretch>
            <a:fillRect/>
          </a:stretch>
        </p:blipFill>
        <p:spPr bwMode="auto">
          <a:xfrm>
            <a:off x="0" y="4763"/>
            <a:ext cx="9144000" cy="6848475"/>
          </a:xfrm>
          <a:prstGeom prst="rect">
            <a:avLst/>
          </a:prstGeom>
          <a:noFill/>
          <a:ln w="9525">
            <a:noFill/>
            <a:miter lim="800000"/>
            <a:headEnd/>
            <a:tailEnd/>
          </a:ln>
        </p:spPr>
      </p:pic>
      <p:sp>
        <p:nvSpPr>
          <p:cNvPr id="266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AB05D8C-B6FE-4078-B07A-170DA0BBB869}"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6FDC1478-472B-46C5-A5B7-31EBBD488337}" type="slidenum">
              <a:rPr lang="en-CA" altLang="en-US"/>
              <a:t>‹#›</a:t>
            </a:fld>
            <a:endParaRPr lang="en-CA"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ransition advClick="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277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1B006E2-B45A-4C8F-9A52-44D297A8C020}"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0728121-E575-45A5-8069-FD11C38DDA2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481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5B2E489-6EC0-46B7-BA6E-9BFC8F86DE8D}"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8101003-98EB-4551-8E72-31DF441FC388}"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9.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noAutofit/>
          </a:bodyPr>
          <a:lstStyle/>
          <a:p>
            <a:pPr eaLnBrk="1" hangingPunct="1"/>
            <a:r>
              <a:rPr lang="zh-CN" altLang="en-US" dirty="0"/>
              <a:t>配发</a:t>
            </a:r>
            <a:r>
              <a:rPr lang="zh-CN" altLang="en-GB" dirty="0"/>
              <a:t>及复查</a:t>
            </a:r>
            <a:r>
              <a:rPr lang="en-GB" altLang="en-US" dirty="0"/>
              <a:t> </a:t>
            </a:r>
            <a:endParaRPr lang="en-CA" altLang="en-US" dirty="0"/>
          </a:p>
        </p:txBody>
      </p:sp>
      <p:sp>
        <p:nvSpPr>
          <p:cNvPr id="14339" name="Subtitle 2"/>
          <p:cNvSpPr>
            <a:spLocks noGrp="1"/>
          </p:cNvSpPr>
          <p:nvPr>
            <p:ph type="subTitle" idx="1"/>
          </p:nvPr>
        </p:nvSpPr>
        <p:spPr>
          <a:xfrm>
            <a:off x="1371600" y="4144736"/>
            <a:ext cx="6400800" cy="982960"/>
          </a:xfrm>
        </p:spPr>
        <p:txBody>
          <a:bodyPr>
            <a:normAutofit/>
          </a:bodyPr>
          <a:lstStyle/>
          <a:p>
            <a:pPr eaLnBrk="1" hangingPunct="1"/>
            <a:r>
              <a:rPr lang="en-GB" altLang="en-US" sz="3600" dirty="0" err="1">
                <a:latin typeface="Arial" panose="020B0604020202020204" pitchFamily="34" charset="0"/>
                <a:cs typeface="Arial" panose="020B0604020202020204" pitchFamily="34" charset="0"/>
              </a:rPr>
              <a:t>B7</a:t>
            </a:r>
            <a:endParaRPr lang="en-CA" altLang="en-US" sz="3600" dirty="0">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0" y="6309320"/>
            <a:ext cx="1444626" cy="369332"/>
          </a:xfrm>
          <a:prstGeom prst="rect">
            <a:avLst/>
          </a:prstGeom>
          <a:noFill/>
          <a:ln w="9525">
            <a:noFill/>
            <a:miter lim="800000"/>
          </a:ln>
        </p:spPr>
        <p:txBody>
          <a:bodyPr wrap="none">
            <a:spAutoFit/>
          </a:bodyPr>
          <a:lstStyle/>
          <a:p>
            <a:r>
              <a:rPr lang="en-AU" altLang="en-US" dirty="0">
                <a:solidFill>
                  <a:srgbClr val="FF0000"/>
                </a:solidFill>
              </a:rPr>
              <a:t>2016-Aug-24 </a:t>
            </a:r>
            <a:endParaRPr lang="en-GB" alt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819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819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819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8198" name="Rectangle 6"/>
          <p:cNvSpPr>
            <a:spLocks noGrp="1" noChangeArrowheads="1"/>
          </p:cNvSpPr>
          <p:nvPr>
            <p:ph type="title"/>
          </p:nvPr>
        </p:nvSpPr>
        <p:spPr>
          <a:xfrm>
            <a:off x="183976" y="-242913"/>
            <a:ext cx="7772400" cy="1143001"/>
          </a:xfrm>
          <a:noFill/>
        </p:spPr>
        <p:txBody>
          <a:bodyPr/>
          <a:lstStyle/>
          <a:p>
            <a:r>
              <a:rPr lang="zh-CN" altLang="en-US" dirty="0"/>
              <a:t>接触镜</a:t>
            </a:r>
            <a:r>
              <a:rPr lang="en-US" dirty="0"/>
              <a:t>: </a:t>
            </a:r>
            <a:r>
              <a:rPr lang="zh-CN" altLang="en-US" dirty="0">
                <a:solidFill>
                  <a:srgbClr val="FFFF00"/>
                </a:solidFill>
              </a:rPr>
              <a:t>储存</a:t>
            </a:r>
            <a:r>
              <a:rPr lang="en-US" dirty="0">
                <a:solidFill>
                  <a:srgbClr val="FFFF00"/>
                </a:solidFill>
              </a:rPr>
              <a:t> &amp; </a:t>
            </a:r>
            <a:r>
              <a:rPr lang="zh-CN" altLang="en-US" dirty="0">
                <a:solidFill>
                  <a:srgbClr val="FFFF00"/>
                </a:solidFill>
              </a:rPr>
              <a:t>标记</a:t>
            </a:r>
          </a:p>
        </p:txBody>
      </p:sp>
      <p:sp>
        <p:nvSpPr>
          <p:cNvPr id="8199" name="Rectangle 7"/>
          <p:cNvSpPr>
            <a:spLocks noGrp="1" noChangeArrowheads="1"/>
          </p:cNvSpPr>
          <p:nvPr>
            <p:ph idx="1"/>
          </p:nvPr>
        </p:nvSpPr>
        <p:spPr>
          <a:xfrm>
            <a:off x="808534" y="774228"/>
            <a:ext cx="7939930" cy="4094931"/>
          </a:xfrm>
        </p:spPr>
        <p:txBody>
          <a:bodyPr/>
          <a:lstStyle/>
          <a:p>
            <a:pPr>
              <a:lnSpc>
                <a:spcPct val="200000"/>
              </a:lnSpc>
              <a:tabLst>
                <a:tab pos="2511425" algn="l"/>
              </a:tabLst>
            </a:pPr>
            <a:r>
              <a:rPr lang="zh-CN" altLang="en-US" sz="2400" dirty="0"/>
              <a:t>使用合适的镜片盒</a:t>
            </a:r>
            <a:endParaRPr lang="en-US" sz="2400" dirty="0"/>
          </a:p>
          <a:p>
            <a:pPr>
              <a:lnSpc>
                <a:spcPct val="200000"/>
              </a:lnSpc>
              <a:tabLst>
                <a:tab pos="2511425" algn="l"/>
              </a:tabLst>
            </a:pPr>
            <a:r>
              <a:rPr lang="zh-CN" altLang="en-US" sz="2400" dirty="0"/>
              <a:t>在配发镜片之前标记所有的盒子</a:t>
            </a:r>
            <a:endParaRPr lang="en-US" sz="2400" dirty="0"/>
          </a:p>
          <a:p>
            <a:pPr>
              <a:lnSpc>
                <a:spcPct val="200000"/>
              </a:lnSpc>
              <a:tabLst>
                <a:tab pos="2511425" algn="l"/>
              </a:tabLst>
            </a:pPr>
            <a:r>
              <a:rPr lang="zh-CN" altLang="en-US" sz="2400" dirty="0"/>
              <a:t>使用接触镜储存或消毒溶液，以保证镜片的正常水合</a:t>
            </a:r>
            <a:r>
              <a:rPr lang="en-US" sz="2400" dirty="0"/>
              <a:t> (PMMA, </a:t>
            </a:r>
            <a:r>
              <a:rPr lang="en-US" altLang="zh-CN" sz="2400" dirty="0"/>
              <a:t>R</a:t>
            </a:r>
            <a:r>
              <a:rPr lang="en-US" sz="2400" dirty="0"/>
              <a:t>GP, </a:t>
            </a:r>
            <a:r>
              <a:rPr lang="zh-CN" altLang="en-US" sz="2400" dirty="0"/>
              <a:t>水凝胶</a:t>
            </a:r>
            <a:r>
              <a:rPr lang="en-US" sz="2400" dirty="0"/>
              <a:t>,</a:t>
            </a:r>
            <a:r>
              <a:rPr lang="zh-CN" altLang="en-US" sz="2400" dirty="0"/>
              <a:t>硅水凝胶接触镜</a:t>
            </a:r>
            <a:r>
              <a:rPr lang="en-US" sz="2400" dirty="0"/>
              <a:t>)</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xfrm>
            <a:off x="181953" y="122237"/>
            <a:ext cx="7857067" cy="609600"/>
          </a:xfrm>
        </p:spPr>
        <p:txBody>
          <a:bodyPr/>
          <a:lstStyle/>
          <a:p>
            <a:r>
              <a:rPr lang="zh-CN" altLang="en-US" dirty="0"/>
              <a:t>符号</a:t>
            </a:r>
            <a:endParaRPr lang="en-AU" dirty="0"/>
          </a:p>
        </p:txBody>
      </p:sp>
      <p:graphicFrame>
        <p:nvGraphicFramePr>
          <p:cNvPr id="8" name="Group 4"/>
          <p:cNvGraphicFramePr>
            <a:graphicFrameLocks noGrp="1"/>
          </p:cNvGraphicFramePr>
          <p:nvPr/>
        </p:nvGraphicFramePr>
        <p:xfrm>
          <a:off x="1179623" y="1492249"/>
          <a:ext cx="7100711" cy="4103514"/>
        </p:xfrm>
        <a:graphic>
          <a:graphicData uri="http://schemas.openxmlformats.org/drawingml/2006/table">
            <a:tbl>
              <a:tblPr/>
              <a:tblGrid>
                <a:gridCol w="898878">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955322">
                  <a:extLst>
                    <a:ext uri="{9D8B030D-6E8A-4147-A177-3AD203B41FA5}">
                      <a16:colId xmlns:a16="http://schemas.microsoft.com/office/drawing/2014/main" val="20002"/>
                    </a:ext>
                  </a:extLst>
                </a:gridCol>
                <a:gridCol w="3036711">
                  <a:extLst>
                    <a:ext uri="{9D8B030D-6E8A-4147-A177-3AD203B41FA5}">
                      <a16:colId xmlns:a16="http://schemas.microsoft.com/office/drawing/2014/main" val="20003"/>
                    </a:ext>
                  </a:extLst>
                </a:gridCol>
              </a:tblGrid>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增加，提高</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723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减少，降低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977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生产，向着</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Σ</a:t>
                      </a:r>
                      <a:endPar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总和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从</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产生，，由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引起</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加减</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87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没有变化，不明显</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正号，加，包括，和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明显增加</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负号，减少</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明显减少</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约等于</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765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百分比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等于，与什么相同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和，以及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x0</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角度，例如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45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57012">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子午线上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屈光度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不确定，有疑问的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-1.00X175 </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代表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柱镜，轴向</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175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n</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折射率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棱镜度数</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02148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467544" y="116632"/>
            <a:ext cx="7857067" cy="609600"/>
          </a:xfrm>
        </p:spPr>
        <p:txBody>
          <a:bodyPr/>
          <a:lstStyle/>
          <a:p>
            <a:r>
              <a:rPr lang="zh-CN" altLang="en-US" dirty="0"/>
              <a:t>简称</a:t>
            </a:r>
            <a:endParaRPr lang="en-AU" dirty="0"/>
          </a:p>
        </p:txBody>
      </p:sp>
      <p:graphicFrame>
        <p:nvGraphicFramePr>
          <p:cNvPr id="6" name="Group 4"/>
          <p:cNvGraphicFramePr>
            <a:graphicFrameLocks noGrp="1"/>
          </p:cNvGraphicFramePr>
          <p:nvPr/>
        </p:nvGraphicFramePr>
        <p:xfrm>
          <a:off x="1102078" y="1706034"/>
          <a:ext cx="6852355" cy="4050457"/>
        </p:xfrm>
        <a:graphic>
          <a:graphicData uri="http://schemas.openxmlformats.org/drawingml/2006/table">
            <a:tbl>
              <a:tblPr/>
              <a:tblGrid>
                <a:gridCol w="1238956">
                  <a:extLst>
                    <a:ext uri="{9D8B030D-6E8A-4147-A177-3AD203B41FA5}">
                      <a16:colId xmlns:a16="http://schemas.microsoft.com/office/drawing/2014/main" val="20000"/>
                    </a:ext>
                  </a:extLst>
                </a:gridCol>
                <a:gridCol w="2187222">
                  <a:extLst>
                    <a:ext uri="{9D8B030D-6E8A-4147-A177-3AD203B41FA5}">
                      <a16:colId xmlns:a16="http://schemas.microsoft.com/office/drawing/2014/main" val="20001"/>
                    </a:ext>
                  </a:extLst>
                </a:gridCol>
                <a:gridCol w="1254477">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微克（</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毫克）</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min</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分钟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微升（</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毫升（</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μmol</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微摩尔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mmol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cm</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厘米（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0.01m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mOsm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毫渗透摩尔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天，天数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纳米（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10</a:t>
                      </a:r>
                      <a:r>
                        <a:rPr kumimoji="0" lang="en-US" altLang="zh-CN" sz="1600" b="0" i="0" u="none" strike="noStrike" cap="none" normalizeH="0" baseline="30000">
                          <a:ln>
                            <a:noFill/>
                          </a:ln>
                          <a:solidFill>
                            <a:schemeClr val="tx1"/>
                          </a:solidFill>
                          <a:effectLst/>
                          <a:latin typeface="Arial" panose="020B0604020202020204" pitchFamily="34" charset="0"/>
                          <a:ea typeface="宋体" panose="02010600030101010101" pitchFamily="2" charset="-122"/>
                        </a:rPr>
                        <a:t>-9</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Endo</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内皮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Px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配戴者</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Epi</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处方</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小时，小时数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秒，几秒</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Inf.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下面</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Sup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上面</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公斤</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厚度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3235655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a:xfrm>
            <a:off x="395536" y="116632"/>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ph idx="1"/>
          </p:nvPr>
        </p:nvGraphicFramePr>
        <p:xfrm>
          <a:off x="643467" y="1261534"/>
          <a:ext cx="6096000" cy="3999654"/>
        </p:xfrm>
        <a:graphic>
          <a:graphicData uri="http://schemas.openxmlformats.org/drawingml/2006/table">
            <a:tbl>
              <a:tblPr/>
              <a:tblGrid>
                <a:gridCol w="805745">
                  <a:extLst>
                    <a:ext uri="{9D8B030D-6E8A-4147-A177-3AD203B41FA5}">
                      <a16:colId xmlns:a16="http://schemas.microsoft.com/office/drawing/2014/main" val="20000"/>
                    </a:ext>
                  </a:extLst>
                </a:gridCol>
                <a:gridCol w="2242255">
                  <a:extLst>
                    <a:ext uri="{9D8B030D-6E8A-4147-A177-3AD203B41FA5}">
                      <a16:colId xmlns:a16="http://schemas.microsoft.com/office/drawing/2014/main" val="20001"/>
                    </a:ext>
                  </a:extLst>
                </a:gridCol>
                <a:gridCol w="1008945">
                  <a:extLst>
                    <a:ext uri="{9D8B030D-6E8A-4147-A177-3AD203B41FA5}">
                      <a16:colId xmlns:a16="http://schemas.microsoft.com/office/drawing/2014/main" val="20002"/>
                    </a:ext>
                  </a:extLst>
                </a:gridCol>
                <a:gridCol w="2039055">
                  <a:extLst>
                    <a:ext uri="{9D8B030D-6E8A-4147-A177-3AD203B41FA5}">
                      <a16:colId xmlns:a16="http://schemas.microsoft.com/office/drawing/2014/main" val="20003"/>
                    </a:ext>
                  </a:extLst>
                </a:gridCol>
              </a:tblGrid>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ADP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二磷酸腺苷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LE/OS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左眼（拉丁文左眼）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ATR</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逆规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LPS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提上睑肌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BS</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最佳球镜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NADPH</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还原型辅酶</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II</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BUT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破裂时间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NIBUT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非侵犯性破裂时间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40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中央角膜云翳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OO</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眼轮匝肌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电荷耦合装置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OU</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双眼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拉丁文）</a:t>
                      </a:r>
                      <a:endPar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与什么相比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瞳距</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接触镜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PMMA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聚甲基丙烯酸甲酯</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氧通透性</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右眼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10576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a:xfrm>
            <a:off x="395536" y="116632"/>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extLst>
              <p:ext uri="{D42A27DB-BD31-4B8C-83A1-F6EECF244321}">
                <p14:modId xmlns:p14="http://schemas.microsoft.com/office/powerpoint/2010/main" val="974282094"/>
              </p:ext>
            </p:extLst>
          </p:nvPr>
        </p:nvGraphicFramePr>
        <p:xfrm>
          <a:off x="1469167" y="1460078"/>
          <a:ext cx="5911145" cy="3697114"/>
        </p:xfrm>
        <a:graphic>
          <a:graphicData uri="http://schemas.openxmlformats.org/drawingml/2006/table">
            <a:tbl>
              <a:tblPr/>
              <a:tblGrid>
                <a:gridCol w="804333">
                  <a:extLst>
                    <a:ext uri="{9D8B030D-6E8A-4147-A177-3AD203B41FA5}">
                      <a16:colId xmlns:a16="http://schemas.microsoft.com/office/drawing/2014/main" val="20000"/>
                    </a:ext>
                  </a:extLst>
                </a:gridCol>
                <a:gridCol w="1996723">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2182989">
                  <a:extLst>
                    <a:ext uri="{9D8B030D-6E8A-4147-A177-3AD203B41FA5}">
                      <a16:colId xmlns:a16="http://schemas.microsoft.com/office/drawing/2014/main" val="20003"/>
                    </a:ext>
                  </a:extLst>
                </a:gridCol>
              </a:tblGrid>
              <a:tr h="3937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日戴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R&amp;L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35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例如</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RE/OD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右眼（拉丁文）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97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长戴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RGP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硬性透气性隐形眼镜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GAG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黏多糖</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SCL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软性角膜接触镜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699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GPC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巨乳头性结膜炎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泪膜破裂时间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134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硬性隐形眼镜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TCA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三氯乙酸 </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85234">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HVID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水平可见虹膜直径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UV</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紫外线</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273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i.e.</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也就是</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VVID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垂直可见虹膜直径</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711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角膜曲率读数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WTR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顺规散光</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52706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6"/>
          <p:cNvSpPr>
            <a:spLocks noGrp="1"/>
          </p:cNvSpPr>
          <p:nvPr>
            <p:ph type="ctrTitle"/>
          </p:nvPr>
        </p:nvSpPr>
        <p:spPr>
          <a:xfrm>
            <a:off x="684120" y="3729130"/>
            <a:ext cx="7772400" cy="830263"/>
          </a:xfrm>
        </p:spPr>
        <p:txBody>
          <a:bodyPr/>
          <a:lstStyle/>
          <a:p>
            <a:pPr eaLnBrk="1" hangingPunct="1"/>
            <a:r>
              <a:rPr lang="en-GB" altLang="en-US" sz="4800" dirty="0">
                <a:latin typeface="Arial" panose="020B0604020202020204" pitchFamily="34" charset="0"/>
                <a:cs typeface="Arial" panose="020B0604020202020204" pitchFamily="34" charset="0"/>
              </a:rPr>
              <a:t>THANK YOU</a:t>
            </a:r>
            <a:endParaRPr lang="en-CA" altLang="en-US" sz="4800" dirty="0">
              <a:latin typeface="Arial" panose="020B0604020202020204" pitchFamily="34" charset="0"/>
              <a:cs typeface="Arial" panose="020B0604020202020204" pitchFamily="34" charset="0"/>
            </a:endParaRPr>
          </a:p>
        </p:txBody>
      </p:sp>
      <p:sp>
        <p:nvSpPr>
          <p:cNvPr id="185347" name="Subtitle 7"/>
          <p:cNvSpPr>
            <a:spLocks noGrp="1"/>
          </p:cNvSpPr>
          <p:nvPr>
            <p:ph type="subTitle" idx="1"/>
          </p:nvPr>
        </p:nvSpPr>
        <p:spPr>
          <a:xfrm>
            <a:off x="1371600" y="4902200"/>
            <a:ext cx="6400800" cy="508000"/>
          </a:xfrm>
        </p:spPr>
        <p:txBody>
          <a:bodyPr/>
          <a:lstStyle/>
          <a:p>
            <a:pPr eaLnBrk="1" hangingPunct="1"/>
            <a:r>
              <a:rPr lang="en-GB" altLang="en-US">
                <a:latin typeface="Arial" panose="020B0604020202020204" pitchFamily="34" charset="0"/>
                <a:cs typeface="Arial" panose="020B0604020202020204" pitchFamily="34" charset="0"/>
              </a:rPr>
              <a:t>www.iacle.org</a:t>
            </a:r>
            <a:endParaRPr lang="en-CA" altLang="en-US">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921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922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922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9" name="Rectangle 6"/>
          <p:cNvSpPr>
            <a:spLocks noGrp="1" noChangeArrowheads="1"/>
          </p:cNvSpPr>
          <p:nvPr>
            <p:ph type="title"/>
          </p:nvPr>
        </p:nvSpPr>
        <p:spPr>
          <a:xfrm>
            <a:off x="183976" y="-242913"/>
            <a:ext cx="7772400" cy="1143001"/>
          </a:xfrm>
          <a:noFill/>
        </p:spPr>
        <p:txBody>
          <a:bodyPr/>
          <a:lstStyle/>
          <a:p>
            <a:r>
              <a:rPr lang="zh-CN" altLang="en-US" dirty="0"/>
              <a:t>接触镜</a:t>
            </a:r>
            <a:r>
              <a:rPr lang="en-US" dirty="0"/>
              <a:t>: </a:t>
            </a:r>
            <a:r>
              <a:rPr lang="zh-CN" altLang="en-US" dirty="0">
                <a:solidFill>
                  <a:srgbClr val="FFFF00"/>
                </a:solidFill>
              </a:rPr>
              <a:t>储存</a:t>
            </a:r>
            <a:r>
              <a:rPr lang="en-US" dirty="0">
                <a:solidFill>
                  <a:srgbClr val="FFFF00"/>
                </a:solidFill>
              </a:rPr>
              <a:t> &amp; </a:t>
            </a:r>
            <a:r>
              <a:rPr lang="zh-CN" altLang="en-US" dirty="0">
                <a:solidFill>
                  <a:srgbClr val="FFFF00"/>
                </a:solidFill>
              </a:rPr>
              <a:t>标记</a:t>
            </a:r>
          </a:p>
        </p:txBody>
      </p:sp>
      <p:pic>
        <p:nvPicPr>
          <p:cNvPr id="2050" name="Picture 2" descr="E:\Optometry Stuff N MOptom Stuff\MOptom Stuff\Lens Care\LCP Lecture\Flat packs Lens Cases l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779562"/>
            <a:ext cx="5872944" cy="25054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Barrel Lens Cases lo"/>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l="2106" t="6256" r="2106" b="4083"/>
          <a:stretch>
            <a:fillRect/>
          </a:stretch>
        </p:blipFill>
        <p:spPr bwMode="auto">
          <a:xfrm>
            <a:off x="2915816" y="3276066"/>
            <a:ext cx="6240312" cy="2948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024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024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024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9" name="Rectangle 6"/>
          <p:cNvSpPr>
            <a:spLocks noGrp="1" noChangeArrowheads="1"/>
          </p:cNvSpPr>
          <p:nvPr>
            <p:ph type="title"/>
          </p:nvPr>
        </p:nvSpPr>
        <p:spPr>
          <a:xfrm>
            <a:off x="183976" y="-242913"/>
            <a:ext cx="7772400" cy="1143001"/>
          </a:xfrm>
          <a:noFill/>
        </p:spPr>
        <p:txBody>
          <a:bodyPr/>
          <a:lstStyle/>
          <a:p>
            <a:r>
              <a:rPr lang="zh-CN" altLang="en-US" dirty="0"/>
              <a:t>接触镜</a:t>
            </a:r>
            <a:r>
              <a:rPr lang="en-US" dirty="0"/>
              <a:t>: </a:t>
            </a:r>
            <a:r>
              <a:rPr lang="zh-CN" altLang="en-US" dirty="0">
                <a:solidFill>
                  <a:srgbClr val="FFFF00"/>
                </a:solidFill>
              </a:rPr>
              <a:t>储存</a:t>
            </a:r>
            <a:r>
              <a:rPr lang="en-US" dirty="0">
                <a:solidFill>
                  <a:srgbClr val="FFFF00"/>
                </a:solidFill>
              </a:rPr>
              <a:t> &amp; </a:t>
            </a:r>
            <a:r>
              <a:rPr lang="zh-CN" altLang="en-US" dirty="0">
                <a:solidFill>
                  <a:srgbClr val="FFFF00"/>
                </a:solidFill>
              </a:rPr>
              <a:t>标记</a:t>
            </a:r>
          </a:p>
        </p:txBody>
      </p:sp>
      <p:pic>
        <p:nvPicPr>
          <p:cNvPr id="1026" name="Picture 2" descr="C:\IACLE\Other Resources\Pics of Disposable CLs\Selected\_LJW4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62" b="12734"/>
          <a:stretch>
            <a:fillRect/>
          </a:stretch>
        </p:blipFill>
        <p:spPr bwMode="auto">
          <a:xfrm>
            <a:off x="134089" y="1121498"/>
            <a:ext cx="8856984" cy="4611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126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126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126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1270" name="Rectangle 6"/>
          <p:cNvSpPr>
            <a:spLocks noGrp="1" noChangeArrowheads="1"/>
          </p:cNvSpPr>
          <p:nvPr>
            <p:ph type="title"/>
          </p:nvPr>
        </p:nvSpPr>
        <p:spPr>
          <a:xfrm>
            <a:off x="183976" y="-242913"/>
            <a:ext cx="7772400" cy="1143000"/>
          </a:xfrm>
          <a:noFill/>
        </p:spPr>
        <p:txBody>
          <a:bodyPr/>
          <a:lstStyle/>
          <a:p>
            <a:r>
              <a:rPr lang="zh-CN" altLang="en-US" dirty="0"/>
              <a:t>接触镜</a:t>
            </a:r>
            <a:r>
              <a:rPr lang="en-US" dirty="0"/>
              <a:t>: </a:t>
            </a:r>
            <a:r>
              <a:rPr lang="zh-CN" altLang="en-US" dirty="0">
                <a:solidFill>
                  <a:srgbClr val="FFFF00"/>
                </a:solidFill>
              </a:rPr>
              <a:t>水合效果</a:t>
            </a:r>
          </a:p>
        </p:txBody>
      </p:sp>
      <p:sp>
        <p:nvSpPr>
          <p:cNvPr id="11271" name="Rectangle 7"/>
          <p:cNvSpPr>
            <a:spLocks noGrp="1" noChangeArrowheads="1"/>
          </p:cNvSpPr>
          <p:nvPr>
            <p:ph idx="1"/>
          </p:nvPr>
        </p:nvSpPr>
        <p:spPr>
          <a:xfrm>
            <a:off x="822316" y="914382"/>
            <a:ext cx="7374467" cy="4818873"/>
          </a:xfrm>
        </p:spPr>
        <p:txBody>
          <a:bodyPr/>
          <a:lstStyle/>
          <a:p>
            <a:pPr>
              <a:lnSpc>
                <a:spcPct val="150000"/>
              </a:lnSpc>
              <a:tabLst>
                <a:tab pos="2511425" algn="l"/>
              </a:tabLst>
            </a:pPr>
            <a:r>
              <a:rPr lang="zh-CN" altLang="en-US" sz="2400" dirty="0"/>
              <a:t>对于透气硬镜，水合作用会使后表面光学区变平</a:t>
            </a:r>
            <a:endParaRPr lang="en-US" sz="2400" dirty="0"/>
          </a:p>
          <a:p>
            <a:pPr>
              <a:lnSpc>
                <a:spcPct val="150000"/>
              </a:lnSpc>
              <a:tabLst>
                <a:tab pos="2511425" algn="l"/>
              </a:tabLst>
            </a:pPr>
            <a:r>
              <a:rPr lang="zh-CN" altLang="en-US" sz="2400" dirty="0"/>
              <a:t>低含水的软镜，脱水</a:t>
            </a:r>
            <a:r>
              <a:rPr lang="en-US" altLang="zh-CN" sz="2400" dirty="0"/>
              <a:t>-</a:t>
            </a:r>
            <a:r>
              <a:rPr lang="zh-CN" altLang="en-US" sz="2400" dirty="0"/>
              <a:t>水合差异较小</a:t>
            </a:r>
            <a:endParaRPr lang="en-US" sz="2400" dirty="0"/>
          </a:p>
          <a:p>
            <a:pPr lvl="1">
              <a:lnSpc>
                <a:spcPct val="150000"/>
              </a:lnSpc>
              <a:buFont typeface="Arial" panose="020B0604020202020204" pitchFamily="34" charset="0"/>
              <a:buChar char="‒"/>
              <a:tabLst>
                <a:tab pos="2511425" algn="l"/>
              </a:tabLst>
            </a:pPr>
            <a:r>
              <a:rPr lang="zh-CN" altLang="en-US" sz="2400" dirty="0">
                <a:sym typeface="+mn-ea"/>
              </a:rPr>
              <a:t>高含水软镜，脱水</a:t>
            </a:r>
            <a:r>
              <a:rPr lang="en-US" altLang="zh-CN" sz="2400" dirty="0">
                <a:sym typeface="+mn-ea"/>
              </a:rPr>
              <a:t>-</a:t>
            </a:r>
            <a:r>
              <a:rPr lang="zh-CN" altLang="en-US" sz="2400" dirty="0">
                <a:sym typeface="+mn-ea"/>
              </a:rPr>
              <a:t>水合差异较大</a:t>
            </a:r>
            <a:endParaRPr lang="en-US" sz="2400" dirty="0"/>
          </a:p>
          <a:p>
            <a:pPr>
              <a:lnSpc>
                <a:spcPct val="150000"/>
              </a:lnSpc>
              <a:tabLst>
                <a:tab pos="2511425" algn="l"/>
              </a:tabLst>
            </a:pPr>
            <a:r>
              <a:rPr lang="zh-CN" altLang="en-US" sz="2400" dirty="0"/>
              <a:t>对水凝胶镜片</a:t>
            </a:r>
            <a:r>
              <a:rPr lang="en-US" sz="2400" dirty="0"/>
              <a:t>, </a:t>
            </a:r>
            <a:r>
              <a:rPr lang="zh-CN" altLang="en-US" sz="2400" dirty="0"/>
              <a:t>折射率</a:t>
            </a:r>
            <a:r>
              <a:rPr lang="en-US" sz="2400" dirty="0"/>
              <a:t>(</a:t>
            </a:r>
            <a:r>
              <a:rPr lang="en-US" sz="2400" i="1" dirty="0" err="1"/>
              <a:t>n</a:t>
            </a:r>
            <a:r>
              <a:rPr lang="en-US" sz="2400" baseline="-25000" dirty="0" err="1"/>
              <a:t>CL</a:t>
            </a:r>
            <a:r>
              <a:rPr lang="en-US" sz="2400" dirty="0"/>
              <a:t>)</a:t>
            </a:r>
            <a:r>
              <a:rPr lang="zh-CN" altLang="en-US" sz="2400" dirty="0"/>
              <a:t>和含水量之间存在线性关系</a:t>
            </a:r>
            <a:r>
              <a:rPr lang="en-US" sz="2400" dirty="0"/>
              <a:t>,</a:t>
            </a:r>
            <a:r>
              <a:rPr lang="zh-CN" altLang="en-US" sz="2400" dirty="0"/>
              <a:t>即</a:t>
            </a:r>
            <a:r>
              <a:rPr lang="en-US" sz="2400" dirty="0"/>
              <a:t> </a:t>
            </a:r>
            <a:r>
              <a:rPr lang="en-US" sz="2400" i="1" dirty="0" err="1"/>
              <a:t>n</a:t>
            </a:r>
            <a:r>
              <a:rPr lang="en-US" sz="2400" baseline="-25000" dirty="0" err="1"/>
              <a:t>CL</a:t>
            </a:r>
            <a:r>
              <a:rPr lang="en-US" sz="2400" dirty="0"/>
              <a:t> </a:t>
            </a:r>
            <a:r>
              <a:rPr lang="en-US" sz="2400" dirty="0">
                <a:latin typeface="Arial" panose="020B0604020202020204"/>
                <a:cs typeface="Arial" panose="020B0604020202020204"/>
              </a:rPr>
              <a:t>∞ %H</a:t>
            </a:r>
            <a:r>
              <a:rPr lang="en-US" sz="2400" baseline="-25000" dirty="0">
                <a:latin typeface="Arial" panose="020B0604020202020204"/>
                <a:cs typeface="Arial" panose="020B0604020202020204"/>
              </a:rPr>
              <a:t>2</a:t>
            </a:r>
            <a:r>
              <a:rPr lang="en-US" sz="2400" dirty="0">
                <a:latin typeface="Arial" panose="020B0604020202020204"/>
                <a:cs typeface="Arial" panose="020B0604020202020204"/>
              </a:rPr>
              <a:t>O</a:t>
            </a:r>
          </a:p>
          <a:p>
            <a:pPr>
              <a:lnSpc>
                <a:spcPct val="150000"/>
              </a:lnSpc>
              <a:tabLst>
                <a:tab pos="2511425" algn="l"/>
              </a:tabLst>
            </a:pPr>
            <a:r>
              <a:rPr lang="zh-CN" altLang="en-US" sz="2400" dirty="0">
                <a:latin typeface="Arial" panose="020B0604020202020204"/>
                <a:cs typeface="Arial" panose="020B0604020202020204"/>
              </a:rPr>
              <a:t>对硅水凝胶镜片</a:t>
            </a:r>
            <a:r>
              <a:rPr lang="en-US" sz="2400" dirty="0">
                <a:latin typeface="Arial" panose="020B0604020202020204"/>
                <a:cs typeface="Arial" panose="020B0604020202020204"/>
              </a:rPr>
              <a:t>,</a:t>
            </a:r>
            <a:r>
              <a:rPr lang="zh-CN" altLang="en-US" sz="2400" dirty="0">
                <a:latin typeface="Arial" panose="020B0604020202020204"/>
                <a:cs typeface="Arial" panose="020B0604020202020204"/>
              </a:rPr>
              <a:t>折射率</a:t>
            </a:r>
            <a:r>
              <a:rPr lang="zh-CN" altLang="en-US" sz="2400" dirty="0" err="1">
                <a:latin typeface="Arial" panose="020B0604020202020204"/>
                <a:cs typeface="Arial" panose="020B0604020202020204"/>
              </a:rPr>
              <a:t>和含水量之间的关系更为复杂</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229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229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229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2294" name="Rectangle 6"/>
          <p:cNvSpPr>
            <a:spLocks noGrp="1" noChangeArrowheads="1"/>
          </p:cNvSpPr>
          <p:nvPr>
            <p:ph type="title"/>
          </p:nvPr>
        </p:nvSpPr>
        <p:spPr>
          <a:xfrm>
            <a:off x="187345" y="-242913"/>
            <a:ext cx="9209191" cy="1143000"/>
          </a:xfrm>
          <a:noFill/>
        </p:spPr>
        <p:txBody>
          <a:bodyPr>
            <a:normAutofit/>
          </a:bodyPr>
          <a:lstStyle/>
          <a:p>
            <a:r>
              <a:rPr lang="zh-CN" altLang="en-US" dirty="0"/>
              <a:t>验配师职责</a:t>
            </a:r>
            <a:r>
              <a:rPr lang="en-US" dirty="0"/>
              <a:t>: </a:t>
            </a:r>
            <a:r>
              <a:rPr lang="zh-CN" altLang="en-US" dirty="0"/>
              <a:t>配发阶段</a:t>
            </a:r>
            <a:endParaRPr lang="zh-CN" altLang="en-US" dirty="0">
              <a:solidFill>
                <a:srgbClr val="FFFF00"/>
              </a:solidFill>
            </a:endParaRPr>
          </a:p>
        </p:txBody>
      </p:sp>
      <p:sp>
        <p:nvSpPr>
          <p:cNvPr id="12295" name="Rectangle 7"/>
          <p:cNvSpPr>
            <a:spLocks noGrp="1" noChangeArrowheads="1"/>
          </p:cNvSpPr>
          <p:nvPr>
            <p:ph idx="1"/>
          </p:nvPr>
        </p:nvSpPr>
        <p:spPr>
          <a:xfrm>
            <a:off x="825701" y="774228"/>
            <a:ext cx="6554611" cy="4166939"/>
          </a:xfrm>
        </p:spPr>
        <p:txBody>
          <a:bodyPr/>
          <a:lstStyle/>
          <a:p>
            <a:pPr>
              <a:lnSpc>
                <a:spcPct val="200000"/>
              </a:lnSpc>
              <a:tabLst>
                <a:tab pos="2511425" algn="l"/>
              </a:tabLst>
            </a:pPr>
            <a:r>
              <a:rPr lang="zh-CN" altLang="en-US" sz="2400" dirty="0"/>
              <a:t>镜片检查</a:t>
            </a:r>
            <a:endParaRPr lang="en-US" sz="2400" dirty="0"/>
          </a:p>
          <a:p>
            <a:pPr>
              <a:lnSpc>
                <a:spcPct val="200000"/>
              </a:lnSpc>
              <a:tabLst>
                <a:tab pos="2511425" algn="l"/>
              </a:tabLst>
            </a:pPr>
            <a:r>
              <a:rPr lang="zh-CN" altLang="en-US" sz="2400" dirty="0"/>
              <a:t>视敏度良好</a:t>
            </a:r>
            <a:endParaRPr lang="en-US" sz="2400" dirty="0"/>
          </a:p>
          <a:p>
            <a:pPr>
              <a:lnSpc>
                <a:spcPct val="200000"/>
              </a:lnSpc>
              <a:tabLst>
                <a:tab pos="2511425" algn="l"/>
              </a:tabLst>
            </a:pPr>
            <a:r>
              <a:rPr lang="zh-CN" altLang="en-US" sz="2400" dirty="0"/>
              <a:t>镜片配适</a:t>
            </a:r>
            <a:endParaRPr lang="en-US" sz="2400" dirty="0"/>
          </a:p>
          <a:p>
            <a:pPr>
              <a:lnSpc>
                <a:spcPct val="200000"/>
              </a:lnSpc>
              <a:tabLst>
                <a:tab pos="2511425" algn="l"/>
              </a:tabLst>
            </a:pPr>
            <a:r>
              <a:rPr lang="zh-CN" altLang="en-US" sz="2400" dirty="0"/>
              <a:t>镜片护理及保养介绍</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331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331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331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3319" name="Rectangle 7"/>
          <p:cNvSpPr>
            <a:spLocks noGrp="1" noChangeArrowheads="1"/>
          </p:cNvSpPr>
          <p:nvPr>
            <p:ph idx="1"/>
          </p:nvPr>
        </p:nvSpPr>
        <p:spPr>
          <a:xfrm>
            <a:off x="818270" y="914383"/>
            <a:ext cx="7119056" cy="2036763"/>
          </a:xfrm>
        </p:spPr>
        <p:txBody>
          <a:bodyPr/>
          <a:lstStyle/>
          <a:p>
            <a:pPr>
              <a:lnSpc>
                <a:spcPct val="150000"/>
              </a:lnSpc>
              <a:tabLst>
                <a:tab pos="2511425" algn="l"/>
              </a:tabLst>
            </a:pPr>
            <a:r>
              <a:rPr lang="zh-CN" altLang="en-US" sz="2400" dirty="0"/>
              <a:t>评估戴镜验光前后的视力</a:t>
            </a:r>
          </a:p>
        </p:txBody>
      </p:sp>
      <p:sp>
        <p:nvSpPr>
          <p:cNvPr id="9" name="Rectangle 6"/>
          <p:cNvSpPr>
            <a:spLocks noGrp="1" noChangeArrowheads="1"/>
          </p:cNvSpPr>
          <p:nvPr>
            <p:ph type="title"/>
          </p:nvPr>
        </p:nvSpPr>
        <p:spPr>
          <a:xfrm>
            <a:off x="187345" y="-242913"/>
            <a:ext cx="9209191" cy="1143000"/>
          </a:xfrm>
          <a:noFill/>
        </p:spPr>
        <p:txBody>
          <a:bodyPr>
            <a:normAutofit/>
          </a:bodyPr>
          <a:lstStyle/>
          <a:p>
            <a:r>
              <a:rPr lang="zh-CN" altLang="en-US" dirty="0"/>
              <a:t>验配师职责</a:t>
            </a:r>
            <a:r>
              <a:rPr lang="en-US" dirty="0"/>
              <a:t>: </a:t>
            </a:r>
            <a:r>
              <a:rPr lang="zh-CN" altLang="en-US" dirty="0">
                <a:solidFill>
                  <a:srgbClr val="FFFF00"/>
                </a:solidFill>
              </a:rPr>
              <a:t>配发时的视力</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433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434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434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4343" name="Rectangle 7"/>
          <p:cNvSpPr>
            <a:spLocks noGrp="1" noChangeArrowheads="1"/>
          </p:cNvSpPr>
          <p:nvPr>
            <p:ph idx="1"/>
          </p:nvPr>
        </p:nvSpPr>
        <p:spPr>
          <a:xfrm>
            <a:off x="823667" y="774229"/>
            <a:ext cx="6719711" cy="2582763"/>
          </a:xfrm>
        </p:spPr>
        <p:txBody>
          <a:bodyPr/>
          <a:lstStyle/>
          <a:p>
            <a:pPr>
              <a:lnSpc>
                <a:spcPct val="200000"/>
              </a:lnSpc>
              <a:tabLst>
                <a:tab pos="2511425" algn="l"/>
              </a:tabLst>
            </a:pPr>
            <a:r>
              <a:rPr lang="zh-CN" altLang="en-US" sz="2400" dirty="0"/>
              <a:t>镜片静态</a:t>
            </a:r>
            <a:r>
              <a:rPr lang="en-US" altLang="zh-CN" sz="2400" dirty="0"/>
              <a:t>/</a:t>
            </a:r>
            <a:r>
              <a:rPr lang="zh-CN" altLang="en-US" sz="2400" dirty="0"/>
              <a:t>动态评估</a:t>
            </a:r>
            <a:endParaRPr lang="en-US" sz="2400" dirty="0"/>
          </a:p>
          <a:p>
            <a:pPr>
              <a:lnSpc>
                <a:spcPct val="200000"/>
              </a:lnSpc>
              <a:tabLst>
                <a:tab pos="2511425" algn="l"/>
              </a:tabLst>
            </a:pPr>
            <a:r>
              <a:rPr lang="zh-CN" altLang="en-US" sz="2400" dirty="0"/>
              <a:t>镜片表面湿润度及镜片质量</a:t>
            </a:r>
            <a:endParaRPr lang="en-US" sz="2400" dirty="0"/>
          </a:p>
          <a:p>
            <a:pPr>
              <a:lnSpc>
                <a:spcPct val="200000"/>
              </a:lnSpc>
              <a:tabLst>
                <a:tab pos="2511425" algn="l"/>
              </a:tabLst>
            </a:pPr>
            <a:r>
              <a:rPr lang="zh-CN" altLang="en-US" sz="2400" dirty="0"/>
              <a:t>角膜完整性</a:t>
            </a:r>
          </a:p>
        </p:txBody>
      </p:sp>
      <p:sp>
        <p:nvSpPr>
          <p:cNvPr id="9" name="Rectangle 6"/>
          <p:cNvSpPr>
            <a:spLocks noGrp="1" noChangeArrowheads="1"/>
          </p:cNvSpPr>
          <p:nvPr>
            <p:ph type="title"/>
          </p:nvPr>
        </p:nvSpPr>
        <p:spPr>
          <a:xfrm>
            <a:off x="187345" y="-242913"/>
            <a:ext cx="9209191" cy="1143000"/>
          </a:xfrm>
          <a:noFill/>
        </p:spPr>
        <p:txBody>
          <a:bodyPr>
            <a:normAutofit/>
          </a:bodyPr>
          <a:lstStyle/>
          <a:p>
            <a:r>
              <a:rPr lang="zh-CN" altLang="en-US" dirty="0"/>
              <a:t>验配师职责</a:t>
            </a:r>
            <a:r>
              <a:rPr lang="en-US" dirty="0"/>
              <a:t>: </a:t>
            </a:r>
            <a:r>
              <a:rPr lang="zh-CN" altLang="en-US" dirty="0">
                <a:solidFill>
                  <a:srgbClr val="FFFF00"/>
                </a:solidFill>
              </a:rPr>
              <a:t>镜片配适评估</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536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536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536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5366" name="Rectangle 7"/>
          <p:cNvSpPr>
            <a:spLocks noGrp="1" noChangeArrowheads="1"/>
          </p:cNvSpPr>
          <p:nvPr>
            <p:ph idx="1"/>
          </p:nvPr>
        </p:nvSpPr>
        <p:spPr>
          <a:xfrm>
            <a:off x="981125" y="2702499"/>
            <a:ext cx="7179689" cy="3165248"/>
          </a:xfrm>
        </p:spPr>
        <p:txBody>
          <a:bodyPr/>
          <a:lstStyle/>
          <a:p>
            <a:pPr marL="0" indent="0" algn="ctr">
              <a:buFontTx/>
              <a:buNone/>
            </a:pPr>
            <a:r>
              <a:rPr lang="zh-CN" altLang="en-US" sz="2800" b="1" dirty="0">
                <a:solidFill>
                  <a:srgbClr val="0073AE"/>
                </a:solidFill>
                <a:latin typeface="Times New Roman" panose="02020603050405020304" pitchFamily="18" charset="0"/>
                <a:cs typeface="Times New Roman" panose="02020603050405020304" pitchFamily="18" charset="0"/>
              </a:rPr>
              <a:t>对患者的教育指导是一个持续不断的过程</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638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638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638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6390" name="Rectangle 6"/>
          <p:cNvSpPr>
            <a:spLocks noGrp="1" noChangeArrowheads="1"/>
          </p:cNvSpPr>
          <p:nvPr>
            <p:ph type="title"/>
          </p:nvPr>
        </p:nvSpPr>
        <p:spPr>
          <a:xfrm>
            <a:off x="183976" y="-242913"/>
            <a:ext cx="7772400" cy="1143001"/>
          </a:xfrm>
          <a:noFill/>
        </p:spPr>
        <p:txBody>
          <a:bodyPr>
            <a:normAutofit/>
          </a:bodyPr>
          <a:lstStyle/>
          <a:p>
            <a:r>
              <a:rPr lang="zh-CN" altLang="en-US" dirty="0"/>
              <a:t>患者指导</a:t>
            </a:r>
            <a:r>
              <a:rPr lang="en-US" dirty="0"/>
              <a:t>: </a:t>
            </a:r>
            <a:r>
              <a:rPr lang="zh-CN" altLang="en-US" dirty="0">
                <a:solidFill>
                  <a:srgbClr val="FFFF00"/>
                </a:solidFill>
              </a:rPr>
              <a:t>注意事项</a:t>
            </a:r>
          </a:p>
        </p:txBody>
      </p:sp>
      <p:sp>
        <p:nvSpPr>
          <p:cNvPr id="16391" name="Rectangle 7"/>
          <p:cNvSpPr>
            <a:spLocks noGrp="1" noChangeArrowheads="1"/>
          </p:cNvSpPr>
          <p:nvPr>
            <p:ph idx="1"/>
          </p:nvPr>
        </p:nvSpPr>
        <p:spPr>
          <a:xfrm>
            <a:off x="818058" y="917104"/>
            <a:ext cx="8074421" cy="4816152"/>
          </a:xfrm>
        </p:spPr>
        <p:txBody>
          <a:bodyPr/>
          <a:lstStyle/>
          <a:p>
            <a:pPr>
              <a:lnSpc>
                <a:spcPct val="150000"/>
              </a:lnSpc>
              <a:tabLst>
                <a:tab pos="2511425" algn="l"/>
              </a:tabLst>
            </a:pPr>
            <a:r>
              <a:rPr lang="zh-CN" altLang="en-US" sz="2400" dirty="0"/>
              <a:t>适合患者和镜片的护理方法</a:t>
            </a:r>
            <a:endParaRPr lang="en-US" sz="2400" dirty="0"/>
          </a:p>
          <a:p>
            <a:pPr>
              <a:lnSpc>
                <a:spcPct val="150000"/>
              </a:lnSpc>
              <a:tabLst>
                <a:tab pos="2511425" algn="l"/>
              </a:tabLst>
            </a:pPr>
            <a:r>
              <a:rPr lang="zh-CN" altLang="en-US" sz="2400" dirty="0"/>
              <a:t>年龄和性别</a:t>
            </a:r>
            <a:endParaRPr lang="en-US" sz="2400" dirty="0"/>
          </a:p>
          <a:p>
            <a:pPr>
              <a:lnSpc>
                <a:spcPct val="150000"/>
              </a:lnSpc>
              <a:tabLst>
                <a:tab pos="2511425" algn="l"/>
              </a:tabLst>
            </a:pPr>
            <a:r>
              <a:rPr lang="zh-CN" altLang="en-US" sz="2400" dirty="0"/>
              <a:t>患者的理解力和能力</a:t>
            </a:r>
            <a:endParaRPr lang="en-US" sz="2400" dirty="0"/>
          </a:p>
          <a:p>
            <a:pPr>
              <a:lnSpc>
                <a:spcPct val="150000"/>
              </a:lnSpc>
              <a:tabLst>
                <a:tab pos="2511425" algn="l"/>
              </a:tabLst>
            </a:pPr>
            <a:r>
              <a:rPr lang="zh-CN" altLang="en-US" sz="2400" dirty="0"/>
              <a:t>配发的镜片类型</a:t>
            </a:r>
            <a:endParaRPr lang="en-US" sz="2400" dirty="0"/>
          </a:p>
          <a:p>
            <a:pPr>
              <a:lnSpc>
                <a:spcPct val="150000"/>
              </a:lnSpc>
              <a:tabLst>
                <a:tab pos="2511425" algn="l"/>
              </a:tabLst>
            </a:pPr>
            <a:r>
              <a:rPr lang="zh-CN" altLang="en-US" sz="2400" dirty="0"/>
              <a:t>职业需求和视觉需求</a:t>
            </a:r>
            <a:endParaRPr lang="en-US" sz="2400" dirty="0"/>
          </a:p>
          <a:p>
            <a:pPr>
              <a:lnSpc>
                <a:spcPct val="150000"/>
              </a:lnSpc>
              <a:tabLst>
                <a:tab pos="2511425" algn="l"/>
              </a:tabLst>
            </a:pPr>
            <a:r>
              <a:rPr lang="zh-CN" altLang="en-US" sz="2400" dirty="0"/>
              <a:t>环境暴露</a:t>
            </a:r>
            <a:endParaRPr lang="en-US" sz="2400" dirty="0"/>
          </a:p>
          <a:p>
            <a:pPr>
              <a:lnSpc>
                <a:spcPct val="150000"/>
              </a:lnSpc>
              <a:tabLst>
                <a:tab pos="2511425" algn="l"/>
              </a:tabLst>
            </a:pPr>
            <a:r>
              <a:rPr lang="zh-CN" altLang="en-US" sz="2400" dirty="0"/>
              <a:t>临时情况注意事项</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741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741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741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17415" name="Picture 2" descr="D:\IACLE ALL MODULES\IACLE COL PICS\MOD 4 COL Pics\4L3\0211-97.tif"/>
          <p:cNvPicPr>
            <a:picLocks noChangeAspect="1" noChangeArrowheads="1"/>
          </p:cNvPicPr>
          <p:nvPr/>
        </p:nvPicPr>
        <p:blipFill>
          <a:blip r:embed="rId3" cstate="print"/>
          <a:srcRect/>
          <a:stretch>
            <a:fillRect/>
          </a:stretch>
        </p:blipFill>
        <p:spPr bwMode="auto">
          <a:xfrm>
            <a:off x="1096434" y="928670"/>
            <a:ext cx="6896100" cy="5100637"/>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患者指导</a:t>
            </a:r>
            <a:r>
              <a:rPr lang="en-US" dirty="0"/>
              <a:t>: </a:t>
            </a:r>
            <a:r>
              <a:rPr lang="zh-CN" altLang="en-US" dirty="0">
                <a:solidFill>
                  <a:srgbClr val="FFFF00"/>
                </a:solidFill>
              </a:rPr>
              <a:t>注意事项</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9" name="Group 41"/>
          <p:cNvGraphicFramePr>
            <a:graphicFrameLocks noGrp="1"/>
          </p:cNvGraphicFramePr>
          <p:nvPr>
            <p:ph idx="1"/>
            <p:extLst>
              <p:ext uri="{D42A27DB-BD31-4B8C-83A1-F6EECF244321}">
                <p14:modId xmlns:p14="http://schemas.microsoft.com/office/powerpoint/2010/main" val="2088547013"/>
              </p:ext>
            </p:extLst>
          </p:nvPr>
        </p:nvGraphicFramePr>
        <p:xfrm>
          <a:off x="1179689" y="1310923"/>
          <a:ext cx="6937022" cy="4267156"/>
        </p:xfrm>
        <a:graphic>
          <a:graphicData uri="http://schemas.openxmlformats.org/drawingml/2006/table">
            <a:tbl>
              <a:tblPr/>
              <a:tblGrid>
                <a:gridCol w="3468511">
                  <a:extLst>
                    <a:ext uri="{9D8B030D-6E8A-4147-A177-3AD203B41FA5}">
                      <a16:colId xmlns:a16="http://schemas.microsoft.com/office/drawing/2014/main" val="20000"/>
                    </a:ext>
                  </a:extLst>
                </a:gridCol>
                <a:gridCol w="3468511">
                  <a:extLst>
                    <a:ext uri="{9D8B030D-6E8A-4147-A177-3AD203B41FA5}">
                      <a16:colId xmlns:a16="http://schemas.microsoft.com/office/drawing/2014/main" val="20001"/>
                    </a:ext>
                  </a:extLst>
                </a:gridCol>
              </a:tblGrid>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1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撰稿人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en-AU" sz="1800" b="0" dirty="0"/>
                        <a:t>Meredith Reyes, Robert Terry</a:t>
                      </a:r>
                      <a:endParaRPr kumimoji="0" lang="da-DK" sz="18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Arial" panose="020B0604020202020204" pitchFamily="34"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Fabrizio</a:t>
                      </a:r>
                      <a:r>
                        <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 </a:t>
                      </a:r>
                      <a:r>
                        <a:rPr kumimoji="0" lang="en-US" sz="1800" b="0"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Zeri</a:t>
                      </a:r>
                      <a:endPar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责任编辑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Etty</a:t>
                      </a:r>
                      <a:r>
                        <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 </a:t>
                      </a:r>
                      <a:r>
                        <a:rPr kumimoji="0" lang="en-US" sz="1800" b="0"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Bitton</a:t>
                      </a:r>
                      <a:endPar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rPr>
                        <a:t>Nilesh Thite, Lewis Williams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更新时间</a:t>
                      </a:r>
                      <a:endPar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2015</a:t>
                      </a:r>
                      <a:r>
                        <a:rPr kumimoji="0" lang="zh-CN" alt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年</a:t>
                      </a:r>
                      <a:r>
                        <a:rPr kumimoji="0" lang="en-US" altLang="zh-CN"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10</a:t>
                      </a:r>
                      <a:r>
                        <a:rPr kumimoji="0" lang="zh-CN" alt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月</a:t>
                      </a:r>
                      <a:r>
                        <a:rPr kumimoji="0" lang="en-US" altLang="zh-CN"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10</a:t>
                      </a:r>
                      <a:r>
                        <a:rPr kumimoji="0" lang="zh-CN" alt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日</a:t>
                      </a:r>
                      <a:endPar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内容复</a:t>
                      </a:r>
                      <a:r>
                        <a:rPr kumimoji="0" 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审时间</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2016</a:t>
                      </a:r>
                      <a:r>
                        <a:rPr kumimoji="0" lang="zh-CN" alt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年</a:t>
                      </a:r>
                      <a:r>
                        <a:rPr kumimoji="0" lang="en-US" altLang="zh-CN"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8</a:t>
                      </a:r>
                      <a:r>
                        <a:rPr kumimoji="0" lang="zh-CN" alt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rPr>
                        <a:t>月</a:t>
                      </a:r>
                      <a:endParaRPr kumimoji="0" lang="en-US" sz="18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cs typeface="Arial" panose="020B0604020202020204" pitchFamily="34"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lang="zh-CN" altLang="en-US" sz="1600" i="1" dirty="0">
                          <a:ln>
                            <a:noFill/>
                          </a:ln>
                          <a:solidFill>
                            <a:srgbClr val="000000"/>
                          </a:solidFill>
                          <a:effectLst/>
                          <a:latin typeface="Calibri" panose="020F0502020204030204" pitchFamily="34" charset="0"/>
                          <a:cs typeface="Arial" panose="020B0604020202020204" pitchFamily="34" charset="0"/>
                          <a:sym typeface="+mn-ea"/>
                        </a:rPr>
                        <a:t>原作者</a:t>
                      </a:r>
                      <a:endPar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**2014 </a:t>
                      </a:r>
                      <a:r>
                        <a:rPr kumimoji="0" lang="zh-CN" alt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编辑和审稿人</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pPr eaLnBrk="1" hangingPunct="1"/>
            <a:r>
              <a:rPr lang="zh-CN" altLang="en-US" dirty="0"/>
              <a:t>编审者</a:t>
            </a:r>
            <a:endParaRPr lang="en-US" altLang="en-US" dirty="0"/>
          </a:p>
        </p:txBody>
      </p:sp>
    </p:spTree>
    <p:extLst>
      <p:ext uri="{BB962C8B-B14F-4D97-AF65-F5344CB8AC3E}">
        <p14:creationId xmlns:p14="http://schemas.microsoft.com/office/powerpoint/2010/main" val="90527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843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843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843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18439" name="Picture 2" descr="D:\IACLE ALL MODULES\IACLE COL PICS\MOD 4 COL Pics\4L3\0215-97.tif"/>
          <p:cNvPicPr>
            <a:picLocks noChangeAspect="1" noChangeArrowheads="1"/>
          </p:cNvPicPr>
          <p:nvPr/>
        </p:nvPicPr>
        <p:blipFill>
          <a:blip r:embed="rId3" cstate="print"/>
          <a:srcRect/>
          <a:stretch>
            <a:fillRect/>
          </a:stretch>
        </p:blipFill>
        <p:spPr bwMode="auto">
          <a:xfrm>
            <a:off x="999067" y="928670"/>
            <a:ext cx="6986412" cy="5140325"/>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患者指导</a:t>
            </a:r>
            <a:r>
              <a:rPr lang="en-US" dirty="0"/>
              <a:t>: </a:t>
            </a:r>
            <a:r>
              <a:rPr lang="zh-CN" altLang="en-US" dirty="0">
                <a:solidFill>
                  <a:srgbClr val="FFFF00"/>
                </a:solidFill>
              </a:rPr>
              <a:t>注意事项</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945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946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946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9462" name="Rectangle 6"/>
          <p:cNvSpPr>
            <a:spLocks noGrp="1" noChangeArrowheads="1"/>
          </p:cNvSpPr>
          <p:nvPr>
            <p:ph idx="1"/>
          </p:nvPr>
        </p:nvSpPr>
        <p:spPr>
          <a:xfrm>
            <a:off x="1205113" y="1988840"/>
            <a:ext cx="6719711" cy="2036762"/>
          </a:xfrm>
        </p:spPr>
        <p:txBody>
          <a:bodyPr/>
          <a:lstStyle/>
          <a:p>
            <a:pPr marL="0" indent="0" algn="ctr">
              <a:lnSpc>
                <a:spcPct val="14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临床助理能够提供帮助</a:t>
            </a:r>
          </a:p>
          <a:p>
            <a:pPr marL="0" indent="0" algn="ctr">
              <a:lnSpc>
                <a:spcPct val="14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在接触镜操作过程中</a:t>
            </a:r>
          </a:p>
          <a:p>
            <a:pPr marL="0" indent="0" algn="ctr">
              <a:lnSpc>
                <a:spcPct val="14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是非常有价值的</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048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048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048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0487" name="Rectangle 7"/>
          <p:cNvSpPr>
            <a:spLocks noGrp="1" noChangeArrowheads="1"/>
          </p:cNvSpPr>
          <p:nvPr>
            <p:ph idx="1"/>
          </p:nvPr>
        </p:nvSpPr>
        <p:spPr>
          <a:xfrm>
            <a:off x="823333" y="909620"/>
            <a:ext cx="7349067" cy="4591050"/>
          </a:xfrm>
        </p:spPr>
        <p:txBody>
          <a:bodyPr/>
          <a:lstStyle/>
          <a:p>
            <a:pPr>
              <a:lnSpc>
                <a:spcPct val="150000"/>
              </a:lnSpc>
            </a:pPr>
            <a:r>
              <a:rPr lang="zh-CN" altLang="en-US" sz="2400" dirty="0"/>
              <a:t>病史采集</a:t>
            </a:r>
            <a:endParaRPr lang="en-US" sz="2400" dirty="0"/>
          </a:p>
          <a:p>
            <a:pPr>
              <a:lnSpc>
                <a:spcPct val="150000"/>
              </a:lnSpc>
            </a:pPr>
            <a:r>
              <a:rPr lang="zh-CN" altLang="en-US" sz="2400" dirty="0" err="1"/>
              <a:t>曲率仪</a:t>
            </a:r>
            <a:r>
              <a:rPr lang="en-US" sz="2400" dirty="0"/>
              <a:t>/</a:t>
            </a:r>
            <a:r>
              <a:rPr lang="zh-CN" altLang="en-US" sz="2400" dirty="0" err="1"/>
              <a:t>全自动曲率仪</a:t>
            </a:r>
            <a:r>
              <a:rPr lang="en-US" sz="2400" dirty="0"/>
              <a:t>/</a:t>
            </a:r>
            <a:r>
              <a:rPr lang="zh-CN" altLang="en-US" sz="2400" dirty="0"/>
              <a:t>角膜地形图仪</a:t>
            </a:r>
            <a:endParaRPr lang="en-US" sz="2400" dirty="0"/>
          </a:p>
          <a:p>
            <a:pPr>
              <a:lnSpc>
                <a:spcPct val="150000"/>
              </a:lnSpc>
            </a:pPr>
            <a:r>
              <a:rPr lang="zh-CN" altLang="en-US" sz="2400" dirty="0" err="1"/>
              <a:t>电脑验光仪</a:t>
            </a:r>
            <a:endParaRPr lang="en-US" sz="2400" dirty="0"/>
          </a:p>
          <a:p>
            <a:pPr>
              <a:lnSpc>
                <a:spcPct val="150000"/>
              </a:lnSpc>
            </a:pPr>
            <a:r>
              <a:rPr lang="zh-CN" altLang="en-US" sz="2400" dirty="0"/>
              <a:t>视野检查</a:t>
            </a:r>
            <a:endParaRPr lang="en-US" sz="2400" dirty="0"/>
          </a:p>
          <a:p>
            <a:pPr>
              <a:lnSpc>
                <a:spcPct val="150000"/>
              </a:lnSpc>
            </a:pPr>
            <a:r>
              <a:rPr lang="zh-CN" altLang="en-US" sz="2400" dirty="0"/>
              <a:t>镜片摘戴教导</a:t>
            </a:r>
            <a:endParaRPr lang="en-US" sz="2400" dirty="0"/>
          </a:p>
          <a:p>
            <a:pPr>
              <a:lnSpc>
                <a:spcPct val="150000"/>
              </a:lnSpc>
            </a:pPr>
            <a:r>
              <a:rPr lang="zh-CN" altLang="en-US" sz="2400" dirty="0"/>
              <a:t>试戴片维护</a:t>
            </a:r>
            <a:endParaRPr lang="en-US" sz="2400" dirty="0"/>
          </a:p>
          <a:p>
            <a:pPr>
              <a:lnSpc>
                <a:spcPct val="150000"/>
              </a:lnSpc>
            </a:pPr>
            <a:endParaRPr lang="en-US" sz="2400" b="1" dirty="0"/>
          </a:p>
          <a:p>
            <a:pPr>
              <a:lnSpc>
                <a:spcPct val="150000"/>
              </a:lnSpc>
            </a:pPr>
            <a:endParaRPr lang="en-US" sz="2400" dirty="0"/>
          </a:p>
        </p:txBody>
      </p:sp>
      <p:sp>
        <p:nvSpPr>
          <p:cNvPr id="9" name="Rectangle 6"/>
          <p:cNvSpPr>
            <a:spLocks noGrp="1" noChangeArrowheads="1"/>
          </p:cNvSpPr>
          <p:nvPr>
            <p:ph type="title"/>
          </p:nvPr>
        </p:nvSpPr>
        <p:spPr>
          <a:xfrm>
            <a:off x="183976" y="-242913"/>
            <a:ext cx="8708504" cy="1143001"/>
          </a:xfrm>
          <a:noFill/>
        </p:spPr>
        <p:txBody>
          <a:bodyPr>
            <a:normAutofit/>
          </a:bodyPr>
          <a:lstStyle/>
          <a:p>
            <a:r>
              <a:rPr lang="zh-CN" altLang="en-US" dirty="0"/>
              <a:t>临床助理</a:t>
            </a:r>
            <a:r>
              <a:rPr lang="en-US" dirty="0"/>
              <a:t>: </a:t>
            </a:r>
            <a:r>
              <a:rPr lang="zh-CN" altLang="en-US" dirty="0">
                <a:solidFill>
                  <a:srgbClr val="FFFF00"/>
                </a:solidFill>
              </a:rPr>
              <a:t>可委任的方面</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150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150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150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1511" name="Picture 2" descr="D:\IACLE ALL MODULES\IACLE COL PICS\MOD 4 COL Pics\4L3\0208-97.tif"/>
          <p:cNvPicPr>
            <a:picLocks noChangeAspect="1" noChangeArrowheads="1"/>
          </p:cNvPicPr>
          <p:nvPr/>
        </p:nvPicPr>
        <p:blipFill>
          <a:blip r:embed="rId3" cstate="print"/>
          <a:srcRect/>
          <a:stretch>
            <a:fillRect/>
          </a:stretch>
        </p:blipFill>
        <p:spPr bwMode="auto">
          <a:xfrm>
            <a:off x="1152525" y="928670"/>
            <a:ext cx="6836834" cy="5057775"/>
          </a:xfrm>
          <a:prstGeom prst="rect">
            <a:avLst/>
          </a:prstGeom>
          <a:noFill/>
          <a:ln w="9525">
            <a:noFill/>
            <a:miter lim="800000"/>
            <a:headEnd/>
            <a:tailEnd/>
          </a:ln>
        </p:spPr>
      </p:pic>
      <p:sp>
        <p:nvSpPr>
          <p:cNvPr id="10" name="Rectangle 6"/>
          <p:cNvSpPr>
            <a:spLocks noGrp="1" noChangeArrowheads="1"/>
          </p:cNvSpPr>
          <p:nvPr>
            <p:ph type="title"/>
          </p:nvPr>
        </p:nvSpPr>
        <p:spPr>
          <a:xfrm>
            <a:off x="183976" y="-242913"/>
            <a:ext cx="8708504" cy="1143001"/>
          </a:xfrm>
          <a:noFill/>
        </p:spPr>
        <p:txBody>
          <a:bodyPr>
            <a:normAutofit/>
          </a:bodyPr>
          <a:lstStyle/>
          <a:p>
            <a:r>
              <a:rPr lang="zh-CN" altLang="en-US" dirty="0">
                <a:solidFill>
                  <a:srgbClr val="FFFF00"/>
                </a:solidFill>
              </a:rPr>
              <a:t>临床助理</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253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253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253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2535" name="Picture 2" descr="D:\IACLE ALL MODULES\IACLE MODULE 4\Original\Color Pics\4L3\0218-97.tiff"/>
          <p:cNvPicPr>
            <a:picLocks noChangeAspect="1" noChangeArrowheads="1"/>
          </p:cNvPicPr>
          <p:nvPr/>
        </p:nvPicPr>
        <p:blipFill>
          <a:blip r:embed="rId3" cstate="print"/>
          <a:srcRect/>
          <a:stretch>
            <a:fillRect/>
          </a:stretch>
        </p:blipFill>
        <p:spPr bwMode="auto">
          <a:xfrm>
            <a:off x="1108452" y="928670"/>
            <a:ext cx="6911622" cy="5086350"/>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8708504" cy="1143001"/>
          </a:xfrm>
          <a:noFill/>
        </p:spPr>
        <p:txBody>
          <a:bodyPr>
            <a:normAutofit/>
          </a:bodyPr>
          <a:lstStyle/>
          <a:p>
            <a:r>
              <a:rPr lang="zh-CN" altLang="en-US" dirty="0"/>
              <a:t>临床助理</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355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355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355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3559" name="Picture 2" descr="D:\IACLE ALL MODULES\IACLE COL PICS\MOD 4 COL Pics\4L3\0231-97.tif"/>
          <p:cNvPicPr>
            <a:picLocks noChangeAspect="1" noChangeArrowheads="1"/>
          </p:cNvPicPr>
          <p:nvPr/>
        </p:nvPicPr>
        <p:blipFill>
          <a:blip r:embed="rId3" cstate="print"/>
          <a:srcRect/>
          <a:stretch>
            <a:fillRect/>
          </a:stretch>
        </p:blipFill>
        <p:spPr bwMode="auto">
          <a:xfrm>
            <a:off x="1123245" y="928670"/>
            <a:ext cx="6914444" cy="5113337"/>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8708504" cy="1143001"/>
          </a:xfrm>
          <a:noFill/>
        </p:spPr>
        <p:txBody>
          <a:bodyPr>
            <a:normAutofit/>
          </a:bodyPr>
          <a:lstStyle/>
          <a:p>
            <a:r>
              <a:rPr lang="zh-CN" altLang="en-US" dirty="0"/>
              <a:t>临床助理</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457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458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458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4582" name="Rectangle 6"/>
          <p:cNvSpPr>
            <a:spLocks noGrp="1" noChangeArrowheads="1"/>
          </p:cNvSpPr>
          <p:nvPr>
            <p:ph type="title"/>
          </p:nvPr>
        </p:nvSpPr>
        <p:spPr>
          <a:xfrm>
            <a:off x="183976" y="-242913"/>
            <a:ext cx="7772400" cy="1143001"/>
          </a:xfrm>
          <a:noFill/>
        </p:spPr>
        <p:txBody>
          <a:bodyPr>
            <a:normAutofit/>
          </a:bodyPr>
          <a:lstStyle/>
          <a:p>
            <a:r>
              <a:rPr lang="zh-CN" altLang="en-US" dirty="0"/>
              <a:t>接触镜操作技巧的教授</a:t>
            </a:r>
          </a:p>
        </p:txBody>
      </p:sp>
      <p:sp>
        <p:nvSpPr>
          <p:cNvPr id="24583" name="Rectangle 7"/>
          <p:cNvSpPr>
            <a:spLocks noGrp="1" noChangeArrowheads="1"/>
          </p:cNvSpPr>
          <p:nvPr>
            <p:ph idx="1"/>
          </p:nvPr>
        </p:nvSpPr>
        <p:spPr>
          <a:xfrm>
            <a:off x="820222" y="774228"/>
            <a:ext cx="6848122" cy="4238947"/>
          </a:xfrm>
        </p:spPr>
        <p:txBody>
          <a:bodyPr/>
          <a:lstStyle/>
          <a:p>
            <a:pPr>
              <a:lnSpc>
                <a:spcPct val="200000"/>
              </a:lnSpc>
              <a:tabLst>
                <a:tab pos="2511425" algn="l"/>
              </a:tabLst>
            </a:pPr>
            <a:r>
              <a:rPr lang="zh-CN" altLang="en-US" sz="2400" dirty="0"/>
              <a:t>配戴和摘除</a:t>
            </a:r>
            <a:endParaRPr lang="en-US" sz="2400" dirty="0"/>
          </a:p>
          <a:p>
            <a:pPr>
              <a:lnSpc>
                <a:spcPct val="200000"/>
              </a:lnSpc>
              <a:tabLst>
                <a:tab pos="2511425" algn="l"/>
              </a:tabLst>
            </a:pPr>
            <a:r>
              <a:rPr lang="zh-CN" altLang="en-US" sz="2400" dirty="0"/>
              <a:t>在镜盒存放和拿取</a:t>
            </a:r>
            <a:endParaRPr lang="en-US" sz="2400" dirty="0"/>
          </a:p>
          <a:p>
            <a:pPr>
              <a:lnSpc>
                <a:spcPct val="200000"/>
              </a:lnSpc>
              <a:tabLst>
                <a:tab pos="2511425" algn="l"/>
              </a:tabLst>
            </a:pPr>
            <a:r>
              <a:rPr lang="zh-CN" altLang="en-US" sz="2400" dirty="0"/>
              <a:t>揉搓和冲洗过程</a:t>
            </a:r>
            <a:endParaRPr lang="en-US" sz="2400" dirty="0"/>
          </a:p>
          <a:p>
            <a:pPr>
              <a:lnSpc>
                <a:spcPct val="200000"/>
              </a:lnSpc>
              <a:tabLst>
                <a:tab pos="2511425" algn="l"/>
              </a:tabLst>
            </a:pPr>
            <a:r>
              <a:rPr lang="zh-CN" altLang="en-US" sz="2400" dirty="0"/>
              <a:t>接触镜意外掉落或偏位</a:t>
            </a:r>
            <a:endParaRPr lang="en-US" sz="2400" dirty="0"/>
          </a:p>
          <a:p>
            <a:pPr>
              <a:lnSpc>
                <a:spcPct val="200000"/>
              </a:lnSpc>
              <a:tabLst>
                <a:tab pos="2511425" algn="l"/>
              </a:tabLst>
            </a:pPr>
            <a:r>
              <a:rPr lang="zh-CN" altLang="en-US" sz="2400" dirty="0"/>
              <a:t>紧急摘除</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560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560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560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5607" name="Picture 2" descr="D:\IACLE ALL MODULES\IACLE COL PICS\MOD 4 COL Pics\4L3\0103-92.tif"/>
          <p:cNvPicPr>
            <a:picLocks noChangeAspect="1" noChangeArrowheads="1"/>
          </p:cNvPicPr>
          <p:nvPr/>
        </p:nvPicPr>
        <p:blipFill>
          <a:blip r:embed="rId3" cstate="print"/>
          <a:srcRect/>
          <a:stretch>
            <a:fillRect/>
          </a:stretch>
        </p:blipFill>
        <p:spPr bwMode="auto">
          <a:xfrm>
            <a:off x="1358220" y="928670"/>
            <a:ext cx="6928556" cy="5124450"/>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接触镜操作技巧的教授</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662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662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662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6631" name="Picture 3" descr="D:\IACLE ALL MODULES\IACLE COL PICS\MOD 4 COL Pics\4L3\0219-97.tif"/>
          <p:cNvPicPr>
            <a:picLocks noChangeAspect="1" noChangeArrowheads="1"/>
          </p:cNvPicPr>
          <p:nvPr/>
        </p:nvPicPr>
        <p:blipFill>
          <a:blip r:embed="rId3" cstate="print"/>
          <a:srcRect/>
          <a:stretch>
            <a:fillRect/>
          </a:stretch>
        </p:blipFill>
        <p:spPr bwMode="auto">
          <a:xfrm>
            <a:off x="1131207" y="857232"/>
            <a:ext cx="6941255" cy="5133975"/>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接触镜操作技巧的教授</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765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765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765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7655" name="Picture 2" descr="D:\IACLE ALL MODULES\IACLE COL PICS\MOD 4 COL Pics\4L3\0214-97.tif"/>
          <p:cNvPicPr>
            <a:picLocks noChangeAspect="1" noChangeArrowheads="1"/>
          </p:cNvPicPr>
          <p:nvPr/>
        </p:nvPicPr>
        <p:blipFill>
          <a:blip r:embed="rId3" cstate="print"/>
          <a:srcRect/>
          <a:stretch>
            <a:fillRect/>
          </a:stretch>
        </p:blipFill>
        <p:spPr bwMode="auto">
          <a:xfrm>
            <a:off x="1148140" y="928670"/>
            <a:ext cx="6924322" cy="5094288"/>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接触镜操作技巧的教授</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4551"/>
            <a:ext cx="7687733" cy="335476"/>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97255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867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867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867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8679" name="Rectangle 7"/>
          <p:cNvSpPr>
            <a:spLocks noGrp="1" noChangeArrowheads="1"/>
          </p:cNvSpPr>
          <p:nvPr>
            <p:ph idx="1"/>
          </p:nvPr>
        </p:nvSpPr>
        <p:spPr>
          <a:xfrm>
            <a:off x="818664" y="912564"/>
            <a:ext cx="8073816" cy="4604667"/>
          </a:xfrm>
        </p:spPr>
        <p:txBody>
          <a:bodyPr/>
          <a:lstStyle/>
          <a:p>
            <a:pPr>
              <a:lnSpc>
                <a:spcPct val="150000"/>
              </a:lnSpc>
              <a:tabLst>
                <a:tab pos="2511425" algn="l"/>
              </a:tabLst>
            </a:pPr>
            <a:r>
              <a:rPr lang="zh-CN" altLang="en-US" sz="2400" dirty="0"/>
              <a:t>针对患者的个性化的镜片护理方案</a:t>
            </a:r>
            <a:endParaRPr lang="en-US" sz="2400" dirty="0"/>
          </a:p>
          <a:p>
            <a:pPr>
              <a:lnSpc>
                <a:spcPct val="150000"/>
              </a:lnSpc>
              <a:tabLst>
                <a:tab pos="2511425" algn="l"/>
              </a:tabLst>
            </a:pPr>
            <a:r>
              <a:rPr lang="zh-CN" altLang="en-US" sz="2400" dirty="0"/>
              <a:t>简化教导</a:t>
            </a:r>
            <a:endParaRPr lang="en-US" sz="2400" dirty="0"/>
          </a:p>
          <a:p>
            <a:pPr>
              <a:lnSpc>
                <a:spcPct val="150000"/>
              </a:lnSpc>
              <a:tabLst>
                <a:tab pos="2511425" algn="l"/>
              </a:tabLst>
            </a:pPr>
            <a:r>
              <a:rPr lang="zh-CN" altLang="en-US" sz="2400" dirty="0"/>
              <a:t>提供演示、图文并茂的详细说明，以及最简必需护理产品清单</a:t>
            </a:r>
            <a:r>
              <a:rPr lang="en-US" sz="2400" dirty="0"/>
              <a:t> </a:t>
            </a:r>
          </a:p>
          <a:p>
            <a:pPr>
              <a:lnSpc>
                <a:spcPct val="150000"/>
              </a:lnSpc>
              <a:tabLst>
                <a:tab pos="2511425" algn="l"/>
              </a:tabLst>
            </a:pPr>
            <a:r>
              <a:rPr lang="zh-CN" altLang="en-US" sz="2400" dirty="0"/>
              <a:t>如有需要，可以对一个负责人的家庭成员进行适当的指导</a:t>
            </a:r>
            <a:endParaRPr lang="en-US" sz="2400" dirty="0"/>
          </a:p>
          <a:p>
            <a:pPr>
              <a:lnSpc>
                <a:spcPct val="150000"/>
              </a:lnSpc>
              <a:tabLst>
                <a:tab pos="2511425" algn="l"/>
              </a:tabLst>
            </a:pPr>
            <a:r>
              <a:rPr lang="zh-CN" altLang="en-US" sz="2400" dirty="0"/>
              <a:t>建议不要随意替换产品</a:t>
            </a:r>
          </a:p>
        </p:txBody>
      </p:sp>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护理产品使用的教授</a:t>
            </a:r>
          </a:p>
        </p:txBody>
      </p:sp>
      <p:pic>
        <p:nvPicPr>
          <p:cNvPr id="10" name="Picture 5" descr="Brown lens Pharmacy peroxide lo1024"/>
          <p:cNvPicPr>
            <a:picLocks noChangeAspect="1" noChangeArrowheads="1"/>
          </p:cNvPicPr>
          <p:nvPr/>
        </p:nvPicPr>
        <p:blipFill rotWithShape="1">
          <a:blip r:embed="rId3" cstate="print">
            <a:lum bright="12000"/>
            <a:extLst>
              <a:ext uri="{28A0092B-C50C-407E-A947-70E740481C1C}">
                <a14:useLocalDpi xmlns:a14="http://schemas.microsoft.com/office/drawing/2010/main" val="0"/>
              </a:ext>
            </a:extLst>
          </a:blip>
          <a:srcRect l="1" t="6271" r="3296" b="5186"/>
          <a:stretch>
            <a:fillRect/>
          </a:stretch>
        </p:blipFill>
        <p:spPr bwMode="auto">
          <a:xfrm>
            <a:off x="6804248" y="3884592"/>
            <a:ext cx="2351881" cy="2341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2969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2970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2970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pic>
        <p:nvPicPr>
          <p:cNvPr id="29703" name="Picture 2" descr="D:\IACLE ALL MODULES\IACLE COL PICS\MOD 4 COL Pics\4L3\0216-97.tif"/>
          <p:cNvPicPr>
            <a:picLocks noChangeAspect="1" noChangeArrowheads="1"/>
          </p:cNvPicPr>
          <p:nvPr/>
        </p:nvPicPr>
        <p:blipFill>
          <a:blip r:embed="rId3" cstate="print"/>
          <a:srcRect/>
          <a:stretch>
            <a:fillRect/>
          </a:stretch>
        </p:blipFill>
        <p:spPr bwMode="auto">
          <a:xfrm>
            <a:off x="1152873" y="928670"/>
            <a:ext cx="6937022" cy="5105400"/>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护理产品的使用的教授</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072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072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072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0727" name="Rectangle 7"/>
          <p:cNvSpPr>
            <a:spLocks noGrp="1" noChangeArrowheads="1"/>
          </p:cNvSpPr>
          <p:nvPr>
            <p:ph idx="1"/>
          </p:nvPr>
        </p:nvSpPr>
        <p:spPr>
          <a:xfrm>
            <a:off x="825220" y="916756"/>
            <a:ext cx="8139267" cy="3088307"/>
          </a:xfrm>
        </p:spPr>
        <p:txBody>
          <a:bodyPr/>
          <a:lstStyle/>
          <a:p>
            <a:pPr>
              <a:lnSpc>
                <a:spcPct val="150000"/>
              </a:lnSpc>
              <a:tabLst>
                <a:tab pos="2511425" algn="l"/>
              </a:tabLst>
            </a:pPr>
            <a:r>
              <a:rPr lang="zh-CN" altLang="en-US" sz="2400" dirty="0"/>
              <a:t>提供不同种类型的镜片盒样品</a:t>
            </a:r>
            <a:endParaRPr lang="en-US" sz="2400" dirty="0"/>
          </a:p>
          <a:p>
            <a:pPr>
              <a:lnSpc>
                <a:spcPct val="150000"/>
              </a:lnSpc>
              <a:tabLst>
                <a:tab pos="2511425" algn="l"/>
              </a:tabLst>
            </a:pPr>
            <a:r>
              <a:rPr lang="zh-CN" altLang="en-US" sz="2400" dirty="0"/>
              <a:t>镜盒更换周期以及清洁说明</a:t>
            </a:r>
            <a:endParaRPr lang="en-US" sz="2400" dirty="0"/>
          </a:p>
          <a:p>
            <a:pPr>
              <a:lnSpc>
                <a:spcPct val="150000"/>
              </a:lnSpc>
              <a:tabLst>
                <a:tab pos="2511425" algn="l"/>
              </a:tabLst>
            </a:pPr>
            <a:r>
              <a:rPr lang="zh-CN" altLang="en-US" sz="2400" dirty="0"/>
              <a:t>注意提供镜盒护理标准中的视觉线索，尤其是对不充分者</a:t>
            </a:r>
            <a:endParaRPr lang="en-US" sz="2400" dirty="0"/>
          </a:p>
          <a:p>
            <a:pPr>
              <a:lnSpc>
                <a:spcPct val="150000"/>
              </a:lnSpc>
              <a:tabLst>
                <a:tab pos="2511425" algn="l"/>
              </a:tabLst>
            </a:pPr>
            <a:r>
              <a:rPr lang="zh-CN" altLang="en-US" sz="2400" dirty="0"/>
              <a:t>用案例图片说明不遵医嘱的风险</a:t>
            </a:r>
          </a:p>
        </p:txBody>
      </p:sp>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镜片盒护理的教授</a:t>
            </a:r>
          </a:p>
        </p:txBody>
      </p:sp>
      <p:pic>
        <p:nvPicPr>
          <p:cNvPr id="10" name="Picture 7" descr="46"/>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6372200" y="4415254"/>
            <a:ext cx="2771799" cy="181630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174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174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174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pic>
        <p:nvPicPr>
          <p:cNvPr id="31751" name="Picture 2" descr="D:\IACLE ALL MODULES\IACLE COL PICS\MOD 4 COL Pics\4L3\0230-97.tif"/>
          <p:cNvPicPr>
            <a:picLocks noChangeAspect="1" noChangeArrowheads="1"/>
          </p:cNvPicPr>
          <p:nvPr/>
        </p:nvPicPr>
        <p:blipFill>
          <a:blip r:embed="rId3" cstate="print"/>
          <a:srcRect/>
          <a:stretch>
            <a:fillRect/>
          </a:stretch>
        </p:blipFill>
        <p:spPr bwMode="auto">
          <a:xfrm>
            <a:off x="4572000" y="2838369"/>
            <a:ext cx="4584949" cy="3389947"/>
          </a:xfrm>
          <a:prstGeom prst="rect">
            <a:avLst/>
          </a:prstGeom>
          <a:noFill/>
          <a:ln w="9525">
            <a:noFill/>
            <a:miter lim="800000"/>
            <a:headEnd/>
            <a:tailEnd/>
          </a:ln>
        </p:spPr>
      </p:pic>
      <p:sp>
        <p:nvSpPr>
          <p:cNvPr id="9" name="Rectangle 6"/>
          <p:cNvSpPr>
            <a:spLocks noGrp="1" noChangeArrowheads="1"/>
          </p:cNvSpPr>
          <p:nvPr>
            <p:ph type="title"/>
          </p:nvPr>
        </p:nvSpPr>
        <p:spPr>
          <a:xfrm>
            <a:off x="183976" y="-242913"/>
            <a:ext cx="7772400" cy="1143001"/>
          </a:xfrm>
          <a:noFill/>
        </p:spPr>
        <p:txBody>
          <a:bodyPr>
            <a:normAutofit/>
          </a:bodyPr>
          <a:lstStyle/>
          <a:p>
            <a:r>
              <a:rPr lang="zh-CN" altLang="en-US" dirty="0"/>
              <a:t>镜片盒护理的教授</a:t>
            </a:r>
          </a:p>
        </p:txBody>
      </p:sp>
      <p:pic>
        <p:nvPicPr>
          <p:cNvPr id="1026" name="Picture 2" descr="E:\Optometry Stuff N MOptom Stuff\MOptom Stuff\Lens Care\LCP Lecture\GP Lens Cases l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193" y="779562"/>
            <a:ext cx="5251718" cy="2457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277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277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277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2774" name="Rectangle 6"/>
          <p:cNvSpPr>
            <a:spLocks noGrp="1" noChangeArrowheads="1"/>
          </p:cNvSpPr>
          <p:nvPr>
            <p:ph type="title"/>
          </p:nvPr>
        </p:nvSpPr>
        <p:spPr>
          <a:xfrm>
            <a:off x="183976" y="-242913"/>
            <a:ext cx="8852520" cy="1143000"/>
          </a:xfrm>
          <a:noFill/>
        </p:spPr>
        <p:txBody>
          <a:bodyPr>
            <a:normAutofit/>
          </a:bodyPr>
          <a:lstStyle/>
          <a:p>
            <a:r>
              <a:rPr lang="zh-CN" altLang="en-US" dirty="0"/>
              <a:t>把患者遗忘镜片护理的风险最小化</a:t>
            </a:r>
          </a:p>
        </p:txBody>
      </p:sp>
      <p:sp>
        <p:nvSpPr>
          <p:cNvPr id="32775" name="Rectangle 7"/>
          <p:cNvSpPr>
            <a:spLocks noGrp="1" noChangeArrowheads="1"/>
          </p:cNvSpPr>
          <p:nvPr>
            <p:ph idx="1"/>
          </p:nvPr>
        </p:nvSpPr>
        <p:spPr>
          <a:xfrm>
            <a:off x="818059" y="919146"/>
            <a:ext cx="8362453" cy="2036763"/>
          </a:xfrm>
        </p:spPr>
        <p:txBody>
          <a:bodyPr/>
          <a:lstStyle/>
          <a:p>
            <a:pPr>
              <a:lnSpc>
                <a:spcPct val="150000"/>
              </a:lnSpc>
              <a:tabLst>
                <a:tab pos="1905000" algn="l"/>
              </a:tabLst>
            </a:pPr>
            <a:r>
              <a:rPr lang="zh-CN" altLang="en-US" sz="2400" dirty="0"/>
              <a:t>辅助工具</a:t>
            </a:r>
            <a:r>
              <a:rPr lang="en-US" sz="2400" dirty="0"/>
              <a:t>:	- </a:t>
            </a:r>
            <a:r>
              <a:rPr lang="zh-CN" altLang="en-US" sz="2400" dirty="0"/>
              <a:t>视频</a:t>
            </a:r>
            <a:r>
              <a:rPr lang="en-US" sz="2400" dirty="0"/>
              <a:t> (CD, DVD, USB, </a:t>
            </a:r>
            <a:r>
              <a:rPr lang="zh-CN" altLang="en-US" sz="2400" dirty="0"/>
              <a:t>网站链接</a:t>
            </a:r>
            <a:r>
              <a:rPr lang="en-US" sz="2400" dirty="0"/>
              <a:t>)</a:t>
            </a:r>
          </a:p>
          <a:p>
            <a:pPr lvl="4">
              <a:lnSpc>
                <a:spcPct val="150000"/>
              </a:lnSpc>
              <a:buFontTx/>
              <a:buNone/>
              <a:tabLst>
                <a:tab pos="1905000" algn="l"/>
              </a:tabLst>
            </a:pPr>
            <a:r>
              <a:rPr lang="en-US" sz="2400" dirty="0"/>
              <a:t>	- </a:t>
            </a:r>
            <a:r>
              <a:rPr lang="zh-CN" altLang="en-US" sz="2400" dirty="0"/>
              <a:t>插图和印刷说明</a:t>
            </a:r>
            <a:endParaRPr lang="en-US" sz="2400" dirty="0"/>
          </a:p>
          <a:p>
            <a:pPr lvl="4">
              <a:lnSpc>
                <a:spcPct val="150000"/>
              </a:lnSpc>
              <a:buFontTx/>
              <a:buNone/>
              <a:tabLst>
                <a:tab pos="1905000" algn="l"/>
              </a:tabLst>
            </a:pPr>
            <a:r>
              <a:rPr lang="en-US" sz="2400" dirty="0"/>
              <a:t>	- </a:t>
            </a:r>
            <a:r>
              <a:rPr lang="zh-CN" altLang="en-US" sz="2400" dirty="0"/>
              <a:t>清单</a:t>
            </a:r>
            <a:endParaRPr lang="en-US" sz="2400" dirty="0"/>
          </a:p>
          <a:p>
            <a:pPr lvl="4">
              <a:lnSpc>
                <a:spcPct val="150000"/>
              </a:lnSpc>
              <a:buFontTx/>
              <a:buNone/>
              <a:tabLst>
                <a:tab pos="1905000" algn="l"/>
              </a:tabLst>
            </a:pPr>
            <a:r>
              <a:rPr lang="en-US" sz="2400" dirty="0"/>
              <a:t>	- </a:t>
            </a:r>
            <a:r>
              <a:rPr lang="zh-CN" altLang="en-US" sz="2400" dirty="0"/>
              <a:t>标签</a:t>
            </a:r>
            <a:endParaRPr lang="en-US" sz="2400" dirty="0"/>
          </a:p>
          <a:p>
            <a:pPr lvl="4">
              <a:lnSpc>
                <a:spcPct val="150000"/>
              </a:lnSpc>
              <a:buFontTx/>
              <a:buNone/>
              <a:tabLst>
                <a:tab pos="1905000" algn="l"/>
              </a:tabLst>
            </a:pPr>
            <a:r>
              <a:rPr lang="en-US" sz="2400" dirty="0"/>
              <a:t>	- </a:t>
            </a:r>
            <a:r>
              <a:rPr lang="zh-CN" altLang="en-US" sz="2400" dirty="0"/>
              <a:t>计划表</a:t>
            </a:r>
            <a:endParaRPr lang="en-US" sz="2400" dirty="0"/>
          </a:p>
          <a:p>
            <a:pPr>
              <a:lnSpc>
                <a:spcPct val="150000"/>
              </a:lnSpc>
              <a:tabLst>
                <a:tab pos="1905000" algn="l"/>
              </a:tabLst>
            </a:pPr>
            <a:r>
              <a:rPr lang="zh-CN" altLang="en-US" sz="2400" dirty="0"/>
              <a:t>不断重复</a:t>
            </a:r>
            <a:endParaRPr lang="en-US" sz="2400" dirty="0"/>
          </a:p>
          <a:p>
            <a:pPr>
              <a:lnSpc>
                <a:spcPct val="150000"/>
              </a:lnSpc>
              <a:tabLst>
                <a:tab pos="1905000" algn="l"/>
              </a:tabLst>
            </a:pPr>
            <a:r>
              <a:rPr lang="zh-CN" altLang="en-US" sz="2400" dirty="0"/>
              <a:t>抓住每次机会对患者进行巩固</a:t>
            </a:r>
            <a:r>
              <a:rPr lang="en-US" sz="2400" dirty="0"/>
              <a:t>(</a:t>
            </a:r>
            <a:r>
              <a:rPr lang="zh-CN" altLang="en-US" sz="2400" dirty="0"/>
              <a:t>尤其是配后复查时</a:t>
            </a:r>
            <a:r>
              <a:rPr lang="en-US" sz="2400" dirty="0"/>
              <a: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379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379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dirty="0"/>
          </a:p>
        </p:txBody>
      </p:sp>
      <p:sp>
        <p:nvSpPr>
          <p:cNvPr id="3379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dirty="0"/>
          </a:p>
        </p:txBody>
      </p:sp>
      <p:sp>
        <p:nvSpPr>
          <p:cNvPr id="33798" name="Rectangle 7"/>
          <p:cNvSpPr>
            <a:spLocks noGrp="1" noChangeArrowheads="1"/>
          </p:cNvSpPr>
          <p:nvPr>
            <p:ph type="title"/>
          </p:nvPr>
        </p:nvSpPr>
        <p:spPr>
          <a:xfrm>
            <a:off x="188378" y="-242913"/>
            <a:ext cx="6850944" cy="1143001"/>
          </a:xfrm>
        </p:spPr>
        <p:txBody>
          <a:bodyPr>
            <a:normAutofit/>
          </a:bodyPr>
          <a:lstStyle/>
          <a:p>
            <a:r>
              <a:rPr lang="zh-CN" altLang="en-US" dirty="0"/>
              <a:t>理解接触镜配戴模式</a:t>
            </a:r>
          </a:p>
        </p:txBody>
      </p:sp>
      <p:sp>
        <p:nvSpPr>
          <p:cNvPr id="2" name="TextBox 1"/>
          <p:cNvSpPr txBox="1"/>
          <p:nvPr/>
        </p:nvSpPr>
        <p:spPr>
          <a:xfrm>
            <a:off x="820900" y="1028353"/>
            <a:ext cx="7927564" cy="1938992"/>
          </a:xfrm>
          <a:prstGeom prst="rect">
            <a:avLst/>
          </a:prstGeom>
          <a:noFill/>
        </p:spPr>
        <p:txBody>
          <a:bodyPr wrap="square" rtlCol="0">
            <a:spAutoFit/>
          </a:bodyPr>
          <a:lstStyle/>
          <a:p>
            <a:pPr marL="285750" indent="-285750">
              <a:buFont typeface="Arial" panose="020B0604020202020204" pitchFamily="34" charset="0"/>
              <a:buChar char="•"/>
            </a:pPr>
            <a:r>
              <a:rPr lang="zh-CN" altLang="en-AU" sz="2400" dirty="0">
                <a:solidFill>
                  <a:srgbClr val="5C6F7B"/>
                </a:solidFill>
                <a:latin typeface="Arial" panose="020B0604020202020204" pitchFamily="34" charset="0"/>
                <a:cs typeface="Arial" panose="020B0604020202020204" pitchFamily="34" charset="0"/>
              </a:rPr>
              <a:t>向患者说明，不同的人需要不同的配戴模式以及相应的护理</a:t>
            </a:r>
            <a:r>
              <a:rPr lang="zh-CN" altLang="en-US" sz="2400" dirty="0">
                <a:solidFill>
                  <a:srgbClr val="5C6F7B"/>
                </a:solidFill>
                <a:latin typeface="Arial" panose="020B0604020202020204" pitchFamily="34" charset="0"/>
              </a:rPr>
              <a:t>产品</a:t>
            </a:r>
            <a:endParaRPr lang="en-AU" sz="2400" dirty="0">
              <a:solidFill>
                <a:srgbClr val="5C6F7B"/>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zh-CN" altLang="en-US" sz="2400" dirty="0">
                <a:solidFill>
                  <a:srgbClr val="5C6F7B"/>
                </a:solidFill>
                <a:latin typeface="Arial" panose="020B0604020202020204" pitchFamily="34" charset="0"/>
                <a:cs typeface="Arial" panose="020B0604020202020204" pitchFamily="34" charset="0"/>
              </a:rPr>
              <a:t>故</a:t>
            </a:r>
            <a:r>
              <a:rPr lang="zh-CN" altLang="en-AU" sz="2400" dirty="0">
                <a:solidFill>
                  <a:srgbClr val="5C6F7B"/>
                </a:solidFill>
                <a:latin typeface="Arial" panose="020B0604020202020204" pitchFamily="34" charset="0"/>
                <a:cs typeface="Arial" panose="020B0604020202020204" pitchFamily="34" charset="0"/>
              </a:rPr>
              <a:t>不同的人需要不同的操作教程以及不同的护理产品</a:t>
            </a:r>
            <a:endParaRPr lang="en-AU" sz="2400" dirty="0">
              <a:solidFill>
                <a:srgbClr val="5C6F7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solidFill>
                <a:srgbClr val="5C6F7B"/>
              </a:solidFill>
              <a:latin typeface="Arial" panose="020B0604020202020204" pitchFamily="34" charset="0"/>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srgbClr val="000000"/>
              </a:solidFill>
              <a:latin typeface="Times New Roman" panose="02020603050405020304" pitchFamily="18" charset="0"/>
            </a:endParaRPr>
          </a:p>
        </p:txBody>
      </p:sp>
      <p:sp>
        <p:nvSpPr>
          <p:cNvPr id="3379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srgbClr val="000000"/>
              </a:solidFill>
              <a:latin typeface="Times New Roman" panose="02020603050405020304" pitchFamily="18" charset="0"/>
            </a:endParaRPr>
          </a:p>
        </p:txBody>
      </p:sp>
      <p:sp>
        <p:nvSpPr>
          <p:cNvPr id="3379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srgbClr val="000000"/>
              </a:solidFill>
              <a:latin typeface="Times New Roman" panose="02020603050405020304" pitchFamily="18" charset="0"/>
            </a:endParaRPr>
          </a:p>
        </p:txBody>
      </p:sp>
      <p:sp>
        <p:nvSpPr>
          <p:cNvPr id="3379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pPr defTabSz="914400" eaLnBrk="0" fontAlgn="base" hangingPunct="0">
              <a:spcBef>
                <a:spcPct val="0"/>
              </a:spcBef>
              <a:spcAft>
                <a:spcPct val="0"/>
              </a:spcAft>
            </a:pPr>
            <a:endParaRPr lang="en-US" sz="2800" dirty="0">
              <a:solidFill>
                <a:srgbClr val="000000"/>
              </a:solidFill>
              <a:latin typeface="Times New Roman" panose="02020603050405020304" pitchFamily="18" charset="0"/>
            </a:endParaRPr>
          </a:p>
        </p:txBody>
      </p:sp>
      <p:sp>
        <p:nvSpPr>
          <p:cNvPr id="33798" name="Rectangle 7"/>
          <p:cNvSpPr>
            <a:spLocks noGrp="1" noChangeArrowheads="1"/>
          </p:cNvSpPr>
          <p:nvPr>
            <p:ph type="title"/>
          </p:nvPr>
        </p:nvSpPr>
        <p:spPr>
          <a:xfrm>
            <a:off x="187609" y="-243408"/>
            <a:ext cx="7308144" cy="1143001"/>
          </a:xfrm>
        </p:spPr>
        <p:txBody>
          <a:bodyPr>
            <a:normAutofit/>
          </a:bodyPr>
          <a:lstStyle/>
          <a:p>
            <a:r>
              <a:rPr lang="zh-CN" altLang="en-US" dirty="0"/>
              <a:t>理解镜片的更换频率</a:t>
            </a:r>
          </a:p>
        </p:txBody>
      </p:sp>
      <p:sp>
        <p:nvSpPr>
          <p:cNvPr id="33799" name="Rectangle 6"/>
          <p:cNvSpPr>
            <a:spLocks noGrp="1" noChangeArrowheads="1"/>
          </p:cNvSpPr>
          <p:nvPr>
            <p:ph idx="1"/>
          </p:nvPr>
        </p:nvSpPr>
        <p:spPr>
          <a:xfrm>
            <a:off x="1613148" y="2924944"/>
            <a:ext cx="6987105" cy="2036763"/>
          </a:xfrm>
        </p:spPr>
        <p:txBody>
          <a:bodyPr/>
          <a:lstStyle/>
          <a:p>
            <a:pPr marL="0" lvl="0" indent="0" algn="ctr">
              <a:lnSpc>
                <a:spcPct val="110000"/>
              </a:lnSpc>
              <a:buNone/>
            </a:pPr>
            <a:r>
              <a:rPr lang="zh-CN" altLang="en-US" sz="2800" b="1" dirty="0">
                <a:solidFill>
                  <a:srgbClr val="0073AE"/>
                </a:solidFill>
                <a:latin typeface="Times New Roman" pitchFamily="18" charset="0"/>
                <a:cs typeface="Times New Roman" pitchFamily="18" charset="0"/>
              </a:rPr>
              <a:t>遵守规定的更换频率</a:t>
            </a:r>
            <a:endParaRPr lang="en-US" altLang="zh-CN" sz="2800" b="1" dirty="0">
              <a:solidFill>
                <a:srgbClr val="0073AE"/>
              </a:solidFill>
              <a:latin typeface="Times New Roman" pitchFamily="18" charset="0"/>
              <a:cs typeface="Times New Roman" pitchFamily="18" charset="0"/>
            </a:endParaRPr>
          </a:p>
          <a:p>
            <a:pPr marL="0" lvl="0" indent="0" algn="ctr">
              <a:lnSpc>
                <a:spcPct val="110000"/>
              </a:lnSpc>
              <a:buNone/>
            </a:pPr>
            <a:r>
              <a:rPr lang="zh-CN" altLang="en-US" sz="2800" b="1" dirty="0">
                <a:solidFill>
                  <a:srgbClr val="0073AE"/>
                </a:solidFill>
                <a:latin typeface="Times New Roman" pitchFamily="18" charset="0"/>
                <a:cs typeface="Times New Roman" pitchFamily="18" charset="0"/>
              </a:rPr>
              <a:t>是配戴者眼睛健康的关键因素</a:t>
            </a:r>
            <a:endParaRPr lang="en-US" altLang="zh-CN" sz="2800" b="1" dirty="0">
              <a:solidFill>
                <a:srgbClr val="0073AE"/>
              </a:solidFill>
              <a:latin typeface="Times New Roman" pitchFamily="18" charset="0"/>
              <a:cs typeface="Times New Roman" pitchFamily="18" charset="0"/>
            </a:endParaRPr>
          </a:p>
          <a:p>
            <a:pPr marL="0" indent="0" algn="ctr">
              <a:lnSpc>
                <a:spcPct val="110000"/>
              </a:lnSpc>
              <a:buFontTx/>
              <a:buNone/>
            </a:pPr>
            <a:endParaRPr lang="en-US" sz="2800" b="1" dirty="0">
              <a:solidFill>
                <a:srgbClr val="0073AE"/>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481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482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482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4822" name="Rectangle 6"/>
          <p:cNvSpPr>
            <a:spLocks noGrp="1" noChangeArrowheads="1"/>
          </p:cNvSpPr>
          <p:nvPr>
            <p:ph type="title"/>
          </p:nvPr>
        </p:nvSpPr>
        <p:spPr>
          <a:xfrm>
            <a:off x="183976" y="-243408"/>
            <a:ext cx="7772400" cy="1143001"/>
          </a:xfrm>
          <a:noFill/>
        </p:spPr>
        <p:txBody>
          <a:bodyPr/>
          <a:lstStyle/>
          <a:p>
            <a:r>
              <a:rPr lang="zh-CN" altLang="en-US" dirty="0"/>
              <a:t>适应过程</a:t>
            </a:r>
          </a:p>
        </p:txBody>
      </p:sp>
      <p:sp>
        <p:nvSpPr>
          <p:cNvPr id="34823" name="Rectangle 7"/>
          <p:cNvSpPr>
            <a:spLocks noGrp="1" noChangeArrowheads="1"/>
          </p:cNvSpPr>
          <p:nvPr>
            <p:ph idx="1"/>
          </p:nvPr>
        </p:nvSpPr>
        <p:spPr>
          <a:xfrm>
            <a:off x="817987" y="774228"/>
            <a:ext cx="4167011" cy="2654771"/>
          </a:xfrm>
        </p:spPr>
        <p:txBody>
          <a:bodyPr/>
          <a:lstStyle/>
          <a:p>
            <a:pPr>
              <a:lnSpc>
                <a:spcPct val="200000"/>
              </a:lnSpc>
              <a:tabLst>
                <a:tab pos="2511425" algn="l"/>
              </a:tabLst>
            </a:pPr>
            <a:r>
              <a:rPr lang="zh-CN" altLang="en-US" sz="2400" dirty="0"/>
              <a:t>镜片配戴</a:t>
            </a:r>
            <a:endParaRPr lang="en-US" sz="2400" dirty="0"/>
          </a:p>
          <a:p>
            <a:pPr>
              <a:lnSpc>
                <a:spcPct val="200000"/>
              </a:lnSpc>
              <a:tabLst>
                <a:tab pos="2511425" algn="l"/>
              </a:tabLst>
            </a:pPr>
            <a:r>
              <a:rPr lang="zh-CN" altLang="en-US" sz="2400" dirty="0"/>
              <a:t>视力和护理</a:t>
            </a:r>
            <a:endParaRPr lang="en-US" sz="2400" dirty="0"/>
          </a:p>
          <a:p>
            <a:pPr>
              <a:lnSpc>
                <a:spcPct val="200000"/>
              </a:lnSpc>
              <a:tabLst>
                <a:tab pos="2511425" algn="l"/>
              </a:tabLst>
            </a:pPr>
            <a:r>
              <a:rPr lang="zh-CN" altLang="en-US" sz="2400" dirty="0"/>
              <a:t>镜片的日常维护</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584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584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584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5846" name="Rectangle 1030"/>
          <p:cNvSpPr>
            <a:spLocks noGrp="1" noChangeArrowheads="1"/>
          </p:cNvSpPr>
          <p:nvPr>
            <p:ph type="title"/>
          </p:nvPr>
        </p:nvSpPr>
        <p:spPr>
          <a:xfrm>
            <a:off x="183976" y="-243408"/>
            <a:ext cx="8708504" cy="1143001"/>
          </a:xfrm>
          <a:noFill/>
        </p:spPr>
        <p:txBody>
          <a:bodyPr>
            <a:noAutofit/>
          </a:bodyPr>
          <a:lstStyle/>
          <a:p>
            <a:r>
              <a:rPr lang="zh-CN" altLang="en-US" dirty="0"/>
              <a:t>随访和护理计划</a:t>
            </a:r>
            <a:r>
              <a:rPr lang="en-US" dirty="0"/>
              <a:t>:</a:t>
            </a:r>
            <a:r>
              <a:rPr lang="zh-CN" altLang="en-US" dirty="0">
                <a:solidFill>
                  <a:srgbClr val="FFFF00"/>
                </a:solidFill>
              </a:rPr>
              <a:t>对</a:t>
            </a:r>
            <a:r>
              <a:rPr lang="en-US" altLang="zh-CN" dirty="0">
                <a:solidFill>
                  <a:srgbClr val="FFFF00"/>
                </a:solidFill>
              </a:rPr>
              <a:t>……</a:t>
            </a:r>
            <a:r>
              <a:rPr lang="zh-CN" altLang="en-US" dirty="0">
                <a:solidFill>
                  <a:srgbClr val="FFFF00"/>
                </a:solidFill>
              </a:rPr>
              <a:t>很重要</a:t>
            </a:r>
          </a:p>
        </p:txBody>
      </p:sp>
      <p:sp>
        <p:nvSpPr>
          <p:cNvPr id="35847" name="Rectangle 1031"/>
          <p:cNvSpPr>
            <a:spLocks noGrp="1" noChangeArrowheads="1"/>
          </p:cNvSpPr>
          <p:nvPr>
            <p:ph idx="1"/>
          </p:nvPr>
        </p:nvSpPr>
        <p:spPr>
          <a:xfrm>
            <a:off x="819481" y="774229"/>
            <a:ext cx="4309533" cy="2036762"/>
          </a:xfrm>
        </p:spPr>
        <p:txBody>
          <a:bodyPr/>
          <a:lstStyle/>
          <a:p>
            <a:pPr>
              <a:lnSpc>
                <a:spcPct val="200000"/>
              </a:lnSpc>
              <a:tabLst>
                <a:tab pos="2511425" algn="l"/>
              </a:tabLst>
            </a:pPr>
            <a:r>
              <a:rPr lang="zh-CN" altLang="en-US" sz="2400" dirty="0"/>
              <a:t>眼部健康</a:t>
            </a:r>
            <a:endParaRPr lang="en-US" sz="2400" dirty="0"/>
          </a:p>
          <a:p>
            <a:pPr>
              <a:lnSpc>
                <a:spcPct val="200000"/>
              </a:lnSpc>
              <a:tabLst>
                <a:tab pos="2511425" algn="l"/>
              </a:tabLst>
            </a:pPr>
            <a:r>
              <a:rPr lang="zh-CN" altLang="en-US" sz="2400" dirty="0"/>
              <a:t>患者管理</a:t>
            </a:r>
            <a:endParaRPr lang="en-US" sz="2400" dirty="0"/>
          </a:p>
          <a:p>
            <a:pPr>
              <a:lnSpc>
                <a:spcPct val="200000"/>
              </a:lnSpc>
              <a:tabLst>
                <a:tab pos="2511425" algn="l"/>
              </a:tabLst>
            </a:pPr>
            <a:r>
              <a:rPr lang="zh-CN" altLang="en-US" sz="2400" dirty="0"/>
              <a:t>患者监护</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6867"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6868"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686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6870" name="Rectangle 1030"/>
          <p:cNvSpPr>
            <a:spLocks noGrp="1" noChangeArrowheads="1"/>
          </p:cNvSpPr>
          <p:nvPr>
            <p:ph type="title"/>
          </p:nvPr>
        </p:nvSpPr>
        <p:spPr>
          <a:xfrm>
            <a:off x="183976" y="-243408"/>
            <a:ext cx="7772400" cy="1143001"/>
          </a:xfrm>
          <a:noFill/>
        </p:spPr>
        <p:txBody>
          <a:bodyPr>
            <a:normAutofit/>
          </a:bodyPr>
          <a:lstStyle/>
          <a:p>
            <a:r>
              <a:rPr lang="zh-CN" altLang="en-US" dirty="0"/>
              <a:t>随访和护理计划</a:t>
            </a:r>
          </a:p>
        </p:txBody>
      </p:sp>
      <p:pic>
        <p:nvPicPr>
          <p:cNvPr id="36871" name="Picture 2" descr="D:\IACLE ALL MODULES\IACLE COL PICS\MOD 4 COL Pics\4L3\0222-97.tif"/>
          <p:cNvPicPr>
            <a:picLocks noChangeAspect="1" noChangeArrowheads="1"/>
          </p:cNvPicPr>
          <p:nvPr/>
        </p:nvPicPr>
        <p:blipFill>
          <a:blip r:embed="rId3" cstate="print"/>
          <a:srcRect/>
          <a:stretch>
            <a:fillRect/>
          </a:stretch>
        </p:blipFill>
        <p:spPr bwMode="auto">
          <a:xfrm>
            <a:off x="3041149" y="904857"/>
            <a:ext cx="3057877" cy="5199063"/>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361" y="1152302"/>
            <a:ext cx="7697767" cy="4456289"/>
          </a:xfrm>
          <a:solidFill>
            <a:schemeClr val="bg1">
              <a:lumMod val="85000"/>
            </a:schemeClr>
          </a:solidFill>
        </p:spPr>
        <p:txBody>
          <a:bodyPr/>
          <a:lstStyle/>
          <a:p>
            <a:pPr>
              <a:buFontTx/>
              <a:buNone/>
              <a:defRPr/>
            </a:pPr>
            <a:r>
              <a:rPr lang="en-CA" b="1" dirty="0"/>
              <a:t>					</a:t>
            </a:r>
            <a:br>
              <a:rPr lang="en-CA" b="1" dirty="0"/>
            </a:br>
            <a:r>
              <a:rPr lang="en-US" b="1" dirty="0"/>
              <a:t> </a:t>
            </a:r>
            <a:endParaRPr lang="en-AU" b="1" dirty="0"/>
          </a:p>
          <a:p>
            <a:pPr>
              <a:defRPr/>
            </a:pPr>
            <a:r>
              <a:rPr lang="zh-CN" altLang="en-US" sz="1778" b="1" dirty="0"/>
              <a:t>国际接触镜教育者学会是</a:t>
            </a:r>
            <a:r>
              <a:rPr lang="en-US" altLang="zh-CN" sz="1778" b="1" dirty="0"/>
              <a:t>IACLE</a:t>
            </a:r>
            <a:r>
              <a:rPr lang="zh-CN" altLang="en-US" sz="1778" b="1" dirty="0"/>
              <a:t>接触镜镜课程（简称</a:t>
            </a:r>
            <a:r>
              <a:rPr lang="en-US" altLang="zh-CN" sz="1778" b="1" dirty="0"/>
              <a:t>ICLC</a:t>
            </a:r>
            <a:r>
              <a:rPr lang="zh-CN" altLang="en-US" sz="1778" b="1" dirty="0"/>
              <a:t>）所有格式和版本的唯一所有者，受版权保护。若要获得该接触镜材料，您需要同意以下条款：</a:t>
            </a:r>
            <a:endParaRPr lang="en-US" altLang="zh-CN" sz="1778" b="1" dirty="0"/>
          </a:p>
          <a:p>
            <a:pPr>
              <a:defRPr/>
            </a:pPr>
            <a:r>
              <a:rPr lang="en-US" altLang="zh-CN" sz="1778" b="1" dirty="0"/>
              <a:t> IACLE</a:t>
            </a:r>
            <a:r>
              <a:rPr lang="zh-CN" altLang="en-US" sz="1778" b="1" dirty="0"/>
              <a:t>接触镜课程只能用于个人或学习用途。未经</a:t>
            </a:r>
            <a:r>
              <a:rPr lang="en-US" altLang="zh-CN" sz="1778" b="1" dirty="0"/>
              <a:t>IACLE</a:t>
            </a:r>
            <a:r>
              <a:rPr lang="zh-CN" altLang="en-US" sz="1778" b="1" dirty="0"/>
              <a:t>书面同意，严禁传播或销售</a:t>
            </a:r>
            <a:r>
              <a:rPr lang="en-US" altLang="zh-CN" sz="1778" b="1" dirty="0"/>
              <a:t>ICLC</a:t>
            </a:r>
            <a:r>
              <a:rPr lang="zh-CN" altLang="en-US" sz="1778" b="1" dirty="0"/>
              <a:t>的全部或部分内容，或将本教材用于教育及个人以外的用途。除以下声明外，不得复制、重新发布、出版或分发</a:t>
            </a:r>
            <a:r>
              <a:rPr lang="en-US" altLang="zh-CN" sz="1778" b="1" dirty="0"/>
              <a:t>ICLC</a:t>
            </a:r>
            <a:r>
              <a:rPr lang="zh-CN" altLang="en-US" sz="1778" b="1" dirty="0"/>
              <a:t>中包含的任何材料。</a:t>
            </a:r>
            <a:endParaRPr lang="en-US" altLang="zh-CN" sz="1778" b="1" dirty="0"/>
          </a:p>
          <a:p>
            <a:pPr>
              <a:defRPr/>
            </a:pPr>
            <a:r>
              <a:rPr lang="zh-CN" altLang="en-US" sz="1778" b="1" dirty="0"/>
              <a:t>你可以在个人或教育使用时打印课程材料。所有版权信息，包括</a:t>
            </a:r>
            <a:r>
              <a:rPr lang="en-US" altLang="zh-CN" sz="1778" b="1" dirty="0"/>
              <a:t>IACLE</a:t>
            </a:r>
            <a:r>
              <a:rPr lang="zh-CN" altLang="en-US" sz="1778" b="1" dirty="0"/>
              <a:t>徽标必须保留在材料上。使用</a:t>
            </a:r>
            <a:r>
              <a:rPr lang="en-US" altLang="zh-CN" sz="1778" b="1" dirty="0"/>
              <a:t>ICLC</a:t>
            </a:r>
            <a:r>
              <a:rPr lang="zh-CN" altLang="en-US" sz="1778" b="1" dirty="0"/>
              <a:t>的任何内容，包括文本，图片或注释等必须提供合适的引用标记。</a:t>
            </a:r>
            <a:endParaRPr lang="en-AU" altLang="zh-CN" sz="1778" b="1" dirty="0"/>
          </a:p>
          <a:p>
            <a:pPr>
              <a:defRPr/>
            </a:pPr>
            <a:endParaRPr lang="en-AU" sz="1778" dirty="0"/>
          </a:p>
        </p:txBody>
      </p:sp>
      <p:sp>
        <p:nvSpPr>
          <p:cNvPr id="4" name="TextBox 3"/>
          <p:cNvSpPr txBox="1">
            <a:spLocks noChangeArrowheads="1"/>
          </p:cNvSpPr>
          <p:nvPr/>
        </p:nvSpPr>
        <p:spPr bwMode="auto">
          <a:xfrm>
            <a:off x="1779416" y="107921"/>
            <a:ext cx="5568244" cy="584775"/>
          </a:xfrm>
          <a:prstGeom prst="rect">
            <a:avLst/>
          </a:prstGeom>
          <a:noFill/>
          <a:ln w="9525">
            <a:noFill/>
            <a:miter lim="800000"/>
          </a:ln>
        </p:spPr>
        <p:txBody>
          <a:bodyPr>
            <a:spAutoFit/>
          </a:bodyPr>
          <a:lstStyle/>
          <a:p>
            <a:pPr algn="ctr"/>
            <a:r>
              <a:rPr lang="zh-CN" altLang="en-US" sz="3200" b="1" dirty="0">
                <a:solidFill>
                  <a:srgbClr val="FFFFFF"/>
                </a:solidFill>
                <a:latin typeface="Arial" panose="020B0604020202020204" pitchFamily="34" charset="0"/>
              </a:rPr>
              <a:t>版权声明</a:t>
            </a:r>
            <a:endParaRPr lang="en-AU" altLang="en-US" sz="3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952260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789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789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789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7894" name="Rectangle 6"/>
          <p:cNvSpPr>
            <a:spLocks noGrp="1" noChangeArrowheads="1"/>
          </p:cNvSpPr>
          <p:nvPr>
            <p:ph type="title"/>
          </p:nvPr>
        </p:nvSpPr>
        <p:spPr>
          <a:xfrm>
            <a:off x="183976" y="-243408"/>
            <a:ext cx="7772400" cy="1143000"/>
          </a:xfrm>
          <a:noFill/>
        </p:spPr>
        <p:txBody>
          <a:bodyPr/>
          <a:lstStyle/>
          <a:p>
            <a:r>
              <a:rPr lang="zh-CN" altLang="en-US" dirty="0"/>
              <a:t>适应期症状：</a:t>
            </a:r>
            <a:r>
              <a:rPr lang="zh-CN" altLang="en-US" dirty="0">
                <a:solidFill>
                  <a:srgbClr val="FFFF00"/>
                </a:solidFill>
              </a:rPr>
              <a:t>出现</a:t>
            </a:r>
          </a:p>
        </p:txBody>
      </p:sp>
      <p:sp>
        <p:nvSpPr>
          <p:cNvPr id="37895" name="Rectangle 7"/>
          <p:cNvSpPr>
            <a:spLocks noGrp="1" noChangeArrowheads="1"/>
          </p:cNvSpPr>
          <p:nvPr>
            <p:ph idx="1"/>
          </p:nvPr>
        </p:nvSpPr>
        <p:spPr>
          <a:xfrm>
            <a:off x="818059" y="918245"/>
            <a:ext cx="7604477" cy="2036762"/>
          </a:xfrm>
        </p:spPr>
        <p:txBody>
          <a:bodyPr/>
          <a:lstStyle/>
          <a:p>
            <a:pPr>
              <a:lnSpc>
                <a:spcPct val="150000"/>
              </a:lnSpc>
              <a:tabLst>
                <a:tab pos="2511425" algn="l"/>
              </a:tabLst>
            </a:pPr>
            <a:r>
              <a:rPr lang="zh-CN" altLang="en-US" sz="2400" dirty="0"/>
              <a:t>新手戴镜者最易发</a:t>
            </a:r>
            <a:endParaRPr lang="en-US" sz="2400" dirty="0"/>
          </a:p>
          <a:p>
            <a:pPr>
              <a:lnSpc>
                <a:spcPct val="150000"/>
              </a:lnSpc>
              <a:tabLst>
                <a:tab pos="2511425" algn="l"/>
              </a:tabLst>
            </a:pPr>
            <a:r>
              <a:rPr lang="zh-CN" altLang="en-US" sz="2400" dirty="0"/>
              <a:t>流失的接触镜使用者一旦重新配镜后可能发生</a:t>
            </a:r>
            <a:endParaRPr lang="en-US" sz="2400" dirty="0"/>
          </a:p>
          <a:p>
            <a:pPr>
              <a:lnSpc>
                <a:spcPct val="150000"/>
              </a:lnSpc>
              <a:tabLst>
                <a:tab pos="2511425" algn="l"/>
              </a:tabLst>
            </a:pPr>
            <a:r>
              <a:rPr lang="zh-CN" altLang="en-US" sz="2400" dirty="0"/>
              <a:t>偶尔戴镜者会发生</a:t>
            </a:r>
            <a:endParaRPr lang="en-US" sz="2400" dirty="0"/>
          </a:p>
          <a:p>
            <a:pPr>
              <a:lnSpc>
                <a:spcPct val="150000"/>
              </a:lnSpc>
              <a:tabLst>
                <a:tab pos="2511425" algn="l"/>
              </a:tabLst>
            </a:pPr>
            <a:r>
              <a:rPr lang="zh-CN" altLang="en-US" sz="2400" dirty="0"/>
              <a:t>硬镜配戴者更易发生</a:t>
            </a:r>
            <a:endParaRPr lang="en-US" sz="2400" dirty="0"/>
          </a:p>
          <a:p>
            <a:pPr>
              <a:lnSpc>
                <a:spcPct val="150000"/>
              </a:lnSpc>
              <a:tabLst>
                <a:tab pos="2511425" algn="l"/>
              </a:tabLst>
            </a:pPr>
            <a:r>
              <a:rPr lang="zh-CN" altLang="en-US" sz="2400" dirty="0"/>
              <a:t>据报道，往往是部分患者会有，而非全部</a:t>
            </a:r>
            <a:endParaRPr lang="en-US" sz="2400" dirty="0"/>
          </a:p>
          <a:p>
            <a:pPr>
              <a:lnSpc>
                <a:spcPct val="150000"/>
              </a:lnSpc>
              <a:tabLst>
                <a:tab pos="2511425" algn="l"/>
              </a:tabLst>
            </a:pPr>
            <a:r>
              <a:rPr lang="zh-CN" altLang="en-US" sz="2400" dirty="0"/>
              <a:t>往往只发生于配戴早期</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891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891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891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8918" name="Rectangle 6"/>
          <p:cNvSpPr>
            <a:spLocks noGrp="1" noChangeArrowheads="1"/>
          </p:cNvSpPr>
          <p:nvPr>
            <p:ph type="title"/>
          </p:nvPr>
        </p:nvSpPr>
        <p:spPr>
          <a:xfrm>
            <a:off x="183976" y="-243408"/>
            <a:ext cx="7772400" cy="1143000"/>
          </a:xfrm>
          <a:noFill/>
        </p:spPr>
        <p:txBody>
          <a:bodyPr/>
          <a:lstStyle/>
          <a:p>
            <a:r>
              <a:rPr lang="zh-CN" altLang="en-US" dirty="0"/>
              <a:t>适应期症状</a:t>
            </a:r>
            <a:r>
              <a:rPr lang="en-US" dirty="0"/>
              <a:t>: </a:t>
            </a:r>
            <a:r>
              <a:rPr lang="zh-CN" altLang="en-US" dirty="0" err="1">
                <a:solidFill>
                  <a:srgbClr val="FFFF00"/>
                </a:solidFill>
              </a:rPr>
              <a:t>病因</a:t>
            </a:r>
          </a:p>
        </p:txBody>
      </p:sp>
      <p:sp>
        <p:nvSpPr>
          <p:cNvPr id="38919" name="Rectangle 7"/>
          <p:cNvSpPr>
            <a:spLocks noGrp="1" noChangeArrowheads="1"/>
          </p:cNvSpPr>
          <p:nvPr>
            <p:ph idx="1"/>
          </p:nvPr>
        </p:nvSpPr>
        <p:spPr>
          <a:xfrm>
            <a:off x="825491" y="918244"/>
            <a:ext cx="7437967" cy="4670995"/>
          </a:xfrm>
        </p:spPr>
        <p:txBody>
          <a:bodyPr/>
          <a:lstStyle/>
          <a:p>
            <a:pPr>
              <a:lnSpc>
                <a:spcPct val="150000"/>
              </a:lnSpc>
              <a:tabLst>
                <a:tab pos="1327150" algn="l"/>
              </a:tabLst>
            </a:pPr>
            <a:r>
              <a:rPr lang="zh-CN" altLang="en-US" sz="2400" dirty="0"/>
              <a:t>镜片存在感（异物感）</a:t>
            </a:r>
            <a:endParaRPr lang="en-US" sz="2400" dirty="0"/>
          </a:p>
          <a:p>
            <a:pPr>
              <a:lnSpc>
                <a:spcPct val="150000"/>
              </a:lnSpc>
              <a:tabLst>
                <a:tab pos="1327150" algn="l"/>
              </a:tabLst>
            </a:pPr>
            <a:r>
              <a:rPr lang="zh-CN" altLang="en-US" sz="2400" dirty="0"/>
              <a:t>眼前段及眼睑生理的扰乱</a:t>
            </a:r>
            <a:endParaRPr lang="en-US" sz="2400" dirty="0"/>
          </a:p>
          <a:p>
            <a:pPr lvl="1">
              <a:lnSpc>
                <a:spcPct val="150000"/>
              </a:lnSpc>
              <a:buFontTx/>
              <a:buNone/>
              <a:tabLst>
                <a:tab pos="1327150" algn="l"/>
              </a:tabLst>
            </a:pPr>
            <a:r>
              <a:rPr lang="en-US" sz="2400" dirty="0"/>
              <a:t>-  </a:t>
            </a:r>
            <a:r>
              <a:rPr lang="zh-CN" altLang="en-US" sz="2400" dirty="0"/>
              <a:t>缺氧</a:t>
            </a:r>
            <a:endParaRPr lang="en-US" sz="2400" dirty="0"/>
          </a:p>
          <a:p>
            <a:pPr lvl="1">
              <a:lnSpc>
                <a:spcPct val="150000"/>
              </a:lnSpc>
              <a:buFontTx/>
              <a:buChar char="-"/>
              <a:tabLst>
                <a:tab pos="1327150" algn="l"/>
              </a:tabLst>
            </a:pPr>
            <a:r>
              <a:rPr lang="zh-CN" altLang="en-US" sz="2400" dirty="0"/>
              <a:t>低渗泪液</a:t>
            </a:r>
            <a:endParaRPr lang="en-US" sz="2400" dirty="0"/>
          </a:p>
          <a:p>
            <a:pPr lvl="1">
              <a:lnSpc>
                <a:spcPct val="150000"/>
              </a:lnSpc>
              <a:buFontTx/>
              <a:buChar char="-"/>
              <a:tabLst>
                <a:tab pos="1327150" algn="l"/>
              </a:tabLst>
            </a:pPr>
            <a:r>
              <a:rPr lang="zh-CN" altLang="en-US" sz="2400" dirty="0"/>
              <a:t>瞬目频繁</a:t>
            </a:r>
            <a:endParaRPr lang="en-US" sz="2400" dirty="0"/>
          </a:p>
          <a:p>
            <a:pPr>
              <a:lnSpc>
                <a:spcPct val="150000"/>
              </a:lnSpc>
              <a:tabLst>
                <a:tab pos="1327150" algn="l"/>
              </a:tabLst>
            </a:pPr>
            <a:r>
              <a:rPr lang="zh-CN" altLang="en-US" sz="2400" dirty="0"/>
              <a:t>视网膜知觉反射</a:t>
            </a:r>
            <a:endParaRPr lang="en-US" sz="2400" dirty="0"/>
          </a:p>
          <a:p>
            <a:pPr>
              <a:lnSpc>
                <a:spcPct val="150000"/>
              </a:lnSpc>
              <a:tabLst>
                <a:tab pos="1327150" algn="l"/>
              </a:tabLst>
            </a:pPr>
            <a:r>
              <a:rPr lang="zh-CN" altLang="en-US" sz="2400" dirty="0"/>
              <a:t>心理学</a:t>
            </a:r>
            <a:r>
              <a:rPr lang="en-US" sz="2400" dirty="0"/>
              <a:t>? (</a:t>
            </a:r>
            <a:r>
              <a:rPr lang="zh-CN" altLang="en-US" sz="2400" dirty="0"/>
              <a:t>伪盲</a:t>
            </a:r>
            <a:r>
              <a:rPr lang="en-US" sz="2400" dirty="0"/>
              <a:t>??)</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993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994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994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9942" name="Rectangle 6"/>
          <p:cNvSpPr>
            <a:spLocks noGrp="1" noChangeArrowheads="1"/>
          </p:cNvSpPr>
          <p:nvPr>
            <p:ph type="title"/>
          </p:nvPr>
        </p:nvSpPr>
        <p:spPr>
          <a:xfrm>
            <a:off x="183976" y="-243408"/>
            <a:ext cx="7772400" cy="1143000"/>
          </a:xfrm>
          <a:noFill/>
        </p:spPr>
        <p:txBody>
          <a:bodyPr/>
          <a:lstStyle/>
          <a:p>
            <a:r>
              <a:rPr lang="zh-CN" altLang="en-US" dirty="0"/>
              <a:t>适应期症状</a:t>
            </a:r>
          </a:p>
        </p:txBody>
      </p:sp>
      <p:sp>
        <p:nvSpPr>
          <p:cNvPr id="39943" name="Rectangle 7"/>
          <p:cNvSpPr>
            <a:spLocks noGrp="1" noChangeArrowheads="1"/>
          </p:cNvSpPr>
          <p:nvPr>
            <p:ph idx="1"/>
          </p:nvPr>
        </p:nvSpPr>
        <p:spPr>
          <a:xfrm>
            <a:off x="820428" y="918245"/>
            <a:ext cx="7207956" cy="4454971"/>
          </a:xfrm>
        </p:spPr>
        <p:txBody>
          <a:bodyPr/>
          <a:lstStyle/>
          <a:p>
            <a:pPr>
              <a:lnSpc>
                <a:spcPct val="150000"/>
              </a:lnSpc>
              <a:tabLst>
                <a:tab pos="2511425" algn="l"/>
              </a:tabLst>
            </a:pPr>
            <a:r>
              <a:rPr lang="zh-CN" altLang="en-US" sz="2400" dirty="0"/>
              <a:t>流泪</a:t>
            </a:r>
            <a:endParaRPr lang="en-US" sz="2400" dirty="0"/>
          </a:p>
          <a:p>
            <a:pPr>
              <a:lnSpc>
                <a:spcPct val="150000"/>
              </a:lnSpc>
              <a:tabLst>
                <a:tab pos="2511425" algn="l"/>
              </a:tabLst>
            </a:pPr>
            <a:r>
              <a:rPr lang="zh-CN" altLang="en-US" sz="2400" dirty="0"/>
              <a:t>眼睑刺激征</a:t>
            </a:r>
            <a:endParaRPr lang="en-US" sz="2400" dirty="0"/>
          </a:p>
          <a:p>
            <a:pPr>
              <a:lnSpc>
                <a:spcPct val="150000"/>
              </a:lnSpc>
              <a:tabLst>
                <a:tab pos="2511425" algn="l"/>
              </a:tabLst>
            </a:pPr>
            <a:r>
              <a:rPr lang="zh-CN" altLang="en-US" sz="2400" dirty="0"/>
              <a:t>向上注视困难</a:t>
            </a:r>
            <a:endParaRPr lang="en-US" sz="2400" dirty="0"/>
          </a:p>
          <a:p>
            <a:pPr>
              <a:lnSpc>
                <a:spcPct val="150000"/>
              </a:lnSpc>
              <a:tabLst>
                <a:tab pos="2511425" algn="l"/>
              </a:tabLst>
            </a:pPr>
            <a:r>
              <a:rPr lang="zh-CN" altLang="en-US" sz="2400" dirty="0"/>
              <a:t>间歇性视物模糊</a:t>
            </a:r>
            <a:r>
              <a:rPr lang="en-US" altLang="zh-CN" sz="2400" dirty="0"/>
              <a:t>/</a:t>
            </a:r>
            <a:r>
              <a:rPr lang="zh-CN" altLang="en-US" sz="2400" dirty="0"/>
              <a:t>视觉干扰</a:t>
            </a:r>
            <a:endParaRPr lang="en-US" sz="2400" dirty="0"/>
          </a:p>
          <a:p>
            <a:pPr>
              <a:lnSpc>
                <a:spcPct val="150000"/>
              </a:lnSpc>
              <a:tabLst>
                <a:tab pos="2511425" algn="l"/>
              </a:tabLst>
            </a:pPr>
            <a:r>
              <a:rPr lang="zh-CN" altLang="en-US" sz="2400" dirty="0"/>
              <a:t>大幅度眼球运动倾向减少</a:t>
            </a:r>
            <a:endParaRPr lang="en-US" sz="2400" dirty="0"/>
          </a:p>
          <a:p>
            <a:pPr>
              <a:lnSpc>
                <a:spcPct val="150000"/>
              </a:lnSpc>
              <a:tabLst>
                <a:tab pos="2511425" algn="l"/>
              </a:tabLst>
            </a:pPr>
            <a:r>
              <a:rPr lang="zh-CN" altLang="en-US" sz="2400" dirty="0"/>
              <a:t>头位异常</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096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096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096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0966" name="Rectangle 6"/>
          <p:cNvSpPr>
            <a:spLocks noGrp="1" noChangeArrowheads="1"/>
          </p:cNvSpPr>
          <p:nvPr>
            <p:ph type="title"/>
          </p:nvPr>
        </p:nvSpPr>
        <p:spPr>
          <a:xfrm>
            <a:off x="183976" y="-243408"/>
            <a:ext cx="7772400" cy="1143001"/>
          </a:xfrm>
          <a:noFill/>
        </p:spPr>
        <p:txBody>
          <a:bodyPr/>
          <a:lstStyle/>
          <a:p>
            <a:r>
              <a:rPr lang="zh-CN" altLang="en-US" dirty="0"/>
              <a:t>适应期症状</a:t>
            </a:r>
          </a:p>
        </p:txBody>
      </p:sp>
      <p:sp>
        <p:nvSpPr>
          <p:cNvPr id="40967" name="Rectangle 7"/>
          <p:cNvSpPr>
            <a:spLocks noGrp="1" noChangeArrowheads="1"/>
          </p:cNvSpPr>
          <p:nvPr>
            <p:ph idx="1"/>
          </p:nvPr>
        </p:nvSpPr>
        <p:spPr>
          <a:xfrm>
            <a:off x="821096" y="914383"/>
            <a:ext cx="5873044" cy="4316413"/>
          </a:xfrm>
        </p:spPr>
        <p:txBody>
          <a:bodyPr/>
          <a:lstStyle/>
          <a:p>
            <a:pPr>
              <a:lnSpc>
                <a:spcPct val="150000"/>
              </a:lnSpc>
              <a:tabLst>
                <a:tab pos="2511425" algn="l"/>
              </a:tabLst>
            </a:pPr>
            <a:r>
              <a:rPr lang="zh-CN" altLang="en-US" sz="2400" dirty="0"/>
              <a:t>瞬目频繁</a:t>
            </a:r>
            <a:endParaRPr lang="en-US" sz="2400" dirty="0"/>
          </a:p>
          <a:p>
            <a:pPr>
              <a:lnSpc>
                <a:spcPct val="150000"/>
              </a:lnSpc>
              <a:tabLst>
                <a:tab pos="2511425" algn="l"/>
              </a:tabLst>
            </a:pPr>
            <a:r>
              <a:rPr lang="zh-CN" altLang="en-US" sz="2400" dirty="0"/>
              <a:t>畏光</a:t>
            </a:r>
            <a:endParaRPr lang="en-US" sz="2400" dirty="0"/>
          </a:p>
          <a:p>
            <a:pPr>
              <a:lnSpc>
                <a:spcPct val="150000"/>
              </a:lnSpc>
              <a:tabLst>
                <a:tab pos="2511425" algn="l"/>
              </a:tabLst>
            </a:pPr>
            <a:r>
              <a:rPr lang="zh-CN" altLang="en-US" sz="2400" dirty="0"/>
              <a:t>头疼</a:t>
            </a:r>
            <a:endParaRPr lang="en-US" sz="2400" dirty="0"/>
          </a:p>
          <a:p>
            <a:pPr>
              <a:lnSpc>
                <a:spcPct val="150000"/>
              </a:lnSpc>
              <a:tabLst>
                <a:tab pos="2511425" algn="l"/>
              </a:tabLst>
            </a:pPr>
            <a:r>
              <a:rPr lang="zh-CN" altLang="en-US" sz="2400" dirty="0"/>
              <a:t>镜片遗失或移位</a:t>
            </a:r>
            <a:endParaRPr lang="en-US" sz="2400" dirty="0"/>
          </a:p>
          <a:p>
            <a:pPr>
              <a:lnSpc>
                <a:spcPct val="150000"/>
              </a:lnSpc>
              <a:tabLst>
                <a:tab pos="2511425" algn="l"/>
              </a:tabLst>
            </a:pPr>
            <a:r>
              <a:rPr lang="zh-CN" altLang="en-US" sz="2400" dirty="0"/>
              <a:t>疲劳</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198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198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198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1990" name="Rectangle 6"/>
          <p:cNvSpPr>
            <a:spLocks noGrp="1" noChangeArrowheads="1"/>
          </p:cNvSpPr>
          <p:nvPr>
            <p:ph type="title"/>
          </p:nvPr>
        </p:nvSpPr>
        <p:spPr>
          <a:xfrm>
            <a:off x="183976" y="-243408"/>
            <a:ext cx="7772400" cy="1143001"/>
          </a:xfrm>
          <a:noFill/>
        </p:spPr>
        <p:txBody>
          <a:bodyPr/>
          <a:lstStyle/>
          <a:p>
            <a:r>
              <a:rPr lang="zh-CN" altLang="en-US" dirty="0"/>
              <a:t>适应期症状</a:t>
            </a:r>
            <a:r>
              <a:rPr lang="en-US" dirty="0"/>
              <a:t>: </a:t>
            </a:r>
            <a:r>
              <a:rPr lang="zh-CN" altLang="en-US" dirty="0">
                <a:solidFill>
                  <a:srgbClr val="FFFF00"/>
                </a:solidFill>
              </a:rPr>
              <a:t>其他</a:t>
            </a:r>
          </a:p>
        </p:txBody>
      </p:sp>
      <p:sp>
        <p:nvSpPr>
          <p:cNvPr id="41991" name="Rectangle 7"/>
          <p:cNvSpPr>
            <a:spLocks noGrp="1" noChangeArrowheads="1"/>
          </p:cNvSpPr>
          <p:nvPr>
            <p:ph idx="1"/>
          </p:nvPr>
        </p:nvSpPr>
        <p:spPr>
          <a:xfrm>
            <a:off x="319627" y="928670"/>
            <a:ext cx="8500845" cy="2036762"/>
          </a:xfrm>
        </p:spPr>
        <p:txBody>
          <a:bodyPr/>
          <a:lstStyle/>
          <a:p>
            <a:pPr>
              <a:lnSpc>
                <a:spcPct val="120000"/>
              </a:lnSpc>
              <a:buFontTx/>
              <a:buNone/>
            </a:pPr>
            <a:r>
              <a:rPr lang="zh-CN" altLang="en-US" sz="2400" b="1" dirty="0"/>
              <a:t>长戴型镜片引起内皮空泡</a:t>
            </a:r>
            <a:r>
              <a:rPr lang="en-US" sz="2400" b="1" dirty="0"/>
              <a:t>:</a:t>
            </a:r>
            <a:endParaRPr lang="en-US" sz="2400" dirty="0"/>
          </a:p>
          <a:p>
            <a:pPr>
              <a:lnSpc>
                <a:spcPct val="150000"/>
              </a:lnSpc>
            </a:pPr>
            <a:r>
              <a:rPr lang="zh-CN" altLang="en-US" sz="2400" dirty="0">
                <a:latin typeface="Arial" panose="020B0604020202020204"/>
                <a:cs typeface="Arial" panose="020B0604020202020204"/>
              </a:rPr>
              <a:t>逐步减少</a:t>
            </a:r>
            <a:endParaRPr lang="en-US" sz="2400" dirty="0"/>
          </a:p>
          <a:p>
            <a:pPr>
              <a:lnSpc>
                <a:spcPct val="120000"/>
              </a:lnSpc>
            </a:pPr>
            <a:r>
              <a:rPr lang="zh-CN" altLang="en-US" sz="2400" dirty="0"/>
              <a:t>戴镜一周后变得几乎无法察觉</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301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301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301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3014" name="Rectangle 6"/>
          <p:cNvSpPr>
            <a:spLocks noGrp="1" noChangeArrowheads="1"/>
          </p:cNvSpPr>
          <p:nvPr>
            <p:ph type="title"/>
          </p:nvPr>
        </p:nvSpPr>
        <p:spPr>
          <a:xfrm>
            <a:off x="183976" y="-243408"/>
            <a:ext cx="7772400" cy="1143000"/>
          </a:xfrm>
          <a:noFill/>
        </p:spPr>
        <p:txBody>
          <a:bodyPr/>
          <a:lstStyle/>
          <a:p>
            <a:r>
              <a:rPr lang="zh-CN" altLang="en-US" dirty="0"/>
              <a:t>适应期症状</a:t>
            </a:r>
            <a:r>
              <a:rPr lang="en-US" dirty="0"/>
              <a:t>: </a:t>
            </a:r>
            <a:r>
              <a:rPr lang="zh-CN" altLang="en-US" dirty="0">
                <a:solidFill>
                  <a:srgbClr val="FFFF00"/>
                </a:solidFill>
              </a:rPr>
              <a:t>异常反应</a:t>
            </a:r>
          </a:p>
        </p:txBody>
      </p:sp>
      <p:sp>
        <p:nvSpPr>
          <p:cNvPr id="43015" name="Rectangle 7"/>
          <p:cNvSpPr>
            <a:spLocks noGrp="1" noChangeArrowheads="1"/>
          </p:cNvSpPr>
          <p:nvPr>
            <p:ph type="body" idx="1"/>
          </p:nvPr>
        </p:nvSpPr>
        <p:spPr>
          <a:xfrm>
            <a:off x="819475" y="990253"/>
            <a:ext cx="7928989" cy="3806899"/>
          </a:xfrm>
          <a:noFill/>
        </p:spPr>
        <p:txBody>
          <a:bodyPr/>
          <a:lstStyle/>
          <a:p>
            <a:pPr>
              <a:lnSpc>
                <a:spcPct val="120000"/>
              </a:lnSpc>
              <a:tabLst>
                <a:tab pos="2514600" algn="l"/>
              </a:tabLst>
            </a:pPr>
            <a:r>
              <a:rPr lang="zh-CN" altLang="en-US" sz="2400" dirty="0"/>
              <a:t>持续性的</a:t>
            </a:r>
            <a:r>
              <a:rPr lang="en-US" sz="2400" dirty="0"/>
              <a:t>:</a:t>
            </a:r>
          </a:p>
          <a:p>
            <a:pPr lvl="1">
              <a:lnSpc>
                <a:spcPct val="120000"/>
              </a:lnSpc>
              <a:buFont typeface="Arial" panose="020B0604020202020204" pitchFamily="34" charset="0"/>
              <a:buChar char="‒"/>
              <a:tabLst>
                <a:tab pos="2514600" algn="l"/>
              </a:tabLst>
            </a:pPr>
            <a:r>
              <a:rPr lang="zh-CN" altLang="en-US" sz="2400" dirty="0"/>
              <a:t>疼痛</a:t>
            </a:r>
            <a:endParaRPr lang="en-US" sz="2400" dirty="0"/>
          </a:p>
          <a:p>
            <a:pPr lvl="1">
              <a:lnSpc>
                <a:spcPct val="120000"/>
              </a:lnSpc>
              <a:buFont typeface="Arial" panose="020B0604020202020204" pitchFamily="34" charset="0"/>
              <a:buChar char="‒"/>
              <a:tabLst>
                <a:tab pos="2514600" algn="l"/>
              </a:tabLst>
            </a:pPr>
            <a:r>
              <a:rPr lang="zh-CN" altLang="en-US" sz="2400" dirty="0"/>
              <a:t>雾浊</a:t>
            </a:r>
            <a:endParaRPr lang="en-US" sz="2400" dirty="0"/>
          </a:p>
          <a:p>
            <a:pPr lvl="1">
              <a:lnSpc>
                <a:spcPct val="120000"/>
              </a:lnSpc>
              <a:buFont typeface="Arial" panose="020B0604020202020204" pitchFamily="34" charset="0"/>
              <a:buChar char="‒"/>
              <a:tabLst>
                <a:tab pos="2514600" algn="l"/>
              </a:tabLst>
            </a:pPr>
            <a:r>
              <a:rPr lang="zh-CN" altLang="en-US" sz="2400" dirty="0"/>
              <a:t>光晕</a:t>
            </a:r>
            <a:endParaRPr lang="en-US" sz="2400" dirty="0"/>
          </a:p>
          <a:p>
            <a:pPr>
              <a:lnSpc>
                <a:spcPct val="120000"/>
              </a:lnSpc>
              <a:tabLst>
                <a:tab pos="3044825" algn="l"/>
              </a:tabLst>
            </a:pPr>
            <a:r>
              <a:rPr lang="zh-CN" altLang="en-US" sz="2400" dirty="0"/>
              <a:t>显著充血</a:t>
            </a:r>
            <a:endParaRPr lang="en-US" sz="2400" dirty="0"/>
          </a:p>
          <a:p>
            <a:pPr>
              <a:lnSpc>
                <a:spcPct val="120000"/>
              </a:lnSpc>
              <a:tabLst>
                <a:tab pos="3044825" algn="l"/>
              </a:tabLst>
            </a:pPr>
            <a:r>
              <a:rPr lang="zh-CN" altLang="en-US" sz="2400" dirty="0"/>
              <a:t>睡醒后超过</a:t>
            </a:r>
            <a:r>
              <a:rPr lang="en-US" altLang="zh-CN" sz="2400" dirty="0"/>
              <a:t>1-2</a:t>
            </a:r>
            <a:r>
              <a:rPr lang="zh-CN" altLang="en-US" sz="2400" dirty="0"/>
              <a:t>小时戴框架镜模糊</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09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10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10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102" name="Rectangle 7"/>
          <p:cNvSpPr>
            <a:spLocks noGrp="1" noChangeArrowheads="1"/>
          </p:cNvSpPr>
          <p:nvPr>
            <p:ph type="ctrTitle"/>
          </p:nvPr>
        </p:nvSpPr>
        <p:spPr>
          <a:xfrm>
            <a:off x="223807" y="1990686"/>
            <a:ext cx="8686800" cy="2902857"/>
          </a:xfrm>
          <a:noFill/>
        </p:spPr>
        <p:txBody>
          <a:bodyPr>
            <a:normAutofit/>
          </a:bodyPr>
          <a:lstStyle/>
          <a:p>
            <a:pPr eaLnBrk="1" hangingPunct="1"/>
            <a:r>
              <a:rPr lang="zh-CN" altLang="en-US" sz="2800" b="1" dirty="0">
                <a:solidFill>
                  <a:srgbClr val="0073AE"/>
                </a:solidFill>
              </a:rPr>
              <a:t>配后复查的执行</a:t>
            </a:r>
            <a:br>
              <a:rPr lang="en-US" sz="2800" b="1" dirty="0">
                <a:solidFill>
                  <a:srgbClr val="0073AE"/>
                </a:solidFill>
              </a:rPr>
            </a:br>
            <a:br>
              <a:rPr lang="en-US" sz="2800" b="1" dirty="0">
                <a:solidFill>
                  <a:srgbClr val="0073AE"/>
                </a:solidFill>
              </a:rPr>
            </a:br>
            <a:endParaRPr lang="en-US" sz="2800" b="1" dirty="0">
              <a:solidFill>
                <a:srgbClr val="0073AE"/>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512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12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512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126" name="Rectangle 6"/>
          <p:cNvSpPr>
            <a:spLocks noGrp="1" noChangeArrowheads="1"/>
          </p:cNvSpPr>
          <p:nvPr>
            <p:ph type="title"/>
          </p:nvPr>
        </p:nvSpPr>
        <p:spPr>
          <a:xfrm>
            <a:off x="183976" y="-243408"/>
            <a:ext cx="7772400" cy="1143001"/>
          </a:xfrm>
          <a:noFill/>
        </p:spPr>
        <p:txBody>
          <a:bodyPr/>
          <a:lstStyle/>
          <a:p>
            <a:pPr eaLnBrk="1" hangingPunct="1"/>
            <a:r>
              <a:rPr lang="zh-CN" altLang="en-US" dirty="0"/>
              <a:t>复查</a:t>
            </a:r>
          </a:p>
        </p:txBody>
      </p:sp>
      <p:sp>
        <p:nvSpPr>
          <p:cNvPr id="5127" name="Rectangle 7"/>
          <p:cNvSpPr>
            <a:spLocks noGrp="1" noChangeArrowheads="1"/>
          </p:cNvSpPr>
          <p:nvPr>
            <p:ph idx="1"/>
          </p:nvPr>
        </p:nvSpPr>
        <p:spPr>
          <a:xfrm>
            <a:off x="821032" y="913234"/>
            <a:ext cx="6424789" cy="4114800"/>
          </a:xfrm>
        </p:spPr>
        <p:txBody>
          <a:bodyPr/>
          <a:lstStyle/>
          <a:p>
            <a:pPr eaLnBrk="1" hangingPunct="1">
              <a:lnSpc>
                <a:spcPct val="150000"/>
              </a:lnSpc>
            </a:pPr>
            <a:r>
              <a:rPr lang="zh-CN" altLang="en-US" sz="2400" dirty="0"/>
              <a:t>病史</a:t>
            </a:r>
            <a:endParaRPr lang="en-US" sz="2400" dirty="0"/>
          </a:p>
          <a:p>
            <a:pPr eaLnBrk="1" hangingPunct="1">
              <a:lnSpc>
                <a:spcPct val="150000"/>
              </a:lnSpc>
            </a:pPr>
            <a:r>
              <a:rPr lang="zh-CN" altLang="en-US" sz="2400" dirty="0"/>
              <a:t>复查检查</a:t>
            </a:r>
            <a:endParaRPr lang="en-US" sz="2400" dirty="0"/>
          </a:p>
          <a:p>
            <a:pPr eaLnBrk="1" hangingPunct="1">
              <a:lnSpc>
                <a:spcPct val="150000"/>
              </a:lnSpc>
            </a:pPr>
            <a:r>
              <a:rPr lang="zh-CN" altLang="en-US" sz="2400" dirty="0"/>
              <a:t>镜片护理和保养回顾</a:t>
            </a:r>
            <a:endParaRPr lang="en-US" sz="2400" dirty="0"/>
          </a:p>
          <a:p>
            <a:pPr eaLnBrk="1" hangingPunct="1">
              <a:lnSpc>
                <a:spcPct val="150000"/>
              </a:lnSpc>
            </a:pPr>
            <a:r>
              <a:rPr lang="zh-CN" altLang="en-US" sz="2400" dirty="0"/>
              <a:t>解决镜片问题</a:t>
            </a:r>
            <a:endParaRPr lang="en-US" sz="2400" dirty="0"/>
          </a:p>
          <a:p>
            <a:pPr eaLnBrk="1" hangingPunct="1">
              <a:lnSpc>
                <a:spcPct val="150000"/>
              </a:lnSpc>
            </a:pPr>
            <a:r>
              <a:rPr lang="zh-CN" altLang="en-US" sz="2400" dirty="0"/>
              <a:t>讨论复查发现</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614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614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614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6150" name="Rectangle 6"/>
          <p:cNvSpPr>
            <a:spLocks noGrp="1" noChangeArrowheads="1"/>
          </p:cNvSpPr>
          <p:nvPr>
            <p:ph type="title"/>
          </p:nvPr>
        </p:nvSpPr>
        <p:spPr>
          <a:xfrm>
            <a:off x="183976" y="-243408"/>
            <a:ext cx="7772400" cy="1143001"/>
          </a:xfrm>
          <a:noFill/>
        </p:spPr>
        <p:txBody>
          <a:bodyPr/>
          <a:lstStyle/>
          <a:p>
            <a:pPr eaLnBrk="1" hangingPunct="1"/>
            <a:r>
              <a:rPr lang="zh-CN" altLang="en-US" dirty="0"/>
              <a:t>病史</a:t>
            </a:r>
          </a:p>
        </p:txBody>
      </p:sp>
      <p:sp>
        <p:nvSpPr>
          <p:cNvPr id="6151" name="Rectangle 7"/>
          <p:cNvSpPr>
            <a:spLocks noGrp="1" noChangeArrowheads="1"/>
          </p:cNvSpPr>
          <p:nvPr>
            <p:ph idx="1"/>
          </p:nvPr>
        </p:nvSpPr>
        <p:spPr>
          <a:xfrm>
            <a:off x="821508" y="919145"/>
            <a:ext cx="6630812" cy="4114800"/>
          </a:xfrm>
        </p:spPr>
        <p:txBody>
          <a:bodyPr/>
          <a:lstStyle/>
          <a:p>
            <a:pPr eaLnBrk="1" hangingPunct="1">
              <a:lnSpc>
                <a:spcPct val="150000"/>
              </a:lnSpc>
            </a:pPr>
            <a:r>
              <a:rPr lang="zh-CN" altLang="en-US" sz="2400" dirty="0"/>
              <a:t>镜片详情</a:t>
            </a:r>
            <a:endParaRPr lang="en-US" sz="2400" dirty="0"/>
          </a:p>
          <a:p>
            <a:pPr eaLnBrk="1" hangingPunct="1">
              <a:lnSpc>
                <a:spcPct val="150000"/>
              </a:lnSpc>
            </a:pPr>
            <a:r>
              <a:rPr lang="zh-CN" altLang="en-US" sz="2400" dirty="0"/>
              <a:t>复查历史</a:t>
            </a:r>
            <a:endParaRPr lang="en-US" sz="2400" dirty="0"/>
          </a:p>
          <a:p>
            <a:pPr eaLnBrk="1" hangingPunct="1">
              <a:lnSpc>
                <a:spcPct val="150000"/>
              </a:lnSpc>
            </a:pPr>
            <a:r>
              <a:rPr lang="zh-CN" altLang="en-US" sz="2400" dirty="0"/>
              <a:t>眼病史</a:t>
            </a:r>
            <a:r>
              <a:rPr lang="en-US" altLang="zh-CN" sz="2400" dirty="0"/>
              <a:t>/</a:t>
            </a:r>
            <a:r>
              <a:rPr lang="zh-CN" altLang="en-US" sz="2400" dirty="0"/>
              <a:t>用药史</a:t>
            </a:r>
            <a:endParaRPr lang="en-US" sz="2400" dirty="0"/>
          </a:p>
          <a:p>
            <a:pPr eaLnBrk="1" hangingPunct="1">
              <a:lnSpc>
                <a:spcPct val="150000"/>
              </a:lnSpc>
            </a:pPr>
            <a:r>
              <a:rPr lang="zh-CN" altLang="en-US" sz="2400" dirty="0"/>
              <a:t>症状</a:t>
            </a:r>
            <a:r>
              <a:rPr lang="en-US" altLang="zh-CN" sz="2400" dirty="0"/>
              <a:t>/</a:t>
            </a:r>
            <a:r>
              <a:rPr lang="zh-CN" altLang="en-US" sz="2400" dirty="0"/>
              <a:t>主诉</a:t>
            </a:r>
            <a:endParaRPr lang="en-US" sz="2400" dirty="0"/>
          </a:p>
          <a:p>
            <a:pPr eaLnBrk="1" hangingPunct="1">
              <a:lnSpc>
                <a:spcPct val="150000"/>
              </a:lnSpc>
            </a:pPr>
            <a:r>
              <a:rPr lang="zh-CN" altLang="en-US" sz="2400" dirty="0"/>
              <a:t>患者自我戴镜评估</a:t>
            </a:r>
            <a:endParaRPr lang="en-US" sz="2400" dirty="0"/>
          </a:p>
          <a:p>
            <a:pPr eaLnBrk="1" hangingPunct="1">
              <a:lnSpc>
                <a:spcPct val="150000"/>
              </a:lnSpc>
            </a:pPr>
            <a:r>
              <a:rPr lang="zh-CN" altLang="en-US" sz="2400" dirty="0"/>
              <a:t>戴镜时长</a:t>
            </a:r>
            <a:endParaRPr lang="en-US" sz="2400" dirty="0"/>
          </a:p>
          <a:p>
            <a:pPr eaLnBrk="1" hangingPunct="1">
              <a:lnSpc>
                <a:spcPct val="150000"/>
              </a:lnSpc>
            </a:pPr>
            <a:r>
              <a:rPr lang="zh-CN" altLang="en-US" sz="2400" dirty="0"/>
              <a:t>其他问题</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717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717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717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7174" name="Rectangle 6"/>
          <p:cNvSpPr>
            <a:spLocks noGrp="1" noChangeArrowheads="1"/>
          </p:cNvSpPr>
          <p:nvPr>
            <p:ph type="title"/>
          </p:nvPr>
        </p:nvSpPr>
        <p:spPr>
          <a:xfrm>
            <a:off x="183976" y="-243408"/>
            <a:ext cx="7772400" cy="1143001"/>
          </a:xfrm>
          <a:noFill/>
        </p:spPr>
        <p:txBody>
          <a:bodyPr/>
          <a:lstStyle/>
          <a:p>
            <a:pPr eaLnBrk="1" hangingPunct="1"/>
            <a:r>
              <a:rPr lang="zh-CN" altLang="en-US" dirty="0"/>
              <a:t>接待</a:t>
            </a:r>
            <a:r>
              <a:rPr lang="en-US" dirty="0"/>
              <a:t>: </a:t>
            </a:r>
            <a:r>
              <a:rPr lang="zh-CN" altLang="en-US" dirty="0">
                <a:solidFill>
                  <a:srgbClr val="FFFF00"/>
                </a:solidFill>
              </a:rPr>
              <a:t>针对不同病人的不同方法</a:t>
            </a:r>
            <a:r>
              <a:rPr lang="en-US" dirty="0">
                <a:solidFill>
                  <a:srgbClr val="FFFF00"/>
                </a:solidFill>
              </a:rPr>
              <a:t>…</a:t>
            </a:r>
          </a:p>
        </p:txBody>
      </p:sp>
      <p:sp>
        <p:nvSpPr>
          <p:cNvPr id="7175" name="Rectangle 7"/>
          <p:cNvSpPr>
            <a:spLocks noGrp="1" noChangeArrowheads="1"/>
          </p:cNvSpPr>
          <p:nvPr>
            <p:ph idx="1"/>
          </p:nvPr>
        </p:nvSpPr>
        <p:spPr>
          <a:xfrm>
            <a:off x="823463" y="919145"/>
            <a:ext cx="5154789" cy="4114800"/>
          </a:xfrm>
        </p:spPr>
        <p:txBody>
          <a:bodyPr/>
          <a:lstStyle/>
          <a:p>
            <a:pPr marL="346075" indent="-346075" eaLnBrk="1" hangingPunct="1">
              <a:lnSpc>
                <a:spcPct val="150000"/>
              </a:lnSpc>
            </a:pPr>
            <a:r>
              <a:rPr lang="zh-CN" altLang="en-US" sz="2400" dirty="0"/>
              <a:t>儿童</a:t>
            </a:r>
            <a:endParaRPr lang="en-US" sz="2400" dirty="0"/>
          </a:p>
          <a:p>
            <a:pPr marL="346075" indent="-346075" eaLnBrk="1" hangingPunct="1">
              <a:lnSpc>
                <a:spcPct val="150000"/>
              </a:lnSpc>
            </a:pPr>
            <a:r>
              <a:rPr lang="zh-CN" altLang="en-US" sz="2400" dirty="0"/>
              <a:t>老年患者</a:t>
            </a:r>
            <a:endParaRPr lang="en-US" sz="2400" dirty="0"/>
          </a:p>
          <a:p>
            <a:pPr marL="346075" indent="-346075" eaLnBrk="1" hangingPunct="1">
              <a:lnSpc>
                <a:spcPct val="150000"/>
              </a:lnSpc>
            </a:pPr>
            <a:r>
              <a:rPr lang="zh-CN" altLang="en-US" sz="2400" dirty="0"/>
              <a:t>忧郁症患者</a:t>
            </a:r>
            <a:endParaRPr lang="en-US" sz="2400" dirty="0"/>
          </a:p>
          <a:p>
            <a:pPr marL="346075" indent="-346075" eaLnBrk="1" hangingPunct="1">
              <a:lnSpc>
                <a:spcPct val="150000"/>
              </a:lnSpc>
            </a:pPr>
            <a:r>
              <a:rPr lang="zh-CN" altLang="en-US" sz="2400" dirty="0"/>
              <a:t>语言障碍患者</a:t>
            </a:r>
            <a:endParaRPr lang="en-US" sz="2400" dirty="0"/>
          </a:p>
          <a:p>
            <a:pPr marL="346075" indent="-346075" eaLnBrk="1" hangingPunct="1">
              <a:lnSpc>
                <a:spcPct val="150000"/>
              </a:lnSpc>
            </a:pPr>
            <a:r>
              <a:rPr lang="zh-CN" altLang="en-US" sz="2400" dirty="0"/>
              <a:t>听力障碍患者</a:t>
            </a:r>
            <a:endParaRPr lang="en-US" sz="2400" dirty="0"/>
          </a:p>
          <a:p>
            <a:pPr marL="346075" indent="-346075" eaLnBrk="1" hangingPunct="1">
              <a:lnSpc>
                <a:spcPct val="150000"/>
              </a:lnSpc>
            </a:pPr>
            <a:r>
              <a:rPr lang="zh-CN" altLang="en-US" sz="2400" dirty="0"/>
              <a:t>其他特殊人群</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bwMode="auto">
          <a:xfrm>
            <a:off x="914400" y="1587502"/>
            <a:ext cx="7247467" cy="4445000"/>
          </a:xfrm>
          <a:noFill/>
          <a:ln>
            <a:miter lim="800000"/>
          </a:ln>
        </p:spPr>
        <p:txBody>
          <a:bodyPr vert="horz" wrap="square" lIns="81280" tIns="40640" rIns="81280" bIns="40640" numCol="1" anchor="t" anchorCtr="0" compatLnSpc="1">
            <a:normAutofit/>
          </a:bodyPr>
          <a:lstStyle/>
          <a:p>
            <a:r>
              <a:rPr lang="zh-CN" altLang="en-US" sz="1422" i="1" dirty="0">
                <a:solidFill>
                  <a:schemeClr val="tx1"/>
                </a:solidFill>
              </a:rPr>
              <a:t>出版</a:t>
            </a:r>
            <a:br>
              <a:rPr lang="en-CA" altLang="en-US" sz="1422" i="1" dirty="0">
                <a:solidFill>
                  <a:schemeClr val="tx1"/>
                </a:solidFill>
              </a:rPr>
            </a:br>
            <a:r>
              <a:rPr lang="zh-CN" altLang="en-US" sz="1422" i="1" dirty="0">
                <a:solidFill>
                  <a:schemeClr val="tx1"/>
                </a:solidFill>
              </a:rPr>
              <a:t>国际接触镜教育者学会</a:t>
            </a:r>
            <a:r>
              <a:rPr lang="en-US" altLang="en-US" sz="1422" i="1" dirty="0">
                <a:solidFill>
                  <a:schemeClr val="tx1"/>
                </a:solidFill>
              </a:rPr>
              <a:t>(IACLE)</a:t>
            </a:r>
            <a:br>
              <a:rPr lang="en-US" altLang="en-US" sz="1422" i="1" dirty="0">
                <a:solidFill>
                  <a:schemeClr val="tx1"/>
                </a:solidFill>
              </a:rPr>
            </a:br>
            <a:br>
              <a:rPr lang="en-US" altLang="en-US" sz="1422" i="1" dirty="0">
                <a:solidFill>
                  <a:schemeClr val="tx1"/>
                </a:solidFill>
              </a:rPr>
            </a:br>
            <a:r>
              <a:rPr lang="en-CA" altLang="en-US" sz="1422" i="1" dirty="0">
                <a:solidFill>
                  <a:schemeClr val="tx1"/>
                </a:solidFill>
              </a:rPr>
              <a:t>2016</a:t>
            </a:r>
            <a:r>
              <a:rPr lang="zh-CN" altLang="en-US" sz="1422" i="1" dirty="0">
                <a:solidFill>
                  <a:schemeClr val="tx1"/>
                </a:solidFill>
              </a:rPr>
              <a:t>修订版</a:t>
            </a:r>
            <a:br>
              <a:rPr lang="en-CA" altLang="en-US" sz="1422" i="1" dirty="0">
                <a:solidFill>
                  <a:schemeClr val="tx1"/>
                </a:solidFill>
              </a:rPr>
            </a:br>
            <a:br>
              <a:rPr lang="en-CA" altLang="en-US" sz="1422" i="1" dirty="0">
                <a:solidFill>
                  <a:schemeClr val="tx1"/>
                </a:solidFill>
              </a:rPr>
            </a:br>
            <a:r>
              <a:rPr lang="en-CA" altLang="en-US" sz="1422" i="1" dirty="0">
                <a:solidFill>
                  <a:schemeClr val="tx1"/>
                </a:solidFill>
              </a:rPr>
              <a:t>© </a:t>
            </a:r>
            <a:r>
              <a:rPr lang="zh-CN" altLang="en-US" sz="1422" i="1" dirty="0">
                <a:solidFill>
                  <a:schemeClr val="tx1"/>
                </a:solidFill>
              </a:rPr>
              <a:t>国际接触镜教育者学会</a:t>
            </a:r>
            <a:r>
              <a:rPr lang="en-US" altLang="en-US" sz="1422" i="1" dirty="0">
                <a:solidFill>
                  <a:schemeClr val="tx1"/>
                </a:solidFill>
              </a:rPr>
              <a:t>2000-2015</a:t>
            </a:r>
            <a:br>
              <a:rPr lang="en-US" altLang="en-US" sz="1422" i="1" dirty="0">
                <a:solidFill>
                  <a:schemeClr val="tx1"/>
                </a:solidFill>
              </a:rPr>
            </a:br>
            <a:r>
              <a:rPr lang="zh-CN" altLang="en-US" sz="1422" i="1" dirty="0">
                <a:solidFill>
                  <a:schemeClr val="tx1"/>
                </a:solidFill>
              </a:rPr>
              <a:t>版权所有。未经国际接触镜教育者学会事先书面许可，本出版物的任何部分不得复制、储存在检索系统中，或以任何形式或传播： </a:t>
            </a:r>
            <a:br>
              <a:rPr lang="en-CA" altLang="en-US" sz="1422" i="1" dirty="0">
                <a:solidFill>
                  <a:schemeClr val="tx1"/>
                </a:solidFill>
              </a:rPr>
            </a:br>
            <a:br>
              <a:rPr lang="en-CA" altLang="en-US" sz="1422" i="1" dirty="0">
                <a:solidFill>
                  <a:schemeClr val="tx1"/>
                </a:solidFill>
              </a:rPr>
            </a:br>
            <a:r>
              <a:rPr lang="zh-CN" altLang="en-US" sz="1422" b="1" dirty="0">
                <a:ea typeface="宋体" panose="02010600030101010101" pitchFamily="2" charset="-122"/>
              </a:rPr>
              <a:t>国际接触镜教育者学会</a:t>
            </a:r>
            <a:br>
              <a:rPr lang="zh-CN" altLang="en-US" sz="1422" b="1" dirty="0">
                <a:ea typeface="宋体" panose="02010600030101010101" pitchFamily="2" charset="-122"/>
              </a:rPr>
            </a:br>
            <a:r>
              <a:rPr lang="en-US" altLang="zh-CN" sz="1422" b="1" dirty="0">
                <a:ea typeface="宋体" panose="02010600030101010101" pitchFamily="2" charset="-122"/>
              </a:rPr>
              <a:t>IACLE</a:t>
            </a:r>
            <a:r>
              <a:rPr lang="zh-CN" altLang="en-US" sz="1422" b="1" dirty="0">
                <a:ea typeface="宋体" panose="02010600030101010101" pitchFamily="2" charset="-122"/>
              </a:rPr>
              <a:t>秘书处，</a:t>
            </a:r>
            <a:br>
              <a:rPr lang="zh-CN" altLang="en-US" sz="1422" b="1" dirty="0">
                <a:ea typeface="宋体" panose="02010600030101010101" pitchFamily="2" charset="-122"/>
              </a:rPr>
            </a:br>
            <a:r>
              <a:rPr lang="en-CA" altLang="en-US" sz="1422" i="1" dirty="0">
                <a:solidFill>
                  <a:schemeClr val="tx1"/>
                </a:solidFill>
              </a:rPr>
              <a:t>PO Box 656 KENSINGTON</a:t>
            </a:r>
            <a:br>
              <a:rPr lang="en-CA" altLang="en-US" sz="1422" i="1" dirty="0">
                <a:solidFill>
                  <a:schemeClr val="tx1"/>
                </a:solidFill>
              </a:rPr>
            </a:br>
            <a:r>
              <a:rPr lang="en-CA" altLang="en-US" sz="1422" i="1" dirty="0">
                <a:solidFill>
                  <a:schemeClr val="tx1"/>
                </a:solidFill>
              </a:rPr>
              <a:t>NSW 2033</a:t>
            </a:r>
            <a:br>
              <a:rPr lang="en-CA" altLang="en-US" sz="1422" i="1" dirty="0">
                <a:solidFill>
                  <a:schemeClr val="tx1"/>
                </a:solidFill>
              </a:rPr>
            </a:br>
            <a:r>
              <a:rPr lang="en-CA" altLang="en-US" sz="1422" i="1" dirty="0">
                <a:solidFill>
                  <a:schemeClr val="tx1"/>
                </a:solidFill>
              </a:rPr>
              <a:t>Australia</a:t>
            </a:r>
            <a:br>
              <a:rPr lang="en-CA" altLang="en-US" sz="1422" i="1" dirty="0">
                <a:solidFill>
                  <a:schemeClr val="tx1"/>
                </a:solidFill>
              </a:rPr>
            </a:br>
            <a:br>
              <a:rPr lang="zh-CN" altLang="en-US" sz="1422" b="1" dirty="0">
                <a:ea typeface="宋体" panose="02010600030101010101" pitchFamily="2" charset="-122"/>
              </a:rPr>
            </a:br>
            <a:r>
              <a:rPr lang="zh-CN" altLang="en-US" sz="1422" b="1" dirty="0">
                <a:ea typeface="宋体" panose="02010600030101010101" pitchFamily="2" charset="-122"/>
              </a:rPr>
              <a:t>电子邮件：</a:t>
            </a:r>
            <a:r>
              <a:rPr lang="en-US" altLang="zh-CN" sz="1422" b="1" dirty="0">
                <a:ea typeface="宋体" panose="02010600030101010101" pitchFamily="2" charset="-122"/>
              </a:rPr>
              <a:t>iacle@iacle.org</a:t>
            </a:r>
            <a:endParaRPr lang="en-CA" altLang="en-US" sz="1422" dirty="0">
              <a:solidFill>
                <a:schemeClr val="tx1"/>
              </a:solidFill>
            </a:endParaRPr>
          </a:p>
        </p:txBody>
      </p:sp>
    </p:spTree>
    <p:extLst>
      <p:ext uri="{BB962C8B-B14F-4D97-AF65-F5344CB8AC3E}">
        <p14:creationId xmlns:p14="http://schemas.microsoft.com/office/powerpoint/2010/main" val="1002522131"/>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819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819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819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8198" name="Rectangle 6"/>
          <p:cNvSpPr>
            <a:spLocks noGrp="1" noChangeArrowheads="1"/>
          </p:cNvSpPr>
          <p:nvPr>
            <p:ph type="title"/>
          </p:nvPr>
        </p:nvSpPr>
        <p:spPr>
          <a:xfrm>
            <a:off x="183976" y="-243408"/>
            <a:ext cx="7772400" cy="1143001"/>
          </a:xfrm>
          <a:noFill/>
        </p:spPr>
        <p:txBody>
          <a:bodyPr/>
          <a:lstStyle/>
          <a:p>
            <a:pPr eaLnBrk="1" hangingPunct="1"/>
            <a:r>
              <a:rPr lang="zh-CN" altLang="en-US" dirty="0"/>
              <a:t>接待</a:t>
            </a:r>
          </a:p>
        </p:txBody>
      </p:sp>
      <p:pic>
        <p:nvPicPr>
          <p:cNvPr id="8199" name="Picture 2" descr="D:\IACLE ALL MODULES\IACLE MODULE 4\Original\Color Pics\4L4\0209-97.tiff"/>
          <p:cNvPicPr>
            <a:picLocks noChangeAspect="1" noChangeArrowheads="1"/>
          </p:cNvPicPr>
          <p:nvPr/>
        </p:nvPicPr>
        <p:blipFill>
          <a:blip r:embed="rId3" cstate="print"/>
          <a:srcRect/>
          <a:stretch>
            <a:fillRect/>
          </a:stretch>
        </p:blipFill>
        <p:spPr bwMode="auto">
          <a:xfrm>
            <a:off x="990600" y="928670"/>
            <a:ext cx="6982178" cy="513715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921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922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922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9223" name="Rectangle 7"/>
          <p:cNvSpPr>
            <a:spLocks noGrp="1" noChangeArrowheads="1"/>
          </p:cNvSpPr>
          <p:nvPr>
            <p:ph idx="1"/>
          </p:nvPr>
        </p:nvSpPr>
        <p:spPr>
          <a:xfrm>
            <a:off x="818059" y="771508"/>
            <a:ext cx="8290445" cy="5033756"/>
          </a:xfrm>
        </p:spPr>
        <p:txBody>
          <a:bodyPr/>
          <a:lstStyle/>
          <a:p>
            <a:pPr marL="346075" indent="-346075" eaLnBrk="1" hangingPunct="1">
              <a:lnSpc>
                <a:spcPct val="200000"/>
              </a:lnSpc>
            </a:pPr>
            <a:r>
              <a:rPr lang="zh-CN" altLang="en-US" sz="2400" dirty="0"/>
              <a:t>积极倾听</a:t>
            </a:r>
            <a:r>
              <a:rPr lang="en-US" sz="2400" dirty="0"/>
              <a:t> (</a:t>
            </a:r>
            <a:r>
              <a:rPr lang="zh-CN" altLang="en-US" sz="2400" dirty="0"/>
              <a:t>当回答时可重复回答</a:t>
            </a:r>
            <a:r>
              <a:rPr lang="en-US" sz="2400" dirty="0"/>
              <a:t>)</a:t>
            </a:r>
          </a:p>
          <a:p>
            <a:pPr marL="346075" indent="-346075" eaLnBrk="1" hangingPunct="1">
              <a:lnSpc>
                <a:spcPct val="200000"/>
              </a:lnSpc>
            </a:pPr>
            <a:r>
              <a:rPr lang="zh-CN" altLang="en-US" sz="2400" dirty="0"/>
              <a:t>给患者最真切的兴趣和关心</a:t>
            </a:r>
            <a:endParaRPr lang="en-US" sz="2400" dirty="0"/>
          </a:p>
          <a:p>
            <a:pPr marL="346075" indent="-346075" eaLnBrk="1" hangingPunct="1">
              <a:lnSpc>
                <a:spcPct val="200000"/>
              </a:lnSpc>
            </a:pPr>
            <a:r>
              <a:rPr lang="zh-CN" altLang="en-US" sz="2400" dirty="0"/>
              <a:t>避免封闭式问题（即只回答是否）</a:t>
            </a:r>
            <a:endParaRPr lang="en-US" dirty="0"/>
          </a:p>
          <a:p>
            <a:pPr marL="746125" lvl="1" indent="-346075" eaLnBrk="1" hangingPunct="1">
              <a:lnSpc>
                <a:spcPct val="200000"/>
              </a:lnSpc>
              <a:buFont typeface="Arial" panose="020B0604020202020204" pitchFamily="34" charset="0"/>
              <a:buChar char="‒"/>
            </a:pPr>
            <a:r>
              <a:rPr lang="zh-CN" altLang="en-US" sz="2400" dirty="0"/>
              <a:t>例如，</a:t>
            </a:r>
            <a:r>
              <a:rPr lang="en-US" altLang="zh-CN" sz="2400" dirty="0"/>
              <a:t>“</a:t>
            </a:r>
            <a:r>
              <a:rPr lang="zh-CN" altLang="en-US" sz="2400" dirty="0"/>
              <a:t>你的镜片配戴得舒适吗？</a:t>
            </a:r>
            <a:r>
              <a:rPr lang="en-US" altLang="zh-CN" sz="2400" dirty="0"/>
              <a:t>”</a:t>
            </a:r>
            <a:endParaRPr lang="en-US" sz="2400" dirty="0"/>
          </a:p>
          <a:p>
            <a:pPr marL="346075" indent="-346075" eaLnBrk="1" hangingPunct="1">
              <a:lnSpc>
                <a:spcPct val="200000"/>
              </a:lnSpc>
            </a:pPr>
            <a:r>
              <a:rPr lang="zh-CN" altLang="en-US" sz="2400" dirty="0"/>
              <a:t>进行开放式的提问（需要更多细节反馈）</a:t>
            </a:r>
            <a:endParaRPr lang="en-US" dirty="0"/>
          </a:p>
          <a:p>
            <a:pPr marL="746125" lvl="1" indent="-346075" eaLnBrk="1" hangingPunct="1">
              <a:lnSpc>
                <a:spcPct val="200000"/>
              </a:lnSpc>
              <a:buFont typeface="Arial" panose="020B0604020202020204" pitchFamily="34" charset="0"/>
              <a:buChar char="‒"/>
            </a:pPr>
            <a:r>
              <a:rPr lang="en-US" sz="2400" dirty="0"/>
              <a:t>“</a:t>
            </a:r>
            <a:r>
              <a:rPr lang="zh-CN" altLang="en-US" sz="2400" dirty="0"/>
              <a:t>可以描述一下你在工作日不同时间的戴镜感受吗？</a:t>
            </a:r>
            <a:r>
              <a:rPr lang="en-US" sz="2400" dirty="0"/>
              <a:t>”</a:t>
            </a:r>
          </a:p>
          <a:p>
            <a:pPr marL="746125" lvl="1" indent="-346075" eaLnBrk="1" hangingPunct="1">
              <a:lnSpc>
                <a:spcPct val="200000"/>
              </a:lnSpc>
            </a:pPr>
            <a:endParaRPr lang="en-US" sz="2400" dirty="0"/>
          </a:p>
        </p:txBody>
      </p:sp>
      <p:sp>
        <p:nvSpPr>
          <p:cNvPr id="9" name="Rectangle 6"/>
          <p:cNvSpPr txBox="1">
            <a:spLocks noChangeArrowheads="1"/>
          </p:cNvSpPr>
          <p:nvPr/>
        </p:nvSpPr>
        <p:spPr bwMode="auto">
          <a:xfrm>
            <a:off x="183976" y="-243408"/>
            <a:ext cx="7772400" cy="1143001"/>
          </a:xfrm>
          <a:prstGeom prst="rect">
            <a:avLst/>
          </a:prstGeom>
          <a:noFill/>
          <a:ln w="9525">
            <a:noFill/>
            <a:miter lim="800000"/>
          </a:ln>
        </p:spPr>
        <p:txBody>
          <a:bodyPr vert="horz" wrap="square" lIns="91440" tIns="45720" rIns="91440" bIns="45720" numCol="1" anchor="ctr" anchorCtr="0" compatLnSpc="1">
            <a:norm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接待</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zh-CN" altLang="en-US" sz="28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关键要素</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024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024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024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0246" name="Rectangle 6"/>
          <p:cNvSpPr>
            <a:spLocks noGrp="1" noChangeArrowheads="1"/>
          </p:cNvSpPr>
          <p:nvPr>
            <p:ph type="title"/>
          </p:nvPr>
        </p:nvSpPr>
        <p:spPr>
          <a:xfrm>
            <a:off x="183976" y="-243408"/>
            <a:ext cx="7772400" cy="1143001"/>
          </a:xfrm>
          <a:noFill/>
        </p:spPr>
        <p:txBody>
          <a:bodyPr/>
          <a:lstStyle/>
          <a:p>
            <a:pPr eaLnBrk="1" hangingPunct="1"/>
            <a:r>
              <a:rPr lang="zh-CN" altLang="en-US" dirty="0"/>
              <a:t>接待</a:t>
            </a:r>
          </a:p>
        </p:txBody>
      </p:sp>
      <p:pic>
        <p:nvPicPr>
          <p:cNvPr id="10247" name="Picture 2" descr="D:\IACLE ALL MODULES\IACLE MODULE 4\Original\Color Pics\4L4\0224-97.tiff"/>
          <p:cNvPicPr>
            <a:picLocks noChangeAspect="1" noChangeArrowheads="1"/>
          </p:cNvPicPr>
          <p:nvPr/>
        </p:nvPicPr>
        <p:blipFill>
          <a:blip r:embed="rId3" cstate="print"/>
          <a:srcRect/>
          <a:stretch>
            <a:fillRect/>
          </a:stretch>
        </p:blipFill>
        <p:spPr bwMode="auto">
          <a:xfrm>
            <a:off x="965200" y="928670"/>
            <a:ext cx="6928556" cy="5122862"/>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126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126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126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1270" name="Rectangle 6"/>
          <p:cNvSpPr>
            <a:spLocks noGrp="1" noChangeArrowheads="1"/>
          </p:cNvSpPr>
          <p:nvPr>
            <p:ph type="title"/>
          </p:nvPr>
        </p:nvSpPr>
        <p:spPr>
          <a:xfrm>
            <a:off x="189037" y="-243408"/>
            <a:ext cx="7772400" cy="1143000"/>
          </a:xfrm>
          <a:noFill/>
        </p:spPr>
        <p:txBody>
          <a:bodyPr>
            <a:normAutofit/>
          </a:bodyPr>
          <a:lstStyle/>
          <a:p>
            <a:pPr eaLnBrk="1" hangingPunct="1"/>
            <a:r>
              <a:rPr lang="zh-CN" altLang="en-US" dirty="0"/>
              <a:t>复查步骤</a:t>
            </a:r>
          </a:p>
        </p:txBody>
      </p:sp>
      <p:sp>
        <p:nvSpPr>
          <p:cNvPr id="11271" name="Rectangle 7"/>
          <p:cNvSpPr>
            <a:spLocks noGrp="1" noChangeArrowheads="1"/>
          </p:cNvSpPr>
          <p:nvPr>
            <p:ph idx="1"/>
          </p:nvPr>
        </p:nvSpPr>
        <p:spPr>
          <a:xfrm>
            <a:off x="826844" y="776270"/>
            <a:ext cx="7921619" cy="4164898"/>
          </a:xfrm>
        </p:spPr>
        <p:txBody>
          <a:bodyPr/>
          <a:lstStyle/>
          <a:p>
            <a:pPr eaLnBrk="1" hangingPunct="1">
              <a:lnSpc>
                <a:spcPct val="200000"/>
              </a:lnSpc>
            </a:pPr>
            <a:r>
              <a:rPr lang="zh-CN" altLang="en-US" sz="2400" dirty="0"/>
              <a:t>戴镜</a:t>
            </a:r>
            <a:endParaRPr lang="en-US" sz="2400" dirty="0"/>
          </a:p>
          <a:p>
            <a:pPr lvl="1" eaLnBrk="1" hangingPunct="1">
              <a:lnSpc>
                <a:spcPct val="200000"/>
              </a:lnSpc>
              <a:buFont typeface="Arial" panose="020B0604020202020204" pitchFamily="34" charset="0"/>
              <a:buChar char="‒"/>
            </a:pPr>
            <a:r>
              <a:rPr lang="zh-CN" altLang="en-US" sz="2400" dirty="0"/>
              <a:t>如果镜片未被戴来复查，检测结果的意义不大，因为戴镜时间不足</a:t>
            </a:r>
            <a:r>
              <a:rPr lang="en-US" sz="2400" dirty="0"/>
              <a:t> </a:t>
            </a:r>
          </a:p>
          <a:p>
            <a:pPr eaLnBrk="1" hangingPunct="1">
              <a:lnSpc>
                <a:spcPct val="200000"/>
              </a:lnSpc>
            </a:pPr>
            <a:r>
              <a:rPr lang="zh-CN" altLang="en-US" sz="2400" dirty="0"/>
              <a:t>未戴镜</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229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229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229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2295" name="Rectangle 7"/>
          <p:cNvSpPr>
            <a:spLocks noGrp="1" noChangeArrowheads="1"/>
          </p:cNvSpPr>
          <p:nvPr>
            <p:ph idx="1"/>
          </p:nvPr>
        </p:nvSpPr>
        <p:spPr>
          <a:xfrm>
            <a:off x="971600" y="918244"/>
            <a:ext cx="6480719" cy="4526979"/>
          </a:xfrm>
        </p:spPr>
        <p:txBody>
          <a:bodyPr/>
          <a:lstStyle/>
          <a:p>
            <a:pPr eaLnBrk="1" hangingPunct="1">
              <a:lnSpc>
                <a:spcPct val="150000"/>
              </a:lnSpc>
            </a:pPr>
            <a:r>
              <a:rPr lang="zh-CN" altLang="en-US" sz="2400" dirty="0"/>
              <a:t>视力</a:t>
            </a:r>
            <a:endParaRPr lang="en-US" sz="2400" dirty="0"/>
          </a:p>
          <a:p>
            <a:pPr eaLnBrk="1" hangingPunct="1">
              <a:lnSpc>
                <a:spcPct val="150000"/>
              </a:lnSpc>
            </a:pPr>
            <a:r>
              <a:rPr lang="zh-CN" altLang="en-US" sz="2400" dirty="0"/>
              <a:t>视网膜检影</a:t>
            </a:r>
            <a:r>
              <a:rPr lang="en-US" sz="2400" dirty="0"/>
              <a:t> (</a:t>
            </a:r>
            <a:r>
              <a:rPr lang="zh-CN" altLang="en-US" sz="2400" dirty="0"/>
              <a:t>视网膜反光的规律性及质量</a:t>
            </a:r>
            <a:r>
              <a:rPr lang="en-US" sz="2400" dirty="0"/>
              <a:t>)</a:t>
            </a:r>
          </a:p>
          <a:p>
            <a:pPr eaLnBrk="1" hangingPunct="1">
              <a:lnSpc>
                <a:spcPct val="150000"/>
              </a:lnSpc>
            </a:pPr>
            <a:r>
              <a:rPr lang="zh-CN" altLang="en-US" sz="2400" dirty="0"/>
              <a:t>角膜前表面曲率计检查</a:t>
            </a:r>
            <a:r>
              <a:rPr lang="en-US" sz="2400" dirty="0"/>
              <a:t>(FSK)</a:t>
            </a:r>
          </a:p>
          <a:p>
            <a:pPr eaLnBrk="1" hangingPunct="1">
              <a:lnSpc>
                <a:spcPct val="150000"/>
              </a:lnSpc>
            </a:pPr>
            <a:r>
              <a:rPr lang="zh-CN" altLang="en-US" sz="2400" dirty="0"/>
              <a:t>戴镜表现</a:t>
            </a:r>
            <a:endParaRPr lang="en-US" sz="2400" dirty="0"/>
          </a:p>
          <a:p>
            <a:pPr eaLnBrk="1" hangingPunct="1">
              <a:lnSpc>
                <a:spcPct val="150000"/>
              </a:lnSpc>
            </a:pPr>
            <a:r>
              <a:rPr lang="zh-CN" altLang="en-US" sz="2400" dirty="0"/>
              <a:t>裂隙灯显微镜检查</a:t>
            </a:r>
            <a:endParaRPr lang="en-US" sz="2400" dirty="0"/>
          </a:p>
          <a:p>
            <a:pPr eaLnBrk="1" hangingPunct="1">
              <a:lnSpc>
                <a:spcPct val="150000"/>
              </a:lnSpc>
            </a:pPr>
            <a:r>
              <a:rPr lang="zh-CN" altLang="en-US" sz="2400" dirty="0"/>
              <a:t>镜片完整性</a:t>
            </a:r>
            <a:endParaRPr lang="en-US" sz="2400" dirty="0"/>
          </a:p>
          <a:p>
            <a:pPr eaLnBrk="1" hangingPunct="1">
              <a:lnSpc>
                <a:spcPct val="150000"/>
              </a:lnSpc>
            </a:pPr>
            <a:r>
              <a:rPr lang="zh-CN" altLang="en-US" sz="2400" dirty="0"/>
              <a:t>荧光素染色配适</a:t>
            </a:r>
            <a:r>
              <a:rPr lang="en-US" sz="2400" dirty="0"/>
              <a:t> (</a:t>
            </a:r>
            <a:r>
              <a:rPr lang="en-US" altLang="zh-CN" sz="2400" dirty="0"/>
              <a:t>RGP</a:t>
            </a:r>
            <a:r>
              <a:rPr lang="en-US" sz="2400" dirty="0"/>
              <a:t>)</a:t>
            </a:r>
          </a:p>
        </p:txBody>
      </p:sp>
      <p:sp>
        <p:nvSpPr>
          <p:cNvPr id="10" name="Rectangle 6"/>
          <p:cNvSpPr>
            <a:spLocks noGrp="1" noChangeArrowheads="1"/>
          </p:cNvSpPr>
          <p:nvPr>
            <p:ph type="title"/>
          </p:nvPr>
        </p:nvSpPr>
        <p:spPr>
          <a:xfrm>
            <a:off x="183976" y="-243408"/>
            <a:ext cx="7772400" cy="1143000"/>
          </a:xfrm>
          <a:noFill/>
        </p:spPr>
        <p:txBody>
          <a:bodyPr/>
          <a:lstStyle/>
          <a:p>
            <a:pPr eaLnBrk="1" hangingPunct="1"/>
            <a:r>
              <a:rPr lang="zh-CN" altLang="en-US" dirty="0"/>
              <a:t>复查步骤</a:t>
            </a:r>
            <a:r>
              <a:rPr lang="en-US" dirty="0"/>
              <a:t>: </a:t>
            </a:r>
            <a:r>
              <a:rPr lang="zh-CN" altLang="en-US" dirty="0">
                <a:solidFill>
                  <a:srgbClr val="FFFF00"/>
                </a:solidFill>
              </a:rPr>
              <a:t>戴镜</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3315"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3316"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3317"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3318" name="Rectangle 6"/>
          <p:cNvSpPr>
            <a:spLocks noGrp="1" noChangeArrowheads="1"/>
          </p:cNvSpPr>
          <p:nvPr>
            <p:ph type="title"/>
          </p:nvPr>
        </p:nvSpPr>
        <p:spPr>
          <a:xfrm>
            <a:off x="183976" y="-243408"/>
            <a:ext cx="7772400" cy="1143000"/>
          </a:xfrm>
          <a:noFill/>
        </p:spPr>
        <p:txBody>
          <a:bodyPr/>
          <a:lstStyle/>
          <a:p>
            <a:pPr eaLnBrk="1" hangingPunct="1"/>
            <a:r>
              <a:rPr lang="zh-CN" altLang="en-US" dirty="0"/>
              <a:t>复查步骤</a:t>
            </a:r>
            <a:r>
              <a:rPr lang="en-US" dirty="0"/>
              <a:t>: </a:t>
            </a:r>
            <a:r>
              <a:rPr lang="zh-CN" altLang="en-US" dirty="0">
                <a:solidFill>
                  <a:srgbClr val="FFFF00"/>
                </a:solidFill>
              </a:rPr>
              <a:t>不戴镜</a:t>
            </a:r>
          </a:p>
        </p:txBody>
      </p:sp>
      <p:sp>
        <p:nvSpPr>
          <p:cNvPr id="13319" name="Rectangle 7"/>
          <p:cNvSpPr>
            <a:spLocks noGrp="1" noChangeArrowheads="1"/>
          </p:cNvSpPr>
          <p:nvPr>
            <p:ph idx="1"/>
          </p:nvPr>
        </p:nvSpPr>
        <p:spPr>
          <a:xfrm>
            <a:off x="825224" y="918245"/>
            <a:ext cx="7851232" cy="4373562"/>
          </a:xfrm>
        </p:spPr>
        <p:txBody>
          <a:bodyPr/>
          <a:lstStyle/>
          <a:p>
            <a:pPr eaLnBrk="1" hangingPunct="1">
              <a:lnSpc>
                <a:spcPct val="150000"/>
              </a:lnSpc>
            </a:pPr>
            <a:r>
              <a:rPr lang="zh-CN" altLang="en-US" sz="2400" dirty="0"/>
              <a:t>裂隙灯显微镜检查</a:t>
            </a:r>
            <a:endParaRPr lang="en-US" sz="2400" dirty="0"/>
          </a:p>
          <a:p>
            <a:pPr eaLnBrk="1" hangingPunct="1">
              <a:lnSpc>
                <a:spcPct val="150000"/>
              </a:lnSpc>
            </a:pPr>
            <a:r>
              <a:rPr lang="zh-CN" altLang="en-US" sz="2400" dirty="0"/>
              <a:t>曲率计检测</a:t>
            </a:r>
            <a:endParaRPr lang="en-US" sz="2400" dirty="0"/>
          </a:p>
          <a:p>
            <a:pPr eaLnBrk="1" hangingPunct="1">
              <a:lnSpc>
                <a:spcPct val="150000"/>
              </a:lnSpc>
            </a:pPr>
            <a:r>
              <a:rPr lang="zh-CN" altLang="en-US" sz="2400" dirty="0"/>
              <a:t>视网膜检影</a:t>
            </a:r>
            <a:r>
              <a:rPr lang="en-US" sz="2400" dirty="0"/>
              <a:t> (</a:t>
            </a:r>
            <a:r>
              <a:rPr lang="zh-CN" altLang="en-US" sz="2400" dirty="0"/>
              <a:t>视网膜反光的规律性</a:t>
            </a:r>
            <a:r>
              <a:rPr lang="en-US" sz="2400" dirty="0"/>
              <a:t> [</a:t>
            </a:r>
            <a:r>
              <a:rPr lang="zh-CN" altLang="en-US" sz="2400" dirty="0"/>
              <a:t>眼屈光</a:t>
            </a:r>
            <a:r>
              <a:rPr lang="en-US" sz="2400" dirty="0"/>
              <a:t>])</a:t>
            </a:r>
          </a:p>
          <a:p>
            <a:pPr eaLnBrk="1" hangingPunct="1">
              <a:lnSpc>
                <a:spcPct val="150000"/>
              </a:lnSpc>
            </a:pPr>
            <a:r>
              <a:rPr lang="zh-CN" altLang="en-US" sz="2400" dirty="0"/>
              <a:t>镜片核实</a:t>
            </a:r>
            <a:endParaRPr lang="en-US" sz="2400" dirty="0"/>
          </a:p>
          <a:p>
            <a:pPr eaLnBrk="1" hangingPunct="1">
              <a:lnSpc>
                <a:spcPct val="150000"/>
              </a:lnSpc>
            </a:pPr>
            <a:r>
              <a:rPr lang="zh-CN" altLang="en-US" sz="2400" dirty="0"/>
              <a:t>镜片离体检查</a:t>
            </a:r>
            <a:endParaRPr lang="en-US" sz="2400" i="1" dirty="0"/>
          </a:p>
          <a:p>
            <a:pPr eaLnBrk="1" hangingPunct="1">
              <a:lnSpc>
                <a:spcPct val="150000"/>
              </a:lnSpc>
            </a:pPr>
            <a:r>
              <a:rPr lang="zh-CN" altLang="en-US" sz="2400" dirty="0"/>
              <a:t>其他必要的检查</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433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434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434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4342" name="Rectangle 6"/>
          <p:cNvSpPr>
            <a:spLocks noGrp="1" noChangeArrowheads="1"/>
          </p:cNvSpPr>
          <p:nvPr>
            <p:ph type="title"/>
          </p:nvPr>
        </p:nvSpPr>
        <p:spPr>
          <a:xfrm>
            <a:off x="183976" y="-243408"/>
            <a:ext cx="7772400"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戴镜</a:t>
            </a:r>
            <a:r>
              <a:rPr lang="en-US" dirty="0">
                <a:solidFill>
                  <a:srgbClr val="FFFF00"/>
                </a:solidFill>
              </a:rPr>
              <a:t> - </a:t>
            </a:r>
            <a:r>
              <a:rPr lang="zh-CN" altLang="en-US" dirty="0">
                <a:solidFill>
                  <a:srgbClr val="FFFF00"/>
                </a:solidFill>
              </a:rPr>
              <a:t>视力</a:t>
            </a:r>
          </a:p>
        </p:txBody>
      </p:sp>
      <p:sp>
        <p:nvSpPr>
          <p:cNvPr id="14343" name="Rectangle 7"/>
          <p:cNvSpPr>
            <a:spLocks noGrp="1" noChangeArrowheads="1"/>
          </p:cNvSpPr>
          <p:nvPr>
            <p:ph idx="1"/>
          </p:nvPr>
        </p:nvSpPr>
        <p:spPr>
          <a:xfrm>
            <a:off x="824273" y="918245"/>
            <a:ext cx="4655256" cy="3494087"/>
          </a:xfrm>
        </p:spPr>
        <p:txBody>
          <a:bodyPr/>
          <a:lstStyle/>
          <a:p>
            <a:pPr eaLnBrk="1" hangingPunct="1">
              <a:lnSpc>
                <a:spcPct val="150000"/>
              </a:lnSpc>
            </a:pPr>
            <a:r>
              <a:rPr lang="zh-CN" altLang="en-US" sz="2400" dirty="0"/>
              <a:t>未报告问题</a:t>
            </a:r>
            <a:endParaRPr lang="en-US" sz="2400" dirty="0"/>
          </a:p>
          <a:p>
            <a:pPr eaLnBrk="1" hangingPunct="1">
              <a:lnSpc>
                <a:spcPct val="150000"/>
              </a:lnSpc>
              <a:spcAft>
                <a:spcPct val="20000"/>
              </a:spcAft>
            </a:pPr>
            <a:r>
              <a:rPr lang="zh-CN" altLang="en-US" sz="2400" dirty="0"/>
              <a:t>主诉有些模糊</a:t>
            </a:r>
            <a:endParaRPr lang="en-US" sz="2400" dirty="0"/>
          </a:p>
          <a:p>
            <a:pPr lvl="1" eaLnBrk="1" hangingPunct="1">
              <a:lnSpc>
                <a:spcPct val="150000"/>
              </a:lnSpc>
              <a:spcAft>
                <a:spcPct val="20000"/>
              </a:spcAft>
              <a:buFont typeface="Arial" panose="020B0604020202020204" pitchFamily="34" charset="0"/>
              <a:buChar char="‒"/>
            </a:pPr>
            <a:r>
              <a:rPr lang="zh-CN" altLang="en-US" sz="2400" dirty="0"/>
              <a:t>模糊开始的时间的条件</a:t>
            </a:r>
            <a:endParaRPr lang="en-US" altLang="zh-CN" sz="2400" dirty="0"/>
          </a:p>
          <a:p>
            <a:pPr lvl="1" eaLnBrk="1" hangingPunct="1">
              <a:lnSpc>
                <a:spcPct val="150000"/>
              </a:lnSpc>
              <a:spcAft>
                <a:spcPct val="20000"/>
              </a:spcAft>
              <a:buFont typeface="Arial" panose="020B0604020202020204" pitchFamily="34" charset="0"/>
              <a:buChar char="‒"/>
            </a:pPr>
            <a:r>
              <a:rPr lang="zh-CN" altLang="en-US" sz="2400" dirty="0"/>
              <a:t>频率</a:t>
            </a:r>
            <a:endParaRPr lang="en-US" sz="2400" dirty="0"/>
          </a:p>
          <a:p>
            <a:pPr lvl="1" eaLnBrk="1" hangingPunct="1">
              <a:lnSpc>
                <a:spcPct val="150000"/>
              </a:lnSpc>
              <a:spcAft>
                <a:spcPct val="20000"/>
              </a:spcAft>
              <a:buFont typeface="Arial" panose="020B0604020202020204" pitchFamily="34" charset="0"/>
              <a:buChar char="‒"/>
            </a:pPr>
            <a:r>
              <a:rPr lang="zh-CN" altLang="en-US" sz="2400" dirty="0"/>
              <a:t>视觉质量</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536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536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536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5367" name="Rectangle 7"/>
          <p:cNvSpPr>
            <a:spLocks noGrp="1" noChangeArrowheads="1"/>
          </p:cNvSpPr>
          <p:nvPr>
            <p:ph idx="1"/>
          </p:nvPr>
        </p:nvSpPr>
        <p:spPr>
          <a:xfrm>
            <a:off x="822446" y="774229"/>
            <a:ext cx="5142089" cy="4114800"/>
          </a:xfrm>
        </p:spPr>
        <p:txBody>
          <a:bodyPr/>
          <a:lstStyle/>
          <a:p>
            <a:pPr eaLnBrk="1" hangingPunct="1">
              <a:lnSpc>
                <a:spcPct val="200000"/>
              </a:lnSpc>
            </a:pPr>
            <a:r>
              <a:rPr lang="zh-CN" altLang="en-US" sz="2400" dirty="0" err="1"/>
              <a:t>视网膜检影</a:t>
            </a:r>
            <a:endParaRPr lang="en-US" sz="2400" dirty="0"/>
          </a:p>
          <a:p>
            <a:pPr eaLnBrk="1" hangingPunct="1">
              <a:lnSpc>
                <a:spcPct val="200000"/>
              </a:lnSpc>
            </a:pPr>
            <a:r>
              <a:rPr lang="zh-CN" altLang="en-US" sz="2400" dirty="0"/>
              <a:t>主觉验光</a:t>
            </a:r>
            <a:endParaRPr lang="en-US" sz="2400" dirty="0"/>
          </a:p>
          <a:p>
            <a:pPr eaLnBrk="1" hangingPunct="1">
              <a:lnSpc>
                <a:spcPct val="200000"/>
              </a:lnSpc>
            </a:pPr>
            <a:r>
              <a:rPr lang="zh-CN" altLang="en-US" sz="2400" dirty="0" err="1"/>
              <a:t>电脑验光仪</a:t>
            </a:r>
            <a:endParaRPr lang="en-US" sz="2400" dirty="0"/>
          </a:p>
          <a:p>
            <a:pPr eaLnBrk="1" hangingPunct="1">
              <a:lnSpc>
                <a:spcPct val="200000"/>
              </a:lnSpc>
            </a:pPr>
            <a:r>
              <a:rPr lang="zh-CN" altLang="en-US" sz="2400" dirty="0"/>
              <a:t>考虑双眼视问题</a:t>
            </a:r>
          </a:p>
        </p:txBody>
      </p:sp>
      <p:sp>
        <p:nvSpPr>
          <p:cNvPr id="10" name="Rectangle 6"/>
          <p:cNvSpPr>
            <a:spLocks noGrp="1" noChangeArrowheads="1"/>
          </p:cNvSpPr>
          <p:nvPr>
            <p:ph type="title"/>
          </p:nvPr>
        </p:nvSpPr>
        <p:spPr>
          <a:xfrm>
            <a:off x="183976" y="-243408"/>
            <a:ext cx="7772400"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戴镜</a:t>
            </a:r>
            <a:r>
              <a:rPr lang="en-US" dirty="0">
                <a:solidFill>
                  <a:srgbClr val="FFFF00"/>
                </a:solidFill>
              </a:rPr>
              <a:t> – </a:t>
            </a:r>
            <a:r>
              <a:rPr lang="zh-CN" altLang="en-US" dirty="0">
                <a:solidFill>
                  <a:srgbClr val="FFFF00"/>
                </a:solidFill>
              </a:rPr>
              <a:t>片上验光</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5391126"/>
            <a:ext cx="1905000" cy="457200"/>
          </a:xfrm>
          <a:prstGeom prst="rect">
            <a:avLst/>
          </a:prstGeom>
          <a:noFill/>
          <a:ln w="9525">
            <a:noFill/>
            <a:miter lim="800000"/>
          </a:ln>
        </p:spPr>
        <p:txBody>
          <a:bodyPr wrap="none" anchor="ctr"/>
          <a:lstStyle/>
          <a:p>
            <a:endParaRPr lang="en-US"/>
          </a:p>
        </p:txBody>
      </p:sp>
      <p:sp>
        <p:nvSpPr>
          <p:cNvPr id="16387" name="Rectangle 3"/>
          <p:cNvSpPr>
            <a:spLocks noChangeArrowheads="1"/>
          </p:cNvSpPr>
          <p:nvPr/>
        </p:nvSpPr>
        <p:spPr bwMode="auto">
          <a:xfrm>
            <a:off x="3124200" y="5391126"/>
            <a:ext cx="2895600" cy="457200"/>
          </a:xfrm>
          <a:prstGeom prst="rect">
            <a:avLst/>
          </a:prstGeom>
          <a:noFill/>
          <a:ln w="9525">
            <a:noFill/>
            <a:miter lim="800000"/>
          </a:ln>
        </p:spPr>
        <p:txBody>
          <a:bodyPr wrap="none" anchor="ctr"/>
          <a:lstStyle/>
          <a:p>
            <a:endParaRPr lang="en-US"/>
          </a:p>
        </p:txBody>
      </p:sp>
      <p:sp>
        <p:nvSpPr>
          <p:cNvPr id="16388" name="Rectangle 4"/>
          <p:cNvSpPr>
            <a:spLocks noChangeArrowheads="1"/>
          </p:cNvSpPr>
          <p:nvPr/>
        </p:nvSpPr>
        <p:spPr bwMode="auto">
          <a:xfrm>
            <a:off x="685800" y="5391126"/>
            <a:ext cx="1905000" cy="457200"/>
          </a:xfrm>
          <a:prstGeom prst="rect">
            <a:avLst/>
          </a:prstGeom>
          <a:noFill/>
          <a:ln w="9525">
            <a:noFill/>
            <a:miter lim="800000"/>
          </a:ln>
        </p:spPr>
        <p:txBody>
          <a:bodyPr wrap="none" anchor="ctr"/>
          <a:lstStyle/>
          <a:p>
            <a:endParaRPr lang="en-US"/>
          </a:p>
        </p:txBody>
      </p:sp>
      <p:sp>
        <p:nvSpPr>
          <p:cNvPr id="16389" name="Rectangle 5"/>
          <p:cNvSpPr>
            <a:spLocks noChangeArrowheads="1"/>
          </p:cNvSpPr>
          <p:nvPr/>
        </p:nvSpPr>
        <p:spPr bwMode="auto">
          <a:xfrm>
            <a:off x="3124200" y="5534001"/>
            <a:ext cx="2895600" cy="457200"/>
          </a:xfrm>
          <a:prstGeom prst="rect">
            <a:avLst/>
          </a:prstGeom>
          <a:noFill/>
          <a:ln w="9525">
            <a:noFill/>
            <a:miter lim="800000"/>
          </a:ln>
        </p:spPr>
        <p:txBody>
          <a:bodyPr wrap="none" anchor="ctr"/>
          <a:lstStyle/>
          <a:p>
            <a:endParaRPr lang="en-US"/>
          </a:p>
        </p:txBody>
      </p:sp>
      <p:sp>
        <p:nvSpPr>
          <p:cNvPr id="16391" name="Rectangle 7"/>
          <p:cNvSpPr>
            <a:spLocks noGrp="1" noChangeArrowheads="1"/>
          </p:cNvSpPr>
          <p:nvPr>
            <p:ph idx="1"/>
          </p:nvPr>
        </p:nvSpPr>
        <p:spPr>
          <a:xfrm>
            <a:off x="1403648" y="785794"/>
            <a:ext cx="6352020" cy="2714625"/>
          </a:xfrm>
        </p:spPr>
        <p:txBody>
          <a:bodyPr/>
          <a:lstStyle/>
          <a:p>
            <a:pPr marL="0" indent="0" algn="ctr" eaLnBrk="1" hangingPunct="1">
              <a:lnSpc>
                <a:spcPct val="130000"/>
              </a:lnSpc>
              <a:buFontTx/>
              <a:buNone/>
            </a:pPr>
            <a:r>
              <a:rPr lang="zh-CN" altLang="en-US" sz="4000" dirty="0"/>
              <a:t>角膜前表面曲率计</a:t>
            </a:r>
            <a:r>
              <a:rPr lang="en-US" altLang="zh-CN" sz="4000" dirty="0"/>
              <a:t>(FSK)</a:t>
            </a:r>
            <a:endParaRPr lang="en-US" sz="4000" dirty="0"/>
          </a:p>
          <a:p>
            <a:pPr marL="0" indent="0" algn="ctr" eaLnBrk="1" hangingPunct="1">
              <a:lnSpc>
                <a:spcPct val="130000"/>
              </a:lnSpc>
              <a:buFontTx/>
              <a:buNone/>
            </a:pPr>
            <a:r>
              <a:rPr lang="zh-CN" altLang="en-US" sz="4000" dirty="0"/>
              <a:t>镜片弯曲</a:t>
            </a:r>
            <a:endParaRPr lang="en-US" altLang="zh-CN" sz="4000" dirty="0"/>
          </a:p>
          <a:p>
            <a:pPr marL="0" indent="0" algn="ctr" eaLnBrk="1" hangingPunct="1">
              <a:lnSpc>
                <a:spcPct val="130000"/>
              </a:lnSpc>
              <a:buFontTx/>
              <a:buNone/>
            </a:pPr>
            <a:r>
              <a:rPr lang="zh-CN" altLang="en-US" sz="4000" dirty="0"/>
              <a:t>残余散光</a:t>
            </a:r>
          </a:p>
        </p:txBody>
      </p:sp>
      <p:sp>
        <p:nvSpPr>
          <p:cNvPr id="16392" name="Rectangle 9"/>
          <p:cNvSpPr>
            <a:spLocks noChangeArrowheads="1"/>
          </p:cNvSpPr>
          <p:nvPr/>
        </p:nvSpPr>
        <p:spPr bwMode="auto">
          <a:xfrm>
            <a:off x="611560" y="4154475"/>
            <a:ext cx="3104444" cy="1285875"/>
          </a:xfrm>
          <a:prstGeom prst="rect">
            <a:avLst/>
          </a:prstGeom>
          <a:noFill/>
          <a:ln w="9525">
            <a:noFill/>
            <a:miter lim="800000"/>
          </a:ln>
        </p:spPr>
        <p:txBody>
          <a:bodyPr lIns="92075" tIns="46038" rIns="92075" bIns="46038"/>
          <a:lstStyle/>
          <a:p>
            <a:pPr algn="ctr" defTabSz="762000">
              <a:lnSpc>
                <a:spcPct val="70000"/>
              </a:lnSpc>
              <a:spcAft>
                <a:spcPct val="30000"/>
              </a:spcAft>
              <a:buClr>
                <a:srgbClr val="E3BEFF"/>
              </a:buClr>
              <a:buSzPct val="100000"/>
            </a:pPr>
            <a:r>
              <a:rPr lang="zh-CN" altLang="en-US" sz="4000" dirty="0">
                <a:latin typeface="Arial" panose="020B0604020202020204" pitchFamily="34" charset="0"/>
              </a:rPr>
              <a:t>更厚的镜片</a:t>
            </a:r>
            <a:endParaRPr lang="en-US" sz="4000" dirty="0">
              <a:latin typeface="Arial" panose="020B0604020202020204" pitchFamily="34" charset="0"/>
            </a:endParaRPr>
          </a:p>
          <a:p>
            <a:pPr algn="ctr" defTabSz="762000">
              <a:lnSpc>
                <a:spcPct val="70000"/>
              </a:lnSpc>
              <a:spcAft>
                <a:spcPct val="30000"/>
              </a:spcAft>
              <a:buClr>
                <a:srgbClr val="E3BEFF"/>
              </a:buClr>
              <a:buSzPct val="100000"/>
            </a:pPr>
            <a:r>
              <a:rPr lang="en-US" sz="4000" dirty="0">
                <a:latin typeface="Arial" panose="020B0604020202020204" pitchFamily="34" charset="0"/>
              </a:rPr>
              <a:t>GP (</a:t>
            </a:r>
            <a:r>
              <a:rPr lang="en-US" sz="4000" dirty="0" err="1">
                <a:latin typeface="Arial" panose="020B0604020202020204" pitchFamily="34" charset="0"/>
              </a:rPr>
              <a:t>Dk</a:t>
            </a:r>
            <a:r>
              <a:rPr lang="en-US" sz="4000" dirty="0">
                <a:latin typeface="Arial" panose="020B0604020202020204" pitchFamily="34" charset="0"/>
              </a:rPr>
              <a:t>/</a:t>
            </a:r>
            <a:r>
              <a:rPr lang="en-US" sz="4000" i="1" dirty="0">
                <a:latin typeface="Arial" panose="020B0604020202020204" pitchFamily="34" charset="0"/>
              </a:rPr>
              <a:t>t</a:t>
            </a:r>
            <a:r>
              <a:rPr lang="en-US" sz="4000" dirty="0">
                <a:latin typeface="Arial" panose="020B0604020202020204" pitchFamily="34" charset="0"/>
              </a:rPr>
              <a:t>)?</a:t>
            </a:r>
          </a:p>
        </p:txBody>
      </p:sp>
      <p:sp>
        <p:nvSpPr>
          <p:cNvPr id="16393" name="Rectangle 10"/>
          <p:cNvSpPr>
            <a:spLocks noChangeArrowheads="1"/>
          </p:cNvSpPr>
          <p:nvPr/>
        </p:nvSpPr>
        <p:spPr bwMode="auto">
          <a:xfrm>
            <a:off x="5103990" y="4154475"/>
            <a:ext cx="3104444" cy="1285875"/>
          </a:xfrm>
          <a:prstGeom prst="rect">
            <a:avLst/>
          </a:prstGeom>
          <a:noFill/>
          <a:ln w="9525">
            <a:noFill/>
            <a:miter lim="800000"/>
          </a:ln>
        </p:spPr>
        <p:txBody>
          <a:bodyPr lIns="92075" tIns="46038" rIns="92075" bIns="46038"/>
          <a:lstStyle/>
          <a:p>
            <a:pPr algn="ctr" defTabSz="762000">
              <a:lnSpc>
                <a:spcPct val="70000"/>
              </a:lnSpc>
              <a:spcAft>
                <a:spcPct val="30000"/>
              </a:spcAft>
              <a:buClr>
                <a:srgbClr val="E3BEFF"/>
              </a:buClr>
              <a:buSzPct val="100000"/>
            </a:pPr>
            <a:r>
              <a:rPr lang="zh-CN" altLang="en-US" sz="4000" dirty="0">
                <a:latin typeface="Arial" panose="020B0604020202020204" pitchFamily="34" charset="0"/>
              </a:rPr>
              <a:t>散光镜片</a:t>
            </a:r>
            <a:endParaRPr lang="en-US" sz="4000" dirty="0">
              <a:latin typeface="Arial" panose="020B0604020202020204" pitchFamily="34" charset="0"/>
            </a:endParaRPr>
          </a:p>
          <a:p>
            <a:pPr algn="ctr" defTabSz="762000">
              <a:lnSpc>
                <a:spcPct val="70000"/>
              </a:lnSpc>
              <a:spcAft>
                <a:spcPct val="30000"/>
              </a:spcAft>
              <a:buClr>
                <a:srgbClr val="E3BEFF"/>
              </a:buClr>
              <a:buSzPct val="100000"/>
            </a:pPr>
            <a:r>
              <a:rPr lang="en-US" sz="4000" dirty="0">
                <a:latin typeface="Arial" panose="020B0604020202020204" pitchFamily="34" charset="0"/>
              </a:rPr>
              <a:t>RGP &amp; SCL</a:t>
            </a:r>
          </a:p>
        </p:txBody>
      </p:sp>
      <p:sp>
        <p:nvSpPr>
          <p:cNvPr id="16394" name="Line 11"/>
          <p:cNvSpPr>
            <a:spLocks noChangeShapeType="1"/>
          </p:cNvSpPr>
          <p:nvPr/>
        </p:nvSpPr>
        <p:spPr bwMode="auto">
          <a:xfrm>
            <a:off x="4572000" y="1466837"/>
            <a:ext cx="0" cy="561975"/>
          </a:xfrm>
          <a:prstGeom prst="line">
            <a:avLst/>
          </a:prstGeom>
          <a:noFill/>
          <a:ln w="228600">
            <a:solidFill>
              <a:schemeClr val="tx1"/>
            </a:solidFill>
            <a:round/>
            <a:headEnd type="none" w="sm" len="sm"/>
            <a:tailEnd type="stealth" w="sm" len="sm"/>
          </a:ln>
        </p:spPr>
        <p:txBody>
          <a:bodyPr wrap="none" anchor="ctr"/>
          <a:lstStyle/>
          <a:p>
            <a:endParaRPr lang="en-AU"/>
          </a:p>
        </p:txBody>
      </p:sp>
      <p:sp>
        <p:nvSpPr>
          <p:cNvPr id="16395" name="Line 12"/>
          <p:cNvSpPr>
            <a:spLocks noChangeShapeType="1"/>
          </p:cNvSpPr>
          <p:nvPr/>
        </p:nvSpPr>
        <p:spPr bwMode="auto">
          <a:xfrm>
            <a:off x="4567767" y="2389175"/>
            <a:ext cx="0" cy="561975"/>
          </a:xfrm>
          <a:prstGeom prst="line">
            <a:avLst/>
          </a:prstGeom>
          <a:noFill/>
          <a:ln w="228600">
            <a:solidFill>
              <a:schemeClr val="tx1"/>
            </a:solidFill>
            <a:round/>
            <a:headEnd type="none" w="sm" len="sm"/>
            <a:tailEnd type="stealth" w="sm" len="sm"/>
          </a:ln>
        </p:spPr>
        <p:txBody>
          <a:bodyPr wrap="none" anchor="ctr"/>
          <a:lstStyle/>
          <a:p>
            <a:endParaRPr lang="en-AU"/>
          </a:p>
        </p:txBody>
      </p:sp>
      <p:sp>
        <p:nvSpPr>
          <p:cNvPr id="16396" name="Line 13"/>
          <p:cNvSpPr>
            <a:spLocks noChangeShapeType="1"/>
          </p:cNvSpPr>
          <p:nvPr/>
        </p:nvSpPr>
        <p:spPr bwMode="auto">
          <a:xfrm>
            <a:off x="4498975" y="3476612"/>
            <a:ext cx="927595" cy="939795"/>
          </a:xfrm>
          <a:prstGeom prst="line">
            <a:avLst/>
          </a:prstGeom>
          <a:noFill/>
          <a:ln w="228600">
            <a:solidFill>
              <a:srgbClr val="0000FF"/>
            </a:solidFill>
            <a:round/>
            <a:headEnd type="none" w="sm" len="sm"/>
            <a:tailEnd type="stealth" w="sm" len="sm"/>
          </a:ln>
        </p:spPr>
        <p:txBody>
          <a:bodyPr wrap="none" anchor="ctr"/>
          <a:lstStyle/>
          <a:p>
            <a:endParaRPr lang="en-AU"/>
          </a:p>
        </p:txBody>
      </p:sp>
      <p:sp>
        <p:nvSpPr>
          <p:cNvPr id="16397" name="Line 14"/>
          <p:cNvSpPr>
            <a:spLocks noChangeShapeType="1"/>
          </p:cNvSpPr>
          <p:nvPr/>
        </p:nvSpPr>
        <p:spPr bwMode="auto">
          <a:xfrm rot="5400000">
            <a:off x="3713171" y="3471502"/>
            <a:ext cx="938214" cy="932549"/>
          </a:xfrm>
          <a:prstGeom prst="line">
            <a:avLst/>
          </a:prstGeom>
          <a:noFill/>
          <a:ln w="228600">
            <a:solidFill>
              <a:srgbClr val="CC00FF"/>
            </a:solidFill>
            <a:round/>
            <a:headEnd type="none" w="sm" len="sm"/>
            <a:tailEnd type="stealth" w="sm" len="sm"/>
          </a:ln>
        </p:spPr>
        <p:txBody>
          <a:bodyPr wrap="none" anchor="ctr"/>
          <a:lstStyle/>
          <a:p>
            <a:endParaRPr lang="en-AU"/>
          </a:p>
        </p:txBody>
      </p:sp>
      <p:sp>
        <p:nvSpPr>
          <p:cNvPr id="15" name="Rectangle 6"/>
          <p:cNvSpPr>
            <a:spLocks noGrp="1" noChangeArrowheads="1"/>
          </p:cNvSpPr>
          <p:nvPr>
            <p:ph type="title"/>
          </p:nvPr>
        </p:nvSpPr>
        <p:spPr>
          <a:xfrm>
            <a:off x="183976" y="-243408"/>
            <a:ext cx="7772400"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戴镜</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17411" name="Rectangle 3"/>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17412" name="Rectangle 4"/>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1741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17415" name="Picture 2" descr="D:\IACLE ALL MODULES\IACLE COL PICS\MOD 4 COL Pics\4L4\0227-91.tif"/>
          <p:cNvPicPr>
            <a:picLocks noChangeAspect="1" noChangeArrowheads="1"/>
          </p:cNvPicPr>
          <p:nvPr/>
        </p:nvPicPr>
        <p:blipFill>
          <a:blip r:embed="rId3" cstate="print">
            <a:lum contrast="10000"/>
          </a:blip>
          <a:srcRect/>
          <a:stretch>
            <a:fillRect/>
          </a:stretch>
        </p:blipFill>
        <p:spPr bwMode="auto">
          <a:xfrm>
            <a:off x="1120093" y="928670"/>
            <a:ext cx="6890456" cy="5095875"/>
          </a:xfrm>
          <a:prstGeom prst="rect">
            <a:avLst/>
          </a:prstGeom>
          <a:noFill/>
          <a:ln w="9525">
            <a:noFill/>
            <a:miter lim="800000"/>
            <a:headEnd/>
            <a:tailEnd/>
          </a:ln>
        </p:spPr>
      </p:pic>
      <p:sp>
        <p:nvSpPr>
          <p:cNvPr id="10" name="Rectangle 6"/>
          <p:cNvSpPr>
            <a:spLocks noGrp="1" noChangeArrowheads="1"/>
          </p:cNvSpPr>
          <p:nvPr>
            <p:ph type="title"/>
          </p:nvPr>
        </p:nvSpPr>
        <p:spPr>
          <a:xfrm>
            <a:off x="183976" y="-243408"/>
            <a:ext cx="7772400"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戴镜</a:t>
            </a:r>
          </a:p>
        </p:txBody>
      </p:sp>
      <p:sp>
        <p:nvSpPr>
          <p:cNvPr id="8" name="Rectangle 1030"/>
          <p:cNvSpPr txBox="1">
            <a:spLocks noChangeArrowheads="1"/>
          </p:cNvSpPr>
          <p:nvPr/>
        </p:nvSpPr>
        <p:spPr bwMode="auto">
          <a:xfrm>
            <a:off x="559894" y="1157990"/>
            <a:ext cx="2199612" cy="803454"/>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eaLnBrk="1" hangingPunct="1"/>
            <a:r>
              <a:rPr lang="en-US" sz="2800" dirty="0"/>
              <a:t>FSK</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704" y="2692077"/>
            <a:ext cx="6283073" cy="1383665"/>
          </a:xfrm>
          <a:prstGeom prst="rect">
            <a:avLst/>
          </a:prstGeom>
        </p:spPr>
        <p:txBody>
          <a:bodyPr wrap="square">
            <a:spAutoFit/>
          </a:bodyPr>
          <a:lstStyle/>
          <a:p>
            <a:pPr algn="ctr"/>
            <a:r>
              <a:rPr lang="zh-CN" altLang="en-AU" sz="2800" b="1" dirty="0">
                <a:solidFill>
                  <a:srgbClr val="0073AE"/>
                </a:solidFill>
                <a:latin typeface="Times New Roman" panose="02020603050405020304" pitchFamily="18" charset="0"/>
                <a:cs typeface="Times New Roman" panose="02020603050405020304" pitchFamily="18" charset="0"/>
              </a:rPr>
              <a:t>接触镜</a:t>
            </a:r>
            <a:r>
              <a:rPr lang="zh-CN" altLang="en-US" sz="2800" b="1" dirty="0">
                <a:solidFill>
                  <a:srgbClr val="0073AE"/>
                </a:solidFill>
                <a:latin typeface="Times New Roman" panose="02020603050405020304" pitchFamily="18" charset="0"/>
                <a:cs typeface="Times New Roman" panose="02020603050405020304" pitchFamily="18" charset="0"/>
              </a:rPr>
              <a:t>配发</a:t>
            </a:r>
            <a:r>
              <a:rPr lang="zh-CN" altLang="en-AU" sz="2800" b="1" dirty="0">
                <a:solidFill>
                  <a:srgbClr val="0073AE"/>
                </a:solidFill>
                <a:latin typeface="Times New Roman" panose="02020603050405020304" pitchFamily="18" charset="0"/>
                <a:cs typeface="Times New Roman" panose="02020603050405020304" pitchFamily="18" charset="0"/>
              </a:rPr>
              <a:t>及患者教育</a:t>
            </a:r>
            <a:br>
              <a:rPr lang="en-AU" sz="2800" b="1" dirty="0">
                <a:solidFill>
                  <a:srgbClr val="0073AE"/>
                </a:solidFill>
                <a:latin typeface="Times New Roman" panose="02020603050405020304" pitchFamily="18" charset="0"/>
                <a:cs typeface="Times New Roman" panose="02020603050405020304" pitchFamily="18" charset="0"/>
              </a:rPr>
            </a:br>
            <a:br>
              <a:rPr lang="en-AU" sz="2800" b="1" dirty="0">
                <a:solidFill>
                  <a:srgbClr val="0073AE"/>
                </a:solidFill>
                <a:latin typeface="Times New Roman" panose="02020603050405020304" pitchFamily="18" charset="0"/>
                <a:cs typeface="Times New Roman" panose="02020603050405020304" pitchFamily="18" charset="0"/>
              </a:rPr>
            </a:br>
            <a:endParaRPr lang="en-AU" sz="2800" b="1" dirty="0">
              <a:solidFill>
                <a:srgbClr val="0073AE"/>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16387" name="Rectangle 3"/>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16388" name="Rectangle 4"/>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1638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5" name="Rectangle 6"/>
          <p:cNvSpPr>
            <a:spLocks noGrp="1" noChangeArrowheads="1"/>
          </p:cNvSpPr>
          <p:nvPr>
            <p:ph type="title"/>
          </p:nvPr>
        </p:nvSpPr>
        <p:spPr>
          <a:xfrm>
            <a:off x="187417" y="-243408"/>
            <a:ext cx="8820504"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戴镜表现</a:t>
            </a:r>
          </a:p>
        </p:txBody>
      </p:sp>
      <p:sp>
        <p:nvSpPr>
          <p:cNvPr id="8" name="Rectangle 2"/>
          <p:cNvSpPr txBox="1">
            <a:spLocks noChangeArrowheads="1"/>
          </p:cNvSpPr>
          <p:nvPr/>
        </p:nvSpPr>
        <p:spPr bwMode="auto">
          <a:xfrm>
            <a:off x="820922" y="1628800"/>
            <a:ext cx="7990025" cy="138995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5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marL="342900" indent="-342900" algn="l" eaLnBrk="1" hangingPunct="1">
              <a:lnSpc>
                <a:spcPct val="150000"/>
              </a:lnSpc>
              <a:buFont typeface="Arial" panose="020B0604020202020204"/>
              <a:buChar char="•"/>
            </a:pPr>
            <a:r>
              <a:rPr lang="zh-CN" altLang="en-GB" sz="2400" b="0" dirty="0">
                <a:solidFill>
                  <a:srgbClr val="5C6F7B"/>
                </a:solidFill>
                <a:latin typeface="Arial" panose="020B0604020202020204" pitchFamily="34" charset="0"/>
                <a:cs typeface="Arial" panose="020B0604020202020204" pitchFamily="34" charset="0"/>
              </a:rPr>
              <a:t>镜片中心定位及角膜覆盖率</a:t>
            </a:r>
            <a:endParaRPr lang="en-GB" sz="2400" b="0" dirty="0">
              <a:solidFill>
                <a:srgbClr val="5C6F7B"/>
              </a:solidFill>
              <a:latin typeface="Arial" panose="020B0604020202020204" pitchFamily="34" charset="0"/>
              <a:cs typeface="Arial" panose="020B0604020202020204" pitchFamily="34" charset="0"/>
            </a:endParaRPr>
          </a:p>
          <a:p>
            <a:pPr marL="342900" indent="-342900" algn="l" eaLnBrk="1" hangingPunct="1">
              <a:lnSpc>
                <a:spcPct val="150000"/>
              </a:lnSpc>
              <a:buFont typeface="Arial" panose="020B0604020202020204"/>
              <a:buChar char="•"/>
            </a:pPr>
            <a:endParaRPr lang="en-GB" sz="2400" b="0" dirty="0">
              <a:solidFill>
                <a:srgbClr val="5C6F7B"/>
              </a:solidFill>
              <a:latin typeface="Arial" panose="020B0604020202020204" pitchFamily="34" charset="0"/>
              <a:cs typeface="Arial" panose="020B0604020202020204" pitchFamily="34" charset="0"/>
            </a:endParaRPr>
          </a:p>
          <a:p>
            <a:pPr marL="342900" indent="-342900" algn="l" eaLnBrk="1" hangingPunct="1">
              <a:lnSpc>
                <a:spcPct val="150000"/>
              </a:lnSpc>
              <a:buFont typeface="Arial" panose="020B0604020202020204"/>
              <a:buChar char="•"/>
            </a:pPr>
            <a:r>
              <a:rPr lang="zh-CN" altLang="en-GB" sz="2400" b="0" dirty="0">
                <a:solidFill>
                  <a:srgbClr val="5C6F7B"/>
                </a:solidFill>
                <a:latin typeface="Arial" panose="020B0604020202020204" pitchFamily="34" charset="0"/>
                <a:cs typeface="Arial" panose="020B0604020202020204" pitchFamily="34" charset="0"/>
              </a:rPr>
              <a:t>镜片活动度</a:t>
            </a:r>
            <a:endParaRPr lang="en-GB" sz="2400" b="0" dirty="0">
              <a:solidFill>
                <a:srgbClr val="5C6F7B"/>
              </a:solidFill>
              <a:latin typeface="Arial" panose="020B0604020202020204" pitchFamily="34" charset="0"/>
              <a:cs typeface="Arial" panose="020B0604020202020204" pitchFamily="34" charset="0"/>
            </a:endParaRPr>
          </a:p>
          <a:p>
            <a:pPr marL="342900" indent="-342900" algn="l" eaLnBrk="1" hangingPunct="1">
              <a:lnSpc>
                <a:spcPct val="150000"/>
              </a:lnSpc>
              <a:buFont typeface="Arial" panose="020B0604020202020204"/>
              <a:buChar char="•"/>
            </a:pPr>
            <a:endParaRPr lang="en-GB" sz="2400" b="0" dirty="0">
              <a:solidFill>
                <a:srgbClr val="0073AE"/>
              </a:solidFill>
              <a:latin typeface="Arial" panose="020B0604020202020204" pitchFamily="34" charset="0"/>
              <a:cs typeface="Arial" panose="020B0604020202020204" pitchFamily="34" charset="0"/>
            </a:endParaRPr>
          </a:p>
          <a:p>
            <a:pPr marL="342900" indent="-342900" algn="l" eaLnBrk="1" hangingPunct="1">
              <a:lnSpc>
                <a:spcPct val="150000"/>
              </a:lnSpc>
              <a:buFont typeface="Arial" panose="020B0604020202020204"/>
              <a:buChar char="•"/>
            </a:pPr>
            <a:r>
              <a:rPr lang="zh-CN" altLang="en-GB" sz="2400" b="0" dirty="0">
                <a:solidFill>
                  <a:srgbClr val="5C6F7B"/>
                </a:solidFill>
                <a:latin typeface="Arial" panose="020B0604020202020204" pitchFamily="34" charset="0"/>
                <a:cs typeface="Arial" panose="020B0604020202020204" pitchFamily="34" charset="0"/>
              </a:rPr>
              <a:t>角膜</a:t>
            </a:r>
            <a:r>
              <a:rPr lang="zh-CN" altLang="en-US" sz="2400" b="0" dirty="0">
                <a:solidFill>
                  <a:srgbClr val="5C6F7B"/>
                </a:solidFill>
                <a:latin typeface="Arial" panose="020B0604020202020204" pitchFamily="34" charset="0"/>
                <a:cs typeface="Arial" panose="020B0604020202020204" pitchFamily="34" charset="0"/>
              </a:rPr>
              <a:t>匹配</a:t>
            </a:r>
            <a:r>
              <a:rPr lang="en-GB" sz="2400" b="0" dirty="0">
                <a:solidFill>
                  <a:srgbClr val="5C6F7B"/>
                </a:solidFill>
                <a:latin typeface="Arial" panose="020B0604020202020204" pitchFamily="34" charset="0"/>
                <a:cs typeface="Arial" panose="020B0604020202020204" pitchFamily="34" charset="0"/>
              </a:rPr>
              <a:t> (</a:t>
            </a:r>
            <a:r>
              <a:rPr lang="en-US" altLang="zh-CN" sz="2400" b="0" dirty="0">
                <a:solidFill>
                  <a:srgbClr val="5C6F7B"/>
                </a:solidFill>
                <a:latin typeface="Arial" panose="020B0604020202020204" pitchFamily="34" charset="0"/>
                <a:cs typeface="Arial" panose="020B0604020202020204" pitchFamily="34" charset="0"/>
              </a:rPr>
              <a:t>R</a:t>
            </a:r>
            <a:r>
              <a:rPr lang="en-GB" sz="2400" b="0" dirty="0">
                <a:solidFill>
                  <a:srgbClr val="5C6F7B"/>
                </a:solidFill>
                <a:latin typeface="Arial" panose="020B0604020202020204" pitchFamily="34" charset="0"/>
                <a:cs typeface="Arial" panose="020B0604020202020204" pitchFamily="34" charset="0"/>
              </a:rPr>
              <a:t>GP; </a:t>
            </a:r>
            <a:r>
              <a:rPr lang="zh-CN" altLang="en-GB" sz="2400" b="0" dirty="0">
                <a:solidFill>
                  <a:srgbClr val="5C6F7B"/>
                </a:solidFill>
                <a:latin typeface="Arial" panose="020B0604020202020204" pitchFamily="34" charset="0"/>
                <a:cs typeface="Arial" panose="020B0604020202020204" pitchFamily="34" charset="0"/>
              </a:rPr>
              <a:t>荧光素染色</a:t>
            </a:r>
            <a:r>
              <a:rPr lang="en-GB" sz="2400" dirty="0">
                <a:solidFill>
                  <a:srgbClr val="5C6F7B"/>
                </a:solidFill>
                <a:latin typeface="Arial" panose="020B0604020202020204" pitchFamily="34" charset="0"/>
                <a:cs typeface="Arial" panose="020B0604020202020204" pitchFamily="34" charset="0"/>
              </a:rPr>
              <a:t>)</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8435"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8436"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843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18439" name="Picture 1024" descr="D:\IACLE ALL MODULES\IACLE MODULE 4\Original\Color Pics\4L4\0197-97.tiff"/>
          <p:cNvPicPr>
            <a:picLocks noChangeAspect="1" noChangeArrowheads="1"/>
          </p:cNvPicPr>
          <p:nvPr/>
        </p:nvPicPr>
        <p:blipFill>
          <a:blip r:embed="rId3" cstate="print"/>
          <a:srcRect/>
          <a:stretch>
            <a:fillRect/>
          </a:stretch>
        </p:blipFill>
        <p:spPr bwMode="auto">
          <a:xfrm>
            <a:off x="1092067" y="928670"/>
            <a:ext cx="6955367" cy="5137150"/>
          </a:xfrm>
          <a:prstGeom prst="rect">
            <a:avLst/>
          </a:prstGeom>
          <a:noFill/>
          <a:ln w="9525">
            <a:noFill/>
            <a:miter lim="800000"/>
            <a:headEnd/>
            <a:tailEnd/>
          </a:ln>
        </p:spPr>
      </p:pic>
      <p:sp>
        <p:nvSpPr>
          <p:cNvPr id="18438" name="Rectangle 1030"/>
          <p:cNvSpPr>
            <a:spLocks noGrp="1" noChangeArrowheads="1"/>
          </p:cNvSpPr>
          <p:nvPr>
            <p:ph type="title"/>
          </p:nvPr>
        </p:nvSpPr>
        <p:spPr>
          <a:xfrm>
            <a:off x="1052453" y="529630"/>
            <a:ext cx="6115128" cy="1099609"/>
          </a:xfrm>
          <a:noFill/>
        </p:spPr>
        <p:txBody>
          <a:bodyPr>
            <a:normAutofit/>
          </a:bodyPr>
          <a:lstStyle/>
          <a:p>
            <a:pPr eaLnBrk="1" hangingPunct="1"/>
            <a:r>
              <a:rPr lang="zh-CN" altLang="en-US" sz="2000" dirty="0">
                <a:solidFill>
                  <a:srgbClr val="FFFF00"/>
                </a:solidFill>
              </a:rPr>
              <a:t>瞬目质量评价</a:t>
            </a:r>
          </a:p>
        </p:txBody>
      </p:sp>
      <p:sp>
        <p:nvSpPr>
          <p:cNvPr id="10" name="Rectangle 6"/>
          <p:cNvSpPr txBox="1">
            <a:spLocks noChangeArrowheads="1"/>
          </p:cNvSpPr>
          <p:nvPr/>
        </p:nvSpPr>
        <p:spPr bwMode="auto">
          <a:xfrm>
            <a:off x="182298" y="-243408"/>
            <a:ext cx="7558054" cy="114300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800" b="0" dirty="0">
                <a:latin typeface="Arial" panose="020B0604020202020204" pitchFamily="34" charset="0"/>
                <a:cs typeface="Arial" panose="020B0604020202020204" pitchFamily="34" charset="0"/>
              </a:rPr>
              <a:t>复查检测</a:t>
            </a:r>
            <a:r>
              <a:rPr lang="en-US" sz="2800" b="0" dirty="0">
                <a:latin typeface="Arial" panose="020B0604020202020204" pitchFamily="34" charset="0"/>
                <a:cs typeface="Arial" panose="020B0604020202020204" pitchFamily="34" charset="0"/>
              </a:rPr>
              <a:t>: </a:t>
            </a:r>
            <a:r>
              <a:rPr lang="zh-CN" altLang="en-US" sz="2800" b="0" dirty="0">
                <a:solidFill>
                  <a:srgbClr val="FFFF00"/>
                </a:solidFill>
                <a:latin typeface="Arial" panose="020B0604020202020204" pitchFamily="34" charset="0"/>
                <a:cs typeface="Arial" panose="020B0604020202020204" pitchFamily="34" charset="0"/>
              </a:rPr>
              <a:t>戴镜</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9459"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19460"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1946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19463" name="Picture 2" descr="D:\IACLE ALL MODULES\IACLE MODULE 4\Original\Color Pics\4L4\0120-93.tiff"/>
          <p:cNvPicPr>
            <a:picLocks noChangeAspect="1" noChangeArrowheads="1"/>
          </p:cNvPicPr>
          <p:nvPr/>
        </p:nvPicPr>
        <p:blipFill>
          <a:blip r:embed="rId3" cstate="print"/>
          <a:srcRect/>
          <a:stretch>
            <a:fillRect/>
          </a:stretch>
        </p:blipFill>
        <p:spPr bwMode="auto">
          <a:xfrm>
            <a:off x="1109134" y="928670"/>
            <a:ext cx="6914444" cy="5114925"/>
          </a:xfrm>
          <a:prstGeom prst="rect">
            <a:avLst/>
          </a:prstGeom>
          <a:noFill/>
          <a:ln w="9525">
            <a:noFill/>
            <a:miter lim="800000"/>
            <a:headEnd/>
            <a:tailEnd/>
          </a:ln>
        </p:spPr>
      </p:pic>
      <p:sp>
        <p:nvSpPr>
          <p:cNvPr id="19462" name="Rectangle 1030"/>
          <p:cNvSpPr>
            <a:spLocks noGrp="1" noChangeArrowheads="1"/>
          </p:cNvSpPr>
          <p:nvPr>
            <p:ph type="title"/>
          </p:nvPr>
        </p:nvSpPr>
        <p:spPr>
          <a:xfrm>
            <a:off x="1057325" y="577255"/>
            <a:ext cx="5373043" cy="1015124"/>
          </a:xfrm>
          <a:noFill/>
        </p:spPr>
        <p:txBody>
          <a:bodyPr>
            <a:normAutofit/>
          </a:bodyPr>
          <a:lstStyle/>
          <a:p>
            <a:pPr eaLnBrk="1" hangingPunct="1"/>
            <a:r>
              <a:rPr lang="zh-CN" altLang="en-US" sz="2000" dirty="0">
                <a:solidFill>
                  <a:srgbClr val="FFFF00"/>
                </a:solidFill>
              </a:rPr>
              <a:t>泪液质量评价</a:t>
            </a:r>
          </a:p>
        </p:txBody>
      </p:sp>
      <p:sp>
        <p:nvSpPr>
          <p:cNvPr id="9" name="Rectangle 6"/>
          <p:cNvSpPr txBox="1">
            <a:spLocks noChangeArrowheads="1"/>
          </p:cNvSpPr>
          <p:nvPr/>
        </p:nvSpPr>
        <p:spPr bwMode="auto">
          <a:xfrm>
            <a:off x="187006" y="-243408"/>
            <a:ext cx="7572396" cy="114300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800" b="0" dirty="0">
                <a:latin typeface="Arial" panose="020B0604020202020204" pitchFamily="34" charset="0"/>
                <a:cs typeface="Arial" panose="020B0604020202020204" pitchFamily="34" charset="0"/>
              </a:rPr>
              <a:t>复查检测</a:t>
            </a:r>
            <a:r>
              <a:rPr lang="en-US" sz="2800" b="0" dirty="0">
                <a:latin typeface="Arial" panose="020B0604020202020204" pitchFamily="34" charset="0"/>
                <a:cs typeface="Arial" panose="020B0604020202020204" pitchFamily="34" charset="0"/>
              </a:rPr>
              <a:t>: </a:t>
            </a:r>
            <a:r>
              <a:rPr lang="zh-CN" altLang="en-US" sz="2800" b="0" dirty="0">
                <a:solidFill>
                  <a:srgbClr val="FFFF00"/>
                </a:solidFill>
                <a:latin typeface="Arial" panose="020B0604020202020204" pitchFamily="34" charset="0"/>
                <a:cs typeface="Arial" panose="020B0604020202020204" pitchFamily="34" charset="0"/>
              </a:rPr>
              <a:t>戴镜</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048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048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048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0487" name="Picture 2" descr="D:\IACLE ALL MODULES\IACLE COL PICS\MOD 4 COL Pics\4L4\2156-93.tif"/>
          <p:cNvPicPr>
            <a:picLocks noChangeAspect="1" noChangeArrowheads="1"/>
          </p:cNvPicPr>
          <p:nvPr/>
        </p:nvPicPr>
        <p:blipFill>
          <a:blip r:embed="rId3" cstate="print">
            <a:lum bright="-10000"/>
          </a:blip>
          <a:srcRect/>
          <a:stretch>
            <a:fillRect/>
          </a:stretch>
        </p:blipFill>
        <p:spPr bwMode="auto">
          <a:xfrm>
            <a:off x="1090588" y="863618"/>
            <a:ext cx="6956778" cy="5137150"/>
          </a:xfrm>
          <a:prstGeom prst="rect">
            <a:avLst/>
          </a:prstGeom>
          <a:noFill/>
          <a:ln w="9525">
            <a:noFill/>
            <a:miter lim="800000"/>
            <a:headEnd/>
            <a:tailEnd/>
          </a:ln>
        </p:spPr>
      </p:pic>
      <p:sp>
        <p:nvSpPr>
          <p:cNvPr id="10" name="Rectangle 1030"/>
          <p:cNvSpPr>
            <a:spLocks noGrp="1" noChangeArrowheads="1"/>
          </p:cNvSpPr>
          <p:nvPr>
            <p:ph type="title"/>
          </p:nvPr>
        </p:nvSpPr>
        <p:spPr>
          <a:xfrm>
            <a:off x="1027732" y="525438"/>
            <a:ext cx="5373043" cy="1015124"/>
          </a:xfrm>
          <a:noFill/>
        </p:spPr>
        <p:txBody>
          <a:bodyPr>
            <a:normAutofit/>
          </a:bodyPr>
          <a:lstStyle/>
          <a:p>
            <a:pPr eaLnBrk="1" hangingPunct="1"/>
            <a:r>
              <a:rPr lang="zh-CN" altLang="en-US" sz="2000" dirty="0">
                <a:solidFill>
                  <a:srgbClr val="FFFF00"/>
                </a:solidFill>
              </a:rPr>
              <a:t>泪液质量评价</a:t>
            </a:r>
          </a:p>
        </p:txBody>
      </p:sp>
      <p:sp>
        <p:nvSpPr>
          <p:cNvPr id="9" name="Rectangle 6"/>
          <p:cNvSpPr txBox="1">
            <a:spLocks noChangeArrowheads="1"/>
          </p:cNvSpPr>
          <p:nvPr/>
        </p:nvSpPr>
        <p:spPr bwMode="auto">
          <a:xfrm>
            <a:off x="181706" y="-243408"/>
            <a:ext cx="7429488" cy="114300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800" b="0" dirty="0">
                <a:latin typeface="Arial" panose="020B0604020202020204" pitchFamily="34" charset="0"/>
                <a:cs typeface="Arial" panose="020B0604020202020204" pitchFamily="34" charset="0"/>
              </a:rPr>
              <a:t>复查检测</a:t>
            </a:r>
            <a:r>
              <a:rPr lang="en-US" sz="2800" b="0" dirty="0">
                <a:latin typeface="Arial" panose="020B0604020202020204" pitchFamily="34" charset="0"/>
                <a:cs typeface="Arial" panose="020B0604020202020204" pitchFamily="34" charset="0"/>
              </a:rPr>
              <a:t>:</a:t>
            </a:r>
            <a:r>
              <a:rPr lang="zh-CN" altLang="en-US" sz="2800" b="0" dirty="0">
                <a:solidFill>
                  <a:srgbClr val="FFFF00"/>
                </a:solidFill>
                <a:latin typeface="Arial" panose="020B0604020202020204" pitchFamily="34" charset="0"/>
                <a:cs typeface="Arial" panose="020B0604020202020204" pitchFamily="34" charset="0"/>
              </a:rPr>
              <a:t>戴镜</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1507"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1508"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150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1511" name="Picture 2" descr="D:\IACLE ALL MODULES\IACLE MODULE 4\Original\Color Pics\4L4\0136-91.tiff"/>
          <p:cNvPicPr>
            <a:picLocks noChangeAspect="1" noChangeArrowheads="1"/>
          </p:cNvPicPr>
          <p:nvPr/>
        </p:nvPicPr>
        <p:blipFill>
          <a:blip r:embed="rId3" cstate="print">
            <a:lum contrast="10000"/>
          </a:blip>
          <a:srcRect/>
          <a:stretch>
            <a:fillRect/>
          </a:stretch>
        </p:blipFill>
        <p:spPr bwMode="auto">
          <a:xfrm>
            <a:off x="1079056" y="928670"/>
            <a:ext cx="6973711" cy="5157787"/>
          </a:xfrm>
          <a:prstGeom prst="rect">
            <a:avLst/>
          </a:prstGeom>
          <a:noFill/>
          <a:ln w="9525">
            <a:noFill/>
            <a:miter lim="800000"/>
            <a:headEnd/>
            <a:tailEnd/>
          </a:ln>
        </p:spPr>
      </p:pic>
      <p:sp>
        <p:nvSpPr>
          <p:cNvPr id="10" name="Rectangle 1030"/>
          <p:cNvSpPr txBox="1">
            <a:spLocks noChangeArrowheads="1"/>
          </p:cNvSpPr>
          <p:nvPr/>
        </p:nvSpPr>
        <p:spPr bwMode="auto">
          <a:xfrm>
            <a:off x="1042590" y="592113"/>
            <a:ext cx="5373043" cy="1015124"/>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000" b="0" dirty="0">
                <a:solidFill>
                  <a:srgbClr val="FFFF00"/>
                </a:solidFill>
                <a:latin typeface="Arial" panose="020B0604020202020204" pitchFamily="34" charset="0"/>
                <a:cs typeface="Arial" panose="020B0604020202020204" pitchFamily="34" charset="0"/>
              </a:rPr>
              <a:t>泪液质量评价</a:t>
            </a:r>
          </a:p>
        </p:txBody>
      </p:sp>
      <p:sp>
        <p:nvSpPr>
          <p:cNvPr id="12" name="Rectangle 6"/>
          <p:cNvSpPr txBox="1">
            <a:spLocks noChangeArrowheads="1"/>
          </p:cNvSpPr>
          <p:nvPr/>
        </p:nvSpPr>
        <p:spPr bwMode="auto">
          <a:xfrm>
            <a:off x="185898" y="-243408"/>
            <a:ext cx="7429488" cy="114300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800" b="0" dirty="0">
                <a:latin typeface="Arial" panose="020B0604020202020204" pitchFamily="34" charset="0"/>
                <a:cs typeface="Arial" panose="020B0604020202020204" pitchFamily="34" charset="0"/>
              </a:rPr>
              <a:t>复查检测</a:t>
            </a:r>
            <a:r>
              <a:rPr lang="en-US" sz="2800" b="0" dirty="0">
                <a:latin typeface="Arial" panose="020B0604020202020204" pitchFamily="34" charset="0"/>
                <a:cs typeface="Arial" panose="020B0604020202020204" pitchFamily="34" charset="0"/>
              </a:rPr>
              <a:t>:</a:t>
            </a:r>
            <a:r>
              <a:rPr lang="zh-CN" altLang="en-US" sz="2800" b="0" dirty="0">
                <a:solidFill>
                  <a:srgbClr val="FFFF00"/>
                </a:solidFill>
                <a:latin typeface="Arial" panose="020B0604020202020204" pitchFamily="34" charset="0"/>
                <a:cs typeface="Arial" panose="020B0604020202020204" pitchFamily="34" charset="0"/>
              </a:rPr>
              <a:t>戴镜</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2531"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2532"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253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2535" name="Picture 2" descr="D:\IACLE ALL MODULES\IACLE COL PICS\MOD 4 COL Pics\4L4\0671-94.tif"/>
          <p:cNvPicPr>
            <a:picLocks noChangeAspect="1" noChangeArrowheads="1"/>
          </p:cNvPicPr>
          <p:nvPr/>
        </p:nvPicPr>
        <p:blipFill>
          <a:blip r:embed="rId3" cstate="print"/>
          <a:srcRect/>
          <a:stretch>
            <a:fillRect/>
          </a:stretch>
        </p:blipFill>
        <p:spPr bwMode="auto">
          <a:xfrm>
            <a:off x="789484" y="990619"/>
            <a:ext cx="7560840" cy="5153025"/>
          </a:xfrm>
          <a:prstGeom prst="rect">
            <a:avLst/>
          </a:prstGeom>
          <a:noFill/>
          <a:ln w="9525">
            <a:noFill/>
            <a:miter lim="800000"/>
            <a:headEnd/>
            <a:tailEnd/>
          </a:ln>
        </p:spPr>
      </p:pic>
      <p:sp>
        <p:nvSpPr>
          <p:cNvPr id="9" name="Rectangle 1030"/>
          <p:cNvSpPr>
            <a:spLocks noGrp="1" noChangeArrowheads="1"/>
          </p:cNvSpPr>
          <p:nvPr>
            <p:ph type="title"/>
          </p:nvPr>
        </p:nvSpPr>
        <p:spPr>
          <a:xfrm>
            <a:off x="188009" y="-243408"/>
            <a:ext cx="10538579"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不戴镜</a:t>
            </a:r>
          </a:p>
        </p:txBody>
      </p:sp>
      <p:sp>
        <p:nvSpPr>
          <p:cNvPr id="10" name="Rectangle 1030"/>
          <p:cNvSpPr txBox="1">
            <a:spLocks noChangeArrowheads="1"/>
          </p:cNvSpPr>
          <p:nvPr/>
        </p:nvSpPr>
        <p:spPr bwMode="auto">
          <a:xfrm>
            <a:off x="727001" y="770037"/>
            <a:ext cx="4206531" cy="76112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000" b="0" dirty="0">
                <a:solidFill>
                  <a:srgbClr val="FFFF00"/>
                </a:solidFill>
                <a:latin typeface="Arial" panose="020B0604020202020204" pitchFamily="34" charset="0"/>
                <a:cs typeface="Arial" panose="020B0604020202020204" pitchFamily="34" charset="0"/>
              </a:rPr>
              <a:t>裂隙灯显微镜检查</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3555"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3556"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355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3559" name="Picture 2" descr="D:\IACLE ALL MODULES\IACLE COL PICS\MOD 4 COL Pics\4L4\3064-93.jpg"/>
          <p:cNvPicPr>
            <a:picLocks noChangeAspect="1" noChangeArrowheads="1"/>
          </p:cNvPicPr>
          <p:nvPr/>
        </p:nvPicPr>
        <p:blipFill>
          <a:blip r:embed="rId3" cstate="print"/>
          <a:srcRect/>
          <a:stretch>
            <a:fillRect/>
          </a:stretch>
        </p:blipFill>
        <p:spPr bwMode="auto">
          <a:xfrm>
            <a:off x="1097492" y="928670"/>
            <a:ext cx="6937022" cy="5129213"/>
          </a:xfrm>
          <a:prstGeom prst="rect">
            <a:avLst/>
          </a:prstGeom>
          <a:noFill/>
          <a:ln w="9525">
            <a:noFill/>
            <a:miter lim="800000"/>
            <a:headEnd/>
            <a:tailEnd/>
          </a:ln>
        </p:spPr>
      </p:pic>
      <p:sp>
        <p:nvSpPr>
          <p:cNvPr id="10" name="Rectangle 1030"/>
          <p:cNvSpPr txBox="1">
            <a:spLocks noChangeArrowheads="1"/>
          </p:cNvSpPr>
          <p:nvPr/>
        </p:nvSpPr>
        <p:spPr bwMode="auto">
          <a:xfrm>
            <a:off x="1032591" y="695307"/>
            <a:ext cx="4206531" cy="761121"/>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000" b="0" dirty="0">
                <a:solidFill>
                  <a:srgbClr val="FFFF00"/>
                </a:solidFill>
                <a:latin typeface="Arial" panose="020B0604020202020204" pitchFamily="34" charset="0"/>
                <a:cs typeface="Arial" panose="020B0604020202020204" pitchFamily="34" charset="0"/>
              </a:rPr>
              <a:t>曲率检测</a:t>
            </a:r>
          </a:p>
        </p:txBody>
      </p:sp>
      <p:sp>
        <p:nvSpPr>
          <p:cNvPr id="12" name="Rectangle 1030"/>
          <p:cNvSpPr>
            <a:spLocks noGrp="1" noChangeArrowheads="1"/>
          </p:cNvSpPr>
          <p:nvPr>
            <p:ph type="title"/>
          </p:nvPr>
        </p:nvSpPr>
        <p:spPr>
          <a:xfrm>
            <a:off x="188009" y="-243408"/>
            <a:ext cx="10538579"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不戴镜</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4579"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4580"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458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4583" name="Rectangle 1031"/>
          <p:cNvSpPr>
            <a:spLocks noGrp="1" noChangeArrowheads="1"/>
          </p:cNvSpPr>
          <p:nvPr>
            <p:ph idx="1"/>
          </p:nvPr>
        </p:nvSpPr>
        <p:spPr>
          <a:xfrm>
            <a:off x="816776" y="918245"/>
            <a:ext cx="7931688" cy="4114800"/>
          </a:xfrm>
        </p:spPr>
        <p:txBody>
          <a:bodyPr/>
          <a:lstStyle/>
          <a:p>
            <a:pPr eaLnBrk="1" hangingPunct="1">
              <a:lnSpc>
                <a:spcPct val="150000"/>
              </a:lnSpc>
              <a:tabLst>
                <a:tab pos="2511425" algn="l"/>
              </a:tabLst>
            </a:pPr>
            <a:r>
              <a:rPr lang="zh-CN" altLang="en-US" sz="2400" dirty="0"/>
              <a:t>比较基础数据与复查数据</a:t>
            </a:r>
            <a:endParaRPr lang="en-US" sz="2400" dirty="0"/>
          </a:p>
          <a:p>
            <a:pPr eaLnBrk="1" hangingPunct="1">
              <a:lnSpc>
                <a:spcPct val="150000"/>
              </a:lnSpc>
              <a:tabLst>
                <a:tab pos="2511425" algn="l"/>
              </a:tabLst>
            </a:pPr>
            <a:r>
              <a:rPr lang="zh-CN" altLang="en-US" sz="2400" dirty="0"/>
              <a:t>考虑</a:t>
            </a:r>
            <a:r>
              <a:rPr lang="en-US" sz="2400" dirty="0"/>
              <a:t>:	- </a:t>
            </a:r>
            <a:r>
              <a:rPr lang="zh-CN" altLang="en-US" sz="2400" dirty="0"/>
              <a:t>角膜前表面曲率测量结果</a:t>
            </a:r>
            <a:r>
              <a:rPr lang="en-US" sz="2400" dirty="0"/>
              <a:t> (</a:t>
            </a:r>
            <a:r>
              <a:rPr lang="zh-CN" altLang="en-US" sz="2400" dirty="0"/>
              <a:t>镜片弯曲</a:t>
            </a:r>
            <a:r>
              <a:rPr lang="en-US" sz="2400" dirty="0"/>
              <a:t>)</a:t>
            </a:r>
          </a:p>
          <a:p>
            <a:pPr lvl="4" eaLnBrk="1" hangingPunct="1">
              <a:lnSpc>
                <a:spcPct val="150000"/>
              </a:lnSpc>
              <a:buFontTx/>
              <a:buNone/>
              <a:tabLst>
                <a:tab pos="2511425" algn="l"/>
              </a:tabLst>
            </a:pPr>
            <a:r>
              <a:rPr lang="en-US" sz="2400" dirty="0"/>
              <a:t>		- </a:t>
            </a:r>
            <a:r>
              <a:rPr lang="zh-CN" altLang="en-US" sz="2400" dirty="0"/>
              <a:t>戴镜验光</a:t>
            </a:r>
            <a:endParaRPr lang="en-US" sz="2400" dirty="0"/>
          </a:p>
          <a:p>
            <a:pPr lvl="4" eaLnBrk="1" hangingPunct="1">
              <a:lnSpc>
                <a:spcPct val="150000"/>
              </a:lnSpc>
              <a:buFontTx/>
              <a:buNone/>
              <a:tabLst>
                <a:tab pos="2511425" algn="l"/>
              </a:tabLst>
            </a:pPr>
            <a:r>
              <a:rPr lang="en-US" sz="2400" dirty="0"/>
              <a:t>		- </a:t>
            </a:r>
            <a:r>
              <a:rPr lang="zh-CN" altLang="en-US" sz="2400" dirty="0" err="1"/>
              <a:t>曲率检测</a:t>
            </a:r>
            <a:r>
              <a:rPr lang="en-US" sz="2400" dirty="0"/>
              <a:t> (</a:t>
            </a:r>
            <a:r>
              <a:rPr lang="zh-CN" altLang="en-US" sz="2400" dirty="0"/>
              <a:t>原始数据</a:t>
            </a:r>
            <a:r>
              <a:rPr lang="en-US" sz="2400" dirty="0"/>
              <a:t>)</a:t>
            </a:r>
          </a:p>
          <a:p>
            <a:pPr lvl="4" eaLnBrk="1" hangingPunct="1">
              <a:lnSpc>
                <a:spcPct val="150000"/>
              </a:lnSpc>
              <a:buFontTx/>
              <a:buNone/>
              <a:tabLst>
                <a:tab pos="2511425" algn="l"/>
              </a:tabLst>
            </a:pPr>
            <a:r>
              <a:rPr lang="en-US" sz="2400" dirty="0"/>
              <a:t>		- </a:t>
            </a:r>
            <a:r>
              <a:rPr lang="zh-CN" altLang="en-US" sz="2400" dirty="0"/>
              <a:t>曲率检测</a:t>
            </a:r>
            <a:r>
              <a:rPr lang="en-US" sz="2400" dirty="0"/>
              <a:t> (</a:t>
            </a:r>
            <a:r>
              <a:rPr lang="zh-CN" altLang="en-US" sz="2400" dirty="0"/>
              <a:t>不戴镜数据</a:t>
            </a:r>
            <a:r>
              <a:rPr lang="en-US" sz="2400" dirty="0"/>
              <a:t>)</a:t>
            </a:r>
          </a:p>
          <a:p>
            <a:pPr lvl="4" eaLnBrk="1" hangingPunct="1">
              <a:lnSpc>
                <a:spcPct val="150000"/>
              </a:lnSpc>
              <a:buFontTx/>
              <a:buNone/>
              <a:tabLst>
                <a:tab pos="2511425" algn="l"/>
              </a:tabLst>
            </a:pPr>
            <a:endParaRPr lang="en-US" sz="2400" dirty="0"/>
          </a:p>
        </p:txBody>
      </p:sp>
      <p:sp>
        <p:nvSpPr>
          <p:cNvPr id="10" name="Rectangle 1030"/>
          <p:cNvSpPr>
            <a:spLocks noGrp="1" noChangeArrowheads="1"/>
          </p:cNvSpPr>
          <p:nvPr>
            <p:ph type="title"/>
          </p:nvPr>
        </p:nvSpPr>
        <p:spPr>
          <a:xfrm>
            <a:off x="182676" y="-243408"/>
            <a:ext cx="10538579"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不戴镜</a:t>
            </a:r>
            <a:r>
              <a:rPr lang="en-US" dirty="0">
                <a:solidFill>
                  <a:srgbClr val="FFFF00"/>
                </a:solidFill>
              </a:rPr>
              <a:t>- </a:t>
            </a:r>
            <a:r>
              <a:rPr lang="zh-CN" altLang="en-US" dirty="0">
                <a:solidFill>
                  <a:srgbClr val="FFFF00"/>
                </a:solidFill>
              </a:rPr>
              <a:t>屈光检查</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560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560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560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5607" name="Picture 2" descr="D:\IACLE ALL MODULES\IACLE MODULE 4\Original\Color Pics\4L4\0042-96.tiff"/>
          <p:cNvPicPr>
            <a:picLocks noChangeAspect="1" noChangeArrowheads="1"/>
          </p:cNvPicPr>
          <p:nvPr/>
        </p:nvPicPr>
        <p:blipFill>
          <a:blip r:embed="rId3" cstate="print"/>
          <a:srcRect/>
          <a:stretch>
            <a:fillRect/>
          </a:stretch>
        </p:blipFill>
        <p:spPr bwMode="auto">
          <a:xfrm>
            <a:off x="1086203" y="962008"/>
            <a:ext cx="6972300" cy="5094288"/>
          </a:xfrm>
          <a:prstGeom prst="rect">
            <a:avLst/>
          </a:prstGeom>
          <a:noFill/>
          <a:ln w="9525">
            <a:noFill/>
            <a:miter lim="800000"/>
            <a:headEnd/>
            <a:tailEnd/>
          </a:ln>
        </p:spPr>
      </p:pic>
      <p:sp>
        <p:nvSpPr>
          <p:cNvPr id="25606" name="Rectangle 1030"/>
          <p:cNvSpPr>
            <a:spLocks noGrp="1" noChangeArrowheads="1"/>
          </p:cNvSpPr>
          <p:nvPr>
            <p:ph type="title"/>
          </p:nvPr>
        </p:nvSpPr>
        <p:spPr>
          <a:xfrm>
            <a:off x="1026896" y="673646"/>
            <a:ext cx="6641448" cy="859896"/>
          </a:xfrm>
          <a:noFill/>
        </p:spPr>
        <p:txBody>
          <a:bodyPr>
            <a:normAutofit/>
          </a:bodyPr>
          <a:lstStyle/>
          <a:p>
            <a:pPr eaLnBrk="1" hangingPunct="1"/>
            <a:r>
              <a:rPr lang="zh-CN" altLang="en-US" sz="2000" dirty="0">
                <a:solidFill>
                  <a:schemeClr val="tx1"/>
                </a:solidFill>
              </a:rPr>
              <a:t>光学测厚仪</a:t>
            </a:r>
          </a:p>
        </p:txBody>
      </p:sp>
      <p:sp>
        <p:nvSpPr>
          <p:cNvPr id="9" name="Rectangle 1030"/>
          <p:cNvSpPr txBox="1">
            <a:spLocks noChangeArrowheads="1"/>
          </p:cNvSpPr>
          <p:nvPr/>
        </p:nvSpPr>
        <p:spPr bwMode="auto">
          <a:xfrm>
            <a:off x="182676" y="-243408"/>
            <a:ext cx="10538579" cy="1143001"/>
          </a:xfrm>
          <a:prstGeom prst="rect">
            <a:avLst/>
          </a:prstGeom>
          <a:noFill/>
          <a:ln w="9525">
            <a:noFill/>
            <a:miter lim="800000"/>
          </a:ln>
        </p:spPr>
        <p:txBody>
          <a:bodyPr vert="horz" wrap="square" lIns="91440" tIns="45720" rIns="91440" bIns="45720" numCol="1" anchor="ctr" anchorCtr="0" compatLnSpc="1">
            <a:normAutofit/>
          </a:bodyPr>
          <a:lstStyle/>
          <a:p>
            <a:pPr lvl="0">
              <a:defRPr/>
            </a:pPr>
            <a:r>
              <a:rPr kumimoji="0" lang="zh-CN" alt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复查检测</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zh-CN" altLang="en-US" sz="28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不</a:t>
            </a:r>
            <a:r>
              <a:rPr lang="zh-CN" altLang="en-US" sz="2800" dirty="0">
                <a:solidFill>
                  <a:srgbClr val="FFFF00"/>
                </a:solidFill>
                <a:latin typeface="Arial" panose="020B0604020202020204" pitchFamily="34" charset="0"/>
              </a:rPr>
              <a:t>戴镜</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zh-CN" altLang="en-US" sz="28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其他检查</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6627"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6628"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662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26631" name="Picture 2" descr="D:\IACLE ALL MODULES\IACLE MODULE 4\Original\Color Pics\4L4\0102-95.tiff"/>
          <p:cNvPicPr>
            <a:picLocks noChangeAspect="1" noChangeArrowheads="1"/>
          </p:cNvPicPr>
          <p:nvPr/>
        </p:nvPicPr>
        <p:blipFill>
          <a:blip r:embed="rId3" cstate="print"/>
          <a:srcRect/>
          <a:stretch>
            <a:fillRect/>
          </a:stretch>
        </p:blipFill>
        <p:spPr bwMode="auto">
          <a:xfrm>
            <a:off x="1094317" y="928670"/>
            <a:ext cx="6948311" cy="5138737"/>
          </a:xfrm>
          <a:prstGeom prst="rect">
            <a:avLst/>
          </a:prstGeom>
          <a:noFill/>
          <a:ln w="9525">
            <a:noFill/>
            <a:miter lim="800000"/>
            <a:headEnd/>
            <a:tailEnd/>
          </a:ln>
        </p:spPr>
      </p:pic>
      <p:sp>
        <p:nvSpPr>
          <p:cNvPr id="10" name="Rectangle 1030"/>
          <p:cNvSpPr txBox="1">
            <a:spLocks noChangeArrowheads="1"/>
          </p:cNvSpPr>
          <p:nvPr/>
        </p:nvSpPr>
        <p:spPr bwMode="auto">
          <a:xfrm>
            <a:off x="1059770" y="626021"/>
            <a:ext cx="5297571" cy="859896"/>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800" b="1">
                <a:solidFill>
                  <a:schemeClr val="bg1"/>
                </a:solidFill>
                <a:latin typeface="+mj-lt"/>
                <a:ea typeface="+mj-ea"/>
                <a:cs typeface="+mj-cs"/>
              </a:defRPr>
            </a:lvl1pPr>
            <a:lvl2pPr algn="ctr" rtl="0" eaLnBrk="0" fontAlgn="base" hangingPunct="0">
              <a:spcBef>
                <a:spcPct val="0"/>
              </a:spcBef>
              <a:spcAft>
                <a:spcPct val="0"/>
              </a:spcAft>
              <a:defRPr sz="3500" b="1">
                <a:solidFill>
                  <a:schemeClr val="bg1"/>
                </a:solidFill>
                <a:latin typeface="Arial" panose="020B0604020202020204" pitchFamily="34" charset="0"/>
              </a:defRPr>
            </a:lvl2pPr>
            <a:lvl3pPr algn="ctr" rtl="0" eaLnBrk="0" fontAlgn="base" hangingPunct="0">
              <a:spcBef>
                <a:spcPct val="0"/>
              </a:spcBef>
              <a:spcAft>
                <a:spcPct val="0"/>
              </a:spcAft>
              <a:defRPr sz="3500" b="1">
                <a:solidFill>
                  <a:schemeClr val="bg1"/>
                </a:solidFill>
                <a:latin typeface="Arial" panose="020B0604020202020204" pitchFamily="34" charset="0"/>
              </a:defRPr>
            </a:lvl3pPr>
            <a:lvl4pPr algn="ctr" rtl="0" eaLnBrk="0" fontAlgn="base" hangingPunct="0">
              <a:spcBef>
                <a:spcPct val="0"/>
              </a:spcBef>
              <a:spcAft>
                <a:spcPct val="0"/>
              </a:spcAft>
              <a:defRPr sz="3500" b="1">
                <a:solidFill>
                  <a:schemeClr val="bg1"/>
                </a:solidFill>
                <a:latin typeface="Arial" panose="020B0604020202020204" pitchFamily="34" charset="0"/>
              </a:defRPr>
            </a:lvl4pPr>
            <a:lvl5pPr algn="ctr" rtl="0" eaLnBrk="0" fontAlgn="base" hangingPunct="0">
              <a:spcBef>
                <a:spcPct val="0"/>
              </a:spcBef>
              <a:spcAft>
                <a:spcPct val="0"/>
              </a:spcAft>
              <a:defRPr sz="3500" b="1">
                <a:solidFill>
                  <a:schemeClr val="bg1"/>
                </a:solidFill>
                <a:latin typeface="Arial" panose="020B0604020202020204" pitchFamily="34" charset="0"/>
              </a:defRPr>
            </a:lvl5pPr>
            <a:lvl6pPr marL="457200" algn="ctr" rtl="0" eaLnBrk="1" fontAlgn="base" hangingPunct="1">
              <a:spcBef>
                <a:spcPct val="0"/>
              </a:spcBef>
              <a:spcAft>
                <a:spcPct val="0"/>
              </a:spcAft>
              <a:defRPr sz="3500" b="1">
                <a:solidFill>
                  <a:schemeClr val="bg1"/>
                </a:solidFill>
                <a:latin typeface="Arial" panose="020B0604020202020204" pitchFamily="34" charset="0"/>
              </a:defRPr>
            </a:lvl6pPr>
            <a:lvl7pPr marL="914400" algn="ctr" rtl="0" eaLnBrk="1" fontAlgn="base" hangingPunct="1">
              <a:spcBef>
                <a:spcPct val="0"/>
              </a:spcBef>
              <a:spcAft>
                <a:spcPct val="0"/>
              </a:spcAft>
              <a:defRPr sz="3500" b="1">
                <a:solidFill>
                  <a:schemeClr val="bg1"/>
                </a:solidFill>
                <a:latin typeface="Arial" panose="020B0604020202020204" pitchFamily="34" charset="0"/>
              </a:defRPr>
            </a:lvl7pPr>
            <a:lvl8pPr marL="1371600" algn="ctr" rtl="0" eaLnBrk="1" fontAlgn="base" hangingPunct="1">
              <a:spcBef>
                <a:spcPct val="0"/>
              </a:spcBef>
              <a:spcAft>
                <a:spcPct val="0"/>
              </a:spcAft>
              <a:defRPr sz="3500" b="1">
                <a:solidFill>
                  <a:schemeClr val="bg1"/>
                </a:solidFill>
                <a:latin typeface="Arial" panose="020B0604020202020204" pitchFamily="34" charset="0"/>
              </a:defRPr>
            </a:lvl8pPr>
            <a:lvl9pPr marL="1828800" algn="ctr" rtl="0" eaLnBrk="1" fontAlgn="base" hangingPunct="1">
              <a:spcBef>
                <a:spcPct val="0"/>
              </a:spcBef>
              <a:spcAft>
                <a:spcPct val="0"/>
              </a:spcAft>
              <a:defRPr sz="3500" b="1">
                <a:solidFill>
                  <a:schemeClr val="bg1"/>
                </a:solidFill>
                <a:latin typeface="Arial" panose="020B0604020202020204" pitchFamily="34" charset="0"/>
              </a:defRPr>
            </a:lvl9pPr>
          </a:lstStyle>
          <a:p>
            <a:pPr algn="l" eaLnBrk="1" hangingPunct="1"/>
            <a:r>
              <a:rPr lang="zh-CN" altLang="en-US" sz="2000" b="0" dirty="0">
                <a:solidFill>
                  <a:schemeClr val="tx1"/>
                </a:solidFill>
                <a:latin typeface="Arial" panose="020B0604020202020204" pitchFamily="34" charset="0"/>
                <a:cs typeface="Arial" panose="020B0604020202020204" pitchFamily="34" charset="0"/>
              </a:rPr>
              <a:t>感觉测量仪</a:t>
            </a:r>
            <a:r>
              <a:rPr lang="en-US" sz="2000" b="0" dirty="0">
                <a:solidFill>
                  <a:schemeClr val="tx1"/>
                </a:solidFill>
                <a:latin typeface="Arial" panose="020B0604020202020204" pitchFamily="34" charset="0"/>
                <a:cs typeface="Arial" panose="020B0604020202020204" pitchFamily="34" charset="0"/>
              </a:rPr>
              <a:t> (Cochet-Bonnet)</a:t>
            </a:r>
          </a:p>
        </p:txBody>
      </p:sp>
      <p:sp>
        <p:nvSpPr>
          <p:cNvPr id="12" name="Rectangle 1030"/>
          <p:cNvSpPr>
            <a:spLocks noGrp="1" noChangeArrowheads="1"/>
          </p:cNvSpPr>
          <p:nvPr>
            <p:ph type="title"/>
          </p:nvPr>
        </p:nvSpPr>
        <p:spPr>
          <a:xfrm>
            <a:off x="182676" y="-243408"/>
            <a:ext cx="10538579" cy="1143001"/>
          </a:xfrm>
          <a:noFill/>
        </p:spPr>
        <p:txBody>
          <a:bodyPr>
            <a:normAutofit/>
          </a:bodyPr>
          <a:lstStyle/>
          <a:p>
            <a:pPr eaLnBrk="1" hangingPunct="1"/>
            <a:r>
              <a:rPr lang="zh-CN" altLang="en-US" dirty="0"/>
              <a:t>复查检测</a:t>
            </a:r>
            <a:r>
              <a:rPr lang="en-US" dirty="0"/>
              <a:t>: </a:t>
            </a:r>
            <a:r>
              <a:rPr lang="zh-CN" altLang="en-US" dirty="0">
                <a:solidFill>
                  <a:srgbClr val="FFFF00"/>
                </a:solidFill>
              </a:rPr>
              <a:t>不戴镜</a:t>
            </a:r>
            <a:r>
              <a:rPr lang="en-US" dirty="0">
                <a:solidFill>
                  <a:srgbClr val="FFFF00"/>
                </a:solidFill>
              </a:rPr>
              <a:t>– </a:t>
            </a:r>
            <a:r>
              <a:rPr lang="zh-CN" altLang="en-US" dirty="0">
                <a:solidFill>
                  <a:srgbClr val="FFFF00"/>
                </a:solidFill>
              </a:rPr>
              <a:t>其他检查</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5123"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124"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5125"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126" name="Rectangle 6"/>
          <p:cNvSpPr>
            <a:spLocks noGrp="1" noChangeArrowheads="1"/>
          </p:cNvSpPr>
          <p:nvPr>
            <p:ph type="title"/>
          </p:nvPr>
        </p:nvSpPr>
        <p:spPr>
          <a:xfrm>
            <a:off x="183976" y="-243408"/>
            <a:ext cx="7772400" cy="1143001"/>
          </a:xfrm>
          <a:noFill/>
        </p:spPr>
        <p:txBody>
          <a:bodyPr/>
          <a:lstStyle/>
          <a:p>
            <a:r>
              <a:rPr lang="zh-CN" altLang="en-US" dirty="0"/>
              <a:t>核实</a:t>
            </a:r>
            <a:r>
              <a:rPr lang="en-US" dirty="0"/>
              <a:t>: </a:t>
            </a:r>
            <a:r>
              <a:rPr lang="zh-CN" altLang="en-US" dirty="0">
                <a:solidFill>
                  <a:srgbClr val="FFFF00"/>
                </a:solidFill>
              </a:rPr>
              <a:t>阶段</a:t>
            </a:r>
          </a:p>
        </p:txBody>
      </p:sp>
      <p:sp>
        <p:nvSpPr>
          <p:cNvPr id="5127" name="Rectangle 7"/>
          <p:cNvSpPr>
            <a:spLocks noGrp="1" noChangeArrowheads="1"/>
          </p:cNvSpPr>
          <p:nvPr>
            <p:ph idx="1"/>
          </p:nvPr>
        </p:nvSpPr>
        <p:spPr>
          <a:xfrm>
            <a:off x="814214" y="855762"/>
            <a:ext cx="2514600" cy="4114800"/>
          </a:xfrm>
        </p:spPr>
        <p:txBody>
          <a:bodyPr/>
          <a:lstStyle/>
          <a:p>
            <a:pPr>
              <a:lnSpc>
                <a:spcPct val="170000"/>
              </a:lnSpc>
            </a:pPr>
            <a:r>
              <a:rPr lang="zh-CN" altLang="en-US" sz="2400" dirty="0"/>
              <a:t>实验室</a:t>
            </a:r>
            <a:endParaRPr lang="en-US" sz="2400" dirty="0"/>
          </a:p>
          <a:p>
            <a:pPr>
              <a:lnSpc>
                <a:spcPct val="170000"/>
              </a:lnSpc>
            </a:pPr>
            <a:r>
              <a:rPr lang="zh-CN" altLang="en-US" sz="2400" dirty="0"/>
              <a:t>诊所</a:t>
            </a:r>
            <a:endParaRPr lang="en-US" sz="2400" dirty="0"/>
          </a:p>
          <a:p>
            <a:pPr>
              <a:lnSpc>
                <a:spcPct val="170000"/>
              </a:lnSpc>
            </a:pPr>
            <a:r>
              <a:rPr lang="zh-CN" altLang="en-US" sz="2400" dirty="0"/>
              <a:t>患者</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7651"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7652"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7653"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7654" name="Rectangle 6"/>
          <p:cNvSpPr>
            <a:spLocks noGrp="1" noChangeArrowheads="1"/>
          </p:cNvSpPr>
          <p:nvPr>
            <p:ph type="title"/>
          </p:nvPr>
        </p:nvSpPr>
        <p:spPr>
          <a:xfrm>
            <a:off x="183976" y="-243408"/>
            <a:ext cx="7772400" cy="1143001"/>
          </a:xfrm>
          <a:noFill/>
        </p:spPr>
        <p:txBody>
          <a:bodyPr>
            <a:normAutofit/>
          </a:bodyPr>
          <a:lstStyle/>
          <a:p>
            <a:pPr eaLnBrk="1" hangingPunct="1"/>
            <a:r>
              <a:rPr lang="zh-CN" altLang="en-US" dirty="0"/>
              <a:t>镜片护理及保养回顾</a:t>
            </a:r>
          </a:p>
        </p:txBody>
      </p:sp>
      <p:sp>
        <p:nvSpPr>
          <p:cNvPr id="27655" name="Rectangle 7"/>
          <p:cNvSpPr>
            <a:spLocks noGrp="1" noChangeArrowheads="1"/>
          </p:cNvSpPr>
          <p:nvPr>
            <p:ph idx="1"/>
          </p:nvPr>
        </p:nvSpPr>
        <p:spPr>
          <a:xfrm>
            <a:off x="814542" y="764704"/>
            <a:ext cx="4295422" cy="4114800"/>
          </a:xfrm>
        </p:spPr>
        <p:txBody>
          <a:bodyPr/>
          <a:lstStyle/>
          <a:p>
            <a:pPr eaLnBrk="1" hangingPunct="1">
              <a:lnSpc>
                <a:spcPct val="200000"/>
              </a:lnSpc>
            </a:pPr>
            <a:r>
              <a:rPr lang="zh-CN" altLang="en-US" sz="2400" dirty="0"/>
              <a:t>镜片操作</a:t>
            </a:r>
            <a:endParaRPr lang="en-US" sz="2400" dirty="0"/>
          </a:p>
          <a:p>
            <a:pPr eaLnBrk="1" hangingPunct="1">
              <a:lnSpc>
                <a:spcPct val="200000"/>
              </a:lnSpc>
            </a:pPr>
            <a:r>
              <a:rPr lang="zh-CN" altLang="en-US" sz="2400" dirty="0"/>
              <a:t>护理液使用</a:t>
            </a:r>
            <a:endParaRPr lang="en-US" sz="2400" dirty="0"/>
          </a:p>
          <a:p>
            <a:pPr eaLnBrk="1" hangingPunct="1">
              <a:lnSpc>
                <a:spcPct val="200000"/>
              </a:lnSpc>
            </a:pPr>
            <a:r>
              <a:rPr lang="zh-CN" altLang="en-US" sz="2400" dirty="0"/>
              <a:t>卫生状况</a:t>
            </a:r>
            <a:endParaRPr lang="en-US" sz="2400" dirty="0"/>
          </a:p>
          <a:p>
            <a:pPr eaLnBrk="1" hangingPunct="1">
              <a:lnSpc>
                <a:spcPct val="200000"/>
              </a:lnSpc>
            </a:pPr>
            <a:r>
              <a:rPr lang="zh-CN" altLang="en-US" sz="2400" dirty="0"/>
              <a:t>补充指导</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50"/>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8675" name="Rectangle 2051"/>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8676" name="Rectangle 205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8677" name="Rectangle 205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8678" name="Rectangle 2054"/>
          <p:cNvSpPr>
            <a:spLocks noGrp="1" noChangeArrowheads="1"/>
          </p:cNvSpPr>
          <p:nvPr>
            <p:ph type="title"/>
          </p:nvPr>
        </p:nvSpPr>
        <p:spPr>
          <a:xfrm>
            <a:off x="183976" y="-243408"/>
            <a:ext cx="7772400" cy="1143001"/>
          </a:xfrm>
          <a:noFill/>
        </p:spPr>
        <p:txBody>
          <a:bodyPr/>
          <a:lstStyle/>
          <a:p>
            <a:pPr eaLnBrk="1" hangingPunct="1"/>
            <a:r>
              <a:rPr lang="zh-CN" altLang="en-US" dirty="0"/>
              <a:t>镜片操作</a:t>
            </a:r>
          </a:p>
        </p:txBody>
      </p:sp>
      <p:sp>
        <p:nvSpPr>
          <p:cNvPr id="28679" name="Rectangle 2055"/>
          <p:cNvSpPr>
            <a:spLocks noGrp="1" noChangeArrowheads="1"/>
          </p:cNvSpPr>
          <p:nvPr>
            <p:ph idx="1"/>
          </p:nvPr>
        </p:nvSpPr>
        <p:spPr>
          <a:xfrm>
            <a:off x="816363" y="764704"/>
            <a:ext cx="6256867" cy="4114800"/>
          </a:xfrm>
        </p:spPr>
        <p:txBody>
          <a:bodyPr/>
          <a:lstStyle/>
          <a:p>
            <a:pPr eaLnBrk="1" hangingPunct="1">
              <a:lnSpc>
                <a:spcPct val="200000"/>
              </a:lnSpc>
            </a:pPr>
            <a:r>
              <a:rPr lang="zh-CN" altLang="en-US" sz="2400" dirty="0"/>
              <a:t>保证安全以及熟练</a:t>
            </a:r>
            <a:endParaRPr lang="en-US" sz="2400" dirty="0"/>
          </a:p>
          <a:p>
            <a:pPr eaLnBrk="1" hangingPunct="1">
              <a:lnSpc>
                <a:spcPct val="200000"/>
              </a:lnSpc>
            </a:pPr>
            <a:r>
              <a:rPr lang="zh-CN" altLang="en-US" sz="2400" dirty="0"/>
              <a:t>保证正确的镜片清理及消毒</a:t>
            </a:r>
            <a:endParaRPr lang="en-US" sz="2400" dirty="0"/>
          </a:p>
          <a:p>
            <a:pPr eaLnBrk="1" hangingPunct="1">
              <a:lnSpc>
                <a:spcPct val="200000"/>
              </a:lnSpc>
            </a:pPr>
            <a:r>
              <a:rPr lang="zh-CN" altLang="en-US" sz="2400" dirty="0"/>
              <a:t>用适合患者的方式，鼓励其提高依从性</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969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970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2970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29702" name="Rectangle 6"/>
          <p:cNvSpPr>
            <a:spLocks noGrp="1" noChangeArrowheads="1"/>
          </p:cNvSpPr>
          <p:nvPr>
            <p:ph type="title"/>
          </p:nvPr>
        </p:nvSpPr>
        <p:spPr>
          <a:xfrm>
            <a:off x="183976" y="-243408"/>
            <a:ext cx="7772400" cy="1143001"/>
          </a:xfrm>
          <a:noFill/>
        </p:spPr>
        <p:txBody>
          <a:bodyPr/>
          <a:lstStyle/>
          <a:p>
            <a:pPr eaLnBrk="1" hangingPunct="1"/>
            <a:r>
              <a:rPr lang="zh-CN" altLang="en-US" dirty="0"/>
              <a:t>护理液使用情况</a:t>
            </a:r>
          </a:p>
        </p:txBody>
      </p:sp>
      <p:sp>
        <p:nvSpPr>
          <p:cNvPr id="29703" name="Rectangle 7"/>
          <p:cNvSpPr>
            <a:spLocks noGrp="1" noChangeArrowheads="1"/>
          </p:cNvSpPr>
          <p:nvPr>
            <p:ph idx="1"/>
          </p:nvPr>
        </p:nvSpPr>
        <p:spPr>
          <a:xfrm>
            <a:off x="817316" y="909649"/>
            <a:ext cx="7571108" cy="4114800"/>
          </a:xfrm>
        </p:spPr>
        <p:txBody>
          <a:bodyPr/>
          <a:lstStyle/>
          <a:p>
            <a:pPr eaLnBrk="1" hangingPunct="1">
              <a:lnSpc>
                <a:spcPct val="150000"/>
              </a:lnSpc>
            </a:pPr>
            <a:r>
              <a:rPr lang="zh-CN" altLang="en-US" sz="2400" dirty="0"/>
              <a:t>考虑市面上其他（更新的）接触镜护理系统</a:t>
            </a:r>
            <a:endParaRPr lang="en-US" sz="2400" dirty="0"/>
          </a:p>
          <a:p>
            <a:pPr eaLnBrk="1" hangingPunct="1">
              <a:lnSpc>
                <a:spcPct val="150000"/>
              </a:lnSpc>
            </a:pPr>
            <a:r>
              <a:rPr lang="zh-CN" altLang="en-US" sz="2400" dirty="0"/>
              <a:t>将护理液考虑作引起并发症的可能原因</a:t>
            </a:r>
            <a:endParaRPr lang="en-US" sz="2400" dirty="0"/>
          </a:p>
          <a:p>
            <a:pPr eaLnBrk="1" hangingPunct="1">
              <a:lnSpc>
                <a:spcPct val="150000"/>
              </a:lnSpc>
            </a:pPr>
            <a:r>
              <a:rPr lang="zh-CN" altLang="en-US" sz="2400" dirty="0"/>
              <a:t>通过指定问题回顾接触镜的护理方法及依从性</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072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072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072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0726" name="Rectangle 1030"/>
          <p:cNvSpPr>
            <a:spLocks noGrp="1" noChangeArrowheads="1"/>
          </p:cNvSpPr>
          <p:nvPr>
            <p:ph type="title"/>
          </p:nvPr>
        </p:nvSpPr>
        <p:spPr>
          <a:xfrm>
            <a:off x="179512" y="-243408"/>
            <a:ext cx="7772400" cy="1143001"/>
          </a:xfrm>
          <a:noFill/>
        </p:spPr>
        <p:txBody>
          <a:bodyPr/>
          <a:lstStyle/>
          <a:p>
            <a:pPr eaLnBrk="1" hangingPunct="1"/>
            <a:r>
              <a:rPr lang="zh-CN" altLang="en-US" dirty="0"/>
              <a:t>卫生状况</a:t>
            </a:r>
          </a:p>
        </p:txBody>
      </p:sp>
      <p:sp>
        <p:nvSpPr>
          <p:cNvPr id="30727" name="Rectangle 1031"/>
          <p:cNvSpPr>
            <a:spLocks noGrp="1" noChangeArrowheads="1"/>
          </p:cNvSpPr>
          <p:nvPr>
            <p:ph idx="1"/>
          </p:nvPr>
        </p:nvSpPr>
        <p:spPr>
          <a:xfrm>
            <a:off x="811239" y="763885"/>
            <a:ext cx="5411612" cy="4114800"/>
          </a:xfrm>
        </p:spPr>
        <p:txBody>
          <a:bodyPr/>
          <a:lstStyle/>
          <a:p>
            <a:pPr eaLnBrk="1" hangingPunct="1">
              <a:lnSpc>
                <a:spcPct val="200000"/>
              </a:lnSpc>
            </a:pPr>
            <a:r>
              <a:rPr lang="zh-CN" altLang="en-US" sz="2400" dirty="0"/>
              <a:t>个人护理</a:t>
            </a:r>
            <a:endParaRPr lang="en-US" sz="2400" dirty="0"/>
          </a:p>
          <a:p>
            <a:pPr eaLnBrk="1" hangingPunct="1">
              <a:lnSpc>
                <a:spcPct val="200000"/>
              </a:lnSpc>
            </a:pPr>
            <a:r>
              <a:rPr lang="zh-CN" altLang="en-US" sz="2400" dirty="0"/>
              <a:t>镜盒及其它配件</a:t>
            </a:r>
            <a:endParaRPr lang="en-US" sz="2400" dirty="0"/>
          </a:p>
          <a:p>
            <a:pPr eaLnBrk="1" hangingPunct="1">
              <a:lnSpc>
                <a:spcPct val="200000"/>
              </a:lnSpc>
            </a:pPr>
            <a:r>
              <a:rPr lang="zh-CN" altLang="en-US" sz="2400" dirty="0"/>
              <a:t>护理液储存及使用</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1747"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1748"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174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1750" name="Rectangle 1030"/>
          <p:cNvSpPr>
            <a:spLocks noGrp="1" noChangeArrowheads="1"/>
          </p:cNvSpPr>
          <p:nvPr>
            <p:ph type="title"/>
          </p:nvPr>
        </p:nvSpPr>
        <p:spPr>
          <a:xfrm>
            <a:off x="174450" y="-243408"/>
            <a:ext cx="9222086" cy="1143000"/>
          </a:xfrm>
          <a:noFill/>
        </p:spPr>
        <p:txBody>
          <a:bodyPr/>
          <a:lstStyle/>
          <a:p>
            <a:pPr eaLnBrk="1" hangingPunct="1"/>
            <a:r>
              <a:rPr lang="zh-CN" altLang="en-US" dirty="0"/>
              <a:t>卫生</a:t>
            </a:r>
            <a:r>
              <a:rPr lang="en-US" dirty="0"/>
              <a:t>: </a:t>
            </a:r>
            <a:r>
              <a:rPr lang="zh-CN" altLang="en-US" dirty="0">
                <a:solidFill>
                  <a:srgbClr val="FFFF00"/>
                </a:solidFill>
              </a:rPr>
              <a:t>提醒戴镜者护理液的存放和使用方法</a:t>
            </a:r>
          </a:p>
        </p:txBody>
      </p:sp>
      <p:sp>
        <p:nvSpPr>
          <p:cNvPr id="31751" name="Rectangle 1031"/>
          <p:cNvSpPr>
            <a:spLocks noGrp="1" noChangeArrowheads="1"/>
          </p:cNvSpPr>
          <p:nvPr>
            <p:ph idx="1"/>
          </p:nvPr>
        </p:nvSpPr>
        <p:spPr>
          <a:xfrm>
            <a:off x="816026" y="908720"/>
            <a:ext cx="8327974" cy="4114800"/>
          </a:xfrm>
        </p:spPr>
        <p:txBody>
          <a:bodyPr/>
          <a:lstStyle/>
          <a:p>
            <a:pPr eaLnBrk="1" hangingPunct="1">
              <a:lnSpc>
                <a:spcPct val="150000"/>
              </a:lnSpc>
            </a:pPr>
            <a:r>
              <a:rPr lang="zh-CN" altLang="en-US" sz="2400" dirty="0"/>
              <a:t>洗手</a:t>
            </a:r>
            <a:endParaRPr lang="en-US" sz="2400" dirty="0"/>
          </a:p>
          <a:p>
            <a:pPr eaLnBrk="1" hangingPunct="1">
              <a:lnSpc>
                <a:spcPct val="150000"/>
              </a:lnSpc>
            </a:pPr>
            <a:r>
              <a:rPr lang="zh-CN" altLang="en-US" sz="2400" dirty="0"/>
              <a:t>按照指示消毒镜盒及其他配件</a:t>
            </a:r>
            <a:endParaRPr lang="en-US" sz="2400" dirty="0"/>
          </a:p>
          <a:p>
            <a:pPr eaLnBrk="1" hangingPunct="1">
              <a:lnSpc>
                <a:spcPct val="150000"/>
              </a:lnSpc>
            </a:pPr>
            <a:r>
              <a:rPr lang="zh-CN" altLang="en-US" sz="2400" dirty="0"/>
              <a:t>即时盖上镜盒盖</a:t>
            </a:r>
            <a:endParaRPr lang="en-US" sz="2400" dirty="0"/>
          </a:p>
          <a:p>
            <a:pPr eaLnBrk="1" hangingPunct="1">
              <a:lnSpc>
                <a:spcPct val="150000"/>
              </a:lnSpc>
            </a:pPr>
            <a:r>
              <a:rPr lang="zh-CN" altLang="en-US" sz="2400" dirty="0"/>
              <a:t>盒盖合于桌面放置</a:t>
            </a:r>
            <a:endParaRPr lang="en-US" sz="2400" dirty="0"/>
          </a:p>
          <a:p>
            <a:pPr eaLnBrk="1" hangingPunct="1">
              <a:lnSpc>
                <a:spcPct val="150000"/>
              </a:lnSpc>
            </a:pPr>
            <a:r>
              <a:rPr lang="zh-CN" altLang="en-US" sz="2400" dirty="0"/>
              <a:t>擦掉容器边缘多余的液滴</a:t>
            </a:r>
            <a:endParaRPr lang="en-US" sz="2400" dirty="0"/>
          </a:p>
          <a:p>
            <a:pPr eaLnBrk="1" hangingPunct="1">
              <a:lnSpc>
                <a:spcPct val="150000"/>
              </a:lnSpc>
            </a:pPr>
            <a:r>
              <a:rPr lang="zh-CN" altLang="en-US" sz="2400" dirty="0"/>
              <a:t>防止瓶口接触到皮肤、物体表面或水</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2771"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2772"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277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2774" name="Rectangle 1030"/>
          <p:cNvSpPr>
            <a:spLocks noGrp="1" noChangeArrowheads="1"/>
          </p:cNvSpPr>
          <p:nvPr>
            <p:ph type="title"/>
          </p:nvPr>
        </p:nvSpPr>
        <p:spPr>
          <a:xfrm>
            <a:off x="174451" y="-243408"/>
            <a:ext cx="7772400" cy="1143001"/>
          </a:xfrm>
          <a:noFill/>
        </p:spPr>
        <p:txBody>
          <a:bodyPr/>
          <a:lstStyle/>
          <a:p>
            <a:pPr eaLnBrk="1" hangingPunct="1"/>
            <a:r>
              <a:rPr lang="zh-CN" altLang="en-US" dirty="0"/>
              <a:t>卫生状况</a:t>
            </a:r>
          </a:p>
        </p:txBody>
      </p:sp>
      <p:pic>
        <p:nvPicPr>
          <p:cNvPr id="32775" name="Picture 2" descr="D:\IACLE ALL MODULES\IACLE MODULE 4\Original\Color Pics\4L4\0067-92.tiff"/>
          <p:cNvPicPr>
            <a:picLocks noChangeAspect="1" noChangeArrowheads="1"/>
          </p:cNvPicPr>
          <p:nvPr/>
        </p:nvPicPr>
        <p:blipFill>
          <a:blip r:embed="rId3" cstate="print"/>
          <a:srcRect/>
          <a:stretch>
            <a:fillRect/>
          </a:stretch>
        </p:blipFill>
        <p:spPr bwMode="auto">
          <a:xfrm>
            <a:off x="1097492" y="928670"/>
            <a:ext cx="6946900" cy="5137150"/>
          </a:xfrm>
          <a:prstGeom prst="rect">
            <a:avLst/>
          </a:prstGeom>
          <a:noFill/>
          <a:ln w="9525">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3795"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3796"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379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33799" name="Picture 2" descr="D:\IACLE ALL MODULES\IACLE COL PICS\MOD 4 COL Pics\4L4\1692-91.tif"/>
          <p:cNvPicPr>
            <a:picLocks noChangeAspect="1" noChangeArrowheads="1"/>
          </p:cNvPicPr>
          <p:nvPr/>
        </p:nvPicPr>
        <p:blipFill>
          <a:blip r:embed="rId3" cstate="print"/>
          <a:srcRect/>
          <a:stretch>
            <a:fillRect/>
          </a:stretch>
        </p:blipFill>
        <p:spPr bwMode="auto">
          <a:xfrm>
            <a:off x="1069270" y="928670"/>
            <a:ext cx="6990644" cy="5143500"/>
          </a:xfrm>
          <a:prstGeom prst="rect">
            <a:avLst/>
          </a:prstGeom>
          <a:noFill/>
          <a:ln w="9525">
            <a:noFill/>
            <a:miter lim="800000"/>
            <a:headEnd/>
            <a:tailEnd/>
          </a:ln>
        </p:spPr>
      </p:pic>
      <p:sp>
        <p:nvSpPr>
          <p:cNvPr id="9" name="Rectangle 1030"/>
          <p:cNvSpPr>
            <a:spLocks noGrp="1" noChangeArrowheads="1"/>
          </p:cNvSpPr>
          <p:nvPr>
            <p:ph type="title"/>
          </p:nvPr>
        </p:nvSpPr>
        <p:spPr>
          <a:xfrm>
            <a:off x="174451" y="-243408"/>
            <a:ext cx="7772400" cy="1143001"/>
          </a:xfrm>
          <a:noFill/>
        </p:spPr>
        <p:txBody>
          <a:bodyPr/>
          <a:lstStyle/>
          <a:p>
            <a:pPr eaLnBrk="1" hangingPunct="1"/>
            <a:r>
              <a:rPr lang="zh-CN" altLang="en-US" dirty="0"/>
              <a:t>卫生状况</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4819"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4820"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482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4822" name="Rectangle 1030"/>
          <p:cNvSpPr>
            <a:spLocks noGrp="1" noChangeArrowheads="1"/>
          </p:cNvSpPr>
          <p:nvPr>
            <p:ph type="title"/>
          </p:nvPr>
        </p:nvSpPr>
        <p:spPr>
          <a:xfrm>
            <a:off x="174451" y="-243408"/>
            <a:ext cx="7772400" cy="1143001"/>
          </a:xfrm>
          <a:noFill/>
        </p:spPr>
        <p:txBody>
          <a:bodyPr/>
          <a:lstStyle/>
          <a:p>
            <a:pPr eaLnBrk="1" hangingPunct="1"/>
            <a:r>
              <a:rPr lang="zh-CN" altLang="en-US" dirty="0"/>
              <a:t>补充说明</a:t>
            </a:r>
          </a:p>
        </p:txBody>
      </p:sp>
      <p:sp>
        <p:nvSpPr>
          <p:cNvPr id="34823" name="Rectangle 1031"/>
          <p:cNvSpPr>
            <a:spLocks noGrp="1" noChangeArrowheads="1"/>
          </p:cNvSpPr>
          <p:nvPr>
            <p:ph idx="1"/>
          </p:nvPr>
        </p:nvSpPr>
        <p:spPr>
          <a:xfrm>
            <a:off x="1353663" y="1993900"/>
            <a:ext cx="6424789" cy="3017838"/>
          </a:xfrm>
        </p:spPr>
        <p:txBody>
          <a:bodyPr/>
          <a:lstStyle/>
          <a:p>
            <a:pPr marL="0" indent="0" algn="ctr" eaLnBrk="1" hangingPunct="1">
              <a:lnSpc>
                <a:spcPct val="15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针对每位戴镜者的特殊需求</a:t>
            </a:r>
          </a:p>
          <a:p>
            <a:pPr marL="0" indent="0" algn="ctr" eaLnBrk="1" hangingPunct="1">
              <a:lnSpc>
                <a:spcPct val="15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提供不同的补充说明</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584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584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584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5846" name="Rectangle 1030"/>
          <p:cNvSpPr>
            <a:spLocks noGrp="1" noChangeArrowheads="1"/>
          </p:cNvSpPr>
          <p:nvPr>
            <p:ph type="title"/>
          </p:nvPr>
        </p:nvSpPr>
        <p:spPr>
          <a:xfrm>
            <a:off x="174451" y="-243408"/>
            <a:ext cx="7772400" cy="1143001"/>
          </a:xfrm>
          <a:noFill/>
        </p:spPr>
        <p:txBody>
          <a:bodyPr>
            <a:normAutofit/>
          </a:bodyPr>
          <a:lstStyle/>
          <a:p>
            <a:pPr eaLnBrk="1" hangingPunct="1"/>
            <a:r>
              <a:rPr lang="zh-CN" altLang="en-US" dirty="0"/>
              <a:t>接触镜配后护理症状学</a:t>
            </a:r>
          </a:p>
        </p:txBody>
      </p:sp>
      <p:sp>
        <p:nvSpPr>
          <p:cNvPr id="35847" name="Rectangle 1031"/>
          <p:cNvSpPr>
            <a:spLocks noGrp="1" noChangeArrowheads="1"/>
          </p:cNvSpPr>
          <p:nvPr>
            <p:ph idx="1"/>
          </p:nvPr>
        </p:nvSpPr>
        <p:spPr>
          <a:xfrm>
            <a:off x="1025783" y="2708101"/>
            <a:ext cx="7093659" cy="4114800"/>
          </a:xfrm>
        </p:spPr>
        <p:txBody>
          <a:bodyPr/>
          <a:lstStyle/>
          <a:p>
            <a:pPr marL="0" indent="0" algn="ctr" eaLnBrk="1" hangingPunct="1">
              <a:lnSpc>
                <a:spcPct val="12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配后护理是一个持续不断的过程</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686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686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686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6871" name="Rectangle 7"/>
          <p:cNvSpPr>
            <a:spLocks noGrp="1" noChangeArrowheads="1"/>
          </p:cNvSpPr>
          <p:nvPr>
            <p:ph idx="1"/>
          </p:nvPr>
        </p:nvSpPr>
        <p:spPr>
          <a:xfrm>
            <a:off x="775032" y="1989143"/>
            <a:ext cx="7589415" cy="3017837"/>
          </a:xfrm>
        </p:spPr>
        <p:txBody>
          <a:bodyPr/>
          <a:lstStyle/>
          <a:p>
            <a:pPr marL="0" indent="0" algn="ctr" eaLnBrk="1" hangingPunct="1">
              <a:lnSpc>
                <a:spcPct val="15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要问开放性问题</a:t>
            </a:r>
          </a:p>
          <a:p>
            <a:pPr marL="0" indent="0" algn="ctr" eaLnBrk="1" hangingPunct="1">
              <a:lnSpc>
                <a:spcPct val="15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不要问只需回答是或否的问题</a:t>
            </a:r>
          </a:p>
        </p:txBody>
      </p:sp>
      <p:sp>
        <p:nvSpPr>
          <p:cNvPr id="9" name="Rectangle 1030"/>
          <p:cNvSpPr txBox="1">
            <a:spLocks noChangeArrowheads="1"/>
          </p:cNvSpPr>
          <p:nvPr/>
        </p:nvSpPr>
        <p:spPr bwMode="auto">
          <a:xfrm>
            <a:off x="174451" y="-243408"/>
            <a:ext cx="7772400" cy="1143001"/>
          </a:xfrm>
          <a:prstGeom prst="rect">
            <a:avLst/>
          </a:prstGeom>
          <a:noFill/>
          <a:ln w="9525">
            <a:noFill/>
            <a:miter lim="800000"/>
          </a:ln>
        </p:spPr>
        <p:txBody>
          <a:bodyPr vert="horz" wrap="square" lIns="91440" tIns="45720" rIns="91440" bIns="45720" numCol="1" anchor="ctr" anchorCtr="0" compatLnSpc="1">
            <a:normAutofit/>
          </a:bodyPr>
          <a:lstStyle/>
          <a:p>
            <a:pPr lvl="0">
              <a:defRPr/>
            </a:pPr>
            <a:r>
              <a:rPr lang="zh-CN" altLang="en-US" sz="2800" dirty="0">
                <a:solidFill>
                  <a:schemeClr val="bg1"/>
                </a:solidFill>
                <a:latin typeface="Arial" panose="020B0604020202020204" pitchFamily="34" charset="0"/>
                <a:ea typeface="+mj-ea"/>
              </a:rPr>
              <a:t>接触镜配后护理症状学</a:t>
            </a:r>
            <a:endParaRPr kumimoji="0" lang="zh-CN" alt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6147"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6148"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6149"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6150" name="Rectangle 6"/>
          <p:cNvSpPr>
            <a:spLocks noGrp="1" noChangeArrowheads="1"/>
          </p:cNvSpPr>
          <p:nvPr>
            <p:ph type="title"/>
          </p:nvPr>
        </p:nvSpPr>
        <p:spPr>
          <a:xfrm>
            <a:off x="183976" y="-242913"/>
            <a:ext cx="7772400" cy="1143000"/>
          </a:xfrm>
          <a:noFill/>
        </p:spPr>
        <p:txBody>
          <a:bodyPr/>
          <a:lstStyle/>
          <a:p>
            <a:r>
              <a:rPr lang="zh-CN" altLang="en-US" dirty="0"/>
              <a:t>软镜</a:t>
            </a:r>
            <a:r>
              <a:rPr lang="en-US" dirty="0"/>
              <a:t>: </a:t>
            </a:r>
            <a:r>
              <a:rPr lang="zh-CN" altLang="en-US" dirty="0">
                <a:solidFill>
                  <a:srgbClr val="FF0000"/>
                </a:solidFill>
              </a:rPr>
              <a:t>水合允差</a:t>
            </a:r>
          </a:p>
        </p:txBody>
      </p:sp>
      <p:sp>
        <p:nvSpPr>
          <p:cNvPr id="6151" name="Rectangle 7"/>
          <p:cNvSpPr>
            <a:spLocks noGrp="1" noChangeArrowheads="1"/>
          </p:cNvSpPr>
          <p:nvPr>
            <p:ph idx="1"/>
          </p:nvPr>
        </p:nvSpPr>
        <p:spPr>
          <a:xfrm>
            <a:off x="848036" y="1782341"/>
            <a:ext cx="6412643" cy="4114800"/>
          </a:xfrm>
        </p:spPr>
        <p:txBody>
          <a:bodyPr/>
          <a:lstStyle/>
          <a:p>
            <a:pPr marL="0" indent="0">
              <a:lnSpc>
                <a:spcPct val="150000"/>
              </a:lnSpc>
              <a:buFontTx/>
              <a:buNone/>
              <a:tabLst>
                <a:tab pos="2511425" algn="l"/>
              </a:tabLst>
            </a:pPr>
            <a:r>
              <a:rPr lang="en-US" sz="2000" b="1" dirty="0" err="1"/>
              <a:t>BOZR</a:t>
            </a:r>
            <a:r>
              <a:rPr lang="en-US" sz="2000" b="1" dirty="0"/>
              <a:t>:</a:t>
            </a:r>
            <a:r>
              <a:rPr lang="en-US" sz="2000" dirty="0"/>
              <a:t>	±0.20 mm (wet-cell)</a:t>
            </a:r>
          </a:p>
          <a:p>
            <a:pPr marL="0" indent="0">
              <a:lnSpc>
                <a:spcPct val="150000"/>
              </a:lnSpc>
              <a:buFontTx/>
              <a:buNone/>
              <a:tabLst>
                <a:tab pos="2511425" algn="l"/>
              </a:tabLst>
            </a:pPr>
            <a:r>
              <a:rPr lang="en-US" sz="2000" dirty="0"/>
              <a:t>	±0.10 mm (dehydrated)</a:t>
            </a:r>
          </a:p>
          <a:p>
            <a:pPr marL="0" indent="0">
              <a:lnSpc>
                <a:spcPct val="150000"/>
              </a:lnSpc>
              <a:buNone/>
              <a:tabLst>
                <a:tab pos="2511425" algn="l"/>
              </a:tabLst>
            </a:pPr>
            <a:r>
              <a:rPr lang="en-US" sz="2000" b="1" dirty="0" err="1"/>
              <a:t>BOZD</a:t>
            </a:r>
            <a:r>
              <a:rPr lang="en-US" sz="2000" b="1" dirty="0"/>
              <a:t>:</a:t>
            </a:r>
            <a:r>
              <a:rPr lang="en-US" sz="2000" dirty="0"/>
              <a:t>	±0.20 mm</a:t>
            </a:r>
          </a:p>
          <a:p>
            <a:pPr marL="0" indent="0">
              <a:lnSpc>
                <a:spcPct val="150000"/>
              </a:lnSpc>
              <a:buNone/>
              <a:tabLst>
                <a:tab pos="2511425" algn="l"/>
              </a:tabLst>
            </a:pPr>
            <a:r>
              <a:rPr lang="en-US" sz="2000" b="1" dirty="0" err="1"/>
              <a:t>FOZD</a:t>
            </a:r>
            <a:r>
              <a:rPr lang="en-US" sz="2000" b="1" dirty="0"/>
              <a:t>:</a:t>
            </a:r>
            <a:r>
              <a:rPr lang="en-US" sz="2000" dirty="0"/>
              <a:t>	±0.20 mm</a:t>
            </a:r>
          </a:p>
          <a:p>
            <a:pPr marL="0" indent="0">
              <a:lnSpc>
                <a:spcPct val="150000"/>
              </a:lnSpc>
              <a:buFontTx/>
              <a:buNone/>
              <a:tabLst>
                <a:tab pos="2511425" algn="l"/>
              </a:tabLst>
            </a:pPr>
            <a:r>
              <a:rPr lang="en-US" sz="2000" b="1" dirty="0" err="1"/>
              <a:t>BPRs</a:t>
            </a:r>
            <a:r>
              <a:rPr lang="en-US" sz="2000" b="1" dirty="0"/>
              <a:t>:</a:t>
            </a:r>
            <a:r>
              <a:rPr lang="en-US" sz="2000" dirty="0"/>
              <a:t>	±0.20 mm</a:t>
            </a:r>
          </a:p>
          <a:p>
            <a:pPr marL="0" indent="0">
              <a:lnSpc>
                <a:spcPct val="150000"/>
              </a:lnSpc>
              <a:buNone/>
              <a:tabLst>
                <a:tab pos="2511425" algn="l"/>
              </a:tabLst>
            </a:pPr>
            <a:r>
              <a:rPr lang="en-US" sz="2000" b="1" dirty="0"/>
              <a:t>TD:</a:t>
            </a:r>
            <a:r>
              <a:rPr lang="en-US" sz="2000" dirty="0"/>
              <a:t>	±0.20 mm</a:t>
            </a:r>
          </a:p>
          <a:p>
            <a:pPr marL="0" indent="0">
              <a:lnSpc>
                <a:spcPct val="150000"/>
              </a:lnSpc>
              <a:buFontTx/>
              <a:buNone/>
              <a:tabLst>
                <a:tab pos="2511425" algn="l"/>
              </a:tabLst>
            </a:pPr>
            <a:r>
              <a:rPr lang="en-US" sz="2000" b="1" dirty="0" err="1"/>
              <a:t>BVP</a:t>
            </a:r>
            <a:r>
              <a:rPr lang="en-US" sz="2000" b="1" dirty="0"/>
              <a:t>:</a:t>
            </a:r>
            <a:r>
              <a:rPr lang="en-US" sz="2000" dirty="0"/>
              <a:t>	±0.25 D (+10.00 to –10.00 D)</a:t>
            </a:r>
          </a:p>
          <a:p>
            <a:pPr marL="0" indent="0">
              <a:lnSpc>
                <a:spcPct val="150000"/>
              </a:lnSpc>
              <a:buFontTx/>
              <a:buNone/>
              <a:tabLst>
                <a:tab pos="2511425" algn="l"/>
              </a:tabLst>
            </a:pPr>
            <a:r>
              <a:rPr lang="en-US" sz="2000" b="1" i="1" dirty="0" err="1"/>
              <a:t>t</a:t>
            </a:r>
            <a:r>
              <a:rPr lang="en-US" sz="2000" b="1" baseline="-25000" dirty="0" err="1"/>
              <a:t>c</a:t>
            </a:r>
            <a:r>
              <a:rPr lang="en-US" sz="2000" b="1" dirty="0"/>
              <a:t> &amp; </a:t>
            </a:r>
            <a:r>
              <a:rPr lang="en-US" sz="2000" b="1" i="1" dirty="0" err="1"/>
              <a:t>t</a:t>
            </a:r>
            <a:r>
              <a:rPr lang="en-US" sz="2000" b="1" baseline="-25000" dirty="0" err="1"/>
              <a:t>EA</a:t>
            </a:r>
            <a:r>
              <a:rPr lang="en-US" sz="2000" b="1" dirty="0"/>
              <a:t>:</a:t>
            </a:r>
            <a:r>
              <a:rPr lang="en-US" sz="2000" dirty="0"/>
              <a:t>	±0.03 mm</a:t>
            </a:r>
          </a:p>
        </p:txBody>
      </p:sp>
      <p:sp>
        <p:nvSpPr>
          <p:cNvPr id="6152" name="Rectangle 8"/>
          <p:cNvSpPr>
            <a:spLocks noChangeArrowheads="1"/>
          </p:cNvSpPr>
          <p:nvPr/>
        </p:nvSpPr>
        <p:spPr bwMode="auto">
          <a:xfrm>
            <a:off x="853052" y="692696"/>
            <a:ext cx="6220178" cy="1143000"/>
          </a:xfrm>
          <a:prstGeom prst="rect">
            <a:avLst/>
          </a:prstGeom>
          <a:noFill/>
          <a:ln w="9525">
            <a:noFill/>
            <a:miter lim="800000"/>
          </a:ln>
        </p:spPr>
        <p:txBody>
          <a:bodyPr lIns="92075" tIns="46038" rIns="92075" bIns="46038" anchor="ctr"/>
          <a:lstStyle/>
          <a:p>
            <a:pPr defTabSz="762000">
              <a:tabLst>
                <a:tab pos="4473575" algn="l"/>
              </a:tabLst>
            </a:pPr>
            <a:r>
              <a:rPr lang="zh-CN" altLang="en-US" sz="2400" b="1" dirty="0">
                <a:solidFill>
                  <a:srgbClr val="5C6F7B"/>
                </a:solidFill>
                <a:latin typeface="Arial" panose="020B0604020202020204" pitchFamily="34" charset="0"/>
              </a:rPr>
              <a:t>室温</a:t>
            </a:r>
            <a:r>
              <a:rPr lang="en-US" sz="2400" b="1" dirty="0">
                <a:solidFill>
                  <a:srgbClr val="5C6F7B"/>
                </a:solidFill>
                <a:latin typeface="Arial" panose="020B0604020202020204" pitchFamily="34" charset="0"/>
              </a:rPr>
              <a:t>:   </a:t>
            </a:r>
            <a:r>
              <a:rPr lang="en-US" sz="2400" dirty="0">
                <a:solidFill>
                  <a:srgbClr val="5C6F7B"/>
                </a:solidFill>
                <a:latin typeface="Arial" panose="020B0604020202020204" pitchFamily="34" charset="0"/>
              </a:rPr>
              <a:t>20 ± 0.5 °C</a:t>
            </a:r>
            <a:br>
              <a:rPr lang="en-US" sz="2400" b="1" dirty="0">
                <a:solidFill>
                  <a:srgbClr val="5C6F7B"/>
                </a:solidFill>
                <a:latin typeface="Arial" panose="020B0604020202020204" pitchFamily="34" charset="0"/>
              </a:rPr>
            </a:br>
            <a:r>
              <a:rPr lang="zh-CN" altLang="en-US" sz="2400" b="1" dirty="0">
                <a:solidFill>
                  <a:srgbClr val="5C6F7B"/>
                </a:solidFill>
                <a:latin typeface="Arial" panose="020B0604020202020204" pitchFamily="34" charset="0"/>
              </a:rPr>
              <a:t>水合溶液</a:t>
            </a:r>
            <a:r>
              <a:rPr lang="en-US" sz="2400" b="1" dirty="0">
                <a:solidFill>
                  <a:srgbClr val="5C6F7B"/>
                </a:solidFill>
                <a:latin typeface="Arial" panose="020B0604020202020204" pitchFamily="34" charset="0"/>
              </a:rPr>
              <a:t>:   </a:t>
            </a:r>
            <a:r>
              <a:rPr lang="en-US" sz="2400" dirty="0">
                <a:solidFill>
                  <a:srgbClr val="5C6F7B"/>
                </a:solidFill>
                <a:latin typeface="Arial" panose="020B0604020202020204" pitchFamily="34" charset="0"/>
              </a:rPr>
              <a:t>0.9% </a:t>
            </a:r>
            <a:r>
              <a:rPr lang="zh-CN" altLang="en-US" sz="2400" dirty="0">
                <a:solidFill>
                  <a:srgbClr val="5C6F7B"/>
                </a:solidFill>
                <a:latin typeface="Arial" panose="020B0604020202020204" pitchFamily="34" charset="0"/>
              </a:rPr>
              <a:t>生理盐水</a:t>
            </a:r>
            <a:endParaRPr lang="en-US" sz="2400" b="1" dirty="0">
              <a:solidFill>
                <a:srgbClr val="5C6F7B"/>
              </a:solidFill>
              <a:latin typeface="Arial" panose="020B060402020202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7462" y="0"/>
            <a:ext cx="9161462" cy="6858000"/>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1"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7892"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7893"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7894"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7895" name="Text Box 10"/>
          <p:cNvSpPr txBox="1">
            <a:spLocks noChangeArrowheads="1"/>
          </p:cNvSpPr>
          <p:nvPr/>
        </p:nvSpPr>
        <p:spPr bwMode="auto">
          <a:xfrm>
            <a:off x="4020079" y="371611"/>
            <a:ext cx="1261884" cy="307777"/>
          </a:xfrm>
          <a:prstGeom prst="rect">
            <a:avLst/>
          </a:prstGeom>
          <a:noFill/>
          <a:ln w="12700">
            <a:noFill/>
            <a:miter lim="800000"/>
            <a:headEnd type="none" w="sm" len="sm"/>
            <a:tailEnd type="none" w="sm" len="sm"/>
          </a:ln>
        </p:spPr>
        <p:txBody>
          <a:bodyPr wrap="none">
            <a:spAutoFit/>
          </a:bodyPr>
          <a:lstStyle/>
          <a:p>
            <a:pPr defTabSz="762000"/>
            <a:r>
              <a:rPr lang="zh-CN" altLang="en-US" sz="1400" b="1" dirty="0">
                <a:latin typeface="Futura Md BT"/>
              </a:rPr>
              <a:t>配后护理问诊</a:t>
            </a:r>
            <a:endParaRPr lang="en-US" sz="1400" b="1" dirty="0">
              <a:latin typeface="Futura Md BT"/>
            </a:endParaRPr>
          </a:p>
        </p:txBody>
      </p:sp>
      <p:sp>
        <p:nvSpPr>
          <p:cNvPr id="37896" name="Text Box 12"/>
          <p:cNvSpPr txBox="1">
            <a:spLocks noChangeArrowheads="1"/>
          </p:cNvSpPr>
          <p:nvPr/>
        </p:nvSpPr>
        <p:spPr bwMode="auto">
          <a:xfrm>
            <a:off x="290689" y="192098"/>
            <a:ext cx="569387" cy="246221"/>
          </a:xfrm>
          <a:prstGeom prst="rect">
            <a:avLst/>
          </a:prstGeom>
          <a:noFill/>
          <a:ln w="12700">
            <a:noFill/>
            <a:miter lim="800000"/>
            <a:headEnd type="none" w="sm" len="sm"/>
            <a:tailEnd type="none" w="sm" len="sm"/>
          </a:ln>
        </p:spPr>
        <p:txBody>
          <a:bodyPr wrap="none">
            <a:spAutoFit/>
          </a:bodyPr>
          <a:lstStyle/>
          <a:p>
            <a:pPr defTabSz="762000"/>
            <a:r>
              <a:rPr lang="zh-CN" altLang="en-US" sz="1000" dirty="0">
                <a:latin typeface="Arial" panose="020B0604020202020204" pitchFamily="34" charset="0"/>
              </a:rPr>
              <a:t>姓名：</a:t>
            </a:r>
            <a:endParaRPr lang="en-US" sz="1000" dirty="0">
              <a:latin typeface="Arial" panose="020B0604020202020204" pitchFamily="34" charset="0"/>
            </a:endParaRPr>
          </a:p>
        </p:txBody>
      </p:sp>
      <p:sp>
        <p:nvSpPr>
          <p:cNvPr id="37897" name="Text Box 13"/>
          <p:cNvSpPr txBox="1">
            <a:spLocks noChangeArrowheads="1"/>
          </p:cNvSpPr>
          <p:nvPr/>
        </p:nvSpPr>
        <p:spPr bwMode="auto">
          <a:xfrm>
            <a:off x="6640689" y="196861"/>
            <a:ext cx="2190044" cy="246063"/>
          </a:xfrm>
          <a:prstGeom prst="rect">
            <a:avLst/>
          </a:prstGeom>
          <a:noFill/>
          <a:ln w="12700">
            <a:noFill/>
            <a:miter lim="800000"/>
            <a:headEnd type="none" w="sm" len="sm"/>
            <a:tailEnd type="none" w="sm" len="sm"/>
          </a:ln>
        </p:spPr>
        <p:txBody>
          <a:bodyPr>
            <a:spAutoFit/>
          </a:bodyPr>
          <a:lstStyle/>
          <a:p>
            <a:pPr defTabSz="762000"/>
            <a:r>
              <a:rPr lang="zh-CN" altLang="en-US" sz="1000" dirty="0">
                <a:latin typeface="Arial" panose="020B0604020202020204" pitchFamily="34" charset="0"/>
              </a:rPr>
              <a:t>日期 </a:t>
            </a:r>
            <a:r>
              <a:rPr lang="en-US" sz="1000" dirty="0">
                <a:latin typeface="Arial" panose="020B0604020202020204" pitchFamily="34" charset="0"/>
              </a:rPr>
              <a:t>:                 /           /  </a:t>
            </a:r>
          </a:p>
        </p:txBody>
      </p:sp>
      <p:sp>
        <p:nvSpPr>
          <p:cNvPr id="37898" name="Line 16"/>
          <p:cNvSpPr>
            <a:spLocks noChangeShapeType="1"/>
          </p:cNvSpPr>
          <p:nvPr/>
        </p:nvSpPr>
        <p:spPr bwMode="auto">
          <a:xfrm>
            <a:off x="397939" y="633413"/>
            <a:ext cx="8339667" cy="0"/>
          </a:xfrm>
          <a:prstGeom prst="line">
            <a:avLst/>
          </a:prstGeom>
          <a:noFill/>
          <a:ln w="28575">
            <a:solidFill>
              <a:schemeClr val="tx1"/>
            </a:solidFill>
            <a:round/>
            <a:headEnd type="none" w="sm" len="sm"/>
            <a:tailEnd type="none" w="sm" len="sm"/>
          </a:ln>
        </p:spPr>
        <p:txBody>
          <a:bodyPr wrap="none" anchor="ctr"/>
          <a:lstStyle/>
          <a:p>
            <a:endParaRPr lang="en-AU"/>
          </a:p>
        </p:txBody>
      </p:sp>
      <p:sp>
        <p:nvSpPr>
          <p:cNvPr id="37899" name="Rectangle 11"/>
          <p:cNvSpPr>
            <a:spLocks noChangeArrowheads="1"/>
          </p:cNvSpPr>
          <p:nvPr/>
        </p:nvSpPr>
        <p:spPr bwMode="auto">
          <a:xfrm>
            <a:off x="372533" y="663576"/>
            <a:ext cx="8568267" cy="6194425"/>
          </a:xfrm>
          <a:prstGeom prst="rect">
            <a:avLst/>
          </a:prstGeom>
          <a:noFill/>
          <a:ln w="19050">
            <a:solidFill>
              <a:schemeClr val="tx1"/>
            </a:solidFill>
            <a:miter lim="800000"/>
            <a:headEnd type="none" w="sm" len="sm"/>
            <a:tailEnd type="none" w="sm" len="sm"/>
          </a:ln>
        </p:spPr>
        <p:txBody>
          <a:bodyPr wrap="none" anchor="ctr"/>
          <a:lstStyle/>
          <a:p>
            <a:endParaRPr lang="en-US"/>
          </a:p>
        </p:txBody>
      </p:sp>
      <p:grpSp>
        <p:nvGrpSpPr>
          <p:cNvPr id="2" name="Group 27"/>
          <p:cNvGrpSpPr/>
          <p:nvPr/>
        </p:nvGrpSpPr>
        <p:grpSpPr bwMode="auto">
          <a:xfrm>
            <a:off x="2548472" y="682625"/>
            <a:ext cx="4440767" cy="6146800"/>
            <a:chOff x="886" y="756"/>
            <a:chExt cx="2632" cy="5004"/>
          </a:xfrm>
        </p:grpSpPr>
        <p:sp>
          <p:nvSpPr>
            <p:cNvPr id="37933" name="Line 19"/>
            <p:cNvSpPr>
              <a:spLocks noChangeShapeType="1"/>
            </p:cNvSpPr>
            <p:nvPr/>
          </p:nvSpPr>
          <p:spPr bwMode="auto">
            <a:xfrm>
              <a:off x="886" y="756"/>
              <a:ext cx="0" cy="5004"/>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4" name="Line 20"/>
            <p:cNvSpPr>
              <a:spLocks noChangeShapeType="1"/>
            </p:cNvSpPr>
            <p:nvPr/>
          </p:nvSpPr>
          <p:spPr bwMode="auto">
            <a:xfrm>
              <a:off x="1544" y="756"/>
              <a:ext cx="0" cy="5004"/>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5" name="Line 21"/>
            <p:cNvSpPr>
              <a:spLocks noChangeShapeType="1"/>
            </p:cNvSpPr>
            <p:nvPr/>
          </p:nvSpPr>
          <p:spPr bwMode="auto">
            <a:xfrm>
              <a:off x="3518" y="756"/>
              <a:ext cx="0" cy="5004"/>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6" name="Line 22"/>
            <p:cNvSpPr>
              <a:spLocks noChangeShapeType="1"/>
            </p:cNvSpPr>
            <p:nvPr/>
          </p:nvSpPr>
          <p:spPr bwMode="auto">
            <a:xfrm>
              <a:off x="2860" y="756"/>
              <a:ext cx="0" cy="5004"/>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7" name="Line 25"/>
            <p:cNvSpPr>
              <a:spLocks noChangeShapeType="1"/>
            </p:cNvSpPr>
            <p:nvPr/>
          </p:nvSpPr>
          <p:spPr bwMode="auto">
            <a:xfrm>
              <a:off x="2202" y="756"/>
              <a:ext cx="0" cy="5004"/>
            </a:xfrm>
            <a:prstGeom prst="line">
              <a:avLst/>
            </a:prstGeom>
            <a:noFill/>
            <a:ln w="12700">
              <a:solidFill>
                <a:schemeClr val="tx1"/>
              </a:solidFill>
              <a:round/>
              <a:headEnd type="none" w="sm" len="sm"/>
              <a:tailEnd type="none" w="sm" len="sm"/>
            </a:ln>
          </p:spPr>
          <p:txBody>
            <a:bodyPr wrap="none" anchor="ctr"/>
            <a:lstStyle/>
            <a:p>
              <a:endParaRPr lang="en-AU"/>
            </a:p>
          </p:txBody>
        </p:sp>
      </p:grpSp>
      <p:sp>
        <p:nvSpPr>
          <p:cNvPr id="37901" name="Text Box 29"/>
          <p:cNvSpPr txBox="1">
            <a:spLocks noChangeArrowheads="1"/>
          </p:cNvSpPr>
          <p:nvPr/>
        </p:nvSpPr>
        <p:spPr bwMode="auto">
          <a:xfrm>
            <a:off x="476958" y="666761"/>
            <a:ext cx="681597" cy="307777"/>
          </a:xfrm>
          <a:prstGeom prst="rect">
            <a:avLst/>
          </a:prstGeom>
          <a:noFill/>
          <a:ln w="12700">
            <a:noFill/>
            <a:miter lim="800000"/>
            <a:headEnd type="none" w="sm" len="sm"/>
            <a:tailEnd type="none" w="sm" len="sm"/>
          </a:ln>
        </p:spPr>
        <p:txBody>
          <a:bodyPr wrap="none">
            <a:spAutoFit/>
          </a:bodyPr>
          <a:lstStyle/>
          <a:p>
            <a:pPr defTabSz="762000"/>
            <a:r>
              <a:rPr lang="zh-CN" altLang="en-US" sz="1400" b="1" dirty="0">
                <a:latin typeface="Futura Md BT"/>
              </a:rPr>
              <a:t>右</a:t>
            </a:r>
            <a:r>
              <a:rPr lang="en-US" sz="1400" b="1" dirty="0">
                <a:latin typeface="Futura Md BT"/>
              </a:rPr>
              <a:t> /</a:t>
            </a:r>
            <a:r>
              <a:rPr lang="zh-CN" altLang="en-US" sz="1400" b="1" dirty="0">
                <a:latin typeface="Futura Md BT"/>
              </a:rPr>
              <a:t>左</a:t>
            </a:r>
            <a:endParaRPr lang="en-US" sz="1400" b="1" dirty="0">
              <a:latin typeface="Futura Md BT"/>
            </a:endParaRPr>
          </a:p>
        </p:txBody>
      </p:sp>
      <p:sp>
        <p:nvSpPr>
          <p:cNvPr id="37902" name="Text Box 30"/>
          <p:cNvSpPr txBox="1">
            <a:spLocks noChangeArrowheads="1"/>
          </p:cNvSpPr>
          <p:nvPr/>
        </p:nvSpPr>
        <p:spPr bwMode="auto">
          <a:xfrm>
            <a:off x="373950" y="1282711"/>
            <a:ext cx="954107" cy="246221"/>
          </a:xfrm>
          <a:prstGeom prst="rect">
            <a:avLst/>
          </a:prstGeom>
          <a:noFill/>
          <a:ln w="12700">
            <a:noFill/>
            <a:miter lim="800000"/>
            <a:headEnd type="none" w="sm" len="sm"/>
            <a:tailEnd type="none" w="sm" len="sm"/>
          </a:ln>
        </p:spPr>
        <p:txBody>
          <a:bodyPr wrap="none">
            <a:spAutoFit/>
          </a:bodyPr>
          <a:lstStyle/>
          <a:p>
            <a:pPr defTabSz="762000"/>
            <a:r>
              <a:rPr lang="zh-CN" altLang="en-US" sz="1000" i="1" dirty="0">
                <a:latin typeface="Arial" panose="020B0604020202020204" pitchFamily="34" charset="0"/>
              </a:rPr>
              <a:t>（请圈起来）</a:t>
            </a:r>
            <a:endParaRPr lang="en-US" sz="1000" i="1" dirty="0">
              <a:latin typeface="Arial" panose="020B0604020202020204" pitchFamily="34" charset="0"/>
            </a:endParaRPr>
          </a:p>
        </p:txBody>
      </p:sp>
      <p:sp>
        <p:nvSpPr>
          <p:cNvPr id="26655" name="Text Box 31"/>
          <p:cNvSpPr txBox="1">
            <a:spLocks noChangeArrowheads="1"/>
          </p:cNvSpPr>
          <p:nvPr/>
        </p:nvSpPr>
        <p:spPr bwMode="auto">
          <a:xfrm>
            <a:off x="2496261" y="658813"/>
            <a:ext cx="453970" cy="253916"/>
          </a:xfrm>
          <a:prstGeom prst="rect">
            <a:avLst/>
          </a:prstGeom>
          <a:noFill/>
          <a:ln w="12700">
            <a:noFill/>
            <a:miter lim="800000"/>
            <a:headEnd type="none" w="sm" len="sm"/>
            <a:tailEnd type="none" w="sm" len="sm"/>
          </a:ln>
          <a:effectLst/>
        </p:spPr>
        <p:txBody>
          <a:bodyPr wrap="none">
            <a:spAutoFit/>
          </a:bodyPr>
          <a:lstStyle/>
          <a:p>
            <a:pPr defTabSz="762000">
              <a:defRPr/>
            </a:pPr>
            <a:r>
              <a:rPr lang="zh-CN" altLang="en-US" sz="1050" b="1" dirty="0">
                <a:latin typeface="Arial" panose="020B0604020202020204" pitchFamily="34" charset="0"/>
              </a:rPr>
              <a:t>频率</a:t>
            </a:r>
            <a:endParaRPr lang="en-US" sz="1050" b="1" dirty="0">
              <a:latin typeface="Arial" panose="020B0604020202020204" pitchFamily="34" charset="0"/>
            </a:endParaRPr>
          </a:p>
        </p:txBody>
      </p:sp>
      <p:sp>
        <p:nvSpPr>
          <p:cNvPr id="26656" name="Text Box 32"/>
          <p:cNvSpPr txBox="1">
            <a:spLocks noChangeArrowheads="1"/>
          </p:cNvSpPr>
          <p:nvPr/>
        </p:nvSpPr>
        <p:spPr bwMode="auto">
          <a:xfrm>
            <a:off x="3647723" y="658813"/>
            <a:ext cx="774700" cy="254000"/>
          </a:xfrm>
          <a:prstGeom prst="rect">
            <a:avLst/>
          </a:prstGeom>
          <a:noFill/>
          <a:ln w="12700">
            <a:noFill/>
            <a:miter lim="800000"/>
            <a:headEnd type="none" w="sm" len="sm"/>
            <a:tailEnd type="none" w="sm" len="sm"/>
          </a:ln>
          <a:effectLst/>
        </p:spPr>
        <p:txBody>
          <a:bodyPr>
            <a:spAutoFit/>
          </a:bodyPr>
          <a:lstStyle/>
          <a:p>
            <a:pPr defTabSz="762000">
              <a:defRPr/>
            </a:pPr>
            <a:r>
              <a:rPr lang="zh-CN" altLang="en-US" sz="1050" b="1" dirty="0">
                <a:latin typeface="Arial" panose="020B0604020202020204" pitchFamily="34" charset="0"/>
              </a:rPr>
              <a:t>何时</a:t>
            </a:r>
            <a:endParaRPr lang="en-US" sz="1050" b="1" dirty="0">
              <a:latin typeface="Arial" panose="020B0604020202020204" pitchFamily="34" charset="0"/>
            </a:endParaRPr>
          </a:p>
        </p:txBody>
      </p:sp>
      <p:sp>
        <p:nvSpPr>
          <p:cNvPr id="26657" name="Text Box 33"/>
          <p:cNvSpPr txBox="1">
            <a:spLocks noChangeArrowheads="1"/>
          </p:cNvSpPr>
          <p:nvPr/>
        </p:nvSpPr>
        <p:spPr bwMode="auto">
          <a:xfrm>
            <a:off x="4718756" y="658813"/>
            <a:ext cx="1016000" cy="254000"/>
          </a:xfrm>
          <a:prstGeom prst="rect">
            <a:avLst/>
          </a:prstGeom>
          <a:noFill/>
          <a:ln w="12700">
            <a:noFill/>
            <a:miter lim="800000"/>
            <a:headEnd type="none" w="sm" len="sm"/>
            <a:tailEnd type="none" w="sm" len="sm"/>
          </a:ln>
          <a:effectLst/>
        </p:spPr>
        <p:txBody>
          <a:bodyPr>
            <a:spAutoFit/>
          </a:bodyPr>
          <a:lstStyle/>
          <a:p>
            <a:pPr defTabSz="762000">
              <a:defRPr/>
            </a:pPr>
            <a:r>
              <a:rPr lang="zh-CN" altLang="en-US" sz="1050" b="1" dirty="0">
                <a:latin typeface="Arial" panose="020B0604020202020204" pitchFamily="34" charset="0"/>
              </a:rPr>
              <a:t>程度</a:t>
            </a:r>
            <a:endParaRPr lang="en-US" sz="1050" b="1" dirty="0">
              <a:latin typeface="Arial" panose="020B0604020202020204" pitchFamily="34" charset="0"/>
            </a:endParaRPr>
          </a:p>
        </p:txBody>
      </p:sp>
      <p:sp>
        <p:nvSpPr>
          <p:cNvPr id="26658" name="Text Box 34"/>
          <p:cNvSpPr txBox="1">
            <a:spLocks noChangeArrowheads="1"/>
          </p:cNvSpPr>
          <p:nvPr/>
        </p:nvSpPr>
        <p:spPr bwMode="auto">
          <a:xfrm>
            <a:off x="5849058" y="658813"/>
            <a:ext cx="1206500" cy="254000"/>
          </a:xfrm>
          <a:prstGeom prst="rect">
            <a:avLst/>
          </a:prstGeom>
          <a:noFill/>
          <a:ln w="12700">
            <a:noFill/>
            <a:miter lim="800000"/>
            <a:headEnd type="none" w="sm" len="sm"/>
            <a:tailEnd type="none" w="sm" len="sm"/>
          </a:ln>
          <a:effectLst/>
        </p:spPr>
        <p:txBody>
          <a:bodyPr>
            <a:spAutoFit/>
          </a:bodyPr>
          <a:lstStyle/>
          <a:p>
            <a:pPr defTabSz="762000">
              <a:defRPr/>
            </a:pPr>
            <a:r>
              <a:rPr lang="zh-CN" altLang="en-US" sz="1050" b="1" dirty="0">
                <a:latin typeface="Arial" panose="020B0604020202020204" pitchFamily="34" charset="0"/>
              </a:rPr>
              <a:t>持续时长</a:t>
            </a:r>
            <a:endParaRPr lang="en-US" sz="1050" b="1" dirty="0">
              <a:latin typeface="Arial" panose="020B0604020202020204" pitchFamily="34" charset="0"/>
            </a:endParaRPr>
          </a:p>
        </p:txBody>
      </p:sp>
      <p:sp>
        <p:nvSpPr>
          <p:cNvPr id="26659" name="Text Box 35"/>
          <p:cNvSpPr txBox="1">
            <a:spLocks noChangeArrowheads="1"/>
          </p:cNvSpPr>
          <p:nvPr/>
        </p:nvSpPr>
        <p:spPr bwMode="auto">
          <a:xfrm>
            <a:off x="6953956" y="658813"/>
            <a:ext cx="1206500" cy="254000"/>
          </a:xfrm>
          <a:prstGeom prst="rect">
            <a:avLst/>
          </a:prstGeom>
          <a:noFill/>
          <a:ln w="12700">
            <a:noFill/>
            <a:miter lim="800000"/>
            <a:headEnd type="none" w="sm" len="sm"/>
            <a:tailEnd type="none" w="sm" len="sm"/>
          </a:ln>
          <a:effectLst/>
        </p:spPr>
        <p:txBody>
          <a:bodyPr>
            <a:spAutoFit/>
          </a:bodyPr>
          <a:lstStyle/>
          <a:p>
            <a:pPr defTabSz="762000">
              <a:defRPr/>
            </a:pPr>
            <a:r>
              <a:rPr lang="en-US" sz="1050" b="1" dirty="0">
                <a:latin typeface="Arial" panose="020B0604020202020204" pitchFamily="34" charset="0"/>
              </a:rPr>
              <a:t>CAUSALITY</a:t>
            </a:r>
          </a:p>
        </p:txBody>
      </p:sp>
      <p:sp>
        <p:nvSpPr>
          <p:cNvPr id="37908" name="Text Box 36"/>
          <p:cNvSpPr txBox="1">
            <a:spLocks noChangeArrowheads="1"/>
          </p:cNvSpPr>
          <p:nvPr/>
        </p:nvSpPr>
        <p:spPr bwMode="auto">
          <a:xfrm>
            <a:off x="417694" y="1603386"/>
            <a:ext cx="2278945" cy="5324535"/>
          </a:xfrm>
          <a:prstGeom prst="rect">
            <a:avLst/>
          </a:prstGeom>
          <a:noFill/>
          <a:ln w="12700">
            <a:noFill/>
            <a:miter lim="800000"/>
            <a:headEnd type="none" w="sm" len="sm"/>
            <a:tailEnd type="none" w="sm" len="sm"/>
          </a:ln>
        </p:spPr>
        <p:txBody>
          <a:bodyPr>
            <a:spAutoFit/>
          </a:bodyPr>
          <a:lstStyle/>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无</a:t>
            </a:r>
            <a:endParaRPr lang="en-US" sz="1000" b="1" dirty="0">
              <a:latin typeface="Arial" panose="020B0604020202020204" pitchFamily="34" charset="0"/>
            </a:endParaRPr>
          </a:p>
          <a:p>
            <a:pPr defTabSz="762000"/>
            <a:endParaRPr lang="en-US" altLang="zh-CN" sz="1000" b="1" dirty="0">
              <a:latin typeface="Arial" panose="020B0604020202020204" pitchFamily="34" charset="0"/>
            </a:endParaRPr>
          </a:p>
          <a:p>
            <a:pPr defTabSz="762000"/>
            <a:r>
              <a:rPr lang="zh-CN" altLang="en-US" sz="1000" b="1" dirty="0">
                <a:latin typeface="Arial" panose="020B0604020202020204" pitchFamily="34" charset="0"/>
              </a:rPr>
              <a:t>视力模糊</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光晕</a:t>
            </a:r>
            <a:r>
              <a:rPr lang="en-US" sz="1000" b="1" dirty="0">
                <a:latin typeface="Arial" panose="020B0604020202020204" pitchFamily="34" charset="0"/>
              </a:rPr>
              <a:t> /</a:t>
            </a:r>
            <a:r>
              <a:rPr lang="zh-CN" altLang="en-US" sz="1000" b="1" dirty="0">
                <a:latin typeface="Arial" panose="020B0604020202020204" pitchFamily="34" charset="0"/>
              </a:rPr>
              <a:t>闪光感</a:t>
            </a:r>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畏光</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流泪</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异物感</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灼烧感</a:t>
            </a:r>
            <a:r>
              <a:rPr lang="en-US" sz="1000" b="1" dirty="0">
                <a:latin typeface="Arial" panose="020B0604020202020204" pitchFamily="34" charset="0"/>
              </a:rPr>
              <a:t> / </a:t>
            </a:r>
            <a:r>
              <a:rPr lang="zh-CN" altLang="en-US" sz="1000" b="1" dirty="0">
                <a:latin typeface="Arial" panose="020B0604020202020204" pitchFamily="34" charset="0"/>
              </a:rPr>
              <a:t>刺激</a:t>
            </a:r>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干眼</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痒</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红眼</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异常的眼睛分泌物</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镜片需要清洗</a:t>
            </a:r>
            <a:endParaRPr lang="en-US" altLang="zh-CN" sz="1000" b="1" dirty="0">
              <a:latin typeface="Arial" panose="020B0604020202020204" pitchFamily="34" charset="0"/>
            </a:endParaRPr>
          </a:p>
          <a:p>
            <a:pPr defTabSz="762000"/>
            <a:endParaRPr lang="en-US" sz="1000" b="1" dirty="0">
              <a:latin typeface="Arial" panose="020B0604020202020204" pitchFamily="34" charset="0"/>
            </a:endParaRPr>
          </a:p>
          <a:p>
            <a:pPr defTabSz="762000"/>
            <a:endParaRPr lang="en-US" sz="1000" b="1" dirty="0">
              <a:latin typeface="Arial" panose="020B0604020202020204" pitchFamily="34" charset="0"/>
            </a:endParaRPr>
          </a:p>
          <a:p>
            <a:pPr defTabSz="762000"/>
            <a:r>
              <a:rPr lang="zh-CN" altLang="en-US" sz="1000" b="1" dirty="0">
                <a:latin typeface="Arial" panose="020B0604020202020204" pitchFamily="34" charset="0"/>
              </a:rPr>
              <a:t>其他</a:t>
            </a:r>
            <a:endParaRPr lang="en-US" sz="1000" b="1" dirty="0">
              <a:latin typeface="Arial" panose="020B0604020202020204" pitchFamily="34" charset="0"/>
            </a:endParaRPr>
          </a:p>
        </p:txBody>
      </p:sp>
      <p:sp>
        <p:nvSpPr>
          <p:cNvPr id="37909" name="Text Box 39"/>
          <p:cNvSpPr txBox="1">
            <a:spLocks noChangeArrowheads="1"/>
          </p:cNvSpPr>
          <p:nvPr/>
        </p:nvSpPr>
        <p:spPr bwMode="auto">
          <a:xfrm>
            <a:off x="2517422" y="1060451"/>
            <a:ext cx="965200" cy="587020"/>
          </a:xfrm>
          <a:prstGeom prst="rect">
            <a:avLst/>
          </a:prstGeom>
          <a:noFill/>
          <a:ln w="12700">
            <a:noFill/>
            <a:miter lim="800000"/>
            <a:headEnd type="none" w="sm" len="sm"/>
            <a:tailEnd type="none" w="sm" len="sm"/>
          </a:ln>
        </p:spPr>
        <p:txBody>
          <a:bodyPr>
            <a:spAutoFit/>
          </a:bodyPr>
          <a:lstStyle/>
          <a:p>
            <a:pPr defTabSz="762000">
              <a:lnSpc>
                <a:spcPct val="110000"/>
              </a:lnSpc>
            </a:pPr>
            <a:r>
              <a:rPr lang="zh-CN" altLang="en-US" sz="1000" dirty="0">
                <a:latin typeface="Arial" panose="020B0604020202020204" pitchFamily="34" charset="0"/>
              </a:rPr>
              <a:t>仅一次</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间歇发生</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持续发生</a:t>
            </a:r>
            <a:endParaRPr lang="en-US" sz="1000" dirty="0">
              <a:latin typeface="Arial" panose="020B0604020202020204" pitchFamily="34" charset="0"/>
            </a:endParaRPr>
          </a:p>
        </p:txBody>
      </p:sp>
      <p:sp>
        <p:nvSpPr>
          <p:cNvPr id="37910" name="Text Box 40"/>
          <p:cNvSpPr txBox="1">
            <a:spLocks noChangeArrowheads="1"/>
          </p:cNvSpPr>
          <p:nvPr/>
        </p:nvSpPr>
        <p:spPr bwMode="auto">
          <a:xfrm>
            <a:off x="3651960" y="1031875"/>
            <a:ext cx="1143000" cy="585673"/>
          </a:xfrm>
          <a:prstGeom prst="rect">
            <a:avLst/>
          </a:prstGeom>
          <a:noFill/>
          <a:ln w="12700">
            <a:noFill/>
            <a:miter lim="800000"/>
            <a:headEnd type="none" w="sm" len="sm"/>
            <a:tailEnd type="none" w="sm" len="sm"/>
          </a:ln>
        </p:spPr>
        <p:txBody>
          <a:bodyPr>
            <a:spAutoFit/>
          </a:bodyPr>
          <a:lstStyle/>
          <a:p>
            <a:pPr defTabSz="762000">
              <a:lnSpc>
                <a:spcPct val="110000"/>
              </a:lnSpc>
            </a:pPr>
            <a:r>
              <a:rPr lang="zh-CN" altLang="en-US" sz="1000" dirty="0">
                <a:latin typeface="Arial" panose="020B0604020202020204" pitchFamily="34" charset="0"/>
              </a:rPr>
              <a:t>镜片戴入时</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戴镜期间</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摘镜后</a:t>
            </a:r>
            <a:endParaRPr lang="en-US" sz="1000" dirty="0">
              <a:latin typeface="Arial" panose="020B0604020202020204" pitchFamily="34" charset="0"/>
            </a:endParaRPr>
          </a:p>
        </p:txBody>
      </p:sp>
      <p:sp>
        <p:nvSpPr>
          <p:cNvPr id="37911" name="Text Box 41"/>
          <p:cNvSpPr txBox="1">
            <a:spLocks noChangeArrowheads="1"/>
          </p:cNvSpPr>
          <p:nvPr/>
        </p:nvSpPr>
        <p:spPr bwMode="auto">
          <a:xfrm>
            <a:off x="4735694" y="1046164"/>
            <a:ext cx="829733" cy="587020"/>
          </a:xfrm>
          <a:prstGeom prst="rect">
            <a:avLst/>
          </a:prstGeom>
          <a:noFill/>
          <a:ln w="12700">
            <a:noFill/>
            <a:miter lim="800000"/>
            <a:headEnd type="none" w="sm" len="sm"/>
            <a:tailEnd type="none" w="sm" len="sm"/>
          </a:ln>
        </p:spPr>
        <p:txBody>
          <a:bodyPr>
            <a:spAutoFit/>
          </a:bodyPr>
          <a:lstStyle/>
          <a:p>
            <a:pPr defTabSz="762000">
              <a:lnSpc>
                <a:spcPct val="110000"/>
              </a:lnSpc>
            </a:pPr>
            <a:r>
              <a:rPr lang="zh-CN" altLang="en-US" sz="1000" dirty="0">
                <a:latin typeface="Arial" panose="020B0604020202020204" pitchFamily="34" charset="0"/>
              </a:rPr>
              <a:t>轻度</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中度</a:t>
            </a:r>
            <a:endParaRPr lang="en-US" altLang="zh-CN" sz="1000" dirty="0">
              <a:latin typeface="Arial" panose="020B0604020202020204" pitchFamily="34" charset="0"/>
            </a:endParaRPr>
          </a:p>
          <a:p>
            <a:pPr defTabSz="762000">
              <a:lnSpc>
                <a:spcPct val="110000"/>
              </a:lnSpc>
            </a:pPr>
            <a:r>
              <a:rPr lang="zh-CN" altLang="en-US" sz="1000" dirty="0">
                <a:latin typeface="Arial" panose="020B0604020202020204" pitchFamily="34" charset="0"/>
              </a:rPr>
              <a:t>中度</a:t>
            </a:r>
            <a:endParaRPr lang="en-US" sz="1000" dirty="0">
              <a:latin typeface="Arial" panose="020B0604020202020204" pitchFamily="34" charset="0"/>
            </a:endParaRPr>
          </a:p>
        </p:txBody>
      </p:sp>
      <p:sp>
        <p:nvSpPr>
          <p:cNvPr id="37912" name="Text Box 42"/>
          <p:cNvSpPr txBox="1">
            <a:spLocks noChangeArrowheads="1"/>
          </p:cNvSpPr>
          <p:nvPr/>
        </p:nvSpPr>
        <p:spPr bwMode="auto">
          <a:xfrm>
            <a:off x="5878689" y="1016001"/>
            <a:ext cx="1041400" cy="597600"/>
          </a:xfrm>
          <a:prstGeom prst="rect">
            <a:avLst/>
          </a:prstGeom>
          <a:noFill/>
          <a:ln w="12700">
            <a:noFill/>
            <a:miter lim="800000"/>
            <a:headEnd type="none" w="sm" len="sm"/>
            <a:tailEnd type="none" w="sm" len="sm"/>
          </a:ln>
        </p:spPr>
        <p:txBody>
          <a:bodyPr>
            <a:spAutoFit/>
          </a:bodyPr>
          <a:lstStyle/>
          <a:p>
            <a:pPr defTabSz="762000">
              <a:lnSpc>
                <a:spcPct val="110000"/>
              </a:lnSpc>
            </a:pPr>
            <a:r>
              <a:rPr lang="en-US" sz="1000" dirty="0">
                <a:latin typeface="Arial" panose="020B0604020202020204" pitchFamily="34" charset="0"/>
              </a:rPr>
              <a:t>&lt; 1 </a:t>
            </a:r>
            <a:r>
              <a:rPr lang="zh-CN" altLang="en-US" sz="1000" dirty="0">
                <a:latin typeface="Arial" panose="020B0604020202020204" pitchFamily="34" charset="0"/>
              </a:rPr>
              <a:t>分钟</a:t>
            </a:r>
            <a:endParaRPr lang="en-US" sz="1000" dirty="0">
              <a:latin typeface="Arial" panose="020B0604020202020204" pitchFamily="34" charset="0"/>
            </a:endParaRPr>
          </a:p>
          <a:p>
            <a:pPr defTabSz="762000">
              <a:lnSpc>
                <a:spcPct val="110000"/>
              </a:lnSpc>
            </a:pPr>
            <a:r>
              <a:rPr lang="en-US" sz="1000" dirty="0">
                <a:latin typeface="Arial" panose="020B0604020202020204" pitchFamily="34" charset="0"/>
              </a:rPr>
              <a:t>1-10 </a:t>
            </a:r>
            <a:r>
              <a:rPr lang="zh-CN" altLang="en-US" sz="1000" dirty="0">
                <a:latin typeface="Arial" panose="020B0604020202020204" pitchFamily="34" charset="0"/>
              </a:rPr>
              <a:t>分钟</a:t>
            </a:r>
            <a:endParaRPr lang="en-US" sz="1000" dirty="0">
              <a:latin typeface="Arial" panose="020B0604020202020204" pitchFamily="34" charset="0"/>
            </a:endParaRPr>
          </a:p>
          <a:p>
            <a:pPr defTabSz="762000">
              <a:lnSpc>
                <a:spcPct val="110000"/>
              </a:lnSpc>
            </a:pPr>
            <a:r>
              <a:rPr lang="en-US" sz="1000" dirty="0">
                <a:latin typeface="Arial" panose="020B0604020202020204" pitchFamily="34" charset="0"/>
              </a:rPr>
              <a:t>&gt; 10 </a:t>
            </a:r>
            <a:r>
              <a:rPr lang="zh-CN" altLang="en-US" sz="1000" dirty="0">
                <a:latin typeface="Arial" panose="020B0604020202020204" pitchFamily="34" charset="0"/>
              </a:rPr>
              <a:t>分钟</a:t>
            </a:r>
            <a:endParaRPr lang="en-US" sz="1000" dirty="0">
              <a:latin typeface="Arial" panose="020B0604020202020204" pitchFamily="34" charset="0"/>
            </a:endParaRPr>
          </a:p>
        </p:txBody>
      </p:sp>
      <p:sp>
        <p:nvSpPr>
          <p:cNvPr id="37913" name="Text Box 43"/>
          <p:cNvSpPr txBox="1">
            <a:spLocks noChangeArrowheads="1"/>
          </p:cNvSpPr>
          <p:nvPr/>
        </p:nvSpPr>
        <p:spPr bwMode="auto">
          <a:xfrm>
            <a:off x="6944082" y="842974"/>
            <a:ext cx="2259188" cy="993349"/>
          </a:xfrm>
          <a:prstGeom prst="rect">
            <a:avLst/>
          </a:prstGeom>
          <a:noFill/>
          <a:ln w="12700">
            <a:noFill/>
            <a:miter lim="800000"/>
            <a:headEnd type="none" w="sm" len="sm"/>
            <a:tailEnd type="none" w="sm" len="sm"/>
          </a:ln>
        </p:spPr>
        <p:txBody>
          <a:bodyPr>
            <a:spAutoFit/>
          </a:bodyPr>
          <a:lstStyle/>
          <a:p>
            <a:pPr defTabSz="762000">
              <a:lnSpc>
                <a:spcPct val="110000"/>
              </a:lnSpc>
            </a:pPr>
            <a:r>
              <a:rPr lang="zh-CN" altLang="en-US" sz="900" dirty="0">
                <a:latin typeface="Arial" panose="020B0604020202020204" pitchFamily="34" charset="0"/>
              </a:rPr>
              <a:t>正常情况</a:t>
            </a:r>
            <a:endParaRPr lang="en-US" altLang="zh-CN" sz="900" dirty="0">
              <a:latin typeface="Arial" panose="020B0604020202020204" pitchFamily="34" charset="0"/>
            </a:endParaRPr>
          </a:p>
          <a:p>
            <a:pPr defTabSz="762000">
              <a:lnSpc>
                <a:spcPct val="110000"/>
              </a:lnSpc>
            </a:pPr>
            <a:r>
              <a:rPr lang="zh-CN" altLang="en-US" sz="900" dirty="0">
                <a:latin typeface="Arial" panose="020B0604020202020204" pitchFamily="34" charset="0"/>
              </a:rPr>
              <a:t>环境</a:t>
            </a:r>
            <a:r>
              <a:rPr lang="en-US" sz="900" dirty="0">
                <a:latin typeface="Arial" panose="020B0604020202020204" pitchFamily="34" charset="0"/>
              </a:rPr>
              <a:t> (</a:t>
            </a:r>
            <a:r>
              <a:rPr lang="zh-CN" altLang="en-US" sz="900" dirty="0">
                <a:latin typeface="Arial" panose="020B0604020202020204" pitchFamily="34" charset="0"/>
              </a:rPr>
              <a:t>如空气</a:t>
            </a:r>
            <a:r>
              <a:rPr lang="en-US" sz="900" dirty="0">
                <a:latin typeface="Arial" panose="020B0604020202020204" pitchFamily="34" charset="0"/>
              </a:rPr>
              <a:t>)</a:t>
            </a:r>
          </a:p>
          <a:p>
            <a:pPr defTabSz="762000">
              <a:lnSpc>
                <a:spcPct val="110000"/>
              </a:lnSpc>
            </a:pPr>
            <a:r>
              <a:rPr lang="zh-CN" altLang="en-US" sz="900" dirty="0">
                <a:latin typeface="Arial" panose="020B0604020202020204" pitchFamily="34" charset="0"/>
              </a:rPr>
              <a:t>异物</a:t>
            </a:r>
            <a:endParaRPr lang="en-US" altLang="zh-CN" sz="900" dirty="0">
              <a:latin typeface="Arial" panose="020B0604020202020204" pitchFamily="34" charset="0"/>
            </a:endParaRPr>
          </a:p>
          <a:p>
            <a:pPr defTabSz="762000">
              <a:lnSpc>
                <a:spcPct val="110000"/>
              </a:lnSpc>
            </a:pPr>
            <a:r>
              <a:rPr lang="zh-CN" altLang="en-US" sz="900" dirty="0">
                <a:latin typeface="Arial" panose="020B0604020202020204" pitchFamily="34" charset="0"/>
              </a:rPr>
              <a:t>镜片相关</a:t>
            </a:r>
            <a:endParaRPr lang="en-US" altLang="zh-CN" sz="900" dirty="0">
              <a:latin typeface="Arial" panose="020B0604020202020204" pitchFamily="34" charset="0"/>
            </a:endParaRPr>
          </a:p>
          <a:p>
            <a:pPr defTabSz="762000">
              <a:lnSpc>
                <a:spcPct val="110000"/>
              </a:lnSpc>
            </a:pPr>
            <a:r>
              <a:rPr lang="zh-CN" altLang="en-US" sz="900" dirty="0">
                <a:latin typeface="Arial" panose="020B0604020202020204" pitchFamily="34" charset="0"/>
              </a:rPr>
              <a:t>护理体系相关</a:t>
            </a:r>
            <a:endParaRPr lang="en-US" altLang="zh-CN" sz="900" dirty="0">
              <a:latin typeface="Arial" panose="020B0604020202020204" pitchFamily="34" charset="0"/>
            </a:endParaRPr>
          </a:p>
          <a:p>
            <a:pPr defTabSz="762000">
              <a:lnSpc>
                <a:spcPct val="110000"/>
              </a:lnSpc>
            </a:pPr>
            <a:r>
              <a:rPr lang="zh-CN" altLang="en-US" sz="900" dirty="0">
                <a:latin typeface="Arial" panose="020B0604020202020204" pitchFamily="34" charset="0"/>
              </a:rPr>
              <a:t>其他（请解释）</a:t>
            </a:r>
            <a:endParaRPr lang="en-US" sz="900" dirty="0">
              <a:latin typeface="Arial" panose="020B0604020202020204" pitchFamily="34" charset="0"/>
            </a:endParaRPr>
          </a:p>
        </p:txBody>
      </p:sp>
      <p:sp>
        <p:nvSpPr>
          <p:cNvPr id="37914" name="Freeform 45"/>
          <p:cNvSpPr/>
          <p:nvPr/>
        </p:nvSpPr>
        <p:spPr bwMode="auto">
          <a:xfrm>
            <a:off x="458617" y="6786574"/>
            <a:ext cx="1786467" cy="33337"/>
          </a:xfrm>
          <a:custGeom>
            <a:avLst/>
            <a:gdLst>
              <a:gd name="T0" fmla="*/ 0 w 844"/>
              <a:gd name="T1" fmla="*/ 0 h 32"/>
              <a:gd name="T2" fmla="*/ 0 w 844"/>
              <a:gd name="T3" fmla="*/ 34729861 h 32"/>
              <a:gd name="T4" fmla="*/ 2147483647 w 844"/>
              <a:gd name="T5" fmla="*/ 34729861 h 32"/>
              <a:gd name="T6" fmla="*/ 2147483647 w 844"/>
              <a:gd name="T7" fmla="*/ 0 h 32"/>
              <a:gd name="T8" fmla="*/ 0 60000 65536"/>
              <a:gd name="T9" fmla="*/ 0 60000 65536"/>
              <a:gd name="T10" fmla="*/ 0 60000 65536"/>
              <a:gd name="T11" fmla="*/ 0 60000 65536"/>
              <a:gd name="T12" fmla="*/ 0 w 844"/>
              <a:gd name="T13" fmla="*/ 0 h 32"/>
              <a:gd name="T14" fmla="*/ 844 w 844"/>
              <a:gd name="T15" fmla="*/ 32 h 32"/>
            </a:gdLst>
            <a:ahLst/>
            <a:cxnLst>
              <a:cxn ang="T8">
                <a:pos x="T0" y="T1"/>
              </a:cxn>
              <a:cxn ang="T9">
                <a:pos x="T2" y="T3"/>
              </a:cxn>
              <a:cxn ang="T10">
                <a:pos x="T4" y="T5"/>
              </a:cxn>
              <a:cxn ang="T11">
                <a:pos x="T6" y="T7"/>
              </a:cxn>
            </a:cxnLst>
            <a:rect l="T12" t="T13" r="T14" b="T15"/>
            <a:pathLst>
              <a:path w="844" h="32">
                <a:moveTo>
                  <a:pt x="0" y="0"/>
                </a:moveTo>
                <a:lnTo>
                  <a:pt x="0" y="32"/>
                </a:lnTo>
                <a:lnTo>
                  <a:pt x="844" y="32"/>
                </a:lnTo>
                <a:lnTo>
                  <a:pt x="844" y="0"/>
                </a:lnTo>
              </a:path>
            </a:pathLst>
          </a:custGeom>
          <a:noFill/>
          <a:ln w="12700">
            <a:solidFill>
              <a:schemeClr val="tx1"/>
            </a:solidFill>
            <a:prstDash val="sysDot"/>
            <a:round/>
            <a:headEnd type="none" w="sm" len="sm"/>
            <a:tailEnd type="none" w="sm" len="sm"/>
          </a:ln>
        </p:spPr>
        <p:txBody>
          <a:bodyPr wrap="none" anchor="ctr"/>
          <a:lstStyle/>
          <a:p>
            <a:endParaRPr lang="en-US"/>
          </a:p>
        </p:txBody>
      </p:sp>
      <p:grpSp>
        <p:nvGrpSpPr>
          <p:cNvPr id="3" name="Group 63"/>
          <p:cNvGrpSpPr/>
          <p:nvPr/>
        </p:nvGrpSpPr>
        <p:grpSpPr bwMode="auto">
          <a:xfrm>
            <a:off x="386644" y="1774825"/>
            <a:ext cx="8528756" cy="4800600"/>
            <a:chOff x="184" y="1568"/>
            <a:chExt cx="3952" cy="3808"/>
          </a:xfrm>
        </p:grpSpPr>
        <p:sp>
          <p:nvSpPr>
            <p:cNvPr id="37920" name="Line 44"/>
            <p:cNvSpPr>
              <a:spLocks noChangeShapeType="1"/>
            </p:cNvSpPr>
            <p:nvPr/>
          </p:nvSpPr>
          <p:spPr bwMode="auto">
            <a:xfrm>
              <a:off x="188" y="1568"/>
              <a:ext cx="3944" cy="0"/>
            </a:xfrm>
            <a:prstGeom prst="line">
              <a:avLst/>
            </a:prstGeom>
            <a:noFill/>
            <a:ln w="19050">
              <a:solidFill>
                <a:schemeClr val="tx1"/>
              </a:solidFill>
              <a:round/>
              <a:headEnd type="none" w="sm" len="sm"/>
              <a:tailEnd type="none" w="sm" len="sm"/>
            </a:ln>
          </p:spPr>
          <p:txBody>
            <a:bodyPr wrap="none" anchor="ctr"/>
            <a:lstStyle/>
            <a:p>
              <a:endParaRPr lang="en-AU"/>
            </a:p>
          </p:txBody>
        </p:sp>
        <p:sp>
          <p:nvSpPr>
            <p:cNvPr id="37921" name="Line 47"/>
            <p:cNvSpPr>
              <a:spLocks noChangeShapeType="1"/>
            </p:cNvSpPr>
            <p:nvPr/>
          </p:nvSpPr>
          <p:spPr bwMode="auto">
            <a:xfrm>
              <a:off x="184" y="1844"/>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2" name="Line 48"/>
            <p:cNvSpPr>
              <a:spLocks noChangeShapeType="1"/>
            </p:cNvSpPr>
            <p:nvPr/>
          </p:nvSpPr>
          <p:spPr bwMode="auto">
            <a:xfrm>
              <a:off x="184" y="2184"/>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3" name="Line 49"/>
            <p:cNvSpPr>
              <a:spLocks noChangeShapeType="1"/>
            </p:cNvSpPr>
            <p:nvPr/>
          </p:nvSpPr>
          <p:spPr bwMode="auto">
            <a:xfrm>
              <a:off x="184" y="2496"/>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4" name="Line 50"/>
            <p:cNvSpPr>
              <a:spLocks noChangeShapeType="1"/>
            </p:cNvSpPr>
            <p:nvPr/>
          </p:nvSpPr>
          <p:spPr bwMode="auto">
            <a:xfrm>
              <a:off x="184" y="2836"/>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5" name="Line 51"/>
            <p:cNvSpPr>
              <a:spLocks noChangeShapeType="1"/>
            </p:cNvSpPr>
            <p:nvPr/>
          </p:nvSpPr>
          <p:spPr bwMode="auto">
            <a:xfrm>
              <a:off x="184" y="3127"/>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6" name="Line 52"/>
            <p:cNvSpPr>
              <a:spLocks noChangeShapeType="1"/>
            </p:cNvSpPr>
            <p:nvPr/>
          </p:nvSpPr>
          <p:spPr bwMode="auto">
            <a:xfrm>
              <a:off x="184" y="3454"/>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7" name="Line 53"/>
            <p:cNvSpPr>
              <a:spLocks noChangeShapeType="1"/>
            </p:cNvSpPr>
            <p:nvPr/>
          </p:nvSpPr>
          <p:spPr bwMode="auto">
            <a:xfrm>
              <a:off x="184" y="3763"/>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8" name="Line 54"/>
            <p:cNvSpPr>
              <a:spLocks noChangeShapeType="1"/>
            </p:cNvSpPr>
            <p:nvPr/>
          </p:nvSpPr>
          <p:spPr bwMode="auto">
            <a:xfrm>
              <a:off x="184" y="4063"/>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29" name="Line 55"/>
            <p:cNvSpPr>
              <a:spLocks noChangeShapeType="1"/>
            </p:cNvSpPr>
            <p:nvPr/>
          </p:nvSpPr>
          <p:spPr bwMode="auto">
            <a:xfrm>
              <a:off x="184" y="4382"/>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0" name="Line 56"/>
            <p:cNvSpPr>
              <a:spLocks noChangeShapeType="1"/>
            </p:cNvSpPr>
            <p:nvPr/>
          </p:nvSpPr>
          <p:spPr bwMode="auto">
            <a:xfrm>
              <a:off x="184" y="4700"/>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1" name="Line 57"/>
            <p:cNvSpPr>
              <a:spLocks noChangeShapeType="1"/>
            </p:cNvSpPr>
            <p:nvPr/>
          </p:nvSpPr>
          <p:spPr bwMode="auto">
            <a:xfrm>
              <a:off x="184" y="4982"/>
              <a:ext cx="3952" cy="0"/>
            </a:xfrm>
            <a:prstGeom prst="line">
              <a:avLst/>
            </a:prstGeom>
            <a:noFill/>
            <a:ln w="12700">
              <a:solidFill>
                <a:schemeClr val="tx1"/>
              </a:solidFill>
              <a:round/>
              <a:headEnd type="none" w="sm" len="sm"/>
              <a:tailEnd type="none" w="sm" len="sm"/>
            </a:ln>
          </p:spPr>
          <p:txBody>
            <a:bodyPr wrap="none" anchor="ctr"/>
            <a:lstStyle/>
            <a:p>
              <a:endParaRPr lang="en-AU"/>
            </a:p>
          </p:txBody>
        </p:sp>
        <p:sp>
          <p:nvSpPr>
            <p:cNvPr id="37932" name="Line 58"/>
            <p:cNvSpPr>
              <a:spLocks noChangeShapeType="1"/>
            </p:cNvSpPr>
            <p:nvPr/>
          </p:nvSpPr>
          <p:spPr bwMode="auto">
            <a:xfrm>
              <a:off x="184" y="5376"/>
              <a:ext cx="3952" cy="0"/>
            </a:xfrm>
            <a:prstGeom prst="line">
              <a:avLst/>
            </a:prstGeom>
            <a:noFill/>
            <a:ln w="12700">
              <a:solidFill>
                <a:schemeClr val="tx1"/>
              </a:solidFill>
              <a:round/>
              <a:headEnd type="none" w="sm" len="sm"/>
              <a:tailEnd type="none" w="sm" len="sm"/>
            </a:ln>
          </p:spPr>
          <p:txBody>
            <a:bodyPr wrap="none" anchor="ctr"/>
            <a:lstStyle/>
            <a:p>
              <a:endParaRPr lang="en-AU"/>
            </a:p>
          </p:txBody>
        </p:sp>
      </p:grpSp>
      <p:sp>
        <p:nvSpPr>
          <p:cNvPr id="37916" name="Line 59"/>
          <p:cNvSpPr>
            <a:spLocks noChangeShapeType="1"/>
          </p:cNvSpPr>
          <p:nvPr/>
        </p:nvSpPr>
        <p:spPr bwMode="auto">
          <a:xfrm>
            <a:off x="7196670" y="347663"/>
            <a:ext cx="372533" cy="0"/>
          </a:xfrm>
          <a:prstGeom prst="line">
            <a:avLst/>
          </a:prstGeom>
          <a:noFill/>
          <a:ln w="9525">
            <a:solidFill>
              <a:schemeClr val="tx1"/>
            </a:solidFill>
            <a:round/>
            <a:headEnd type="none" w="sm" len="sm"/>
            <a:tailEnd type="none" w="sm" len="sm"/>
          </a:ln>
        </p:spPr>
        <p:txBody>
          <a:bodyPr wrap="none" anchor="ctr"/>
          <a:lstStyle/>
          <a:p>
            <a:endParaRPr lang="en-AU"/>
          </a:p>
        </p:txBody>
      </p:sp>
      <p:sp>
        <p:nvSpPr>
          <p:cNvPr id="37917" name="Line 60"/>
          <p:cNvSpPr>
            <a:spLocks noChangeShapeType="1"/>
          </p:cNvSpPr>
          <p:nvPr/>
        </p:nvSpPr>
        <p:spPr bwMode="auto">
          <a:xfrm>
            <a:off x="931334" y="333375"/>
            <a:ext cx="5604933" cy="0"/>
          </a:xfrm>
          <a:prstGeom prst="line">
            <a:avLst/>
          </a:prstGeom>
          <a:noFill/>
          <a:ln w="9525">
            <a:solidFill>
              <a:schemeClr val="tx1"/>
            </a:solidFill>
            <a:round/>
            <a:headEnd type="none" w="sm" len="sm"/>
            <a:tailEnd type="none" w="sm" len="sm"/>
          </a:ln>
        </p:spPr>
        <p:txBody>
          <a:bodyPr wrap="none" anchor="ctr"/>
          <a:lstStyle/>
          <a:p>
            <a:endParaRPr lang="en-AU"/>
          </a:p>
        </p:txBody>
      </p:sp>
      <p:sp>
        <p:nvSpPr>
          <p:cNvPr id="37918" name="Line 61"/>
          <p:cNvSpPr>
            <a:spLocks noChangeShapeType="1"/>
          </p:cNvSpPr>
          <p:nvPr/>
        </p:nvSpPr>
        <p:spPr bwMode="auto">
          <a:xfrm>
            <a:off x="7738534" y="347663"/>
            <a:ext cx="372533" cy="0"/>
          </a:xfrm>
          <a:prstGeom prst="line">
            <a:avLst/>
          </a:prstGeom>
          <a:noFill/>
          <a:ln w="9525">
            <a:solidFill>
              <a:schemeClr val="tx1"/>
            </a:solidFill>
            <a:round/>
            <a:headEnd type="none" w="sm" len="sm"/>
            <a:tailEnd type="none" w="sm" len="sm"/>
          </a:ln>
        </p:spPr>
        <p:txBody>
          <a:bodyPr wrap="none" anchor="ctr"/>
          <a:lstStyle/>
          <a:p>
            <a:endParaRPr lang="en-AU"/>
          </a:p>
        </p:txBody>
      </p:sp>
      <p:sp>
        <p:nvSpPr>
          <p:cNvPr id="37919" name="Line 62"/>
          <p:cNvSpPr>
            <a:spLocks noChangeShapeType="1"/>
          </p:cNvSpPr>
          <p:nvPr/>
        </p:nvSpPr>
        <p:spPr bwMode="auto">
          <a:xfrm>
            <a:off x="8280400" y="376238"/>
            <a:ext cx="372533" cy="0"/>
          </a:xfrm>
          <a:prstGeom prst="line">
            <a:avLst/>
          </a:prstGeom>
          <a:noFill/>
          <a:ln w="9525">
            <a:solidFill>
              <a:schemeClr val="tx1"/>
            </a:solidFill>
            <a:round/>
            <a:headEnd type="none" w="sm" len="sm"/>
            <a:tailEnd type="none" w="sm" len="sm"/>
          </a:ln>
        </p:spPr>
        <p:txBody>
          <a:bodyPr wrap="none" anchor="ctr"/>
          <a:lstStyle/>
          <a:p>
            <a:endParaRPr lang="en-AU"/>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8915"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8916"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891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8918" name="Rectangle 1030"/>
          <p:cNvSpPr>
            <a:spLocks noGrp="1" noChangeArrowheads="1"/>
          </p:cNvSpPr>
          <p:nvPr>
            <p:ph type="title"/>
          </p:nvPr>
        </p:nvSpPr>
        <p:spPr>
          <a:xfrm>
            <a:off x="174451" y="-243408"/>
            <a:ext cx="7772400" cy="1143000"/>
          </a:xfrm>
          <a:noFill/>
        </p:spPr>
        <p:txBody>
          <a:bodyPr>
            <a:normAutofit/>
          </a:bodyPr>
          <a:lstStyle/>
          <a:p>
            <a:pPr eaLnBrk="1" hangingPunct="1"/>
            <a:r>
              <a:rPr lang="zh-CN" altLang="en-US" dirty="0"/>
              <a:t>症状</a:t>
            </a:r>
            <a:r>
              <a:rPr lang="en-US" dirty="0"/>
              <a:t> &amp; </a:t>
            </a:r>
            <a:r>
              <a:rPr lang="zh-CN" altLang="en-US" dirty="0"/>
              <a:t>主诉</a:t>
            </a:r>
          </a:p>
        </p:txBody>
      </p:sp>
      <p:sp>
        <p:nvSpPr>
          <p:cNvPr id="38919" name="Rectangle 1031"/>
          <p:cNvSpPr>
            <a:spLocks noGrp="1" noChangeArrowheads="1"/>
          </p:cNvSpPr>
          <p:nvPr>
            <p:ph idx="1"/>
          </p:nvPr>
        </p:nvSpPr>
        <p:spPr>
          <a:xfrm>
            <a:off x="826654" y="774229"/>
            <a:ext cx="6928556" cy="4114800"/>
          </a:xfrm>
        </p:spPr>
        <p:txBody>
          <a:bodyPr/>
          <a:lstStyle/>
          <a:p>
            <a:pPr eaLnBrk="1" hangingPunct="1">
              <a:lnSpc>
                <a:spcPct val="200000"/>
              </a:lnSpc>
            </a:pPr>
            <a:r>
              <a:rPr lang="zh-CN" altLang="en-US" sz="2400" dirty="0">
                <a:latin typeface="Arial" panose="020B0604020202020204"/>
                <a:cs typeface="Arial" panose="020B0604020202020204"/>
              </a:rPr>
              <a:t>视力下降</a:t>
            </a:r>
            <a:r>
              <a:rPr lang="en-US" sz="2400" dirty="0"/>
              <a:t>:</a:t>
            </a:r>
          </a:p>
          <a:p>
            <a:pPr lvl="1" eaLnBrk="1" hangingPunct="1">
              <a:lnSpc>
                <a:spcPct val="200000"/>
              </a:lnSpc>
              <a:buFont typeface="Arial" panose="020B0604020202020204" pitchFamily="34" charset="0"/>
              <a:buChar char="‒"/>
            </a:pPr>
            <a:r>
              <a:rPr lang="zh-CN" altLang="en-US" sz="2400" dirty="0"/>
              <a:t>什么时候</a:t>
            </a:r>
            <a:r>
              <a:rPr lang="en-US" sz="2400" dirty="0"/>
              <a:t>, </a:t>
            </a:r>
            <a:r>
              <a:rPr lang="zh-CN" altLang="en-US" sz="2400" dirty="0"/>
              <a:t>描述</a:t>
            </a:r>
            <a:r>
              <a:rPr lang="en-US" sz="2400" dirty="0"/>
              <a:t>, </a:t>
            </a:r>
            <a:r>
              <a:rPr lang="zh-CN" altLang="en-US" sz="2400" dirty="0"/>
              <a:t>什么情况</a:t>
            </a:r>
            <a:endParaRPr lang="en-US" sz="2400" dirty="0"/>
          </a:p>
          <a:p>
            <a:pPr eaLnBrk="1" hangingPunct="1">
              <a:lnSpc>
                <a:spcPct val="200000"/>
              </a:lnSpc>
            </a:pPr>
            <a:r>
              <a:rPr lang="zh-CN" altLang="en-US" sz="2400" dirty="0"/>
              <a:t>不舒服</a:t>
            </a:r>
            <a:r>
              <a:rPr lang="en-US" sz="2400" dirty="0"/>
              <a:t>:</a:t>
            </a:r>
          </a:p>
          <a:p>
            <a:pPr lvl="1" eaLnBrk="1" hangingPunct="1">
              <a:lnSpc>
                <a:spcPct val="200000"/>
              </a:lnSpc>
              <a:buFont typeface="Arial" panose="020B0604020202020204" pitchFamily="34" charset="0"/>
              <a:buChar char="‒"/>
            </a:pPr>
            <a:r>
              <a:rPr lang="zh-CN" altLang="en-US" sz="2400" dirty="0"/>
              <a:t>什么部位</a:t>
            </a:r>
            <a:r>
              <a:rPr lang="en-US" sz="2400" dirty="0"/>
              <a:t>, </a:t>
            </a:r>
            <a:r>
              <a:rPr lang="zh-CN" altLang="en-US" sz="2400" dirty="0"/>
              <a:t>什么时候</a:t>
            </a:r>
            <a:r>
              <a:rPr lang="en-US" sz="2400" dirty="0"/>
              <a:t>, </a:t>
            </a:r>
            <a:r>
              <a:rPr lang="zh-CN" altLang="en-US" sz="2400" dirty="0"/>
              <a:t>描述</a:t>
            </a:r>
            <a:r>
              <a:rPr lang="en-US" sz="2400" dirty="0"/>
              <a:t>, </a:t>
            </a:r>
            <a:r>
              <a:rPr lang="zh-CN" altLang="en-US" sz="2400" dirty="0"/>
              <a:t>什么情况</a:t>
            </a:r>
            <a:endParaRPr lang="en-US" sz="2400" dirty="0"/>
          </a:p>
          <a:p>
            <a:pPr lvl="1" eaLnBrk="1" hangingPunct="1">
              <a:lnSpc>
                <a:spcPct val="200000"/>
              </a:lnSpc>
            </a:pPr>
            <a:endParaRPr lang="en-US" sz="2400"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9939" name="Rectangle 3"/>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9940" name="Rectangle 4"/>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39941" name="Rectangle 5"/>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39942" name="Rectangle 6"/>
          <p:cNvSpPr>
            <a:spLocks noGrp="1" noChangeArrowheads="1"/>
          </p:cNvSpPr>
          <p:nvPr>
            <p:ph type="title"/>
          </p:nvPr>
        </p:nvSpPr>
        <p:spPr>
          <a:xfrm>
            <a:off x="174451" y="-243408"/>
            <a:ext cx="7772400" cy="1143000"/>
          </a:xfrm>
          <a:noFill/>
        </p:spPr>
        <p:txBody>
          <a:bodyPr>
            <a:normAutofit/>
          </a:bodyPr>
          <a:lstStyle/>
          <a:p>
            <a:pPr eaLnBrk="1" hangingPunct="1"/>
            <a:r>
              <a:rPr lang="zh-CN" altLang="en-US" dirty="0"/>
              <a:t>发病</a:t>
            </a:r>
          </a:p>
        </p:txBody>
      </p:sp>
      <p:sp>
        <p:nvSpPr>
          <p:cNvPr id="39943" name="Rectangle 7"/>
          <p:cNvSpPr>
            <a:spLocks noGrp="1" noChangeArrowheads="1"/>
          </p:cNvSpPr>
          <p:nvPr>
            <p:ph idx="1"/>
          </p:nvPr>
        </p:nvSpPr>
        <p:spPr>
          <a:xfrm>
            <a:off x="824336" y="771536"/>
            <a:ext cx="5979912" cy="4114800"/>
          </a:xfrm>
        </p:spPr>
        <p:txBody>
          <a:bodyPr/>
          <a:lstStyle/>
          <a:p>
            <a:pPr eaLnBrk="1" hangingPunct="1">
              <a:lnSpc>
                <a:spcPct val="200000"/>
              </a:lnSpc>
            </a:pPr>
            <a:r>
              <a:rPr lang="zh-CN" altLang="en-US" sz="2400" dirty="0"/>
              <a:t>一天的什么时候</a:t>
            </a:r>
            <a:endParaRPr lang="en-US" sz="2400" dirty="0"/>
          </a:p>
          <a:p>
            <a:pPr eaLnBrk="1" hangingPunct="1">
              <a:lnSpc>
                <a:spcPct val="200000"/>
              </a:lnSpc>
            </a:pPr>
            <a:r>
              <a:rPr lang="zh-CN" altLang="en-US" sz="2400" dirty="0"/>
              <a:t>发病的描述</a:t>
            </a:r>
            <a:endParaRPr lang="en-US" sz="2400" dirty="0"/>
          </a:p>
          <a:p>
            <a:pPr eaLnBrk="1" hangingPunct="1">
              <a:lnSpc>
                <a:spcPct val="200000"/>
              </a:lnSpc>
            </a:pPr>
            <a:r>
              <a:rPr lang="zh-CN" altLang="en-US" sz="2400" dirty="0"/>
              <a:t>是否戴镜</a:t>
            </a:r>
            <a:endParaRPr lang="en-US" sz="2400" dirty="0"/>
          </a:p>
          <a:p>
            <a:pPr eaLnBrk="1" hangingPunct="1">
              <a:lnSpc>
                <a:spcPct val="200000"/>
              </a:lnSpc>
            </a:pPr>
            <a:r>
              <a:rPr lang="zh-CN" altLang="en-US" sz="2400" dirty="0"/>
              <a:t>戴镜</a:t>
            </a:r>
            <a:r>
              <a:rPr lang="en-US" altLang="zh-CN" sz="2400" dirty="0"/>
              <a:t>/</a:t>
            </a:r>
            <a:r>
              <a:rPr lang="zh-CN" altLang="en-US" sz="2400" dirty="0"/>
              <a:t>摘镜的影响</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0963"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0964"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4096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0966" name="Rectangle 1030"/>
          <p:cNvSpPr>
            <a:spLocks noGrp="1" noChangeArrowheads="1"/>
          </p:cNvSpPr>
          <p:nvPr>
            <p:ph type="title"/>
          </p:nvPr>
        </p:nvSpPr>
        <p:spPr>
          <a:xfrm>
            <a:off x="174451" y="-243408"/>
            <a:ext cx="7772400" cy="1143001"/>
          </a:xfrm>
          <a:noFill/>
        </p:spPr>
        <p:txBody>
          <a:bodyPr>
            <a:normAutofit/>
          </a:bodyPr>
          <a:lstStyle/>
          <a:p>
            <a:pPr eaLnBrk="1" hangingPunct="1"/>
            <a:r>
              <a:rPr lang="zh-CN" altLang="en-US" dirty="0"/>
              <a:t>相关情况</a:t>
            </a:r>
          </a:p>
        </p:txBody>
      </p:sp>
      <p:sp>
        <p:nvSpPr>
          <p:cNvPr id="40967" name="Rectangle 1031"/>
          <p:cNvSpPr>
            <a:spLocks noGrp="1" noChangeArrowheads="1"/>
          </p:cNvSpPr>
          <p:nvPr>
            <p:ph idx="1"/>
          </p:nvPr>
        </p:nvSpPr>
        <p:spPr>
          <a:xfrm>
            <a:off x="823257" y="774229"/>
            <a:ext cx="4756855" cy="4114800"/>
          </a:xfrm>
        </p:spPr>
        <p:txBody>
          <a:bodyPr/>
          <a:lstStyle/>
          <a:p>
            <a:pPr eaLnBrk="1" hangingPunct="1">
              <a:lnSpc>
                <a:spcPct val="200000"/>
              </a:lnSpc>
            </a:pPr>
            <a:r>
              <a:rPr lang="zh-CN" altLang="en-US" sz="2400" dirty="0"/>
              <a:t>环境变化</a:t>
            </a:r>
            <a:endParaRPr lang="en-US" sz="2400" dirty="0"/>
          </a:p>
          <a:p>
            <a:pPr eaLnBrk="1" hangingPunct="1">
              <a:lnSpc>
                <a:spcPct val="200000"/>
              </a:lnSpc>
            </a:pPr>
            <a:r>
              <a:rPr lang="zh-CN" altLang="en-US" sz="2400" dirty="0"/>
              <a:t>药物使用</a:t>
            </a:r>
            <a:endParaRPr lang="en-US" sz="2400" dirty="0"/>
          </a:p>
          <a:p>
            <a:pPr eaLnBrk="1" hangingPunct="1">
              <a:lnSpc>
                <a:spcPct val="200000"/>
              </a:lnSpc>
            </a:pPr>
            <a:r>
              <a:rPr lang="zh-CN" altLang="en-US" sz="2400" dirty="0">
                <a:latin typeface="Arial" panose="020B0604020202020204"/>
                <a:cs typeface="Arial" panose="020B0604020202020204"/>
              </a:rPr>
              <a:t>日常作息的变化</a:t>
            </a:r>
            <a:endParaRPr lang="en-US" sz="2400" dirty="0"/>
          </a:p>
          <a:p>
            <a:pPr eaLnBrk="1" hangingPunct="1">
              <a:lnSpc>
                <a:spcPct val="200000"/>
              </a:lnSpc>
            </a:pPr>
            <a:r>
              <a:rPr lang="zh-CN" altLang="en-US" sz="2400" dirty="0"/>
              <a:t>压力</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1987"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1988"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198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1990" name="Rectangle 1030"/>
          <p:cNvSpPr>
            <a:spLocks noGrp="1" noChangeArrowheads="1"/>
          </p:cNvSpPr>
          <p:nvPr>
            <p:ph type="title"/>
          </p:nvPr>
        </p:nvSpPr>
        <p:spPr>
          <a:xfrm>
            <a:off x="174451" y="-243408"/>
            <a:ext cx="7772400" cy="1143001"/>
          </a:xfrm>
          <a:noFill/>
        </p:spPr>
        <p:txBody>
          <a:bodyPr/>
          <a:lstStyle/>
          <a:p>
            <a:pPr eaLnBrk="1" hangingPunct="1"/>
            <a:r>
              <a:rPr lang="zh-CN" altLang="en-US" dirty="0"/>
              <a:t>依从性</a:t>
            </a:r>
          </a:p>
        </p:txBody>
      </p:sp>
      <p:sp>
        <p:nvSpPr>
          <p:cNvPr id="41991" name="Rectangle 1031"/>
          <p:cNvSpPr>
            <a:spLocks noGrp="1" noChangeArrowheads="1"/>
          </p:cNvSpPr>
          <p:nvPr>
            <p:ph idx="1"/>
          </p:nvPr>
        </p:nvSpPr>
        <p:spPr>
          <a:xfrm>
            <a:off x="881037" y="971535"/>
            <a:ext cx="7361766" cy="5191140"/>
          </a:xfrm>
        </p:spPr>
        <p:txBody>
          <a:bodyPr/>
          <a:lstStyle/>
          <a:p>
            <a:pPr marL="0" indent="0" eaLnBrk="1" hangingPunct="1">
              <a:lnSpc>
                <a:spcPct val="110000"/>
              </a:lnSpc>
              <a:buFontTx/>
              <a:buNone/>
            </a:pPr>
            <a:r>
              <a:rPr lang="zh-CN" altLang="en-US" sz="2400" b="1" dirty="0"/>
              <a:t>不依从</a:t>
            </a:r>
            <a:r>
              <a:rPr lang="zh-CN" altLang="en-US" sz="2400" dirty="0"/>
              <a:t>也许是接触镜相关问题的</a:t>
            </a:r>
            <a:r>
              <a:rPr lang="zh-CN" altLang="en-US" sz="2400" b="1" dirty="0"/>
              <a:t>罪魁祸首</a:t>
            </a:r>
            <a:r>
              <a:rPr lang="en-US" sz="2400" dirty="0"/>
              <a:t>  </a:t>
            </a:r>
          </a:p>
          <a:p>
            <a:pPr marL="0" indent="0" eaLnBrk="1" hangingPunct="1">
              <a:lnSpc>
                <a:spcPct val="110000"/>
              </a:lnSpc>
              <a:buFontTx/>
              <a:buNone/>
            </a:pPr>
            <a:r>
              <a:rPr lang="zh-CN" altLang="en-US" sz="2400" dirty="0"/>
              <a:t>依从性水平分布</a:t>
            </a:r>
            <a:r>
              <a:rPr lang="en-US" sz="2400" dirty="0"/>
              <a:t>:</a:t>
            </a:r>
          </a:p>
          <a:p>
            <a:pPr marL="0" indent="0" algn="ctr" eaLnBrk="1" hangingPunct="1">
              <a:lnSpc>
                <a:spcPct val="110000"/>
              </a:lnSpc>
              <a:buFontTx/>
              <a:buNone/>
            </a:pPr>
            <a:r>
              <a:rPr lang="en-US" sz="2400" dirty="0">
                <a:solidFill>
                  <a:srgbClr val="FF0000"/>
                </a:solidFill>
              </a:rPr>
              <a:t>0</a:t>
            </a:r>
            <a:r>
              <a:rPr lang="en-US" sz="2400" dirty="0"/>
              <a:t>% (</a:t>
            </a:r>
            <a:r>
              <a:rPr lang="en-US" altLang="zh-CN" sz="2400" dirty="0"/>
              <a:t>Yung</a:t>
            </a:r>
            <a:r>
              <a:rPr lang="en-US" sz="2400" dirty="0"/>
              <a:t> </a:t>
            </a:r>
            <a:r>
              <a:rPr lang="en-US" sz="2400" i="1" dirty="0"/>
              <a:t>et al</a:t>
            </a:r>
            <a:r>
              <a:rPr lang="en-US" sz="2400" dirty="0"/>
              <a:t>., 2007)</a:t>
            </a:r>
          </a:p>
          <a:p>
            <a:pPr marL="0" indent="0" algn="ctr" eaLnBrk="1" hangingPunct="1">
              <a:lnSpc>
                <a:spcPct val="110000"/>
              </a:lnSpc>
              <a:buFontTx/>
              <a:buNone/>
            </a:pPr>
            <a:r>
              <a:rPr lang="en-US" sz="2400" dirty="0"/>
              <a:t>to</a:t>
            </a:r>
          </a:p>
          <a:p>
            <a:pPr marL="0" indent="0" algn="ctr" eaLnBrk="1" hangingPunct="1">
              <a:lnSpc>
                <a:spcPct val="110000"/>
              </a:lnSpc>
              <a:buFontTx/>
              <a:buNone/>
            </a:pPr>
            <a:r>
              <a:rPr lang="en-US" sz="2400" dirty="0">
                <a:solidFill>
                  <a:srgbClr val="FF0000"/>
                </a:solidFill>
              </a:rPr>
              <a:t>60</a:t>
            </a:r>
            <a:r>
              <a:rPr lang="en-US" sz="2400" dirty="0"/>
              <a:t>% (</a:t>
            </a:r>
            <a:r>
              <a:rPr lang="en-US" altLang="zh-CN" sz="2400" dirty="0"/>
              <a:t>Chun</a:t>
            </a:r>
            <a:r>
              <a:rPr lang="en-US" sz="2400" dirty="0"/>
              <a:t> &amp; Weissman, 1987)</a:t>
            </a:r>
          </a:p>
          <a:p>
            <a:pPr marL="0" indent="0" algn="ctr" eaLnBrk="1" hangingPunct="1">
              <a:lnSpc>
                <a:spcPct val="110000"/>
              </a:lnSpc>
              <a:buFontTx/>
              <a:buNone/>
            </a:pPr>
            <a:endParaRPr lang="en-US" sz="2400" dirty="0"/>
          </a:p>
          <a:p>
            <a:pPr marL="0" indent="0" algn="ctr" eaLnBrk="1" hangingPunct="1">
              <a:lnSpc>
                <a:spcPct val="110000"/>
              </a:lnSpc>
              <a:buNone/>
            </a:pPr>
            <a:r>
              <a:rPr lang="zh-CN" altLang="en-US" sz="2400" dirty="0"/>
              <a:t>不考虑来源</a:t>
            </a:r>
            <a:r>
              <a:rPr lang="en-US" altLang="zh-CN" sz="2400" dirty="0"/>
              <a:t>/</a:t>
            </a:r>
            <a:r>
              <a:rPr lang="zh-CN" altLang="en-US" sz="2400" dirty="0"/>
              <a:t>作者，报道的依从性水平远远不到</a:t>
            </a:r>
            <a:r>
              <a:rPr lang="en-US" sz="2400" dirty="0"/>
              <a:t>100%</a:t>
            </a:r>
            <a:r>
              <a:rPr lang="zh-CN" altLang="en-US" sz="2400" dirty="0"/>
              <a:t>。</a:t>
            </a:r>
            <a:r>
              <a:rPr lang="en-US" sz="2400" dirty="0"/>
              <a:t>  </a:t>
            </a:r>
            <a:r>
              <a:rPr lang="zh-CN" altLang="en-US" sz="2400" dirty="0"/>
              <a:t>另外，不依从是导致微生物性角膜炎</a:t>
            </a:r>
            <a:r>
              <a:rPr lang="en-US" altLang="zh-CN" sz="2400" dirty="0"/>
              <a:t>MK (e.g. Dart </a:t>
            </a:r>
            <a:r>
              <a:rPr lang="en-US" altLang="zh-CN" sz="2400" i="1" dirty="0"/>
              <a:t>et al</a:t>
            </a:r>
            <a:r>
              <a:rPr lang="en-US" altLang="zh-CN" sz="2400" dirty="0"/>
              <a:t>., 2008)</a:t>
            </a:r>
            <a:r>
              <a:rPr lang="zh-CN" altLang="en-US" sz="2400" dirty="0"/>
              <a:t>及镜片感染</a:t>
            </a:r>
            <a:r>
              <a:rPr lang="en-US" altLang="zh-CN" sz="2400" dirty="0"/>
              <a:t> (e.g. Stapleton </a:t>
            </a:r>
            <a:r>
              <a:rPr lang="en-US" altLang="zh-CN" sz="2400" i="1" dirty="0"/>
              <a:t>et al</a:t>
            </a:r>
            <a:r>
              <a:rPr lang="en-US" altLang="zh-CN" sz="2400" dirty="0"/>
              <a:t>., 2007)</a:t>
            </a:r>
          </a:p>
          <a:p>
            <a:pPr marL="0" indent="0" algn="ctr" eaLnBrk="1" hangingPunct="1">
              <a:lnSpc>
                <a:spcPct val="110000"/>
              </a:lnSpc>
              <a:buFontTx/>
              <a:buNone/>
            </a:pPr>
            <a:r>
              <a:rPr lang="zh-CN" altLang="en-US" sz="2400" dirty="0"/>
              <a:t>的风险因素</a:t>
            </a:r>
            <a:endParaRPr lang="en-US" sz="2400"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0208" y="357166"/>
            <a:ext cx="869094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457200" eaLnBrk="1" fontAlgn="auto" hangingPunct="1">
              <a:spcBef>
                <a:spcPct val="50000"/>
              </a:spcBef>
              <a:spcAft>
                <a:spcPts val="0"/>
              </a:spcAft>
            </a:pPr>
            <a:endParaRPr lang="en-US" dirty="0">
              <a:solidFill>
                <a:srgbClr val="000000"/>
              </a:solidFill>
              <a:latin typeface="Verdana" panose="020B0604030504040204" charset="0"/>
            </a:endParaRPr>
          </a:p>
          <a:p>
            <a:pPr defTabSz="457200" eaLnBrk="1" fontAlgn="auto" hangingPunct="1">
              <a:spcBef>
                <a:spcPct val="50000"/>
              </a:spcBef>
              <a:spcAft>
                <a:spcPts val="0"/>
              </a:spcAft>
            </a:pPr>
            <a:r>
              <a:rPr lang="zh-CN" altLang="it-IT" dirty="0">
                <a:solidFill>
                  <a:srgbClr val="5C6F7B"/>
                </a:solidFill>
                <a:latin typeface="+mn-ea"/>
                <a:ea typeface="+mn-ea"/>
              </a:rPr>
              <a:t>由不同无依从性行为导致的</a:t>
            </a:r>
            <a:r>
              <a:rPr lang="zh-CN" altLang="en-US" dirty="0">
                <a:solidFill>
                  <a:srgbClr val="5C6F7B"/>
                </a:solidFill>
                <a:latin typeface="+mn-ea"/>
                <a:ea typeface="+mn-ea"/>
              </a:rPr>
              <a:t>接触镜相关</a:t>
            </a:r>
            <a:r>
              <a:rPr lang="zh-CN" altLang="it-IT" dirty="0">
                <a:solidFill>
                  <a:srgbClr val="5C6F7B"/>
                </a:solidFill>
                <a:latin typeface="+mn-ea"/>
                <a:ea typeface="+mn-ea"/>
              </a:rPr>
              <a:t>感染相对风险</a:t>
            </a:r>
            <a:r>
              <a:rPr lang="it-IT" dirty="0">
                <a:solidFill>
                  <a:srgbClr val="5C6F7B"/>
                </a:solidFill>
                <a:latin typeface="Arial" panose="020B0604020202020204"/>
              </a:rPr>
              <a:t> (Morgan </a:t>
            </a:r>
            <a:r>
              <a:rPr lang="it-IT" i="1" dirty="0">
                <a:solidFill>
                  <a:srgbClr val="5C6F7B"/>
                </a:solidFill>
                <a:latin typeface="Arial" panose="020B0604020202020204"/>
              </a:rPr>
              <a:t>et al</a:t>
            </a:r>
            <a:r>
              <a:rPr lang="it-IT" dirty="0">
                <a:solidFill>
                  <a:srgbClr val="5C6F7B"/>
                </a:solidFill>
                <a:latin typeface="Arial" panose="020B0604020202020204"/>
              </a:rPr>
              <a:t>., 2011)</a:t>
            </a:r>
          </a:p>
          <a:p>
            <a:pPr defTabSz="457200" eaLnBrk="1" fontAlgn="auto" hangingPunct="1">
              <a:spcBef>
                <a:spcPct val="50000"/>
              </a:spcBef>
              <a:spcAft>
                <a:spcPts val="0"/>
              </a:spcAft>
            </a:pPr>
            <a:endParaRPr lang="it-IT" dirty="0">
              <a:solidFill>
                <a:srgbClr val="5C6F7B"/>
              </a:solidFill>
              <a:latin typeface="Arial" panose="020B0604020202020204"/>
            </a:endParaRP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手未洗干净</a:t>
            </a:r>
            <a:r>
              <a:rPr lang="en-US" sz="1800" dirty="0">
                <a:solidFill>
                  <a:srgbClr val="5C6F7B"/>
                </a:solidFill>
                <a:latin typeface="Arial" panose="020B0604020202020204"/>
              </a:rPr>
              <a:t>	                             		            </a:t>
            </a:r>
            <a:r>
              <a:rPr lang="en-US" sz="1800" b="1" dirty="0">
                <a:solidFill>
                  <a:srgbClr val="5C6F7B"/>
                </a:solidFill>
                <a:latin typeface="Arial" panose="020B0604020202020204"/>
              </a:rPr>
              <a:t>1.5/4.5</a:t>
            </a:r>
            <a:endParaRPr lang="en-US" sz="1800" dirty="0">
              <a:solidFill>
                <a:srgbClr val="5C6F7B"/>
              </a:solidFill>
              <a:latin typeface="Arial" panose="020B0604020202020204"/>
            </a:endParaRP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超出处方范围的过夜戴镜 </a:t>
            </a:r>
            <a:r>
              <a:rPr lang="en-US" sz="1800" dirty="0">
                <a:solidFill>
                  <a:srgbClr val="5C6F7B"/>
                </a:solidFill>
                <a:latin typeface="Arial" panose="020B0604020202020204"/>
              </a:rPr>
              <a:t>	                      	</a:t>
            </a:r>
            <a:r>
              <a:rPr lang="en-US" sz="1800" b="1" dirty="0">
                <a:solidFill>
                  <a:srgbClr val="5C6F7B"/>
                </a:solidFill>
                <a:latin typeface="Arial" panose="020B0604020202020204"/>
              </a:rPr>
              <a:t>4.0</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长戴型镜片配戴过久</a:t>
            </a:r>
            <a:r>
              <a:rPr lang="en-US" sz="1800" dirty="0">
                <a:solidFill>
                  <a:srgbClr val="5C6F7B"/>
                </a:solidFill>
                <a:latin typeface="Arial" panose="020B0604020202020204"/>
              </a:rPr>
              <a:t>                      				</a:t>
            </a:r>
            <a:r>
              <a:rPr lang="en-US" sz="1800" b="1" dirty="0">
                <a:solidFill>
                  <a:srgbClr val="5C6F7B"/>
                </a:solidFill>
                <a:latin typeface="Arial" panose="020B0604020202020204"/>
              </a:rPr>
              <a:t>6.7</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镜片更换周期过长  </a:t>
            </a:r>
            <a:r>
              <a:rPr lang="zh-CN" altLang="en-US" sz="1800" dirty="0">
                <a:solidFill>
                  <a:srgbClr val="5C6F7B"/>
                </a:solidFill>
                <a:latin typeface="Arial" panose="020B0604020202020204"/>
              </a:rPr>
              <a:t>                        </a:t>
            </a:r>
            <a:r>
              <a:rPr lang="en-US" sz="1800" dirty="0">
                <a:solidFill>
                  <a:srgbClr val="5C6F7B"/>
                </a:solidFill>
                <a:latin typeface="Arial" panose="020B0604020202020204"/>
              </a:rPr>
              <a:t>			</a:t>
            </a:r>
            <a:r>
              <a:rPr lang="en-US" sz="1800" b="1" dirty="0">
                <a:solidFill>
                  <a:srgbClr val="5C6F7B"/>
                </a:solidFill>
                <a:latin typeface="Arial" panose="020B0604020202020204"/>
              </a:rPr>
              <a:t>4.8</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镜盒未洗干净</a:t>
            </a:r>
            <a:r>
              <a:rPr lang="zh-CN" altLang="en-US" sz="1800" dirty="0">
                <a:solidFill>
                  <a:srgbClr val="5C6F7B"/>
                </a:solidFill>
                <a:latin typeface="Arial" panose="020B0604020202020204"/>
              </a:rPr>
              <a:t>                       </a:t>
            </a:r>
            <a:r>
              <a:rPr lang="en-US" sz="1800" dirty="0">
                <a:solidFill>
                  <a:srgbClr val="5C6F7B"/>
                </a:solidFill>
                <a:latin typeface="Arial" panose="020B0604020202020204"/>
              </a:rPr>
              <a:t>	  			       </a:t>
            </a:r>
            <a:r>
              <a:rPr lang="en-US" sz="1800" b="1" dirty="0">
                <a:solidFill>
                  <a:srgbClr val="5C6F7B"/>
                </a:solidFill>
                <a:latin typeface="Arial" panose="020B0604020202020204"/>
              </a:rPr>
              <a:t>4.0</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未使用正确的消毒液</a:t>
            </a:r>
            <a:r>
              <a:rPr lang="zh-CN" altLang="en-US" sz="1800" dirty="0">
                <a:solidFill>
                  <a:srgbClr val="5C6F7B"/>
                </a:solidFill>
                <a:latin typeface="Arial" panose="020B0604020202020204"/>
              </a:rPr>
              <a:t>                     </a:t>
            </a:r>
            <a:r>
              <a:rPr lang="en-US" sz="1800" dirty="0">
                <a:solidFill>
                  <a:srgbClr val="5C6F7B"/>
                </a:solidFill>
                <a:latin typeface="Arial" panose="020B0604020202020204"/>
              </a:rPr>
              <a:t>	                 </a:t>
            </a:r>
            <a:r>
              <a:rPr lang="en-US" sz="1800" b="1" dirty="0">
                <a:solidFill>
                  <a:srgbClr val="5C6F7B"/>
                </a:solidFill>
                <a:latin typeface="Arial" panose="020B0604020202020204"/>
              </a:rPr>
              <a:t>21.8/55.9</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未揉搓并冲洗镜片</a:t>
            </a:r>
            <a:r>
              <a:rPr lang="zh-CN" altLang="en-US" sz="1800" dirty="0">
                <a:solidFill>
                  <a:srgbClr val="5C6F7B"/>
                </a:solidFill>
                <a:latin typeface="Arial" panose="020B0604020202020204"/>
              </a:rPr>
              <a:t>       </a:t>
            </a:r>
            <a:r>
              <a:rPr lang="en-US" sz="1800" dirty="0">
                <a:solidFill>
                  <a:srgbClr val="5C6F7B"/>
                </a:solidFill>
                <a:latin typeface="Arial" panose="020B0604020202020204"/>
              </a:rPr>
              <a:t> 					       </a:t>
            </a:r>
            <a:r>
              <a:rPr lang="en-US" sz="1800" b="1" dirty="0">
                <a:solidFill>
                  <a:srgbClr val="5C6F7B"/>
                </a:solidFill>
                <a:latin typeface="Arial" panose="020B0604020202020204"/>
              </a:rPr>
              <a:t>3.5</a:t>
            </a:r>
            <a:r>
              <a:rPr lang="en-US" sz="1800" dirty="0">
                <a:solidFill>
                  <a:srgbClr val="5C6F7B"/>
                </a:solidFill>
                <a:latin typeface="Arial" panose="020B0604020202020204"/>
              </a:rPr>
              <a:t>	</a:t>
            </a:r>
          </a:p>
          <a:p>
            <a:pPr marL="180975" indent="-180975" defTabSz="457200" eaLnBrk="1" fontAlgn="auto" hangingPunct="1">
              <a:spcBef>
                <a:spcPct val="50000"/>
              </a:spcBef>
              <a:spcAft>
                <a:spcPts val="0"/>
              </a:spcAft>
              <a:buFont typeface="Arial" panose="020B0604020202020204" pitchFamily="34" charset="0"/>
              <a:buChar char="•"/>
            </a:pPr>
            <a:r>
              <a:rPr lang="zh-CN" altLang="en-US" sz="1800" dirty="0">
                <a:solidFill>
                  <a:srgbClr val="5C6F7B"/>
                </a:solidFill>
                <a:latin typeface="+mn-ea"/>
                <a:ea typeface="+mn-ea"/>
              </a:rPr>
              <a:t>护理液瓶盖朝上或未盖</a:t>
            </a:r>
            <a:r>
              <a:rPr lang="en-US" sz="1800" dirty="0">
                <a:solidFill>
                  <a:srgbClr val="5C6F7B"/>
                </a:solidFill>
                <a:latin typeface="Arial" panose="020B0604020202020204"/>
              </a:rPr>
              <a:t>		                             </a:t>
            </a:r>
            <a:r>
              <a:rPr lang="en-US" sz="1800" b="1" dirty="0">
                <a:solidFill>
                  <a:srgbClr val="5C6F7B"/>
                </a:solidFill>
                <a:latin typeface="Arial" panose="020B0604020202020204"/>
              </a:rPr>
              <a:t>2.5</a:t>
            </a:r>
          </a:p>
        </p:txBody>
      </p:sp>
      <p:sp>
        <p:nvSpPr>
          <p:cNvPr id="8" name="Rectangle 1030"/>
          <p:cNvSpPr txBox="1">
            <a:spLocks noChangeArrowheads="1"/>
          </p:cNvSpPr>
          <p:nvPr/>
        </p:nvSpPr>
        <p:spPr>
          <a:xfrm>
            <a:off x="174472" y="63674"/>
            <a:ext cx="4143404" cy="1000133"/>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依从性</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3011"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3012"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301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3014" name="Rectangle 1031"/>
          <p:cNvSpPr>
            <a:spLocks noGrp="1" noChangeArrowheads="1"/>
          </p:cNvSpPr>
          <p:nvPr>
            <p:ph idx="1"/>
          </p:nvPr>
        </p:nvSpPr>
        <p:spPr>
          <a:xfrm>
            <a:off x="890067" y="1265239"/>
            <a:ext cx="7361766" cy="4706937"/>
          </a:xfrm>
        </p:spPr>
        <p:txBody>
          <a:bodyPr/>
          <a:lstStyle/>
          <a:p>
            <a:pPr marL="0" indent="0" algn="ctr" eaLnBrk="1" hangingPunct="1">
              <a:lnSpc>
                <a:spcPct val="110000"/>
              </a:lnSpc>
              <a:buFontTx/>
              <a:buNone/>
            </a:pPr>
            <a:endParaRPr lang="en-US" sz="4000" dirty="0"/>
          </a:p>
          <a:p>
            <a:pPr marL="0" indent="0" algn="ctr" eaLnBrk="1" hangingPunct="1">
              <a:lnSpc>
                <a:spcPct val="110000"/>
              </a:lnSpc>
              <a:buFontTx/>
              <a:buNone/>
            </a:pPr>
            <a:r>
              <a:rPr lang="zh-CN" altLang="en-US" sz="2800" b="1" dirty="0">
                <a:solidFill>
                  <a:srgbClr val="0073AE"/>
                </a:solidFill>
                <a:latin typeface="Times New Roman" panose="02020603050405020304" pitchFamily="18" charset="0"/>
                <a:cs typeface="Times New Roman" panose="02020603050405020304" pitchFamily="18" charset="0"/>
              </a:rPr>
              <a:t>成功配戴接触镜的条件</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4035"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4036"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403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4038"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戴镜时长</a:t>
            </a:r>
          </a:p>
        </p:txBody>
      </p:sp>
      <p:sp>
        <p:nvSpPr>
          <p:cNvPr id="44039" name="Rectangle 1031"/>
          <p:cNvSpPr>
            <a:spLocks noGrp="1" noChangeArrowheads="1"/>
          </p:cNvSpPr>
          <p:nvPr>
            <p:ph idx="1"/>
          </p:nvPr>
        </p:nvSpPr>
        <p:spPr>
          <a:xfrm>
            <a:off x="821728" y="879489"/>
            <a:ext cx="8286776" cy="4706937"/>
          </a:xfrm>
        </p:spPr>
        <p:txBody>
          <a:bodyPr/>
          <a:lstStyle/>
          <a:p>
            <a:pPr marL="0" indent="0" eaLnBrk="1" hangingPunct="1">
              <a:lnSpc>
                <a:spcPct val="200000"/>
              </a:lnSpc>
              <a:buFontTx/>
              <a:buNone/>
              <a:defRPr/>
            </a:pPr>
            <a:r>
              <a:rPr lang="zh-CN" altLang="en-US" sz="2400" dirty="0"/>
              <a:t>日戴</a:t>
            </a:r>
            <a:r>
              <a:rPr lang="en-US" sz="2400" dirty="0"/>
              <a:t>DW</a:t>
            </a:r>
          </a:p>
          <a:p>
            <a:pPr marL="347345" indent="-347345" eaLnBrk="1" hangingPunct="1">
              <a:lnSpc>
                <a:spcPct val="200000"/>
              </a:lnSpc>
              <a:defRPr/>
            </a:pPr>
            <a:r>
              <a:rPr lang="en-US" sz="2400" dirty="0">
                <a:sym typeface="Symbol" panose="05050102010706020507"/>
              </a:rPr>
              <a:t></a:t>
            </a:r>
            <a:r>
              <a:rPr lang="en-US" sz="2400" dirty="0"/>
              <a:t>5 </a:t>
            </a:r>
            <a:r>
              <a:rPr lang="zh-CN" altLang="en-US" sz="2400" dirty="0"/>
              <a:t>天</a:t>
            </a:r>
            <a:r>
              <a:rPr lang="en-US" sz="2400" dirty="0"/>
              <a:t>/</a:t>
            </a:r>
            <a:r>
              <a:rPr lang="zh-CN" altLang="en-US" sz="2400" dirty="0"/>
              <a:t>周，戴镜时间为</a:t>
            </a:r>
            <a:r>
              <a:rPr lang="en-US" altLang="zh-CN" sz="2400" dirty="0"/>
              <a:t>12</a:t>
            </a:r>
            <a:r>
              <a:rPr lang="zh-CN" altLang="en-US" sz="2400" dirty="0"/>
              <a:t>小时</a:t>
            </a:r>
            <a:r>
              <a:rPr lang="en-US" altLang="zh-CN" sz="2400" dirty="0"/>
              <a:t>/</a:t>
            </a:r>
            <a:r>
              <a:rPr lang="zh-CN" altLang="en-US" sz="2400" dirty="0"/>
              <a:t>天</a:t>
            </a:r>
            <a:endParaRPr lang="en-US" sz="2400" dirty="0"/>
          </a:p>
          <a:p>
            <a:pPr marL="347345" indent="-347345" eaLnBrk="1" hangingPunct="1">
              <a:lnSpc>
                <a:spcPct val="200000"/>
              </a:lnSpc>
              <a:buFontTx/>
              <a:buNone/>
              <a:defRPr/>
            </a:pPr>
            <a:r>
              <a:rPr lang="zh-CN" altLang="en-US" sz="2400" dirty="0"/>
              <a:t>长戴</a:t>
            </a:r>
            <a:r>
              <a:rPr lang="en-US" sz="2400" dirty="0"/>
              <a:t>EW</a:t>
            </a:r>
          </a:p>
          <a:p>
            <a:pPr marL="347345" indent="-347345" eaLnBrk="1" hangingPunct="1">
              <a:lnSpc>
                <a:spcPct val="200000"/>
              </a:lnSpc>
              <a:defRPr/>
            </a:pPr>
            <a:r>
              <a:rPr lang="en-US" altLang="zh-CN" sz="2400" dirty="0">
                <a:sym typeface="Symbol" panose="05050102010706020507"/>
              </a:rPr>
              <a:t> </a:t>
            </a:r>
            <a:r>
              <a:rPr lang="en-US" sz="2400" dirty="0"/>
              <a:t>6</a:t>
            </a:r>
            <a:r>
              <a:rPr lang="zh-CN" altLang="en-US" sz="2400" dirty="0"/>
              <a:t>晚连续戴镜</a:t>
            </a:r>
            <a:endParaRPr lang="en-US" sz="2400" dirty="0"/>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5059"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5060"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506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4039" name="Rectangle 1031"/>
          <p:cNvSpPr>
            <a:spLocks noGrp="1" noChangeArrowheads="1"/>
          </p:cNvSpPr>
          <p:nvPr>
            <p:ph idx="1"/>
          </p:nvPr>
        </p:nvSpPr>
        <p:spPr>
          <a:xfrm>
            <a:off x="539552" y="906686"/>
            <a:ext cx="8358214" cy="4706937"/>
          </a:xfrm>
        </p:spPr>
        <p:txBody>
          <a:bodyPr/>
          <a:lstStyle/>
          <a:p>
            <a:pPr marL="347345" indent="-347345" eaLnBrk="1" hangingPunct="1">
              <a:lnSpc>
                <a:spcPct val="150000"/>
              </a:lnSpc>
              <a:defRPr/>
            </a:pPr>
            <a:r>
              <a:rPr lang="zh-CN" altLang="en-US" sz="2400" dirty="0"/>
              <a:t>软镜应该戴入之后即刻舒适，并在整个戴镜期间持续保持舒适</a:t>
            </a:r>
            <a:endParaRPr lang="en-US" sz="2400" dirty="0"/>
          </a:p>
          <a:p>
            <a:pPr marL="347345" indent="-347345" eaLnBrk="1" hangingPunct="1">
              <a:lnSpc>
                <a:spcPct val="150000"/>
              </a:lnSpc>
              <a:defRPr/>
            </a:pPr>
            <a:r>
              <a:rPr lang="en-US" altLang="zh-CN" sz="2400" dirty="0"/>
              <a:t>R</a:t>
            </a:r>
            <a:r>
              <a:rPr lang="en-US" sz="2400" dirty="0"/>
              <a:t>GP</a:t>
            </a:r>
            <a:r>
              <a:rPr lang="zh-CN" altLang="en-US" sz="2400" dirty="0"/>
              <a:t>配戴初期会有不适感，在戴镜一个月之后应感觉舒适</a:t>
            </a:r>
            <a:endParaRPr lang="en-US" sz="2400" dirty="0"/>
          </a:p>
          <a:p>
            <a:pPr marL="347345" indent="-347345" eaLnBrk="1" hangingPunct="1">
              <a:lnSpc>
                <a:spcPct val="150000"/>
              </a:lnSpc>
              <a:defRPr/>
            </a:pPr>
            <a:endParaRPr lang="en-US" sz="2400" dirty="0"/>
          </a:p>
        </p:txBody>
      </p:sp>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舒适度</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6083"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6084"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608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4039" name="Rectangle 1031"/>
          <p:cNvSpPr>
            <a:spLocks noGrp="1" noChangeArrowheads="1"/>
          </p:cNvSpPr>
          <p:nvPr>
            <p:ph idx="1"/>
          </p:nvPr>
        </p:nvSpPr>
        <p:spPr>
          <a:xfrm>
            <a:off x="477069" y="539155"/>
            <a:ext cx="8290460" cy="4706938"/>
          </a:xfrm>
        </p:spPr>
        <p:txBody>
          <a:bodyPr/>
          <a:lstStyle/>
          <a:p>
            <a:pPr marL="0" indent="0" algn="ctr" eaLnBrk="1" hangingPunct="1">
              <a:lnSpc>
                <a:spcPct val="110000"/>
              </a:lnSpc>
              <a:buFontTx/>
              <a:buNone/>
              <a:defRPr/>
            </a:pPr>
            <a:r>
              <a:rPr lang="en-US" sz="2400" b="1" dirty="0">
                <a:solidFill>
                  <a:srgbClr val="0073AE"/>
                </a:solidFill>
              </a:rPr>
              <a:t>     </a:t>
            </a:r>
            <a:endParaRPr lang="en-US" sz="2400" dirty="0"/>
          </a:p>
          <a:p>
            <a:pPr marL="347345" indent="0" eaLnBrk="1" hangingPunct="1">
              <a:lnSpc>
                <a:spcPct val="110000"/>
              </a:lnSpc>
              <a:defRPr/>
            </a:pPr>
            <a:r>
              <a:rPr lang="en-US" sz="2400" dirty="0"/>
              <a:t> </a:t>
            </a:r>
            <a:r>
              <a:rPr lang="en-US" altLang="zh-CN" sz="2400" dirty="0">
                <a:sym typeface="Symbol"/>
              </a:rPr>
              <a:t></a:t>
            </a:r>
            <a:r>
              <a:rPr lang="zh-CN" altLang="en-US" sz="2400" dirty="0">
                <a:sym typeface="Symbol"/>
              </a:rPr>
              <a:t>惯用框架眼镜的视力</a:t>
            </a:r>
            <a:endParaRPr lang="zh-CN" altLang="en-US" sz="2400" dirty="0"/>
          </a:p>
        </p:txBody>
      </p:sp>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视力</a:t>
            </a:r>
            <a:r>
              <a:rPr lang="en-US" altLang="zh-CN" dirty="0">
                <a:solidFill>
                  <a:srgbClr val="FFFF00"/>
                </a:solidFill>
              </a:rPr>
              <a:t>/</a:t>
            </a:r>
            <a:r>
              <a:rPr lang="zh-CN" altLang="en-US" dirty="0">
                <a:solidFill>
                  <a:srgbClr val="FFFF00"/>
                </a:solidFill>
              </a:rPr>
              <a:t>视觉质量</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7171" name="Rectangle 1027"/>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7172" name="Rectangle 1028"/>
          <p:cNvSpPr>
            <a:spLocks noChangeArrowheads="1"/>
          </p:cNvSpPr>
          <p:nvPr/>
        </p:nvSpPr>
        <p:spPr bwMode="auto">
          <a:xfrm>
            <a:off x="685800" y="6248400"/>
            <a:ext cx="1905000" cy="457200"/>
          </a:xfrm>
          <a:prstGeom prst="rect">
            <a:avLst/>
          </a:prstGeom>
          <a:noFill/>
          <a:ln w="9525">
            <a:noFill/>
            <a:miter lim="800000"/>
          </a:ln>
        </p:spPr>
        <p:txBody>
          <a:bodyPr wrap="none" anchor="ctr"/>
          <a:lstStyle/>
          <a:p>
            <a:endParaRPr lang="en-US"/>
          </a:p>
        </p:txBody>
      </p:sp>
      <p:sp>
        <p:nvSpPr>
          <p:cNvPr id="717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7174" name="Rectangle 1030"/>
          <p:cNvSpPr>
            <a:spLocks noGrp="1" noChangeArrowheads="1"/>
          </p:cNvSpPr>
          <p:nvPr>
            <p:ph type="title"/>
          </p:nvPr>
        </p:nvSpPr>
        <p:spPr>
          <a:xfrm>
            <a:off x="180156" y="-243408"/>
            <a:ext cx="8458200" cy="1143001"/>
          </a:xfrm>
          <a:noFill/>
        </p:spPr>
        <p:txBody>
          <a:bodyPr>
            <a:normAutofit/>
          </a:bodyPr>
          <a:lstStyle/>
          <a:p>
            <a:r>
              <a:rPr lang="en-US" altLang="zh-CN" dirty="0"/>
              <a:t>RGP</a:t>
            </a:r>
            <a:r>
              <a:rPr lang="en-US" dirty="0"/>
              <a:t>: </a:t>
            </a:r>
            <a:r>
              <a:rPr lang="zh-CN" altLang="en-US" dirty="0">
                <a:solidFill>
                  <a:srgbClr val="FFFF00"/>
                </a:solidFill>
              </a:rPr>
              <a:t>允差</a:t>
            </a:r>
          </a:p>
        </p:txBody>
      </p:sp>
      <p:sp>
        <p:nvSpPr>
          <p:cNvPr id="7175" name="Rectangle 1031"/>
          <p:cNvSpPr>
            <a:spLocks noGrp="1" noChangeArrowheads="1"/>
          </p:cNvSpPr>
          <p:nvPr>
            <p:ph idx="1"/>
          </p:nvPr>
        </p:nvSpPr>
        <p:spPr>
          <a:xfrm>
            <a:off x="853628" y="1062261"/>
            <a:ext cx="8509000" cy="4114800"/>
          </a:xfrm>
        </p:spPr>
        <p:txBody>
          <a:bodyPr/>
          <a:lstStyle/>
          <a:p>
            <a:pPr marL="0" indent="0">
              <a:lnSpc>
                <a:spcPct val="150000"/>
              </a:lnSpc>
              <a:buNone/>
              <a:tabLst>
                <a:tab pos="2511425" algn="l"/>
              </a:tabLst>
            </a:pPr>
            <a:r>
              <a:rPr lang="en-US" sz="2000" b="1" dirty="0" err="1"/>
              <a:t>BOZR</a:t>
            </a:r>
            <a:r>
              <a:rPr lang="en-US" sz="2000" b="1" dirty="0"/>
              <a:t>:</a:t>
            </a:r>
            <a:r>
              <a:rPr lang="en-US" sz="2000" dirty="0"/>
              <a:t>	±0.02 mm</a:t>
            </a:r>
          </a:p>
          <a:p>
            <a:pPr marL="0" indent="0">
              <a:lnSpc>
                <a:spcPct val="150000"/>
              </a:lnSpc>
              <a:buFontTx/>
              <a:buNone/>
              <a:tabLst>
                <a:tab pos="2511425" algn="l"/>
              </a:tabLst>
            </a:pPr>
            <a:r>
              <a:rPr lang="en-US" sz="2000" b="1" dirty="0"/>
              <a:t>BOZD:</a:t>
            </a:r>
            <a:r>
              <a:rPr lang="en-US" sz="2000" dirty="0"/>
              <a:t>	±0.05 mm (</a:t>
            </a:r>
            <a:r>
              <a:rPr lang="zh-CN" altLang="en-US" sz="2000" dirty="0"/>
              <a:t>轻度混合</a:t>
            </a:r>
            <a:r>
              <a:rPr lang="en-US" sz="2000" dirty="0"/>
              <a:t>)</a:t>
            </a:r>
          </a:p>
          <a:p>
            <a:pPr marL="0" indent="0">
              <a:lnSpc>
                <a:spcPct val="150000"/>
              </a:lnSpc>
              <a:buFontTx/>
              <a:buNone/>
              <a:tabLst>
                <a:tab pos="2511425" algn="l"/>
              </a:tabLst>
            </a:pPr>
            <a:r>
              <a:rPr lang="en-US" sz="2000" dirty="0"/>
              <a:t>	±0.10 mm (</a:t>
            </a:r>
            <a:r>
              <a:rPr lang="zh-CN" altLang="en-US" sz="2000" dirty="0"/>
              <a:t>中、重度混合</a:t>
            </a:r>
            <a:r>
              <a:rPr lang="en-US" sz="2000" dirty="0"/>
              <a:t>)</a:t>
            </a:r>
          </a:p>
          <a:p>
            <a:pPr marL="0" indent="0">
              <a:lnSpc>
                <a:spcPct val="150000"/>
              </a:lnSpc>
              <a:buNone/>
              <a:tabLst>
                <a:tab pos="2511425" algn="l"/>
              </a:tabLst>
            </a:pPr>
            <a:r>
              <a:rPr lang="en-US" sz="2000" b="1" dirty="0" err="1"/>
              <a:t>FOZD</a:t>
            </a:r>
            <a:r>
              <a:rPr lang="en-US" sz="2000" b="1" dirty="0"/>
              <a:t>:</a:t>
            </a:r>
            <a:r>
              <a:rPr lang="en-US" sz="2000" dirty="0"/>
              <a:t>	±0.10 mm</a:t>
            </a:r>
          </a:p>
          <a:p>
            <a:pPr marL="0" indent="0">
              <a:lnSpc>
                <a:spcPct val="150000"/>
              </a:lnSpc>
              <a:buNone/>
              <a:tabLst>
                <a:tab pos="2511425" algn="l"/>
              </a:tabLst>
            </a:pPr>
            <a:r>
              <a:rPr lang="en-US" sz="2000" b="1" dirty="0" err="1"/>
              <a:t>BPRs</a:t>
            </a:r>
            <a:r>
              <a:rPr lang="en-US" sz="2000" b="1" dirty="0"/>
              <a:t>:</a:t>
            </a:r>
            <a:r>
              <a:rPr lang="en-US" sz="2000" dirty="0"/>
              <a:t>	±0.10 mm</a:t>
            </a:r>
          </a:p>
          <a:p>
            <a:pPr marL="0" indent="0">
              <a:lnSpc>
                <a:spcPct val="150000"/>
              </a:lnSpc>
              <a:buFontTx/>
              <a:buNone/>
              <a:tabLst>
                <a:tab pos="2511425" algn="l"/>
              </a:tabLst>
            </a:pPr>
            <a:r>
              <a:rPr lang="en-US" sz="2000" b="1" dirty="0" err="1"/>
              <a:t>BPZDs</a:t>
            </a:r>
            <a:r>
              <a:rPr lang="en-US" sz="2000" b="1" dirty="0"/>
              <a:t>:</a:t>
            </a:r>
            <a:r>
              <a:rPr lang="en-US" sz="2000" dirty="0"/>
              <a:t>	±0.05 mm</a:t>
            </a:r>
          </a:p>
          <a:p>
            <a:pPr marL="0" indent="0">
              <a:lnSpc>
                <a:spcPct val="150000"/>
              </a:lnSpc>
              <a:buFontTx/>
              <a:buNone/>
              <a:tabLst>
                <a:tab pos="2511425" algn="l"/>
              </a:tabLst>
            </a:pPr>
            <a:r>
              <a:rPr lang="en-US" sz="2000" b="1" dirty="0"/>
              <a:t>TD:</a:t>
            </a:r>
            <a:r>
              <a:rPr lang="en-US" sz="2000" dirty="0"/>
              <a:t>	±0.05 mm</a:t>
            </a:r>
          </a:p>
          <a:p>
            <a:pPr marL="0" indent="0">
              <a:lnSpc>
                <a:spcPct val="150000"/>
              </a:lnSpc>
              <a:buFontTx/>
              <a:buNone/>
              <a:tabLst>
                <a:tab pos="2511425" algn="l"/>
              </a:tabLst>
            </a:pPr>
            <a:r>
              <a:rPr lang="en-US" sz="2000" b="1" dirty="0" err="1"/>
              <a:t>BVP</a:t>
            </a:r>
            <a:r>
              <a:rPr lang="en-US" sz="2000" b="1" dirty="0"/>
              <a:t>:	</a:t>
            </a:r>
            <a:r>
              <a:rPr lang="en-US" sz="2000" dirty="0"/>
              <a:t>±0.12 D (+10.00 to –10.00 D)</a:t>
            </a:r>
          </a:p>
          <a:p>
            <a:pPr marL="0" indent="0">
              <a:lnSpc>
                <a:spcPct val="150000"/>
              </a:lnSpc>
              <a:buFontTx/>
              <a:buNone/>
              <a:tabLst>
                <a:tab pos="2511425" algn="l"/>
              </a:tabLst>
            </a:pPr>
            <a:r>
              <a:rPr lang="en-US" sz="2000" dirty="0"/>
              <a:t>	±0.25 D (&gt;10.00 D)</a:t>
            </a:r>
          </a:p>
          <a:p>
            <a:pPr marL="0" indent="0">
              <a:lnSpc>
                <a:spcPct val="150000"/>
              </a:lnSpc>
              <a:buFontTx/>
              <a:buNone/>
              <a:tabLst>
                <a:tab pos="2511425" algn="l"/>
              </a:tabLst>
            </a:pPr>
            <a:r>
              <a:rPr lang="en-US" sz="2000" b="1" i="1" dirty="0" err="1"/>
              <a:t>t</a:t>
            </a:r>
            <a:r>
              <a:rPr lang="en-US" sz="2000" b="1" baseline="-25000" dirty="0" err="1"/>
              <a:t>c</a:t>
            </a:r>
            <a:r>
              <a:rPr lang="en-US" sz="2000" b="1" dirty="0"/>
              <a:t> &amp; </a:t>
            </a:r>
            <a:r>
              <a:rPr lang="en-US" sz="2000" b="1" i="1" dirty="0" err="1"/>
              <a:t>t</a:t>
            </a:r>
            <a:r>
              <a:rPr lang="en-US" sz="2000" b="1" baseline="-25000" dirty="0" err="1"/>
              <a:t>EA</a:t>
            </a:r>
            <a:r>
              <a:rPr lang="en-US" sz="2000" b="1" dirty="0"/>
              <a:t>:</a:t>
            </a:r>
            <a:r>
              <a:rPr lang="en-US" sz="2000" dirty="0"/>
              <a:t>	±0.02 mm</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7107"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7108"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710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44039" name="Rectangle 1031"/>
          <p:cNvSpPr>
            <a:spLocks noGrp="1" noChangeArrowheads="1"/>
          </p:cNvSpPr>
          <p:nvPr>
            <p:ph idx="1"/>
          </p:nvPr>
        </p:nvSpPr>
        <p:spPr>
          <a:xfrm>
            <a:off x="501452" y="1122709"/>
            <a:ext cx="7361766" cy="4706938"/>
          </a:xfrm>
        </p:spPr>
        <p:txBody>
          <a:bodyPr/>
          <a:lstStyle/>
          <a:p>
            <a:pPr marL="347345" indent="-347345" eaLnBrk="1" hangingPunct="1">
              <a:lnSpc>
                <a:spcPct val="110000"/>
              </a:lnSpc>
              <a:buFontTx/>
              <a:buNone/>
              <a:defRPr/>
            </a:pPr>
            <a:r>
              <a:rPr lang="en-US" sz="2400" dirty="0"/>
              <a:t>	</a:t>
            </a:r>
            <a:r>
              <a:rPr lang="zh-CN" altLang="en-US" sz="2400" dirty="0"/>
              <a:t>缺氧</a:t>
            </a:r>
            <a:r>
              <a:rPr lang="en-US" sz="2400" dirty="0"/>
              <a:t>:</a:t>
            </a:r>
          </a:p>
          <a:p>
            <a:pPr marL="1604645" lvl="3" indent="-347345" eaLnBrk="1" hangingPunct="1">
              <a:lnSpc>
                <a:spcPct val="110000"/>
              </a:lnSpc>
              <a:buFontTx/>
              <a:buNone/>
              <a:defRPr/>
            </a:pPr>
            <a:r>
              <a:rPr lang="zh-CN" altLang="en-US" sz="2400" dirty="0"/>
              <a:t>微囊</a:t>
            </a:r>
            <a:r>
              <a:rPr lang="en-US" sz="2400" dirty="0"/>
              <a:t>:	           ≤ 10</a:t>
            </a:r>
          </a:p>
          <a:p>
            <a:pPr marL="1604645" lvl="3" indent="-347345" eaLnBrk="1" hangingPunct="1">
              <a:lnSpc>
                <a:spcPct val="110000"/>
              </a:lnSpc>
              <a:buFontTx/>
              <a:buNone/>
              <a:defRPr/>
            </a:pPr>
            <a:r>
              <a:rPr lang="zh-CN" altLang="en-US" sz="2400" dirty="0"/>
              <a:t>微泡</a:t>
            </a:r>
            <a:r>
              <a:rPr lang="en-US" sz="2400" dirty="0"/>
              <a:t>:		≤ 10</a:t>
            </a:r>
          </a:p>
          <a:p>
            <a:pPr marL="1604645" lvl="3" indent="-347345" eaLnBrk="1" hangingPunct="1">
              <a:lnSpc>
                <a:spcPct val="110000"/>
              </a:lnSpc>
              <a:buFontTx/>
              <a:buNone/>
              <a:defRPr/>
            </a:pPr>
            <a:r>
              <a:rPr lang="zh-CN" altLang="en-US" sz="2400" dirty="0"/>
              <a:t>条纹</a:t>
            </a:r>
            <a:r>
              <a:rPr lang="en-US" sz="2400" dirty="0"/>
              <a:t>:		1(&lt;1 hour)</a:t>
            </a:r>
          </a:p>
          <a:p>
            <a:pPr marL="1604645" lvl="3" indent="-347345" eaLnBrk="1" hangingPunct="1">
              <a:lnSpc>
                <a:spcPct val="110000"/>
              </a:lnSpc>
              <a:buFontTx/>
              <a:buNone/>
              <a:defRPr/>
            </a:pPr>
            <a:r>
              <a:rPr lang="zh-CN" altLang="en-US" sz="2400" dirty="0"/>
              <a:t>皱褶</a:t>
            </a:r>
            <a:r>
              <a:rPr lang="en-US" sz="2400" dirty="0"/>
              <a:t>:		None</a:t>
            </a:r>
          </a:p>
        </p:txBody>
      </p:sp>
      <p:sp>
        <p:nvSpPr>
          <p:cNvPr id="10" name="Rectangle 1030"/>
          <p:cNvSpPr>
            <a:spLocks noGrp="1" noChangeArrowheads="1"/>
          </p:cNvSpPr>
          <p:nvPr>
            <p:ph type="title"/>
          </p:nvPr>
        </p:nvSpPr>
        <p:spPr>
          <a:xfrm>
            <a:off x="179512" y="-243408"/>
            <a:ext cx="8856984" cy="1143001"/>
          </a:xfrm>
          <a:noFill/>
        </p:spPr>
        <p:txBody>
          <a:bodyPr>
            <a:normAutofit/>
          </a:bodyPr>
          <a:lstStyle/>
          <a:p>
            <a:pPr eaLnBrk="1" hangingPunct="1"/>
            <a:r>
              <a:rPr lang="zh-CN" altLang="en-US" dirty="0"/>
              <a:t>成功配戴接触镜的条件</a:t>
            </a:r>
            <a:r>
              <a:rPr lang="en-US" dirty="0"/>
              <a:t>: </a:t>
            </a:r>
            <a:r>
              <a:rPr lang="en-US" dirty="0">
                <a:solidFill>
                  <a:srgbClr val="FFFF00"/>
                </a:solidFill>
              </a:rPr>
              <a:t>EW</a:t>
            </a:r>
            <a:r>
              <a:rPr lang="zh-CN" altLang="en-US" dirty="0">
                <a:solidFill>
                  <a:srgbClr val="FFFF00"/>
                </a:solidFill>
              </a:rPr>
              <a:t>眼部组织变化</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8131"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8132"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813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48135" name="Picture 2" descr="D:\IACLE ALL MODULES\IACLE MODULE 4\Original\Color Pics\4L4\0208-91.tiff"/>
          <p:cNvPicPr>
            <a:picLocks noChangeAspect="1" noChangeArrowheads="1"/>
          </p:cNvPicPr>
          <p:nvPr/>
        </p:nvPicPr>
        <p:blipFill>
          <a:blip r:embed="rId3" cstate="print"/>
          <a:srcRect/>
          <a:stretch>
            <a:fillRect/>
          </a:stretch>
        </p:blipFill>
        <p:spPr bwMode="auto">
          <a:xfrm>
            <a:off x="1079172" y="857232"/>
            <a:ext cx="6969477" cy="5127625"/>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9155"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49156"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4915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49159" name="Picture 2" descr="D:\IACLE ALL MODULES\IACLE COL PICS\MOD 4 COL Pics\4L4\0648-91.tif"/>
          <p:cNvPicPr>
            <a:picLocks noChangeAspect="1" noChangeArrowheads="1"/>
          </p:cNvPicPr>
          <p:nvPr/>
        </p:nvPicPr>
        <p:blipFill>
          <a:blip r:embed="rId3" cstate="print"/>
          <a:srcRect/>
          <a:stretch>
            <a:fillRect/>
          </a:stretch>
        </p:blipFill>
        <p:spPr bwMode="auto">
          <a:xfrm>
            <a:off x="1100339" y="857232"/>
            <a:ext cx="6948311" cy="5138738"/>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endParaRPr lang="en-US" dirty="0">
              <a:solidFill>
                <a:srgbClr val="FFFF00"/>
              </a:solidFill>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0179"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0180"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018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0183" name="Rectangle 1031"/>
          <p:cNvSpPr>
            <a:spLocks noGrp="1" noChangeArrowheads="1"/>
          </p:cNvSpPr>
          <p:nvPr>
            <p:ph idx="1"/>
          </p:nvPr>
        </p:nvSpPr>
        <p:spPr>
          <a:xfrm>
            <a:off x="-448379" y="1269245"/>
            <a:ext cx="8579556" cy="2779252"/>
          </a:xfrm>
        </p:spPr>
        <p:txBody>
          <a:bodyPr/>
          <a:lstStyle/>
          <a:p>
            <a:pPr marL="1603375" lvl="3" indent="-346075" algn="ctr" eaLnBrk="1" hangingPunct="1">
              <a:lnSpc>
                <a:spcPct val="110000"/>
              </a:lnSpc>
              <a:buFontTx/>
              <a:buNone/>
            </a:pPr>
            <a:r>
              <a:rPr lang="zh-CN" altLang="en-US" sz="2400" dirty="0"/>
              <a:t>水平</a:t>
            </a:r>
            <a:r>
              <a:rPr lang="en-US" sz="2400" dirty="0"/>
              <a:t>:		≤ 0.50 D</a:t>
            </a:r>
          </a:p>
          <a:p>
            <a:pPr marL="1603375" lvl="3" indent="-346075" algn="ctr" eaLnBrk="1" hangingPunct="1">
              <a:lnSpc>
                <a:spcPct val="110000"/>
              </a:lnSpc>
              <a:buFontTx/>
              <a:buNone/>
            </a:pPr>
            <a:r>
              <a:rPr lang="zh-CN" altLang="en-US" sz="2400" dirty="0"/>
              <a:t>垂直</a:t>
            </a:r>
            <a:r>
              <a:rPr lang="en-US" sz="2400" dirty="0"/>
              <a:t>:		≤ 0.75 D</a:t>
            </a:r>
          </a:p>
        </p:txBody>
      </p:sp>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最小曲率变化</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1203"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1204"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120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sp>
        <p:nvSpPr>
          <p:cNvPr id="51207" name="Rectangle 1031"/>
          <p:cNvSpPr>
            <a:spLocks noGrp="1" noChangeArrowheads="1"/>
          </p:cNvSpPr>
          <p:nvPr>
            <p:ph idx="1"/>
          </p:nvPr>
        </p:nvSpPr>
        <p:spPr>
          <a:xfrm>
            <a:off x="333345" y="1126901"/>
            <a:ext cx="8579556" cy="4706938"/>
          </a:xfrm>
        </p:spPr>
        <p:txBody>
          <a:bodyPr/>
          <a:lstStyle/>
          <a:p>
            <a:pPr marL="1603375" lvl="3" indent="-346075" eaLnBrk="1" hangingPunct="1">
              <a:lnSpc>
                <a:spcPct val="110000"/>
              </a:lnSpc>
              <a:buFontTx/>
              <a:buNone/>
            </a:pPr>
            <a:r>
              <a:rPr lang="zh-CN" altLang="en-US" sz="2400" dirty="0"/>
              <a:t>种类</a:t>
            </a:r>
            <a:r>
              <a:rPr lang="en-US" sz="2400" dirty="0"/>
              <a:t>:		≤ 2</a:t>
            </a:r>
          </a:p>
          <a:p>
            <a:pPr marL="1603375" lvl="3" indent="-346075" eaLnBrk="1" hangingPunct="1">
              <a:lnSpc>
                <a:spcPct val="110000"/>
              </a:lnSpc>
              <a:buFontTx/>
              <a:buNone/>
            </a:pPr>
            <a:r>
              <a:rPr lang="zh-CN" altLang="en-US" sz="2400" dirty="0"/>
              <a:t>深度</a:t>
            </a:r>
            <a:r>
              <a:rPr lang="en-US" sz="2400" dirty="0"/>
              <a:t>:		≤ 1</a:t>
            </a:r>
          </a:p>
          <a:p>
            <a:pPr marL="1603375" lvl="3" indent="-346075" eaLnBrk="1" hangingPunct="1">
              <a:lnSpc>
                <a:spcPct val="110000"/>
              </a:lnSpc>
              <a:buFontTx/>
              <a:buNone/>
            </a:pPr>
            <a:r>
              <a:rPr lang="zh-CN" altLang="en-US" sz="2400" dirty="0"/>
              <a:t>程度</a:t>
            </a:r>
            <a:r>
              <a:rPr lang="en-US" sz="2400" dirty="0"/>
              <a:t>:		</a:t>
            </a:r>
            <a:r>
              <a:rPr lang="zh-CN" altLang="en-US" sz="2400" dirty="0"/>
              <a:t>少量角膜点染</a:t>
            </a:r>
          </a:p>
        </p:txBody>
      </p:sp>
      <p:sp>
        <p:nvSpPr>
          <p:cNvPr id="10" name="Rectangle 1030"/>
          <p:cNvSpPr>
            <a:spLocks noGrp="1" noChangeArrowheads="1"/>
          </p:cNvSpPr>
          <p:nvPr>
            <p:ph type="title"/>
          </p:nvPr>
        </p:nvSpPr>
        <p:spPr>
          <a:xfrm>
            <a:off x="179512" y="-243408"/>
            <a:ext cx="8964488"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可接受的染色等级</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2227"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2228"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2229"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52231" name="Picture 2" descr="D:\IACLE ALL MODULES\IACLE COL PICS\MOD 4 COL Pics\4L4\0395-93.tif"/>
          <p:cNvPicPr>
            <a:picLocks noChangeAspect="1" noChangeArrowheads="1"/>
          </p:cNvPicPr>
          <p:nvPr/>
        </p:nvPicPr>
        <p:blipFill>
          <a:blip r:embed="rId3" cstate="print"/>
          <a:srcRect/>
          <a:stretch>
            <a:fillRect/>
          </a:stretch>
        </p:blipFill>
        <p:spPr bwMode="auto">
          <a:xfrm>
            <a:off x="1098399" y="935056"/>
            <a:ext cx="6945489" cy="5137150"/>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染色</a:t>
            </a:r>
            <a:r>
              <a:rPr lang="en-US" dirty="0">
                <a:solidFill>
                  <a:srgbClr val="FFFF00"/>
                </a:solidFill>
              </a:rPr>
              <a:t> - </a:t>
            </a:r>
            <a:r>
              <a:rPr lang="zh-CN" altLang="en-US" dirty="0">
                <a:solidFill>
                  <a:srgbClr val="FFFF00"/>
                </a:solidFill>
              </a:rPr>
              <a:t>种类</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3251"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3252"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3253"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53255" name="Picture 2" descr="D:\IACLE ALL MODULES\IACLE COL PICS\MOD 4 COL Pics\4L4\0397-93.tif"/>
          <p:cNvPicPr>
            <a:picLocks noChangeAspect="1" noChangeArrowheads="1"/>
          </p:cNvPicPr>
          <p:nvPr/>
        </p:nvPicPr>
        <p:blipFill>
          <a:blip r:embed="rId3" cstate="print"/>
          <a:srcRect/>
          <a:stretch>
            <a:fillRect/>
          </a:stretch>
        </p:blipFill>
        <p:spPr bwMode="auto">
          <a:xfrm>
            <a:off x="1085169" y="930293"/>
            <a:ext cx="6953956" cy="5141913"/>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8856984"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染色</a:t>
            </a:r>
            <a:r>
              <a:rPr lang="en-US" dirty="0">
                <a:solidFill>
                  <a:srgbClr val="FFFF00"/>
                </a:solidFill>
              </a:rPr>
              <a:t> - </a:t>
            </a:r>
            <a:r>
              <a:rPr lang="zh-CN" altLang="en-US" dirty="0">
                <a:solidFill>
                  <a:srgbClr val="FFFF00"/>
                </a:solidFill>
              </a:rPr>
              <a:t>深度</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4275"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4276"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4277"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54279" name="Picture 2" descr="D:\IACLE ALL MODULES\IACLE COL PICS\MOD 4 COL Pics\4L4\0393-92.tif"/>
          <p:cNvPicPr>
            <a:picLocks noChangeAspect="1" noChangeArrowheads="1"/>
          </p:cNvPicPr>
          <p:nvPr/>
        </p:nvPicPr>
        <p:blipFill>
          <a:blip r:embed="rId3" cstate="print">
            <a:lum bright="-10000"/>
          </a:blip>
          <a:srcRect/>
          <a:stretch>
            <a:fillRect/>
          </a:stretch>
        </p:blipFill>
        <p:spPr bwMode="auto">
          <a:xfrm>
            <a:off x="855875" y="919181"/>
            <a:ext cx="7426633" cy="5153025"/>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r>
              <a:rPr lang="en-US" dirty="0"/>
              <a:t>: </a:t>
            </a:r>
            <a:r>
              <a:rPr lang="zh-CN" altLang="en-US" dirty="0">
                <a:solidFill>
                  <a:srgbClr val="FFFF00"/>
                </a:solidFill>
              </a:rPr>
              <a:t>镜片粘附</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5299"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5300"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5301"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55303" name="Picture 2" descr="D:\IACLE ALL MODULES\IACLE COL PICS\MOD 4 COL Pics\4L4\0512-94.tif"/>
          <p:cNvPicPr>
            <a:picLocks noChangeAspect="1" noChangeArrowheads="1"/>
          </p:cNvPicPr>
          <p:nvPr/>
        </p:nvPicPr>
        <p:blipFill>
          <a:blip r:embed="rId3" cstate="print"/>
          <a:srcRect/>
          <a:stretch>
            <a:fillRect/>
          </a:stretch>
        </p:blipFill>
        <p:spPr bwMode="auto">
          <a:xfrm>
            <a:off x="1099476" y="928670"/>
            <a:ext cx="6938433" cy="5130800"/>
          </a:xfrm>
          <a:prstGeom prst="rect">
            <a:avLst/>
          </a:prstGeom>
          <a:noFill/>
          <a:ln w="9525">
            <a:noFill/>
            <a:miter lim="800000"/>
            <a:headEnd/>
            <a:tailEnd/>
          </a:ln>
        </p:spPr>
      </p:pic>
      <p:sp>
        <p:nvSpPr>
          <p:cNvPr id="10" name="Rectangle 1030"/>
          <p:cNvSpPr>
            <a:spLocks noGrp="1" noChangeArrowheads="1"/>
          </p:cNvSpPr>
          <p:nvPr>
            <p:ph type="title"/>
          </p:nvPr>
        </p:nvSpPr>
        <p:spPr>
          <a:xfrm>
            <a:off x="179705" y="-243205"/>
            <a:ext cx="8981440" cy="1143000"/>
          </a:xfrm>
          <a:noFill/>
        </p:spPr>
        <p:txBody>
          <a:bodyPr>
            <a:normAutofit/>
          </a:bodyPr>
          <a:lstStyle/>
          <a:p>
            <a:pPr eaLnBrk="1" hangingPunct="1"/>
            <a:r>
              <a:rPr lang="zh-CN" altLang="en-US" dirty="0"/>
              <a:t>成功配戴接触镜的条件</a:t>
            </a:r>
            <a:r>
              <a:rPr lang="en-US" dirty="0"/>
              <a:t>: </a:t>
            </a:r>
            <a:r>
              <a:rPr lang="zh-CN" altLang="en-US" dirty="0" err="1">
                <a:solidFill>
                  <a:srgbClr val="FFFF00"/>
                </a:solidFill>
              </a:rPr>
              <a:t>接触镜引起的乳头性结膜炎</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6323" name="Rectangle 1027"/>
          <p:cNvSpPr>
            <a:spLocks noChangeArrowheads="1"/>
          </p:cNvSpPr>
          <p:nvPr/>
        </p:nvSpPr>
        <p:spPr bwMode="auto">
          <a:xfrm>
            <a:off x="3124200" y="6105525"/>
            <a:ext cx="2895600" cy="457200"/>
          </a:xfrm>
          <a:prstGeom prst="rect">
            <a:avLst/>
          </a:prstGeom>
          <a:noFill/>
          <a:ln w="9525">
            <a:noFill/>
            <a:miter lim="800000"/>
          </a:ln>
        </p:spPr>
        <p:txBody>
          <a:bodyPr wrap="none" anchor="ctr"/>
          <a:lstStyle/>
          <a:p>
            <a:endParaRPr lang="en-US"/>
          </a:p>
        </p:txBody>
      </p:sp>
      <p:sp>
        <p:nvSpPr>
          <p:cNvPr id="56324" name="Rectangle 1028"/>
          <p:cNvSpPr>
            <a:spLocks noChangeArrowheads="1"/>
          </p:cNvSpPr>
          <p:nvPr/>
        </p:nvSpPr>
        <p:spPr bwMode="auto">
          <a:xfrm>
            <a:off x="685800" y="6105525"/>
            <a:ext cx="1905000" cy="457200"/>
          </a:xfrm>
          <a:prstGeom prst="rect">
            <a:avLst/>
          </a:prstGeom>
          <a:noFill/>
          <a:ln w="9525">
            <a:noFill/>
            <a:miter lim="800000"/>
          </a:ln>
        </p:spPr>
        <p:txBody>
          <a:bodyPr wrap="none" anchor="ctr"/>
          <a:lstStyle/>
          <a:p>
            <a:endParaRPr lang="en-US"/>
          </a:p>
        </p:txBody>
      </p:sp>
      <p:sp>
        <p:nvSpPr>
          <p:cNvPr id="56325" name="Rectangle 1029"/>
          <p:cNvSpPr>
            <a:spLocks noChangeArrowheads="1"/>
          </p:cNvSpPr>
          <p:nvPr/>
        </p:nvSpPr>
        <p:spPr bwMode="auto">
          <a:xfrm>
            <a:off x="3124200" y="6248400"/>
            <a:ext cx="2895600" cy="457200"/>
          </a:xfrm>
          <a:prstGeom prst="rect">
            <a:avLst/>
          </a:prstGeom>
          <a:noFill/>
          <a:ln w="9525">
            <a:noFill/>
            <a:miter lim="800000"/>
          </a:ln>
        </p:spPr>
        <p:txBody>
          <a:bodyPr wrap="none" anchor="ctr"/>
          <a:lstStyle/>
          <a:p>
            <a:endParaRPr lang="en-US"/>
          </a:p>
        </p:txBody>
      </p:sp>
      <p:pic>
        <p:nvPicPr>
          <p:cNvPr id="56327" name="Picture 2" descr="D:\IACLE ALL MODULES\IACLE MODULE 4\Original\Color Pics\4L4\0185-91.tiff"/>
          <p:cNvPicPr>
            <a:picLocks noChangeAspect="1" noChangeArrowheads="1"/>
          </p:cNvPicPr>
          <p:nvPr/>
        </p:nvPicPr>
        <p:blipFill>
          <a:blip r:embed="rId3" cstate="print"/>
          <a:srcRect/>
          <a:stretch>
            <a:fillRect/>
          </a:stretch>
        </p:blipFill>
        <p:spPr bwMode="auto">
          <a:xfrm>
            <a:off x="1184300" y="857232"/>
            <a:ext cx="6959600" cy="5148262"/>
          </a:xfrm>
          <a:prstGeom prst="rect">
            <a:avLst/>
          </a:prstGeom>
          <a:noFill/>
          <a:ln w="9525">
            <a:noFill/>
            <a:miter lim="800000"/>
            <a:headEnd/>
            <a:tailEnd/>
          </a:ln>
        </p:spPr>
      </p:pic>
      <p:sp>
        <p:nvSpPr>
          <p:cNvPr id="10" name="Rectangle 1030"/>
          <p:cNvSpPr>
            <a:spLocks noGrp="1" noChangeArrowheads="1"/>
          </p:cNvSpPr>
          <p:nvPr>
            <p:ph type="title"/>
          </p:nvPr>
        </p:nvSpPr>
        <p:spPr>
          <a:xfrm>
            <a:off x="179512" y="-243408"/>
            <a:ext cx="7772400" cy="1143001"/>
          </a:xfrm>
          <a:noFill/>
        </p:spPr>
        <p:txBody>
          <a:bodyPr>
            <a:normAutofit/>
          </a:bodyPr>
          <a:lstStyle/>
          <a:p>
            <a:pPr eaLnBrk="1" hangingPunct="1"/>
            <a:r>
              <a:rPr lang="zh-CN" altLang="en-US" dirty="0"/>
              <a:t>成功配戴接触镜的条件</a:t>
            </a:r>
            <a:endParaRPr lang="en-US" dirty="0">
              <a:solidFill>
                <a:srgbClr val="FFFF00"/>
              </a:solidFill>
            </a:endParaRPr>
          </a:p>
        </p:txBody>
      </p:sp>
    </p:spTree>
  </p:cSld>
  <p:clrMapOvr>
    <a:masterClrMapping/>
  </p:clrMapOvr>
  <p:transition/>
</p:sld>
</file>

<file path=ppt/theme/theme1.xml><?xml version="1.0" encoding="utf-8"?>
<a:theme xmlns:a="http://schemas.openxmlformats.org/drawingml/2006/main" name="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013_IACLE 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2013_IACLE PPT_Template</Template>
  <TotalTime>2718</TotalTime>
  <Words>17830</Words>
  <Application>Microsoft Office PowerPoint</Application>
  <PresentationFormat>On-screen Show (4:3)</PresentationFormat>
  <Paragraphs>1649</Paragraphs>
  <Slides>104</Slides>
  <Notes>97</Notes>
  <HiddenSlides>0</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104</vt:i4>
      </vt:variant>
    </vt:vector>
  </HeadingPairs>
  <TitlesOfParts>
    <vt:vector size="129" baseType="lpstr">
      <vt:lpstr>宋体</vt:lpstr>
      <vt:lpstr>Arial</vt:lpstr>
      <vt:lpstr>Calibri</vt:lpstr>
      <vt:lpstr>Futura Md BT</vt:lpstr>
      <vt:lpstr>Symbol</vt:lpstr>
      <vt:lpstr>Tahoma</vt:lpstr>
      <vt:lpstr>Times New Roman</vt:lpstr>
      <vt:lpstr>Verdana</vt:lpstr>
      <vt:lpstr>Sponsors</vt:lpstr>
      <vt:lpstr>Regular Slide</vt:lpstr>
      <vt:lpstr>Section Slide</vt:lpstr>
      <vt:lpstr>Final Slide</vt:lpstr>
      <vt:lpstr>1_Regular Slide</vt:lpstr>
      <vt:lpstr>1_Sponsors</vt:lpstr>
      <vt:lpstr>2_Sponsors</vt:lpstr>
      <vt:lpstr>1_Section Slide</vt:lpstr>
      <vt:lpstr>2_Section Slide</vt:lpstr>
      <vt:lpstr>3_Section Slide</vt:lpstr>
      <vt:lpstr>4_Section Slide</vt:lpstr>
      <vt:lpstr>2_Regular Slide</vt:lpstr>
      <vt:lpstr>1_Final Slide</vt:lpstr>
      <vt:lpstr>2013_IACLE PPT_Template</vt:lpstr>
      <vt:lpstr>3_Sponsors</vt:lpstr>
      <vt:lpstr>4_Sponsors</vt:lpstr>
      <vt:lpstr>2_Final Slide</vt:lpstr>
      <vt:lpstr>配发及复查 </vt:lpstr>
      <vt:lpstr>编审者</vt:lpstr>
      <vt:lpstr>通过教育基金和实物捐赠，IACLE开发和提供隐形眼镜教育</vt:lpstr>
      <vt:lpstr>PowerPoint Presentation</vt:lpstr>
      <vt:lpstr>出版 国际接触镜教育者学会(IACLE)  2016修订版  © 国际接触镜教育者学会2000-2015 版权所有。未经国际接触镜教育者学会事先书面许可，本出版物的任何部分不得复制、储存在检索系统中，或以任何形式或传播：   国际接触镜教育者学会 IACLE秘书处， PO Box 656 KENSINGTON NSW 2033 Australia  电子邮件：iacle@iacle.org</vt:lpstr>
      <vt:lpstr>PowerPoint Presentation</vt:lpstr>
      <vt:lpstr>核实: 阶段</vt:lpstr>
      <vt:lpstr>软镜: 水合允差</vt:lpstr>
      <vt:lpstr>RGP: 允差</vt:lpstr>
      <vt:lpstr>接触镜: 储存 &amp; 标记</vt:lpstr>
      <vt:lpstr>接触镜: 储存 &amp; 标记</vt:lpstr>
      <vt:lpstr>接触镜: 储存 &amp; 标记</vt:lpstr>
      <vt:lpstr>接触镜: 水合效果</vt:lpstr>
      <vt:lpstr>验配师职责: 配发阶段</vt:lpstr>
      <vt:lpstr>验配师职责: 配发时的视力</vt:lpstr>
      <vt:lpstr>验配师职责: 镜片配适评估</vt:lpstr>
      <vt:lpstr>PowerPoint Presentation</vt:lpstr>
      <vt:lpstr>患者指导: 注意事项</vt:lpstr>
      <vt:lpstr>患者指导: 注意事项</vt:lpstr>
      <vt:lpstr>患者指导: 注意事项</vt:lpstr>
      <vt:lpstr>PowerPoint Presentation</vt:lpstr>
      <vt:lpstr>临床助理: 可委任的方面</vt:lpstr>
      <vt:lpstr>临床助理</vt:lpstr>
      <vt:lpstr>临床助理</vt:lpstr>
      <vt:lpstr>临床助理</vt:lpstr>
      <vt:lpstr>接触镜操作技巧的教授</vt:lpstr>
      <vt:lpstr>接触镜操作技巧的教授</vt:lpstr>
      <vt:lpstr>接触镜操作技巧的教授</vt:lpstr>
      <vt:lpstr>接触镜操作技巧的教授</vt:lpstr>
      <vt:lpstr>护理产品使用的教授</vt:lpstr>
      <vt:lpstr>护理产品的使用的教授</vt:lpstr>
      <vt:lpstr>镜片盒护理的教授</vt:lpstr>
      <vt:lpstr>镜片盒护理的教授</vt:lpstr>
      <vt:lpstr>把患者遗忘镜片护理的风险最小化</vt:lpstr>
      <vt:lpstr>理解接触镜配戴模式</vt:lpstr>
      <vt:lpstr>理解镜片的更换频率</vt:lpstr>
      <vt:lpstr>适应过程</vt:lpstr>
      <vt:lpstr>随访和护理计划:对……很重要</vt:lpstr>
      <vt:lpstr>随访和护理计划</vt:lpstr>
      <vt:lpstr>适应期症状：出现</vt:lpstr>
      <vt:lpstr>适应期症状: 病因</vt:lpstr>
      <vt:lpstr>适应期症状</vt:lpstr>
      <vt:lpstr>适应期症状</vt:lpstr>
      <vt:lpstr>适应期症状: 其他</vt:lpstr>
      <vt:lpstr>适应期症状: 异常反应</vt:lpstr>
      <vt:lpstr>配后复查的执行  </vt:lpstr>
      <vt:lpstr>复查</vt:lpstr>
      <vt:lpstr>病史</vt:lpstr>
      <vt:lpstr>接待: 针对不同病人的不同方法…</vt:lpstr>
      <vt:lpstr>接待</vt:lpstr>
      <vt:lpstr>PowerPoint Presentation</vt:lpstr>
      <vt:lpstr>接待</vt:lpstr>
      <vt:lpstr>复查步骤</vt:lpstr>
      <vt:lpstr>复查步骤: 戴镜</vt:lpstr>
      <vt:lpstr>复查步骤: 不戴镜</vt:lpstr>
      <vt:lpstr>复查检测: 戴镜 - 视力</vt:lpstr>
      <vt:lpstr>复查检测: 戴镜 – 片上验光</vt:lpstr>
      <vt:lpstr>复查检测: 戴镜</vt:lpstr>
      <vt:lpstr>复查检测: 戴镜</vt:lpstr>
      <vt:lpstr>复查检测: 戴镜表现</vt:lpstr>
      <vt:lpstr>瞬目质量评价</vt:lpstr>
      <vt:lpstr>泪液质量评价</vt:lpstr>
      <vt:lpstr>泪液质量评价</vt:lpstr>
      <vt:lpstr>PowerPoint Presentation</vt:lpstr>
      <vt:lpstr>复查检测: 不戴镜</vt:lpstr>
      <vt:lpstr>复查检测: 不戴镜</vt:lpstr>
      <vt:lpstr>复查检测: 不戴镜- 屈光检查</vt:lpstr>
      <vt:lpstr>光学测厚仪</vt:lpstr>
      <vt:lpstr>复查检测: 不戴镜– 其他检查</vt:lpstr>
      <vt:lpstr>镜片护理及保养回顾</vt:lpstr>
      <vt:lpstr>镜片操作</vt:lpstr>
      <vt:lpstr>护理液使用情况</vt:lpstr>
      <vt:lpstr>卫生状况</vt:lpstr>
      <vt:lpstr>卫生: 提醒戴镜者护理液的存放和使用方法</vt:lpstr>
      <vt:lpstr>卫生状况</vt:lpstr>
      <vt:lpstr>卫生状况</vt:lpstr>
      <vt:lpstr>补充说明</vt:lpstr>
      <vt:lpstr>接触镜配后护理症状学</vt:lpstr>
      <vt:lpstr>PowerPoint Presentation</vt:lpstr>
      <vt:lpstr>PowerPoint Presentation</vt:lpstr>
      <vt:lpstr>症状 &amp; 主诉</vt:lpstr>
      <vt:lpstr>发病</vt:lpstr>
      <vt:lpstr>相关情况</vt:lpstr>
      <vt:lpstr>依从性</vt:lpstr>
      <vt:lpstr>PowerPoint Presentation</vt:lpstr>
      <vt:lpstr>PowerPoint Presentation</vt:lpstr>
      <vt:lpstr>成功配戴接触镜的条件: 戴镜时长</vt:lpstr>
      <vt:lpstr>成功配戴接触镜的条件: 舒适度</vt:lpstr>
      <vt:lpstr>成功配戴接触镜的条件: 视力/视觉质量</vt:lpstr>
      <vt:lpstr>成功配戴接触镜的条件: EW眼部组织变化</vt:lpstr>
      <vt:lpstr>成功配戴接触镜的条件</vt:lpstr>
      <vt:lpstr>成功配戴接触镜的条件</vt:lpstr>
      <vt:lpstr>成功配戴接触镜的条件: 最小曲率变化</vt:lpstr>
      <vt:lpstr>成功配戴接触镜的条件: 可接受的染色等级</vt:lpstr>
      <vt:lpstr>成功配戴接触镜的条件: 染色 - 种类</vt:lpstr>
      <vt:lpstr>成功配戴接触镜的条件: 染色 - 深度</vt:lpstr>
      <vt:lpstr>成功配戴接触镜的条件: 镜片粘附</vt:lpstr>
      <vt:lpstr>成功配戴接触镜的条件: 接触镜引起的乳头性结膜炎</vt:lpstr>
      <vt:lpstr>成功配戴接触镜的条件</vt:lpstr>
      <vt:lpstr>符号</vt:lpstr>
      <vt:lpstr>简称</vt:lpstr>
      <vt:lpstr>首字母缩略词</vt:lpstr>
      <vt:lpstr>首字母缩略词</vt:lpstr>
      <vt:lpstr>THANK YOU</vt:lpstr>
    </vt:vector>
  </TitlesOfParts>
  <Company>Aston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International Association of Contact Lens Educators (IACLE)</dc:title>
  <dc:creator>Naroo</dc:creator>
  <cp:lastModifiedBy>Siobhan Allen</cp:lastModifiedBy>
  <cp:revision>658</cp:revision>
  <dcterms:created xsi:type="dcterms:W3CDTF">2014-09-17T10:42:00Z</dcterms:created>
  <dcterms:modified xsi:type="dcterms:W3CDTF">2020-03-26T10:06:10Z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