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1.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64" r:id="rId3"/>
    <p:sldMasterId id="2147483670" r:id="rId4"/>
    <p:sldMasterId id="2147483672" r:id="rId5"/>
    <p:sldMasterId id="2147483674" r:id="rId6"/>
  </p:sldMasterIdLst>
  <p:notesMasterIdLst>
    <p:notesMasterId r:id="rId143"/>
  </p:notesMasterIdLst>
  <p:sldIdLst>
    <p:sldId id="257" r:id="rId7"/>
    <p:sldId id="394" r:id="rId8"/>
    <p:sldId id="395" r:id="rId9"/>
    <p:sldId id="396" r:id="rId10"/>
    <p:sldId id="397" r:id="rId11"/>
    <p:sldId id="262" r:id="rId12"/>
    <p:sldId id="263" r:id="rId13"/>
    <p:sldId id="264" r:id="rId14"/>
    <p:sldId id="265" r:id="rId15"/>
    <p:sldId id="266"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8" r:id="rId141"/>
    <p:sldId id="393" r:id="rId14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59">
          <p15:clr>
            <a:srgbClr val="A4A3A4"/>
          </p15:clr>
        </p15:guide>
        <p15:guide id="2" pos="2865">
          <p15:clr>
            <a:srgbClr val="A4A3A4"/>
          </p15:clr>
        </p15:guide>
      </p15:sldGuideLst>
    </p:ext>
    <p:ext uri="{2D200454-40CA-4A62-9FC3-DE9A4176ACB9}">
      <p15:notesGuideLst xmlns:p15="http://schemas.microsoft.com/office/powerpoint/2012/main">
        <p15:guide id="1" orient="horz" pos="2878">
          <p15:clr>
            <a:srgbClr val="A4A3A4"/>
          </p15:clr>
        </p15:guide>
        <p15:guide id="2" pos="2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CCCCFF"/>
    <a:srgbClr val="FFFFCC"/>
    <a:srgbClr val="FFCCFF"/>
    <a:srgbClr val="5C6F7B"/>
    <a:srgbClr val="0073AE"/>
    <a:srgbClr val="66FF33"/>
    <a:srgbClr val="CCCC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38" autoAdjust="0"/>
    <p:restoredTop sz="92890" autoAdjust="0"/>
  </p:normalViewPr>
  <p:slideViewPr>
    <p:cSldViewPr>
      <p:cViewPr varScale="1">
        <p:scale>
          <a:sx n="79" d="100"/>
          <a:sy n="79" d="100"/>
        </p:scale>
        <p:origin x="1301" y="82"/>
      </p:cViewPr>
      <p:guideLst>
        <p:guide orient="horz" pos="2159"/>
        <p:guide pos="2865"/>
      </p:guideLst>
    </p:cSldViewPr>
  </p:slideViewPr>
  <p:notesTextViewPr>
    <p:cViewPr>
      <p:scale>
        <a:sx n="1" d="1"/>
        <a:sy n="1" d="1"/>
      </p:scale>
      <p:origin x="0" y="0"/>
    </p:cViewPr>
  </p:notesTextViewPr>
  <p:sorterViewPr>
    <p:cViewPr varScale="1">
      <p:scale>
        <a:sx n="1" d="1"/>
        <a:sy n="1" d="1"/>
      </p:scale>
      <p:origin x="0" y="-35256"/>
    </p:cViewPr>
  </p:sorterViewPr>
  <p:notesViewPr>
    <p:cSldViewPr>
      <p:cViewPr varScale="1">
        <p:scale>
          <a:sx n="86" d="100"/>
          <a:sy n="86" d="100"/>
        </p:scale>
        <p:origin x="-1939" y="-82"/>
      </p:cViewPr>
      <p:guideLst>
        <p:guide orient="horz" pos="2878"/>
        <p:guide pos="2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637"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panose="020B0604020202020204" pitchFamily="34" charset="0"/>
              </a:defRPr>
            </a:lvl1pPr>
          </a:lstStyle>
          <a:p>
            <a:endParaRPr lang="en-GB"/>
          </a:p>
        </p:txBody>
      </p:sp>
      <p:sp>
        <p:nvSpPr>
          <p:cNvPr id="1049638"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panose="020B0604020202020204" pitchFamily="34" charset="0"/>
              </a:defRPr>
            </a:lvl1pPr>
          </a:lstStyle>
          <a:p>
            <a:fld id="{2031345F-9B58-44B2-B08F-E8A1FBC2B59D}" type="datetimeFigureOut">
              <a:rPr lang="en-GB"/>
              <a:t>26/03/2020</a:t>
            </a:fld>
            <a:endParaRPr lang="en-GB"/>
          </a:p>
        </p:txBody>
      </p:sp>
      <p:sp>
        <p:nvSpPr>
          <p:cNvPr id="1049639"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1049640"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49641"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panose="020B0604020202020204" pitchFamily="34" charset="0"/>
              </a:defRPr>
            </a:lvl1pPr>
          </a:lstStyle>
          <a:p>
            <a:endParaRPr lang="en-GB"/>
          </a:p>
        </p:txBody>
      </p:sp>
      <p:sp>
        <p:nvSpPr>
          <p:cNvPr id="1049642"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cs typeface="Arial" panose="020B0604020202020204" pitchFamily="34" charset="0"/>
              </a:defRPr>
            </a:lvl1pPr>
          </a:lstStyle>
          <a:p>
            <a:fld id="{23652135-A705-4A40-8FD4-CD449CF61AA5}" type="slidenum">
              <a:rPr lang="en-GB" altLang="en-US"/>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5" name="Slide Image Placeholder 1"/>
          <p:cNvSpPr>
            <a:spLocks noGrp="1" noRot="1" noChangeAspect="1"/>
          </p:cNvSpPr>
          <p:nvPr>
            <p:ph type="sldImg"/>
          </p:nvPr>
        </p:nvSpPr>
        <p:spPr/>
      </p:sp>
      <p:sp>
        <p:nvSpPr>
          <p:cNvPr id="1048586" name="Notes Placeholder 2"/>
          <p:cNvSpPr>
            <a:spLocks noGrp="1"/>
          </p:cNvSpPr>
          <p:nvPr>
            <p:ph type="body" idx="1"/>
          </p:nvPr>
        </p:nvSpPr>
        <p:spPr/>
        <p:txBody>
          <a:bodyPr>
            <a:normAutofit/>
          </a:bodyPr>
          <a:lstStyle/>
          <a:p>
            <a:endParaRPr lang="en-US" dirty="0"/>
          </a:p>
        </p:txBody>
      </p:sp>
      <p:sp>
        <p:nvSpPr>
          <p:cNvPr id="1048587" name="Slide Number Placeholder 3"/>
          <p:cNvSpPr>
            <a:spLocks noGrp="1"/>
          </p:cNvSpPr>
          <p:nvPr>
            <p:ph type="sldNum" sz="quarter" idx="10"/>
          </p:nvPr>
        </p:nvSpPr>
        <p:spPr/>
        <p:txBody>
          <a:bodyPr/>
          <a:lstStyle/>
          <a:p>
            <a:fld id="{23652135-A705-4A40-8FD4-CD449CF61AA5}" type="slidenum">
              <a:rPr lang="en-GB" altLang="en-US" smtClean="0"/>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Rectangle 7"/>
          <p:cNvSpPr>
            <a:spLocks noGrp="1" noChangeArrowheads="1"/>
          </p:cNvSpPr>
          <p:nvPr>
            <p:ph type="sldNum" sz="quarter" idx="5"/>
          </p:nvPr>
        </p:nvSpPr>
        <p:spPr bwMode="auto">
          <a:noFill/>
          <a:ln>
            <a:miter lim="800000"/>
          </a:ln>
        </p:spPr>
        <p:txBody>
          <a:bodyPr/>
          <a:lstStyle/>
          <a:p>
            <a:fld id="{F5B7B0A5-355E-4C3D-9602-E09BAD2D54EE}" type="slidenum">
              <a:rPr lang="en-US" altLang="en-US" smtClean="0">
                <a:cs typeface="Arial" panose="020B0604020202020204" pitchFamily="34" charset="0"/>
              </a:rPr>
              <a:t>11</a:t>
            </a:fld>
            <a:endParaRPr lang="en-US" altLang="en-US">
              <a:cs typeface="Arial" panose="020B0604020202020204" pitchFamily="34" charset="0"/>
            </a:endParaRPr>
          </a:p>
        </p:txBody>
      </p:sp>
      <p:sp>
        <p:nvSpPr>
          <p:cNvPr id="1048665" name="Rectangle 2"/>
          <p:cNvSpPr>
            <a:spLocks noGrp="1" noRot="1" noChangeAspect="1" noChangeArrowheads="1" noTextEdit="1"/>
          </p:cNvSpPr>
          <p:nvPr>
            <p:ph type="sldImg"/>
          </p:nvPr>
        </p:nvSpPr>
        <p:spPr bwMode="auto">
          <a:xfrm>
            <a:off x="1152525" y="693738"/>
            <a:ext cx="4552950" cy="3414712"/>
          </a:xfrm>
          <a:noFill/>
          <a:ln cap="flat">
            <a:solidFill>
              <a:schemeClr val="tx1"/>
            </a:solidFill>
            <a:miter lim="800000"/>
          </a:ln>
        </p:spPr>
      </p:sp>
      <p:sp>
        <p:nvSpPr>
          <p:cNvPr id="1048666" name="Rectangle 3"/>
          <p:cNvSpPr>
            <a:spLocks noGrp="1" noChangeArrowheads="1"/>
          </p:cNvSpPr>
          <p:nvPr>
            <p:ph type="body" idx="1"/>
          </p:nvPr>
        </p:nvSpPr>
        <p:spPr bwMode="auto">
          <a:noFill/>
        </p:spPr>
        <p:txBody>
          <a:bodyPr wrap="square" lIns="95655" tIns="46988" rIns="95655" bIns="46988"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69" name="Rectangle 7"/>
          <p:cNvSpPr>
            <a:spLocks noGrp="1" noChangeArrowheads="1"/>
          </p:cNvSpPr>
          <p:nvPr>
            <p:ph type="sldNum" sz="quarter" idx="5"/>
          </p:nvPr>
        </p:nvSpPr>
        <p:spPr bwMode="auto">
          <a:noFill/>
          <a:ln>
            <a:miter lim="800000"/>
          </a:ln>
        </p:spPr>
        <p:txBody>
          <a:bodyPr/>
          <a:lstStyle/>
          <a:p>
            <a:fld id="{8A16B9CC-00B7-44E0-9D92-0A2B6A927D12}" type="slidenum">
              <a:rPr lang="en-GB" altLang="en-US" smtClean="0">
                <a:latin typeface="Arial" panose="020B0604020202020204" pitchFamily="34" charset="0"/>
              </a:rPr>
              <a:t>118</a:t>
            </a:fld>
            <a:endParaRPr lang="en-GB" altLang="en-US">
              <a:latin typeface="Arial" panose="020B0604020202020204" pitchFamily="34" charset="0"/>
            </a:endParaRPr>
          </a:p>
        </p:txBody>
      </p:sp>
      <p:sp>
        <p:nvSpPr>
          <p:cNvPr id="1049470" name="Rectangle 2"/>
          <p:cNvSpPr>
            <a:spLocks noGrp="1" noRot="1" noChangeAspect="1" noChangeArrowheads="1" noTextEdit="1"/>
          </p:cNvSpPr>
          <p:nvPr>
            <p:ph type="sldImg"/>
          </p:nvPr>
        </p:nvSpPr>
        <p:spPr bwMode="auto">
          <a:noFill/>
          <a:ln>
            <a:solidFill>
              <a:srgbClr val="000000"/>
            </a:solidFill>
            <a:miter lim="800000"/>
          </a:ln>
        </p:spPr>
      </p:sp>
      <p:sp>
        <p:nvSpPr>
          <p:cNvPr id="1049471"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nl-NL" altLang="en-US" sz="1800">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75" name="Rectangle 7"/>
          <p:cNvSpPr>
            <a:spLocks noGrp="1" noChangeArrowheads="1"/>
          </p:cNvSpPr>
          <p:nvPr>
            <p:ph type="sldNum" sz="quarter" idx="5"/>
          </p:nvPr>
        </p:nvSpPr>
        <p:spPr bwMode="auto">
          <a:noFill/>
          <a:ln>
            <a:miter lim="800000"/>
          </a:ln>
        </p:spPr>
        <p:txBody>
          <a:bodyPr/>
          <a:lstStyle/>
          <a:p>
            <a:fld id="{67BF9180-1A50-4CF9-9381-20284A394692}" type="slidenum">
              <a:rPr lang="en-GB" altLang="en-US" smtClean="0">
                <a:latin typeface="Arial" panose="020B0604020202020204" pitchFamily="34" charset="0"/>
                <a:cs typeface="Arial" panose="020B0604020202020204" pitchFamily="34" charset="0"/>
              </a:rPr>
              <a:t>119</a:t>
            </a:fld>
            <a:endParaRPr lang="en-GB" altLang="en-US">
              <a:latin typeface="Arial" panose="020B0604020202020204" pitchFamily="34" charset="0"/>
              <a:cs typeface="Arial" panose="020B0604020202020204" pitchFamily="34" charset="0"/>
            </a:endParaRPr>
          </a:p>
        </p:txBody>
      </p:sp>
      <p:sp>
        <p:nvSpPr>
          <p:cNvPr id="1049476" name="Rectangle 2"/>
          <p:cNvSpPr>
            <a:spLocks noGrp="1" noRot="1" noChangeAspect="1" noChangeArrowheads="1" noTextEdit="1"/>
          </p:cNvSpPr>
          <p:nvPr>
            <p:ph type="sldImg"/>
          </p:nvPr>
        </p:nvSpPr>
        <p:spPr bwMode="auto">
          <a:noFill/>
          <a:ln>
            <a:solidFill>
              <a:srgbClr val="000000"/>
            </a:solidFill>
            <a:miter lim="800000"/>
          </a:ln>
        </p:spPr>
      </p:sp>
      <p:sp>
        <p:nvSpPr>
          <p:cNvPr id="1049477"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nl-NL" altLang="en-US" sz="1800" dirty="0">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80" name="Rectangle 7"/>
          <p:cNvSpPr>
            <a:spLocks noGrp="1" noChangeArrowheads="1"/>
          </p:cNvSpPr>
          <p:nvPr>
            <p:ph type="sldNum" sz="quarter" idx="5"/>
          </p:nvPr>
        </p:nvSpPr>
        <p:spPr bwMode="auto">
          <a:noFill/>
          <a:ln>
            <a:miter lim="800000"/>
          </a:ln>
        </p:spPr>
        <p:txBody>
          <a:bodyPr/>
          <a:lstStyle/>
          <a:p>
            <a:fld id="{28BA72D1-09F2-43CE-AC0A-C819AD2740E2}" type="slidenum">
              <a:rPr lang="en-GB" altLang="en-US" smtClean="0">
                <a:cs typeface="Arial" panose="020B0604020202020204" pitchFamily="34" charset="0"/>
              </a:rPr>
              <a:t>120</a:t>
            </a:fld>
            <a:endParaRPr lang="en-GB" altLang="en-US">
              <a:cs typeface="Arial" panose="020B0604020202020204" pitchFamily="34" charset="0"/>
            </a:endParaRPr>
          </a:p>
        </p:txBody>
      </p:sp>
      <p:sp>
        <p:nvSpPr>
          <p:cNvPr id="1049481" name="Rectangle 2"/>
          <p:cNvSpPr>
            <a:spLocks noGrp="1" noRot="1" noChangeAspect="1" noChangeArrowheads="1" noTextEdit="1"/>
          </p:cNvSpPr>
          <p:nvPr>
            <p:ph type="sldImg"/>
          </p:nvPr>
        </p:nvSpPr>
        <p:spPr bwMode="auto">
          <a:noFill/>
          <a:ln>
            <a:solidFill>
              <a:srgbClr val="000000"/>
            </a:solidFill>
            <a:miter lim="800000"/>
          </a:ln>
        </p:spPr>
      </p:sp>
      <p:sp>
        <p:nvSpPr>
          <p:cNvPr id="1049482" name="Rectangle 3"/>
          <p:cNvSpPr>
            <a:spLocks noGrp="1" noChangeArrowheads="1"/>
          </p:cNvSpPr>
          <p:nvPr>
            <p:ph type="body" idx="1"/>
          </p:nvPr>
        </p:nvSpPr>
        <p:spPr bwMode="auto">
          <a:noFill/>
        </p:spPr>
        <p:txBody>
          <a:bodyPr wrap="square" numCol="1" anchor="t" anchorCtr="0" compatLnSpc="1"/>
          <a:lstStyle/>
          <a:p>
            <a:endParaRPr lang="nl-NL" altLang="en-US">
              <a:latin typeface="Times"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9487" name="Rectangle 7"/>
          <p:cNvSpPr>
            <a:spLocks noGrp="1" noChangeArrowheads="1"/>
          </p:cNvSpPr>
          <p:nvPr>
            <p:ph type="sldNum" sz="quarter" idx="5"/>
          </p:nvPr>
        </p:nvSpPr>
        <p:spPr bwMode="auto">
          <a:noFill/>
          <a:ln>
            <a:miter lim="800000"/>
          </a:ln>
        </p:spPr>
        <p:txBody>
          <a:bodyPr/>
          <a:lstStyle/>
          <a:p>
            <a:fld id="{2EA7FBCE-BCA4-457A-89AA-8FBB6E755ED6}" type="slidenum">
              <a:rPr lang="en-US" altLang="en-US" smtClean="0">
                <a:latin typeface="Arial" panose="020B0604020202020204" pitchFamily="34" charset="0"/>
                <a:cs typeface="Arial" panose="020B0604020202020204" pitchFamily="34" charset="0"/>
              </a:rPr>
              <a:t>121</a:t>
            </a:fld>
            <a:endParaRPr lang="en-US" altLang="en-US">
              <a:latin typeface="Arial" panose="020B0604020202020204" pitchFamily="34" charset="0"/>
              <a:cs typeface="Arial" panose="020B0604020202020204" pitchFamily="34" charset="0"/>
            </a:endParaRPr>
          </a:p>
        </p:txBody>
      </p:sp>
      <p:sp>
        <p:nvSpPr>
          <p:cNvPr id="1049488"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ln>
        </p:spPr>
      </p:sp>
      <p:sp>
        <p:nvSpPr>
          <p:cNvPr id="1049489" name="Text Box 3"/>
          <p:cNvSpPr>
            <a:spLocks noGrp="1" noChangeArrowheads="1"/>
          </p:cNvSpPr>
          <p:nvPr>
            <p:ph type="body" idx="1"/>
          </p:nvPr>
        </p:nvSpPr>
        <p:spPr bwMode="auto"/>
        <p:txBody>
          <a:bodyPr wrap="none" numCol="1" anchor="ctr" anchorCtr="0" compatLnSpc="1"/>
          <a:lstStyle/>
          <a:p>
            <a:r>
              <a:rPr lang="en-GB" sz="1800" dirty="0">
                <a:solidFill>
                  <a:schemeClr val="tx1">
                    <a:lumMod val="50000"/>
                    <a:lumOff val="50000"/>
                  </a:schemeClr>
                </a:solidFill>
                <a:latin typeface="Arial" panose="020B0604020202020204" pitchFamily="34" charset="0"/>
                <a:cs typeface="Arial" panose="020B0604020202020204" pitchFamily="34" charset="0"/>
              </a:rPr>
              <a:t>Woods J </a:t>
            </a:r>
            <a:r>
              <a:rPr lang="en-GB" sz="1800" i="1" dirty="0">
                <a:solidFill>
                  <a:schemeClr val="tx1">
                    <a:lumMod val="50000"/>
                    <a:lumOff val="50000"/>
                  </a:schemeClr>
                </a:solidFill>
                <a:latin typeface="Arial" panose="020B0604020202020204" pitchFamily="34" charset="0"/>
                <a:cs typeface="Arial" panose="020B0604020202020204" pitchFamily="34" charset="0"/>
              </a:rPr>
              <a:t>et al</a:t>
            </a:r>
            <a:r>
              <a:rPr lang="en-GB" sz="1800" dirty="0">
                <a:solidFill>
                  <a:schemeClr val="tx1">
                    <a:lumMod val="50000"/>
                    <a:lumOff val="50000"/>
                  </a:schemeClr>
                </a:solidFill>
                <a:latin typeface="Arial" panose="020B0604020202020204" pitchFamily="34" charset="0"/>
                <a:cs typeface="Arial" panose="020B0604020202020204" pitchFamily="34" charset="0"/>
              </a:rPr>
              <a:t>., 2009.  </a:t>
            </a:r>
            <a:r>
              <a:rPr lang="en-GB" sz="1800" i="1" dirty="0">
                <a:solidFill>
                  <a:schemeClr val="tx1">
                    <a:lumMod val="50000"/>
                    <a:lumOff val="50000"/>
                  </a:schemeClr>
                </a:solidFill>
                <a:latin typeface="Arial" panose="020B0604020202020204" pitchFamily="34" charset="0"/>
                <a:cs typeface="Arial" panose="020B0604020202020204" pitchFamily="34" charset="0"/>
              </a:rPr>
              <a:t>Early symptomatic presbyopes – What correction modality works best?  </a:t>
            </a:r>
            <a:r>
              <a:rPr lang="en-GB" sz="1800" dirty="0">
                <a:solidFill>
                  <a:schemeClr val="tx1">
                    <a:lumMod val="50000"/>
                    <a:lumOff val="50000"/>
                  </a:schemeClr>
                </a:solidFill>
                <a:latin typeface="Arial" panose="020B0604020202020204" pitchFamily="34" charset="0"/>
                <a:cs typeface="Arial" panose="020B0604020202020204" pitchFamily="34" charset="0"/>
              </a:rPr>
              <a:t>Eye </a:t>
            </a:r>
            <a:r>
              <a:rPr lang="en-GB" sz="1800" dirty="0" err="1">
                <a:solidFill>
                  <a:schemeClr val="tx1">
                    <a:lumMod val="50000"/>
                    <a:lumOff val="50000"/>
                  </a:schemeClr>
                </a:solidFill>
                <a:latin typeface="Arial" panose="020B0604020202020204" pitchFamily="34" charset="0"/>
                <a:cs typeface="Arial" panose="020B0604020202020204" pitchFamily="34" charset="0"/>
              </a:rPr>
              <a:t>Cont</a:t>
            </a:r>
            <a:r>
              <a:rPr lang="en-GB" sz="1800" dirty="0">
                <a:solidFill>
                  <a:schemeClr val="tx1">
                    <a:lumMod val="50000"/>
                    <a:lumOff val="50000"/>
                  </a:schemeClr>
                </a:solidFill>
                <a:latin typeface="Arial" panose="020B0604020202020204" pitchFamily="34" charset="0"/>
                <a:cs typeface="Arial" panose="020B0604020202020204" pitchFamily="34" charset="0"/>
              </a:rPr>
              <a:t> Lens. 35(5): 221 – 226.</a:t>
            </a:r>
          </a:p>
          <a:p>
            <a:pPr eaLnBrk="1" hangingPunct="1">
              <a:spcBef>
                <a:spcPct val="0"/>
              </a:spcBef>
            </a:pPr>
            <a:br>
              <a:rPr lang="en-GB" altLang="en-US" sz="1800" dirty="0">
                <a:latin typeface="Arial" panose="020B0604020202020204" pitchFamily="34" charset="0"/>
              </a:rPr>
            </a:br>
            <a:endParaRPr lang="en-GB" altLang="en-US" sz="1800" dirty="0">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2" name="Rectangle 7"/>
          <p:cNvSpPr>
            <a:spLocks noGrp="1" noChangeArrowheads="1"/>
          </p:cNvSpPr>
          <p:nvPr>
            <p:ph type="sldNum" sz="quarter" idx="5"/>
          </p:nvPr>
        </p:nvSpPr>
        <p:spPr bwMode="auto">
          <a:noFill/>
          <a:ln>
            <a:miter lim="800000"/>
          </a:ln>
        </p:spPr>
        <p:txBody>
          <a:bodyPr/>
          <a:lstStyle/>
          <a:p>
            <a:fld id="{B30E54D2-8832-42AB-9184-65F2A0B7BDEE}" type="slidenum">
              <a:rPr lang="en-GB" altLang="en-US" smtClean="0"/>
              <a:t>122</a:t>
            </a:fld>
            <a:endParaRPr lang="en-GB" altLang="en-US"/>
          </a:p>
        </p:txBody>
      </p:sp>
      <p:sp>
        <p:nvSpPr>
          <p:cNvPr id="1049493" name="Rectangle 2"/>
          <p:cNvSpPr>
            <a:spLocks noGrp="1" noRot="1" noChangeAspect="1" noChangeArrowheads="1" noTextEdit="1"/>
          </p:cNvSpPr>
          <p:nvPr>
            <p:ph type="sldImg"/>
          </p:nvPr>
        </p:nvSpPr>
        <p:spPr bwMode="auto">
          <a:noFill/>
          <a:ln>
            <a:solidFill>
              <a:srgbClr val="000000"/>
            </a:solidFill>
            <a:miter lim="800000"/>
          </a:ln>
        </p:spPr>
      </p:sp>
      <p:sp>
        <p:nvSpPr>
          <p:cNvPr id="1049494" name="Rectangle 3"/>
          <p:cNvSpPr>
            <a:spLocks noGrp="1" noChangeArrowheads="1"/>
          </p:cNvSpPr>
          <p:nvPr>
            <p:ph type="body" idx="1"/>
          </p:nvPr>
        </p:nvSpPr>
        <p:spPr bwMode="auto">
          <a:noFill/>
        </p:spPr>
        <p:txBody>
          <a:bodyPr wrap="square" numCol="1" anchor="t" anchorCtr="0" compatLnSpc="1"/>
          <a:lstStyle/>
          <a:p>
            <a:endParaRPr lang="nl-NL" altLang="en-US" dirty="0">
              <a:latin typeface="Times"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7" name="Rectangle 7"/>
          <p:cNvSpPr>
            <a:spLocks noGrp="1" noChangeArrowheads="1"/>
          </p:cNvSpPr>
          <p:nvPr>
            <p:ph type="sldNum" sz="quarter" idx="5"/>
          </p:nvPr>
        </p:nvSpPr>
        <p:spPr bwMode="auto">
          <a:noFill/>
          <a:ln>
            <a:miter lim="800000"/>
          </a:ln>
        </p:spPr>
        <p:txBody>
          <a:bodyPr/>
          <a:lstStyle/>
          <a:p>
            <a:fld id="{7A531741-7845-48CE-9E21-3DEE0329390D}" type="slidenum">
              <a:rPr lang="en-GB" altLang="en-US" smtClean="0">
                <a:cs typeface="Arial" panose="020B0604020202020204" pitchFamily="34" charset="0"/>
              </a:rPr>
              <a:t>123</a:t>
            </a:fld>
            <a:endParaRPr lang="en-GB" altLang="en-US">
              <a:cs typeface="Arial" panose="020B0604020202020204" pitchFamily="34" charset="0"/>
            </a:endParaRPr>
          </a:p>
        </p:txBody>
      </p:sp>
      <p:sp>
        <p:nvSpPr>
          <p:cNvPr id="1049498" name="Rectangle 2"/>
          <p:cNvSpPr>
            <a:spLocks noGrp="1" noRot="1" noChangeAspect="1" noChangeArrowheads="1" noTextEdit="1"/>
          </p:cNvSpPr>
          <p:nvPr>
            <p:ph type="sldImg"/>
          </p:nvPr>
        </p:nvSpPr>
        <p:spPr bwMode="auto">
          <a:noFill/>
          <a:ln>
            <a:solidFill>
              <a:srgbClr val="000000"/>
            </a:solidFill>
            <a:miter lim="800000"/>
          </a:ln>
        </p:spPr>
      </p:sp>
      <p:sp>
        <p:nvSpPr>
          <p:cNvPr id="1049499" name="Rectangle 3"/>
          <p:cNvSpPr>
            <a:spLocks noGrp="1" noChangeArrowheads="1"/>
          </p:cNvSpPr>
          <p:nvPr>
            <p:ph type="body" idx="1"/>
          </p:nvPr>
        </p:nvSpPr>
        <p:spPr bwMode="auto">
          <a:noFill/>
        </p:spPr>
        <p:txBody>
          <a:bodyPr wrap="square" numCol="1" anchor="t" anchorCtr="0" compatLnSpc="1"/>
          <a:lstStyle/>
          <a:p>
            <a:endParaRPr lang="nl-NL" altLang="en-US">
              <a:latin typeface="Times"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03" name="Slide Image Placeholder 1"/>
          <p:cNvSpPr>
            <a:spLocks noGrp="1" noRot="1" noChangeAspect="1" noTextEdit="1"/>
          </p:cNvSpPr>
          <p:nvPr>
            <p:ph type="sldImg"/>
          </p:nvPr>
        </p:nvSpPr>
        <p:spPr bwMode="auto">
          <a:noFill/>
          <a:ln>
            <a:solidFill>
              <a:srgbClr val="000000"/>
            </a:solidFill>
            <a:miter lim="800000"/>
          </a:ln>
        </p:spPr>
      </p:sp>
      <p:sp>
        <p:nvSpPr>
          <p:cNvPr id="1049504" name="Notes Placeholder 2"/>
          <p:cNvSpPr>
            <a:spLocks noGrp="1"/>
          </p:cNvSpPr>
          <p:nvPr>
            <p:ph type="body" idx="1"/>
          </p:nvPr>
        </p:nvSpPr>
        <p:spPr bwMode="auto"/>
        <p:txBody>
          <a:bodyPr wrap="square" numCol="1" anchor="t" anchorCtr="0" compatLnSpc="1"/>
          <a:lstStyle/>
          <a:p>
            <a:pPr eaLnBrk="1" hangingPunct="1">
              <a:spcBef>
                <a:spcPct val="0"/>
              </a:spcBef>
            </a:pPr>
            <a:r>
              <a:rPr lang="en-GB" sz="1800" dirty="0">
                <a:solidFill>
                  <a:schemeClr val="tx1">
                    <a:lumMod val="50000"/>
                    <a:lumOff val="50000"/>
                  </a:schemeClr>
                </a:solidFill>
                <a:latin typeface="Arial" panose="020B0604020202020204" pitchFamily="34" charset="0"/>
                <a:cs typeface="Arial" panose="020B0604020202020204" pitchFamily="34" charset="0"/>
              </a:rPr>
              <a:t>Papas E </a:t>
            </a:r>
            <a:r>
              <a:rPr lang="en-GB" sz="1800" i="1" dirty="0">
                <a:solidFill>
                  <a:schemeClr val="tx1">
                    <a:lumMod val="50000"/>
                    <a:lumOff val="50000"/>
                  </a:schemeClr>
                </a:solidFill>
                <a:latin typeface="Arial" panose="020B0604020202020204" pitchFamily="34" charset="0"/>
                <a:cs typeface="Arial" panose="020B0604020202020204" pitchFamily="34" charset="0"/>
              </a:rPr>
              <a:t>et al.,</a:t>
            </a:r>
            <a:r>
              <a:rPr lang="en-GB" sz="1800" dirty="0">
                <a:solidFill>
                  <a:schemeClr val="tx1">
                    <a:lumMod val="50000"/>
                    <a:lumOff val="50000"/>
                  </a:schemeClr>
                </a:solidFill>
                <a:latin typeface="Arial" panose="020B0604020202020204" pitchFamily="34" charset="0"/>
                <a:cs typeface="Arial" panose="020B0604020202020204" pitchFamily="34" charset="0"/>
              </a:rPr>
              <a:t> 2009.  </a:t>
            </a:r>
            <a:r>
              <a:rPr lang="en-GB" sz="1800" i="1" dirty="0">
                <a:solidFill>
                  <a:schemeClr val="tx1">
                    <a:lumMod val="50000"/>
                    <a:lumOff val="50000"/>
                  </a:schemeClr>
                </a:solidFill>
                <a:latin typeface="Arial" panose="020B0604020202020204" pitchFamily="34" charset="0"/>
                <a:cs typeface="Arial" panose="020B0604020202020204" pitchFamily="34" charset="0"/>
              </a:rPr>
              <a:t>Utility of short-term evaluation of presbyopic contact lens performance</a:t>
            </a:r>
            <a:r>
              <a:rPr lang="en-GB" sz="1800" dirty="0">
                <a:solidFill>
                  <a:schemeClr val="tx1">
                    <a:lumMod val="50000"/>
                    <a:lumOff val="50000"/>
                  </a:schemeClr>
                </a:solidFill>
                <a:latin typeface="Arial" panose="020B0604020202020204" pitchFamily="34" charset="0"/>
                <a:cs typeface="Arial" panose="020B0604020202020204" pitchFamily="34" charset="0"/>
              </a:rPr>
              <a:t>. Eye </a:t>
            </a:r>
            <a:r>
              <a:rPr lang="en-GB" sz="1800" dirty="0" err="1">
                <a:solidFill>
                  <a:schemeClr val="tx1">
                    <a:lumMod val="50000"/>
                    <a:lumOff val="50000"/>
                  </a:schemeClr>
                </a:solidFill>
                <a:latin typeface="Arial" panose="020B0604020202020204" pitchFamily="34" charset="0"/>
                <a:cs typeface="Arial" panose="020B0604020202020204" pitchFamily="34" charset="0"/>
              </a:rPr>
              <a:t>Cont</a:t>
            </a:r>
            <a:r>
              <a:rPr lang="en-GB" sz="1800" dirty="0">
                <a:solidFill>
                  <a:schemeClr val="tx1">
                    <a:lumMod val="50000"/>
                    <a:lumOff val="50000"/>
                  </a:schemeClr>
                </a:solidFill>
                <a:latin typeface="Arial" panose="020B0604020202020204" pitchFamily="34" charset="0"/>
                <a:cs typeface="Arial" panose="020B0604020202020204" pitchFamily="34" charset="0"/>
              </a:rPr>
              <a:t> Lens 35(3): 144 - 148.</a:t>
            </a:r>
          </a:p>
          <a:p>
            <a:pPr eaLnBrk="1" hangingPunct="1">
              <a:spcBef>
                <a:spcPct val="0"/>
              </a:spcBef>
            </a:pPr>
            <a:endParaRPr lang="en-US" altLang="en-US" sz="1800" dirty="0">
              <a:latin typeface="Arial" panose="020B0604020202020204" pitchFamily="34" charset="0"/>
            </a:endParaRPr>
          </a:p>
        </p:txBody>
      </p:sp>
      <p:sp>
        <p:nvSpPr>
          <p:cNvPr id="1049505" name="Slide Number Placeholder 3"/>
          <p:cNvSpPr>
            <a:spLocks noGrp="1"/>
          </p:cNvSpPr>
          <p:nvPr>
            <p:ph type="sldNum" sz="quarter" idx="5"/>
          </p:nvPr>
        </p:nvSpPr>
        <p:spPr bwMode="auto">
          <a:noFill/>
          <a:ln>
            <a:miter lim="800000"/>
          </a:ln>
        </p:spPr>
        <p:txBody>
          <a:bodyPr/>
          <a:lstStyle/>
          <a:p>
            <a:fld id="{2DC12508-BE51-4294-B1A0-2DBCAFB35D51}" type="slidenum">
              <a:rPr lang="en-GB" altLang="en-US" smtClean="0">
                <a:latin typeface="Arial" panose="020B0604020202020204" pitchFamily="34" charset="0"/>
                <a:cs typeface="Arial" panose="020B0604020202020204" pitchFamily="34" charset="0"/>
              </a:rPr>
              <a:t>124</a:t>
            </a:fld>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09" name="Rectangle 7"/>
          <p:cNvSpPr>
            <a:spLocks noGrp="1" noChangeArrowheads="1"/>
          </p:cNvSpPr>
          <p:nvPr>
            <p:ph type="sldNum" sz="quarter" idx="5"/>
          </p:nvPr>
        </p:nvSpPr>
        <p:spPr bwMode="auto">
          <a:noFill/>
          <a:ln>
            <a:miter lim="800000"/>
          </a:ln>
        </p:spPr>
        <p:txBody>
          <a:bodyPr/>
          <a:lstStyle/>
          <a:p>
            <a:fld id="{C57ED395-05F0-4858-8C35-47465E1CB7C7}" type="slidenum">
              <a:rPr lang="en-US" altLang="en-US" smtClean="0">
                <a:latin typeface="Arial" panose="020B0604020202020204" pitchFamily="34" charset="0"/>
                <a:cs typeface="Arial" panose="020B0604020202020204" pitchFamily="34" charset="0"/>
              </a:rPr>
              <a:t>125</a:t>
            </a:fld>
            <a:endParaRPr lang="en-US" altLang="en-US">
              <a:latin typeface="Arial" panose="020B0604020202020204" pitchFamily="34" charset="0"/>
              <a:cs typeface="Arial" panose="020B0604020202020204" pitchFamily="34" charset="0"/>
            </a:endParaRPr>
          </a:p>
        </p:txBody>
      </p:sp>
      <p:sp>
        <p:nvSpPr>
          <p:cNvPr id="1049510"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511"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normAutofit fontScale="85000" lnSpcReduction="20000"/>
          </a:bodyPr>
          <a:lstStyle/>
          <a:p>
            <a:r>
              <a:rPr lang="en-GB" sz="2000" dirty="0" err="1">
                <a:solidFill>
                  <a:schemeClr val="tx1">
                    <a:lumMod val="50000"/>
                    <a:lumOff val="50000"/>
                  </a:schemeClr>
                </a:solidFill>
                <a:latin typeface="Arial" panose="020B0604020202020204" pitchFamily="34" charset="0"/>
                <a:cs typeface="Arial" panose="020B0604020202020204" pitchFamily="34" charset="0"/>
              </a:rPr>
              <a:t>Neadle</a:t>
            </a:r>
            <a:r>
              <a:rPr lang="en-GB" sz="2000" dirty="0">
                <a:solidFill>
                  <a:schemeClr val="tx1">
                    <a:lumMod val="50000"/>
                    <a:lumOff val="50000"/>
                  </a:schemeClr>
                </a:solidFill>
                <a:latin typeface="Arial" panose="020B0604020202020204" pitchFamily="34" charset="0"/>
                <a:cs typeface="Arial" panose="020B0604020202020204" pitchFamily="34" charset="0"/>
              </a:rPr>
              <a:t> S </a:t>
            </a:r>
            <a:r>
              <a:rPr lang="en-GB" sz="2000" i="1" dirty="0">
                <a:solidFill>
                  <a:schemeClr val="tx1">
                    <a:lumMod val="50000"/>
                    <a:lumOff val="50000"/>
                  </a:schemeClr>
                </a:solidFill>
                <a:latin typeface="Arial" panose="020B0604020202020204" pitchFamily="34" charset="0"/>
                <a:cs typeface="Arial" panose="020B0604020202020204" pitchFamily="34" charset="0"/>
              </a:rPr>
              <a:t>et al</a:t>
            </a:r>
            <a:r>
              <a:rPr lang="en-GB" sz="2000" dirty="0">
                <a:solidFill>
                  <a:schemeClr val="tx1">
                    <a:lumMod val="50000"/>
                    <a:lumOff val="50000"/>
                  </a:schemeClr>
                </a:solidFill>
                <a:latin typeface="Arial" panose="020B0604020202020204" pitchFamily="34" charset="0"/>
                <a:cs typeface="Arial" panose="020B0604020202020204" pitchFamily="34" charset="0"/>
              </a:rPr>
              <a:t>., 2010.  </a:t>
            </a:r>
            <a:r>
              <a:rPr lang="en-GB" sz="2000" i="1" dirty="0">
                <a:solidFill>
                  <a:schemeClr val="tx1">
                    <a:lumMod val="50000"/>
                    <a:lumOff val="50000"/>
                  </a:schemeClr>
                </a:solidFill>
                <a:latin typeface="Arial" panose="020B0604020202020204" pitchFamily="34" charset="0"/>
                <a:cs typeface="Arial" panose="020B0604020202020204" pitchFamily="34" charset="0"/>
              </a:rPr>
              <a:t>Do presbyopes prefer spectacles or multifocal contact lenses.  </a:t>
            </a:r>
            <a:r>
              <a:rPr lang="en-GB" sz="2000" dirty="0">
                <a:solidFill>
                  <a:schemeClr val="tx1">
                    <a:lumMod val="50000"/>
                    <a:lumOff val="50000"/>
                  </a:schemeClr>
                </a:solidFill>
                <a:latin typeface="Arial" panose="020B0604020202020204" pitchFamily="34" charset="0"/>
                <a:cs typeface="Arial" panose="020B0604020202020204" pitchFamily="34" charset="0"/>
              </a:rPr>
              <a:t>Poster at </a:t>
            </a:r>
            <a:r>
              <a:rPr lang="en-GB" sz="2000" dirty="0" err="1">
                <a:solidFill>
                  <a:schemeClr val="tx1">
                    <a:lumMod val="50000"/>
                    <a:lumOff val="50000"/>
                  </a:schemeClr>
                </a:solidFill>
                <a:latin typeface="Arial" panose="020B0604020202020204" pitchFamily="34" charset="0"/>
                <a:cs typeface="Arial" panose="020B0604020202020204" pitchFamily="34" charset="0"/>
              </a:rPr>
              <a:t>BCLA</a:t>
            </a:r>
            <a:r>
              <a:rPr lang="en-GB" sz="2000" dirty="0">
                <a:solidFill>
                  <a:schemeClr val="tx1">
                    <a:lumMod val="50000"/>
                    <a:lumOff val="50000"/>
                  </a:schemeClr>
                </a:solidFill>
                <a:latin typeface="Arial" panose="020B0604020202020204" pitchFamily="34" charset="0"/>
                <a:cs typeface="Arial" panose="020B0604020202020204" pitchFamily="34" charset="0"/>
              </a:rPr>
              <a:t> Annual Conference 2010.</a:t>
            </a:r>
          </a:p>
          <a:p>
            <a:pPr eaLnBrk="1" hangingPunct="1">
              <a:lnSpc>
                <a:spcPct val="90000"/>
              </a:lnSpc>
              <a:spcBef>
                <a:spcPct val="0"/>
              </a:spcBef>
            </a:pPr>
            <a:endParaRPr lang="en-US" altLang="en-US" sz="1900" dirty="0"/>
          </a:p>
          <a:p>
            <a:pPr eaLnBrk="1" hangingPunct="1">
              <a:lnSpc>
                <a:spcPct val="90000"/>
              </a:lnSpc>
              <a:spcBef>
                <a:spcPct val="0"/>
              </a:spcBef>
            </a:pPr>
            <a:r>
              <a:rPr lang="en-US" altLang="en-US" sz="1900" dirty="0"/>
              <a:t>Patients perceive the benefits of the two modalities as complementary:</a:t>
            </a:r>
          </a:p>
          <a:p>
            <a:pPr lvl="1" eaLnBrk="1" hangingPunct="1">
              <a:lnSpc>
                <a:spcPct val="90000"/>
              </a:lnSpc>
              <a:spcBef>
                <a:spcPct val="0"/>
              </a:spcBef>
            </a:pPr>
            <a:r>
              <a:rPr lang="en-US" altLang="en-US" sz="1800" dirty="0"/>
              <a:t>PALs </a:t>
            </a:r>
          </a:p>
          <a:p>
            <a:pPr lvl="2" eaLnBrk="1" hangingPunct="1">
              <a:lnSpc>
                <a:spcPct val="90000"/>
              </a:lnSpc>
              <a:spcBef>
                <a:spcPct val="0"/>
              </a:spcBef>
            </a:pPr>
            <a:r>
              <a:rPr lang="en-US" altLang="en-US" sz="1500" dirty="0"/>
              <a:t>Preferred for stationary / solitary activities that involve reading &amp; precise work</a:t>
            </a:r>
          </a:p>
          <a:p>
            <a:pPr lvl="2" eaLnBrk="1" hangingPunct="1">
              <a:lnSpc>
                <a:spcPct val="90000"/>
              </a:lnSpc>
              <a:spcBef>
                <a:spcPct val="0"/>
              </a:spcBef>
            </a:pPr>
            <a:r>
              <a:rPr lang="en-US" altLang="en-US" sz="1500" dirty="0"/>
              <a:t>Provide superior vision experience</a:t>
            </a:r>
          </a:p>
          <a:p>
            <a:pPr lvl="2" eaLnBrk="1" hangingPunct="1">
              <a:lnSpc>
                <a:spcPct val="90000"/>
              </a:lnSpc>
              <a:spcBef>
                <a:spcPct val="0"/>
              </a:spcBef>
            </a:pPr>
            <a:r>
              <a:rPr lang="en-US" altLang="en-US" sz="1500" dirty="0"/>
              <a:t>Lower rate of visual artifacts</a:t>
            </a:r>
          </a:p>
          <a:p>
            <a:pPr lvl="1" eaLnBrk="1" hangingPunct="1">
              <a:lnSpc>
                <a:spcPct val="90000"/>
              </a:lnSpc>
              <a:spcBef>
                <a:spcPct val="0"/>
              </a:spcBef>
            </a:pPr>
            <a:r>
              <a:rPr lang="en-US" altLang="en-US" sz="1800" dirty="0"/>
              <a:t>MFCL </a:t>
            </a:r>
          </a:p>
          <a:p>
            <a:pPr lvl="2" eaLnBrk="1" hangingPunct="1">
              <a:lnSpc>
                <a:spcPct val="90000"/>
              </a:lnSpc>
              <a:spcBef>
                <a:spcPct val="0"/>
              </a:spcBef>
            </a:pPr>
            <a:r>
              <a:rPr lang="en-US" altLang="en-US" sz="1500" dirty="0"/>
              <a:t>Seen as ‘lifestyle’ choice as they are better suited to seeing actively, providing a more natural experience, &amp; giving patient control over appearance</a:t>
            </a:r>
          </a:p>
          <a:p>
            <a:pPr lvl="2" eaLnBrk="1" hangingPunct="1">
              <a:lnSpc>
                <a:spcPct val="90000"/>
              </a:lnSpc>
              <a:spcBef>
                <a:spcPct val="0"/>
              </a:spcBef>
            </a:pPr>
            <a:r>
              <a:rPr lang="en-US" altLang="en-US" sz="1500" dirty="0"/>
              <a:t>Strong emotional connection of MFCL to concepts of self-image, self-worth, social acceptance &amp; social engagement </a:t>
            </a:r>
          </a:p>
          <a:p>
            <a:pPr lvl="2" eaLnBrk="1" hangingPunct="1">
              <a:lnSpc>
                <a:spcPct val="90000"/>
              </a:lnSpc>
              <a:spcBef>
                <a:spcPct val="0"/>
              </a:spcBef>
            </a:pPr>
            <a:r>
              <a:rPr lang="en-US" altLang="en-US" sz="1500" dirty="0"/>
              <a:t>Overall – MFCL preferred modality for majority of tasks over the course of the day</a:t>
            </a:r>
          </a:p>
          <a:p>
            <a:pPr eaLnBrk="1" hangingPunct="1">
              <a:lnSpc>
                <a:spcPct val="90000"/>
              </a:lnSpc>
              <a:spcBef>
                <a:spcPct val="0"/>
              </a:spcBef>
            </a:pPr>
            <a:endParaRPr lang="en-US" altLang="en-US" sz="1900" dirty="0"/>
          </a:p>
          <a:p>
            <a:pPr eaLnBrk="1" hangingPunct="1">
              <a:lnSpc>
                <a:spcPct val="90000"/>
              </a:lnSpc>
              <a:spcBef>
                <a:spcPct val="0"/>
              </a:spcBef>
            </a:pPr>
            <a:r>
              <a:rPr lang="en-US" altLang="en-US" sz="1900" dirty="0"/>
              <a:t>Patients participating in the study were able to effectively choose between modalities based on the time, place &amp; activity schedules they had in a certain day.</a:t>
            </a:r>
            <a:endParaRPr lang="en-US" altLang="en-US" dirty="0"/>
          </a:p>
          <a:p>
            <a:pPr eaLnBrk="1" hangingPunct="1">
              <a:lnSpc>
                <a:spcPct val="90000"/>
              </a:lnSpc>
              <a:spcBef>
                <a:spcPct val="0"/>
              </a:spcBef>
            </a:pPr>
            <a:endParaRPr lang="nl-NL"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14" name="Slide Image Placeholder 1"/>
          <p:cNvSpPr>
            <a:spLocks noGrp="1" noRot="1" noChangeAspect="1" noTextEdit="1"/>
          </p:cNvSpPr>
          <p:nvPr>
            <p:ph type="sldImg"/>
          </p:nvPr>
        </p:nvSpPr>
        <p:spPr bwMode="auto">
          <a:solidFill>
            <a:srgbClr val="FFFFFF"/>
          </a:solidFill>
          <a:ln>
            <a:solidFill>
              <a:srgbClr val="000000"/>
            </a:solidFill>
            <a:miter lim="800000"/>
          </a:ln>
        </p:spPr>
      </p:sp>
      <p:sp>
        <p:nvSpPr>
          <p:cNvPr id="1049515" name="Notes Placeholder 2"/>
          <p:cNvSpPr>
            <a:spLocks noGrp="1"/>
          </p:cNvSpPr>
          <p:nvPr>
            <p:ph type="body" idx="1"/>
          </p:nvPr>
        </p:nvSpPr>
        <p:spPr bwMode="auto">
          <a:xfrm>
            <a:off x="685800" y="4344988"/>
            <a:ext cx="5486400" cy="4113212"/>
          </a:xfrm>
          <a:solidFill>
            <a:srgbClr val="FFFFFF"/>
          </a:solidFill>
          <a:ln>
            <a:solidFill>
              <a:srgbClr val="000000"/>
            </a:solidFill>
            <a:miter lim="800000"/>
          </a:ln>
        </p:spPr>
        <p:txBody>
          <a:bodyPr wrap="square" numCol="1" anchor="t" anchorCtr="0" compatLnSpc="1"/>
          <a:lstStyle/>
          <a:p>
            <a:r>
              <a:rPr lang="en-GB" sz="1400" dirty="0" err="1">
                <a:solidFill>
                  <a:schemeClr val="tx1">
                    <a:lumMod val="50000"/>
                    <a:lumOff val="50000"/>
                  </a:schemeClr>
                </a:solidFill>
                <a:latin typeface="Arial" panose="020B0604020202020204" pitchFamily="34" charset="0"/>
                <a:cs typeface="Arial" panose="020B0604020202020204" pitchFamily="34" charset="0"/>
              </a:rPr>
              <a:t>Neadle</a:t>
            </a:r>
            <a:r>
              <a:rPr lang="en-GB" sz="1400" dirty="0">
                <a:solidFill>
                  <a:schemeClr val="tx1">
                    <a:lumMod val="50000"/>
                    <a:lumOff val="50000"/>
                  </a:schemeClr>
                </a:solidFill>
                <a:latin typeface="Arial" panose="020B0604020202020204" pitchFamily="34" charset="0"/>
                <a:cs typeface="Arial" panose="020B0604020202020204" pitchFamily="34" charset="0"/>
              </a:rPr>
              <a:t> S </a:t>
            </a:r>
            <a:r>
              <a:rPr lang="en-GB" sz="1400" i="1" dirty="0">
                <a:solidFill>
                  <a:schemeClr val="tx1">
                    <a:lumMod val="50000"/>
                    <a:lumOff val="50000"/>
                  </a:schemeClr>
                </a:solidFill>
                <a:latin typeface="Arial" panose="020B0604020202020204" pitchFamily="34" charset="0"/>
                <a:cs typeface="Arial" panose="020B0604020202020204" pitchFamily="34" charset="0"/>
              </a:rPr>
              <a:t>et al</a:t>
            </a:r>
            <a:r>
              <a:rPr lang="en-GB" sz="1400" dirty="0">
                <a:solidFill>
                  <a:schemeClr val="tx1">
                    <a:lumMod val="50000"/>
                    <a:lumOff val="50000"/>
                  </a:schemeClr>
                </a:solidFill>
                <a:latin typeface="Arial" panose="020B0604020202020204" pitchFamily="34" charset="0"/>
                <a:cs typeface="Arial" panose="020B0604020202020204" pitchFamily="34" charset="0"/>
              </a:rPr>
              <a:t>., 2010.  </a:t>
            </a:r>
            <a:r>
              <a:rPr lang="en-GB" sz="1400" i="1" dirty="0">
                <a:solidFill>
                  <a:schemeClr val="tx1">
                    <a:lumMod val="50000"/>
                    <a:lumOff val="50000"/>
                  </a:schemeClr>
                </a:solidFill>
                <a:latin typeface="Arial" panose="020B0604020202020204" pitchFamily="34" charset="0"/>
                <a:cs typeface="Arial" panose="020B0604020202020204" pitchFamily="34" charset="0"/>
              </a:rPr>
              <a:t>Do presbyopes prefer spectacles or multifocal contact lenses.  </a:t>
            </a:r>
            <a:r>
              <a:rPr lang="en-GB" sz="1400" dirty="0">
                <a:solidFill>
                  <a:schemeClr val="tx1">
                    <a:lumMod val="50000"/>
                    <a:lumOff val="50000"/>
                  </a:schemeClr>
                </a:solidFill>
                <a:latin typeface="Arial" panose="020B0604020202020204" pitchFamily="34" charset="0"/>
                <a:cs typeface="Arial" panose="020B0604020202020204" pitchFamily="34" charset="0"/>
              </a:rPr>
              <a:t>Poster at </a:t>
            </a:r>
            <a:r>
              <a:rPr lang="en-GB" sz="1400" dirty="0" err="1">
                <a:solidFill>
                  <a:schemeClr val="tx1">
                    <a:lumMod val="50000"/>
                    <a:lumOff val="50000"/>
                  </a:schemeClr>
                </a:solidFill>
                <a:latin typeface="Arial" panose="020B0604020202020204" pitchFamily="34" charset="0"/>
                <a:cs typeface="Arial" panose="020B0604020202020204" pitchFamily="34" charset="0"/>
              </a:rPr>
              <a:t>BCLA</a:t>
            </a:r>
            <a:r>
              <a:rPr lang="en-GB" sz="1400" dirty="0">
                <a:solidFill>
                  <a:schemeClr val="tx1">
                    <a:lumMod val="50000"/>
                    <a:lumOff val="50000"/>
                  </a:schemeClr>
                </a:solidFill>
                <a:latin typeface="Arial" panose="020B0604020202020204" pitchFamily="34" charset="0"/>
                <a:cs typeface="Arial" panose="020B0604020202020204" pitchFamily="34" charset="0"/>
              </a:rPr>
              <a:t> Annual Conference 2010.</a:t>
            </a:r>
          </a:p>
          <a:p>
            <a:pPr eaLnBrk="1" hangingPunct="1">
              <a:lnSpc>
                <a:spcPct val="70000"/>
              </a:lnSpc>
              <a:spcBef>
                <a:spcPct val="0"/>
              </a:spcBef>
            </a:pPr>
            <a:endParaRPr lang="en-US" sz="1400" dirty="0">
              <a:latin typeface="Arial" panose="020B0604020202020204" pitchFamily="34" charset="0"/>
              <a:cs typeface="Arial" panose="020B0604020202020204" pitchFamily="34" charset="0"/>
            </a:endParaRPr>
          </a:p>
          <a:p>
            <a:pPr eaLnBrk="1" hangingPunct="1">
              <a:lnSpc>
                <a:spcPct val="70000"/>
              </a:lnSpc>
              <a:spcBef>
                <a:spcPct val="0"/>
              </a:spcBef>
            </a:pPr>
            <a:r>
              <a:rPr lang="en-US" sz="1400" dirty="0">
                <a:latin typeface="Arial" panose="020B0604020202020204" pitchFamily="34" charset="0"/>
                <a:cs typeface="Arial" panose="020B0604020202020204" pitchFamily="34" charset="0"/>
              </a:rPr>
              <a:t>This study shows the very interesting reality that when </a:t>
            </a:r>
            <a:r>
              <a:rPr lang="en-US" sz="1400" dirty="0" err="1">
                <a:latin typeface="Arial" panose="020B0604020202020204" pitchFamily="34" charset="0"/>
                <a:cs typeface="Arial" panose="020B0604020202020204" pitchFamily="34" charset="0"/>
              </a:rPr>
              <a:t>Px</a:t>
            </a:r>
            <a:r>
              <a:rPr lang="en-US" sz="1400" dirty="0">
                <a:latin typeface="Arial" panose="020B0604020202020204" pitchFamily="34" charset="0"/>
                <a:cs typeface="Arial" panose="020B0604020202020204" pitchFamily="34" charset="0"/>
              </a:rPr>
              <a:t> are questioned about their experience having tried </a:t>
            </a:r>
            <a:r>
              <a:rPr lang="en-US" sz="1400" dirty="0" err="1">
                <a:latin typeface="Arial" panose="020B0604020202020204" pitchFamily="34" charset="0"/>
                <a:cs typeface="Arial" panose="020B0604020202020204" pitchFamily="34" charset="0"/>
              </a:rPr>
              <a:t>PALs</a:t>
            </a:r>
            <a:r>
              <a:rPr lang="en-US" sz="1400" dirty="0">
                <a:latin typeface="Arial" panose="020B0604020202020204" pitchFamily="34" charset="0"/>
                <a:cs typeface="Arial" panose="020B0604020202020204" pitchFamily="34" charset="0"/>
              </a:rPr>
              <a:t> &amp; </a:t>
            </a:r>
            <a:r>
              <a:rPr lang="en-US" sz="1400" dirty="0" err="1">
                <a:latin typeface="Arial" panose="020B0604020202020204" pitchFamily="34" charset="0"/>
                <a:cs typeface="Arial" panose="020B0604020202020204" pitchFamily="34" charset="0"/>
              </a:rPr>
              <a:t>MFCLs</a:t>
            </a:r>
            <a:r>
              <a:rPr lang="en-US" sz="1400" dirty="0">
                <a:latin typeface="Arial" panose="020B0604020202020204" pitchFamily="34" charset="0"/>
                <a:cs typeface="Arial" panose="020B0604020202020204" pitchFamily="34" charset="0"/>
              </a:rPr>
              <a:t> they overwhelmingly see a place for both types of correction in their lives. </a:t>
            </a:r>
          </a:p>
          <a:p>
            <a:pPr eaLnBrk="1" hangingPunct="1">
              <a:lnSpc>
                <a:spcPct val="70000"/>
              </a:lnSpc>
              <a:spcBef>
                <a:spcPct val="0"/>
              </a:spcBef>
            </a:pPr>
            <a:r>
              <a:rPr lang="en-US" sz="1400" dirty="0">
                <a:latin typeface="Arial" panose="020B0604020202020204" pitchFamily="34" charset="0"/>
                <a:cs typeface="Arial" panose="020B0604020202020204" pitchFamily="34" charset="0"/>
              </a:rPr>
              <a:t>The study was a one week crossover study, </a:t>
            </a:r>
            <a:r>
              <a:rPr lang="en-US" sz="1400" i="1" dirty="0">
                <a:latin typeface="Arial" panose="020B0604020202020204" pitchFamily="34" charset="0"/>
                <a:cs typeface="Arial" panose="020B0604020202020204" pitchFamily="34" charset="0"/>
              </a:rPr>
              <a:t>(45% +2.00 to +2.50 Add, 55% +0.75 to +1.75 Add. 41% habitual correction Specs; 59% habitual correction CLs). </a:t>
            </a:r>
          </a:p>
          <a:p>
            <a:pPr eaLnBrk="1" hangingPunct="1">
              <a:lnSpc>
                <a:spcPct val="70000"/>
              </a:lnSpc>
              <a:spcBef>
                <a:spcPct val="0"/>
              </a:spcBef>
            </a:pPr>
            <a:r>
              <a:rPr lang="en-US" sz="1400" dirty="0">
                <a:latin typeface="Arial" panose="020B0604020202020204" pitchFamily="34" charset="0"/>
                <a:cs typeface="Arial" panose="020B0604020202020204" pitchFamily="34" charset="0"/>
              </a:rPr>
              <a:t>The study summarized: </a:t>
            </a:r>
          </a:p>
          <a:p>
            <a:pPr marL="342900" indent="-342900" eaLnBrk="1" hangingPunct="1">
              <a:lnSpc>
                <a:spcPct val="70000"/>
              </a:lnSpc>
              <a:spcBef>
                <a:spcPct val="0"/>
              </a:spcBef>
              <a:buFontTx/>
              <a:buAutoNum type="arabicPeriod"/>
            </a:pPr>
            <a:r>
              <a:rPr lang="en-US" sz="1400" dirty="0">
                <a:latin typeface="Arial" panose="020B0604020202020204" pitchFamily="34" charset="0"/>
                <a:cs typeface="Arial" panose="020B0604020202020204" pitchFamily="34" charset="0"/>
              </a:rPr>
              <a:t>Use of system (</a:t>
            </a:r>
            <a:r>
              <a:rPr lang="en-US" sz="1400" dirty="0" err="1">
                <a:latin typeface="Arial" panose="020B0604020202020204" pitchFamily="34" charset="0"/>
                <a:cs typeface="Arial" panose="020B0604020202020204" pitchFamily="34" charset="0"/>
              </a:rPr>
              <a:t>PALs</a:t>
            </a:r>
            <a:r>
              <a:rPr lang="en-US" sz="1400" dirty="0">
                <a:latin typeface="Arial" panose="020B0604020202020204" pitchFamily="34" charset="0"/>
                <a:cs typeface="Arial" panose="020B0604020202020204" pitchFamily="34" charset="0"/>
              </a:rPr>
              <a:t> &amp; </a:t>
            </a:r>
            <a:r>
              <a:rPr lang="en-US" sz="1400" dirty="0" err="1">
                <a:latin typeface="Arial" panose="020B0604020202020204" pitchFamily="34" charset="0"/>
                <a:cs typeface="Arial" panose="020B0604020202020204" pitchFamily="34" charset="0"/>
              </a:rPr>
              <a:t>MFCLs</a:t>
            </a:r>
            <a:r>
              <a:rPr lang="en-US" sz="1400" dirty="0">
                <a:latin typeface="Arial" panose="020B0604020202020204" pitchFamily="34" charset="0"/>
                <a:cs typeface="Arial" panose="020B0604020202020204" pitchFamily="34" charset="0"/>
              </a:rPr>
              <a:t>) optimal option to meet vision requirements. </a:t>
            </a:r>
          </a:p>
          <a:p>
            <a:pPr marL="342900" indent="-342900" eaLnBrk="1" hangingPunct="1">
              <a:lnSpc>
                <a:spcPct val="70000"/>
              </a:lnSpc>
              <a:spcBef>
                <a:spcPct val="0"/>
              </a:spcBef>
              <a:buFontTx/>
              <a:buAutoNum type="arabicPeriod"/>
            </a:pPr>
            <a:r>
              <a:rPr lang="en-US" sz="1400" dirty="0">
                <a:latin typeface="Arial" panose="020B0604020202020204" pitchFamily="34" charset="0"/>
                <a:cs typeface="Arial" panose="020B0604020202020204" pitchFamily="34" charset="0"/>
              </a:rPr>
              <a:t>Patients perceive the benefits of the two modalities as complementary. </a:t>
            </a:r>
          </a:p>
          <a:p>
            <a:pPr marL="342900" indent="-342900" eaLnBrk="1" hangingPunct="1">
              <a:lnSpc>
                <a:spcPct val="70000"/>
              </a:lnSpc>
              <a:spcBef>
                <a:spcPct val="0"/>
              </a:spcBef>
              <a:buFontTx/>
              <a:buAutoNum type="arabicPeriod"/>
            </a:pPr>
            <a:r>
              <a:rPr lang="en-US" sz="1400" dirty="0">
                <a:latin typeface="Arial" panose="020B0604020202020204" pitchFamily="34" charset="0"/>
                <a:cs typeface="Arial" panose="020B0604020202020204" pitchFamily="34" charset="0"/>
              </a:rPr>
              <a:t>Patients able to choose effectively between modalities based on the time, place &amp; activities in any specific day.</a:t>
            </a:r>
            <a:endParaRPr lang="en-US" sz="800" dirty="0">
              <a:latin typeface="Arial" panose="020B0604020202020204" pitchFamily="34" charset="0"/>
              <a:cs typeface="Arial" panose="020B0604020202020204" pitchFamily="34" charset="0"/>
            </a:endParaRPr>
          </a:p>
          <a:p>
            <a:pPr eaLnBrk="1" hangingPunct="1">
              <a:lnSpc>
                <a:spcPct val="70000"/>
              </a:lnSpc>
              <a:spcBef>
                <a:spcPct val="0"/>
              </a:spcBef>
            </a:pPr>
            <a:endParaRPr lang="en-GB" sz="1400" dirty="0">
              <a:latin typeface="Arial" panose="020B0604020202020204" pitchFamily="34" charset="0"/>
              <a:cs typeface="Arial" panose="020B0604020202020204" pitchFamily="34" charset="0"/>
            </a:endParaRPr>
          </a:p>
          <a:p>
            <a:pPr eaLnBrk="1" hangingPunct="1">
              <a:lnSpc>
                <a:spcPct val="70000"/>
              </a:lnSpc>
              <a:spcBef>
                <a:spcPct val="0"/>
              </a:spcBef>
            </a:pPr>
            <a:r>
              <a:rPr lang="en-GB" sz="1400" dirty="0">
                <a:latin typeface="Arial" panose="020B0604020202020204" pitchFamily="34" charset="0"/>
                <a:cs typeface="Arial" panose="020B0604020202020204" pitchFamily="34" charset="0"/>
              </a:rPr>
              <a:t>This really does reflect the real-world as we know it.  The vast majority of your presbyopic CL wearers will be complementing their correction with the use of glasses at some points in the day.  From a patient perspective the real opportunity to educate on the fact that at this stage of life no one visual correction will meet all of their requirements.</a:t>
            </a:r>
          </a:p>
        </p:txBody>
      </p:sp>
      <p:sp>
        <p:nvSpPr>
          <p:cNvPr id="1049516" name="Slide Number Placeholder 3"/>
          <p:cNvSpPr txBox="1">
            <a:spLocks noGrp="1"/>
          </p:cNvSpPr>
          <p:nvPr/>
        </p:nvSpPr>
        <p:spPr bwMode="auto">
          <a:xfrm>
            <a:off x="3886200" y="8685213"/>
            <a:ext cx="2970213" cy="457200"/>
          </a:xfrm>
          <a:prstGeom prst="rect">
            <a:avLst/>
          </a:prstGeom>
          <a:noFill/>
          <a:ln w="9525">
            <a:noFill/>
            <a:miter lim="800000"/>
          </a:ln>
        </p:spPr>
        <p:txBody>
          <a:bodyPr lIns="88148" tIns="44073" rIns="88148" bIns="44073" anchor="b"/>
          <a:lstStyle/>
          <a:p>
            <a:pPr algn="r"/>
            <a:fld id="{72AA51EF-E87C-4154-9DF5-B65E4093C272}" type="slidenum">
              <a:rPr lang="en-US" altLang="en-US" sz="1200"/>
              <a:t>126</a:t>
            </a:fld>
            <a:endParaRPr lang="en-US" altLang="en-US" sz="12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19" name="Slide Image Placeholder 1"/>
          <p:cNvSpPr>
            <a:spLocks noGrp="1" noRot="1" noChangeAspect="1" noTextEdit="1"/>
          </p:cNvSpPr>
          <p:nvPr>
            <p:ph type="sldImg"/>
          </p:nvPr>
        </p:nvSpPr>
        <p:spPr bwMode="auto">
          <a:noFill/>
          <a:ln>
            <a:solidFill>
              <a:srgbClr val="000000"/>
            </a:solidFill>
            <a:miter lim="800000"/>
          </a:ln>
        </p:spPr>
      </p:sp>
      <p:sp>
        <p:nvSpPr>
          <p:cNvPr id="1049520"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z="1800">
              <a:latin typeface="Arial" panose="020B0604020202020204" pitchFamily="34" charset="0"/>
            </a:endParaRPr>
          </a:p>
        </p:txBody>
      </p:sp>
      <p:sp>
        <p:nvSpPr>
          <p:cNvPr id="1049521" name="Slide Number Placeholder 3"/>
          <p:cNvSpPr>
            <a:spLocks noGrp="1"/>
          </p:cNvSpPr>
          <p:nvPr>
            <p:ph type="sldNum" sz="quarter" idx="5"/>
          </p:nvPr>
        </p:nvSpPr>
        <p:spPr bwMode="auto">
          <a:noFill/>
          <a:ln>
            <a:miter lim="800000"/>
          </a:ln>
        </p:spPr>
        <p:txBody>
          <a:bodyPr/>
          <a:lstStyle/>
          <a:p>
            <a:fld id="{F29B2A44-019D-47B9-8E81-C111CC5FE2BE}" type="slidenum">
              <a:rPr lang="en-GB" altLang="en-US" smtClean="0">
                <a:latin typeface="Arial" panose="020B0604020202020204" pitchFamily="34" charset="0"/>
                <a:cs typeface="Arial" panose="020B0604020202020204" pitchFamily="34" charset="0"/>
              </a:rPr>
              <a:t>127</a:t>
            </a:fld>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Rectangle 5"/>
          <p:cNvSpPr>
            <a:spLocks noGrp="1" noChangeArrowheads="1"/>
          </p:cNvSpPr>
          <p:nvPr>
            <p:ph type="sldNum" sz="quarter" idx="5"/>
          </p:nvPr>
        </p:nvSpPr>
        <p:spPr bwMode="auto">
          <a:noFill/>
          <a:ln>
            <a:miter lim="800000"/>
          </a:ln>
        </p:spPr>
        <p:txBody>
          <a:bodyPr/>
          <a:lstStyle/>
          <a:p>
            <a:fld id="{336A0C3A-8128-4DE0-8208-4223AAED5D3B}" type="slidenum">
              <a:rPr lang="en-US" altLang="en-US" smtClean="0"/>
              <a:t>12</a:t>
            </a:fld>
            <a:endParaRPr lang="en-US" altLang="en-US"/>
          </a:p>
        </p:txBody>
      </p:sp>
      <p:sp>
        <p:nvSpPr>
          <p:cNvPr id="1048673" name="Rectangle 2"/>
          <p:cNvSpPr>
            <a:spLocks noChangeArrowheads="1"/>
          </p:cNvSpPr>
          <p:nvPr/>
        </p:nvSpPr>
        <p:spPr bwMode="auto">
          <a:xfrm>
            <a:off x="3887788" y="6350"/>
            <a:ext cx="2970212" cy="427038"/>
          </a:xfrm>
          <a:prstGeom prst="rect">
            <a:avLst/>
          </a:prstGeom>
          <a:noFill/>
          <a:ln w="9525">
            <a:noFill/>
            <a:miter lim="800000"/>
          </a:ln>
        </p:spPr>
        <p:txBody>
          <a:bodyPr wrap="none" anchor="ctr"/>
          <a:lstStyle/>
          <a:p>
            <a:endParaRPr lang="en-US" altLang="en-US"/>
          </a:p>
        </p:txBody>
      </p:sp>
      <p:sp>
        <p:nvSpPr>
          <p:cNvPr id="1048674" name="Rectangle 3"/>
          <p:cNvSpPr>
            <a:spLocks noChangeArrowheads="1"/>
          </p:cNvSpPr>
          <p:nvPr/>
        </p:nvSpPr>
        <p:spPr bwMode="auto">
          <a:xfrm>
            <a:off x="3887788" y="8704263"/>
            <a:ext cx="2970212" cy="427037"/>
          </a:xfrm>
          <a:prstGeom prst="rect">
            <a:avLst/>
          </a:prstGeom>
          <a:noFill/>
          <a:ln w="9525">
            <a:noFill/>
            <a:miter lim="800000"/>
          </a:ln>
        </p:spPr>
        <p:txBody>
          <a:bodyPr lIns="19886" tIns="0" rIns="19886" bIns="0" anchor="b"/>
          <a:lstStyle/>
          <a:p>
            <a:pPr defTabSz="955675"/>
            <a:r>
              <a:rPr lang="en-US" altLang="en-US" sz="1100" i="1">
                <a:latin typeface="Times New Roman" panose="02020603050405020304" pitchFamily="18" charset="0"/>
              </a:rPr>
              <a:t>12</a:t>
            </a:r>
          </a:p>
        </p:txBody>
      </p:sp>
      <p:sp>
        <p:nvSpPr>
          <p:cNvPr id="1048675" name="Rectangle 4"/>
          <p:cNvSpPr>
            <a:spLocks noChangeArrowheads="1"/>
          </p:cNvSpPr>
          <p:nvPr/>
        </p:nvSpPr>
        <p:spPr bwMode="auto">
          <a:xfrm>
            <a:off x="0" y="8704263"/>
            <a:ext cx="2970213" cy="427037"/>
          </a:xfrm>
          <a:prstGeom prst="rect">
            <a:avLst/>
          </a:prstGeom>
          <a:noFill/>
          <a:ln w="9525">
            <a:noFill/>
            <a:miter lim="800000"/>
          </a:ln>
        </p:spPr>
        <p:txBody>
          <a:bodyPr wrap="none" anchor="ctr"/>
          <a:lstStyle/>
          <a:p>
            <a:endParaRPr lang="en-US" altLang="en-US"/>
          </a:p>
        </p:txBody>
      </p:sp>
      <p:sp>
        <p:nvSpPr>
          <p:cNvPr id="1048676" name="Rectangle 5"/>
          <p:cNvSpPr>
            <a:spLocks noChangeArrowheads="1"/>
          </p:cNvSpPr>
          <p:nvPr/>
        </p:nvSpPr>
        <p:spPr bwMode="auto">
          <a:xfrm>
            <a:off x="0" y="6350"/>
            <a:ext cx="2970213" cy="427038"/>
          </a:xfrm>
          <a:prstGeom prst="rect">
            <a:avLst/>
          </a:prstGeom>
          <a:noFill/>
          <a:ln w="9525">
            <a:noFill/>
            <a:miter lim="800000"/>
          </a:ln>
        </p:spPr>
        <p:txBody>
          <a:bodyPr wrap="none" anchor="ctr"/>
          <a:lstStyle/>
          <a:p>
            <a:endParaRPr lang="en-US" altLang="en-US"/>
          </a:p>
        </p:txBody>
      </p:sp>
      <p:sp>
        <p:nvSpPr>
          <p:cNvPr id="1048677" name="Rectangle 6"/>
          <p:cNvSpPr>
            <a:spLocks noChangeArrowheads="1"/>
          </p:cNvSpPr>
          <p:nvPr/>
        </p:nvSpPr>
        <p:spPr bwMode="auto">
          <a:xfrm>
            <a:off x="3886200" y="3175"/>
            <a:ext cx="2971800" cy="427038"/>
          </a:xfrm>
          <a:prstGeom prst="rect">
            <a:avLst/>
          </a:prstGeom>
          <a:noFill/>
          <a:ln w="9525">
            <a:noFill/>
            <a:miter lim="800000"/>
          </a:ln>
        </p:spPr>
        <p:txBody>
          <a:bodyPr wrap="none" anchor="ctr"/>
          <a:lstStyle/>
          <a:p>
            <a:endParaRPr lang="en-US" altLang="en-US"/>
          </a:p>
        </p:txBody>
      </p:sp>
      <p:sp>
        <p:nvSpPr>
          <p:cNvPr id="1048678" name="Rectangle 7"/>
          <p:cNvSpPr>
            <a:spLocks noChangeArrowheads="1"/>
          </p:cNvSpPr>
          <p:nvPr/>
        </p:nvSpPr>
        <p:spPr bwMode="auto">
          <a:xfrm>
            <a:off x="3886200" y="8702675"/>
            <a:ext cx="2971800" cy="427038"/>
          </a:xfrm>
          <a:prstGeom prst="rect">
            <a:avLst/>
          </a:prstGeom>
          <a:noFill/>
          <a:ln w="9525">
            <a:noFill/>
            <a:miter lim="800000"/>
          </a:ln>
        </p:spPr>
        <p:txBody>
          <a:bodyPr lIns="19886" tIns="0" rIns="19886" bIns="0" anchor="b"/>
          <a:lstStyle/>
          <a:p>
            <a:pPr defTabSz="955675"/>
            <a:r>
              <a:rPr lang="en-US" altLang="en-US" sz="1100" i="1">
                <a:latin typeface="Times New Roman" panose="02020603050405020304" pitchFamily="18" charset="0"/>
              </a:rPr>
              <a:t>12</a:t>
            </a:r>
          </a:p>
        </p:txBody>
      </p:sp>
      <p:sp>
        <p:nvSpPr>
          <p:cNvPr id="1048679" name="Rectangle 8"/>
          <p:cNvSpPr>
            <a:spLocks noChangeArrowheads="1"/>
          </p:cNvSpPr>
          <p:nvPr/>
        </p:nvSpPr>
        <p:spPr bwMode="auto">
          <a:xfrm>
            <a:off x="-1588" y="8702675"/>
            <a:ext cx="2970213" cy="427038"/>
          </a:xfrm>
          <a:prstGeom prst="rect">
            <a:avLst/>
          </a:prstGeom>
          <a:noFill/>
          <a:ln w="9525">
            <a:noFill/>
            <a:miter lim="800000"/>
          </a:ln>
        </p:spPr>
        <p:txBody>
          <a:bodyPr wrap="none" anchor="ctr"/>
          <a:lstStyle/>
          <a:p>
            <a:endParaRPr lang="en-US" altLang="en-US"/>
          </a:p>
        </p:txBody>
      </p:sp>
      <p:sp>
        <p:nvSpPr>
          <p:cNvPr id="1048680" name="Rectangle 9"/>
          <p:cNvSpPr>
            <a:spLocks noChangeArrowheads="1"/>
          </p:cNvSpPr>
          <p:nvPr/>
        </p:nvSpPr>
        <p:spPr bwMode="auto">
          <a:xfrm>
            <a:off x="-1588" y="3175"/>
            <a:ext cx="2970213" cy="427038"/>
          </a:xfrm>
          <a:prstGeom prst="rect">
            <a:avLst/>
          </a:prstGeom>
          <a:noFill/>
          <a:ln w="9525">
            <a:noFill/>
            <a:miter lim="800000"/>
          </a:ln>
        </p:spPr>
        <p:txBody>
          <a:bodyPr wrap="none" anchor="ctr"/>
          <a:lstStyle/>
          <a:p>
            <a:endParaRPr lang="en-US" altLang="en-US"/>
          </a:p>
        </p:txBody>
      </p:sp>
      <p:sp>
        <p:nvSpPr>
          <p:cNvPr id="1048681" name="Rectangle 10"/>
          <p:cNvSpPr>
            <a:spLocks noGrp="1" noRot="1" noChangeAspect="1" noChangeArrowheads="1" noTextEdit="1"/>
          </p:cNvSpPr>
          <p:nvPr>
            <p:ph type="sldImg"/>
          </p:nvPr>
        </p:nvSpPr>
        <p:spPr bwMode="auto">
          <a:noFill/>
          <a:ln cap="flat">
            <a:solidFill>
              <a:srgbClr val="000000"/>
            </a:solidFill>
            <a:miter lim="800000"/>
          </a:ln>
        </p:spPr>
      </p:sp>
      <p:sp>
        <p:nvSpPr>
          <p:cNvPr id="1048682" name="Rectangle 11"/>
          <p:cNvSpPr>
            <a:spLocks noGrp="1" noChangeArrowheads="1"/>
          </p:cNvSpPr>
          <p:nvPr>
            <p:ph type="body" idx="1"/>
          </p:nvPr>
        </p:nvSpPr>
        <p:spPr bwMode="auto">
          <a:noFill/>
        </p:spPr>
        <p:txBody>
          <a:bodyPr wrap="square" numCol="1" anchor="t" anchorCtr="0" compatLnSpc="1"/>
          <a:lstStyle/>
          <a:p>
            <a:endParaRPr lang="en-AU"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26" name="Rectangle 7"/>
          <p:cNvSpPr>
            <a:spLocks noGrp="1" noChangeArrowheads="1"/>
          </p:cNvSpPr>
          <p:nvPr>
            <p:ph type="sldNum" sz="quarter" idx="5"/>
          </p:nvPr>
        </p:nvSpPr>
        <p:spPr bwMode="auto">
          <a:noFill/>
          <a:ln>
            <a:miter lim="800000"/>
          </a:ln>
        </p:spPr>
        <p:txBody>
          <a:bodyPr/>
          <a:lstStyle/>
          <a:p>
            <a:fld id="{E7C76BF8-EAD8-4460-B4E4-1CE4CF78A41E}" type="slidenum">
              <a:rPr lang="fr-FR" altLang="en-US" smtClean="0">
                <a:latin typeface="Arial" panose="020B0604020202020204" pitchFamily="34" charset="0"/>
                <a:cs typeface="Arial" panose="020B0604020202020204" pitchFamily="34" charset="0"/>
              </a:rPr>
              <a:t>128</a:t>
            </a:fld>
            <a:endParaRPr lang="fr-FR" altLang="en-US">
              <a:latin typeface="Arial" panose="020B0604020202020204" pitchFamily="34" charset="0"/>
              <a:cs typeface="Arial" panose="020B0604020202020204" pitchFamily="34" charset="0"/>
            </a:endParaRPr>
          </a:p>
        </p:txBody>
      </p:sp>
      <p:sp>
        <p:nvSpPr>
          <p:cNvPr id="1049527" name="Rectangle 1"/>
          <p:cNvSpPr>
            <a:spLocks noGrp="1" noRot="1" noChangeAspect="1" noChangeArrowheads="1" noTextEdit="1"/>
          </p:cNvSpPr>
          <p:nvPr>
            <p:ph type="sldImg"/>
          </p:nvPr>
        </p:nvSpPr>
        <p:spPr bwMode="auto">
          <a:noFill/>
          <a:ln>
            <a:solidFill>
              <a:srgbClr val="000000"/>
            </a:solidFill>
            <a:miter lim="800000"/>
          </a:ln>
        </p:spPr>
      </p:sp>
      <p:sp>
        <p:nvSpPr>
          <p:cNvPr id="1049528" name="Rectangle 2"/>
          <p:cNvSpPr>
            <a:spLocks noGrp="1" noChangeArrowheads="1"/>
          </p:cNvSpPr>
          <p:nvPr>
            <p:ph type="body" idx="1"/>
          </p:nvPr>
        </p:nvSpPr>
        <p:spPr bwMode="auto">
          <a:noFill/>
        </p:spPr>
        <p:txBody>
          <a:bodyPr wrap="square" numCol="1" anchor="t" anchorCtr="0" compatLnSpc="1"/>
          <a:lstStyle/>
          <a:p>
            <a:pPr marL="38100" eaLnBrk="1" hangingPunct="1">
              <a:spcBef>
                <a:spcPct val="0"/>
              </a:spcBef>
            </a:pP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53" name="Slide Image Placeholder 1"/>
          <p:cNvSpPr>
            <a:spLocks noGrp="1" noRot="1" noChangeAspect="1"/>
          </p:cNvSpPr>
          <p:nvPr>
            <p:ph type="sldImg"/>
          </p:nvPr>
        </p:nvSpPr>
        <p:spPr bwMode="auto">
          <a:noFill/>
          <a:ln>
            <a:solidFill>
              <a:srgbClr val="000000"/>
            </a:solidFill>
            <a:miter lim="800000"/>
          </a:ln>
        </p:spPr>
      </p:sp>
      <p:sp>
        <p:nvSpPr>
          <p:cNvPr id="1049554" name="Notes Placeholder 2"/>
          <p:cNvSpPr>
            <a:spLocks noGrp="1"/>
          </p:cNvSpPr>
          <p:nvPr>
            <p:ph type="body" idx="1"/>
          </p:nvPr>
        </p:nvSpPr>
        <p:spPr bwMode="auto">
          <a:noFill/>
        </p:spPr>
        <p:txBody>
          <a:bodyPr wrap="square" numCol="1" anchor="t" anchorCtr="0" compatLnSpc="1"/>
          <a:lstStyle/>
          <a:p>
            <a:endParaRPr lang="en-US"/>
          </a:p>
        </p:txBody>
      </p:sp>
      <p:sp>
        <p:nvSpPr>
          <p:cNvPr id="1049555" name="Slide Number Placeholder 3"/>
          <p:cNvSpPr>
            <a:spLocks noGrp="1"/>
          </p:cNvSpPr>
          <p:nvPr>
            <p:ph type="sldNum" sz="quarter" idx="5"/>
          </p:nvPr>
        </p:nvSpPr>
        <p:spPr bwMode="auto">
          <a:noFill/>
          <a:ln>
            <a:miter lim="800000"/>
          </a:ln>
        </p:spPr>
        <p:txBody>
          <a:bodyPr/>
          <a:lstStyle/>
          <a:p>
            <a:fld id="{056D53EC-FB5E-4CDD-8B9D-552D06914497}" type="slidenum">
              <a:rPr lang="en-GB" altLang="en-US" smtClean="0">
                <a:cs typeface="Arial" panose="020B0604020202020204" pitchFamily="34" charset="0"/>
              </a:rPr>
              <a:t>129</a:t>
            </a:fld>
            <a:endParaRPr lang="en-GB" altLang="en-US">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81" name="Slide Image Placeholder 1"/>
          <p:cNvSpPr>
            <a:spLocks noGrp="1" noRot="1" noChangeAspect="1"/>
          </p:cNvSpPr>
          <p:nvPr>
            <p:ph type="sldImg"/>
          </p:nvPr>
        </p:nvSpPr>
        <p:spPr bwMode="auto">
          <a:noFill/>
          <a:ln>
            <a:solidFill>
              <a:srgbClr val="000000"/>
            </a:solidFill>
            <a:miter lim="800000"/>
          </a:ln>
        </p:spPr>
      </p:sp>
      <p:sp>
        <p:nvSpPr>
          <p:cNvPr id="1049582" name="Notes Placeholder 2"/>
          <p:cNvSpPr>
            <a:spLocks noGrp="1"/>
          </p:cNvSpPr>
          <p:nvPr>
            <p:ph type="body" idx="1"/>
          </p:nvPr>
        </p:nvSpPr>
        <p:spPr bwMode="auto">
          <a:noFill/>
        </p:spPr>
        <p:txBody>
          <a:bodyPr wrap="square" numCol="1" anchor="t" anchorCtr="0" compatLnSpc="1"/>
          <a:lstStyle/>
          <a:p>
            <a:endParaRPr lang="en-US"/>
          </a:p>
        </p:txBody>
      </p:sp>
      <p:sp>
        <p:nvSpPr>
          <p:cNvPr id="1049583" name="Slide Number Placeholder 3"/>
          <p:cNvSpPr>
            <a:spLocks noGrp="1"/>
          </p:cNvSpPr>
          <p:nvPr>
            <p:ph type="sldNum" sz="quarter" idx="5"/>
          </p:nvPr>
        </p:nvSpPr>
        <p:spPr bwMode="auto">
          <a:noFill/>
          <a:ln>
            <a:miter lim="800000"/>
          </a:ln>
        </p:spPr>
        <p:txBody>
          <a:bodyPr/>
          <a:lstStyle/>
          <a:p>
            <a:fld id="{E9E71124-641B-4CA1-945F-933375409FFA}" type="slidenum">
              <a:rPr lang="en-GB" altLang="en-US" smtClean="0">
                <a:cs typeface="Arial" panose="020B0604020202020204" pitchFamily="34" charset="0"/>
              </a:rPr>
              <a:t>130</a:t>
            </a:fld>
            <a:endParaRPr lang="en-GB" altLang="en-US">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88" name="Slide Image Placeholder 1"/>
          <p:cNvSpPr>
            <a:spLocks noGrp="1" noRot="1" noChangeAspect="1" noTextEdit="1"/>
          </p:cNvSpPr>
          <p:nvPr>
            <p:ph type="sldImg"/>
          </p:nvPr>
        </p:nvSpPr>
        <p:spPr bwMode="auto">
          <a:noFill/>
          <a:ln>
            <a:solidFill>
              <a:srgbClr val="000000"/>
            </a:solidFill>
            <a:miter lim="800000"/>
          </a:ln>
        </p:spPr>
      </p:sp>
      <p:sp>
        <p:nvSpPr>
          <p:cNvPr id="1049589"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z="1800" dirty="0">
              <a:latin typeface="Arial" panose="020B0604020202020204" pitchFamily="34" charset="0"/>
            </a:endParaRPr>
          </a:p>
        </p:txBody>
      </p:sp>
      <p:sp>
        <p:nvSpPr>
          <p:cNvPr id="1049590" name="Slide Number Placeholder 3"/>
          <p:cNvSpPr>
            <a:spLocks noGrp="1"/>
          </p:cNvSpPr>
          <p:nvPr>
            <p:ph type="sldNum" sz="quarter" idx="5"/>
          </p:nvPr>
        </p:nvSpPr>
        <p:spPr bwMode="auto">
          <a:noFill/>
          <a:ln>
            <a:miter lim="800000"/>
          </a:ln>
        </p:spPr>
        <p:txBody>
          <a:bodyPr/>
          <a:lstStyle/>
          <a:p>
            <a:fld id="{78672C83-EA47-4ABA-80E6-8D095B80E61C}" type="slidenum">
              <a:rPr lang="en-GB" altLang="en-US" smtClean="0">
                <a:latin typeface="Arial" panose="020B0604020202020204" pitchFamily="34" charset="0"/>
              </a:rPr>
              <a:t>132</a:t>
            </a:fld>
            <a:endParaRPr lang="en-GB"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95" name="Rectangle 7"/>
          <p:cNvSpPr>
            <a:spLocks noGrp="1" noChangeArrowheads="1"/>
          </p:cNvSpPr>
          <p:nvPr>
            <p:ph type="sldNum" sz="quarter" idx="5"/>
          </p:nvPr>
        </p:nvSpPr>
        <p:spPr bwMode="auto">
          <a:noFill/>
          <a:ln>
            <a:miter lim="800000"/>
          </a:ln>
        </p:spPr>
        <p:txBody>
          <a:bodyPr/>
          <a:lstStyle/>
          <a:p>
            <a:fld id="{90DED329-D961-4C14-8FB5-357A2A9E61C2}" type="slidenum">
              <a:rPr lang="en-US" altLang="en-US" smtClean="0"/>
              <a:t>134</a:t>
            </a:fld>
            <a:endParaRPr lang="en-US" altLang="en-US"/>
          </a:p>
        </p:txBody>
      </p:sp>
      <p:sp>
        <p:nvSpPr>
          <p:cNvPr id="1049596"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597"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nl-NL" altLang="en-US" dirty="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1" name="Rectangle 7"/>
          <p:cNvSpPr>
            <a:spLocks noGrp="1" noChangeArrowheads="1"/>
          </p:cNvSpPr>
          <p:nvPr>
            <p:ph type="sldNum" sz="quarter" idx="5"/>
          </p:nvPr>
        </p:nvSpPr>
        <p:spPr bwMode="auto">
          <a:noFill/>
          <a:ln>
            <a:miter lim="800000"/>
          </a:ln>
        </p:spPr>
        <p:txBody>
          <a:bodyPr/>
          <a:lstStyle/>
          <a:p>
            <a:fld id="{579A93E4-B757-4E21-AEC2-4AE4952A4F2D}" type="slidenum">
              <a:rPr lang="en-US" altLang="en-US" smtClean="0">
                <a:cs typeface="Arial" panose="020B0604020202020204" pitchFamily="34" charset="0"/>
              </a:rPr>
              <a:t>13</a:t>
            </a:fld>
            <a:endParaRPr lang="en-US" altLang="en-US">
              <a:cs typeface="Arial" panose="020B0604020202020204" pitchFamily="34" charset="0"/>
            </a:endParaRPr>
          </a:p>
        </p:txBody>
      </p:sp>
      <p:sp>
        <p:nvSpPr>
          <p:cNvPr id="1048692" name="Rectangle 1026"/>
          <p:cNvSpPr>
            <a:spLocks noGrp="1" noRot="1" noChangeAspect="1" noChangeArrowheads="1" noTextEdit="1"/>
          </p:cNvSpPr>
          <p:nvPr>
            <p:ph type="sldImg"/>
          </p:nvPr>
        </p:nvSpPr>
        <p:spPr bwMode="auto">
          <a:xfrm>
            <a:off x="1152525" y="693738"/>
            <a:ext cx="4552950" cy="3414712"/>
          </a:xfrm>
          <a:noFill/>
          <a:ln cap="flat">
            <a:solidFill>
              <a:schemeClr val="tx1"/>
            </a:solidFill>
            <a:miter lim="800000"/>
          </a:ln>
        </p:spPr>
      </p:sp>
      <p:sp>
        <p:nvSpPr>
          <p:cNvPr id="1048693" name="Rectangle 1027"/>
          <p:cNvSpPr>
            <a:spLocks noGrp="1" noChangeArrowheads="1"/>
          </p:cNvSpPr>
          <p:nvPr>
            <p:ph type="body" idx="1"/>
          </p:nvPr>
        </p:nvSpPr>
        <p:spPr bwMode="auto">
          <a:xfrm>
            <a:off x="914400" y="4343400"/>
            <a:ext cx="5029200" cy="4114800"/>
          </a:xfrm>
          <a:noFill/>
        </p:spPr>
        <p:txBody>
          <a:bodyPr wrap="square" lIns="95655" tIns="46988" rIns="95655" bIns="46988" numCol="1" anchor="t" anchorCtr="0" compatLnSpc="1"/>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8" name="Rectangle 7"/>
          <p:cNvSpPr>
            <a:spLocks noGrp="1" noChangeArrowheads="1"/>
          </p:cNvSpPr>
          <p:nvPr>
            <p:ph type="sldNum" sz="quarter" idx="5"/>
          </p:nvPr>
        </p:nvSpPr>
        <p:spPr bwMode="auto">
          <a:noFill/>
          <a:ln>
            <a:miter lim="800000"/>
          </a:ln>
        </p:spPr>
        <p:txBody>
          <a:bodyPr/>
          <a:lstStyle/>
          <a:p>
            <a:fld id="{B44DAAE6-95B5-41B5-AD5F-8DB0BBD1AF31}" type="slidenum">
              <a:rPr lang="en-US" altLang="en-US" smtClean="0">
                <a:cs typeface="Arial" panose="020B0604020202020204" pitchFamily="34" charset="0"/>
              </a:rPr>
              <a:t>14</a:t>
            </a:fld>
            <a:endParaRPr lang="en-US" altLang="en-US">
              <a:cs typeface="Arial" panose="020B0604020202020204" pitchFamily="34" charset="0"/>
            </a:endParaRPr>
          </a:p>
        </p:txBody>
      </p:sp>
      <p:sp>
        <p:nvSpPr>
          <p:cNvPr id="1048699" name="Rectangle 2"/>
          <p:cNvSpPr>
            <a:spLocks noGrp="1" noRot="1" noChangeAspect="1" noChangeArrowheads="1" noTextEdit="1"/>
          </p:cNvSpPr>
          <p:nvPr>
            <p:ph type="sldImg"/>
          </p:nvPr>
        </p:nvSpPr>
        <p:spPr bwMode="auto">
          <a:xfrm>
            <a:off x="1152525" y="693738"/>
            <a:ext cx="4552950" cy="3414712"/>
          </a:xfrm>
          <a:noFill/>
          <a:ln cap="flat">
            <a:solidFill>
              <a:schemeClr val="tx1"/>
            </a:solidFill>
            <a:miter lim="800000"/>
          </a:ln>
        </p:spPr>
      </p:sp>
      <p:sp>
        <p:nvSpPr>
          <p:cNvPr id="1048700" name="Rectangle 3"/>
          <p:cNvSpPr>
            <a:spLocks noGrp="1" noChangeArrowheads="1"/>
          </p:cNvSpPr>
          <p:nvPr>
            <p:ph type="body" idx="1"/>
          </p:nvPr>
        </p:nvSpPr>
        <p:spPr bwMode="auto">
          <a:xfrm>
            <a:off x="914400" y="4343400"/>
            <a:ext cx="5029200" cy="4114800"/>
          </a:xfrm>
          <a:noFill/>
        </p:spPr>
        <p:txBody>
          <a:bodyPr wrap="square" lIns="95655" tIns="46988" rIns="95655" bIns="46988" numCol="1" anchor="t" anchorCtr="0" compatLnSpc="1"/>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7" name="Rectangle 7"/>
          <p:cNvSpPr>
            <a:spLocks noGrp="1" noChangeArrowheads="1"/>
          </p:cNvSpPr>
          <p:nvPr>
            <p:ph type="sldNum" sz="quarter" idx="5"/>
          </p:nvPr>
        </p:nvSpPr>
        <p:spPr bwMode="auto">
          <a:noFill/>
          <a:ln>
            <a:miter lim="800000"/>
          </a:ln>
        </p:spPr>
        <p:txBody>
          <a:bodyPr/>
          <a:lstStyle/>
          <a:p>
            <a:fld id="{014E654A-E728-4C88-A5FE-BA1845000670}" type="slidenum">
              <a:rPr lang="en-US" altLang="en-US" smtClean="0">
                <a:cs typeface="Arial" panose="020B0604020202020204" pitchFamily="34" charset="0"/>
              </a:rPr>
              <a:t>15</a:t>
            </a:fld>
            <a:endParaRPr lang="en-US" altLang="en-US">
              <a:cs typeface="Arial" panose="020B0604020202020204" pitchFamily="34" charset="0"/>
            </a:endParaRPr>
          </a:p>
        </p:txBody>
      </p:sp>
      <p:sp>
        <p:nvSpPr>
          <p:cNvPr id="1048708"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8709"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r>
              <a:rPr lang="en-US" dirty="0">
                <a:solidFill>
                  <a:schemeClr val="bg1">
                    <a:lumMod val="50000"/>
                  </a:schemeClr>
                </a:solidFill>
                <a:latin typeface="Arial Narrow" panose="020B0606020202030204" pitchFamily="34" charset="0"/>
                <a:cs typeface="Arial" panose="020B0604020202020204" pitchFamily="34" charset="0"/>
              </a:rPr>
              <a:t>Morgan P.  </a:t>
            </a:r>
            <a:r>
              <a:rPr lang="en-US" i="1" dirty="0">
                <a:solidFill>
                  <a:schemeClr val="bg1">
                    <a:lumMod val="50000"/>
                  </a:schemeClr>
                </a:solidFill>
                <a:latin typeface="Arial Narrow" panose="020B0606020202030204" pitchFamily="34" charset="0"/>
                <a:cs typeface="Arial" panose="020B0604020202020204" pitchFamily="34" charset="0"/>
              </a:rPr>
              <a:t>Sight over Forty.  </a:t>
            </a:r>
            <a:r>
              <a:rPr lang="en-US" dirty="0">
                <a:solidFill>
                  <a:schemeClr val="bg1">
                    <a:lumMod val="50000"/>
                  </a:schemeClr>
                </a:solidFill>
                <a:latin typeface="Arial Narrow" panose="020B0606020202030204" pitchFamily="34" charset="0"/>
                <a:cs typeface="Arial" panose="020B0604020202020204" pitchFamily="34" charset="0"/>
              </a:rPr>
              <a:t>A study &amp; publication sponsored by Bausch &amp; Lomb</a:t>
            </a:r>
          </a:p>
          <a:p>
            <a:pPr eaLnBrk="1" hangingPunct="1"/>
            <a:endParaRPr lang="nl-NL" altLang="en-US" dirty="0">
              <a:latin typeface="Times"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Rectangle 7"/>
          <p:cNvSpPr>
            <a:spLocks noGrp="1" noChangeArrowheads="1"/>
          </p:cNvSpPr>
          <p:nvPr>
            <p:ph type="sldNum" sz="quarter" idx="5"/>
          </p:nvPr>
        </p:nvSpPr>
        <p:spPr bwMode="auto">
          <a:noFill/>
          <a:ln>
            <a:miter lim="800000"/>
          </a:ln>
        </p:spPr>
        <p:txBody>
          <a:bodyPr/>
          <a:lstStyle/>
          <a:p>
            <a:fld id="{83A6958B-71C4-422E-B493-D6BA5F9521BD}" type="slidenum">
              <a:rPr lang="en-US" altLang="en-US" smtClean="0">
                <a:cs typeface="Arial" panose="020B0604020202020204" pitchFamily="34" charset="0"/>
              </a:rPr>
              <a:t>16</a:t>
            </a:fld>
            <a:endParaRPr lang="en-US" altLang="en-US">
              <a:cs typeface="Arial" panose="020B0604020202020204" pitchFamily="34" charset="0"/>
            </a:endParaRPr>
          </a:p>
        </p:txBody>
      </p:sp>
      <p:sp>
        <p:nvSpPr>
          <p:cNvPr id="1048713"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8714"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3" name="Rectangle 7"/>
          <p:cNvSpPr>
            <a:spLocks noGrp="1" noChangeArrowheads="1"/>
          </p:cNvSpPr>
          <p:nvPr>
            <p:ph type="sldNum" sz="quarter" idx="5"/>
          </p:nvPr>
        </p:nvSpPr>
        <p:spPr bwMode="auto">
          <a:noFill/>
          <a:ln>
            <a:miter lim="800000"/>
          </a:ln>
        </p:spPr>
        <p:txBody>
          <a:bodyPr/>
          <a:lstStyle/>
          <a:p>
            <a:fld id="{4886711C-A9B7-484F-AB42-EF6812E81E17}" type="slidenum">
              <a:rPr lang="en-US" altLang="en-US" smtClean="0"/>
              <a:t>17</a:t>
            </a:fld>
            <a:endParaRPr lang="en-US" altLang="en-US"/>
          </a:p>
        </p:txBody>
      </p:sp>
      <p:sp>
        <p:nvSpPr>
          <p:cNvPr id="1048724"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8725"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marL="0" marR="0" indent="0" algn="l" defTabSz="914400" rtl="0" eaLnBrk="1" fontAlgn="base" latinLnBrk="0" hangingPunct="1">
              <a:lnSpc>
                <a:spcPct val="100000"/>
              </a:lnSpc>
              <a:spcBef>
                <a:spcPct val="30000"/>
              </a:spcBef>
              <a:spcAft>
                <a:spcPct val="0"/>
              </a:spcAft>
              <a:buClrTx/>
              <a:buSzTx/>
              <a:buFontTx/>
              <a:buNone/>
            </a:pPr>
            <a:r>
              <a:rPr lang="en-US" sz="1200" dirty="0">
                <a:solidFill>
                  <a:schemeClr val="bg1">
                    <a:lumMod val="50000"/>
                  </a:schemeClr>
                </a:solidFill>
                <a:latin typeface="Arial Narrow" panose="020B0606020202030204" pitchFamily="34" charset="0"/>
                <a:cs typeface="Arial" panose="020B0604020202020204" pitchFamily="34" charset="0"/>
              </a:rPr>
              <a:t>Morgan P.  </a:t>
            </a:r>
            <a:r>
              <a:rPr lang="en-US" sz="1200" i="1" dirty="0">
                <a:solidFill>
                  <a:schemeClr val="bg1">
                    <a:lumMod val="50000"/>
                  </a:schemeClr>
                </a:solidFill>
                <a:latin typeface="Arial Narrow" panose="020B0606020202030204" pitchFamily="34" charset="0"/>
                <a:cs typeface="Arial" panose="020B0604020202020204" pitchFamily="34" charset="0"/>
              </a:rPr>
              <a:t>Sight over Forty.  </a:t>
            </a:r>
            <a:r>
              <a:rPr lang="en-US" sz="1200" i="0" dirty="0">
                <a:solidFill>
                  <a:schemeClr val="bg1">
                    <a:lumMod val="50000"/>
                  </a:schemeClr>
                </a:solidFill>
                <a:latin typeface="Arial Narrow" panose="020B0606020202030204" pitchFamily="34" charset="0"/>
                <a:cs typeface="Arial" panose="020B0604020202020204" pitchFamily="34" charset="0"/>
              </a:rPr>
              <a:t>A study &amp; p</a:t>
            </a:r>
            <a:r>
              <a:rPr lang="en-US" sz="1200" dirty="0">
                <a:solidFill>
                  <a:schemeClr val="bg1">
                    <a:lumMod val="50000"/>
                  </a:schemeClr>
                </a:solidFill>
                <a:latin typeface="Arial Narrow" panose="020B0606020202030204" pitchFamily="34" charset="0"/>
                <a:cs typeface="Arial" panose="020B0604020202020204" pitchFamily="34" charset="0"/>
              </a:rPr>
              <a:t>ublication sponsored by Bausch &amp; Lomb</a:t>
            </a:r>
          </a:p>
          <a:p>
            <a:pPr eaLnBrk="1" hangingPunct="1"/>
            <a:endParaRPr lang="nl-NL" altLang="en-US" dirty="0">
              <a:latin typeface="Times"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8" name="Rectangle 7"/>
          <p:cNvSpPr>
            <a:spLocks noGrp="1" noChangeArrowheads="1"/>
          </p:cNvSpPr>
          <p:nvPr>
            <p:ph type="sldNum" sz="quarter" idx="5"/>
          </p:nvPr>
        </p:nvSpPr>
        <p:spPr bwMode="auto">
          <a:noFill/>
          <a:ln>
            <a:miter lim="800000"/>
          </a:ln>
        </p:spPr>
        <p:txBody>
          <a:bodyPr/>
          <a:lstStyle/>
          <a:p>
            <a:fld id="{975679D6-B8DC-4273-A9E0-346A45AF1C43}" type="slidenum">
              <a:rPr lang="en-US" altLang="en-US" smtClean="0">
                <a:latin typeface="Arial" panose="020B0604020202020204" pitchFamily="34" charset="0"/>
                <a:cs typeface="Arial" panose="020B0604020202020204" pitchFamily="34" charset="0"/>
              </a:rPr>
              <a:t>18</a:t>
            </a:fld>
            <a:endParaRPr lang="en-US" altLang="en-US">
              <a:latin typeface="Arial" panose="020B0604020202020204" pitchFamily="34" charset="0"/>
              <a:cs typeface="Arial" panose="020B0604020202020204" pitchFamily="34" charset="0"/>
            </a:endParaRPr>
          </a:p>
        </p:txBody>
      </p:sp>
      <p:sp>
        <p:nvSpPr>
          <p:cNvPr id="1048729" name="Rectangle 2"/>
          <p:cNvSpPr>
            <a:spLocks noGrp="1" noRot="1" noChangeAspect="1" noChangeArrowheads="1" noTextEdit="1"/>
          </p:cNvSpPr>
          <p:nvPr>
            <p:ph type="sldImg"/>
          </p:nvPr>
        </p:nvSpPr>
        <p:spPr bwMode="auto">
          <a:noFill/>
          <a:ln>
            <a:solidFill>
              <a:srgbClr val="000000"/>
            </a:solidFill>
            <a:miter lim="800000"/>
          </a:ln>
        </p:spPr>
      </p:sp>
      <p:sp>
        <p:nvSpPr>
          <p:cNvPr id="1048730" name="Rectangle 3"/>
          <p:cNvSpPr>
            <a:spLocks noGrp="1" noChangeArrowheads="1"/>
          </p:cNvSpPr>
          <p:nvPr>
            <p:ph type="body" idx="1"/>
          </p:nvPr>
        </p:nvSpPr>
        <p:spPr bwMode="auto">
          <a:noFill/>
        </p:spPr>
        <p:txBody>
          <a:bodyPr wrap="square" numCol="1" anchor="t" anchorCtr="0" compatLnSpc="1"/>
          <a:lstStyle/>
          <a:p>
            <a:pPr>
              <a:spcBef>
                <a:spcPct val="0"/>
              </a:spcBef>
            </a:pPr>
            <a:endParaRPr lang="en-US" altLang="en-US" sz="18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3" name="Slide Image Placeholder 1"/>
          <p:cNvSpPr>
            <a:spLocks noGrp="1" noRot="1" noChangeAspect="1" noTextEdit="1"/>
          </p:cNvSpPr>
          <p:nvPr>
            <p:ph type="sldImg"/>
          </p:nvPr>
        </p:nvSpPr>
        <p:spPr bwMode="auto">
          <a:noFill/>
          <a:ln>
            <a:solidFill>
              <a:srgbClr val="000000"/>
            </a:solidFill>
            <a:miter lim="800000"/>
          </a:ln>
        </p:spPr>
      </p:sp>
      <p:sp>
        <p:nvSpPr>
          <p:cNvPr id="1048734" name="Notes Placeholder 2"/>
          <p:cNvSpPr>
            <a:spLocks noGrp="1"/>
          </p:cNvSpPr>
          <p:nvPr>
            <p:ph type="body" idx="1"/>
          </p:nvPr>
        </p:nvSpPr>
        <p:spPr bwMode="auto">
          <a:noFill/>
        </p:spPr>
        <p:txBody>
          <a:bodyPr wrap="square" numCol="1" anchor="t" anchorCtr="0" compatLnSpc="1"/>
          <a:lstStyle/>
          <a:p>
            <a:endParaRPr lang="en-US" altLang="en-US"/>
          </a:p>
        </p:txBody>
      </p:sp>
      <p:sp>
        <p:nvSpPr>
          <p:cNvPr id="1048735" name="Slide Number Placeholder 3"/>
          <p:cNvSpPr>
            <a:spLocks noGrp="1"/>
          </p:cNvSpPr>
          <p:nvPr>
            <p:ph type="sldNum" sz="quarter" idx="5"/>
          </p:nvPr>
        </p:nvSpPr>
        <p:spPr bwMode="auto">
          <a:noFill/>
          <a:ln>
            <a:miter lim="800000"/>
          </a:ln>
        </p:spPr>
        <p:txBody>
          <a:bodyPr/>
          <a:lstStyle/>
          <a:p>
            <a:fld id="{76DC88FB-8629-43A3-BADB-1FE847E277BD}" type="slidenum">
              <a:rPr lang="en-GB" altLang="en-US" smtClean="0"/>
              <a:t>19</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Rectangle 7"/>
          <p:cNvSpPr>
            <a:spLocks noGrp="1" noChangeArrowheads="1"/>
          </p:cNvSpPr>
          <p:nvPr>
            <p:ph type="sldNum" sz="quarter" idx="5"/>
          </p:nvPr>
        </p:nvSpPr>
        <p:spPr bwMode="auto">
          <a:noFill/>
          <a:ln>
            <a:miter lim="800000"/>
          </a:ln>
        </p:spPr>
        <p:txBody>
          <a:bodyPr/>
          <a:lstStyle/>
          <a:p>
            <a:fld id="{22D72BA3-35C2-4BA7-91BE-18E7D18A8C34}" type="slidenum">
              <a:rPr lang="en-US" altLang="en-US" smtClean="0">
                <a:cs typeface="Arial" panose="020B0604020202020204" pitchFamily="34" charset="0"/>
              </a:rPr>
              <a:t>20</a:t>
            </a:fld>
            <a:endParaRPr lang="en-US" altLang="en-US">
              <a:cs typeface="Arial" panose="020B0604020202020204" pitchFamily="34" charset="0"/>
            </a:endParaRPr>
          </a:p>
        </p:txBody>
      </p:sp>
      <p:sp>
        <p:nvSpPr>
          <p:cNvPr id="1048740"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8741"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BC7E1F7-2270-4364-9213-9C7A727D50FA}" type="slidenum">
              <a:rPr lang="en-US" altLang="en-US" smtClean="0"/>
              <a:t>2</a:t>
            </a:fld>
            <a:endParaRPr lang="en-US" altLang="en-US"/>
          </a:p>
        </p:txBody>
      </p:sp>
    </p:spTree>
    <p:extLst>
      <p:ext uri="{BB962C8B-B14F-4D97-AF65-F5344CB8AC3E}">
        <p14:creationId xmlns:p14="http://schemas.microsoft.com/office/powerpoint/2010/main" val="3793441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3" name="Rectangle 7"/>
          <p:cNvSpPr>
            <a:spLocks noGrp="1" noChangeArrowheads="1"/>
          </p:cNvSpPr>
          <p:nvPr>
            <p:ph type="sldNum" sz="quarter" idx="5"/>
          </p:nvPr>
        </p:nvSpPr>
        <p:spPr bwMode="auto">
          <a:noFill/>
          <a:ln>
            <a:miter lim="800000"/>
          </a:ln>
        </p:spPr>
        <p:txBody>
          <a:bodyPr/>
          <a:lstStyle/>
          <a:p>
            <a:fld id="{7D605AA0-B32D-4FC9-8DCD-186A8F47053B}" type="slidenum">
              <a:rPr lang="en-GB" altLang="en-US" smtClean="0"/>
              <a:t>21</a:t>
            </a:fld>
            <a:endParaRPr lang="en-GB" altLang="en-US"/>
          </a:p>
        </p:txBody>
      </p:sp>
      <p:sp>
        <p:nvSpPr>
          <p:cNvPr id="1048784" name="Rectangle 1026"/>
          <p:cNvSpPr>
            <a:spLocks noGrp="1" noRot="1" noChangeAspect="1" noChangeArrowheads="1" noTextEdit="1"/>
          </p:cNvSpPr>
          <p:nvPr>
            <p:ph type="sldImg"/>
          </p:nvPr>
        </p:nvSpPr>
        <p:spPr bwMode="auto">
          <a:noFill/>
          <a:ln>
            <a:solidFill>
              <a:srgbClr val="000000"/>
            </a:solidFill>
            <a:miter lim="800000"/>
          </a:ln>
        </p:spPr>
      </p:sp>
      <p:sp>
        <p:nvSpPr>
          <p:cNvPr id="1048785" name="Rectangle 1027"/>
          <p:cNvSpPr>
            <a:spLocks noGrp="1" noChangeArrowheads="1"/>
          </p:cNvSpPr>
          <p:nvPr>
            <p:ph type="body" idx="1"/>
          </p:nvPr>
        </p:nvSpPr>
        <p:spPr bwMode="auto">
          <a:noFill/>
        </p:spPr>
        <p:txBody>
          <a:bodyPr wrap="square" numCol="1" anchor="t" anchorCtr="0" compatLnSpc="1"/>
          <a:lstStyle/>
          <a:p>
            <a:endParaRPr lang="nl-NL"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8" name="Slide Image Placeholder 1"/>
          <p:cNvSpPr>
            <a:spLocks noGrp="1" noRot="1" noChangeAspect="1" noTextEdit="1"/>
          </p:cNvSpPr>
          <p:nvPr>
            <p:ph type="sldImg"/>
          </p:nvPr>
        </p:nvSpPr>
        <p:spPr bwMode="auto">
          <a:noFill/>
          <a:ln>
            <a:solidFill>
              <a:srgbClr val="000000"/>
            </a:solidFill>
            <a:miter lim="800000"/>
          </a:ln>
        </p:spPr>
      </p:sp>
      <p:sp>
        <p:nvSpPr>
          <p:cNvPr id="1048789" name="Notes Placeholder 2"/>
          <p:cNvSpPr>
            <a:spLocks noGrp="1"/>
          </p:cNvSpPr>
          <p:nvPr>
            <p:ph type="body" idx="1"/>
          </p:nvPr>
        </p:nvSpPr>
        <p:spPr bwMode="auto">
          <a:noFill/>
        </p:spPr>
        <p:txBody>
          <a:bodyPr wrap="square" numCol="1" anchor="t" anchorCtr="0" compatLnSpc="1"/>
          <a:lstStyle/>
          <a:p>
            <a:endParaRPr lang="en-US" altLang="en-US"/>
          </a:p>
        </p:txBody>
      </p:sp>
      <p:sp>
        <p:nvSpPr>
          <p:cNvPr id="1048790" name="Slide Number Placeholder 3"/>
          <p:cNvSpPr>
            <a:spLocks noGrp="1"/>
          </p:cNvSpPr>
          <p:nvPr>
            <p:ph type="sldNum" sz="quarter" idx="5"/>
          </p:nvPr>
        </p:nvSpPr>
        <p:spPr bwMode="auto">
          <a:noFill/>
          <a:ln>
            <a:miter lim="800000"/>
          </a:ln>
        </p:spPr>
        <p:txBody>
          <a:bodyPr/>
          <a:lstStyle/>
          <a:p>
            <a:fld id="{38D8079E-342B-4C5A-9447-8F17B2326C6E}" type="slidenum">
              <a:rPr lang="en-GB" altLang="en-US" smtClean="0">
                <a:cs typeface="Arial" panose="020B0604020202020204" pitchFamily="34" charset="0"/>
              </a:rPr>
              <a:t>22</a:t>
            </a:fld>
            <a:endParaRPr lang="en-GB" altLang="en-US">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4" name="Rectangle 5"/>
          <p:cNvSpPr>
            <a:spLocks noGrp="1" noChangeArrowheads="1"/>
          </p:cNvSpPr>
          <p:nvPr>
            <p:ph type="sldNum" sz="quarter" idx="5"/>
          </p:nvPr>
        </p:nvSpPr>
        <p:spPr bwMode="auto">
          <a:noFill/>
          <a:ln>
            <a:miter lim="800000"/>
          </a:ln>
        </p:spPr>
        <p:txBody>
          <a:bodyPr/>
          <a:lstStyle/>
          <a:p>
            <a:fld id="{C859BD58-5633-4E19-9F93-D316ADE1E719}" type="slidenum">
              <a:rPr lang="en-US" altLang="en-US" smtClean="0">
                <a:cs typeface="Arial" panose="020B0604020202020204" pitchFamily="34" charset="0"/>
              </a:rPr>
              <a:t>23</a:t>
            </a:fld>
            <a:endParaRPr lang="en-US" altLang="en-US">
              <a:cs typeface="Arial" panose="020B0604020202020204" pitchFamily="34" charset="0"/>
            </a:endParaRPr>
          </a:p>
        </p:txBody>
      </p:sp>
      <p:sp>
        <p:nvSpPr>
          <p:cNvPr id="1048795" name="Rectangle 1026"/>
          <p:cNvSpPr>
            <a:spLocks noChangeArrowheads="1"/>
          </p:cNvSpPr>
          <p:nvPr/>
        </p:nvSpPr>
        <p:spPr bwMode="auto">
          <a:xfrm>
            <a:off x="3887788" y="6350"/>
            <a:ext cx="2970212" cy="427038"/>
          </a:xfrm>
          <a:prstGeom prst="rect">
            <a:avLst/>
          </a:prstGeom>
          <a:noFill/>
          <a:ln w="9525">
            <a:noFill/>
            <a:miter lim="800000"/>
          </a:ln>
        </p:spPr>
        <p:txBody>
          <a:bodyPr wrap="none" anchor="ctr"/>
          <a:lstStyle/>
          <a:p>
            <a:endParaRPr lang="en-US" altLang="en-US"/>
          </a:p>
        </p:txBody>
      </p:sp>
      <p:sp>
        <p:nvSpPr>
          <p:cNvPr id="1048796" name="Rectangle 1027"/>
          <p:cNvSpPr>
            <a:spLocks noChangeArrowheads="1"/>
          </p:cNvSpPr>
          <p:nvPr/>
        </p:nvSpPr>
        <p:spPr bwMode="auto">
          <a:xfrm>
            <a:off x="3887788" y="8704263"/>
            <a:ext cx="2970212" cy="427037"/>
          </a:xfrm>
          <a:prstGeom prst="rect">
            <a:avLst/>
          </a:prstGeom>
          <a:noFill/>
          <a:ln w="9525">
            <a:noFill/>
            <a:miter lim="800000"/>
          </a:ln>
        </p:spPr>
        <p:txBody>
          <a:bodyPr lIns="19886" tIns="0" rIns="19886" bIns="0" anchor="b"/>
          <a:lstStyle/>
          <a:p>
            <a:pPr defTabSz="955675"/>
            <a:r>
              <a:rPr lang="en-US" altLang="en-US" sz="1100" i="1">
                <a:latin typeface="Times New Roman" panose="02020603050405020304" pitchFamily="18" charset="0"/>
              </a:rPr>
              <a:t>12</a:t>
            </a:r>
          </a:p>
        </p:txBody>
      </p:sp>
      <p:sp>
        <p:nvSpPr>
          <p:cNvPr id="1048797" name="Rectangle 1028"/>
          <p:cNvSpPr>
            <a:spLocks noChangeArrowheads="1"/>
          </p:cNvSpPr>
          <p:nvPr/>
        </p:nvSpPr>
        <p:spPr bwMode="auto">
          <a:xfrm>
            <a:off x="0" y="8704263"/>
            <a:ext cx="2970213" cy="427037"/>
          </a:xfrm>
          <a:prstGeom prst="rect">
            <a:avLst/>
          </a:prstGeom>
          <a:noFill/>
          <a:ln w="9525">
            <a:noFill/>
            <a:miter lim="800000"/>
          </a:ln>
        </p:spPr>
        <p:txBody>
          <a:bodyPr wrap="none" anchor="ctr"/>
          <a:lstStyle/>
          <a:p>
            <a:endParaRPr lang="en-US" altLang="en-US"/>
          </a:p>
        </p:txBody>
      </p:sp>
      <p:sp>
        <p:nvSpPr>
          <p:cNvPr id="1048798" name="Rectangle 1029"/>
          <p:cNvSpPr>
            <a:spLocks noChangeArrowheads="1"/>
          </p:cNvSpPr>
          <p:nvPr/>
        </p:nvSpPr>
        <p:spPr bwMode="auto">
          <a:xfrm>
            <a:off x="0" y="6350"/>
            <a:ext cx="2970213" cy="427038"/>
          </a:xfrm>
          <a:prstGeom prst="rect">
            <a:avLst/>
          </a:prstGeom>
          <a:noFill/>
          <a:ln w="9525">
            <a:noFill/>
            <a:miter lim="800000"/>
          </a:ln>
        </p:spPr>
        <p:txBody>
          <a:bodyPr wrap="none" anchor="ctr"/>
          <a:lstStyle/>
          <a:p>
            <a:endParaRPr lang="en-US" altLang="en-US"/>
          </a:p>
        </p:txBody>
      </p:sp>
      <p:sp>
        <p:nvSpPr>
          <p:cNvPr id="1048799" name="Rectangle 1030"/>
          <p:cNvSpPr>
            <a:spLocks noChangeArrowheads="1"/>
          </p:cNvSpPr>
          <p:nvPr/>
        </p:nvSpPr>
        <p:spPr bwMode="auto">
          <a:xfrm>
            <a:off x="3886200" y="3175"/>
            <a:ext cx="2971800" cy="427038"/>
          </a:xfrm>
          <a:prstGeom prst="rect">
            <a:avLst/>
          </a:prstGeom>
          <a:noFill/>
          <a:ln w="9525">
            <a:noFill/>
            <a:miter lim="800000"/>
          </a:ln>
        </p:spPr>
        <p:txBody>
          <a:bodyPr wrap="none" anchor="ctr"/>
          <a:lstStyle/>
          <a:p>
            <a:endParaRPr lang="en-US" altLang="en-US"/>
          </a:p>
        </p:txBody>
      </p:sp>
      <p:sp>
        <p:nvSpPr>
          <p:cNvPr id="1048800" name="Rectangle 1031"/>
          <p:cNvSpPr>
            <a:spLocks noChangeArrowheads="1"/>
          </p:cNvSpPr>
          <p:nvPr/>
        </p:nvSpPr>
        <p:spPr bwMode="auto">
          <a:xfrm>
            <a:off x="3886200" y="8702675"/>
            <a:ext cx="2971800" cy="427038"/>
          </a:xfrm>
          <a:prstGeom prst="rect">
            <a:avLst/>
          </a:prstGeom>
          <a:noFill/>
          <a:ln w="9525">
            <a:noFill/>
            <a:miter lim="800000"/>
          </a:ln>
        </p:spPr>
        <p:txBody>
          <a:bodyPr lIns="19886" tIns="0" rIns="19886" bIns="0" anchor="b"/>
          <a:lstStyle/>
          <a:p>
            <a:pPr defTabSz="955675"/>
            <a:r>
              <a:rPr lang="en-US" altLang="en-US" sz="1100" i="1">
                <a:latin typeface="Times New Roman" panose="02020603050405020304" pitchFamily="18" charset="0"/>
              </a:rPr>
              <a:t>12</a:t>
            </a:r>
          </a:p>
        </p:txBody>
      </p:sp>
      <p:sp>
        <p:nvSpPr>
          <p:cNvPr id="1048801" name="Rectangle 1032"/>
          <p:cNvSpPr>
            <a:spLocks noChangeArrowheads="1"/>
          </p:cNvSpPr>
          <p:nvPr/>
        </p:nvSpPr>
        <p:spPr bwMode="auto">
          <a:xfrm>
            <a:off x="-1588" y="8702675"/>
            <a:ext cx="2970213" cy="427038"/>
          </a:xfrm>
          <a:prstGeom prst="rect">
            <a:avLst/>
          </a:prstGeom>
          <a:noFill/>
          <a:ln w="9525">
            <a:noFill/>
            <a:miter lim="800000"/>
          </a:ln>
        </p:spPr>
        <p:txBody>
          <a:bodyPr wrap="none" anchor="ctr"/>
          <a:lstStyle/>
          <a:p>
            <a:endParaRPr lang="en-US" altLang="en-US"/>
          </a:p>
        </p:txBody>
      </p:sp>
      <p:sp>
        <p:nvSpPr>
          <p:cNvPr id="1048802" name="Rectangle 1033"/>
          <p:cNvSpPr>
            <a:spLocks noChangeArrowheads="1"/>
          </p:cNvSpPr>
          <p:nvPr/>
        </p:nvSpPr>
        <p:spPr bwMode="auto">
          <a:xfrm>
            <a:off x="-1588" y="3175"/>
            <a:ext cx="2970213" cy="427038"/>
          </a:xfrm>
          <a:prstGeom prst="rect">
            <a:avLst/>
          </a:prstGeom>
          <a:noFill/>
          <a:ln w="9525">
            <a:noFill/>
            <a:miter lim="800000"/>
          </a:ln>
        </p:spPr>
        <p:txBody>
          <a:bodyPr wrap="none" anchor="ctr"/>
          <a:lstStyle/>
          <a:p>
            <a:endParaRPr lang="en-US" altLang="en-US"/>
          </a:p>
        </p:txBody>
      </p:sp>
      <p:sp>
        <p:nvSpPr>
          <p:cNvPr id="1048803" name="Rectangle 1034"/>
          <p:cNvSpPr>
            <a:spLocks noGrp="1" noRot="1" noChangeAspect="1" noChangeArrowheads="1" noTextEdit="1"/>
          </p:cNvSpPr>
          <p:nvPr>
            <p:ph type="sldImg"/>
          </p:nvPr>
        </p:nvSpPr>
        <p:spPr bwMode="auto">
          <a:noFill/>
          <a:ln cap="flat">
            <a:solidFill>
              <a:srgbClr val="000000"/>
            </a:solidFill>
            <a:miter lim="800000"/>
          </a:ln>
        </p:spPr>
      </p:sp>
      <p:sp>
        <p:nvSpPr>
          <p:cNvPr id="1048804" name="Rectangle 1035"/>
          <p:cNvSpPr>
            <a:spLocks noGrp="1" noChangeArrowheads="1"/>
          </p:cNvSpPr>
          <p:nvPr>
            <p:ph type="body" idx="1"/>
          </p:nvPr>
        </p:nvSpPr>
        <p:spPr bwMode="auto">
          <a:noFill/>
        </p:spPr>
        <p:txBody>
          <a:bodyPr wrap="square" numCol="1" anchor="t" anchorCtr="0" compatLnSpc="1"/>
          <a:lstStyle/>
          <a:p>
            <a:endParaRPr lang="en-AU"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4" name="Rectangle 7"/>
          <p:cNvSpPr>
            <a:spLocks noGrp="1" noChangeArrowheads="1"/>
          </p:cNvSpPr>
          <p:nvPr>
            <p:ph type="sldNum" sz="quarter" idx="5"/>
          </p:nvPr>
        </p:nvSpPr>
        <p:spPr bwMode="auto">
          <a:noFill/>
          <a:ln>
            <a:miter lim="800000"/>
          </a:ln>
        </p:spPr>
        <p:txBody>
          <a:bodyPr/>
          <a:lstStyle/>
          <a:p>
            <a:fld id="{1D905C77-9E20-4AB1-825D-690520BD21AB}" type="slidenum">
              <a:rPr lang="en-GB" altLang="en-US" smtClean="0"/>
              <a:t>24</a:t>
            </a:fld>
            <a:endParaRPr lang="en-GB" altLang="en-US"/>
          </a:p>
        </p:txBody>
      </p:sp>
      <p:sp>
        <p:nvSpPr>
          <p:cNvPr id="1048815" name="Rectangle 1026"/>
          <p:cNvSpPr>
            <a:spLocks noGrp="1" noRot="1" noChangeAspect="1" noChangeArrowheads="1" noTextEdit="1"/>
          </p:cNvSpPr>
          <p:nvPr>
            <p:ph type="sldImg"/>
          </p:nvPr>
        </p:nvSpPr>
        <p:spPr bwMode="auto">
          <a:noFill/>
          <a:ln>
            <a:solidFill>
              <a:srgbClr val="000000"/>
            </a:solidFill>
            <a:miter lim="800000"/>
          </a:ln>
        </p:spPr>
      </p:sp>
      <p:sp>
        <p:nvSpPr>
          <p:cNvPr id="1048816" name="Rectangle 1027"/>
          <p:cNvSpPr>
            <a:spLocks noGrp="1" noChangeArrowheads="1"/>
          </p:cNvSpPr>
          <p:nvPr>
            <p:ph type="body" idx="1"/>
          </p:nvPr>
        </p:nvSpPr>
        <p:spPr bwMode="auto">
          <a:noFill/>
        </p:spPr>
        <p:txBody>
          <a:bodyPr wrap="square" numCol="1" anchor="t" anchorCtr="0" compatLnSpc="1"/>
          <a:lstStyle/>
          <a:p>
            <a:endParaRPr lang="nl-NL"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9" name="Rectangle 7"/>
          <p:cNvSpPr>
            <a:spLocks noGrp="1" noChangeArrowheads="1"/>
          </p:cNvSpPr>
          <p:nvPr>
            <p:ph type="sldNum" sz="quarter" idx="5"/>
          </p:nvPr>
        </p:nvSpPr>
        <p:spPr bwMode="auto">
          <a:noFill/>
          <a:ln>
            <a:miter lim="800000"/>
          </a:ln>
        </p:spPr>
        <p:txBody>
          <a:bodyPr/>
          <a:lstStyle/>
          <a:p>
            <a:fld id="{70A3B65D-E628-422A-9796-C450E250CFB2}" type="slidenum">
              <a:rPr lang="en-US" altLang="en-US" smtClean="0">
                <a:cs typeface="Arial" panose="020B0604020202020204" pitchFamily="34" charset="0"/>
              </a:rPr>
              <a:t>25</a:t>
            </a:fld>
            <a:endParaRPr lang="en-US" altLang="en-US">
              <a:cs typeface="Arial" panose="020B0604020202020204" pitchFamily="34" charset="0"/>
            </a:endParaRPr>
          </a:p>
        </p:txBody>
      </p:sp>
      <p:sp>
        <p:nvSpPr>
          <p:cNvPr id="1048820" name="Rectangle 2"/>
          <p:cNvSpPr>
            <a:spLocks noGrp="1" noRot="1" noChangeAspect="1" noChangeArrowheads="1" noTextEdit="1"/>
          </p:cNvSpPr>
          <p:nvPr>
            <p:ph type="sldImg"/>
          </p:nvPr>
        </p:nvSpPr>
        <p:spPr bwMode="auto">
          <a:noFill/>
          <a:ln>
            <a:solidFill>
              <a:srgbClr val="000000"/>
            </a:solidFill>
            <a:miter lim="800000"/>
          </a:ln>
        </p:spPr>
      </p:sp>
      <p:sp>
        <p:nvSpPr>
          <p:cNvPr id="1048821"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6" name="Rectangle 7"/>
          <p:cNvSpPr>
            <a:spLocks noGrp="1" noChangeArrowheads="1"/>
          </p:cNvSpPr>
          <p:nvPr>
            <p:ph type="sldNum" sz="quarter" idx="5"/>
          </p:nvPr>
        </p:nvSpPr>
        <p:spPr bwMode="auto">
          <a:noFill/>
          <a:ln>
            <a:miter lim="800000"/>
          </a:ln>
        </p:spPr>
        <p:txBody>
          <a:bodyPr/>
          <a:lstStyle/>
          <a:p>
            <a:fld id="{E00433FE-1C3C-4D71-A303-436CEE732845}" type="slidenum">
              <a:rPr lang="en-US" altLang="en-US" smtClean="0">
                <a:cs typeface="Arial" panose="020B0604020202020204" pitchFamily="34" charset="0"/>
              </a:rPr>
              <a:t>26</a:t>
            </a:fld>
            <a:endParaRPr lang="en-US" altLang="en-US">
              <a:cs typeface="Arial" panose="020B0604020202020204" pitchFamily="34" charset="0"/>
            </a:endParaRPr>
          </a:p>
        </p:txBody>
      </p:sp>
      <p:sp>
        <p:nvSpPr>
          <p:cNvPr id="1048827" name="Rectangle 2"/>
          <p:cNvSpPr>
            <a:spLocks noGrp="1" noRot="1" noChangeAspect="1" noChangeArrowheads="1" noTextEdit="1"/>
          </p:cNvSpPr>
          <p:nvPr>
            <p:ph type="sldImg"/>
          </p:nvPr>
        </p:nvSpPr>
        <p:spPr bwMode="auto">
          <a:noFill/>
          <a:ln>
            <a:solidFill>
              <a:srgbClr val="000000"/>
            </a:solidFill>
            <a:miter lim="800000"/>
          </a:ln>
        </p:spPr>
      </p:sp>
      <p:sp>
        <p:nvSpPr>
          <p:cNvPr id="1048828"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2" name="Slide Image Placeholder 1"/>
          <p:cNvSpPr>
            <a:spLocks noGrp="1" noRot="1" noChangeAspect="1"/>
          </p:cNvSpPr>
          <p:nvPr>
            <p:ph type="sldImg"/>
          </p:nvPr>
        </p:nvSpPr>
        <p:spPr bwMode="auto">
          <a:noFill/>
          <a:ln>
            <a:solidFill>
              <a:srgbClr val="000000"/>
            </a:solidFill>
            <a:miter lim="800000"/>
          </a:ln>
        </p:spPr>
      </p:sp>
      <p:sp>
        <p:nvSpPr>
          <p:cNvPr id="1048833" name="Notes Placeholder 2"/>
          <p:cNvSpPr>
            <a:spLocks noGrp="1"/>
          </p:cNvSpPr>
          <p:nvPr>
            <p:ph type="body" idx="1"/>
          </p:nvPr>
        </p:nvSpPr>
        <p:spPr/>
        <p:txBody>
          <a:bodyPr/>
          <a:lstStyle/>
          <a:p>
            <a:r>
              <a:rPr lang="en-GB" dirty="0" err="1">
                <a:solidFill>
                  <a:schemeClr val="tx1">
                    <a:lumMod val="50000"/>
                    <a:lumOff val="50000"/>
                  </a:schemeClr>
                </a:solidFill>
                <a:latin typeface="Arial" panose="020B0604020202020204" pitchFamily="34" charset="0"/>
                <a:cs typeface="Arial" panose="020B0604020202020204" pitchFamily="34" charset="0"/>
              </a:rPr>
              <a:t>Gasson</a:t>
            </a:r>
            <a:r>
              <a:rPr lang="en-GB" dirty="0">
                <a:solidFill>
                  <a:schemeClr val="tx1">
                    <a:lumMod val="50000"/>
                    <a:lumOff val="50000"/>
                  </a:schemeClr>
                </a:solidFill>
                <a:latin typeface="Arial" panose="020B0604020202020204" pitchFamily="34" charset="0"/>
                <a:cs typeface="Arial" panose="020B0604020202020204" pitchFamily="34" charset="0"/>
              </a:rPr>
              <a:t> A, Morris J, 1992.  </a:t>
            </a:r>
            <a:r>
              <a:rPr lang="en-GB" i="1" dirty="0">
                <a:solidFill>
                  <a:schemeClr val="tx1">
                    <a:lumMod val="50000"/>
                    <a:lumOff val="50000"/>
                  </a:schemeClr>
                </a:solidFill>
                <a:latin typeface="Arial" panose="020B0604020202020204" pitchFamily="34" charset="0"/>
                <a:cs typeface="Arial" panose="020B0604020202020204" pitchFamily="34" charset="0"/>
              </a:rPr>
              <a:t>The Contact Lens Manual.  </a:t>
            </a:r>
            <a:r>
              <a:rPr lang="en-GB" dirty="0">
                <a:solidFill>
                  <a:schemeClr val="tx1">
                    <a:lumMod val="50000"/>
                    <a:lumOff val="50000"/>
                  </a:schemeClr>
                </a:solidFill>
                <a:latin typeface="Arial" panose="020B0604020202020204" pitchFamily="34" charset="0"/>
                <a:cs typeface="Arial" panose="020B0604020202020204" pitchFamily="34" charset="0"/>
              </a:rPr>
              <a:t>Butterworth Heinemann, Oxford.</a:t>
            </a:r>
            <a:endParaRPr lang="en-GB" i="1" dirty="0">
              <a:solidFill>
                <a:schemeClr val="tx1">
                  <a:lumMod val="50000"/>
                  <a:lumOff val="50000"/>
                </a:schemeClr>
              </a:solidFill>
              <a:latin typeface="Arial" panose="020B0604020202020204" pitchFamily="34" charset="0"/>
              <a:cs typeface="Arial" panose="020B0604020202020204" pitchFamily="34" charset="0"/>
            </a:endParaRPr>
          </a:p>
          <a:p>
            <a:endParaRPr lang="en-GB" dirty="0"/>
          </a:p>
        </p:txBody>
      </p:sp>
      <p:sp>
        <p:nvSpPr>
          <p:cNvPr id="1048834" name="Slide Number Placeholder 3"/>
          <p:cNvSpPr>
            <a:spLocks noGrp="1"/>
          </p:cNvSpPr>
          <p:nvPr>
            <p:ph type="sldNum" sz="quarter" idx="5"/>
          </p:nvPr>
        </p:nvSpPr>
        <p:spPr bwMode="auto">
          <a:noFill/>
          <a:ln>
            <a:miter lim="800000"/>
          </a:ln>
        </p:spPr>
        <p:txBody>
          <a:bodyPr/>
          <a:lstStyle/>
          <a:p>
            <a:fld id="{BB3B989D-39C2-4AF5-9C82-799A2F5A9182}" type="slidenum">
              <a:rPr lang="en-GB" altLang="en-US" smtClean="0">
                <a:cs typeface="Arial" panose="020B0604020202020204" pitchFamily="34" charset="0"/>
              </a:rPr>
              <a:t>27</a:t>
            </a:fld>
            <a:endParaRPr lang="en-GB" altLang="en-US">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5" name="Rectangle 7"/>
          <p:cNvSpPr>
            <a:spLocks noGrp="1" noChangeArrowheads="1"/>
          </p:cNvSpPr>
          <p:nvPr>
            <p:ph type="sldNum" sz="quarter" idx="5"/>
          </p:nvPr>
        </p:nvSpPr>
        <p:spPr bwMode="auto">
          <a:noFill/>
          <a:ln>
            <a:miter lim="800000"/>
          </a:ln>
        </p:spPr>
        <p:txBody>
          <a:bodyPr/>
          <a:lstStyle/>
          <a:p>
            <a:fld id="{904EEFBD-53C9-4EC5-8B5D-CDD10A4095DC}" type="slidenum">
              <a:rPr lang="en-US" altLang="en-US" smtClean="0">
                <a:cs typeface="Arial" panose="020B0604020202020204" pitchFamily="34" charset="0"/>
              </a:rPr>
              <a:t>28</a:t>
            </a:fld>
            <a:endParaRPr lang="en-US" altLang="en-US">
              <a:cs typeface="Arial" panose="020B0604020202020204" pitchFamily="34" charset="0"/>
            </a:endParaRPr>
          </a:p>
        </p:txBody>
      </p:sp>
      <p:sp>
        <p:nvSpPr>
          <p:cNvPr id="1048846" name="Rectangle 2"/>
          <p:cNvSpPr>
            <a:spLocks noChangeArrowheads="1"/>
          </p:cNvSpPr>
          <p:nvPr/>
        </p:nvSpPr>
        <p:spPr bwMode="auto">
          <a:xfrm>
            <a:off x="3884613" y="0"/>
            <a:ext cx="2973387" cy="455613"/>
          </a:xfrm>
          <a:prstGeom prst="rect">
            <a:avLst/>
          </a:prstGeom>
          <a:noFill/>
          <a:ln w="12700">
            <a:noFill/>
            <a:miter lim="800000"/>
          </a:ln>
        </p:spPr>
        <p:txBody>
          <a:bodyPr wrap="none" anchor="ctr"/>
          <a:lstStyle/>
          <a:p>
            <a:endParaRPr lang="en-US" altLang="en-US"/>
          </a:p>
        </p:txBody>
      </p:sp>
      <p:sp>
        <p:nvSpPr>
          <p:cNvPr id="1048847" name="Rectangle 3"/>
          <p:cNvSpPr>
            <a:spLocks noChangeArrowheads="1"/>
          </p:cNvSpPr>
          <p:nvPr/>
        </p:nvSpPr>
        <p:spPr bwMode="auto">
          <a:xfrm>
            <a:off x="3884613" y="8688388"/>
            <a:ext cx="2973387" cy="455612"/>
          </a:xfrm>
          <a:prstGeom prst="rect">
            <a:avLst/>
          </a:prstGeom>
          <a:noFill/>
          <a:ln w="12700">
            <a:noFill/>
            <a:miter lim="800000"/>
          </a:ln>
        </p:spPr>
        <p:txBody>
          <a:bodyPr lIns="95655" tIns="46988" rIns="95655" bIns="46988" anchor="b"/>
          <a:lstStyle/>
          <a:p>
            <a:pPr algn="r" defTabSz="966470"/>
            <a:r>
              <a:rPr lang="en-GB" altLang="en-US" sz="1300">
                <a:latin typeface="Times New Roman" panose="02020603050405020304" pitchFamily="18" charset="0"/>
              </a:rPr>
              <a:t>3</a:t>
            </a:r>
          </a:p>
        </p:txBody>
      </p:sp>
      <p:sp>
        <p:nvSpPr>
          <p:cNvPr id="1048848" name="Rectangle 4"/>
          <p:cNvSpPr>
            <a:spLocks noChangeArrowheads="1"/>
          </p:cNvSpPr>
          <p:nvPr/>
        </p:nvSpPr>
        <p:spPr bwMode="auto">
          <a:xfrm>
            <a:off x="0" y="8688388"/>
            <a:ext cx="2973388" cy="455612"/>
          </a:xfrm>
          <a:prstGeom prst="rect">
            <a:avLst/>
          </a:prstGeom>
          <a:noFill/>
          <a:ln w="12700">
            <a:noFill/>
            <a:miter lim="800000"/>
          </a:ln>
        </p:spPr>
        <p:txBody>
          <a:bodyPr wrap="none" anchor="ctr"/>
          <a:lstStyle/>
          <a:p>
            <a:endParaRPr lang="en-US" altLang="en-US"/>
          </a:p>
        </p:txBody>
      </p:sp>
      <p:sp>
        <p:nvSpPr>
          <p:cNvPr id="1048849" name="Rectangle 5"/>
          <p:cNvSpPr>
            <a:spLocks noChangeArrowheads="1"/>
          </p:cNvSpPr>
          <p:nvPr/>
        </p:nvSpPr>
        <p:spPr bwMode="auto">
          <a:xfrm>
            <a:off x="0" y="0"/>
            <a:ext cx="2973388" cy="455613"/>
          </a:xfrm>
          <a:prstGeom prst="rect">
            <a:avLst/>
          </a:prstGeom>
          <a:noFill/>
          <a:ln w="12700">
            <a:noFill/>
            <a:miter lim="800000"/>
          </a:ln>
        </p:spPr>
        <p:txBody>
          <a:bodyPr wrap="none" anchor="ctr"/>
          <a:lstStyle/>
          <a:p>
            <a:endParaRPr lang="en-US" altLang="en-US"/>
          </a:p>
        </p:txBody>
      </p:sp>
      <p:sp>
        <p:nvSpPr>
          <p:cNvPr id="1048850" name="Rectangle 6"/>
          <p:cNvSpPr>
            <a:spLocks noGrp="1" noRot="1" noChangeAspect="1" noChangeArrowheads="1" noTextEdit="1"/>
          </p:cNvSpPr>
          <p:nvPr>
            <p:ph type="sldImg"/>
          </p:nvPr>
        </p:nvSpPr>
        <p:spPr bwMode="auto">
          <a:xfrm>
            <a:off x="1152525" y="693738"/>
            <a:ext cx="4554538" cy="3416300"/>
          </a:xfrm>
          <a:noFill/>
          <a:ln cap="flat">
            <a:solidFill>
              <a:srgbClr val="000000"/>
            </a:solidFill>
            <a:miter lim="800000"/>
          </a:ln>
        </p:spPr>
      </p:sp>
      <p:sp>
        <p:nvSpPr>
          <p:cNvPr id="1048851" name="Rectangle 7"/>
          <p:cNvSpPr>
            <a:spLocks noGrp="1" noChangeArrowheads="1"/>
          </p:cNvSpPr>
          <p:nvPr>
            <p:ph type="body" idx="1"/>
          </p:nvPr>
        </p:nvSpPr>
        <p:spPr bwMode="auto">
          <a:noFill/>
        </p:spPr>
        <p:txBody>
          <a:bodyPr wrap="square" lIns="95655" tIns="46988" rIns="95655" bIns="46988"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Rectangle 7"/>
          <p:cNvSpPr>
            <a:spLocks noGrp="1" noChangeArrowheads="1"/>
          </p:cNvSpPr>
          <p:nvPr>
            <p:ph type="sldNum" sz="quarter" idx="5"/>
          </p:nvPr>
        </p:nvSpPr>
        <p:spPr bwMode="auto">
          <a:noFill/>
          <a:ln>
            <a:miter lim="800000"/>
          </a:ln>
        </p:spPr>
        <p:txBody>
          <a:bodyPr/>
          <a:lstStyle/>
          <a:p>
            <a:fld id="{1BFDB43F-C041-4AC5-A996-E565008711E4}" type="slidenum">
              <a:rPr lang="en-US" altLang="en-US" smtClean="0">
                <a:cs typeface="Arial" panose="020B0604020202020204" pitchFamily="34" charset="0"/>
              </a:rPr>
              <a:t>29</a:t>
            </a:fld>
            <a:endParaRPr lang="en-US" altLang="en-US">
              <a:cs typeface="Arial" panose="020B0604020202020204" pitchFamily="34" charset="0"/>
            </a:endParaRPr>
          </a:p>
        </p:txBody>
      </p:sp>
      <p:sp>
        <p:nvSpPr>
          <p:cNvPr id="1048857" name="Rectangle 2"/>
          <p:cNvSpPr>
            <a:spLocks noGrp="1" noRot="1" noChangeAspect="1" noChangeArrowheads="1" noTextEdit="1"/>
          </p:cNvSpPr>
          <p:nvPr>
            <p:ph type="sldImg"/>
          </p:nvPr>
        </p:nvSpPr>
        <p:spPr bwMode="auto">
          <a:noFill/>
          <a:ln>
            <a:solidFill>
              <a:srgbClr val="000000"/>
            </a:solidFill>
            <a:miter lim="800000"/>
          </a:ln>
        </p:spPr>
      </p:sp>
      <p:sp>
        <p:nvSpPr>
          <p:cNvPr id="1048858" name="Rectangle 3"/>
          <p:cNvSpPr>
            <a:spLocks noGrp="1" noChangeArrowheads="1"/>
          </p:cNvSpPr>
          <p:nvPr>
            <p:ph type="body" idx="1"/>
          </p:nvPr>
        </p:nvSpPr>
        <p:spPr bwMode="auto">
          <a:xfrm>
            <a:off x="914400" y="4341813"/>
            <a:ext cx="5029200" cy="4116387"/>
          </a:xfrm>
        </p:spPr>
        <p:txBody>
          <a:bodyPr wrap="square" numCol="1" anchor="t" anchorCtr="0" compatLnSpc="1"/>
          <a:lstStyle/>
          <a:p>
            <a:r>
              <a:rPr lang="en-US" dirty="0">
                <a:solidFill>
                  <a:schemeClr val="tx1">
                    <a:lumMod val="50000"/>
                    <a:lumOff val="50000"/>
                  </a:schemeClr>
                </a:solidFill>
                <a:latin typeface="Arial" panose="020B0604020202020204" pitchFamily="34" charset="0"/>
              </a:rPr>
              <a:t>Evans B, 2007.  </a:t>
            </a:r>
            <a:r>
              <a:rPr lang="en-US" i="1" dirty="0" err="1">
                <a:solidFill>
                  <a:schemeClr val="tx1">
                    <a:lumMod val="50000"/>
                    <a:lumOff val="50000"/>
                  </a:schemeClr>
                </a:solidFill>
                <a:latin typeface="Arial" panose="020B0604020202020204" pitchFamily="34" charset="0"/>
              </a:rPr>
              <a:t>Monovsion</a:t>
            </a:r>
            <a:r>
              <a:rPr lang="en-US" i="1" dirty="0">
                <a:solidFill>
                  <a:schemeClr val="tx1">
                    <a:lumMod val="50000"/>
                    <a:lumOff val="50000"/>
                  </a:schemeClr>
                </a:solidFill>
                <a:latin typeface="Arial" panose="020B0604020202020204" pitchFamily="34" charset="0"/>
              </a:rPr>
              <a:t> a Review of the Scientific Literature.  </a:t>
            </a:r>
            <a:r>
              <a:rPr lang="en-US" dirty="0" err="1">
                <a:solidFill>
                  <a:schemeClr val="tx1">
                    <a:lumMod val="50000"/>
                    <a:lumOff val="50000"/>
                  </a:schemeClr>
                </a:solidFill>
                <a:latin typeface="Arial" panose="020B0604020202020204" pitchFamily="34" charset="0"/>
              </a:rPr>
              <a:t>Ophth</a:t>
            </a:r>
            <a:r>
              <a:rPr lang="en-US" dirty="0">
                <a:solidFill>
                  <a:schemeClr val="tx1">
                    <a:lumMod val="50000"/>
                    <a:lumOff val="50000"/>
                  </a:schemeClr>
                </a:solidFill>
                <a:latin typeface="Arial" panose="020B0604020202020204" pitchFamily="34" charset="0"/>
              </a:rPr>
              <a:t> </a:t>
            </a:r>
            <a:r>
              <a:rPr lang="en-US" dirty="0" err="1">
                <a:solidFill>
                  <a:schemeClr val="tx1">
                    <a:lumMod val="50000"/>
                    <a:lumOff val="50000"/>
                  </a:schemeClr>
                </a:solidFill>
                <a:latin typeface="Arial" panose="020B0604020202020204" pitchFamily="34" charset="0"/>
              </a:rPr>
              <a:t>Physiol</a:t>
            </a:r>
            <a:r>
              <a:rPr lang="en-US" dirty="0">
                <a:solidFill>
                  <a:schemeClr val="tx1">
                    <a:lumMod val="50000"/>
                    <a:lumOff val="50000"/>
                  </a:schemeClr>
                </a:solidFill>
                <a:latin typeface="Arial" panose="020B0604020202020204" pitchFamily="34" charset="0"/>
              </a:rPr>
              <a:t> Optics 27: 417 – 439.</a:t>
            </a:r>
          </a:p>
          <a:p>
            <a:pPr eaLnBrk="1" hangingPunct="1"/>
            <a:endParaRPr lang="en-US" altLang="en-US" dirty="0">
              <a:latin typeface="Times"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2" name="Rectangle 7"/>
          <p:cNvSpPr>
            <a:spLocks noGrp="1" noChangeArrowheads="1"/>
          </p:cNvSpPr>
          <p:nvPr>
            <p:ph type="sldNum" sz="quarter" idx="5"/>
          </p:nvPr>
        </p:nvSpPr>
        <p:spPr bwMode="auto">
          <a:noFill/>
          <a:ln>
            <a:miter lim="800000"/>
          </a:ln>
        </p:spPr>
        <p:txBody>
          <a:bodyPr/>
          <a:lstStyle/>
          <a:p>
            <a:fld id="{71A6E050-2CAC-412D-AA4D-310AC28DD3E0}" type="slidenum">
              <a:rPr lang="en-US" altLang="en-US" smtClean="0">
                <a:cs typeface="Arial" panose="020B0604020202020204" pitchFamily="34" charset="0"/>
              </a:rPr>
              <a:t>30</a:t>
            </a:fld>
            <a:endParaRPr lang="en-US" altLang="en-US">
              <a:cs typeface="Arial" panose="020B0604020202020204" pitchFamily="34" charset="0"/>
            </a:endParaRPr>
          </a:p>
        </p:txBody>
      </p:sp>
      <p:sp>
        <p:nvSpPr>
          <p:cNvPr id="1048863" name="Rectangle 2"/>
          <p:cNvSpPr>
            <a:spLocks noGrp="1" noRot="1" noChangeAspect="1" noChangeArrowheads="1" noTextEdit="1"/>
          </p:cNvSpPr>
          <p:nvPr>
            <p:ph type="sldImg"/>
          </p:nvPr>
        </p:nvSpPr>
        <p:spPr bwMode="auto">
          <a:noFill/>
          <a:ln>
            <a:solidFill>
              <a:srgbClr val="000000"/>
            </a:solidFill>
            <a:miter lim="800000"/>
          </a:ln>
        </p:spPr>
      </p:sp>
      <p:sp>
        <p:nvSpPr>
          <p:cNvPr id="1048864" name="Rectangle 3"/>
          <p:cNvSpPr>
            <a:spLocks noGrp="1" noChangeArrowheads="1"/>
          </p:cNvSpPr>
          <p:nvPr>
            <p:ph type="body" idx="1"/>
          </p:nvPr>
        </p:nvSpPr>
        <p:spPr bwMode="auto">
          <a:xfrm>
            <a:off x="914400" y="4341813"/>
            <a:ext cx="5029200" cy="4116387"/>
          </a:xfrm>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Evans B, 2007.  </a:t>
            </a:r>
            <a:r>
              <a:rPr lang="en-US" i="1" dirty="0" err="1">
                <a:solidFill>
                  <a:schemeClr val="tx1">
                    <a:lumMod val="50000"/>
                    <a:lumOff val="50000"/>
                  </a:schemeClr>
                </a:solidFill>
                <a:latin typeface="Arial" panose="020B0604020202020204" pitchFamily="34" charset="0"/>
              </a:rPr>
              <a:t>Monovsion</a:t>
            </a:r>
            <a:r>
              <a:rPr lang="en-US" i="1" dirty="0">
                <a:solidFill>
                  <a:schemeClr val="tx1">
                    <a:lumMod val="50000"/>
                    <a:lumOff val="50000"/>
                  </a:schemeClr>
                </a:solidFill>
                <a:latin typeface="Arial" panose="020B0604020202020204" pitchFamily="34" charset="0"/>
              </a:rPr>
              <a:t> a Review of the Scientific Literature.  </a:t>
            </a:r>
            <a:r>
              <a:rPr lang="en-US" dirty="0" err="1">
                <a:solidFill>
                  <a:schemeClr val="tx1">
                    <a:lumMod val="50000"/>
                    <a:lumOff val="50000"/>
                  </a:schemeClr>
                </a:solidFill>
                <a:latin typeface="Arial" panose="020B0604020202020204" pitchFamily="34" charset="0"/>
              </a:rPr>
              <a:t>Ophth</a:t>
            </a:r>
            <a:r>
              <a:rPr lang="en-US" dirty="0">
                <a:solidFill>
                  <a:schemeClr val="tx1">
                    <a:lumMod val="50000"/>
                    <a:lumOff val="50000"/>
                  </a:schemeClr>
                </a:solidFill>
                <a:latin typeface="Arial" panose="020B0604020202020204" pitchFamily="34" charset="0"/>
              </a:rPr>
              <a:t> </a:t>
            </a:r>
            <a:r>
              <a:rPr lang="en-US" dirty="0" err="1">
                <a:solidFill>
                  <a:schemeClr val="tx1">
                    <a:lumMod val="50000"/>
                    <a:lumOff val="50000"/>
                  </a:schemeClr>
                </a:solidFill>
                <a:latin typeface="Arial" panose="020B0604020202020204" pitchFamily="34" charset="0"/>
              </a:rPr>
              <a:t>Physiol</a:t>
            </a:r>
            <a:r>
              <a:rPr lang="en-US" dirty="0">
                <a:solidFill>
                  <a:schemeClr val="tx1">
                    <a:lumMod val="50000"/>
                    <a:lumOff val="50000"/>
                  </a:schemeClr>
                </a:solidFill>
                <a:latin typeface="Arial" panose="020B0604020202020204" pitchFamily="34" charset="0"/>
              </a:rPr>
              <a:t> Optics 27: 417 – 439.</a:t>
            </a:r>
          </a:p>
          <a:p>
            <a:pPr eaLnBrk="1" hangingPunct="1"/>
            <a:endParaRPr lang="en-US" altLang="en-US" dirty="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p:spPr>
      </p:sp>
      <p:sp>
        <p:nvSpPr>
          <p:cNvPr id="253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3913902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9" name="Rectangle 7"/>
          <p:cNvSpPr>
            <a:spLocks noGrp="1" noChangeArrowheads="1"/>
          </p:cNvSpPr>
          <p:nvPr>
            <p:ph type="sldNum" sz="quarter" idx="5"/>
          </p:nvPr>
        </p:nvSpPr>
        <p:spPr bwMode="auto">
          <a:noFill/>
          <a:ln>
            <a:miter lim="800000"/>
          </a:ln>
        </p:spPr>
        <p:txBody>
          <a:bodyPr/>
          <a:lstStyle/>
          <a:p>
            <a:fld id="{9AA663F9-9020-4D75-B148-2C060145935E}" type="slidenum">
              <a:rPr lang="en-US" altLang="en-US" smtClean="0">
                <a:cs typeface="Arial" panose="020B0604020202020204" pitchFamily="34" charset="0"/>
              </a:rPr>
              <a:t>31</a:t>
            </a:fld>
            <a:endParaRPr lang="en-US" altLang="en-US">
              <a:cs typeface="Arial" panose="020B0604020202020204" pitchFamily="34" charset="0"/>
            </a:endParaRPr>
          </a:p>
        </p:txBody>
      </p:sp>
      <p:sp>
        <p:nvSpPr>
          <p:cNvPr id="1048870" name="Rectangle 2"/>
          <p:cNvSpPr>
            <a:spLocks noGrp="1" noRot="1" noChangeAspect="1" noChangeArrowheads="1" noTextEdit="1"/>
          </p:cNvSpPr>
          <p:nvPr>
            <p:ph type="sldImg"/>
          </p:nvPr>
        </p:nvSpPr>
        <p:spPr bwMode="auto">
          <a:noFill/>
          <a:ln>
            <a:solidFill>
              <a:srgbClr val="000000"/>
            </a:solidFill>
            <a:miter lim="800000"/>
          </a:ln>
        </p:spPr>
      </p:sp>
      <p:sp>
        <p:nvSpPr>
          <p:cNvPr id="1048871" name="Rectangle 3"/>
          <p:cNvSpPr>
            <a:spLocks noGrp="1" noChangeArrowheads="1"/>
          </p:cNvSpPr>
          <p:nvPr>
            <p:ph type="body" idx="1"/>
          </p:nvPr>
        </p:nvSpPr>
        <p:spPr bwMode="auto">
          <a:xfrm>
            <a:off x="914400" y="4341813"/>
            <a:ext cx="5029200" cy="4116387"/>
          </a:xfrm>
        </p:spPr>
        <p:txBody>
          <a:bodyPr wrap="square" numCol="1" anchor="t" anchorCtr="0" compatLnSpc="1"/>
          <a:lstStyle/>
          <a:p>
            <a:r>
              <a:rPr lang="en-US" dirty="0">
                <a:solidFill>
                  <a:schemeClr val="tx1">
                    <a:lumMod val="50000"/>
                    <a:lumOff val="50000"/>
                  </a:schemeClr>
                </a:solidFill>
                <a:latin typeface="Arial" panose="020B0604020202020204" pitchFamily="34" charset="0"/>
              </a:rPr>
              <a:t>Evans B, 2007.  </a:t>
            </a:r>
            <a:r>
              <a:rPr lang="en-US" i="1" dirty="0" err="1">
                <a:solidFill>
                  <a:schemeClr val="tx1">
                    <a:lumMod val="50000"/>
                    <a:lumOff val="50000"/>
                  </a:schemeClr>
                </a:solidFill>
                <a:latin typeface="Arial" panose="020B0604020202020204" pitchFamily="34" charset="0"/>
              </a:rPr>
              <a:t>Monovsion</a:t>
            </a:r>
            <a:r>
              <a:rPr lang="en-US" i="1" dirty="0">
                <a:solidFill>
                  <a:schemeClr val="tx1">
                    <a:lumMod val="50000"/>
                    <a:lumOff val="50000"/>
                  </a:schemeClr>
                </a:solidFill>
                <a:latin typeface="Arial" panose="020B0604020202020204" pitchFamily="34" charset="0"/>
              </a:rPr>
              <a:t> a Review of the Scientific Literature.  </a:t>
            </a:r>
            <a:r>
              <a:rPr lang="en-US" dirty="0" err="1">
                <a:solidFill>
                  <a:schemeClr val="tx1">
                    <a:lumMod val="50000"/>
                    <a:lumOff val="50000"/>
                  </a:schemeClr>
                </a:solidFill>
                <a:latin typeface="Arial" panose="020B0604020202020204" pitchFamily="34" charset="0"/>
              </a:rPr>
              <a:t>Ophth</a:t>
            </a:r>
            <a:r>
              <a:rPr lang="en-US" dirty="0">
                <a:solidFill>
                  <a:schemeClr val="tx1">
                    <a:lumMod val="50000"/>
                    <a:lumOff val="50000"/>
                  </a:schemeClr>
                </a:solidFill>
                <a:latin typeface="Arial" panose="020B0604020202020204" pitchFamily="34" charset="0"/>
              </a:rPr>
              <a:t> </a:t>
            </a:r>
            <a:r>
              <a:rPr lang="en-US" dirty="0" err="1">
                <a:solidFill>
                  <a:schemeClr val="tx1">
                    <a:lumMod val="50000"/>
                    <a:lumOff val="50000"/>
                  </a:schemeClr>
                </a:solidFill>
                <a:latin typeface="Arial" panose="020B0604020202020204" pitchFamily="34" charset="0"/>
              </a:rPr>
              <a:t>Physiol</a:t>
            </a:r>
            <a:r>
              <a:rPr lang="en-US" dirty="0">
                <a:solidFill>
                  <a:schemeClr val="tx1">
                    <a:lumMod val="50000"/>
                    <a:lumOff val="50000"/>
                  </a:schemeClr>
                </a:solidFill>
                <a:latin typeface="Arial" panose="020B0604020202020204" pitchFamily="34" charset="0"/>
              </a:rPr>
              <a:t> Optics 27: 417 – 439.</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5" name="Rectangle 7"/>
          <p:cNvSpPr>
            <a:spLocks noGrp="1" noChangeArrowheads="1"/>
          </p:cNvSpPr>
          <p:nvPr>
            <p:ph type="sldNum" sz="quarter" idx="5"/>
          </p:nvPr>
        </p:nvSpPr>
        <p:spPr bwMode="auto">
          <a:noFill/>
          <a:ln>
            <a:miter lim="800000"/>
          </a:ln>
        </p:spPr>
        <p:txBody>
          <a:bodyPr/>
          <a:lstStyle/>
          <a:p>
            <a:fld id="{391E2242-8AE4-459B-9CB6-26A53EB07BE5}" type="slidenum">
              <a:rPr lang="en-US" altLang="en-US" smtClean="0">
                <a:cs typeface="Arial" panose="020B0604020202020204" pitchFamily="34" charset="0"/>
              </a:rPr>
              <a:t>32</a:t>
            </a:fld>
            <a:endParaRPr lang="en-US" altLang="en-US">
              <a:cs typeface="Arial" panose="020B0604020202020204" pitchFamily="34" charset="0"/>
            </a:endParaRPr>
          </a:p>
        </p:txBody>
      </p:sp>
      <p:sp>
        <p:nvSpPr>
          <p:cNvPr id="1048876" name="Rectangle 2"/>
          <p:cNvSpPr>
            <a:spLocks noGrp="1" noRot="1" noChangeAspect="1" noChangeArrowheads="1" noTextEdit="1"/>
          </p:cNvSpPr>
          <p:nvPr>
            <p:ph type="sldImg"/>
          </p:nvPr>
        </p:nvSpPr>
        <p:spPr bwMode="auto">
          <a:noFill/>
          <a:ln>
            <a:solidFill>
              <a:srgbClr val="000000"/>
            </a:solidFill>
            <a:miter lim="800000"/>
          </a:ln>
        </p:spPr>
      </p:sp>
      <p:sp>
        <p:nvSpPr>
          <p:cNvPr id="1048877" name="Rectangle 3"/>
          <p:cNvSpPr>
            <a:spLocks noGrp="1" noChangeArrowheads="1"/>
          </p:cNvSpPr>
          <p:nvPr>
            <p:ph type="body" idx="1"/>
          </p:nvPr>
        </p:nvSpPr>
        <p:spPr bwMode="auto">
          <a:xfrm>
            <a:off x="914400" y="4341813"/>
            <a:ext cx="5029200" cy="4116387"/>
          </a:xfrm>
          <a:noFill/>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0" name="Rectangle 7"/>
          <p:cNvSpPr>
            <a:spLocks noGrp="1" noChangeArrowheads="1"/>
          </p:cNvSpPr>
          <p:nvPr>
            <p:ph type="sldNum" sz="quarter" idx="5"/>
          </p:nvPr>
        </p:nvSpPr>
        <p:spPr bwMode="auto">
          <a:noFill/>
          <a:ln>
            <a:miter lim="800000"/>
          </a:ln>
        </p:spPr>
        <p:txBody>
          <a:bodyPr/>
          <a:lstStyle/>
          <a:p>
            <a:fld id="{0CE647A8-1B2E-4299-9CDC-ABE9C1D7A6D8}" type="slidenum">
              <a:rPr lang="en-US" altLang="en-US" smtClean="0">
                <a:cs typeface="Arial" panose="020B0604020202020204" pitchFamily="34" charset="0"/>
              </a:rPr>
              <a:t>33</a:t>
            </a:fld>
            <a:endParaRPr lang="en-US" altLang="en-US">
              <a:cs typeface="Arial" panose="020B0604020202020204" pitchFamily="34" charset="0"/>
            </a:endParaRPr>
          </a:p>
        </p:txBody>
      </p:sp>
      <p:sp>
        <p:nvSpPr>
          <p:cNvPr id="1048881" name="Rectangle 2"/>
          <p:cNvSpPr>
            <a:spLocks noGrp="1" noRot="1" noChangeAspect="1" noChangeArrowheads="1" noTextEdit="1"/>
          </p:cNvSpPr>
          <p:nvPr>
            <p:ph type="sldImg"/>
          </p:nvPr>
        </p:nvSpPr>
        <p:spPr bwMode="auto">
          <a:noFill/>
          <a:ln>
            <a:solidFill>
              <a:srgbClr val="000000"/>
            </a:solidFill>
            <a:miter lim="800000"/>
          </a:ln>
        </p:spPr>
      </p:sp>
      <p:sp>
        <p:nvSpPr>
          <p:cNvPr id="1048882" name="Rectangle 3"/>
          <p:cNvSpPr>
            <a:spLocks noGrp="1" noChangeArrowheads="1"/>
          </p:cNvSpPr>
          <p:nvPr>
            <p:ph type="body" idx="1"/>
          </p:nvPr>
        </p:nvSpPr>
        <p:spPr bwMode="auto">
          <a:xfrm>
            <a:off x="914400" y="4341813"/>
            <a:ext cx="5029200" cy="4116387"/>
          </a:xfrm>
          <a:noFill/>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5" name="Rectangle 7"/>
          <p:cNvSpPr>
            <a:spLocks noGrp="1" noChangeArrowheads="1"/>
          </p:cNvSpPr>
          <p:nvPr>
            <p:ph type="sldNum" sz="quarter" idx="5"/>
          </p:nvPr>
        </p:nvSpPr>
        <p:spPr bwMode="auto">
          <a:noFill/>
          <a:ln>
            <a:miter lim="800000"/>
          </a:ln>
        </p:spPr>
        <p:txBody>
          <a:bodyPr/>
          <a:lstStyle/>
          <a:p>
            <a:fld id="{0A04DBEA-0F8F-424A-A2C7-CFE20BA91A22}" type="slidenum">
              <a:rPr lang="en-US" altLang="en-US" smtClean="0">
                <a:cs typeface="Arial" panose="020B0604020202020204" pitchFamily="34" charset="0"/>
              </a:rPr>
              <a:t>34</a:t>
            </a:fld>
            <a:endParaRPr lang="en-US" altLang="en-US">
              <a:cs typeface="Arial" panose="020B0604020202020204" pitchFamily="34" charset="0"/>
            </a:endParaRPr>
          </a:p>
        </p:txBody>
      </p:sp>
      <p:sp>
        <p:nvSpPr>
          <p:cNvPr id="1048886" name="Rectangle 1026"/>
          <p:cNvSpPr>
            <a:spLocks noGrp="1" noRot="1" noChangeAspect="1" noChangeArrowheads="1" noTextEdit="1"/>
          </p:cNvSpPr>
          <p:nvPr>
            <p:ph type="sldImg"/>
          </p:nvPr>
        </p:nvSpPr>
        <p:spPr bwMode="auto">
          <a:noFill/>
          <a:ln>
            <a:solidFill>
              <a:srgbClr val="000000"/>
            </a:solidFill>
            <a:miter lim="800000"/>
          </a:ln>
        </p:spPr>
      </p:sp>
      <p:sp>
        <p:nvSpPr>
          <p:cNvPr id="1048887" name="Rectangle 1027"/>
          <p:cNvSpPr>
            <a:spLocks noGrp="1" noChangeArrowheads="1"/>
          </p:cNvSpPr>
          <p:nvPr>
            <p:ph type="body" idx="1"/>
          </p:nvPr>
        </p:nvSpPr>
        <p:spPr bwMode="auto">
          <a:xfrm>
            <a:off x="914400" y="4341813"/>
            <a:ext cx="5029200" cy="4116387"/>
          </a:xfrm>
          <a:noFill/>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1" name="Rectangle 7"/>
          <p:cNvSpPr>
            <a:spLocks noGrp="1" noChangeArrowheads="1"/>
          </p:cNvSpPr>
          <p:nvPr>
            <p:ph type="sldNum" sz="quarter" idx="5"/>
          </p:nvPr>
        </p:nvSpPr>
        <p:spPr bwMode="auto">
          <a:noFill/>
          <a:ln>
            <a:miter lim="800000"/>
          </a:ln>
        </p:spPr>
        <p:txBody>
          <a:bodyPr/>
          <a:lstStyle/>
          <a:p>
            <a:fld id="{1558C708-E60D-4B5E-ADAA-64A5BC97E775}" type="slidenum">
              <a:rPr lang="en-US" altLang="en-US" smtClean="0">
                <a:cs typeface="Arial" panose="020B0604020202020204" pitchFamily="34" charset="0"/>
              </a:rPr>
              <a:t>35</a:t>
            </a:fld>
            <a:endParaRPr lang="en-US" altLang="en-US">
              <a:cs typeface="Arial" panose="020B0604020202020204" pitchFamily="34" charset="0"/>
            </a:endParaRPr>
          </a:p>
        </p:txBody>
      </p:sp>
      <p:sp>
        <p:nvSpPr>
          <p:cNvPr id="1048892"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8893"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9" name="Rectangle 7"/>
          <p:cNvSpPr>
            <a:spLocks noGrp="1" noChangeArrowheads="1"/>
          </p:cNvSpPr>
          <p:nvPr>
            <p:ph type="sldNum" sz="quarter" idx="5"/>
          </p:nvPr>
        </p:nvSpPr>
        <p:spPr bwMode="auto">
          <a:noFill/>
          <a:ln>
            <a:miter lim="800000"/>
          </a:ln>
        </p:spPr>
        <p:txBody>
          <a:bodyPr/>
          <a:lstStyle/>
          <a:p>
            <a:fld id="{E4AB9425-56FE-4CBC-AC18-20169C1501A8}" type="slidenum">
              <a:rPr lang="en-US" altLang="en-US" smtClean="0">
                <a:cs typeface="Arial" panose="020B0604020202020204" pitchFamily="34" charset="0"/>
              </a:rPr>
              <a:t>37</a:t>
            </a:fld>
            <a:endParaRPr lang="en-US" altLang="en-US">
              <a:cs typeface="Arial" panose="020B0604020202020204" pitchFamily="34" charset="0"/>
            </a:endParaRPr>
          </a:p>
        </p:txBody>
      </p:sp>
      <p:sp>
        <p:nvSpPr>
          <p:cNvPr id="1048900" name="Rectangle 2"/>
          <p:cNvSpPr>
            <a:spLocks noGrp="1" noRot="1" noChangeAspect="1" noChangeArrowheads="1" noTextEdit="1"/>
          </p:cNvSpPr>
          <p:nvPr>
            <p:ph type="sldImg"/>
          </p:nvPr>
        </p:nvSpPr>
        <p:spPr bwMode="auto">
          <a:noFill/>
          <a:ln>
            <a:solidFill>
              <a:srgbClr val="000000"/>
            </a:solidFill>
            <a:miter lim="800000"/>
          </a:ln>
        </p:spPr>
      </p:sp>
      <p:sp>
        <p:nvSpPr>
          <p:cNvPr id="1048901" name="Rectangle 3"/>
          <p:cNvSpPr>
            <a:spLocks noGrp="1" noChangeArrowheads="1"/>
          </p:cNvSpPr>
          <p:nvPr>
            <p:ph type="body" idx="1"/>
          </p:nvPr>
        </p:nvSpPr>
        <p:spPr bwMode="auto">
          <a:xfrm>
            <a:off x="914400" y="4341813"/>
            <a:ext cx="5029200" cy="4116387"/>
          </a:xfrm>
          <a:noFill/>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5" name="Rectangle 7"/>
          <p:cNvSpPr>
            <a:spLocks noGrp="1" noChangeArrowheads="1"/>
          </p:cNvSpPr>
          <p:nvPr>
            <p:ph type="sldNum" sz="quarter" idx="5"/>
          </p:nvPr>
        </p:nvSpPr>
        <p:spPr bwMode="auto">
          <a:noFill/>
          <a:ln>
            <a:miter lim="800000"/>
          </a:ln>
        </p:spPr>
        <p:txBody>
          <a:bodyPr/>
          <a:lstStyle/>
          <a:p>
            <a:fld id="{137F3F79-940B-4008-B5BF-C2320F55B0EE}" type="slidenum">
              <a:rPr lang="en-US" altLang="en-US" smtClean="0">
                <a:cs typeface="Arial" panose="020B0604020202020204" pitchFamily="34" charset="0"/>
              </a:rPr>
              <a:t>38</a:t>
            </a:fld>
            <a:endParaRPr lang="en-US" altLang="en-US">
              <a:cs typeface="Arial" panose="020B0604020202020204" pitchFamily="34" charset="0"/>
            </a:endParaRPr>
          </a:p>
        </p:txBody>
      </p:sp>
      <p:sp>
        <p:nvSpPr>
          <p:cNvPr id="1048906" name="Rectangle 2"/>
          <p:cNvSpPr>
            <a:spLocks noGrp="1" noRot="1" noChangeAspect="1" noChangeArrowheads="1" noTextEdit="1"/>
          </p:cNvSpPr>
          <p:nvPr>
            <p:ph type="sldImg"/>
          </p:nvPr>
        </p:nvSpPr>
        <p:spPr bwMode="auto">
          <a:noFill/>
          <a:ln>
            <a:solidFill>
              <a:srgbClr val="000000"/>
            </a:solidFill>
            <a:miter lim="800000"/>
          </a:ln>
        </p:spPr>
      </p:sp>
      <p:sp>
        <p:nvSpPr>
          <p:cNvPr id="1048907" name="Rectangle 3"/>
          <p:cNvSpPr>
            <a:spLocks noGrp="1" noChangeArrowheads="1"/>
          </p:cNvSpPr>
          <p:nvPr>
            <p:ph type="body" idx="1"/>
          </p:nvPr>
        </p:nvSpPr>
        <p:spPr bwMode="auto">
          <a:noFill/>
        </p:spPr>
        <p:txBody>
          <a:bodyPr wrap="square" numCol="1" anchor="t" anchorCtr="0" compatLnSpc="1"/>
          <a:lstStyle/>
          <a:p>
            <a:pPr eaLnBrk="1" hangingPunct="1"/>
            <a:endParaRPr lang="en-US" altLang="en-US">
              <a:latin typeface="Times"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1" name="Rectangle 7"/>
          <p:cNvSpPr>
            <a:spLocks noGrp="1" noChangeArrowheads="1"/>
          </p:cNvSpPr>
          <p:nvPr>
            <p:ph type="sldNum" sz="quarter" idx="5"/>
          </p:nvPr>
        </p:nvSpPr>
        <p:spPr bwMode="auto">
          <a:noFill/>
          <a:ln>
            <a:miter lim="800000"/>
          </a:ln>
        </p:spPr>
        <p:txBody>
          <a:bodyPr/>
          <a:lstStyle/>
          <a:p>
            <a:fld id="{E489EBD1-57E3-40EE-9E09-D86764273D21}" type="slidenum">
              <a:rPr lang="en-GB" altLang="en-US" smtClean="0">
                <a:latin typeface="Arial" panose="020B0604020202020204" pitchFamily="34" charset="0"/>
                <a:cs typeface="Arial" panose="020B0604020202020204" pitchFamily="34" charset="0"/>
              </a:rPr>
              <a:t>39</a:t>
            </a:fld>
            <a:endParaRPr lang="en-GB" altLang="en-US">
              <a:latin typeface="Arial" panose="020B0604020202020204" pitchFamily="34" charset="0"/>
              <a:cs typeface="Arial" panose="020B0604020202020204" pitchFamily="34" charset="0"/>
            </a:endParaRPr>
          </a:p>
        </p:txBody>
      </p:sp>
      <p:sp>
        <p:nvSpPr>
          <p:cNvPr id="1048912" name="Rectangle 2"/>
          <p:cNvSpPr>
            <a:spLocks noGrp="1" noRot="1" noChangeAspect="1" noChangeArrowheads="1" noTextEdit="1"/>
          </p:cNvSpPr>
          <p:nvPr>
            <p:ph type="sldImg"/>
          </p:nvPr>
        </p:nvSpPr>
        <p:spPr bwMode="auto">
          <a:noFill/>
          <a:ln>
            <a:solidFill>
              <a:srgbClr val="000000"/>
            </a:solidFill>
            <a:miter lim="800000"/>
          </a:ln>
        </p:spPr>
      </p:sp>
      <p:sp>
        <p:nvSpPr>
          <p:cNvPr id="1048913" name="Rectangle 3"/>
          <p:cNvSpPr>
            <a:spLocks noGrp="1" noChangeArrowheads="1"/>
          </p:cNvSpPr>
          <p:nvPr>
            <p:ph type="body" idx="1"/>
          </p:nvPr>
        </p:nvSpPr>
        <p:spPr bwMode="auto"/>
        <p:txBody>
          <a:bodyPr wrap="square" numCol="1" anchor="t" anchorCtr="0" compatLnSpc="1"/>
          <a:lstStyle/>
          <a:p>
            <a:r>
              <a:rPr lang="en-GB" sz="1800" dirty="0">
                <a:solidFill>
                  <a:schemeClr val="tx1">
                    <a:lumMod val="50000"/>
                    <a:lumOff val="50000"/>
                  </a:schemeClr>
                </a:solidFill>
                <a:latin typeface="Arial" panose="020B0604020202020204" pitchFamily="34" charset="0"/>
                <a:cs typeface="Arial" panose="020B0604020202020204" pitchFamily="34" charset="0"/>
              </a:rPr>
              <a:t>Woods J </a:t>
            </a:r>
            <a:r>
              <a:rPr lang="en-GB" sz="1800" i="1" dirty="0">
                <a:solidFill>
                  <a:schemeClr val="tx1">
                    <a:lumMod val="50000"/>
                    <a:lumOff val="50000"/>
                  </a:schemeClr>
                </a:solidFill>
                <a:latin typeface="Arial" panose="020B0604020202020204" pitchFamily="34" charset="0"/>
                <a:cs typeface="Arial" panose="020B0604020202020204" pitchFamily="34" charset="0"/>
              </a:rPr>
              <a:t>et al., 2009.  Early symptomatic presbyopes – What correction modality works best?  </a:t>
            </a:r>
            <a:r>
              <a:rPr lang="en-GB" sz="1800" dirty="0">
                <a:solidFill>
                  <a:schemeClr val="tx1">
                    <a:lumMod val="50000"/>
                    <a:lumOff val="50000"/>
                  </a:schemeClr>
                </a:solidFill>
                <a:latin typeface="Arial" panose="020B0604020202020204" pitchFamily="34" charset="0"/>
                <a:cs typeface="Arial" panose="020B0604020202020204" pitchFamily="34" charset="0"/>
              </a:rPr>
              <a:t>Eye </a:t>
            </a:r>
            <a:r>
              <a:rPr lang="en-GB" sz="1800" dirty="0" err="1">
                <a:solidFill>
                  <a:schemeClr val="tx1">
                    <a:lumMod val="50000"/>
                    <a:lumOff val="50000"/>
                  </a:schemeClr>
                </a:solidFill>
                <a:latin typeface="Arial" panose="020B0604020202020204" pitchFamily="34" charset="0"/>
                <a:cs typeface="Arial" panose="020B0604020202020204" pitchFamily="34" charset="0"/>
              </a:rPr>
              <a:t>Cont</a:t>
            </a:r>
            <a:r>
              <a:rPr lang="en-GB" sz="1800" dirty="0">
                <a:solidFill>
                  <a:schemeClr val="tx1">
                    <a:lumMod val="50000"/>
                    <a:lumOff val="50000"/>
                  </a:schemeClr>
                </a:solidFill>
                <a:latin typeface="Arial" panose="020B0604020202020204" pitchFamily="34" charset="0"/>
                <a:cs typeface="Arial" panose="020B0604020202020204" pitchFamily="34" charset="0"/>
              </a:rPr>
              <a:t> Lens 35(5): 221 – 226.</a:t>
            </a:r>
            <a:endParaRPr lang="nl-NL" altLang="en-US" sz="1800" dirty="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3" name="Rectangle 7"/>
          <p:cNvSpPr>
            <a:spLocks noGrp="1" noChangeArrowheads="1"/>
          </p:cNvSpPr>
          <p:nvPr>
            <p:ph type="sldNum" sz="quarter" idx="5"/>
          </p:nvPr>
        </p:nvSpPr>
        <p:spPr bwMode="auto">
          <a:noFill/>
          <a:ln>
            <a:miter lim="800000"/>
          </a:ln>
        </p:spPr>
        <p:txBody>
          <a:bodyPr/>
          <a:lstStyle/>
          <a:p>
            <a:fld id="{9A0C843C-23FC-4B25-8134-8A160604C031}" type="slidenum">
              <a:rPr lang="en-US" altLang="en-US" smtClean="0">
                <a:latin typeface="Arial" panose="020B0604020202020204" pitchFamily="34" charset="0"/>
              </a:rPr>
              <a:t>40</a:t>
            </a:fld>
            <a:endParaRPr lang="en-US" altLang="en-US">
              <a:latin typeface="Arial" panose="020B0604020202020204" pitchFamily="34" charset="0"/>
            </a:endParaRPr>
          </a:p>
        </p:txBody>
      </p:sp>
      <p:sp>
        <p:nvSpPr>
          <p:cNvPr id="1048924" name="Rectangle 2"/>
          <p:cNvSpPr>
            <a:spLocks noChangeArrowheads="1"/>
          </p:cNvSpPr>
          <p:nvPr/>
        </p:nvSpPr>
        <p:spPr bwMode="auto">
          <a:xfrm>
            <a:off x="3886200" y="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25" name="Rectangle 3"/>
          <p:cNvSpPr>
            <a:spLocks noChangeArrowheads="1"/>
          </p:cNvSpPr>
          <p:nvPr/>
        </p:nvSpPr>
        <p:spPr bwMode="auto">
          <a:xfrm>
            <a:off x="3886200" y="8686800"/>
            <a:ext cx="2971800" cy="457200"/>
          </a:xfrm>
          <a:prstGeom prst="rect">
            <a:avLst/>
          </a:prstGeom>
          <a:noFill/>
          <a:ln w="12700">
            <a:noFill/>
            <a:miter lim="800000"/>
          </a:ln>
        </p:spPr>
        <p:txBody>
          <a:bodyPr lIns="92211" tIns="45297" rIns="92211" bIns="45297" anchor="b"/>
          <a:lstStyle/>
          <a:p>
            <a:pPr algn="r" defTabSz="930275" eaLnBrk="0" hangingPunct="0"/>
            <a:r>
              <a:rPr lang="en-GB" altLang="en-US" sz="1300">
                <a:latin typeface="Times New Roman" panose="02020603050405020304" pitchFamily="18" charset="0"/>
              </a:rPr>
              <a:t>3</a:t>
            </a:r>
          </a:p>
        </p:txBody>
      </p:sp>
      <p:sp>
        <p:nvSpPr>
          <p:cNvPr id="1048926" name="Rectangle 4"/>
          <p:cNvSpPr>
            <a:spLocks noChangeArrowheads="1"/>
          </p:cNvSpPr>
          <p:nvPr/>
        </p:nvSpPr>
        <p:spPr bwMode="auto">
          <a:xfrm>
            <a:off x="0" y="868680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27" name="Rectangle 5"/>
          <p:cNvSpPr>
            <a:spLocks noChangeArrowheads="1"/>
          </p:cNvSpPr>
          <p:nvPr/>
        </p:nvSpPr>
        <p:spPr bwMode="auto">
          <a:xfrm>
            <a:off x="0" y="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28" name="Rectangle 6"/>
          <p:cNvSpPr>
            <a:spLocks noGrp="1" noRot="1" noChangeAspect="1" noChangeArrowheads="1" noTextEdit="1"/>
          </p:cNvSpPr>
          <p:nvPr>
            <p:ph type="sldImg"/>
          </p:nvPr>
        </p:nvSpPr>
        <p:spPr bwMode="auto">
          <a:xfrm>
            <a:off x="1152525" y="693738"/>
            <a:ext cx="4554538" cy="3416300"/>
          </a:xfrm>
          <a:noFill/>
          <a:ln cap="flat">
            <a:solidFill>
              <a:srgbClr val="000000"/>
            </a:solidFill>
            <a:miter lim="800000"/>
          </a:ln>
        </p:spPr>
      </p:sp>
      <p:sp>
        <p:nvSpPr>
          <p:cNvPr id="1048929" name="Rectangle 7"/>
          <p:cNvSpPr>
            <a:spLocks noGrp="1" noChangeArrowheads="1"/>
          </p:cNvSpPr>
          <p:nvPr>
            <p:ph type="body" idx="1"/>
          </p:nvPr>
        </p:nvSpPr>
        <p:spPr bwMode="auto"/>
        <p:txBody>
          <a:bodyPr wrap="square" lIns="92211" tIns="45297" rIns="92211" bIns="45297" numCol="1" anchor="t" anchorCtr="0" compatLnSpc="1">
            <a:normAutofit fontScale="77500" lnSpcReduction="20000"/>
          </a:bodyPr>
          <a:lstStyle/>
          <a:p>
            <a:pPr eaLnBrk="1" hangingPunct="1"/>
            <a:r>
              <a:rPr lang="en-GB" altLang="en-US" dirty="0"/>
              <a:t>Study by Woods </a:t>
            </a:r>
            <a:r>
              <a:rPr lang="en-GB" altLang="en-US" i="1" dirty="0"/>
              <a:t>et al. </a:t>
            </a:r>
            <a:r>
              <a:rPr lang="en-GB" altLang="en-US" i="0" dirty="0"/>
              <a:t>of </a:t>
            </a:r>
            <a:r>
              <a:rPr lang="en-GB" altLang="en-US" dirty="0"/>
              <a:t>emergent presbyopes low-add </a:t>
            </a:r>
            <a:r>
              <a:rPr lang="en-GB" altLang="en-US" dirty="0" err="1"/>
              <a:t>PPL</a:t>
            </a:r>
            <a:r>
              <a:rPr lang="en-GB" altLang="en-US" dirty="0"/>
              <a:t> CLs</a:t>
            </a:r>
          </a:p>
          <a:p>
            <a:pPr marL="0" marR="0" indent="0" algn="l" defTabSz="914400" rtl="0" eaLnBrk="1" fontAlgn="base" latinLnBrk="0" hangingPunct="1">
              <a:lnSpc>
                <a:spcPct val="100000"/>
              </a:lnSpc>
              <a:spcBef>
                <a:spcPct val="30000"/>
              </a:spcBef>
              <a:spcAft>
                <a:spcPct val="0"/>
              </a:spcAft>
              <a:buClrTx/>
              <a:buSzTx/>
              <a:buFontTx/>
              <a:buNone/>
            </a:pPr>
            <a:r>
              <a:rPr lang="en-GB" sz="1200" dirty="0">
                <a:solidFill>
                  <a:schemeClr val="tx1">
                    <a:lumMod val="50000"/>
                    <a:lumOff val="50000"/>
                  </a:schemeClr>
                </a:solidFill>
                <a:latin typeface="Arial" panose="020B0604020202020204" pitchFamily="34" charset="0"/>
                <a:cs typeface="Arial" panose="020B0604020202020204" pitchFamily="34" charset="0"/>
              </a:rPr>
              <a:t>Woods J </a:t>
            </a:r>
            <a:r>
              <a:rPr lang="en-GB" sz="1200" i="1" dirty="0">
                <a:solidFill>
                  <a:schemeClr val="tx1">
                    <a:lumMod val="50000"/>
                    <a:lumOff val="50000"/>
                  </a:schemeClr>
                </a:solidFill>
                <a:latin typeface="Arial" panose="020B0604020202020204" pitchFamily="34" charset="0"/>
                <a:cs typeface="Arial" panose="020B0604020202020204" pitchFamily="34" charset="0"/>
              </a:rPr>
              <a:t>et al., 2009.  Early symptomatic presbyopes – What correction modality works best?  </a:t>
            </a:r>
            <a:r>
              <a:rPr lang="en-GB" sz="1200" dirty="0">
                <a:solidFill>
                  <a:schemeClr val="tx1">
                    <a:lumMod val="50000"/>
                    <a:lumOff val="50000"/>
                  </a:schemeClr>
                </a:solidFill>
                <a:latin typeface="Arial" panose="020B0604020202020204" pitchFamily="34" charset="0"/>
                <a:cs typeface="Arial" panose="020B0604020202020204" pitchFamily="34" charset="0"/>
              </a:rPr>
              <a:t>Eye </a:t>
            </a:r>
            <a:r>
              <a:rPr lang="en-GB" sz="1200" dirty="0" err="1">
                <a:solidFill>
                  <a:schemeClr val="tx1">
                    <a:lumMod val="50000"/>
                    <a:lumOff val="50000"/>
                  </a:schemeClr>
                </a:solidFill>
                <a:latin typeface="Arial" panose="020B0604020202020204" pitchFamily="34" charset="0"/>
                <a:cs typeface="Arial" panose="020B0604020202020204" pitchFamily="34" charset="0"/>
              </a:rPr>
              <a:t>Cont</a:t>
            </a:r>
            <a:r>
              <a:rPr lang="en-GB" sz="1200" baseline="0" dirty="0">
                <a:solidFill>
                  <a:schemeClr val="tx1">
                    <a:lumMod val="50000"/>
                    <a:lumOff val="50000"/>
                  </a:schemeClr>
                </a:solidFill>
                <a:latin typeface="Arial" panose="020B0604020202020204" pitchFamily="34" charset="0"/>
                <a:cs typeface="Arial" panose="020B0604020202020204" pitchFamily="34" charset="0"/>
              </a:rPr>
              <a:t> Lens</a:t>
            </a:r>
            <a:r>
              <a:rPr lang="en-GB" sz="1200" dirty="0">
                <a:solidFill>
                  <a:schemeClr val="tx1">
                    <a:lumMod val="50000"/>
                    <a:lumOff val="50000"/>
                  </a:schemeClr>
                </a:solidFill>
                <a:latin typeface="Arial" panose="020B0604020202020204" pitchFamily="34" charset="0"/>
                <a:cs typeface="Arial" panose="020B0604020202020204" pitchFamily="34" charset="0"/>
              </a:rPr>
              <a:t> 35(5): 221 – 226.</a:t>
            </a:r>
            <a:endParaRPr lang="nl-NL" altLang="en-US" sz="1200" dirty="0">
              <a:latin typeface="Arial" panose="020B0604020202020204" pitchFamily="34" charset="0"/>
            </a:endParaRPr>
          </a:p>
          <a:p>
            <a:pPr eaLnBrk="1" hangingPunct="1"/>
            <a:r>
              <a:rPr lang="en-GB" altLang="en-US" dirty="0"/>
              <a:t>Timed simulated, real-world tasks</a:t>
            </a:r>
          </a:p>
          <a:p>
            <a:pPr lvl="1" eaLnBrk="1" hangingPunct="1"/>
            <a:r>
              <a:rPr lang="en-GB" altLang="en-US" dirty="0"/>
              <a:t>Finding a telephone number in a phonebook</a:t>
            </a:r>
          </a:p>
          <a:p>
            <a:pPr lvl="1" eaLnBrk="1" hangingPunct="1"/>
            <a:r>
              <a:rPr lang="en-GB" altLang="en-US" dirty="0"/>
              <a:t>Logging-on to a specific Web site</a:t>
            </a:r>
          </a:p>
          <a:p>
            <a:pPr lvl="1" eaLnBrk="1" hangingPunct="1"/>
            <a:r>
              <a:rPr lang="en-GB" altLang="en-US" dirty="0"/>
              <a:t>Sorting a set of 10 cards into numerical order</a:t>
            </a:r>
          </a:p>
          <a:p>
            <a:pPr lvl="1" eaLnBrk="1" hangingPunct="1"/>
            <a:r>
              <a:rPr lang="en-GB" altLang="en-US" dirty="0"/>
              <a:t>Inserting straws into a box to cover a preset pattern</a:t>
            </a:r>
          </a:p>
          <a:p>
            <a:pPr lvl="1" eaLnBrk="1" hangingPunct="1"/>
            <a:endParaRPr lang="en-GB" altLang="en-US" dirty="0"/>
          </a:p>
          <a:p>
            <a:pPr eaLnBrk="1" hangingPunct="1"/>
            <a:r>
              <a:rPr lang="en-GB" altLang="en-US" dirty="0"/>
              <a:t>Walking a preset route through corridors, stairs, busy waiting areas, &amp; reading a poster.</a:t>
            </a:r>
          </a:p>
          <a:p>
            <a:pPr eaLnBrk="1" hangingPunct="1"/>
            <a:endParaRPr lang="en-GB" altLang="en-US" dirty="0"/>
          </a:p>
          <a:p>
            <a:pPr eaLnBrk="1" hangingPunct="1"/>
            <a:r>
              <a:rPr lang="en-GB" altLang="en-US" dirty="0"/>
              <a:t>Rating questionnaire</a:t>
            </a:r>
          </a:p>
          <a:p>
            <a:pPr eaLnBrk="1" hangingPunct="1"/>
            <a:endParaRPr lang="en-GB" altLang="en-US" dirty="0"/>
          </a:p>
          <a:p>
            <a:pPr eaLnBrk="1" hangingPunct="1"/>
            <a:r>
              <a:rPr lang="en-GB" altLang="en-US" dirty="0"/>
              <a:t>Night vision depth perception</a:t>
            </a:r>
          </a:p>
          <a:p>
            <a:pPr eaLnBrk="1" hangingPunct="1"/>
            <a:r>
              <a:rPr lang="en-GB" altLang="en-US" dirty="0"/>
              <a:t>Intense intermediate work at work &amp; play</a:t>
            </a:r>
          </a:p>
          <a:p>
            <a:pPr eaLnBrk="1" hangingPunct="1"/>
            <a:endParaRPr lang="en-GB" altLang="en-US" dirty="0"/>
          </a:p>
          <a:p>
            <a:pPr eaLnBrk="1" hangingPunct="1"/>
            <a:r>
              <a:rPr lang="en-GB" altLang="en-US" dirty="0"/>
              <a:t>Perception that </a:t>
            </a:r>
            <a:r>
              <a:rPr lang="en-GB" altLang="en-US" dirty="0" err="1"/>
              <a:t>PPL</a:t>
            </a:r>
            <a:r>
              <a:rPr lang="en-GB" altLang="en-US" dirty="0"/>
              <a:t> CLs create visual problems like ghosting, particularly when driving at night, that many practitioners don’t even start with </a:t>
            </a:r>
            <a:r>
              <a:rPr lang="en-GB" altLang="en-US" dirty="0" err="1"/>
              <a:t>PPL</a:t>
            </a:r>
            <a:r>
              <a:rPr lang="en-GB" altLang="en-US" dirty="0"/>
              <a:t> CLs.</a:t>
            </a:r>
          </a:p>
          <a:p>
            <a:pPr eaLnBrk="1" hangingPunct="1"/>
            <a:endParaRPr lang="en-GB" altLang="en-US" dirty="0"/>
          </a:p>
          <a:p>
            <a:pPr eaLnBrk="1" hangingPunct="1"/>
            <a:r>
              <a:rPr lang="en-GB" altLang="en-US" dirty="0"/>
              <a:t>A wide array of assessments, Blackberry used to collate info even prior to the one week visit, collected in real-time with real tasks!</a:t>
            </a:r>
          </a:p>
          <a:p>
            <a:pPr eaLnBrk="1" hangingPunct="1"/>
            <a:endParaRPr lang="en-GB" altLang="en-US" dirty="0"/>
          </a:p>
          <a:p>
            <a:pPr eaLnBrk="1" hangingPunct="1"/>
            <a:r>
              <a:rPr lang="en-GB" altLang="en-US" dirty="0"/>
              <a:t>After sunset, local cafe, driving at night, vision at specific </a:t>
            </a:r>
            <a:r>
              <a:rPr lang="en-GB" altLang="en-US" dirty="0" err="1"/>
              <a:t>distance,s</a:t>
            </a:r>
            <a:r>
              <a:rPr lang="en-GB" altLang="en-US" dirty="0"/>
              <a:t> ability to change focus</a:t>
            </a:r>
          </a:p>
          <a:p>
            <a:pPr eaLnBrk="1" hangingPunct="1"/>
            <a:r>
              <a:rPr lang="en-GB" altLang="en-US" dirty="0"/>
              <a:t>Home of office, vision for using a computer, vision for watching TV, vision for reading  </a:t>
            </a:r>
          </a:p>
          <a:p>
            <a:pPr eaLnBrk="1" hangingPunct="1"/>
            <a:endParaRPr lang="en-GB" altLang="en-US" dirty="0"/>
          </a:p>
          <a:p>
            <a:pPr eaLnBrk="1" hangingPunct="1"/>
            <a:r>
              <a:rPr lang="en-GB" altLang="en-US" dirty="0"/>
              <a:t>In the study mentioned previously (</a:t>
            </a:r>
            <a:r>
              <a:rPr lang="en-GB" altLang="en-US" dirty="0" err="1"/>
              <a:t>Kollbaum</a:t>
            </a:r>
            <a:r>
              <a:rPr lang="en-GB" altLang="en-US" dirty="0"/>
              <a:t> 2008), new-wearer preference was significantly higher in </a:t>
            </a:r>
            <a:r>
              <a:rPr lang="en-GB" altLang="en-US" dirty="0" err="1"/>
              <a:t>PPL</a:t>
            </a:r>
            <a:r>
              <a:rPr lang="en-GB" altLang="en-US" dirty="0"/>
              <a:t> CLs for night driving, &amp; </a:t>
            </a:r>
            <a:r>
              <a:rPr lang="en-GB" altLang="en-US" dirty="0" err="1"/>
              <a:t>PPL</a:t>
            </a:r>
            <a:r>
              <a:rPr lang="en-GB" altLang="en-US" dirty="0"/>
              <a:t> CL wearers also experienced less ghosting.  Measured low-illumination, low-contrast acuity was also significantly better in </a:t>
            </a:r>
            <a:r>
              <a:rPr lang="en-GB" altLang="en-US" dirty="0" err="1"/>
              <a:t>PPL</a:t>
            </a:r>
            <a:r>
              <a:rPr lang="en-GB" altLang="en-US" dirty="0"/>
              <a:t> CLs compared to monovision.</a:t>
            </a:r>
          </a:p>
          <a:p>
            <a:pPr eaLnBrk="1" hangingPunct="1"/>
            <a:endParaRPr lang="en-GB" altLang="en-US" dirty="0"/>
          </a:p>
          <a:p>
            <a:pPr eaLnBrk="1" hangingPunct="1"/>
            <a:endParaRPr lang="en-GB"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8" name="Rectangle 7"/>
          <p:cNvSpPr>
            <a:spLocks noGrp="1" noChangeArrowheads="1"/>
          </p:cNvSpPr>
          <p:nvPr>
            <p:ph type="sldNum" sz="quarter" idx="5"/>
          </p:nvPr>
        </p:nvSpPr>
        <p:spPr bwMode="auto">
          <a:noFill/>
          <a:ln>
            <a:miter lim="800000"/>
          </a:ln>
        </p:spPr>
        <p:txBody>
          <a:bodyPr/>
          <a:lstStyle/>
          <a:p>
            <a:fld id="{F6CE5A89-D830-42C9-8044-0DB29955503E}" type="slidenum">
              <a:rPr lang="en-US" altLang="en-US" smtClean="0">
                <a:latin typeface="Arial" panose="020B0604020202020204" pitchFamily="34" charset="0"/>
                <a:cs typeface="Arial" panose="020B0604020202020204" pitchFamily="34" charset="0"/>
              </a:rPr>
              <a:t>41</a:t>
            </a:fld>
            <a:endParaRPr lang="en-US" altLang="en-US">
              <a:latin typeface="Arial" panose="020B0604020202020204" pitchFamily="34" charset="0"/>
              <a:cs typeface="Arial" panose="020B0604020202020204" pitchFamily="34" charset="0"/>
            </a:endParaRPr>
          </a:p>
        </p:txBody>
      </p:sp>
      <p:sp>
        <p:nvSpPr>
          <p:cNvPr id="1048939" name="Rectangle 2"/>
          <p:cNvSpPr>
            <a:spLocks noChangeArrowheads="1"/>
          </p:cNvSpPr>
          <p:nvPr/>
        </p:nvSpPr>
        <p:spPr bwMode="auto">
          <a:xfrm>
            <a:off x="3886200" y="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40" name="Rectangle 3"/>
          <p:cNvSpPr>
            <a:spLocks noChangeArrowheads="1"/>
          </p:cNvSpPr>
          <p:nvPr/>
        </p:nvSpPr>
        <p:spPr bwMode="auto">
          <a:xfrm>
            <a:off x="3886200" y="8686800"/>
            <a:ext cx="2971800" cy="457200"/>
          </a:xfrm>
          <a:prstGeom prst="rect">
            <a:avLst/>
          </a:prstGeom>
          <a:noFill/>
          <a:ln w="12700">
            <a:noFill/>
            <a:miter lim="800000"/>
          </a:ln>
        </p:spPr>
        <p:txBody>
          <a:bodyPr lIns="92211" tIns="45297" rIns="92211" bIns="45297" anchor="b"/>
          <a:lstStyle/>
          <a:p>
            <a:pPr algn="r" defTabSz="930275" eaLnBrk="0" hangingPunct="0"/>
            <a:r>
              <a:rPr lang="en-GB" altLang="en-US" sz="1300">
                <a:latin typeface="Times New Roman" panose="02020603050405020304" pitchFamily="18" charset="0"/>
              </a:rPr>
              <a:t>3</a:t>
            </a:r>
          </a:p>
        </p:txBody>
      </p:sp>
      <p:sp>
        <p:nvSpPr>
          <p:cNvPr id="1048941" name="Rectangle 4"/>
          <p:cNvSpPr>
            <a:spLocks noChangeArrowheads="1"/>
          </p:cNvSpPr>
          <p:nvPr/>
        </p:nvSpPr>
        <p:spPr bwMode="auto">
          <a:xfrm>
            <a:off x="0" y="868680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42" name="Rectangle 5"/>
          <p:cNvSpPr>
            <a:spLocks noChangeArrowheads="1"/>
          </p:cNvSpPr>
          <p:nvPr/>
        </p:nvSpPr>
        <p:spPr bwMode="auto">
          <a:xfrm>
            <a:off x="0" y="0"/>
            <a:ext cx="2971800" cy="457200"/>
          </a:xfrm>
          <a:prstGeom prst="rect">
            <a:avLst/>
          </a:prstGeom>
          <a:noFill/>
          <a:ln w="12700">
            <a:noFill/>
            <a:miter lim="800000"/>
          </a:ln>
        </p:spPr>
        <p:txBody>
          <a:bodyPr wrap="none" lIns="88148" tIns="44073" rIns="88148" bIns="44073" anchor="ctr"/>
          <a:lstStyle/>
          <a:p>
            <a:pPr algn="ctr" eaLnBrk="0" hangingPunct="0"/>
            <a:endParaRPr lang="en-US" altLang="en-US"/>
          </a:p>
        </p:txBody>
      </p:sp>
      <p:sp>
        <p:nvSpPr>
          <p:cNvPr id="1048943" name="Rectangle 6"/>
          <p:cNvSpPr>
            <a:spLocks noGrp="1" noRot="1" noChangeAspect="1" noChangeArrowheads="1" noTextEdit="1"/>
          </p:cNvSpPr>
          <p:nvPr>
            <p:ph type="sldImg"/>
          </p:nvPr>
        </p:nvSpPr>
        <p:spPr bwMode="auto">
          <a:xfrm>
            <a:off x="1152525" y="693738"/>
            <a:ext cx="4554538" cy="3416300"/>
          </a:xfrm>
          <a:noFill/>
          <a:ln cap="flat">
            <a:solidFill>
              <a:srgbClr val="000000"/>
            </a:solidFill>
            <a:miter lim="800000"/>
          </a:ln>
        </p:spPr>
      </p:sp>
      <p:sp>
        <p:nvSpPr>
          <p:cNvPr id="1048944" name="Rectangle 7"/>
          <p:cNvSpPr>
            <a:spLocks noGrp="1" noChangeArrowheads="1"/>
          </p:cNvSpPr>
          <p:nvPr>
            <p:ph type="body" idx="1"/>
          </p:nvPr>
        </p:nvSpPr>
        <p:spPr bwMode="auto"/>
        <p:txBody>
          <a:bodyPr wrap="square" lIns="92211" tIns="45297" rIns="92211" bIns="45297" numCol="1" anchor="t" anchorCtr="0" compatLnSpc="1"/>
          <a:lstStyle/>
          <a:p>
            <a:pPr eaLnBrk="1" hangingPunct="1"/>
            <a:r>
              <a:rPr lang="en-GB" dirty="0">
                <a:solidFill>
                  <a:schemeClr val="tx1">
                    <a:lumMod val="50000"/>
                    <a:lumOff val="50000"/>
                  </a:schemeClr>
                </a:solidFill>
                <a:latin typeface="Arial" panose="020B0604020202020204" pitchFamily="34" charset="0"/>
                <a:cs typeface="Arial" panose="020B0604020202020204" pitchFamily="34" charset="0"/>
              </a:rPr>
              <a:t>Woods J </a:t>
            </a:r>
            <a:r>
              <a:rPr lang="en-GB" i="1" dirty="0">
                <a:solidFill>
                  <a:schemeClr val="tx1">
                    <a:lumMod val="50000"/>
                    <a:lumOff val="50000"/>
                  </a:schemeClr>
                </a:solidFill>
                <a:latin typeface="Arial" panose="020B0604020202020204" pitchFamily="34" charset="0"/>
                <a:cs typeface="Arial" panose="020B0604020202020204" pitchFamily="34" charset="0"/>
              </a:rPr>
              <a:t>et al., 2009.  Early symptomatic presbyopes – What correction modality works best?  </a:t>
            </a:r>
            <a:r>
              <a:rPr lang="en-GB" dirty="0">
                <a:solidFill>
                  <a:schemeClr val="tx1">
                    <a:lumMod val="50000"/>
                    <a:lumOff val="50000"/>
                  </a:schemeClr>
                </a:solidFill>
                <a:latin typeface="Arial" panose="020B0604020202020204" pitchFamily="34" charset="0"/>
                <a:cs typeface="Arial" panose="020B0604020202020204" pitchFamily="34" charset="0"/>
              </a:rPr>
              <a:t>Eye </a:t>
            </a:r>
            <a:r>
              <a:rPr lang="en-GB" dirty="0" err="1">
                <a:solidFill>
                  <a:schemeClr val="tx1">
                    <a:lumMod val="50000"/>
                    <a:lumOff val="50000"/>
                  </a:schemeClr>
                </a:solidFill>
                <a:latin typeface="Arial" panose="020B0604020202020204" pitchFamily="34" charset="0"/>
                <a:cs typeface="Arial" panose="020B0604020202020204" pitchFamily="34" charset="0"/>
              </a:rPr>
              <a:t>Cont</a:t>
            </a:r>
            <a:r>
              <a:rPr lang="en-GB" dirty="0">
                <a:solidFill>
                  <a:schemeClr val="tx1">
                    <a:lumMod val="50000"/>
                    <a:lumOff val="50000"/>
                  </a:schemeClr>
                </a:solidFill>
                <a:latin typeface="Arial" panose="020B0604020202020204" pitchFamily="34" charset="0"/>
                <a:cs typeface="Arial" panose="020B0604020202020204" pitchFamily="34" charset="0"/>
              </a:rPr>
              <a:t> Lens 35(5): 221 – 226.</a:t>
            </a:r>
            <a:endParaRPr lang="nl-NL" altLang="en-US" dirty="0">
              <a:latin typeface="Arial" panose="020B0604020202020204" pitchFamily="34" charset="0"/>
            </a:endParaRPr>
          </a:p>
          <a:p>
            <a:pPr eaLnBrk="1" hangingPunct="1"/>
            <a:r>
              <a:rPr lang="en-GB" altLang="en-US" dirty="0"/>
              <a:t>There appears to be a perception among many practitioners that </a:t>
            </a:r>
            <a:r>
              <a:rPr lang="en-GB" altLang="en-US" dirty="0" err="1"/>
              <a:t>PPL</a:t>
            </a:r>
            <a:r>
              <a:rPr lang="en-GB" altLang="en-US" dirty="0"/>
              <a:t> CL designs require a longer chair time to fit (Bennett, 2008).</a:t>
            </a:r>
          </a:p>
          <a:p>
            <a:pPr eaLnBrk="1" hangingPunct="1"/>
            <a:r>
              <a:rPr lang="en-GB" altLang="en-US" dirty="0"/>
              <a:t>In a recent study by Woods </a:t>
            </a:r>
            <a:r>
              <a:rPr lang="en-GB" altLang="en-US" i="1" dirty="0"/>
              <a:t>et al</a:t>
            </a:r>
            <a:r>
              <a:rPr lang="en-GB" altLang="en-US" dirty="0"/>
              <a:t>. (2009), 26 participants requiring their first presbyopic correction were fitted with both monovision &amp; </a:t>
            </a:r>
            <a:r>
              <a:rPr lang="en-GB" altLang="en-US" dirty="0" err="1"/>
              <a:t>PPL</a:t>
            </a:r>
            <a:r>
              <a:rPr lang="en-GB" altLang="en-US" dirty="0"/>
              <a:t> CLs following a full refraction. The number of CLs required to achieve a ‘walk out the door’, week-long trial fitting was recorded.  That number was believed to provide an insight into the chair time required to complete the fitting to that stage.  Results showed there's no significant statistical or clinical difference in the fitting time between monovision &amp; </a:t>
            </a:r>
            <a:r>
              <a:rPr lang="en-GB" altLang="en-US" dirty="0" err="1"/>
              <a:t>PPL</a:t>
            </a:r>
            <a:r>
              <a:rPr lang="en-GB" altLang="en-US" dirty="0"/>
              <a:t> CLs.  That result may have been influenced by the new CL design used in the study &amp; also by the fact that the participants required a low reading addition.</a:t>
            </a:r>
          </a:p>
          <a:p>
            <a:pPr eaLnBrk="1" hangingPunct="1"/>
            <a:endParaRPr lang="en-GB" altLang="en-US" dirty="0"/>
          </a:p>
          <a:p>
            <a:pPr eaLnBrk="1" hangingPunct="1"/>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ln>
        </p:spPr>
      </p:sp>
      <p:sp>
        <p:nvSpPr>
          <p:cNvPr id="51202" name="Notes Placeholder 2"/>
          <p:cNvSpPr>
            <a:spLocks noGrp="1"/>
          </p:cNvSpPr>
          <p:nvPr>
            <p:ph type="body" idx="1"/>
          </p:nvPr>
        </p:nvSpPr>
        <p:spPr bwMode="auto">
          <a:noFill/>
        </p:spPr>
        <p:txBody>
          <a:bodyPr/>
          <a:lstStyle/>
          <a:p>
            <a:pPr eaLnBrk="1" hangingPunct="1">
              <a:spcBef>
                <a:spcPct val="0"/>
              </a:spcBef>
            </a:pPr>
            <a:endParaRPr lang="en-CA" altLang="en-US" dirty="0">
              <a:ea typeface="MS PGothic" panose="020B0600070205080204" pitchFamily="34" charset="-128"/>
            </a:endParaRPr>
          </a:p>
        </p:txBody>
      </p:sp>
      <p:sp>
        <p:nvSpPr>
          <p:cNvPr id="51203" name="Slide Number Placeholder 3"/>
          <p:cNvSpPr>
            <a:spLocks noGrp="1"/>
          </p:cNvSpPr>
          <p:nvPr>
            <p:ph type="sldNum" sz="quarter" idx="5"/>
          </p:nvPr>
        </p:nvSpPr>
        <p:spPr bwMode="auto">
          <a:noFill/>
          <a:ln>
            <a:miter lim="800000"/>
          </a:ln>
        </p:spPr>
        <p:txBody>
          <a:bodyPr/>
          <a:lstStyle/>
          <a:p>
            <a:fld id="{26AD6163-B8E4-43D3-9B2B-667C667941B5}" type="slidenum">
              <a:rPr lang="en-US" altLang="en-US" sz="1000" smtClean="0">
                <a:solidFill>
                  <a:srgbClr val="000000"/>
                </a:solidFill>
              </a:rPr>
              <a:t>5</a:t>
            </a:fld>
            <a:endParaRPr lang="en-US" altLang="en-US" sz="1000" dirty="0">
              <a:solidFill>
                <a:srgbClr val="000000"/>
              </a:solidFill>
            </a:endParaRPr>
          </a:p>
        </p:txBody>
      </p:sp>
    </p:spTree>
    <p:extLst>
      <p:ext uri="{BB962C8B-B14F-4D97-AF65-F5344CB8AC3E}">
        <p14:creationId xmlns:p14="http://schemas.microsoft.com/office/powerpoint/2010/main" val="737386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0" name="Slide Image Placeholder 1"/>
          <p:cNvSpPr>
            <a:spLocks noGrp="1" noRot="1" noChangeAspect="1"/>
          </p:cNvSpPr>
          <p:nvPr>
            <p:ph type="sldImg"/>
          </p:nvPr>
        </p:nvSpPr>
        <p:spPr/>
      </p:sp>
      <p:sp>
        <p:nvSpPr>
          <p:cNvPr id="1048951" name="Notes Placeholder 2"/>
          <p:cNvSpPr>
            <a:spLocks noGrp="1"/>
          </p:cNvSpPr>
          <p:nvPr>
            <p:ph type="body" idx="1"/>
          </p:nvPr>
        </p:nvSpPr>
        <p:spPr/>
        <p:txBody>
          <a:bodyPr>
            <a:normAutofit/>
          </a:bodyPr>
          <a:lstStyle/>
          <a:p>
            <a:endParaRPr lang="en-US" dirty="0"/>
          </a:p>
        </p:txBody>
      </p:sp>
      <p:sp>
        <p:nvSpPr>
          <p:cNvPr id="1048952" name="Slide Number Placeholder 3"/>
          <p:cNvSpPr>
            <a:spLocks noGrp="1"/>
          </p:cNvSpPr>
          <p:nvPr>
            <p:ph type="sldNum" sz="quarter" idx="10"/>
          </p:nvPr>
        </p:nvSpPr>
        <p:spPr/>
        <p:txBody>
          <a:bodyPr/>
          <a:lstStyle/>
          <a:p>
            <a:fld id="{23652135-A705-4A40-8FD4-CD449CF61AA5}" type="slidenum">
              <a:rPr lang="en-GB" altLang="en-US" smtClean="0"/>
              <a:t>42</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5" name="Rectangle 7"/>
          <p:cNvSpPr>
            <a:spLocks noGrp="1" noChangeArrowheads="1"/>
          </p:cNvSpPr>
          <p:nvPr>
            <p:ph type="sldNum" sz="quarter" idx="5"/>
          </p:nvPr>
        </p:nvSpPr>
        <p:spPr bwMode="auto">
          <a:noFill/>
          <a:ln>
            <a:miter lim="800000"/>
          </a:ln>
        </p:spPr>
        <p:txBody>
          <a:bodyPr/>
          <a:lstStyle/>
          <a:p>
            <a:fld id="{5AD5CD62-2738-4FBF-9C54-4C8255D78039}" type="slidenum">
              <a:rPr lang="en-GB" altLang="en-US" smtClean="0">
                <a:latin typeface="Arial" panose="020B0604020202020204" pitchFamily="34" charset="0"/>
                <a:cs typeface="Arial" panose="020B0604020202020204" pitchFamily="34" charset="0"/>
              </a:rPr>
              <a:t>43</a:t>
            </a:fld>
            <a:endParaRPr lang="en-GB" altLang="en-US">
              <a:latin typeface="Arial" panose="020B0604020202020204" pitchFamily="34" charset="0"/>
              <a:cs typeface="Arial" panose="020B0604020202020204" pitchFamily="34" charset="0"/>
            </a:endParaRPr>
          </a:p>
        </p:txBody>
      </p:sp>
      <p:sp>
        <p:nvSpPr>
          <p:cNvPr id="1048956" name="Rectangle 2"/>
          <p:cNvSpPr>
            <a:spLocks noGrp="1" noRot="1" noChangeAspect="1" noChangeArrowheads="1" noTextEdit="1"/>
          </p:cNvSpPr>
          <p:nvPr>
            <p:ph type="sldImg"/>
          </p:nvPr>
        </p:nvSpPr>
        <p:spPr bwMode="auto">
          <a:noFill/>
          <a:ln>
            <a:solidFill>
              <a:srgbClr val="000000"/>
            </a:solidFill>
            <a:miter lim="800000"/>
          </a:ln>
        </p:spPr>
      </p:sp>
      <p:sp>
        <p:nvSpPr>
          <p:cNvPr id="1048957"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nl-NL" altLang="en-US" sz="18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2" name="Rectangle 7"/>
          <p:cNvSpPr>
            <a:spLocks noGrp="1" noChangeArrowheads="1"/>
          </p:cNvSpPr>
          <p:nvPr>
            <p:ph type="sldNum" sz="quarter" idx="5"/>
          </p:nvPr>
        </p:nvSpPr>
        <p:spPr bwMode="auto">
          <a:noFill/>
          <a:ln>
            <a:miter lim="800000"/>
          </a:ln>
        </p:spPr>
        <p:txBody>
          <a:bodyPr/>
          <a:lstStyle/>
          <a:p>
            <a:fld id="{CA7A24FF-91B6-4F29-9E94-B12919C728F0}" type="slidenum">
              <a:rPr lang="en-US" altLang="en-US" smtClean="0"/>
              <a:t>46</a:t>
            </a:fld>
            <a:endParaRPr lang="en-US" altLang="en-US"/>
          </a:p>
        </p:txBody>
      </p:sp>
      <p:sp>
        <p:nvSpPr>
          <p:cNvPr id="1048973"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ln>
        </p:spPr>
      </p:sp>
      <p:sp>
        <p:nvSpPr>
          <p:cNvPr id="1048974" name="Rectangle 3"/>
          <p:cNvSpPr>
            <a:spLocks noGrp="1" noChangeArrowheads="1"/>
          </p:cNvSpPr>
          <p:nvPr>
            <p:ph type="body" idx="1"/>
          </p:nvPr>
        </p:nvSpPr>
        <p:spPr bwMode="auto">
          <a:noFill/>
        </p:spPr>
        <p:txBody>
          <a:bodyPr wrap="square" numCol="1" anchor="t" anchorCtr="0" compatLnSpc="1"/>
          <a:lstStyle/>
          <a:p>
            <a:pPr eaLnBrk="1" hangingPunct="1"/>
            <a:r>
              <a:rPr lang="sv-SE" altLang="en-US" dirty="0">
                <a:latin typeface="Times" pitchFamily="18" charset="0"/>
              </a:rPr>
              <a:t>Summary of previous designs.</a:t>
            </a:r>
            <a:endParaRPr lang="en-GB" altLang="en-US" dirty="0">
              <a:latin typeface="Times"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6" name="Rectangle 7"/>
          <p:cNvSpPr>
            <a:spLocks noGrp="1" noChangeArrowheads="1"/>
          </p:cNvSpPr>
          <p:nvPr>
            <p:ph type="sldNum" sz="quarter" idx="5"/>
          </p:nvPr>
        </p:nvSpPr>
        <p:spPr bwMode="auto">
          <a:noFill/>
          <a:ln>
            <a:miter lim="800000"/>
          </a:ln>
        </p:spPr>
        <p:txBody>
          <a:bodyPr/>
          <a:lstStyle/>
          <a:p>
            <a:fld id="{4D42EDB1-58A2-4526-8243-C22B37207A7B}" type="slidenum">
              <a:rPr lang="en-US" altLang="en-US" smtClean="0">
                <a:cs typeface="Arial" panose="020B0604020202020204" pitchFamily="34" charset="0"/>
              </a:rPr>
              <a:t>47</a:t>
            </a:fld>
            <a:endParaRPr lang="en-US" altLang="en-US">
              <a:cs typeface="Arial" panose="020B0604020202020204" pitchFamily="34" charset="0"/>
            </a:endParaRPr>
          </a:p>
        </p:txBody>
      </p:sp>
      <p:sp>
        <p:nvSpPr>
          <p:cNvPr id="1048987" name="Rectangle 2"/>
          <p:cNvSpPr>
            <a:spLocks noGrp="1" noRot="1" noChangeAspect="1" noChangeArrowheads="1" noTextEdit="1"/>
          </p:cNvSpPr>
          <p:nvPr>
            <p:ph type="sldImg"/>
          </p:nvPr>
        </p:nvSpPr>
        <p:spPr bwMode="auto">
          <a:noFill/>
          <a:ln>
            <a:solidFill>
              <a:srgbClr val="000000"/>
            </a:solidFill>
            <a:miter lim="800000"/>
          </a:ln>
        </p:spPr>
      </p:sp>
      <p:sp>
        <p:nvSpPr>
          <p:cNvPr id="1048988"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0" name="Rectangle 7"/>
          <p:cNvSpPr>
            <a:spLocks noGrp="1" noChangeArrowheads="1"/>
          </p:cNvSpPr>
          <p:nvPr>
            <p:ph type="sldNum" sz="quarter" idx="5"/>
          </p:nvPr>
        </p:nvSpPr>
        <p:spPr bwMode="auto">
          <a:noFill/>
          <a:ln>
            <a:miter lim="800000"/>
          </a:ln>
        </p:spPr>
        <p:txBody>
          <a:bodyPr/>
          <a:lstStyle/>
          <a:p>
            <a:fld id="{9BA96379-A6F4-4B47-BC7D-02A42F3B57D5}" type="slidenum">
              <a:rPr lang="en-US" altLang="en-US" smtClean="0">
                <a:cs typeface="Arial" panose="020B0604020202020204" pitchFamily="34" charset="0"/>
              </a:rPr>
              <a:t>48</a:t>
            </a:fld>
            <a:endParaRPr lang="en-US" altLang="en-US">
              <a:cs typeface="Arial" panose="020B0604020202020204" pitchFamily="34" charset="0"/>
            </a:endParaRPr>
          </a:p>
        </p:txBody>
      </p:sp>
      <p:sp>
        <p:nvSpPr>
          <p:cNvPr id="1049001" name="Rectangle 2"/>
          <p:cNvSpPr>
            <a:spLocks noGrp="1" noRot="1" noChangeAspect="1" noChangeArrowheads="1" noTextEdit="1"/>
          </p:cNvSpPr>
          <p:nvPr>
            <p:ph type="sldImg"/>
          </p:nvPr>
        </p:nvSpPr>
        <p:spPr bwMode="auto">
          <a:noFill/>
          <a:ln>
            <a:solidFill>
              <a:srgbClr val="000000"/>
            </a:solidFill>
            <a:miter lim="800000"/>
          </a:ln>
        </p:spPr>
      </p:sp>
      <p:sp>
        <p:nvSpPr>
          <p:cNvPr id="1049002"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6" name="Slide Image Placeholder 1"/>
          <p:cNvSpPr>
            <a:spLocks noGrp="1" noRot="1" noChangeAspect="1" noTextEdit="1"/>
          </p:cNvSpPr>
          <p:nvPr>
            <p:ph type="sldImg"/>
          </p:nvPr>
        </p:nvSpPr>
        <p:spPr bwMode="auto">
          <a:noFill/>
          <a:ln>
            <a:solidFill>
              <a:srgbClr val="000000"/>
            </a:solidFill>
            <a:miter lim="800000"/>
          </a:ln>
        </p:spPr>
      </p:sp>
      <p:sp>
        <p:nvSpPr>
          <p:cNvPr id="1049007" name="Notes Placeholder 2"/>
          <p:cNvSpPr>
            <a:spLocks noGrp="1"/>
          </p:cNvSpPr>
          <p:nvPr>
            <p:ph type="body" idx="1"/>
          </p:nvPr>
        </p:nvSpPr>
        <p:spPr bwMode="auto">
          <a:noFill/>
        </p:spPr>
        <p:txBody>
          <a:bodyPr wrap="square" numCol="1" anchor="t" anchorCtr="0" compatLnSpc="1"/>
          <a:lstStyle/>
          <a:p>
            <a:endParaRPr lang="en-US" altLang="en-US" dirty="0"/>
          </a:p>
        </p:txBody>
      </p:sp>
      <p:sp>
        <p:nvSpPr>
          <p:cNvPr id="1049008" name="Slide Number Placeholder 3"/>
          <p:cNvSpPr>
            <a:spLocks noGrp="1"/>
          </p:cNvSpPr>
          <p:nvPr>
            <p:ph type="sldNum" sz="quarter" idx="5"/>
          </p:nvPr>
        </p:nvSpPr>
        <p:spPr bwMode="auto">
          <a:noFill/>
          <a:ln>
            <a:miter lim="800000"/>
          </a:ln>
        </p:spPr>
        <p:txBody>
          <a:bodyPr/>
          <a:lstStyle/>
          <a:p>
            <a:fld id="{899A3107-FD8A-4DC8-954A-662F5484C081}" type="slidenum">
              <a:rPr lang="en-GB" altLang="en-US" smtClean="0"/>
              <a:t>49</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4" name="Slide Image Placeholder 1"/>
          <p:cNvSpPr>
            <a:spLocks noGrp="1" noRot="1" noChangeAspect="1" noTextEdit="1"/>
          </p:cNvSpPr>
          <p:nvPr>
            <p:ph type="sldImg"/>
          </p:nvPr>
        </p:nvSpPr>
        <p:spPr bwMode="auto">
          <a:noFill/>
          <a:ln>
            <a:solidFill>
              <a:srgbClr val="000000"/>
            </a:solidFill>
            <a:miter lim="800000"/>
          </a:ln>
        </p:spPr>
      </p:sp>
      <p:sp>
        <p:nvSpPr>
          <p:cNvPr id="1049015" name="Notes Placeholder 2"/>
          <p:cNvSpPr>
            <a:spLocks noGrp="1"/>
          </p:cNvSpPr>
          <p:nvPr>
            <p:ph type="body" idx="1"/>
          </p:nvPr>
        </p:nvSpPr>
        <p:spPr bwMode="auto">
          <a:noFill/>
        </p:spPr>
        <p:txBody>
          <a:bodyPr wrap="square" numCol="1" anchor="t" anchorCtr="0" compatLnSpc="1"/>
          <a:lstStyle/>
          <a:p>
            <a:endParaRPr lang="en-US" altLang="en-US" dirty="0"/>
          </a:p>
        </p:txBody>
      </p:sp>
      <p:sp>
        <p:nvSpPr>
          <p:cNvPr id="1049016" name="Slide Number Placeholder 3"/>
          <p:cNvSpPr>
            <a:spLocks noGrp="1"/>
          </p:cNvSpPr>
          <p:nvPr>
            <p:ph type="sldNum" sz="quarter" idx="5"/>
          </p:nvPr>
        </p:nvSpPr>
        <p:spPr bwMode="auto">
          <a:noFill/>
          <a:ln>
            <a:miter lim="800000"/>
          </a:ln>
        </p:spPr>
        <p:txBody>
          <a:bodyPr/>
          <a:lstStyle/>
          <a:p>
            <a:fld id="{899A3107-FD8A-4DC8-954A-662F5484C081}" type="slidenum">
              <a:rPr lang="en-GB" altLang="en-US" smtClean="0"/>
              <a:t>50</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21" name="Slide Image Placeholder 1"/>
          <p:cNvSpPr>
            <a:spLocks noGrp="1" noRot="1" noChangeAspect="1" noTextEdit="1"/>
          </p:cNvSpPr>
          <p:nvPr>
            <p:ph type="sldImg"/>
          </p:nvPr>
        </p:nvSpPr>
        <p:spPr bwMode="auto">
          <a:noFill/>
          <a:ln>
            <a:solidFill>
              <a:srgbClr val="000000"/>
            </a:solidFill>
            <a:miter lim="800000"/>
          </a:ln>
        </p:spPr>
      </p:sp>
      <p:sp>
        <p:nvSpPr>
          <p:cNvPr id="1049022" name="Notes Placeholder 2"/>
          <p:cNvSpPr>
            <a:spLocks noGrp="1"/>
          </p:cNvSpPr>
          <p:nvPr>
            <p:ph type="body" idx="1"/>
          </p:nvPr>
        </p:nvSpPr>
        <p:spPr bwMode="auto">
          <a:noFill/>
        </p:spPr>
        <p:txBody>
          <a:bodyPr wrap="square" numCol="1" anchor="t" anchorCtr="0" compatLnSpc="1"/>
          <a:lstStyle/>
          <a:p>
            <a:endParaRPr lang="en-GB" altLang="en-US"/>
          </a:p>
          <a:p>
            <a:endParaRPr lang="en-GB" altLang="en-US"/>
          </a:p>
          <a:p>
            <a:endParaRPr lang="en-GB" altLang="en-US"/>
          </a:p>
        </p:txBody>
      </p:sp>
      <p:sp>
        <p:nvSpPr>
          <p:cNvPr id="1049023" name="Slide Number Placeholder 3"/>
          <p:cNvSpPr>
            <a:spLocks noGrp="1"/>
          </p:cNvSpPr>
          <p:nvPr>
            <p:ph type="sldNum" sz="quarter" idx="5"/>
          </p:nvPr>
        </p:nvSpPr>
        <p:spPr bwMode="auto">
          <a:noFill/>
          <a:ln>
            <a:miter lim="800000"/>
          </a:ln>
        </p:spPr>
        <p:txBody>
          <a:bodyPr/>
          <a:lstStyle/>
          <a:p>
            <a:fld id="{FCB6EF5D-87C1-45E2-A710-BDDDD6DD7D47}" type="slidenum">
              <a:rPr lang="en-GB" altLang="en-US" smtClean="0">
                <a:cs typeface="Arial" panose="020B0604020202020204" pitchFamily="34" charset="0"/>
              </a:rPr>
              <a:t>51</a:t>
            </a:fld>
            <a:endParaRPr lang="en-GB" altLang="en-US">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0" name="Rectangle 7"/>
          <p:cNvSpPr>
            <a:spLocks noGrp="1" noChangeArrowheads="1"/>
          </p:cNvSpPr>
          <p:nvPr>
            <p:ph type="sldNum" sz="quarter" idx="5"/>
          </p:nvPr>
        </p:nvSpPr>
        <p:spPr bwMode="auto">
          <a:noFill/>
          <a:ln>
            <a:miter lim="800000"/>
          </a:ln>
        </p:spPr>
        <p:txBody>
          <a:bodyPr/>
          <a:lstStyle/>
          <a:p>
            <a:fld id="{41E7998D-0C80-4E58-9003-86E534103B8A}" type="slidenum">
              <a:rPr lang="en-US" altLang="en-US" smtClean="0">
                <a:cs typeface="Arial" panose="020B0604020202020204" pitchFamily="34" charset="0"/>
              </a:rPr>
              <a:t>52</a:t>
            </a:fld>
            <a:endParaRPr lang="en-US" altLang="en-US">
              <a:cs typeface="Arial" panose="020B0604020202020204" pitchFamily="34" charset="0"/>
            </a:endParaRPr>
          </a:p>
        </p:txBody>
      </p:sp>
      <p:sp>
        <p:nvSpPr>
          <p:cNvPr id="1049031" name="Rectangle 2"/>
          <p:cNvSpPr>
            <a:spLocks noGrp="1" noRot="1" noChangeAspect="1" noChangeArrowheads="1" noTextEdit="1"/>
          </p:cNvSpPr>
          <p:nvPr>
            <p:ph type="sldImg"/>
          </p:nvPr>
        </p:nvSpPr>
        <p:spPr bwMode="auto">
          <a:xfrm>
            <a:off x="1143000" y="684213"/>
            <a:ext cx="4575175" cy="3432175"/>
          </a:xfrm>
          <a:noFill/>
          <a:ln>
            <a:solidFill>
              <a:srgbClr val="000000"/>
            </a:solidFill>
            <a:miter lim="800000"/>
          </a:ln>
        </p:spPr>
      </p:sp>
      <p:sp>
        <p:nvSpPr>
          <p:cNvPr id="1049032" name="Rectangle 3"/>
          <p:cNvSpPr>
            <a:spLocks noGrp="1" noChangeArrowheads="1"/>
          </p:cNvSpPr>
          <p:nvPr>
            <p:ph type="body" idx="1"/>
          </p:nvPr>
        </p:nvSpPr>
        <p:spPr bwMode="auto">
          <a:xfrm>
            <a:off x="915988" y="4343400"/>
            <a:ext cx="5026025" cy="4116388"/>
          </a:xfrm>
          <a:noFill/>
        </p:spPr>
        <p:txBody>
          <a:bodyPr wrap="square" numCol="1" anchor="t" anchorCtr="0" compatLnSpc="1"/>
          <a:lstStyle/>
          <a:p>
            <a:pPr eaLnBrk="1" hangingPunct="1"/>
            <a:endParaRPr lang="nl-NL" altLang="en-US" dirty="0">
              <a:latin typeface="Times"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4" name="Slide Image Placeholder 1"/>
          <p:cNvSpPr>
            <a:spLocks noGrp="1" noRot="1" noChangeAspect="1" noTextEdit="1"/>
          </p:cNvSpPr>
          <p:nvPr>
            <p:ph type="sldImg"/>
          </p:nvPr>
        </p:nvSpPr>
        <p:spPr bwMode="auto">
          <a:noFill/>
          <a:ln>
            <a:solidFill>
              <a:srgbClr val="000000"/>
            </a:solidFill>
            <a:miter lim="800000"/>
          </a:ln>
        </p:spPr>
      </p:sp>
      <p:sp>
        <p:nvSpPr>
          <p:cNvPr id="1049055" name="Notes Placeholder 2"/>
          <p:cNvSpPr>
            <a:spLocks noGrp="1"/>
          </p:cNvSpPr>
          <p:nvPr>
            <p:ph type="body" idx="1"/>
          </p:nvPr>
        </p:nvSpPr>
        <p:spPr bwMode="auto">
          <a:noFill/>
        </p:spPr>
        <p:txBody>
          <a:bodyPr wrap="square" numCol="1" anchor="t" anchorCtr="0" compatLnSpc="1"/>
          <a:lstStyle/>
          <a:p>
            <a:pPr eaLnBrk="1" hangingPunct="1"/>
            <a:endParaRPr lang="en-US" altLang="en-US"/>
          </a:p>
        </p:txBody>
      </p:sp>
      <p:sp>
        <p:nvSpPr>
          <p:cNvPr id="1049056" name="Slide Number Placeholder 3"/>
          <p:cNvSpPr>
            <a:spLocks noGrp="1"/>
          </p:cNvSpPr>
          <p:nvPr>
            <p:ph type="sldNum" sz="quarter" idx="5"/>
          </p:nvPr>
        </p:nvSpPr>
        <p:spPr bwMode="auto">
          <a:noFill/>
          <a:ln>
            <a:miter lim="800000"/>
          </a:ln>
        </p:spPr>
        <p:txBody>
          <a:bodyPr/>
          <a:lstStyle/>
          <a:p>
            <a:fld id="{99E3DA92-84DC-497F-8213-7C3E50979A0E}" type="slidenum">
              <a:rPr lang="en-GB" altLang="en-US" smtClean="0">
                <a:cs typeface="Arial" panose="020B0604020202020204" pitchFamily="34" charset="0"/>
              </a:rPr>
              <a:t>53</a:t>
            </a:fld>
            <a:endParaRPr lang="en-GB"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Slide Image Placeholder 1"/>
          <p:cNvSpPr>
            <a:spLocks noGrp="1" noRot="1" noChangeAspect="1" noTextEdit="1"/>
          </p:cNvSpPr>
          <p:nvPr>
            <p:ph type="sldImg"/>
          </p:nvPr>
        </p:nvSpPr>
        <p:spPr bwMode="auto">
          <a:noFill/>
          <a:ln>
            <a:solidFill>
              <a:srgbClr val="000000"/>
            </a:solidFill>
            <a:miter lim="800000"/>
          </a:ln>
        </p:spPr>
      </p:sp>
      <p:sp>
        <p:nvSpPr>
          <p:cNvPr id="1048627" name="Notes Placeholder 2"/>
          <p:cNvSpPr>
            <a:spLocks noGrp="1"/>
          </p:cNvSpPr>
          <p:nvPr>
            <p:ph type="body" idx="1"/>
          </p:nvPr>
        </p:nvSpPr>
        <p:spPr bwMode="auto"/>
        <p:txBody>
          <a:bodyPr wrap="square" numCol="1" anchor="t" anchorCtr="0" compatLnSpc="1"/>
          <a:lstStyle/>
          <a:p>
            <a:r>
              <a:rPr lang="en-GB" i="1" dirty="0">
                <a:solidFill>
                  <a:schemeClr val="tx1">
                    <a:lumMod val="50000"/>
                    <a:lumOff val="50000"/>
                  </a:schemeClr>
                </a:solidFill>
                <a:latin typeface="Arial Narrow" panose="020B0606020202030204" pitchFamily="34" charset="0"/>
                <a:cs typeface="Arial" panose="020B0604020202020204" pitchFamily="34" charset="0"/>
              </a:rPr>
              <a:t>The Presbyopia Report</a:t>
            </a:r>
            <a:r>
              <a:rPr lang="en-GB" dirty="0">
                <a:solidFill>
                  <a:schemeClr val="tx1">
                    <a:lumMod val="50000"/>
                    <a:lumOff val="50000"/>
                  </a:schemeClr>
                </a:solidFill>
                <a:latin typeface="Arial Narrow" panose="020B0606020202030204" pitchFamily="34" charset="0"/>
                <a:cs typeface="Arial" panose="020B0604020202020204" pitchFamily="34" charset="0"/>
              </a:rPr>
              <a:t> by Stethoscope Research for CIBA Vision - Data on file 2011</a:t>
            </a:r>
          </a:p>
          <a:p>
            <a:endParaRPr lang="en-US" altLang="en-US" dirty="0"/>
          </a:p>
        </p:txBody>
      </p:sp>
      <p:sp>
        <p:nvSpPr>
          <p:cNvPr id="1048628" name="Slide Number Placeholder 3"/>
          <p:cNvSpPr>
            <a:spLocks noGrp="1"/>
          </p:cNvSpPr>
          <p:nvPr>
            <p:ph type="sldNum" sz="quarter" idx="5"/>
          </p:nvPr>
        </p:nvSpPr>
        <p:spPr bwMode="auto">
          <a:noFill/>
          <a:ln>
            <a:miter lim="800000"/>
          </a:ln>
        </p:spPr>
        <p:txBody>
          <a:bodyPr/>
          <a:lstStyle/>
          <a:p>
            <a:fld id="{169395DB-8D79-4E9D-B9CA-4BFF5E9AD007}" type="slidenum">
              <a:rPr lang="en-GB" altLang="en-US" smtClean="0">
                <a:cs typeface="Arial" panose="020B0604020202020204" pitchFamily="34" charset="0"/>
              </a:rPr>
              <a:t>6</a:t>
            </a:fld>
            <a:endParaRPr lang="en-GB" altLang="en-US">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9" name="Rectangle 7"/>
          <p:cNvSpPr>
            <a:spLocks noGrp="1" noChangeArrowheads="1"/>
          </p:cNvSpPr>
          <p:nvPr>
            <p:ph type="sldNum" sz="quarter" idx="5"/>
          </p:nvPr>
        </p:nvSpPr>
        <p:spPr bwMode="auto">
          <a:noFill/>
          <a:ln>
            <a:miter lim="800000"/>
          </a:ln>
        </p:spPr>
        <p:txBody>
          <a:bodyPr/>
          <a:lstStyle/>
          <a:p>
            <a:fld id="{1FD30F37-330A-4196-9F78-C077F4916B1C}" type="slidenum">
              <a:rPr lang="en-US" altLang="en-US" smtClean="0">
                <a:cs typeface="Arial" panose="020B0604020202020204" pitchFamily="34" charset="0"/>
              </a:rPr>
              <a:t>54</a:t>
            </a:fld>
            <a:endParaRPr lang="en-US" altLang="en-US">
              <a:cs typeface="Arial" panose="020B0604020202020204" pitchFamily="34" charset="0"/>
            </a:endParaRPr>
          </a:p>
        </p:txBody>
      </p:sp>
      <p:sp>
        <p:nvSpPr>
          <p:cNvPr id="1049060" name="Rectangle 2"/>
          <p:cNvSpPr>
            <a:spLocks noGrp="1" noRot="1" noChangeAspect="1" noChangeArrowheads="1" noTextEdit="1"/>
          </p:cNvSpPr>
          <p:nvPr>
            <p:ph type="sldImg"/>
          </p:nvPr>
        </p:nvSpPr>
        <p:spPr bwMode="auto">
          <a:xfrm>
            <a:off x="1143000" y="684213"/>
            <a:ext cx="4575175" cy="3432175"/>
          </a:xfrm>
          <a:solidFill>
            <a:srgbClr val="FFFFFF"/>
          </a:solidFill>
          <a:ln>
            <a:solidFill>
              <a:srgbClr val="000000"/>
            </a:solidFill>
            <a:miter lim="800000"/>
          </a:ln>
        </p:spPr>
      </p:sp>
      <p:sp>
        <p:nvSpPr>
          <p:cNvPr id="1049061" name="Rectangle 3"/>
          <p:cNvSpPr>
            <a:spLocks noGrp="1" noChangeArrowheads="1"/>
          </p:cNvSpPr>
          <p:nvPr>
            <p:ph type="body" idx="1"/>
          </p:nvPr>
        </p:nvSpPr>
        <p:spPr bwMode="auto">
          <a:xfrm>
            <a:off x="915988" y="4343400"/>
            <a:ext cx="5026025" cy="4116388"/>
          </a:xfrm>
          <a:solidFill>
            <a:srgbClr val="FFFFFF"/>
          </a:solidFill>
          <a:ln>
            <a:solidFill>
              <a:srgbClr val="000000"/>
            </a:solidFill>
            <a:miter lim="800000"/>
          </a:ln>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5" name="Rectangle 7"/>
          <p:cNvSpPr>
            <a:spLocks noGrp="1" noChangeArrowheads="1"/>
          </p:cNvSpPr>
          <p:nvPr>
            <p:ph type="sldNum" sz="quarter" idx="5"/>
          </p:nvPr>
        </p:nvSpPr>
        <p:spPr bwMode="auto">
          <a:noFill/>
          <a:ln>
            <a:miter lim="800000"/>
          </a:ln>
        </p:spPr>
        <p:txBody>
          <a:bodyPr/>
          <a:lstStyle/>
          <a:p>
            <a:fld id="{2AB85ADD-7AFA-4F6F-A157-6173DA12FCA2}" type="slidenum">
              <a:rPr lang="en-US" altLang="en-US" smtClean="0">
                <a:cs typeface="Arial" panose="020B0604020202020204" pitchFamily="34" charset="0"/>
              </a:rPr>
              <a:t>55</a:t>
            </a:fld>
            <a:endParaRPr lang="en-US" altLang="en-US">
              <a:cs typeface="Arial" panose="020B0604020202020204" pitchFamily="34" charset="0"/>
            </a:endParaRPr>
          </a:p>
        </p:txBody>
      </p:sp>
      <p:sp>
        <p:nvSpPr>
          <p:cNvPr id="1049066" name="Rectangle 2"/>
          <p:cNvSpPr>
            <a:spLocks noGrp="1" noRot="1" noChangeAspect="1" noChangeArrowheads="1" noTextEdit="1"/>
          </p:cNvSpPr>
          <p:nvPr>
            <p:ph type="sldImg"/>
          </p:nvPr>
        </p:nvSpPr>
        <p:spPr bwMode="auto">
          <a:xfrm>
            <a:off x="1143000" y="684213"/>
            <a:ext cx="4575175" cy="3432175"/>
          </a:xfrm>
          <a:noFill/>
          <a:ln>
            <a:solidFill>
              <a:srgbClr val="000000"/>
            </a:solidFill>
            <a:miter lim="800000"/>
          </a:ln>
        </p:spPr>
      </p:sp>
      <p:sp>
        <p:nvSpPr>
          <p:cNvPr id="1049067" name="Rectangle 3"/>
          <p:cNvSpPr>
            <a:spLocks noGrp="1" noChangeArrowheads="1"/>
          </p:cNvSpPr>
          <p:nvPr>
            <p:ph type="body" idx="1"/>
          </p:nvPr>
        </p:nvSpPr>
        <p:spPr bwMode="auto">
          <a:xfrm>
            <a:off x="915988" y="4343400"/>
            <a:ext cx="5026025" cy="4116388"/>
          </a:xfrm>
          <a:noFill/>
        </p:spPr>
        <p:txBody>
          <a:bodyPr wrap="square" numCol="1" anchor="t" anchorCtr="0" compatLnSpc="1"/>
          <a:lstStyle/>
          <a:p>
            <a:pPr eaLnBrk="1" hangingPunct="1"/>
            <a:endParaRPr lang="nl-NL" altLang="en-US">
              <a:latin typeface="Times"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1" name="Rectangle 7"/>
          <p:cNvSpPr>
            <a:spLocks noGrp="1" noChangeArrowheads="1"/>
          </p:cNvSpPr>
          <p:nvPr>
            <p:ph type="sldNum" sz="quarter" idx="5"/>
          </p:nvPr>
        </p:nvSpPr>
        <p:spPr bwMode="auto">
          <a:noFill/>
          <a:ln>
            <a:miter lim="800000"/>
          </a:ln>
        </p:spPr>
        <p:txBody>
          <a:bodyPr/>
          <a:lstStyle/>
          <a:p>
            <a:fld id="{BB4199B3-82E3-4BB3-8386-87850600CAFB}" type="slidenum">
              <a:rPr lang="en-US" altLang="en-US" smtClean="0">
                <a:cs typeface="Arial" panose="020B0604020202020204" pitchFamily="34" charset="0"/>
              </a:rPr>
              <a:t>56</a:t>
            </a:fld>
            <a:endParaRPr lang="en-US" altLang="en-US">
              <a:cs typeface="Arial" panose="020B0604020202020204" pitchFamily="34" charset="0"/>
            </a:endParaRPr>
          </a:p>
        </p:txBody>
      </p:sp>
      <p:sp>
        <p:nvSpPr>
          <p:cNvPr id="1049072" name="Rectangle 1026"/>
          <p:cNvSpPr>
            <a:spLocks noGrp="1" noRot="1" noChangeAspect="1" noChangeArrowheads="1" noTextEdit="1"/>
          </p:cNvSpPr>
          <p:nvPr>
            <p:ph type="sldImg"/>
          </p:nvPr>
        </p:nvSpPr>
        <p:spPr bwMode="auto">
          <a:xfrm>
            <a:off x="1293813" y="823913"/>
            <a:ext cx="4271962" cy="3203575"/>
          </a:xfrm>
          <a:solidFill>
            <a:srgbClr val="FFFFFF"/>
          </a:solidFill>
          <a:ln>
            <a:solidFill>
              <a:srgbClr val="000000"/>
            </a:solidFill>
            <a:miter lim="800000"/>
          </a:ln>
        </p:spPr>
      </p:sp>
      <p:sp>
        <p:nvSpPr>
          <p:cNvPr id="1049073" name="Rectangle 1027"/>
          <p:cNvSpPr>
            <a:spLocks noGrp="1" noChangeArrowheads="1"/>
          </p:cNvSpPr>
          <p:nvPr>
            <p:ph type="body" idx="1"/>
          </p:nvPr>
        </p:nvSpPr>
        <p:spPr bwMode="auto">
          <a:xfrm>
            <a:off x="915988" y="4368800"/>
            <a:ext cx="5026025" cy="4065588"/>
          </a:xfrm>
          <a:solidFill>
            <a:srgbClr val="FFFFFF"/>
          </a:solidFill>
          <a:ln>
            <a:solidFill>
              <a:srgbClr val="000000"/>
            </a:solidFill>
            <a:miter lim="800000"/>
          </a:ln>
        </p:spPr>
        <p:txBody>
          <a:bodyPr wrap="square" numCol="1" anchor="t" anchorCtr="0" compatLnSpc="1"/>
          <a:lstStyle/>
          <a:p>
            <a:r>
              <a:rPr lang="en-US" dirty="0">
                <a:solidFill>
                  <a:schemeClr val="tx1">
                    <a:lumMod val="50000"/>
                    <a:lumOff val="50000"/>
                  </a:schemeClr>
                </a:solidFill>
                <a:latin typeface="Arial" panose="020B0604020202020204" pitchFamily="34" charset="0"/>
              </a:rPr>
              <a:t>Christie C,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R, 2007.  </a:t>
            </a:r>
            <a:r>
              <a:rPr lang="en-US" i="1" dirty="0">
                <a:solidFill>
                  <a:schemeClr val="tx1">
                    <a:lumMod val="50000"/>
                    <a:lumOff val="50000"/>
                  </a:schemeClr>
                </a:solidFill>
                <a:latin typeface="Arial" panose="020B0604020202020204" pitchFamily="34" charset="0"/>
              </a:rPr>
              <a:t>The Correction of Presbyopia with Contact Lenses </a:t>
            </a:r>
          </a:p>
          <a:p>
            <a:r>
              <a:rPr lang="en-US" i="1" dirty="0">
                <a:solidFill>
                  <a:schemeClr val="tx1">
                    <a:lumMod val="50000"/>
                    <a:lumOff val="50000"/>
                  </a:schemeClr>
                </a:solidFill>
                <a:latin typeface="Arial" panose="020B0604020202020204" pitchFamily="34" charset="0"/>
              </a:rPr>
              <a:t>Optometry in Practice</a:t>
            </a:r>
            <a:r>
              <a:rPr lang="en-US" dirty="0">
                <a:solidFill>
                  <a:schemeClr val="tx1">
                    <a:lumMod val="50000"/>
                    <a:lumOff val="50000"/>
                  </a:schemeClr>
                </a:solidFill>
                <a:latin typeface="Arial" panose="020B0604020202020204" pitchFamily="34" charset="0"/>
              </a:rPr>
              <a:t>.  8(1): 19 – 30.</a:t>
            </a:r>
          </a:p>
          <a:p>
            <a:pPr eaLnBrk="1" hangingPunct="1"/>
            <a:endParaRPr lang="nl-NL" altLang="en-US" dirty="0">
              <a:latin typeface="Times"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0" name="Rectangle 7"/>
          <p:cNvSpPr>
            <a:spLocks noGrp="1" noChangeArrowheads="1"/>
          </p:cNvSpPr>
          <p:nvPr>
            <p:ph type="sldNum" sz="quarter" idx="5"/>
          </p:nvPr>
        </p:nvSpPr>
        <p:spPr bwMode="auto">
          <a:noFill/>
          <a:ln>
            <a:miter lim="800000"/>
          </a:ln>
        </p:spPr>
        <p:txBody>
          <a:bodyPr/>
          <a:lstStyle/>
          <a:p>
            <a:fld id="{72CBB867-3365-45CA-81E0-43597673913D}" type="slidenum">
              <a:rPr lang="en-US" altLang="en-US" smtClean="0">
                <a:cs typeface="Arial" panose="020B0604020202020204" pitchFamily="34" charset="0"/>
              </a:rPr>
              <a:t>59</a:t>
            </a:fld>
            <a:endParaRPr lang="en-US" altLang="en-US">
              <a:cs typeface="Arial" panose="020B0604020202020204" pitchFamily="34" charset="0"/>
            </a:endParaRPr>
          </a:p>
        </p:txBody>
      </p:sp>
      <p:sp>
        <p:nvSpPr>
          <p:cNvPr id="1049081" name="Rectangle 2"/>
          <p:cNvSpPr>
            <a:spLocks noGrp="1" noRot="1" noChangeAspect="1" noChangeArrowheads="1" noTextEdit="1"/>
          </p:cNvSpPr>
          <p:nvPr>
            <p:ph type="sldImg"/>
          </p:nvPr>
        </p:nvSpPr>
        <p:spPr bwMode="auto">
          <a:noFill/>
          <a:ln>
            <a:solidFill>
              <a:srgbClr val="000000"/>
            </a:solidFill>
            <a:miter lim="800000"/>
          </a:ln>
        </p:spPr>
      </p:sp>
      <p:sp>
        <p:nvSpPr>
          <p:cNvPr id="1049082"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dirty="0">
              <a:latin typeface="Times"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9" name="Rectangle 7"/>
          <p:cNvSpPr>
            <a:spLocks noGrp="1" noChangeArrowheads="1"/>
          </p:cNvSpPr>
          <p:nvPr>
            <p:ph type="sldNum" sz="quarter" idx="5"/>
          </p:nvPr>
        </p:nvSpPr>
        <p:spPr bwMode="auto">
          <a:noFill/>
          <a:ln>
            <a:miter lim="800000"/>
          </a:ln>
        </p:spPr>
        <p:txBody>
          <a:bodyPr/>
          <a:lstStyle/>
          <a:p>
            <a:fld id="{E2777A36-50AC-4297-86A1-079DB2EA8D08}" type="slidenum">
              <a:rPr lang="nl-NL" altLang="en-US" smtClean="0">
                <a:latin typeface="Times New Roman" panose="02020603050405020304" pitchFamily="18" charset="0"/>
                <a:cs typeface="Arial" panose="020B0604020202020204" pitchFamily="34" charset="0"/>
              </a:rPr>
              <a:t>60</a:t>
            </a:fld>
            <a:endParaRPr lang="nl-NL" altLang="en-US">
              <a:latin typeface="Times New Roman" panose="02020603050405020304" pitchFamily="18" charset="0"/>
              <a:cs typeface="Arial" panose="020B0604020202020204" pitchFamily="34" charset="0"/>
            </a:endParaRPr>
          </a:p>
        </p:txBody>
      </p:sp>
      <p:sp>
        <p:nvSpPr>
          <p:cNvPr id="1049090" name="Rectangle 2"/>
          <p:cNvSpPr>
            <a:spLocks noGrp="1" noRot="1" noChangeAspect="1" noChangeArrowheads="1" noTextEdit="1"/>
          </p:cNvSpPr>
          <p:nvPr>
            <p:ph type="sldImg"/>
          </p:nvPr>
        </p:nvSpPr>
        <p:spPr bwMode="auto">
          <a:xfrm>
            <a:off x="1141413" y="685800"/>
            <a:ext cx="4573587" cy="3429000"/>
          </a:xfrm>
          <a:noFill/>
          <a:ln>
            <a:solidFill>
              <a:srgbClr val="000000"/>
            </a:solidFill>
            <a:miter lim="800000"/>
          </a:ln>
        </p:spPr>
      </p:sp>
      <p:sp>
        <p:nvSpPr>
          <p:cNvPr id="1049091" name="Rectangle 3"/>
          <p:cNvSpPr>
            <a:spLocks noGrp="1" noChangeArrowheads="1"/>
          </p:cNvSpPr>
          <p:nvPr>
            <p:ph type="body" idx="1"/>
          </p:nvPr>
        </p:nvSpPr>
        <p:spPr bwMode="auto">
          <a:xfrm>
            <a:off x="914400" y="4343400"/>
            <a:ext cx="5029200" cy="4114800"/>
          </a:xfrm>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nl-NL"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96" name="Slide Image Placeholder 1"/>
          <p:cNvSpPr>
            <a:spLocks noGrp="1" noRot="1" noChangeAspect="1"/>
          </p:cNvSpPr>
          <p:nvPr>
            <p:ph type="sldImg"/>
          </p:nvPr>
        </p:nvSpPr>
        <p:spPr/>
      </p:sp>
      <p:sp>
        <p:nvSpPr>
          <p:cNvPr id="1049097" name="Notes Placeholder 2"/>
          <p:cNvSpPr>
            <a:spLocks noGrp="1"/>
          </p:cNvSpPr>
          <p:nvPr>
            <p:ph type="body" idx="1"/>
          </p:nvPr>
        </p:nvSpPr>
        <p:spPr/>
        <p:txBody>
          <a:bodyPr>
            <a:normAutofit/>
          </a:bodyPr>
          <a:lstStyle/>
          <a:p>
            <a:endParaRPr lang="en-US" dirty="0"/>
          </a:p>
        </p:txBody>
      </p:sp>
      <p:sp>
        <p:nvSpPr>
          <p:cNvPr id="1049098" name="Slide Number Placeholder 3"/>
          <p:cNvSpPr>
            <a:spLocks noGrp="1"/>
          </p:cNvSpPr>
          <p:nvPr>
            <p:ph type="sldNum" sz="quarter" idx="10"/>
          </p:nvPr>
        </p:nvSpPr>
        <p:spPr/>
        <p:txBody>
          <a:bodyPr/>
          <a:lstStyle/>
          <a:p>
            <a:fld id="{23652135-A705-4A40-8FD4-CD449CF61AA5}" type="slidenum">
              <a:rPr lang="en-GB" altLang="en-US" smtClean="0"/>
              <a:t>62</a:t>
            </a:fld>
            <a:endParaRPr lang="en-GB"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07" name="Slide Image Placeholder 1"/>
          <p:cNvSpPr>
            <a:spLocks noGrp="1" noRot="1" noChangeAspect="1"/>
          </p:cNvSpPr>
          <p:nvPr>
            <p:ph type="sldImg"/>
          </p:nvPr>
        </p:nvSpPr>
        <p:spPr/>
      </p:sp>
      <p:sp>
        <p:nvSpPr>
          <p:cNvPr id="1049108" name="Notes Placeholder 2"/>
          <p:cNvSpPr>
            <a:spLocks noGrp="1"/>
          </p:cNvSpPr>
          <p:nvPr>
            <p:ph type="body" idx="1"/>
          </p:nvPr>
        </p:nvSpPr>
        <p:spPr/>
        <p:txBody>
          <a:bodyPr>
            <a:normAutofit/>
          </a:bodyPr>
          <a:lstStyle/>
          <a:p>
            <a:endParaRPr lang="en-US" dirty="0"/>
          </a:p>
        </p:txBody>
      </p:sp>
      <p:sp>
        <p:nvSpPr>
          <p:cNvPr id="1049109" name="Slide Number Placeholder 3"/>
          <p:cNvSpPr>
            <a:spLocks noGrp="1"/>
          </p:cNvSpPr>
          <p:nvPr>
            <p:ph type="sldNum" sz="quarter" idx="10"/>
          </p:nvPr>
        </p:nvSpPr>
        <p:spPr/>
        <p:txBody>
          <a:bodyPr/>
          <a:lstStyle/>
          <a:p>
            <a:fld id="{23652135-A705-4A40-8FD4-CD449CF61AA5}" type="slidenum">
              <a:rPr lang="en-GB" altLang="en-US" smtClean="0"/>
              <a:t>65</a:t>
            </a:fld>
            <a:endParaRPr lang="en-GB"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15" name="Rectangle 7"/>
          <p:cNvSpPr>
            <a:spLocks noGrp="1" noChangeArrowheads="1"/>
          </p:cNvSpPr>
          <p:nvPr>
            <p:ph type="sldNum" sz="quarter" idx="5"/>
          </p:nvPr>
        </p:nvSpPr>
        <p:spPr bwMode="auto">
          <a:noFill/>
          <a:ln>
            <a:miter lim="800000"/>
          </a:ln>
        </p:spPr>
        <p:txBody>
          <a:bodyPr/>
          <a:lstStyle/>
          <a:p>
            <a:fld id="{06ECB7E8-8D76-4E4B-9D29-599D816D0232}" type="slidenum">
              <a:rPr lang="en-US" altLang="en-US" smtClean="0">
                <a:cs typeface="Arial" panose="020B0604020202020204" pitchFamily="34" charset="0"/>
              </a:rPr>
              <a:t>66</a:t>
            </a:fld>
            <a:endParaRPr lang="en-US" altLang="en-US">
              <a:cs typeface="Arial" panose="020B0604020202020204" pitchFamily="34" charset="0"/>
            </a:endParaRPr>
          </a:p>
        </p:txBody>
      </p:sp>
      <p:sp>
        <p:nvSpPr>
          <p:cNvPr id="1049116" name="Rectangle 2"/>
          <p:cNvSpPr>
            <a:spLocks noGrp="1" noRot="1" noChangeAspect="1" noChangeArrowheads="1" noTextEdit="1"/>
          </p:cNvSpPr>
          <p:nvPr>
            <p:ph type="sldImg"/>
          </p:nvPr>
        </p:nvSpPr>
        <p:spPr bwMode="auto">
          <a:xfrm>
            <a:off x="1143000" y="684213"/>
            <a:ext cx="4575175" cy="3432175"/>
          </a:xfrm>
          <a:noFill/>
          <a:ln>
            <a:solidFill>
              <a:srgbClr val="000000"/>
            </a:solidFill>
            <a:miter lim="800000"/>
          </a:ln>
        </p:spPr>
      </p:sp>
      <p:sp>
        <p:nvSpPr>
          <p:cNvPr id="1049117" name="Rectangle 3"/>
          <p:cNvSpPr>
            <a:spLocks noGrp="1" noChangeArrowheads="1"/>
          </p:cNvSpPr>
          <p:nvPr>
            <p:ph type="body" idx="1"/>
          </p:nvPr>
        </p:nvSpPr>
        <p:spPr bwMode="auto">
          <a:xfrm>
            <a:off x="915988" y="4343400"/>
            <a:ext cx="5026025" cy="4116388"/>
          </a:xfrm>
          <a:noFill/>
        </p:spPr>
        <p:txBody>
          <a:bodyPr wrap="square" numCol="1" anchor="t" anchorCtr="0" compatLnSpc="1"/>
          <a:lstStyle/>
          <a:p>
            <a:pPr eaLnBrk="1" hangingPunct="1"/>
            <a:endParaRPr lang="nl-NL" altLang="en-US" dirty="0">
              <a:latin typeface="Times"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0" name="Rectangle 7"/>
          <p:cNvSpPr>
            <a:spLocks noGrp="1" noChangeArrowheads="1"/>
          </p:cNvSpPr>
          <p:nvPr>
            <p:ph type="sldNum" sz="quarter" idx="5"/>
          </p:nvPr>
        </p:nvSpPr>
        <p:spPr bwMode="auto">
          <a:noFill/>
          <a:ln>
            <a:miter lim="800000"/>
          </a:ln>
        </p:spPr>
        <p:txBody>
          <a:bodyPr/>
          <a:lstStyle/>
          <a:p>
            <a:fld id="{EC8F8DFF-0C6B-4BD3-BC11-72B0AABF3BDD}" type="slidenum">
              <a:rPr lang="en-GB" altLang="en-US" smtClean="0">
                <a:cs typeface="Arial" panose="020B0604020202020204" pitchFamily="34" charset="0"/>
              </a:rPr>
              <a:t>67</a:t>
            </a:fld>
            <a:endParaRPr lang="en-GB" altLang="en-US">
              <a:cs typeface="Arial" panose="020B0604020202020204" pitchFamily="34" charset="0"/>
            </a:endParaRPr>
          </a:p>
        </p:txBody>
      </p:sp>
      <p:sp>
        <p:nvSpPr>
          <p:cNvPr id="1049121" name="Rectangle 2"/>
          <p:cNvSpPr>
            <a:spLocks noGrp="1" noRot="1" noChangeAspect="1" noChangeArrowheads="1" noTextEdit="1"/>
          </p:cNvSpPr>
          <p:nvPr>
            <p:ph type="sldImg"/>
          </p:nvPr>
        </p:nvSpPr>
        <p:spPr bwMode="auto">
          <a:noFill/>
          <a:ln>
            <a:solidFill>
              <a:srgbClr val="000000"/>
            </a:solidFill>
            <a:miter lim="800000"/>
          </a:ln>
        </p:spPr>
      </p:sp>
      <p:sp>
        <p:nvSpPr>
          <p:cNvPr id="1049122" name="Rectangle 3"/>
          <p:cNvSpPr>
            <a:spLocks noGrp="1" noChangeArrowheads="1"/>
          </p:cNvSpPr>
          <p:nvPr>
            <p:ph type="body" idx="1"/>
          </p:nvPr>
        </p:nvSpPr>
        <p:spPr bwMode="auto">
          <a:noFill/>
        </p:spPr>
        <p:txBody>
          <a:bodyPr wrap="square" numCol="1" anchor="t" anchorCtr="0" compatLnSpc="1"/>
          <a:lstStyle/>
          <a:p>
            <a:endParaRPr lang="nl-NL"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5" name="Rectangle 7"/>
          <p:cNvSpPr>
            <a:spLocks noGrp="1" noChangeArrowheads="1"/>
          </p:cNvSpPr>
          <p:nvPr>
            <p:ph type="sldNum" sz="quarter" idx="5"/>
          </p:nvPr>
        </p:nvSpPr>
        <p:spPr bwMode="auto">
          <a:noFill/>
          <a:ln>
            <a:miter lim="800000"/>
          </a:ln>
        </p:spPr>
        <p:txBody>
          <a:bodyPr/>
          <a:lstStyle/>
          <a:p>
            <a:fld id="{AB1B0745-3609-47C6-B58A-4E56DD8CBDA8}" type="slidenum">
              <a:rPr lang="nl-NL" altLang="en-US" smtClean="0">
                <a:cs typeface="Arial" panose="020B0604020202020204" pitchFamily="34" charset="0"/>
              </a:rPr>
              <a:t>68</a:t>
            </a:fld>
            <a:endParaRPr lang="nl-NL" altLang="en-US">
              <a:cs typeface="Arial" panose="020B0604020202020204" pitchFamily="34" charset="0"/>
            </a:endParaRPr>
          </a:p>
        </p:txBody>
      </p:sp>
      <p:sp>
        <p:nvSpPr>
          <p:cNvPr id="1049126" name="Rectangle 2"/>
          <p:cNvSpPr>
            <a:spLocks noGrp="1" noRot="1" noChangeAspect="1" noChangeArrowheads="1" noTextEdit="1"/>
          </p:cNvSpPr>
          <p:nvPr>
            <p:ph type="sldImg"/>
          </p:nvPr>
        </p:nvSpPr>
        <p:spPr bwMode="auto">
          <a:noFill/>
          <a:ln>
            <a:solidFill>
              <a:srgbClr val="000000"/>
            </a:solidFill>
            <a:miter lim="800000"/>
          </a:ln>
        </p:spPr>
      </p:sp>
      <p:sp>
        <p:nvSpPr>
          <p:cNvPr id="1049127" name="Rectangle 3"/>
          <p:cNvSpPr>
            <a:spLocks noGrp="1" noChangeArrowheads="1"/>
          </p:cNvSpPr>
          <p:nvPr>
            <p:ph type="body" idx="1"/>
          </p:nvPr>
        </p:nvSpPr>
        <p:spPr bwMode="auto"/>
        <p:txBody>
          <a:bodyPr wrap="square" numCol="1" anchor="t" anchorCtr="0" compatLnSpc="1"/>
          <a:lstStyle/>
          <a:p>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endParaRPr lang="nl-NL"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634" name="Rectangle 7"/>
          <p:cNvSpPr>
            <a:spLocks noGrp="1" noChangeArrowheads="1"/>
          </p:cNvSpPr>
          <p:nvPr>
            <p:ph type="sldNum" sz="quarter" idx="5"/>
          </p:nvPr>
        </p:nvSpPr>
        <p:spPr bwMode="auto">
          <a:noFill/>
          <a:ln>
            <a:miter lim="800000"/>
          </a:ln>
        </p:spPr>
        <p:txBody>
          <a:bodyPr/>
          <a:lstStyle/>
          <a:p>
            <a:fld id="{661DA02D-001F-4664-B93A-76DAA4085CDE}" type="slidenum">
              <a:rPr lang="en-US" altLang="en-US" smtClean="0">
                <a:latin typeface="Arial" panose="020B0604020202020204" pitchFamily="34" charset="0"/>
                <a:cs typeface="Arial" panose="020B0604020202020204" pitchFamily="34" charset="0"/>
              </a:rPr>
              <a:t>7</a:t>
            </a:fld>
            <a:endParaRPr lang="en-US" altLang="en-US">
              <a:latin typeface="Arial" panose="020B0604020202020204" pitchFamily="34" charset="0"/>
              <a:cs typeface="Arial" panose="020B0604020202020204" pitchFamily="34" charset="0"/>
            </a:endParaRPr>
          </a:p>
        </p:txBody>
      </p:sp>
      <p:sp>
        <p:nvSpPr>
          <p:cNvPr id="1048635"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ln>
        </p:spPr>
      </p:sp>
      <p:sp>
        <p:nvSpPr>
          <p:cNvPr id="1048636" name="Text Box 3"/>
          <p:cNvSpPr>
            <a:spLocks noGrp="1" noChangeArrowheads="1"/>
          </p:cNvSpPr>
          <p:nvPr>
            <p:ph type="body" idx="1"/>
          </p:nvPr>
        </p:nvSpPr>
        <p:spPr bwMode="auto"/>
        <p:txBody>
          <a:bodyPr wrap="none" numCol="1" anchor="ctr" anchorCtr="0" compatLnSpc="1"/>
          <a:lstStyle/>
          <a:p>
            <a:r>
              <a:rPr lang="en-US" sz="1800" dirty="0" err="1">
                <a:solidFill>
                  <a:schemeClr val="tx1">
                    <a:lumMod val="50000"/>
                    <a:lumOff val="50000"/>
                  </a:schemeClr>
                </a:solidFill>
                <a:latin typeface="Arial" panose="020B0604020202020204" pitchFamily="34" charset="0"/>
              </a:rPr>
              <a:t>Akerman</a:t>
            </a:r>
            <a:r>
              <a:rPr lang="en-US" sz="1800" dirty="0">
                <a:solidFill>
                  <a:schemeClr val="tx1">
                    <a:lumMod val="50000"/>
                    <a:lumOff val="50000"/>
                  </a:schemeClr>
                </a:solidFill>
                <a:latin typeface="Arial" panose="020B0604020202020204" pitchFamily="34" charset="0"/>
              </a:rPr>
              <a:t> D, 2010.  </a:t>
            </a:r>
            <a:r>
              <a:rPr lang="en-US" sz="1800" i="1" dirty="0">
                <a:solidFill>
                  <a:schemeClr val="tx1">
                    <a:lumMod val="50000"/>
                    <a:lumOff val="50000"/>
                  </a:schemeClr>
                </a:solidFill>
                <a:latin typeface="Arial" panose="020B0604020202020204" pitchFamily="34" charset="0"/>
              </a:rPr>
              <a:t>40 is the new 20/20 - Presbyopia Equals Opportunity.  </a:t>
            </a:r>
            <a:r>
              <a:rPr lang="en-US" sz="1800" dirty="0">
                <a:solidFill>
                  <a:schemeClr val="tx1">
                    <a:lumMod val="50000"/>
                    <a:lumOff val="50000"/>
                  </a:schemeClr>
                </a:solidFill>
                <a:latin typeface="Arial" panose="020B0604020202020204" pitchFamily="34" charset="0"/>
              </a:rPr>
              <a:t>CL Spectrum March  (www.clspectrum.com)</a:t>
            </a:r>
          </a:p>
          <a:p>
            <a:pPr eaLnBrk="1" hangingPunct="1">
              <a:spcBef>
                <a:spcPct val="0"/>
              </a:spcBef>
            </a:pPr>
            <a:endParaRPr lang="en-GB" altLang="en-US" sz="1800" dirty="0">
              <a:latin typeface="Arial" panose="020B0604020202020204" pitchFamily="34" charset="0"/>
            </a:endParaRPr>
          </a:p>
          <a:p>
            <a:pPr eaLnBrk="1" hangingPunct="1">
              <a:spcBef>
                <a:spcPct val="0"/>
              </a:spcBef>
            </a:pPr>
            <a:endParaRPr lang="en-GB" altLang="en-US" sz="1800"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35" name="Rectangle 7"/>
          <p:cNvSpPr>
            <a:spLocks noGrp="1" noChangeArrowheads="1"/>
          </p:cNvSpPr>
          <p:nvPr>
            <p:ph type="sldNum" sz="quarter" idx="5"/>
          </p:nvPr>
        </p:nvSpPr>
        <p:spPr bwMode="auto">
          <a:noFill/>
          <a:ln>
            <a:miter lim="800000"/>
          </a:ln>
        </p:spPr>
        <p:txBody>
          <a:bodyPr/>
          <a:lstStyle/>
          <a:p>
            <a:fld id="{D52E7DE0-3CA7-4BB6-836A-199DB288408F}" type="slidenum">
              <a:rPr lang="nl-NL" altLang="en-US" smtClean="0">
                <a:cs typeface="Arial" panose="020B0604020202020204" pitchFamily="34" charset="0"/>
              </a:rPr>
              <a:t>70</a:t>
            </a:fld>
            <a:endParaRPr lang="nl-NL" altLang="en-US">
              <a:cs typeface="Arial" panose="020B0604020202020204" pitchFamily="34" charset="0"/>
            </a:endParaRPr>
          </a:p>
        </p:txBody>
      </p:sp>
      <p:sp>
        <p:nvSpPr>
          <p:cNvPr id="1049136" name="Rectangle 2"/>
          <p:cNvSpPr>
            <a:spLocks noGrp="1" noRot="1" noChangeAspect="1" noChangeArrowheads="1" noTextEdit="1"/>
          </p:cNvSpPr>
          <p:nvPr>
            <p:ph type="sldImg"/>
          </p:nvPr>
        </p:nvSpPr>
        <p:spPr bwMode="auto">
          <a:xfrm>
            <a:off x="1141413" y="685800"/>
            <a:ext cx="4575175" cy="3430588"/>
          </a:xfrm>
          <a:noFill/>
          <a:ln>
            <a:solidFill>
              <a:srgbClr val="000000"/>
            </a:solidFill>
            <a:miter lim="800000"/>
          </a:ln>
        </p:spPr>
      </p:sp>
      <p:sp>
        <p:nvSpPr>
          <p:cNvPr id="1049137" name="Rectangle 3"/>
          <p:cNvSpPr>
            <a:spLocks noGrp="1" noChangeArrowheads="1"/>
          </p:cNvSpPr>
          <p:nvPr>
            <p:ph type="body" idx="1"/>
          </p:nvPr>
        </p:nvSpPr>
        <p:spPr bwMode="auto">
          <a:xfrm>
            <a:off x="914400" y="4343400"/>
            <a:ext cx="5029200" cy="4114800"/>
          </a:xfrm>
          <a:noFill/>
        </p:spPr>
        <p:txBody>
          <a:bodyPr wrap="square" numCol="1" anchor="t" anchorCtr="0" compatLnSpc="1"/>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1" name="Rectangle 7"/>
          <p:cNvSpPr>
            <a:spLocks noGrp="1" noChangeArrowheads="1"/>
          </p:cNvSpPr>
          <p:nvPr>
            <p:ph type="sldNum" sz="quarter" idx="5"/>
          </p:nvPr>
        </p:nvSpPr>
        <p:spPr bwMode="auto">
          <a:noFill/>
          <a:ln>
            <a:miter lim="800000"/>
          </a:ln>
        </p:spPr>
        <p:txBody>
          <a:bodyPr/>
          <a:lstStyle/>
          <a:p>
            <a:fld id="{9EEB3455-54F6-4186-9BFC-F62323B71A46}" type="slidenum">
              <a:rPr lang="nl-NL" altLang="en-US" smtClean="0">
                <a:cs typeface="Arial" panose="020B0604020202020204" pitchFamily="34" charset="0"/>
              </a:rPr>
              <a:t>71</a:t>
            </a:fld>
            <a:endParaRPr lang="nl-NL" altLang="en-US">
              <a:cs typeface="Arial" panose="020B0604020202020204" pitchFamily="34" charset="0"/>
            </a:endParaRPr>
          </a:p>
        </p:txBody>
      </p:sp>
      <p:sp>
        <p:nvSpPr>
          <p:cNvPr id="1049142" name="Rectangle 2"/>
          <p:cNvSpPr>
            <a:spLocks noGrp="1" noRot="1" noChangeAspect="1" noChangeArrowheads="1" noTextEdit="1"/>
          </p:cNvSpPr>
          <p:nvPr>
            <p:ph type="sldImg"/>
          </p:nvPr>
        </p:nvSpPr>
        <p:spPr bwMode="auto">
          <a:xfrm>
            <a:off x="1141413" y="685800"/>
            <a:ext cx="4575175" cy="3430588"/>
          </a:xfrm>
          <a:noFill/>
          <a:ln>
            <a:solidFill>
              <a:srgbClr val="000000"/>
            </a:solidFill>
            <a:miter lim="800000"/>
          </a:ln>
        </p:spPr>
      </p:sp>
      <p:sp>
        <p:nvSpPr>
          <p:cNvPr id="1049143" name="Rectangle 3"/>
          <p:cNvSpPr>
            <a:spLocks noGrp="1" noChangeArrowheads="1"/>
          </p:cNvSpPr>
          <p:nvPr>
            <p:ph type="body" idx="1"/>
          </p:nvPr>
        </p:nvSpPr>
        <p:spPr bwMode="auto">
          <a:xfrm>
            <a:off x="914400" y="4343400"/>
            <a:ext cx="5029200" cy="4114800"/>
          </a:xfrm>
          <a:noFill/>
        </p:spPr>
        <p:txBody>
          <a:bodyPr wrap="square" numCol="1" anchor="t" anchorCtr="0" compatLnSpc="1"/>
          <a:lstStyle/>
          <a:p>
            <a:endParaRPr lang="nl-NL"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6" name="Rectangle 7"/>
          <p:cNvSpPr>
            <a:spLocks noGrp="1" noChangeArrowheads="1"/>
          </p:cNvSpPr>
          <p:nvPr>
            <p:ph type="sldNum" sz="quarter" idx="5"/>
          </p:nvPr>
        </p:nvSpPr>
        <p:spPr bwMode="auto">
          <a:noFill/>
          <a:ln>
            <a:miter lim="800000"/>
          </a:ln>
        </p:spPr>
        <p:txBody>
          <a:bodyPr/>
          <a:lstStyle/>
          <a:p>
            <a:fld id="{EC25CCBE-788F-44D5-9486-A2E67DD69841}" type="slidenum">
              <a:rPr lang="nl-NL" altLang="en-US" smtClean="0">
                <a:cs typeface="Arial" panose="020B0604020202020204" pitchFamily="34" charset="0"/>
              </a:rPr>
              <a:t>72</a:t>
            </a:fld>
            <a:endParaRPr lang="nl-NL" altLang="en-US">
              <a:cs typeface="Arial" panose="020B0604020202020204" pitchFamily="34" charset="0"/>
            </a:endParaRPr>
          </a:p>
        </p:txBody>
      </p:sp>
      <p:sp>
        <p:nvSpPr>
          <p:cNvPr id="1049147" name="Rectangle 2"/>
          <p:cNvSpPr>
            <a:spLocks noGrp="1" noRot="1" noChangeAspect="1" noChangeArrowheads="1" noTextEdit="1"/>
          </p:cNvSpPr>
          <p:nvPr>
            <p:ph type="sldImg"/>
          </p:nvPr>
        </p:nvSpPr>
        <p:spPr bwMode="auto">
          <a:xfrm>
            <a:off x="1141413" y="685800"/>
            <a:ext cx="4575175" cy="3430588"/>
          </a:xfrm>
          <a:noFill/>
          <a:ln>
            <a:solidFill>
              <a:srgbClr val="000000"/>
            </a:solidFill>
            <a:miter lim="800000"/>
          </a:ln>
        </p:spPr>
      </p:sp>
      <p:sp>
        <p:nvSpPr>
          <p:cNvPr id="1049148" name="Rectangle 3"/>
          <p:cNvSpPr>
            <a:spLocks noGrp="1" noChangeArrowheads="1"/>
          </p:cNvSpPr>
          <p:nvPr>
            <p:ph type="body" idx="1"/>
          </p:nvPr>
        </p:nvSpPr>
        <p:spPr bwMode="auto">
          <a:xfrm>
            <a:off x="914400" y="4343400"/>
            <a:ext cx="5029200" cy="4114800"/>
          </a:xfrm>
          <a:noFill/>
        </p:spPr>
        <p:txBody>
          <a:bodyPr wrap="square" numCol="1" anchor="t" anchorCtr="0" compatLnSpc="1"/>
          <a:lstStyle/>
          <a:p>
            <a:endParaRPr lang="nl-NL"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6" name="Rectangle 7"/>
          <p:cNvSpPr>
            <a:spLocks noGrp="1" noChangeArrowheads="1"/>
          </p:cNvSpPr>
          <p:nvPr>
            <p:ph type="sldNum" sz="quarter" idx="5"/>
          </p:nvPr>
        </p:nvSpPr>
        <p:spPr bwMode="auto">
          <a:noFill/>
          <a:ln>
            <a:miter lim="800000"/>
          </a:ln>
        </p:spPr>
        <p:txBody>
          <a:bodyPr/>
          <a:lstStyle/>
          <a:p>
            <a:fld id="{F0EF88A8-FBBE-41FE-BB15-274CADA2CB04}" type="slidenum">
              <a:rPr lang="nl-NL" altLang="en-US" smtClean="0">
                <a:cs typeface="Arial" panose="020B0604020202020204" pitchFamily="34" charset="0"/>
              </a:rPr>
              <a:t>73</a:t>
            </a:fld>
            <a:endParaRPr lang="nl-NL" altLang="en-US">
              <a:cs typeface="Arial" panose="020B0604020202020204" pitchFamily="34" charset="0"/>
            </a:endParaRPr>
          </a:p>
        </p:txBody>
      </p:sp>
      <p:sp>
        <p:nvSpPr>
          <p:cNvPr id="1049157" name="Rectangle 1026"/>
          <p:cNvSpPr>
            <a:spLocks noGrp="1" noRot="1" noChangeAspect="1" noChangeArrowheads="1" noTextEdit="1"/>
          </p:cNvSpPr>
          <p:nvPr>
            <p:ph type="sldImg"/>
          </p:nvPr>
        </p:nvSpPr>
        <p:spPr bwMode="auto">
          <a:xfrm>
            <a:off x="1141413" y="685800"/>
            <a:ext cx="4575175" cy="3430588"/>
          </a:xfrm>
          <a:noFill/>
          <a:ln>
            <a:solidFill>
              <a:srgbClr val="000000"/>
            </a:solidFill>
            <a:miter lim="800000"/>
          </a:ln>
        </p:spPr>
      </p:sp>
      <p:sp>
        <p:nvSpPr>
          <p:cNvPr id="1049158" name="Rectangle 1027"/>
          <p:cNvSpPr>
            <a:spLocks noGrp="1" noChangeArrowheads="1"/>
          </p:cNvSpPr>
          <p:nvPr>
            <p:ph type="body" idx="1"/>
          </p:nvPr>
        </p:nvSpPr>
        <p:spPr bwMode="auto">
          <a:xfrm>
            <a:off x="914400" y="4343400"/>
            <a:ext cx="5029200" cy="4114800"/>
          </a:xfrm>
          <a:noFill/>
        </p:spPr>
        <p:txBody>
          <a:bodyPr wrap="square" numCol="1" anchor="t" anchorCtr="0" compatLnSpc="1"/>
          <a:lstStyle/>
          <a:p>
            <a:endParaRPr lang="nl-NL"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73" name="Rectangle 7"/>
          <p:cNvSpPr>
            <a:spLocks noGrp="1" noChangeArrowheads="1"/>
          </p:cNvSpPr>
          <p:nvPr>
            <p:ph type="sldNum" sz="quarter" idx="5"/>
          </p:nvPr>
        </p:nvSpPr>
        <p:spPr bwMode="auto">
          <a:noFill/>
          <a:ln>
            <a:miter lim="800000"/>
          </a:ln>
        </p:spPr>
        <p:txBody>
          <a:bodyPr/>
          <a:lstStyle/>
          <a:p>
            <a:fld id="{224BBC97-BF3E-44D8-A87C-FF9B00188C5D}" type="slidenum">
              <a:rPr lang="nl-NL" altLang="en-US" smtClean="0">
                <a:cs typeface="Arial" panose="020B0604020202020204" pitchFamily="34" charset="0"/>
              </a:rPr>
              <a:t>78</a:t>
            </a:fld>
            <a:endParaRPr lang="nl-NL" altLang="en-US">
              <a:cs typeface="Arial" panose="020B0604020202020204" pitchFamily="34" charset="0"/>
            </a:endParaRPr>
          </a:p>
        </p:txBody>
      </p:sp>
      <p:sp>
        <p:nvSpPr>
          <p:cNvPr id="1049174" name="Rectangle 2"/>
          <p:cNvSpPr>
            <a:spLocks noGrp="1" noRot="1" noChangeAspect="1" noChangeArrowheads="1" noTextEdit="1"/>
          </p:cNvSpPr>
          <p:nvPr>
            <p:ph type="sldImg"/>
          </p:nvPr>
        </p:nvSpPr>
        <p:spPr bwMode="auto">
          <a:noFill/>
          <a:ln>
            <a:solidFill>
              <a:srgbClr val="000000"/>
            </a:solidFill>
            <a:miter lim="800000"/>
          </a:ln>
        </p:spPr>
      </p:sp>
      <p:sp>
        <p:nvSpPr>
          <p:cNvPr id="1049175" name="Rectangle 3"/>
          <p:cNvSpPr>
            <a:spLocks noGrp="1" noChangeArrowheads="1"/>
          </p:cNvSpPr>
          <p:nvPr>
            <p:ph type="body" idx="1"/>
          </p:nvPr>
        </p:nvSpPr>
        <p:spPr bwMode="auto">
          <a:noFill/>
        </p:spPr>
        <p:txBody>
          <a:bodyPr wrap="square" numCol="1" anchor="t" anchorCtr="0" compatLnSpc="1"/>
          <a:lstStyle/>
          <a:p>
            <a:endParaRPr lang="nl-NL"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86" name="Rectangle 7"/>
          <p:cNvSpPr>
            <a:spLocks noGrp="1" noChangeArrowheads="1"/>
          </p:cNvSpPr>
          <p:nvPr>
            <p:ph type="sldNum" sz="quarter" idx="5"/>
          </p:nvPr>
        </p:nvSpPr>
        <p:spPr bwMode="auto">
          <a:noFill/>
          <a:ln>
            <a:miter lim="800000"/>
          </a:ln>
        </p:spPr>
        <p:txBody>
          <a:bodyPr/>
          <a:lstStyle/>
          <a:p>
            <a:fld id="{212E1638-E0A3-4DF1-B02E-C2CF7E510B8E}" type="slidenum">
              <a:rPr lang="en-GB" altLang="en-US" smtClean="0">
                <a:cs typeface="Arial" panose="020B0604020202020204" pitchFamily="34" charset="0"/>
              </a:rPr>
              <a:t>82</a:t>
            </a:fld>
            <a:endParaRPr lang="en-GB" altLang="en-US">
              <a:cs typeface="Arial" panose="020B0604020202020204" pitchFamily="34" charset="0"/>
            </a:endParaRPr>
          </a:p>
        </p:txBody>
      </p:sp>
      <p:sp>
        <p:nvSpPr>
          <p:cNvPr id="1049187" name="Rectangle 2"/>
          <p:cNvSpPr>
            <a:spLocks noGrp="1" noRot="1" noChangeAspect="1" noChangeArrowheads="1" noTextEdit="1"/>
          </p:cNvSpPr>
          <p:nvPr>
            <p:ph type="sldImg"/>
          </p:nvPr>
        </p:nvSpPr>
        <p:spPr bwMode="auto">
          <a:noFill/>
          <a:ln>
            <a:solidFill>
              <a:srgbClr val="000000"/>
            </a:solidFill>
            <a:miter lim="800000"/>
          </a:ln>
        </p:spPr>
      </p:sp>
      <p:sp>
        <p:nvSpPr>
          <p:cNvPr id="1049188" name="Rectangle 3"/>
          <p:cNvSpPr>
            <a:spLocks noGrp="1" noChangeArrowheads="1"/>
          </p:cNvSpPr>
          <p:nvPr>
            <p:ph type="body" idx="1"/>
          </p:nvPr>
        </p:nvSpPr>
        <p:spPr bwMode="auto">
          <a:xfrm>
            <a:off x="912813" y="4343400"/>
            <a:ext cx="5032375" cy="4114800"/>
          </a:xfrm>
          <a:noFill/>
        </p:spPr>
        <p:txBody>
          <a:bodyPr wrap="square" lIns="91248" tIns="45624" rIns="91248" bIns="45624" numCol="1" anchor="t" anchorCtr="0" compatLnSpc="1"/>
          <a:lstStyle/>
          <a:p>
            <a:endParaRPr lang="nl-NL"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92" name="Rectangle 7"/>
          <p:cNvSpPr>
            <a:spLocks noGrp="1" noChangeArrowheads="1"/>
          </p:cNvSpPr>
          <p:nvPr>
            <p:ph type="sldNum" sz="quarter" idx="5"/>
          </p:nvPr>
        </p:nvSpPr>
        <p:spPr bwMode="auto">
          <a:noFill/>
          <a:ln>
            <a:miter lim="800000"/>
          </a:ln>
        </p:spPr>
        <p:txBody>
          <a:bodyPr/>
          <a:lstStyle/>
          <a:p>
            <a:fld id="{8DFA8C43-A211-4040-AD72-4EED58262A0F}" type="slidenum">
              <a:rPr lang="en-GB" altLang="en-US" smtClean="0">
                <a:latin typeface="Arial" panose="020B0604020202020204" pitchFamily="34" charset="0"/>
                <a:cs typeface="Arial" panose="020B0604020202020204" pitchFamily="34" charset="0"/>
              </a:rPr>
              <a:t>83</a:t>
            </a:fld>
            <a:endParaRPr lang="en-GB" altLang="en-US">
              <a:latin typeface="Arial" panose="020B0604020202020204" pitchFamily="34" charset="0"/>
              <a:cs typeface="Arial" panose="020B0604020202020204" pitchFamily="34" charset="0"/>
            </a:endParaRPr>
          </a:p>
        </p:txBody>
      </p:sp>
      <p:sp>
        <p:nvSpPr>
          <p:cNvPr id="1049193" name="Rectangle 2"/>
          <p:cNvSpPr>
            <a:spLocks noGrp="1" noRot="1" noChangeAspect="1" noChangeArrowheads="1" noTextEdit="1"/>
          </p:cNvSpPr>
          <p:nvPr>
            <p:ph type="sldImg"/>
          </p:nvPr>
        </p:nvSpPr>
        <p:spPr bwMode="auto">
          <a:noFill/>
          <a:ln>
            <a:solidFill>
              <a:srgbClr val="000000"/>
            </a:solidFill>
            <a:miter lim="800000"/>
          </a:ln>
        </p:spPr>
      </p:sp>
      <p:sp>
        <p:nvSpPr>
          <p:cNvPr id="1049194"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97" name="Rectangle 7"/>
          <p:cNvSpPr>
            <a:spLocks noGrp="1" noChangeArrowheads="1"/>
          </p:cNvSpPr>
          <p:nvPr>
            <p:ph type="sldNum" sz="quarter" idx="5"/>
          </p:nvPr>
        </p:nvSpPr>
        <p:spPr bwMode="auto">
          <a:noFill/>
          <a:ln>
            <a:miter lim="800000"/>
          </a:ln>
        </p:spPr>
        <p:txBody>
          <a:bodyPr/>
          <a:lstStyle/>
          <a:p>
            <a:fld id="{DBFDA88C-22ED-4E89-B652-C1ABD98BD9FF}" type="slidenum">
              <a:rPr lang="en-US" altLang="en-US" smtClean="0">
                <a:latin typeface="Arial" panose="020B0604020202020204" pitchFamily="34" charset="0"/>
              </a:rPr>
              <a:t>84</a:t>
            </a:fld>
            <a:endParaRPr lang="en-US" altLang="en-US">
              <a:latin typeface="Arial" panose="020B0604020202020204" pitchFamily="34" charset="0"/>
            </a:endParaRPr>
          </a:p>
        </p:txBody>
      </p:sp>
      <p:sp>
        <p:nvSpPr>
          <p:cNvPr id="1049198" name="Rectangle 1026"/>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199" name="Rectangle 1027"/>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marL="0" marR="0" indent="0" algn="l" defTabSz="914400" rtl="0" eaLnBrk="1" fontAlgn="base" latinLnBrk="0" hangingPunct="1">
              <a:lnSpc>
                <a:spcPct val="100000"/>
              </a:lnSpc>
              <a:spcBef>
                <a:spcPct val="30000"/>
              </a:spcBef>
              <a:spcAft>
                <a:spcPct val="0"/>
              </a:spcAft>
              <a:buClrTx/>
              <a:buSzTx/>
              <a:buFontTx/>
              <a:buNone/>
            </a:pPr>
            <a:r>
              <a:rPr lang="en-GB" sz="1200" dirty="0" err="1">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Lampa</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M</a:t>
            </a:r>
            <a:r>
              <a:rPr lang="en-GB" sz="1200"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et al</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2012.  </a:t>
            </a:r>
            <a:r>
              <a:rPr lang="en-GB" sz="1200"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Assessing multifocal soft contact lens centration with the aid of corneal topography</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b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b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Poster presented at 2012 Global Specialty Lens Symposium, January 26-29, 2012; Las Vegas</a:t>
            </a:r>
            <a:r>
              <a:rPr lang="en-GB" sz="14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schemeClr val="tx1">
                  <a:lumMod val="50000"/>
                  <a:lumOff val="50000"/>
                </a:schemeClr>
              </a:solidFill>
              <a:latin typeface="Arial" panose="020B0604020202020204" pitchFamily="34" charset="0"/>
              <a:cs typeface="Arial" panose="020B0604020202020204" pitchFamily="34" charset="0"/>
            </a:endParaRPr>
          </a:p>
          <a:p>
            <a:pPr eaLnBrk="1" hangingPunct="1"/>
            <a:endParaRPr lang="nl-NL"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07" name="Rectangle 7"/>
          <p:cNvSpPr>
            <a:spLocks noGrp="1" noChangeArrowheads="1"/>
          </p:cNvSpPr>
          <p:nvPr>
            <p:ph type="sldNum" sz="quarter" idx="5"/>
          </p:nvPr>
        </p:nvSpPr>
        <p:spPr bwMode="auto">
          <a:noFill/>
          <a:ln>
            <a:miter lim="800000"/>
          </a:ln>
        </p:spPr>
        <p:txBody>
          <a:bodyPr/>
          <a:lstStyle/>
          <a:p>
            <a:fld id="{E374F5D9-644B-4C5B-874C-A1A6E33C0E06}" type="slidenum">
              <a:rPr lang="en-US" altLang="en-US" smtClean="0">
                <a:latin typeface="Arial" panose="020B0604020202020204" pitchFamily="34" charset="0"/>
              </a:rPr>
              <a:t>85</a:t>
            </a:fld>
            <a:endParaRPr lang="en-US" altLang="en-US">
              <a:latin typeface="Arial" panose="020B0604020202020204" pitchFamily="34" charset="0"/>
            </a:endParaRPr>
          </a:p>
        </p:txBody>
      </p:sp>
      <p:sp>
        <p:nvSpPr>
          <p:cNvPr id="1049208" name="Rectangle 1026"/>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209" name="Rectangle 1027"/>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marL="0" marR="0" indent="0" algn="l" defTabSz="914400" rtl="0" eaLnBrk="1" fontAlgn="base" latinLnBrk="0" hangingPunct="1">
              <a:lnSpc>
                <a:spcPct val="100000"/>
              </a:lnSpc>
              <a:spcBef>
                <a:spcPct val="30000"/>
              </a:spcBef>
              <a:spcAft>
                <a:spcPct val="0"/>
              </a:spcAft>
              <a:buClrTx/>
              <a:buSzTx/>
              <a:buFontTx/>
              <a:buNone/>
            </a:pPr>
            <a:r>
              <a:rPr lang="en-GB" sz="1200" dirty="0" err="1">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Lampa</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M</a:t>
            </a:r>
            <a:r>
              <a:rPr lang="en-GB" sz="1200"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et al</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2012.  </a:t>
            </a:r>
            <a:r>
              <a:rPr lang="en-GB" sz="1200"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Assessing multifocal soft contact lens centration with the aid of corneal topography</a:t>
            </a: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b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br>
            <a:r>
              <a:rPr lang="en-GB" sz="12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Poster presented at 2012 Global Specialty Lens Symposium, January 26-29, 2012; Las Vegas</a:t>
            </a:r>
            <a:r>
              <a:rPr lang="en-GB" sz="14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schemeClr val="tx1">
                  <a:lumMod val="50000"/>
                  <a:lumOff val="50000"/>
                </a:schemeClr>
              </a:solidFill>
              <a:latin typeface="Arial" panose="020B0604020202020204" pitchFamily="34" charset="0"/>
              <a:cs typeface="Arial" panose="020B0604020202020204" pitchFamily="34" charset="0"/>
            </a:endParaRPr>
          </a:p>
          <a:p>
            <a:pPr eaLnBrk="1" hangingPunct="1"/>
            <a:endParaRPr lang="nl-NL"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13" name="Rectangle 7"/>
          <p:cNvSpPr>
            <a:spLocks noGrp="1" noChangeArrowheads="1"/>
          </p:cNvSpPr>
          <p:nvPr>
            <p:ph type="sldNum" sz="quarter" idx="5"/>
          </p:nvPr>
        </p:nvSpPr>
        <p:spPr bwMode="auto">
          <a:noFill/>
          <a:ln>
            <a:miter lim="800000"/>
          </a:ln>
        </p:spPr>
        <p:txBody>
          <a:bodyPr/>
          <a:lstStyle/>
          <a:p>
            <a:fld id="{BD82BA23-2219-48D7-B585-001C202FEC0D}" type="slidenum">
              <a:rPr lang="en-US" altLang="en-US" smtClean="0">
                <a:latin typeface="Arial" panose="020B0604020202020204" pitchFamily="34" charset="0"/>
                <a:cs typeface="Arial" panose="020B0604020202020204" pitchFamily="34" charset="0"/>
              </a:rPr>
              <a:t>86</a:t>
            </a:fld>
            <a:endParaRPr lang="en-US" altLang="en-US">
              <a:latin typeface="Arial" panose="020B0604020202020204" pitchFamily="34" charset="0"/>
              <a:cs typeface="Arial" panose="020B0604020202020204" pitchFamily="34" charset="0"/>
            </a:endParaRPr>
          </a:p>
        </p:txBody>
      </p:sp>
      <p:sp>
        <p:nvSpPr>
          <p:cNvPr id="1049214" name="Rectangle 1026"/>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215" name="Rectangle 1027"/>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r>
              <a:rPr lang="en-GB" dirty="0" err="1">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Lampa</a:t>
            </a:r>
            <a:r>
              <a:rPr lang="en-GB"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M</a:t>
            </a:r>
            <a:r>
              <a:rPr lang="en-GB"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et al</a:t>
            </a:r>
            <a:r>
              <a:rPr lang="en-GB"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2012.  </a:t>
            </a:r>
            <a:r>
              <a:rPr lang="en-GB" i="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Assessing multifocal soft contact lens centration with the aid of corneal topography</a:t>
            </a:r>
            <a:r>
              <a:rPr lang="en-GB"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br>
              <a:rPr lang="en-GB"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br>
            <a:r>
              <a:rPr lang="en-GB"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Poster presented at 2012 Global Specialty Lens Symposium, January 26-29, 2012; Las Vegas</a:t>
            </a:r>
            <a:r>
              <a:rPr lang="en-GB" sz="14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schemeClr val="tx1">
                  <a:lumMod val="50000"/>
                  <a:lumOff val="50000"/>
                </a:schemeClr>
              </a:solidFill>
              <a:latin typeface="Arial" panose="020B0604020202020204" pitchFamily="34" charset="0"/>
              <a:cs typeface="Arial" panose="020B0604020202020204" pitchFamily="34" charset="0"/>
            </a:endParaRPr>
          </a:p>
          <a:p>
            <a:pPr eaLnBrk="1" hangingPunct="1"/>
            <a:endParaRPr lang="nl-NL"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Slide Image Placeholder 1"/>
          <p:cNvSpPr>
            <a:spLocks noGrp="1" noRot="1" noChangeAspect="1" noTextEdit="1"/>
          </p:cNvSpPr>
          <p:nvPr>
            <p:ph type="sldImg"/>
          </p:nvPr>
        </p:nvSpPr>
        <p:spPr bwMode="auto">
          <a:noFill/>
          <a:ln>
            <a:solidFill>
              <a:srgbClr val="000000"/>
            </a:solidFill>
            <a:miter lim="800000"/>
          </a:ln>
        </p:spPr>
      </p:sp>
      <p:sp>
        <p:nvSpPr>
          <p:cNvPr id="1048640" name="Notes Placeholder 2"/>
          <p:cNvSpPr>
            <a:spLocks noGrp="1"/>
          </p:cNvSpPr>
          <p:nvPr>
            <p:ph type="body" idx="1"/>
          </p:nvPr>
        </p:nvSpPr>
        <p:spPr bwMode="auto">
          <a:noFill/>
        </p:spPr>
        <p:txBody>
          <a:bodyPr wrap="square" numCol="1" anchor="t" anchorCtr="0" compatLnSpc="1"/>
          <a:lstStyle/>
          <a:p>
            <a:pPr eaLnBrk="1" hangingPunct="1"/>
            <a:endParaRPr lang="en-GB" altLang="en-US" dirty="0"/>
          </a:p>
        </p:txBody>
      </p:sp>
      <p:sp>
        <p:nvSpPr>
          <p:cNvPr id="1048641" name="Slide Number Placeholder 3"/>
          <p:cNvSpPr>
            <a:spLocks noGrp="1"/>
          </p:cNvSpPr>
          <p:nvPr>
            <p:ph type="sldNum" sz="quarter" idx="5"/>
          </p:nvPr>
        </p:nvSpPr>
        <p:spPr bwMode="auto">
          <a:noFill/>
          <a:ln>
            <a:miter lim="800000"/>
          </a:ln>
        </p:spPr>
        <p:txBody>
          <a:bodyPr/>
          <a:lstStyle/>
          <a:p>
            <a:fld id="{B9922DFA-728A-4304-B1B1-14EB6AFD685E}" type="slidenum">
              <a:rPr lang="en-US" altLang="en-US" smtClean="0"/>
              <a:t>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19" name="Rectangle 7"/>
          <p:cNvSpPr>
            <a:spLocks noGrp="1" noChangeArrowheads="1"/>
          </p:cNvSpPr>
          <p:nvPr>
            <p:ph type="sldNum" sz="quarter" idx="5"/>
          </p:nvPr>
        </p:nvSpPr>
        <p:spPr bwMode="auto">
          <a:noFill/>
          <a:ln>
            <a:miter lim="800000"/>
          </a:ln>
        </p:spPr>
        <p:txBody>
          <a:bodyPr/>
          <a:lstStyle/>
          <a:p>
            <a:fld id="{E7B34D55-207B-4170-93D7-82CB6E7E5A4A}" type="slidenum">
              <a:rPr lang="en-GB" altLang="en-US" smtClean="0">
                <a:latin typeface="Arial" panose="020B0604020202020204" pitchFamily="34" charset="0"/>
                <a:cs typeface="Arial" panose="020B0604020202020204" pitchFamily="34" charset="0"/>
              </a:rPr>
              <a:t>87</a:t>
            </a:fld>
            <a:endParaRPr lang="en-GB" altLang="en-US">
              <a:latin typeface="Arial" panose="020B0604020202020204" pitchFamily="34" charset="0"/>
              <a:cs typeface="Arial" panose="020B0604020202020204" pitchFamily="34" charset="0"/>
            </a:endParaRPr>
          </a:p>
        </p:txBody>
      </p:sp>
      <p:sp>
        <p:nvSpPr>
          <p:cNvPr id="1049220" name="Rectangle 2"/>
          <p:cNvSpPr>
            <a:spLocks noGrp="1" noRot="1" noChangeAspect="1" noChangeArrowheads="1" noTextEdit="1"/>
          </p:cNvSpPr>
          <p:nvPr>
            <p:ph type="sldImg"/>
          </p:nvPr>
        </p:nvSpPr>
        <p:spPr bwMode="auto">
          <a:noFill/>
          <a:ln>
            <a:solidFill>
              <a:srgbClr val="000000"/>
            </a:solidFill>
            <a:miter lim="800000"/>
          </a:ln>
        </p:spPr>
      </p:sp>
      <p:sp>
        <p:nvSpPr>
          <p:cNvPr id="1049221"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nl-NL" altLang="en-US" sz="180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29" name="Slide Image Placeholder 1"/>
          <p:cNvSpPr>
            <a:spLocks noGrp="1" noRot="1" noChangeAspect="1"/>
          </p:cNvSpPr>
          <p:nvPr>
            <p:ph type="sldImg"/>
          </p:nvPr>
        </p:nvSpPr>
        <p:spPr bwMode="auto">
          <a:noFill/>
          <a:ln>
            <a:solidFill>
              <a:srgbClr val="000000"/>
            </a:solidFill>
            <a:miter lim="800000"/>
          </a:ln>
        </p:spPr>
      </p:sp>
      <p:sp>
        <p:nvSpPr>
          <p:cNvPr id="1049230" name="Notes Placeholder 2"/>
          <p:cNvSpPr>
            <a:spLocks noGrp="1"/>
          </p:cNvSpPr>
          <p:nvPr>
            <p:ph type="body" idx="1"/>
          </p:nvPr>
        </p:nvSpPr>
        <p:spPr/>
        <p:txBody>
          <a:bodyPr/>
          <a:lstStyle/>
          <a:p>
            <a:r>
              <a:rPr lang="en-US" dirty="0">
                <a:solidFill>
                  <a:schemeClr val="tx1">
                    <a:lumMod val="50000"/>
                    <a:lumOff val="50000"/>
                  </a:schemeClr>
                </a:solidFill>
                <a:latin typeface="Arial" panose="020B0604020202020204" pitchFamily="34" charset="0"/>
                <a:cs typeface="Arial" panose="020B0604020202020204" pitchFamily="34" charset="0"/>
              </a:rPr>
              <a:t>Source: European Patent Application EP 0 756 189 </a:t>
            </a:r>
            <a:r>
              <a:rPr lang="en-US" dirty="0" err="1">
                <a:solidFill>
                  <a:schemeClr val="tx1">
                    <a:lumMod val="50000"/>
                    <a:lumOff val="50000"/>
                  </a:schemeClr>
                </a:solidFill>
                <a:latin typeface="Arial" panose="020B0604020202020204" pitchFamily="34" charset="0"/>
                <a:cs typeface="Arial" panose="020B0604020202020204" pitchFamily="34" charset="0"/>
              </a:rPr>
              <a:t>A2</a:t>
            </a:r>
            <a:endParaRPr lang="nl-NL" dirty="0">
              <a:solidFill>
                <a:schemeClr val="tx1">
                  <a:lumMod val="50000"/>
                  <a:lumOff val="50000"/>
                </a:schemeClr>
              </a:solidFill>
              <a:latin typeface="Arial" panose="020B0604020202020204" pitchFamily="34" charset="0"/>
              <a:cs typeface="Arial" panose="020B0604020202020204" pitchFamily="34" charset="0"/>
            </a:endParaRPr>
          </a:p>
          <a:p>
            <a:endParaRPr lang="en-US" dirty="0"/>
          </a:p>
        </p:txBody>
      </p:sp>
      <p:sp>
        <p:nvSpPr>
          <p:cNvPr id="1049231" name="Slide Number Placeholder 3"/>
          <p:cNvSpPr>
            <a:spLocks noGrp="1"/>
          </p:cNvSpPr>
          <p:nvPr>
            <p:ph type="sldNum" sz="quarter" idx="5"/>
          </p:nvPr>
        </p:nvSpPr>
        <p:spPr bwMode="auto">
          <a:noFill/>
          <a:ln>
            <a:miter lim="800000"/>
          </a:ln>
        </p:spPr>
        <p:txBody>
          <a:bodyPr/>
          <a:lstStyle/>
          <a:p>
            <a:fld id="{6E47CDD1-E76F-42C1-9834-782D83697A93}" type="slidenum">
              <a:rPr lang="en-GB" altLang="en-US" smtClean="0">
                <a:cs typeface="Arial" panose="020B0604020202020204" pitchFamily="34" charset="0"/>
              </a:rPr>
              <a:t>88</a:t>
            </a:fld>
            <a:endParaRPr lang="en-GB" altLang="en-US">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34" name="Rectangle 7"/>
          <p:cNvSpPr>
            <a:spLocks noGrp="1" noChangeArrowheads="1"/>
          </p:cNvSpPr>
          <p:nvPr>
            <p:ph type="sldNum" sz="quarter" idx="5"/>
          </p:nvPr>
        </p:nvSpPr>
        <p:spPr bwMode="auto">
          <a:noFill/>
          <a:ln>
            <a:miter lim="800000"/>
          </a:ln>
        </p:spPr>
        <p:txBody>
          <a:bodyPr/>
          <a:lstStyle/>
          <a:p>
            <a:pPr eaLnBrk="0" hangingPunct="0"/>
            <a:fld id="{E7CD50AA-7CC3-4CD4-BC2F-82093AD95282}" type="slidenum">
              <a:rPr lang="en-GB" altLang="en-US" baseline="30000" smtClean="0">
                <a:latin typeface="Times" pitchFamily="18" charset="0"/>
                <a:cs typeface="Arial" panose="020B0604020202020204" pitchFamily="34" charset="0"/>
              </a:rPr>
              <a:t>89</a:t>
            </a:fld>
            <a:endParaRPr lang="en-GB" altLang="en-US" baseline="30000">
              <a:latin typeface="Times" pitchFamily="18" charset="0"/>
              <a:cs typeface="Arial" panose="020B0604020202020204" pitchFamily="34" charset="0"/>
            </a:endParaRPr>
          </a:p>
        </p:txBody>
      </p:sp>
      <p:sp>
        <p:nvSpPr>
          <p:cNvPr id="1049235" name="Rectangle 2"/>
          <p:cNvSpPr>
            <a:spLocks noGrp="1" noRot="1" noChangeAspect="1" noChangeArrowheads="1" noTextEdit="1"/>
          </p:cNvSpPr>
          <p:nvPr>
            <p:ph type="sldImg"/>
          </p:nvPr>
        </p:nvSpPr>
        <p:spPr bwMode="auto">
          <a:xfrm>
            <a:off x="1125538" y="687388"/>
            <a:ext cx="4603750" cy="3452812"/>
          </a:xfrm>
          <a:noFill/>
          <a:ln>
            <a:solidFill>
              <a:srgbClr val="000000"/>
            </a:solidFill>
            <a:miter lim="800000"/>
          </a:ln>
        </p:spPr>
      </p:sp>
      <p:sp>
        <p:nvSpPr>
          <p:cNvPr id="1049236" name="Rectangle 3"/>
          <p:cNvSpPr>
            <a:spLocks noGrp="1" noChangeArrowheads="1"/>
          </p:cNvSpPr>
          <p:nvPr>
            <p:ph type="body" idx="1"/>
          </p:nvPr>
        </p:nvSpPr>
        <p:spPr bwMode="auto">
          <a:xfrm>
            <a:off x="920750" y="4359275"/>
            <a:ext cx="5014913" cy="4102100"/>
          </a:xfrm>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US" altLang="en-US" dirty="0">
              <a:latin typeface="Times"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38" name="Rectangle 7"/>
          <p:cNvSpPr>
            <a:spLocks noGrp="1" noChangeArrowheads="1"/>
          </p:cNvSpPr>
          <p:nvPr>
            <p:ph type="sldNum" sz="quarter" idx="5"/>
          </p:nvPr>
        </p:nvSpPr>
        <p:spPr bwMode="auto">
          <a:noFill/>
          <a:ln>
            <a:miter lim="800000"/>
          </a:ln>
        </p:spPr>
        <p:txBody>
          <a:bodyPr/>
          <a:lstStyle/>
          <a:p>
            <a:pPr eaLnBrk="0" hangingPunct="0"/>
            <a:fld id="{E653DFE4-E881-4F15-A6A6-19DCF91D80CA}" type="slidenum">
              <a:rPr lang="en-GB" altLang="en-US" baseline="30000" smtClean="0">
                <a:latin typeface="Times" pitchFamily="18" charset="0"/>
                <a:cs typeface="Arial" panose="020B0604020202020204" pitchFamily="34" charset="0"/>
              </a:rPr>
              <a:t>90</a:t>
            </a:fld>
            <a:endParaRPr lang="en-GB" altLang="en-US" baseline="30000">
              <a:latin typeface="Times" pitchFamily="18" charset="0"/>
              <a:cs typeface="Arial" panose="020B0604020202020204" pitchFamily="34" charset="0"/>
            </a:endParaRPr>
          </a:p>
        </p:txBody>
      </p:sp>
      <p:sp>
        <p:nvSpPr>
          <p:cNvPr id="1049239" name="Rectangle 2"/>
          <p:cNvSpPr>
            <a:spLocks noGrp="1" noRot="1" noChangeAspect="1" noChangeArrowheads="1" noTextEdit="1"/>
          </p:cNvSpPr>
          <p:nvPr>
            <p:ph type="sldImg"/>
          </p:nvPr>
        </p:nvSpPr>
        <p:spPr bwMode="auto">
          <a:xfrm>
            <a:off x="1125538" y="687388"/>
            <a:ext cx="4603750" cy="3452812"/>
          </a:xfrm>
          <a:noFill/>
          <a:ln>
            <a:solidFill>
              <a:srgbClr val="000000"/>
            </a:solidFill>
            <a:miter lim="800000"/>
          </a:ln>
        </p:spPr>
      </p:sp>
      <p:sp>
        <p:nvSpPr>
          <p:cNvPr id="1049240" name="Rectangle 3"/>
          <p:cNvSpPr>
            <a:spLocks noGrp="1" noChangeArrowheads="1"/>
          </p:cNvSpPr>
          <p:nvPr>
            <p:ph type="body" idx="1"/>
          </p:nvPr>
        </p:nvSpPr>
        <p:spPr bwMode="auto">
          <a:xfrm>
            <a:off x="920750" y="4359275"/>
            <a:ext cx="5014913" cy="4102100"/>
          </a:xfrm>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US" altLang="en-US" dirty="0">
              <a:latin typeface="Times"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50" name="Rectangle 7"/>
          <p:cNvSpPr>
            <a:spLocks noGrp="1" noChangeArrowheads="1"/>
          </p:cNvSpPr>
          <p:nvPr>
            <p:ph type="sldNum" sz="quarter" idx="5"/>
          </p:nvPr>
        </p:nvSpPr>
        <p:spPr bwMode="auto">
          <a:noFill/>
          <a:ln>
            <a:miter lim="800000"/>
          </a:ln>
        </p:spPr>
        <p:txBody>
          <a:bodyPr/>
          <a:lstStyle/>
          <a:p>
            <a:pPr eaLnBrk="0" hangingPunct="0"/>
            <a:fld id="{220C6E56-D78B-4957-9FBA-89C8E443EC95}" type="slidenum">
              <a:rPr lang="en-GB" altLang="en-US" baseline="30000" smtClean="0">
                <a:latin typeface="Times" pitchFamily="18" charset="0"/>
                <a:cs typeface="Arial" panose="020B0604020202020204" pitchFamily="34" charset="0"/>
              </a:rPr>
              <a:t>91</a:t>
            </a:fld>
            <a:endParaRPr lang="en-GB" altLang="en-US" baseline="30000">
              <a:latin typeface="Times" pitchFamily="18" charset="0"/>
              <a:cs typeface="Arial" panose="020B0604020202020204" pitchFamily="34" charset="0"/>
            </a:endParaRPr>
          </a:p>
        </p:txBody>
      </p:sp>
      <p:sp>
        <p:nvSpPr>
          <p:cNvPr id="1049251" name="Rectangle 2"/>
          <p:cNvSpPr>
            <a:spLocks noGrp="1" noRot="1" noChangeAspect="1" noChangeArrowheads="1" noTextEdit="1"/>
          </p:cNvSpPr>
          <p:nvPr>
            <p:ph type="sldImg"/>
          </p:nvPr>
        </p:nvSpPr>
        <p:spPr bwMode="auto">
          <a:xfrm>
            <a:off x="1125538" y="687388"/>
            <a:ext cx="4603750" cy="3452812"/>
          </a:xfrm>
          <a:noFill/>
          <a:ln>
            <a:solidFill>
              <a:srgbClr val="000000"/>
            </a:solidFill>
            <a:miter lim="800000"/>
          </a:ln>
        </p:spPr>
      </p:sp>
      <p:sp>
        <p:nvSpPr>
          <p:cNvPr id="1049252" name="Rectangle 3"/>
          <p:cNvSpPr>
            <a:spLocks noGrp="1" noChangeArrowheads="1"/>
          </p:cNvSpPr>
          <p:nvPr>
            <p:ph type="body" idx="1"/>
          </p:nvPr>
        </p:nvSpPr>
        <p:spPr bwMode="auto">
          <a:xfrm>
            <a:off x="920750" y="4359275"/>
            <a:ext cx="5014913" cy="4102100"/>
          </a:xfrm>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US" altLang="en-US" dirty="0">
              <a:latin typeface="Times"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67" name="Rectangle 7"/>
          <p:cNvSpPr>
            <a:spLocks noGrp="1" noChangeArrowheads="1"/>
          </p:cNvSpPr>
          <p:nvPr>
            <p:ph type="sldNum" sz="quarter" idx="5"/>
          </p:nvPr>
        </p:nvSpPr>
        <p:spPr bwMode="auto">
          <a:noFill/>
          <a:ln>
            <a:miter lim="800000"/>
          </a:ln>
        </p:spPr>
        <p:txBody>
          <a:bodyPr/>
          <a:lstStyle/>
          <a:p>
            <a:fld id="{C0CEF72D-0B1F-4327-A37C-EEE47DA784C2}" type="slidenum">
              <a:rPr lang="en-US" altLang="en-US" smtClean="0">
                <a:latin typeface="Arial" panose="020B0604020202020204" pitchFamily="34" charset="0"/>
                <a:cs typeface="Arial" panose="020B0604020202020204" pitchFamily="34" charset="0"/>
              </a:rPr>
              <a:t>92</a:t>
            </a:fld>
            <a:endParaRPr lang="en-US" altLang="en-US">
              <a:latin typeface="Arial" panose="020B0604020202020204" pitchFamily="34" charset="0"/>
              <a:cs typeface="Arial" panose="020B0604020202020204" pitchFamily="34" charset="0"/>
            </a:endParaRPr>
          </a:p>
        </p:txBody>
      </p:sp>
      <p:sp>
        <p:nvSpPr>
          <p:cNvPr id="1049268" name="Rectangle 2"/>
          <p:cNvSpPr>
            <a:spLocks noGrp="1" noRot="1" noChangeAspect="1" noChangeArrowheads="1" noTextEdit="1"/>
          </p:cNvSpPr>
          <p:nvPr>
            <p:ph type="sldImg"/>
          </p:nvPr>
        </p:nvSpPr>
        <p:spPr bwMode="auto">
          <a:xfrm>
            <a:off x="1125538" y="687388"/>
            <a:ext cx="4603750" cy="3452812"/>
          </a:xfrm>
          <a:solidFill>
            <a:srgbClr val="FFFFFF"/>
          </a:solidFill>
          <a:ln>
            <a:solidFill>
              <a:srgbClr val="000000"/>
            </a:solidFill>
            <a:miter lim="800000"/>
          </a:ln>
        </p:spPr>
      </p:sp>
      <p:sp>
        <p:nvSpPr>
          <p:cNvPr id="1049269" name="Rectangle 3"/>
          <p:cNvSpPr>
            <a:spLocks noGrp="1" noChangeArrowheads="1"/>
          </p:cNvSpPr>
          <p:nvPr>
            <p:ph type="body" idx="1"/>
          </p:nvPr>
        </p:nvSpPr>
        <p:spPr bwMode="auto">
          <a:xfrm>
            <a:off x="920750" y="4359275"/>
            <a:ext cx="5014913" cy="4102100"/>
          </a:xfrm>
          <a:solidFill>
            <a:srgbClr val="FFFFFF"/>
          </a:solidFill>
          <a:ln>
            <a:solidFill>
              <a:srgbClr val="000000"/>
            </a:solidFill>
            <a:miter lim="800000"/>
          </a:ln>
        </p:spPr>
        <p:txBody>
          <a:bodyPr wrap="square" numCol="1" anchor="t" anchorCtr="0" compatLnSpc="1"/>
          <a:lstStyle/>
          <a:p>
            <a:pPr eaLnBrk="1" hangingPunct="1"/>
            <a:r>
              <a:rPr lang="en-GB" altLang="en-US" dirty="0" err="1"/>
              <a:t>CooperVision’s</a:t>
            </a:r>
            <a:r>
              <a:rPr lang="en-GB" altLang="en-US" dirty="0"/>
              <a:t> Balanced Progressive Technology &amp; </a:t>
            </a:r>
            <a:r>
              <a:rPr lang="en-GB" altLang="en-US" dirty="0" err="1"/>
              <a:t>B+L’s</a:t>
            </a:r>
            <a:r>
              <a:rPr lang="en-GB" altLang="en-US" dirty="0"/>
              <a:t> PureVision CLs</a:t>
            </a:r>
          </a:p>
          <a:p>
            <a:pPr eaLnBrk="1" hangingPunct="1"/>
            <a:endParaRPr lang="en-GB" altLang="en-US" dirty="0"/>
          </a:p>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GB"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77" name="Rectangle 7"/>
          <p:cNvSpPr>
            <a:spLocks noGrp="1" noChangeArrowheads="1"/>
          </p:cNvSpPr>
          <p:nvPr>
            <p:ph type="sldNum" sz="quarter" idx="5"/>
          </p:nvPr>
        </p:nvSpPr>
        <p:spPr bwMode="auto">
          <a:noFill/>
          <a:ln>
            <a:miter lim="800000"/>
          </a:ln>
        </p:spPr>
        <p:txBody>
          <a:bodyPr/>
          <a:lstStyle/>
          <a:p>
            <a:fld id="{9D63521B-30C5-4F5A-A8F0-0EE92A15277F}" type="slidenum">
              <a:rPr lang="en-US" altLang="en-US" smtClean="0">
                <a:latin typeface="Arial" panose="020B0604020202020204" pitchFamily="34" charset="0"/>
                <a:cs typeface="Arial" panose="020B0604020202020204" pitchFamily="34" charset="0"/>
              </a:rPr>
              <a:t>93</a:t>
            </a:fld>
            <a:endParaRPr lang="en-US" altLang="en-US">
              <a:latin typeface="Arial" panose="020B0604020202020204" pitchFamily="34" charset="0"/>
              <a:cs typeface="Arial" panose="020B0604020202020204" pitchFamily="34" charset="0"/>
            </a:endParaRPr>
          </a:p>
        </p:txBody>
      </p:sp>
      <p:sp>
        <p:nvSpPr>
          <p:cNvPr id="1049278" name="Rectangle 7"/>
          <p:cNvSpPr txBox="1">
            <a:spLocks noGrp="1" noChangeArrowheads="1"/>
          </p:cNvSpPr>
          <p:nvPr/>
        </p:nvSpPr>
        <p:spPr bwMode="auto">
          <a:xfrm>
            <a:off x="3886200" y="8685213"/>
            <a:ext cx="2970213" cy="457200"/>
          </a:xfrm>
          <a:prstGeom prst="rect">
            <a:avLst/>
          </a:prstGeom>
          <a:noFill/>
          <a:ln w="9525">
            <a:noFill/>
            <a:miter lim="800000"/>
          </a:ln>
        </p:spPr>
        <p:txBody>
          <a:bodyPr lIns="95482" tIns="47741" rIns="95482" bIns="47741" anchor="b"/>
          <a:lstStyle/>
          <a:p>
            <a:pPr algn="r" defTabSz="952500" eaLnBrk="0" hangingPunct="0"/>
            <a:fld id="{0ADF8CCF-2DA1-4B54-8038-772660A03ADD}" type="slidenum">
              <a:rPr lang="en-US" altLang="en-US" sz="1300"/>
              <a:t>93</a:t>
            </a:fld>
            <a:endParaRPr lang="en-US" altLang="en-US" sz="1300"/>
          </a:p>
        </p:txBody>
      </p:sp>
      <p:sp>
        <p:nvSpPr>
          <p:cNvPr id="1049279" name="Rectangle 2"/>
          <p:cNvSpPr>
            <a:spLocks noGrp="1" noRot="1" noChangeAspect="1" noChangeArrowheads="1" noTextEdit="1"/>
          </p:cNvSpPr>
          <p:nvPr>
            <p:ph type="sldImg"/>
          </p:nvPr>
        </p:nvSpPr>
        <p:spPr bwMode="auto">
          <a:noFill/>
          <a:ln>
            <a:solidFill>
              <a:srgbClr val="000000"/>
            </a:solidFill>
            <a:miter lim="800000"/>
          </a:ln>
        </p:spPr>
      </p:sp>
      <p:sp>
        <p:nvSpPr>
          <p:cNvPr id="1049280" name="Rectangle 3"/>
          <p:cNvSpPr>
            <a:spLocks noGrp="1" noChangeArrowheads="1"/>
          </p:cNvSpPr>
          <p:nvPr>
            <p:ph type="body" idx="1"/>
          </p:nvPr>
        </p:nvSpPr>
        <p:spPr bwMode="auto">
          <a:xfrm>
            <a:off x="914400" y="4344988"/>
            <a:ext cx="5029200" cy="4113212"/>
          </a:xfrm>
        </p:spPr>
        <p:txBody>
          <a:bodyPr wrap="square" lIns="95482" tIns="47741" rIns="95482" bIns="47741"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nl-NL"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87" name="Slide Image Placeholder 1"/>
          <p:cNvSpPr>
            <a:spLocks noGrp="1" noRot="1" noChangeAspect="1" noTextEdit="1"/>
          </p:cNvSpPr>
          <p:nvPr>
            <p:ph type="sldImg"/>
          </p:nvPr>
        </p:nvSpPr>
        <p:spPr bwMode="auto">
          <a:noFill/>
          <a:ln>
            <a:solidFill>
              <a:srgbClr val="000000"/>
            </a:solidFill>
            <a:miter lim="800000"/>
          </a:ln>
        </p:spPr>
      </p:sp>
      <p:sp>
        <p:nvSpPr>
          <p:cNvPr id="1049288" name="Notes Placeholder 2"/>
          <p:cNvSpPr>
            <a:spLocks noGrp="1"/>
          </p:cNvSpPr>
          <p:nvPr>
            <p:ph type="body" idx="1"/>
          </p:nvPr>
        </p:nvSpPr>
        <p:spPr bwMode="auto">
          <a:noFill/>
        </p:spPr>
        <p:txBody>
          <a:bodyPr wrap="square" numCol="1" anchor="t" anchorCtr="0" compatLnSpc="1"/>
          <a:lstStyle/>
          <a:p>
            <a:pPr eaLnBrk="1" hangingPunct="1"/>
            <a:endParaRPr lang="en-US" altLang="en-US"/>
          </a:p>
        </p:txBody>
      </p:sp>
      <p:sp>
        <p:nvSpPr>
          <p:cNvPr id="1049289" name="Slide Number Placeholder 3"/>
          <p:cNvSpPr>
            <a:spLocks noGrp="1"/>
          </p:cNvSpPr>
          <p:nvPr>
            <p:ph type="sldNum" sz="quarter" idx="5"/>
          </p:nvPr>
        </p:nvSpPr>
        <p:spPr bwMode="auto">
          <a:noFill/>
          <a:ln>
            <a:miter lim="800000"/>
          </a:ln>
        </p:spPr>
        <p:txBody>
          <a:bodyPr/>
          <a:lstStyle/>
          <a:p>
            <a:fld id="{8B3A459A-A5B3-432D-BE17-E273B9B0B6E2}" type="slidenum">
              <a:rPr lang="en-GB" altLang="en-US" smtClean="0">
                <a:cs typeface="Arial" panose="020B0604020202020204" pitchFamily="34" charset="0"/>
              </a:rPr>
              <a:t>94</a:t>
            </a:fld>
            <a:endParaRPr lang="en-GB" altLang="en-US">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95" name="Rectangle 7"/>
          <p:cNvSpPr>
            <a:spLocks noGrp="1" noChangeArrowheads="1"/>
          </p:cNvSpPr>
          <p:nvPr>
            <p:ph type="sldNum" sz="quarter" idx="5"/>
          </p:nvPr>
        </p:nvSpPr>
        <p:spPr bwMode="auto">
          <a:noFill/>
          <a:ln>
            <a:miter lim="800000"/>
          </a:ln>
        </p:spPr>
        <p:txBody>
          <a:bodyPr/>
          <a:lstStyle/>
          <a:p>
            <a:fld id="{29A7AC3C-E3E7-4102-A322-E3A51BCF762D}" type="slidenum">
              <a:rPr lang="en-US" altLang="en-US" smtClean="0">
                <a:latin typeface="Arial" panose="020B0604020202020204" pitchFamily="34" charset="0"/>
                <a:cs typeface="Arial" panose="020B0604020202020204" pitchFamily="34" charset="0"/>
              </a:rPr>
              <a:t>95</a:t>
            </a:fld>
            <a:endParaRPr lang="en-US" altLang="en-US">
              <a:latin typeface="Arial" panose="020B0604020202020204" pitchFamily="34" charset="0"/>
              <a:cs typeface="Arial" panose="020B0604020202020204" pitchFamily="34" charset="0"/>
            </a:endParaRPr>
          </a:p>
        </p:txBody>
      </p:sp>
      <p:sp>
        <p:nvSpPr>
          <p:cNvPr id="1049296" name="Rectangle 1026"/>
          <p:cNvSpPr>
            <a:spLocks noGrp="1" noRot="1" noChangeAspect="1" noChangeArrowheads="1" noTextEdit="1"/>
          </p:cNvSpPr>
          <p:nvPr>
            <p:ph type="sldImg"/>
          </p:nvPr>
        </p:nvSpPr>
        <p:spPr bwMode="auto">
          <a:xfrm>
            <a:off x="1125538" y="687388"/>
            <a:ext cx="4603750" cy="3452812"/>
          </a:xfrm>
          <a:solidFill>
            <a:srgbClr val="FFFFFF"/>
          </a:solidFill>
          <a:ln>
            <a:solidFill>
              <a:srgbClr val="000000"/>
            </a:solidFill>
            <a:miter lim="800000"/>
          </a:ln>
        </p:spPr>
      </p:sp>
      <p:sp>
        <p:nvSpPr>
          <p:cNvPr id="1049297" name="Rectangle 1027"/>
          <p:cNvSpPr>
            <a:spLocks noGrp="1" noChangeArrowheads="1"/>
          </p:cNvSpPr>
          <p:nvPr>
            <p:ph type="body" idx="1"/>
          </p:nvPr>
        </p:nvSpPr>
        <p:spPr bwMode="auto">
          <a:xfrm>
            <a:off x="920750" y="4359275"/>
            <a:ext cx="5014913" cy="4102100"/>
          </a:xfrm>
          <a:solidFill>
            <a:srgbClr val="FFFFFF"/>
          </a:solidFill>
          <a:ln>
            <a:solidFill>
              <a:srgbClr val="000000"/>
            </a:solidFill>
            <a:miter lim="800000"/>
          </a:ln>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GB"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08" name="Slide Image Placeholder 1"/>
          <p:cNvSpPr>
            <a:spLocks noGrp="1" noRot="1" noChangeAspect="1"/>
          </p:cNvSpPr>
          <p:nvPr>
            <p:ph type="sldImg"/>
          </p:nvPr>
        </p:nvSpPr>
        <p:spPr bwMode="auto">
          <a:noFill/>
          <a:ln>
            <a:solidFill>
              <a:srgbClr val="000000"/>
            </a:solidFill>
            <a:miter lim="800000"/>
          </a:ln>
        </p:spPr>
      </p:sp>
      <p:sp>
        <p:nvSpPr>
          <p:cNvPr id="1049309" name="Notes Placeholder 2"/>
          <p:cNvSpPr>
            <a:spLocks noGrp="1"/>
          </p:cNvSpPr>
          <p:nvPr>
            <p:ph type="body" idx="1"/>
          </p:nvPr>
        </p:nvSpPr>
        <p:spPr bwMode="auto">
          <a:noFill/>
        </p:spPr>
        <p:txBody>
          <a:bodyPr wrap="square" numCol="1" anchor="t" anchorCtr="0" compatLnSpc="1"/>
          <a:lstStyle/>
          <a:p>
            <a:endParaRPr lang="en-US"/>
          </a:p>
        </p:txBody>
      </p:sp>
      <p:sp>
        <p:nvSpPr>
          <p:cNvPr id="1049310" name="Slide Number Placeholder 3"/>
          <p:cNvSpPr>
            <a:spLocks noGrp="1"/>
          </p:cNvSpPr>
          <p:nvPr>
            <p:ph type="sldNum" sz="quarter" idx="5"/>
          </p:nvPr>
        </p:nvSpPr>
        <p:spPr bwMode="auto">
          <a:noFill/>
          <a:ln>
            <a:miter lim="800000"/>
          </a:ln>
        </p:spPr>
        <p:txBody>
          <a:bodyPr/>
          <a:lstStyle/>
          <a:p>
            <a:fld id="{885D0EAC-4641-484E-BBB4-5D4B6E40DC40}" type="slidenum">
              <a:rPr lang="en-GB" altLang="en-US" smtClean="0">
                <a:cs typeface="Arial" panose="020B0604020202020204" pitchFamily="34" charset="0"/>
              </a:rPr>
              <a:t>96</a:t>
            </a:fld>
            <a:endParaRPr lang="en-GB"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Slide Image Placeholder 1"/>
          <p:cNvSpPr>
            <a:spLocks noGrp="1" noRot="1" noChangeAspect="1"/>
          </p:cNvSpPr>
          <p:nvPr>
            <p:ph type="sldImg"/>
          </p:nvPr>
        </p:nvSpPr>
        <p:spPr bwMode="auto">
          <a:noFill/>
          <a:ln>
            <a:solidFill>
              <a:srgbClr val="000000"/>
            </a:solidFill>
            <a:miter lim="800000"/>
          </a:ln>
        </p:spPr>
      </p:sp>
      <p:sp>
        <p:nvSpPr>
          <p:cNvPr id="1048650" name="Notes Placeholder 2"/>
          <p:cNvSpPr>
            <a:spLocks noGrp="1"/>
          </p:cNvSpPr>
          <p:nvPr>
            <p:ph type="body" idx="1"/>
          </p:nvPr>
        </p:nvSpPr>
        <p:spPr/>
        <p:txBody>
          <a:bodyPr/>
          <a:lstStyle/>
          <a:p>
            <a:r>
              <a:rPr lang="en-US" dirty="0" err="1">
                <a:solidFill>
                  <a:schemeClr val="tx1">
                    <a:lumMod val="50000"/>
                    <a:lumOff val="50000"/>
                  </a:schemeClr>
                </a:solidFill>
                <a:latin typeface="Arial" panose="020B0604020202020204" pitchFamily="34" charset="0"/>
              </a:rPr>
              <a:t>Akerman</a:t>
            </a:r>
            <a:r>
              <a:rPr lang="en-US" dirty="0">
                <a:solidFill>
                  <a:schemeClr val="tx1">
                    <a:lumMod val="50000"/>
                    <a:lumOff val="50000"/>
                  </a:schemeClr>
                </a:solidFill>
                <a:latin typeface="Arial" panose="020B0604020202020204" pitchFamily="34" charset="0"/>
              </a:rPr>
              <a:t> D, 2010.  </a:t>
            </a:r>
            <a:r>
              <a:rPr lang="en-US" i="1" dirty="0">
                <a:solidFill>
                  <a:schemeClr val="tx1">
                    <a:lumMod val="50000"/>
                    <a:lumOff val="50000"/>
                  </a:schemeClr>
                </a:solidFill>
                <a:latin typeface="Arial" panose="020B0604020202020204" pitchFamily="34" charset="0"/>
              </a:rPr>
              <a:t>40 is the new 20/20 - Presbyopia Equals Opportunity.  </a:t>
            </a:r>
            <a:r>
              <a:rPr lang="en-US" dirty="0">
                <a:solidFill>
                  <a:schemeClr val="tx1">
                    <a:lumMod val="50000"/>
                    <a:lumOff val="50000"/>
                  </a:schemeClr>
                </a:solidFill>
                <a:latin typeface="Arial" panose="020B0604020202020204" pitchFamily="34" charset="0"/>
              </a:rPr>
              <a:t>CL Spectrum March  (www.clspectrum.com)</a:t>
            </a:r>
          </a:p>
          <a:p>
            <a:endParaRPr lang="en-US" dirty="0"/>
          </a:p>
        </p:txBody>
      </p:sp>
      <p:sp>
        <p:nvSpPr>
          <p:cNvPr id="1048651" name="Slide Number Placeholder 3"/>
          <p:cNvSpPr>
            <a:spLocks noGrp="1"/>
          </p:cNvSpPr>
          <p:nvPr>
            <p:ph type="sldNum" sz="quarter" idx="5"/>
          </p:nvPr>
        </p:nvSpPr>
        <p:spPr bwMode="auto">
          <a:noFill/>
          <a:ln>
            <a:miter lim="800000"/>
          </a:ln>
        </p:spPr>
        <p:txBody>
          <a:bodyPr/>
          <a:lstStyle/>
          <a:p>
            <a:fld id="{5B60551C-A76F-448A-95E3-679032D1F0E1}" type="slidenum">
              <a:rPr lang="en-GB" altLang="en-US" smtClean="0">
                <a:cs typeface="Arial" panose="020B0604020202020204" pitchFamily="34" charset="0"/>
              </a:rPr>
              <a:t>9</a:t>
            </a:fld>
            <a:endParaRPr lang="en-GB" altLang="en-US">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17" name="Rectangle 7"/>
          <p:cNvSpPr>
            <a:spLocks noGrp="1" noChangeArrowheads="1"/>
          </p:cNvSpPr>
          <p:nvPr>
            <p:ph type="sldNum" sz="quarter" idx="5"/>
          </p:nvPr>
        </p:nvSpPr>
        <p:spPr bwMode="auto">
          <a:noFill/>
          <a:ln>
            <a:miter lim="800000"/>
          </a:ln>
        </p:spPr>
        <p:txBody>
          <a:bodyPr/>
          <a:lstStyle/>
          <a:p>
            <a:fld id="{F98A4B24-BEA7-4504-A8B5-440F116C7ADB}" type="slidenum">
              <a:rPr lang="en-US" altLang="en-US" smtClean="0">
                <a:latin typeface="Arial" panose="020B0604020202020204" pitchFamily="34" charset="0"/>
                <a:cs typeface="Arial" panose="020B0604020202020204" pitchFamily="34" charset="0"/>
              </a:rPr>
              <a:t>97</a:t>
            </a:fld>
            <a:endParaRPr lang="en-US" altLang="en-US">
              <a:latin typeface="Arial" panose="020B0604020202020204" pitchFamily="34" charset="0"/>
              <a:cs typeface="Arial" panose="020B0604020202020204" pitchFamily="34" charset="0"/>
            </a:endParaRPr>
          </a:p>
        </p:txBody>
      </p:sp>
      <p:sp>
        <p:nvSpPr>
          <p:cNvPr id="1049318" name="Rectangle 2"/>
          <p:cNvSpPr>
            <a:spLocks noGrp="1" noRot="1" noChangeAspect="1" noChangeArrowheads="1" noTextEdit="1"/>
          </p:cNvSpPr>
          <p:nvPr>
            <p:ph type="sldImg"/>
          </p:nvPr>
        </p:nvSpPr>
        <p:spPr bwMode="auto">
          <a:xfrm>
            <a:off x="1125538" y="687388"/>
            <a:ext cx="4603750" cy="3452812"/>
          </a:xfrm>
          <a:solidFill>
            <a:srgbClr val="FFFFFF"/>
          </a:solidFill>
          <a:ln>
            <a:solidFill>
              <a:srgbClr val="000000"/>
            </a:solidFill>
            <a:miter lim="800000"/>
          </a:ln>
        </p:spPr>
      </p:sp>
      <p:sp>
        <p:nvSpPr>
          <p:cNvPr id="1049319" name="Rectangle 3"/>
          <p:cNvSpPr>
            <a:spLocks noGrp="1" noChangeArrowheads="1"/>
          </p:cNvSpPr>
          <p:nvPr>
            <p:ph type="body" idx="1"/>
          </p:nvPr>
        </p:nvSpPr>
        <p:spPr bwMode="auto">
          <a:xfrm>
            <a:off x="920750" y="4359275"/>
            <a:ext cx="5014913" cy="4102100"/>
          </a:xfrm>
          <a:solidFill>
            <a:srgbClr val="FFFFFF"/>
          </a:solidFill>
          <a:ln>
            <a:solidFill>
              <a:srgbClr val="000000"/>
            </a:solidFill>
            <a:miter lim="800000"/>
          </a:ln>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35" name="Rectangle 7"/>
          <p:cNvSpPr>
            <a:spLocks noGrp="1" noChangeArrowheads="1"/>
          </p:cNvSpPr>
          <p:nvPr>
            <p:ph type="sldNum" sz="quarter" idx="5"/>
          </p:nvPr>
        </p:nvSpPr>
        <p:spPr bwMode="auto">
          <a:noFill/>
          <a:ln>
            <a:miter lim="800000"/>
          </a:ln>
        </p:spPr>
        <p:txBody>
          <a:bodyPr/>
          <a:lstStyle/>
          <a:p>
            <a:fld id="{F98A4B24-BEA7-4504-A8B5-440F116C7ADB}" type="slidenum">
              <a:rPr lang="en-US" altLang="en-US" smtClean="0">
                <a:latin typeface="Arial" panose="020B0604020202020204" pitchFamily="34" charset="0"/>
                <a:cs typeface="Arial" panose="020B0604020202020204" pitchFamily="34" charset="0"/>
              </a:rPr>
              <a:t>98</a:t>
            </a:fld>
            <a:endParaRPr lang="en-US" altLang="en-US">
              <a:latin typeface="Arial" panose="020B0604020202020204" pitchFamily="34" charset="0"/>
              <a:cs typeface="Arial" panose="020B0604020202020204" pitchFamily="34" charset="0"/>
            </a:endParaRPr>
          </a:p>
        </p:txBody>
      </p:sp>
      <p:sp>
        <p:nvSpPr>
          <p:cNvPr id="1049336" name="Rectangle 2"/>
          <p:cNvSpPr>
            <a:spLocks noGrp="1" noRot="1" noChangeAspect="1" noChangeArrowheads="1" noTextEdit="1"/>
          </p:cNvSpPr>
          <p:nvPr>
            <p:ph type="sldImg"/>
          </p:nvPr>
        </p:nvSpPr>
        <p:spPr bwMode="auto">
          <a:xfrm>
            <a:off x="1125538" y="687388"/>
            <a:ext cx="4603750" cy="3452812"/>
          </a:xfrm>
          <a:solidFill>
            <a:srgbClr val="FFFFFF"/>
          </a:solidFill>
          <a:ln>
            <a:solidFill>
              <a:srgbClr val="000000"/>
            </a:solidFill>
            <a:miter lim="800000"/>
          </a:ln>
        </p:spPr>
      </p:sp>
      <p:sp>
        <p:nvSpPr>
          <p:cNvPr id="1049337" name="Rectangle 3"/>
          <p:cNvSpPr>
            <a:spLocks noGrp="1" noChangeArrowheads="1"/>
          </p:cNvSpPr>
          <p:nvPr>
            <p:ph type="body" idx="1"/>
          </p:nvPr>
        </p:nvSpPr>
        <p:spPr bwMode="auto">
          <a:xfrm>
            <a:off x="920750" y="4359275"/>
            <a:ext cx="5014913" cy="4102100"/>
          </a:xfrm>
          <a:solidFill>
            <a:srgbClr val="FFFFFF"/>
          </a:solidFill>
          <a:ln>
            <a:solidFill>
              <a:srgbClr val="000000"/>
            </a:solidFill>
            <a:miter lim="800000"/>
          </a:ln>
        </p:spPr>
        <p:txBody>
          <a:bodyPr wrap="square" numCol="1" anchor="t" anchorCtr="0" compatLnSpc="1"/>
          <a:lstStyle/>
          <a:p>
            <a:pPr eaLnBrk="1" hangingPunct="1"/>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pPr eaLnBrk="1" hangingPunct="1"/>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48" name="Rectangle 7"/>
          <p:cNvSpPr>
            <a:spLocks noGrp="1" noChangeArrowheads="1"/>
          </p:cNvSpPr>
          <p:nvPr>
            <p:ph type="sldNum" sz="quarter" idx="5"/>
          </p:nvPr>
        </p:nvSpPr>
        <p:spPr bwMode="auto">
          <a:noFill/>
          <a:ln>
            <a:miter lim="800000"/>
          </a:ln>
        </p:spPr>
        <p:txBody>
          <a:bodyPr/>
          <a:lstStyle/>
          <a:p>
            <a:fld id="{1F74D012-8300-4085-ABF2-DC4A9B771194}" type="slidenum">
              <a:rPr lang="en-US" altLang="en-US" smtClean="0">
                <a:latin typeface="Arial" panose="020B0604020202020204" pitchFamily="34" charset="0"/>
                <a:cs typeface="Arial" panose="020B0604020202020204" pitchFamily="34" charset="0"/>
              </a:rPr>
              <a:t>100</a:t>
            </a:fld>
            <a:endParaRPr lang="en-US" altLang="en-US">
              <a:latin typeface="Arial" panose="020B0604020202020204" pitchFamily="34" charset="0"/>
              <a:cs typeface="Arial" panose="020B0604020202020204" pitchFamily="34" charset="0"/>
            </a:endParaRPr>
          </a:p>
        </p:txBody>
      </p:sp>
      <p:sp>
        <p:nvSpPr>
          <p:cNvPr id="1049349"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350"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r>
              <a:rPr lang="en-GB" altLang="en-US" dirty="0"/>
              <a:t>Art Optical via its partnership with </a:t>
            </a:r>
            <a:r>
              <a:rPr lang="en-GB" altLang="en-US" dirty="0" err="1"/>
              <a:t>Ultravision</a:t>
            </a:r>
            <a:r>
              <a:rPr lang="en-GB" altLang="en-US" dirty="0"/>
              <a:t> </a:t>
            </a:r>
            <a:r>
              <a:rPr lang="en-GB" altLang="en-US" dirty="0" err="1"/>
              <a:t>Intelliwave</a:t>
            </a:r>
            <a:r>
              <a:rPr lang="en-GB" altLang="en-US" dirty="0"/>
              <a:t> SCLs, available in the Definitive (Contamac) SiHy material, are available in both </a:t>
            </a:r>
            <a:r>
              <a:rPr lang="en-GB" altLang="en-US" dirty="0" err="1"/>
              <a:t>PPL</a:t>
            </a:r>
            <a:r>
              <a:rPr lang="en-GB" altLang="en-US" dirty="0"/>
              <a:t> &amp; toric </a:t>
            </a:r>
            <a:r>
              <a:rPr lang="en-GB" altLang="en-US" dirty="0" err="1"/>
              <a:t>PPL</a:t>
            </a:r>
            <a:r>
              <a:rPr lang="en-GB" altLang="en-US" dirty="0"/>
              <a:t> designs for quarterly replacement.  The latter design is especially welcome as it is a custom design available in both high sphere (i.e., ≤±20.00 D) &amp; high cylinder (i.e., ≤4.00 D) powers at any cylinder axis. </a:t>
            </a:r>
          </a:p>
          <a:p>
            <a:pPr eaLnBrk="1" hangingPunct="1"/>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53" name="Rectangle 7"/>
          <p:cNvSpPr>
            <a:spLocks noGrp="1" noChangeArrowheads="1"/>
          </p:cNvSpPr>
          <p:nvPr>
            <p:ph type="sldNum" sz="quarter" idx="5"/>
          </p:nvPr>
        </p:nvSpPr>
        <p:spPr bwMode="auto">
          <a:noFill/>
          <a:ln>
            <a:miter lim="800000"/>
          </a:ln>
        </p:spPr>
        <p:txBody>
          <a:bodyPr/>
          <a:lstStyle/>
          <a:p>
            <a:fld id="{7F761F82-A99E-41A2-980B-FBB6A992785A}" type="slidenum">
              <a:rPr lang="en-US" altLang="en-US" smtClean="0">
                <a:cs typeface="Arial" panose="020B0604020202020204" pitchFamily="34" charset="0"/>
              </a:rPr>
              <a:t>101</a:t>
            </a:fld>
            <a:endParaRPr lang="en-US" altLang="en-US">
              <a:cs typeface="Arial" panose="020B0604020202020204" pitchFamily="34" charset="0"/>
            </a:endParaRPr>
          </a:p>
        </p:txBody>
      </p:sp>
      <p:sp>
        <p:nvSpPr>
          <p:cNvPr id="1049354"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355"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en-US" altLang="en-US" dirty="0">
              <a:latin typeface="Times"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64" name="Slide Image Placeholder 1"/>
          <p:cNvSpPr>
            <a:spLocks noGrp="1" noRot="1" noChangeAspect="1" noTextEdit="1"/>
          </p:cNvSpPr>
          <p:nvPr>
            <p:ph type="sldImg"/>
          </p:nvPr>
        </p:nvSpPr>
        <p:spPr bwMode="auto">
          <a:noFill/>
          <a:ln>
            <a:solidFill>
              <a:srgbClr val="000000"/>
            </a:solidFill>
            <a:miter lim="800000"/>
          </a:ln>
        </p:spPr>
      </p:sp>
      <p:sp>
        <p:nvSpPr>
          <p:cNvPr id="1049365" name="Notes Placeholder 2"/>
          <p:cNvSpPr>
            <a:spLocks noGrp="1"/>
          </p:cNvSpPr>
          <p:nvPr>
            <p:ph type="body" idx="1"/>
          </p:nvPr>
        </p:nvSpPr>
        <p:spPr bwMode="auto">
          <a:noFill/>
        </p:spPr>
        <p:txBody>
          <a:bodyPr wrap="square" numCol="1" anchor="t" anchorCtr="0" compatLnSpc="1"/>
          <a:lstStyle/>
          <a:p>
            <a:pPr eaLnBrk="1" hangingPunct="1"/>
            <a:endParaRPr lang="en-US" altLang="en-US"/>
          </a:p>
        </p:txBody>
      </p:sp>
      <p:sp>
        <p:nvSpPr>
          <p:cNvPr id="1049366" name="Slide Number Placeholder 3"/>
          <p:cNvSpPr>
            <a:spLocks noGrp="1"/>
          </p:cNvSpPr>
          <p:nvPr>
            <p:ph type="sldNum" sz="quarter" idx="5"/>
          </p:nvPr>
        </p:nvSpPr>
        <p:spPr bwMode="auto">
          <a:noFill/>
          <a:ln>
            <a:miter lim="800000"/>
          </a:ln>
        </p:spPr>
        <p:txBody>
          <a:bodyPr/>
          <a:lstStyle/>
          <a:p>
            <a:fld id="{2E8916E0-3EBA-4488-B303-7647F741DB5F}" type="slidenum">
              <a:rPr lang="en-GB" altLang="en-US" smtClean="0">
                <a:cs typeface="Arial" panose="020B0604020202020204" pitchFamily="34" charset="0"/>
              </a:rPr>
              <a:t>102</a:t>
            </a:fld>
            <a:endParaRPr lang="en-GB" altLang="en-US">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69" name="Rectangle 7"/>
          <p:cNvSpPr>
            <a:spLocks noGrp="1" noChangeArrowheads="1"/>
          </p:cNvSpPr>
          <p:nvPr>
            <p:ph type="sldNum" sz="quarter" idx="5"/>
          </p:nvPr>
        </p:nvSpPr>
        <p:spPr bwMode="auto">
          <a:noFill/>
          <a:ln>
            <a:miter lim="800000"/>
          </a:ln>
        </p:spPr>
        <p:txBody>
          <a:bodyPr/>
          <a:lstStyle/>
          <a:p>
            <a:fld id="{EA30CD92-B3C4-44BC-9CE7-0E3DEA439831}" type="slidenum">
              <a:rPr lang="en-US" altLang="en-US" smtClean="0"/>
              <a:t>103</a:t>
            </a:fld>
            <a:endParaRPr lang="en-US" altLang="en-US"/>
          </a:p>
        </p:txBody>
      </p:sp>
      <p:sp>
        <p:nvSpPr>
          <p:cNvPr id="1049370"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371"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endParaRPr lang="en-US" altLang="en-US" dirty="0">
              <a:latin typeface="Times"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74" name="Rectangle 7"/>
          <p:cNvSpPr>
            <a:spLocks noGrp="1" noChangeArrowheads="1"/>
          </p:cNvSpPr>
          <p:nvPr>
            <p:ph type="sldNum" sz="quarter" idx="5"/>
          </p:nvPr>
        </p:nvSpPr>
        <p:spPr bwMode="auto">
          <a:noFill/>
          <a:ln>
            <a:miter lim="800000"/>
          </a:ln>
        </p:spPr>
        <p:txBody>
          <a:bodyPr/>
          <a:lstStyle/>
          <a:p>
            <a:fld id="{B11910E8-93B1-4103-989D-4608D48445CB}" type="slidenum">
              <a:rPr lang="en-GB" altLang="en-US" smtClean="0"/>
              <a:t>104</a:t>
            </a:fld>
            <a:endParaRPr lang="en-GB" altLang="en-US"/>
          </a:p>
        </p:txBody>
      </p:sp>
      <p:sp>
        <p:nvSpPr>
          <p:cNvPr id="1049375" name="Rectangle 2"/>
          <p:cNvSpPr>
            <a:spLocks noGrp="1" noRot="1" noChangeAspect="1" noChangeArrowheads="1" noTextEdit="1"/>
          </p:cNvSpPr>
          <p:nvPr>
            <p:ph type="sldImg"/>
          </p:nvPr>
        </p:nvSpPr>
        <p:spPr bwMode="auto">
          <a:xfrm>
            <a:off x="1144588" y="684213"/>
            <a:ext cx="4573587" cy="3430587"/>
          </a:xfrm>
          <a:solidFill>
            <a:srgbClr val="FFFFFF"/>
          </a:solidFill>
          <a:ln>
            <a:solidFill>
              <a:srgbClr val="000000"/>
            </a:solidFill>
            <a:miter lim="800000"/>
          </a:ln>
        </p:spPr>
      </p:sp>
      <p:sp>
        <p:nvSpPr>
          <p:cNvPr id="1049376" name="Rectangle 3"/>
          <p:cNvSpPr>
            <a:spLocks noGrp="1" noChangeArrowheads="1"/>
          </p:cNvSpPr>
          <p:nvPr>
            <p:ph type="body" idx="1"/>
          </p:nvPr>
        </p:nvSpPr>
        <p:spPr bwMode="auto">
          <a:xfrm>
            <a:off x="914400" y="4343400"/>
            <a:ext cx="5029200" cy="4116388"/>
          </a:xfrm>
          <a:solidFill>
            <a:srgbClr val="FFFFFF"/>
          </a:solidFill>
          <a:ln>
            <a:solidFill>
              <a:srgbClr val="000000"/>
            </a:solidFill>
            <a:miter lim="800000"/>
          </a:ln>
        </p:spPr>
        <p:txBody>
          <a:bodyPr wrap="square" numCol="1" anchor="t" anchorCtr="0" compatLnSpc="1"/>
          <a:lstStyle/>
          <a:p>
            <a:endParaRPr lang="nl-NL"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83" name="Slide Image Placeholder 1"/>
          <p:cNvSpPr>
            <a:spLocks noGrp="1" noRot="1" noChangeAspect="1"/>
          </p:cNvSpPr>
          <p:nvPr>
            <p:ph type="sldImg"/>
          </p:nvPr>
        </p:nvSpPr>
        <p:spPr bwMode="auto">
          <a:noFill/>
          <a:ln>
            <a:solidFill>
              <a:srgbClr val="000000"/>
            </a:solidFill>
            <a:miter lim="800000"/>
          </a:ln>
        </p:spPr>
      </p:sp>
      <p:sp>
        <p:nvSpPr>
          <p:cNvPr id="1049384" name="Notes Placeholder 2"/>
          <p:cNvSpPr>
            <a:spLocks noGrp="1"/>
          </p:cNvSpPr>
          <p:nvPr>
            <p:ph type="body" idx="1"/>
          </p:nvPr>
        </p:nvSpPr>
        <p:spPr bwMode="auto">
          <a:noFill/>
        </p:spPr>
        <p:txBody>
          <a:bodyPr wrap="square" numCol="1" anchor="t" anchorCtr="0" compatLnSpc="1"/>
          <a:lstStyle/>
          <a:p>
            <a:endParaRPr lang="en-US"/>
          </a:p>
        </p:txBody>
      </p:sp>
      <p:sp>
        <p:nvSpPr>
          <p:cNvPr id="1049385" name="Slide Number Placeholder 3"/>
          <p:cNvSpPr>
            <a:spLocks noGrp="1"/>
          </p:cNvSpPr>
          <p:nvPr>
            <p:ph type="sldNum" sz="quarter" idx="5"/>
          </p:nvPr>
        </p:nvSpPr>
        <p:spPr bwMode="auto">
          <a:noFill/>
          <a:ln>
            <a:miter lim="800000"/>
          </a:ln>
        </p:spPr>
        <p:txBody>
          <a:bodyPr/>
          <a:lstStyle/>
          <a:p>
            <a:fld id="{D1C69DFB-DEC2-4615-87ED-A3F92B85E639}" type="slidenum">
              <a:rPr lang="en-GB" altLang="en-US" smtClean="0">
                <a:cs typeface="Arial" panose="020B0604020202020204" pitchFamily="34" charset="0"/>
              </a:rPr>
              <a:t>105</a:t>
            </a:fld>
            <a:endParaRPr lang="en-GB" altLang="en-US">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88" name="Rectangle 7"/>
          <p:cNvSpPr>
            <a:spLocks noGrp="1" noChangeArrowheads="1"/>
          </p:cNvSpPr>
          <p:nvPr>
            <p:ph type="sldNum" sz="quarter" idx="5"/>
          </p:nvPr>
        </p:nvSpPr>
        <p:spPr bwMode="auto">
          <a:noFill/>
          <a:ln>
            <a:miter lim="800000"/>
          </a:ln>
        </p:spPr>
        <p:txBody>
          <a:bodyPr/>
          <a:lstStyle/>
          <a:p>
            <a:fld id="{939AF4E5-A9AD-42D1-B8DB-BEAD96FD725F}" type="slidenum">
              <a:rPr lang="en-GB" altLang="en-US" smtClean="0"/>
              <a:t>106</a:t>
            </a:fld>
            <a:endParaRPr lang="en-GB" altLang="en-US"/>
          </a:p>
        </p:txBody>
      </p:sp>
      <p:sp>
        <p:nvSpPr>
          <p:cNvPr id="1049389" name="Rectangle 2"/>
          <p:cNvSpPr>
            <a:spLocks noGrp="1" noRot="1" noChangeAspect="1" noChangeArrowheads="1" noTextEdit="1"/>
          </p:cNvSpPr>
          <p:nvPr>
            <p:ph type="sldImg"/>
          </p:nvPr>
        </p:nvSpPr>
        <p:spPr bwMode="auto">
          <a:xfrm>
            <a:off x="1144588" y="684213"/>
            <a:ext cx="4573587" cy="3430587"/>
          </a:xfrm>
          <a:solidFill>
            <a:srgbClr val="FFFFFF"/>
          </a:solidFill>
          <a:ln>
            <a:solidFill>
              <a:srgbClr val="000000"/>
            </a:solidFill>
            <a:miter lim="800000"/>
          </a:ln>
        </p:spPr>
      </p:sp>
      <p:sp>
        <p:nvSpPr>
          <p:cNvPr id="1049390" name="Rectangle 3"/>
          <p:cNvSpPr>
            <a:spLocks noGrp="1" noChangeArrowheads="1"/>
          </p:cNvSpPr>
          <p:nvPr>
            <p:ph type="body" idx="1"/>
          </p:nvPr>
        </p:nvSpPr>
        <p:spPr bwMode="auto">
          <a:xfrm>
            <a:off x="914400" y="4343400"/>
            <a:ext cx="5029200" cy="4116388"/>
          </a:xfrm>
          <a:solidFill>
            <a:srgbClr val="FFFFFF"/>
          </a:solidFill>
          <a:ln>
            <a:solidFill>
              <a:srgbClr val="000000"/>
            </a:solidFill>
            <a:miter lim="800000"/>
          </a:ln>
        </p:spPr>
        <p:txBody>
          <a:bodyPr wrap="square" numCol="1" anchor="t" anchorCtr="0" compatLnSpc="1"/>
          <a:lstStyle/>
          <a:p>
            <a:endParaRPr lang="nl-NL"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01" name="Rectangle 7"/>
          <p:cNvSpPr>
            <a:spLocks noGrp="1" noChangeArrowheads="1"/>
          </p:cNvSpPr>
          <p:nvPr>
            <p:ph type="sldNum" sz="quarter" idx="5"/>
          </p:nvPr>
        </p:nvSpPr>
        <p:spPr bwMode="auto">
          <a:noFill/>
          <a:ln>
            <a:miter lim="800000"/>
          </a:ln>
        </p:spPr>
        <p:txBody>
          <a:bodyPr/>
          <a:lstStyle/>
          <a:p>
            <a:fld id="{9AC66FCE-572D-4415-8869-931161ACC082}" type="slidenum">
              <a:rPr lang="en-GB" altLang="en-US" smtClean="0">
                <a:cs typeface="Arial" panose="020B0604020202020204" pitchFamily="34" charset="0"/>
              </a:rPr>
              <a:t>107</a:t>
            </a:fld>
            <a:endParaRPr lang="en-GB" altLang="en-US">
              <a:cs typeface="Arial" panose="020B0604020202020204" pitchFamily="34" charset="0"/>
            </a:endParaRPr>
          </a:p>
        </p:txBody>
      </p:sp>
      <p:sp>
        <p:nvSpPr>
          <p:cNvPr id="1049402" name="Rectangle 2"/>
          <p:cNvSpPr>
            <a:spLocks noGrp="1" noRot="1" noChangeAspect="1" noChangeArrowheads="1" noTextEdit="1"/>
          </p:cNvSpPr>
          <p:nvPr>
            <p:ph type="sldImg"/>
          </p:nvPr>
        </p:nvSpPr>
        <p:spPr bwMode="auto">
          <a:xfrm>
            <a:off x="1139825" y="684213"/>
            <a:ext cx="4576763" cy="3432175"/>
          </a:xfrm>
          <a:noFill/>
          <a:ln>
            <a:solidFill>
              <a:srgbClr val="000000"/>
            </a:solidFill>
            <a:miter lim="800000"/>
          </a:ln>
        </p:spPr>
      </p:sp>
      <p:sp>
        <p:nvSpPr>
          <p:cNvPr id="1049403" name="Rectangle 3"/>
          <p:cNvSpPr>
            <a:spLocks noGrp="1" noChangeArrowheads="1"/>
          </p:cNvSpPr>
          <p:nvPr>
            <p:ph type="body" idx="1"/>
          </p:nvPr>
        </p:nvSpPr>
        <p:spPr bwMode="auto">
          <a:xfrm>
            <a:off x="914400" y="4343400"/>
            <a:ext cx="5029200" cy="4116388"/>
          </a:xfrm>
          <a:noFill/>
        </p:spPr>
        <p:txBody>
          <a:bodyPr wrap="square" numCol="1" anchor="t" anchorCtr="0" compatLnSpc="1"/>
          <a:lstStyle/>
          <a:p>
            <a:endParaRPr lang="nl-NL"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Slide Image Placeholder 1"/>
          <p:cNvSpPr>
            <a:spLocks noGrp="1" noRot="1" noChangeAspect="1" noTextEdit="1"/>
          </p:cNvSpPr>
          <p:nvPr>
            <p:ph type="sldImg"/>
          </p:nvPr>
        </p:nvSpPr>
        <p:spPr bwMode="auto">
          <a:noFill/>
          <a:ln>
            <a:solidFill>
              <a:srgbClr val="000000"/>
            </a:solidFill>
            <a:miter lim="800000"/>
          </a:ln>
        </p:spPr>
      </p:sp>
      <p:sp>
        <p:nvSpPr>
          <p:cNvPr id="1048658" name="Notes Placeholder 2"/>
          <p:cNvSpPr>
            <a:spLocks noGrp="1"/>
          </p:cNvSpPr>
          <p:nvPr>
            <p:ph type="body" idx="1"/>
          </p:nvPr>
        </p:nvSpPr>
        <p:spPr bwMode="auto"/>
        <p:txBody>
          <a:bodyPr wrap="square" numCol="1" anchor="t" anchorCtr="0" compatLnSpc="1">
            <a:normAutofit fontScale="92500" lnSpcReduction="10000"/>
          </a:bodyPr>
          <a:lstStyle/>
          <a:p>
            <a:r>
              <a:rPr lang="en-US" dirty="0">
                <a:solidFill>
                  <a:schemeClr val="tx1">
                    <a:lumMod val="50000"/>
                    <a:lumOff val="50000"/>
                  </a:schemeClr>
                </a:solidFill>
                <a:latin typeface="Arial" panose="020B0604020202020204" pitchFamily="34" charset="0"/>
                <a:cs typeface="Arial" panose="020B0604020202020204" pitchFamily="34" charset="0"/>
              </a:rPr>
              <a:t>Morgan P </a:t>
            </a:r>
            <a:r>
              <a:rPr lang="en-US" i="1" dirty="0">
                <a:solidFill>
                  <a:schemeClr val="tx1">
                    <a:lumMod val="50000"/>
                    <a:lumOff val="50000"/>
                  </a:schemeClr>
                </a:solidFill>
                <a:latin typeface="Arial" panose="020B0604020202020204" pitchFamily="34" charset="0"/>
                <a:cs typeface="Arial" panose="020B0604020202020204" pitchFamily="34" charset="0"/>
              </a:rPr>
              <a:t>et al</a:t>
            </a:r>
            <a:r>
              <a:rPr lang="en-US" dirty="0">
                <a:solidFill>
                  <a:schemeClr val="tx1">
                    <a:lumMod val="50000"/>
                    <a:lumOff val="50000"/>
                  </a:schemeClr>
                </a:solidFill>
                <a:latin typeface="Arial" panose="020B0604020202020204" pitchFamily="34" charset="0"/>
                <a:cs typeface="Arial" panose="020B0604020202020204" pitchFamily="34" charset="0"/>
              </a:rPr>
              <a:t>., 2011.  </a:t>
            </a:r>
            <a:r>
              <a:rPr lang="en-US" i="1" dirty="0">
                <a:solidFill>
                  <a:schemeClr val="tx1">
                    <a:lumMod val="50000"/>
                    <a:lumOff val="50000"/>
                  </a:schemeClr>
                </a:solidFill>
                <a:latin typeface="Arial" panose="020B0604020202020204" pitchFamily="34" charset="0"/>
                <a:cs typeface="Arial" panose="020B0604020202020204" pitchFamily="34" charset="0"/>
              </a:rPr>
              <a:t>An International Survey of CL Prescribing for Presbyopia.  </a:t>
            </a:r>
            <a:r>
              <a:rPr lang="en-US" dirty="0" err="1">
                <a:solidFill>
                  <a:schemeClr val="tx1">
                    <a:lumMod val="50000"/>
                    <a:lumOff val="50000"/>
                  </a:schemeClr>
                </a:solidFill>
                <a:latin typeface="Arial" panose="020B0604020202020204" pitchFamily="34" charset="0"/>
                <a:cs typeface="Arial" panose="020B0604020202020204" pitchFamily="34" charset="0"/>
              </a:rPr>
              <a:t>Clin</a:t>
            </a:r>
            <a:r>
              <a:rPr lang="en-US" dirty="0">
                <a:solidFill>
                  <a:schemeClr val="tx1">
                    <a:lumMod val="50000"/>
                    <a:lumOff val="50000"/>
                  </a:schemeClr>
                </a:solidFill>
                <a:latin typeface="Arial" panose="020B0604020202020204" pitchFamily="34" charset="0"/>
                <a:cs typeface="Arial" panose="020B0604020202020204" pitchFamily="34" charset="0"/>
              </a:rPr>
              <a:t> </a:t>
            </a:r>
            <a:r>
              <a:rPr lang="en-US" dirty="0" err="1">
                <a:solidFill>
                  <a:schemeClr val="tx1">
                    <a:lumMod val="50000"/>
                    <a:lumOff val="50000"/>
                  </a:schemeClr>
                </a:solidFill>
                <a:latin typeface="Arial" panose="020B0604020202020204" pitchFamily="34" charset="0"/>
                <a:cs typeface="Arial" panose="020B0604020202020204" pitchFamily="34" charset="0"/>
              </a:rPr>
              <a:t>Exp</a:t>
            </a:r>
            <a:r>
              <a:rPr lang="en-US" dirty="0">
                <a:solidFill>
                  <a:schemeClr val="tx1">
                    <a:lumMod val="50000"/>
                    <a:lumOff val="50000"/>
                  </a:schemeClr>
                </a:solidFill>
                <a:latin typeface="Arial" panose="020B0604020202020204" pitchFamily="34" charset="0"/>
                <a:cs typeface="Arial" panose="020B0604020202020204" pitchFamily="34" charset="0"/>
              </a:rPr>
              <a:t> </a:t>
            </a:r>
            <a:r>
              <a:rPr lang="en-US" dirty="0" err="1">
                <a:solidFill>
                  <a:schemeClr val="tx1">
                    <a:lumMod val="50000"/>
                    <a:lumOff val="50000"/>
                  </a:schemeClr>
                </a:solidFill>
                <a:latin typeface="Arial" panose="020B0604020202020204" pitchFamily="34" charset="0"/>
                <a:cs typeface="Arial" panose="020B0604020202020204" pitchFamily="34" charset="0"/>
              </a:rPr>
              <a:t>Optom</a:t>
            </a:r>
            <a:r>
              <a:rPr lang="en-US" dirty="0">
                <a:solidFill>
                  <a:schemeClr val="tx1">
                    <a:lumMod val="50000"/>
                    <a:lumOff val="50000"/>
                  </a:schemeClr>
                </a:solidFill>
                <a:latin typeface="Arial" panose="020B0604020202020204" pitchFamily="34" charset="0"/>
                <a:cs typeface="Arial" panose="020B0604020202020204" pitchFamily="34" charset="0"/>
              </a:rPr>
              <a:t>.  94(1): 87 – 92.  Note full access to this article is available to all at: http://onlinelibrary.wiley.com/doi/10.1111/j.1444-0938.2010.00524.x/full</a:t>
            </a:r>
          </a:p>
          <a:p>
            <a:endParaRPr lang="en-US" dirty="0">
              <a:solidFill>
                <a:schemeClr val="tx1">
                  <a:lumMod val="50000"/>
                  <a:lumOff val="50000"/>
                </a:schemeClr>
              </a:solidFill>
              <a:latin typeface="Arial" panose="020B0604020202020204" pitchFamily="34" charset="0"/>
              <a:cs typeface="Arial" panose="020B0604020202020204" pitchFamily="34" charset="0"/>
            </a:endParaRPr>
          </a:p>
          <a:p>
            <a:pPr eaLnBrk="1" hangingPunct="1"/>
            <a:r>
              <a:rPr lang="nl-NL" altLang="en-US" dirty="0"/>
              <a:t>63% non-presbyopic lenses</a:t>
            </a:r>
          </a:p>
          <a:p>
            <a:pPr eaLnBrk="1" hangingPunct="1"/>
            <a:r>
              <a:rPr lang="nl-NL" altLang="en-US" dirty="0"/>
              <a:t>29% PPL CLs</a:t>
            </a:r>
          </a:p>
          <a:p>
            <a:pPr eaLnBrk="1" hangingPunct="1"/>
            <a:r>
              <a:rPr lang="nl-NL" altLang="en-US" dirty="0"/>
              <a:t>8% monovision</a:t>
            </a:r>
          </a:p>
          <a:p>
            <a:pPr eaLnBrk="1" hangingPunct="1"/>
            <a:endParaRPr lang="nl-NL" altLang="en-US" dirty="0"/>
          </a:p>
          <a:p>
            <a:pPr eaLnBrk="1" hangingPunct="1"/>
            <a:r>
              <a:rPr lang="nl-NL" altLang="en-US" dirty="0"/>
              <a:t>PPL CLs account for the highest number of new fittings 43%</a:t>
            </a:r>
          </a:p>
          <a:p>
            <a:pPr eaLnBrk="1" hangingPunct="1"/>
            <a:endParaRPr lang="nl-NL" altLang="en-US" dirty="0"/>
          </a:p>
          <a:p>
            <a:pPr eaLnBrk="1" hangingPunct="1"/>
            <a:r>
              <a:rPr lang="nl-NL" altLang="en-US" dirty="0"/>
              <a:t>But... PPL CLs are winning over monovision at long last! Reverse in pattern previoulsy seen  (</a:t>
            </a:r>
            <a:r>
              <a:rPr lang="nl-NL" altLang="en-US" dirty="0">
                <a:solidFill>
                  <a:srgbClr val="FF0000"/>
                </a:solidFill>
              </a:rPr>
              <a:t>x3.6) </a:t>
            </a:r>
          </a:p>
          <a:p>
            <a:pPr eaLnBrk="1" hangingPunct="1"/>
            <a:endParaRPr lang="nl-NL" altLang="en-US" dirty="0"/>
          </a:p>
          <a:p>
            <a:pPr eaLnBrk="1" hangingPunct="1"/>
            <a:r>
              <a:rPr lang="nl-NL" altLang="en-US" dirty="0"/>
              <a:t>Audit of prescribing data, 38 countries, (2005-2009) on over-45 year olds</a:t>
            </a:r>
          </a:p>
          <a:p>
            <a:pPr eaLnBrk="1" hangingPunct="1"/>
            <a:r>
              <a:rPr lang="nl-NL" altLang="en-US" dirty="0"/>
              <a:t>Each country 1000 survey, details of the first 10 CL fittings</a:t>
            </a:r>
          </a:p>
          <a:p>
            <a:pPr eaLnBrk="1" hangingPunct="1"/>
            <a:r>
              <a:rPr lang="nl-NL" altLang="en-US" dirty="0"/>
              <a:t>PRESBYOPIC &gt; 45</a:t>
            </a:r>
          </a:p>
          <a:p>
            <a:pPr eaLnBrk="1" hangingPunct="1"/>
            <a:r>
              <a:rPr lang="nl-NL" altLang="en-US" dirty="0"/>
              <a:t>Subdivided into PPL, monovision, &amp; non-presbyopic lens types (assume patient wearing reading glasses)</a:t>
            </a:r>
          </a:p>
          <a:p>
            <a:pPr eaLnBrk="1" hangingPunct="1"/>
            <a:r>
              <a:rPr lang="nl-NL" altLang="en-US" dirty="0"/>
              <a:t>Over 5 years, 16% of those surveyed presbyopic</a:t>
            </a:r>
          </a:p>
          <a:p>
            <a:pPr eaLnBrk="1" hangingPunct="1"/>
            <a:r>
              <a:rPr lang="nl-NL" altLang="en-US" dirty="0"/>
              <a:t>Huge variation between the 38 countries</a:t>
            </a:r>
          </a:p>
          <a:p>
            <a:pPr eaLnBrk="1" hangingPunct="1"/>
            <a:endParaRPr lang="nl-NL" altLang="en-US" dirty="0"/>
          </a:p>
          <a:p>
            <a:pPr eaLnBrk="1" hangingPunct="1"/>
            <a:endParaRPr lang="en-GB" altLang="en-US" dirty="0"/>
          </a:p>
        </p:txBody>
      </p:sp>
      <p:sp>
        <p:nvSpPr>
          <p:cNvPr id="1048659" name="Slide Number Placeholder 3"/>
          <p:cNvSpPr>
            <a:spLocks noGrp="1"/>
          </p:cNvSpPr>
          <p:nvPr>
            <p:ph type="sldNum" sz="quarter" idx="5"/>
          </p:nvPr>
        </p:nvSpPr>
        <p:spPr bwMode="auto">
          <a:noFill/>
          <a:ln>
            <a:miter lim="800000"/>
          </a:ln>
        </p:spPr>
        <p:txBody>
          <a:bodyPr/>
          <a:lstStyle/>
          <a:p>
            <a:fld id="{8C526CB6-A26B-49C1-9979-E66393D225C8}" type="slidenum">
              <a:rPr lang="en-US" altLang="en-US" smtClean="0">
                <a:cs typeface="Arial" panose="020B0604020202020204" pitchFamily="34" charset="0"/>
              </a:rPr>
              <a:t>10</a:t>
            </a:fld>
            <a:endParaRPr lang="en-US" altLang="en-US">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10" name="Rectangle 7"/>
          <p:cNvSpPr>
            <a:spLocks noGrp="1" noChangeArrowheads="1"/>
          </p:cNvSpPr>
          <p:nvPr>
            <p:ph type="sldNum" sz="quarter" idx="5"/>
          </p:nvPr>
        </p:nvSpPr>
        <p:spPr bwMode="auto">
          <a:noFill/>
          <a:ln>
            <a:miter lim="800000"/>
          </a:ln>
        </p:spPr>
        <p:txBody>
          <a:bodyPr/>
          <a:lstStyle/>
          <a:p>
            <a:fld id="{6E4793BE-8A04-4B3D-B01B-D49BF5D7CD5E}" type="slidenum">
              <a:rPr lang="nl-NL" altLang="en-US" smtClean="0">
                <a:cs typeface="Arial" panose="020B0604020202020204" pitchFamily="34" charset="0"/>
              </a:rPr>
              <a:t>108</a:t>
            </a:fld>
            <a:endParaRPr lang="nl-NL" altLang="en-US">
              <a:cs typeface="Arial" panose="020B0604020202020204" pitchFamily="34" charset="0"/>
            </a:endParaRPr>
          </a:p>
        </p:txBody>
      </p:sp>
      <p:sp>
        <p:nvSpPr>
          <p:cNvPr id="1049411"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ln>
        </p:spPr>
      </p:sp>
      <p:sp>
        <p:nvSpPr>
          <p:cNvPr id="104941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ln>
        </p:spPr>
        <p:txBody>
          <a:bodyPr wrap="square" lIns="91248" tIns="45624" rIns="91248" bIns="45624" numCol="1" anchor="t" anchorCtr="0" compatLnSpc="1"/>
          <a:lstStyle/>
          <a:p>
            <a:endParaRPr lang="nl-NL"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15" name="Rectangle 7"/>
          <p:cNvSpPr>
            <a:spLocks noGrp="1" noChangeArrowheads="1"/>
          </p:cNvSpPr>
          <p:nvPr>
            <p:ph type="sldNum" sz="quarter" idx="5"/>
          </p:nvPr>
        </p:nvSpPr>
        <p:spPr bwMode="auto">
          <a:noFill/>
          <a:ln>
            <a:miter lim="800000"/>
          </a:ln>
        </p:spPr>
        <p:txBody>
          <a:bodyPr/>
          <a:lstStyle/>
          <a:p>
            <a:fld id="{D8AD5109-3B95-4D46-8DA2-DC3FC3A8A4AC}" type="slidenum">
              <a:rPr lang="en-US" altLang="en-US" smtClean="0"/>
              <a:t>109</a:t>
            </a:fld>
            <a:endParaRPr lang="en-US" altLang="en-US"/>
          </a:p>
        </p:txBody>
      </p:sp>
      <p:sp>
        <p:nvSpPr>
          <p:cNvPr id="1049416"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417"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r>
              <a:rPr lang="ja-JP" altLang="en-US">
                <a:solidFill>
                  <a:srgbClr val="000000"/>
                </a:solidFill>
                <a:latin typeface="MS Mincho" panose="02020609040205080304" pitchFamily="49" charset="-128"/>
                <a:ea typeface="MS Mincho" panose="02020609040205080304" pitchFamily="49" charset="-128"/>
              </a:rPr>
              <a:t>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21" name="Rectangle 7"/>
          <p:cNvSpPr>
            <a:spLocks noGrp="1" noChangeArrowheads="1"/>
          </p:cNvSpPr>
          <p:nvPr>
            <p:ph type="sldNum" sz="quarter" idx="5"/>
          </p:nvPr>
        </p:nvSpPr>
        <p:spPr bwMode="auto">
          <a:noFill/>
          <a:ln>
            <a:miter lim="800000"/>
          </a:ln>
        </p:spPr>
        <p:txBody>
          <a:bodyPr/>
          <a:lstStyle/>
          <a:p>
            <a:fld id="{B72A1F72-7B3F-4038-84F6-D3D6CDB08BC6}" type="slidenum">
              <a:rPr lang="nl-NL" altLang="en-US" smtClean="0">
                <a:cs typeface="Arial" panose="020B0604020202020204" pitchFamily="34" charset="0"/>
              </a:rPr>
              <a:t>110</a:t>
            </a:fld>
            <a:endParaRPr lang="nl-NL" altLang="en-US">
              <a:cs typeface="Arial" panose="020B0604020202020204" pitchFamily="34" charset="0"/>
            </a:endParaRPr>
          </a:p>
        </p:txBody>
      </p:sp>
      <p:sp>
        <p:nvSpPr>
          <p:cNvPr id="1049422"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4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ln>
        </p:spPr>
        <p:txBody>
          <a:bodyPr wrap="square" lIns="91248" tIns="45624" rIns="91248" bIns="45624" numCol="1" anchor="t" anchorCtr="0" compatLnSpc="1"/>
          <a:lstStyle/>
          <a:p>
            <a:endParaRPr lang="nl-NL"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29" name="Rectangle 7"/>
          <p:cNvSpPr>
            <a:spLocks noGrp="1" noChangeArrowheads="1"/>
          </p:cNvSpPr>
          <p:nvPr>
            <p:ph type="sldNum" sz="quarter" idx="5"/>
          </p:nvPr>
        </p:nvSpPr>
        <p:spPr bwMode="auto">
          <a:noFill/>
          <a:ln>
            <a:miter lim="800000"/>
          </a:ln>
        </p:spPr>
        <p:txBody>
          <a:bodyPr/>
          <a:lstStyle/>
          <a:p>
            <a:fld id="{CF59F446-AFFF-4B1C-A838-91690F4347DB}" type="slidenum">
              <a:rPr lang="nl-NL" altLang="en-US" smtClean="0">
                <a:cs typeface="Arial" panose="020B0604020202020204" pitchFamily="34" charset="0"/>
              </a:rPr>
              <a:t>111</a:t>
            </a:fld>
            <a:endParaRPr lang="nl-NL" altLang="en-US">
              <a:cs typeface="Arial" panose="020B0604020202020204" pitchFamily="34" charset="0"/>
            </a:endParaRPr>
          </a:p>
        </p:txBody>
      </p:sp>
      <p:sp>
        <p:nvSpPr>
          <p:cNvPr id="1049430"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4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ln>
        </p:spPr>
        <p:txBody>
          <a:bodyPr wrap="square" numCol="1" anchor="t" anchorCtr="0" compatLnSpc="1"/>
          <a:lstStyle/>
          <a:p>
            <a:endParaRPr lang="en-US" alt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36" name="Rectangle 7"/>
          <p:cNvSpPr>
            <a:spLocks noGrp="1" noChangeArrowheads="1"/>
          </p:cNvSpPr>
          <p:nvPr>
            <p:ph type="sldNum" sz="quarter" idx="5"/>
          </p:nvPr>
        </p:nvSpPr>
        <p:spPr bwMode="auto">
          <a:noFill/>
          <a:ln>
            <a:miter lim="800000"/>
          </a:ln>
        </p:spPr>
        <p:txBody>
          <a:bodyPr/>
          <a:lstStyle/>
          <a:p>
            <a:fld id="{57E8ABAE-5367-4327-A09B-411C7D2060D8}" type="slidenum">
              <a:rPr lang="nl-NL" altLang="en-US" smtClean="0">
                <a:cs typeface="Arial" panose="020B0604020202020204" pitchFamily="34" charset="0"/>
              </a:rPr>
              <a:t>112</a:t>
            </a:fld>
            <a:endParaRPr lang="nl-NL" altLang="en-US">
              <a:cs typeface="Arial" panose="020B0604020202020204" pitchFamily="34" charset="0"/>
            </a:endParaRPr>
          </a:p>
        </p:txBody>
      </p:sp>
      <p:sp>
        <p:nvSpPr>
          <p:cNvPr id="1049437"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ln>
        </p:spPr>
      </p:sp>
      <p:sp>
        <p:nvSpPr>
          <p:cNvPr id="104943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ln>
        </p:spPr>
        <p:txBody>
          <a:bodyPr wrap="square" lIns="91248" tIns="45624" rIns="91248" bIns="45624" numCol="1" anchor="t" anchorCtr="0" compatLnSpc="1"/>
          <a:lstStyle/>
          <a:p>
            <a:r>
              <a:rPr lang="en-US" dirty="0">
                <a:solidFill>
                  <a:schemeClr val="tx1">
                    <a:lumMod val="50000"/>
                    <a:lumOff val="50000"/>
                  </a:schemeClr>
                </a:solidFill>
                <a:latin typeface="Arial" panose="020B0604020202020204" pitchFamily="34" charset="0"/>
              </a:rPr>
              <a:t>Christie &amp;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 </a:t>
            </a:r>
            <a:r>
              <a:rPr lang="en-US" dirty="0" err="1">
                <a:solidFill>
                  <a:schemeClr val="tx1">
                    <a:lumMod val="50000"/>
                    <a:lumOff val="50000"/>
                  </a:schemeClr>
                </a:solidFill>
                <a:latin typeface="Arial" panose="020B0604020202020204" pitchFamily="34" charset="0"/>
              </a:rPr>
              <a:t>BCLA</a:t>
            </a:r>
            <a:r>
              <a:rPr lang="en-US" dirty="0">
                <a:solidFill>
                  <a:schemeClr val="tx1">
                    <a:lumMod val="50000"/>
                    <a:lumOff val="50000"/>
                  </a:schemeClr>
                </a:solidFill>
                <a:latin typeface="Arial" panose="020B0604020202020204" pitchFamily="34" charset="0"/>
              </a:rPr>
              <a:t> Annual Clinical Conference, 2008 </a:t>
            </a:r>
          </a:p>
          <a:p>
            <a:endParaRPr lang="de-CH" alt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43" name="Rectangle 7"/>
          <p:cNvSpPr>
            <a:spLocks noGrp="1" noChangeArrowheads="1"/>
          </p:cNvSpPr>
          <p:nvPr>
            <p:ph type="sldNum" sz="quarter" idx="5"/>
          </p:nvPr>
        </p:nvSpPr>
        <p:spPr bwMode="auto">
          <a:noFill/>
          <a:ln>
            <a:miter lim="800000"/>
          </a:ln>
        </p:spPr>
        <p:txBody>
          <a:bodyPr/>
          <a:lstStyle/>
          <a:p>
            <a:fld id="{79C7920A-FA32-448E-AD77-812028AEAD2A}" type="slidenum">
              <a:rPr lang="nl-NL" altLang="en-US" smtClean="0"/>
              <a:t>113</a:t>
            </a:fld>
            <a:endParaRPr lang="nl-NL" altLang="en-US"/>
          </a:p>
        </p:txBody>
      </p:sp>
      <p:sp>
        <p:nvSpPr>
          <p:cNvPr id="1049444"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049445"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endParaRPr lang="nl-NL"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48" name="Slide Image Placeholder 1"/>
          <p:cNvSpPr>
            <a:spLocks noGrp="1" noRot="1" noChangeAspect="1"/>
          </p:cNvSpPr>
          <p:nvPr>
            <p:ph type="sldImg"/>
          </p:nvPr>
        </p:nvSpPr>
        <p:spPr bwMode="auto">
          <a:noFill/>
          <a:ln>
            <a:solidFill>
              <a:srgbClr val="000000"/>
            </a:solidFill>
            <a:miter lim="800000"/>
          </a:ln>
        </p:spPr>
      </p:sp>
      <p:sp>
        <p:nvSpPr>
          <p:cNvPr id="1049449" name="Notes Placeholder 2"/>
          <p:cNvSpPr>
            <a:spLocks noGrp="1"/>
          </p:cNvSpPr>
          <p:nvPr>
            <p:ph type="body" idx="1"/>
          </p:nvPr>
        </p:nvSpPr>
        <p:spPr/>
        <p:txBody>
          <a:bodyPr/>
          <a:lstStyle/>
          <a:p>
            <a:r>
              <a:rPr lang="en-US" dirty="0">
                <a:solidFill>
                  <a:schemeClr val="tx1">
                    <a:lumMod val="50000"/>
                    <a:lumOff val="50000"/>
                  </a:schemeClr>
                </a:solidFill>
                <a:latin typeface="Arial" panose="020B0604020202020204" pitchFamily="34" charset="0"/>
              </a:rPr>
              <a:t>Christie C, </a:t>
            </a:r>
            <a:r>
              <a:rPr lang="en-US" dirty="0" err="1">
                <a:solidFill>
                  <a:schemeClr val="tx1">
                    <a:lumMod val="50000"/>
                    <a:lumOff val="50000"/>
                  </a:schemeClr>
                </a:solidFill>
                <a:latin typeface="Arial" panose="020B0604020202020204" pitchFamily="34" charset="0"/>
              </a:rPr>
              <a:t>Beerten</a:t>
            </a:r>
            <a:r>
              <a:rPr lang="en-US" dirty="0">
                <a:solidFill>
                  <a:schemeClr val="tx1">
                    <a:lumMod val="50000"/>
                    <a:lumOff val="50000"/>
                  </a:schemeClr>
                </a:solidFill>
                <a:latin typeface="Arial" panose="020B0604020202020204" pitchFamily="34" charset="0"/>
              </a:rPr>
              <a:t> R, 2007.  </a:t>
            </a:r>
            <a:r>
              <a:rPr lang="en-US" i="1" dirty="0">
                <a:solidFill>
                  <a:schemeClr val="tx1">
                    <a:lumMod val="50000"/>
                    <a:lumOff val="50000"/>
                  </a:schemeClr>
                </a:solidFill>
                <a:latin typeface="Arial" panose="020B0604020202020204" pitchFamily="34" charset="0"/>
              </a:rPr>
              <a:t>The Correction of Presbyopia with Contact Lenses </a:t>
            </a:r>
          </a:p>
          <a:p>
            <a:r>
              <a:rPr lang="en-US" i="1" dirty="0">
                <a:solidFill>
                  <a:schemeClr val="tx1">
                    <a:lumMod val="50000"/>
                    <a:lumOff val="50000"/>
                  </a:schemeClr>
                </a:solidFill>
                <a:latin typeface="Arial" panose="020B0604020202020204" pitchFamily="34" charset="0"/>
              </a:rPr>
              <a:t>Optometry in Practice</a:t>
            </a:r>
            <a:r>
              <a:rPr lang="en-US" dirty="0">
                <a:solidFill>
                  <a:schemeClr val="tx1">
                    <a:lumMod val="50000"/>
                    <a:lumOff val="50000"/>
                  </a:schemeClr>
                </a:solidFill>
                <a:latin typeface="Arial" panose="020B0604020202020204" pitchFamily="34" charset="0"/>
              </a:rPr>
              <a:t>.  8(1): 19 – 30.</a:t>
            </a:r>
          </a:p>
          <a:p>
            <a:endParaRPr lang="en-GB" dirty="0"/>
          </a:p>
        </p:txBody>
      </p:sp>
      <p:sp>
        <p:nvSpPr>
          <p:cNvPr id="1049450" name="Slide Number Placeholder 3"/>
          <p:cNvSpPr>
            <a:spLocks noGrp="1"/>
          </p:cNvSpPr>
          <p:nvPr>
            <p:ph type="sldNum" sz="quarter" idx="5"/>
          </p:nvPr>
        </p:nvSpPr>
        <p:spPr bwMode="auto">
          <a:noFill/>
          <a:ln>
            <a:miter lim="800000"/>
          </a:ln>
        </p:spPr>
        <p:txBody>
          <a:bodyPr/>
          <a:lstStyle/>
          <a:p>
            <a:fld id="{90604647-AD36-487B-AFE3-D90B11F57C29}" type="slidenum">
              <a:rPr lang="en-GB" altLang="en-US" smtClean="0">
                <a:cs typeface="Arial" panose="020B0604020202020204" pitchFamily="34" charset="0"/>
              </a:rPr>
              <a:t>114</a:t>
            </a:fld>
            <a:endParaRPr lang="en-GB" altLang="en-US">
              <a:cs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53" name="Rectangle 7"/>
          <p:cNvSpPr>
            <a:spLocks noGrp="1" noChangeArrowheads="1"/>
          </p:cNvSpPr>
          <p:nvPr>
            <p:ph type="sldNum" sz="quarter" idx="5"/>
          </p:nvPr>
        </p:nvSpPr>
        <p:spPr bwMode="auto">
          <a:noFill/>
          <a:ln>
            <a:miter lim="800000"/>
          </a:ln>
        </p:spPr>
        <p:txBody>
          <a:bodyPr/>
          <a:lstStyle/>
          <a:p>
            <a:fld id="{69601733-9963-4E61-968E-674A69262214}" type="slidenum">
              <a:rPr lang="en-GB" altLang="en-US" smtClean="0"/>
              <a:t>115</a:t>
            </a:fld>
            <a:endParaRPr lang="en-GB" altLang="en-US"/>
          </a:p>
        </p:txBody>
      </p:sp>
      <p:sp>
        <p:nvSpPr>
          <p:cNvPr id="1049454" name="Rectangle 2"/>
          <p:cNvSpPr>
            <a:spLocks noGrp="1" noRot="1" noChangeAspect="1" noChangeArrowheads="1" noTextEdit="1"/>
          </p:cNvSpPr>
          <p:nvPr>
            <p:ph type="sldImg"/>
          </p:nvPr>
        </p:nvSpPr>
        <p:spPr bwMode="auto">
          <a:noFill/>
          <a:ln>
            <a:solidFill>
              <a:srgbClr val="000000"/>
            </a:solidFill>
            <a:miter lim="800000"/>
          </a:ln>
        </p:spPr>
      </p:sp>
      <p:sp>
        <p:nvSpPr>
          <p:cNvPr id="1049455" name="Rectangle 3"/>
          <p:cNvSpPr>
            <a:spLocks noGrp="1" noChangeArrowheads="1"/>
          </p:cNvSpPr>
          <p:nvPr>
            <p:ph type="body" idx="1"/>
          </p:nvPr>
        </p:nvSpPr>
        <p:spPr bwMode="auto">
          <a:noFill/>
        </p:spPr>
        <p:txBody>
          <a:bodyPr wrap="square" numCol="1" anchor="t" anchorCtr="0" compatLnSpc="1"/>
          <a:lstStyle/>
          <a:p>
            <a:endParaRPr lang="nl-NL"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59" name="Rectangle 7"/>
          <p:cNvSpPr>
            <a:spLocks noGrp="1" noChangeArrowheads="1"/>
          </p:cNvSpPr>
          <p:nvPr>
            <p:ph type="sldNum" sz="quarter" idx="5"/>
          </p:nvPr>
        </p:nvSpPr>
        <p:spPr bwMode="auto">
          <a:noFill/>
          <a:ln>
            <a:miter lim="800000"/>
          </a:ln>
        </p:spPr>
        <p:txBody>
          <a:bodyPr/>
          <a:lstStyle/>
          <a:p>
            <a:fld id="{FCA8188F-3BE7-4418-8085-D393B2D15B75}" type="slidenum">
              <a:rPr lang="en-GB" altLang="en-US" smtClean="0">
                <a:latin typeface="Arial" panose="020B0604020202020204" pitchFamily="34" charset="0"/>
              </a:rPr>
              <a:t>116</a:t>
            </a:fld>
            <a:endParaRPr lang="en-GB" altLang="en-US">
              <a:latin typeface="Arial" panose="020B0604020202020204" pitchFamily="34" charset="0"/>
            </a:endParaRPr>
          </a:p>
        </p:txBody>
      </p:sp>
      <p:sp>
        <p:nvSpPr>
          <p:cNvPr id="1049460" name="Rectangle 2"/>
          <p:cNvSpPr>
            <a:spLocks noGrp="1" noRot="1" noChangeAspect="1" noChangeArrowheads="1" noTextEdit="1"/>
          </p:cNvSpPr>
          <p:nvPr>
            <p:ph type="sldImg"/>
          </p:nvPr>
        </p:nvSpPr>
        <p:spPr bwMode="auto">
          <a:noFill/>
          <a:ln>
            <a:solidFill>
              <a:srgbClr val="000000"/>
            </a:solidFill>
            <a:miter lim="800000"/>
          </a:ln>
        </p:spPr>
      </p:sp>
      <p:sp>
        <p:nvSpPr>
          <p:cNvPr id="1049461" name="Rectangle 3"/>
          <p:cNvSpPr>
            <a:spLocks noGrp="1" noChangeArrowheads="1"/>
          </p:cNvSpPr>
          <p:nvPr>
            <p:ph type="body" idx="1"/>
          </p:nvPr>
        </p:nvSpPr>
        <p:spPr bwMode="auto">
          <a:noFill/>
        </p:spPr>
        <p:txBody>
          <a:bodyPr wrap="square" numCol="1" anchor="t" anchorCtr="0" compatLnSpc="1"/>
          <a:lstStyle/>
          <a:p>
            <a:pPr eaLnBrk="1" hangingPunct="1"/>
            <a:endParaRPr lang="nl-NL" altLang="en-US" dirty="0"/>
          </a:p>
          <a:p>
            <a:pPr eaLnBrk="1" hangingPunct="1"/>
            <a:endParaRPr lang="nl-NL" alt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64" name="Rectangle 7"/>
          <p:cNvSpPr>
            <a:spLocks noGrp="1" noChangeArrowheads="1"/>
          </p:cNvSpPr>
          <p:nvPr>
            <p:ph type="sldNum" sz="quarter" idx="5"/>
          </p:nvPr>
        </p:nvSpPr>
        <p:spPr bwMode="auto">
          <a:noFill/>
          <a:ln>
            <a:miter lim="800000"/>
          </a:ln>
        </p:spPr>
        <p:txBody>
          <a:bodyPr/>
          <a:lstStyle/>
          <a:p>
            <a:fld id="{BF78326A-DBEB-40C6-8A0C-751A00F46B82}" type="slidenum">
              <a:rPr lang="en-GB" altLang="en-US" smtClean="0">
                <a:latin typeface="Arial" panose="020B0604020202020204" pitchFamily="34" charset="0"/>
                <a:cs typeface="Arial" panose="020B0604020202020204" pitchFamily="34" charset="0"/>
              </a:rPr>
              <a:t>117</a:t>
            </a:fld>
            <a:endParaRPr lang="en-GB" altLang="en-US">
              <a:latin typeface="Arial" panose="020B0604020202020204" pitchFamily="34" charset="0"/>
              <a:cs typeface="Arial" panose="020B0604020202020204" pitchFamily="34" charset="0"/>
            </a:endParaRPr>
          </a:p>
        </p:txBody>
      </p:sp>
      <p:sp>
        <p:nvSpPr>
          <p:cNvPr id="1049465" name="Rectangle 2"/>
          <p:cNvSpPr>
            <a:spLocks noGrp="1" noRot="1" noChangeAspect="1" noChangeArrowheads="1" noTextEdit="1"/>
          </p:cNvSpPr>
          <p:nvPr>
            <p:ph type="sldImg"/>
          </p:nvPr>
        </p:nvSpPr>
        <p:spPr bwMode="auto">
          <a:noFill/>
          <a:ln>
            <a:solidFill>
              <a:srgbClr val="000000"/>
            </a:solidFill>
            <a:miter lim="800000"/>
          </a:ln>
        </p:spPr>
      </p:sp>
      <p:sp>
        <p:nvSpPr>
          <p:cNvPr id="1049466"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nl-NL" altLang="en-US" sz="18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79"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580" name="Title 1"/>
          <p:cNvSpPr>
            <a:spLocks noGrp="1"/>
          </p:cNvSpPr>
          <p:nvPr>
            <p:ph type="ctrTitle"/>
          </p:nvPr>
        </p:nvSpPr>
        <p:spPr>
          <a:xfrm>
            <a:off x="685800" y="2130425"/>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1048581"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048617"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618" name="Titel 1"/>
          <p:cNvSpPr>
            <a:spLocks noGrp="1"/>
          </p:cNvSpPr>
          <p:nvPr>
            <p:ph type="ctrTitle" hasCustomPrompt="1"/>
          </p:nvPr>
        </p:nvSpPr>
        <p:spPr>
          <a:xfrm>
            <a:off x="685800" y="2130425"/>
            <a:ext cx="7772400" cy="1470025"/>
          </a:xfrm>
          <a:prstGeom prst="rect">
            <a:avLst/>
          </a:prstGeom>
        </p:spPr>
        <p:txBody>
          <a:bodyPr/>
          <a:lstStyle/>
          <a:p>
            <a:r>
              <a:rPr lang="nl-NL"/>
              <a:t>Klik om de stijl te bewerken</a:t>
            </a:r>
          </a:p>
        </p:txBody>
      </p:sp>
      <p:sp>
        <p:nvSpPr>
          <p:cNvPr id="1048619" name="Ondertitel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1048835"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836" name="Title 1"/>
          <p:cNvSpPr>
            <a:spLocks noGrp="1"/>
          </p:cNvSpPr>
          <p:nvPr>
            <p:ph type="title"/>
          </p:nvPr>
        </p:nvSpPr>
        <p:spPr>
          <a:xfrm>
            <a:off x="76200" y="76200"/>
            <a:ext cx="8991600" cy="1676400"/>
          </a:xfrm>
          <a:prstGeom prst="rect">
            <a:avLst/>
          </a:prstGeom>
        </p:spPr>
        <p:txBody>
          <a:bodyPr/>
          <a:lstStyle/>
          <a:p>
            <a:r>
              <a:rPr lang="en-US"/>
              <a:t>Click to edit Master title style</a:t>
            </a:r>
            <a:endParaRPr lang="en-GB"/>
          </a:p>
        </p:txBody>
      </p:sp>
      <p:sp>
        <p:nvSpPr>
          <p:cNvPr id="1048837" name="Text Placeholder 2"/>
          <p:cNvSpPr>
            <a:spLocks noGrp="1"/>
          </p:cNvSpPr>
          <p:nvPr>
            <p:ph type="body" sz="half" idx="1"/>
          </p:nvPr>
        </p:nvSpPr>
        <p:spPr>
          <a:xfrm>
            <a:off x="838200" y="1981200"/>
            <a:ext cx="3378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8838" name="ClipArt Placeholder 3"/>
          <p:cNvSpPr>
            <a:spLocks noGrp="1"/>
          </p:cNvSpPr>
          <p:nvPr>
            <p:ph type="clipArt" sz="half" idx="2"/>
          </p:nvPr>
        </p:nvSpPr>
        <p:spPr>
          <a:xfrm>
            <a:off x="4368800" y="1981200"/>
            <a:ext cx="3378200" cy="4114800"/>
          </a:xfrm>
        </p:spPr>
        <p:txBody>
          <a:bodyPr/>
          <a:lstStyle/>
          <a:p>
            <a:pPr lvl="0"/>
            <a:endParaRPr lang="en-GB" noProof="0"/>
          </a:p>
        </p:txBody>
      </p:sp>
    </p:spTree>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1049182"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9183"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1049529"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9530" name="Title 1"/>
          <p:cNvSpPr>
            <a:spLocks noGrp="1"/>
          </p:cNvSpPr>
          <p:nvPr>
            <p:ph type="title"/>
          </p:nvPr>
        </p:nvSpPr>
        <p:spPr>
          <a:xfrm>
            <a:off x="381000" y="304800"/>
            <a:ext cx="7924800" cy="838200"/>
          </a:xfrm>
          <a:prstGeom prst="rect">
            <a:avLst/>
          </a:prstGeom>
        </p:spPr>
        <p:txBody>
          <a:bodyPr/>
          <a:lstStyle/>
          <a:p>
            <a:r>
              <a:rPr lang="en-US"/>
              <a:t>Click to edit Master title style</a:t>
            </a:r>
            <a:endParaRPr lang="en-GB"/>
          </a:p>
        </p:txBody>
      </p:sp>
      <p:sp>
        <p:nvSpPr>
          <p:cNvPr id="1049531" name="SmartArt Placeholder 2"/>
          <p:cNvSpPr>
            <a:spLocks noGrp="1"/>
          </p:cNvSpPr>
          <p:nvPr>
            <p:ph type="pic" idx="1"/>
          </p:nvPr>
        </p:nvSpPr>
        <p:spPr>
          <a:xfrm>
            <a:off x="381000" y="1371600"/>
            <a:ext cx="7391400" cy="4343400"/>
          </a:xfrm>
        </p:spPr>
        <p:txBody>
          <a:bodyPr/>
          <a:lstStyle/>
          <a:p>
            <a:pPr lvl="0"/>
            <a:endParaRPr lang="en-GB"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48599"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solidFill>
                  <a:prstClr val="white"/>
                </a:solidFill>
              </a:rPr>
              <a:t>			    </a:t>
            </a:r>
            <a:r>
              <a:rPr lang="en-US" b="1" dirty="0">
                <a:solidFill>
                  <a:prstClr val="white"/>
                </a:solidFill>
              </a:rPr>
              <a:t>IACLE SPONSORS</a:t>
            </a:r>
            <a:endParaRPr lang="en-CA" b="1" dirty="0">
              <a:solidFill>
                <a:prstClr val="white"/>
              </a:solidFill>
            </a:endParaRPr>
          </a:p>
        </p:txBody>
      </p:sp>
      <p:sp>
        <p:nvSpPr>
          <p:cNvPr id="1048600"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2097155" name="Picture 14"/>
          <p:cNvPicPr>
            <a:picLocks noChangeAspect="1"/>
          </p:cNvPicPr>
          <p:nvPr userDrawn="1"/>
        </p:nvPicPr>
        <p:blipFill>
          <a:blip r:embed="rId2" cstate="print"/>
          <a:srcRect/>
          <a:stretch>
            <a:fillRect/>
          </a:stretch>
        </p:blipFill>
        <p:spPr bwMode="auto">
          <a:xfrm>
            <a:off x="312740" y="2095500"/>
            <a:ext cx="2486025" cy="1866900"/>
          </a:xfrm>
          <a:prstGeom prst="rect">
            <a:avLst/>
          </a:prstGeom>
          <a:noFill/>
          <a:ln>
            <a:noFill/>
          </a:ln>
        </p:spPr>
      </p:pic>
      <p:pic>
        <p:nvPicPr>
          <p:cNvPr id="2097156" name="Picture 15"/>
          <p:cNvPicPr>
            <a:picLocks noChangeAspect="1"/>
          </p:cNvPicPr>
          <p:nvPr userDrawn="1"/>
        </p:nvPicPr>
        <p:blipFill>
          <a:blip r:embed="rId3" cstate="print"/>
          <a:srcRect/>
          <a:stretch>
            <a:fillRect/>
          </a:stretch>
        </p:blipFill>
        <p:spPr bwMode="auto">
          <a:xfrm>
            <a:off x="312740" y="4876800"/>
            <a:ext cx="2486025" cy="1219200"/>
          </a:xfrm>
          <a:prstGeom prst="rect">
            <a:avLst/>
          </a:prstGeom>
          <a:noFill/>
          <a:ln>
            <a:noFill/>
          </a:ln>
        </p:spPr>
      </p:pic>
      <p:sp>
        <p:nvSpPr>
          <p:cNvPr id="1048601" name="TextBox 16"/>
          <p:cNvSpPr txBox="1">
            <a:spLocks noChangeArrowheads="1"/>
          </p:cNvSpPr>
          <p:nvPr userDrawn="1"/>
        </p:nvSpPr>
        <p:spPr bwMode="auto">
          <a:xfrm>
            <a:off x="312740" y="2514600"/>
            <a:ext cx="2486025" cy="70103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dirty="0">
                <a:solidFill>
                  <a:prstClr val="white"/>
                </a:solidFill>
                <a:latin typeface="Arial" panose="020B0604020202020204" pitchFamily="34" charset="0"/>
                <a:cs typeface="Arial" panose="020B0604020202020204" pitchFamily="34" charset="0"/>
              </a:rPr>
              <a:t>Industry</a:t>
            </a:r>
          </a:p>
          <a:p>
            <a:pPr eaLnBrk="1" hangingPunct="1"/>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sp>
        <p:nvSpPr>
          <p:cNvPr id="1048602" name="TextBox 16"/>
          <p:cNvSpPr txBox="1">
            <a:spLocks noChangeArrowheads="1"/>
          </p:cNvSpPr>
          <p:nvPr userDrawn="1"/>
        </p:nvSpPr>
        <p:spPr bwMode="auto">
          <a:xfrm>
            <a:off x="312740" y="5008567"/>
            <a:ext cx="2486025" cy="70104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dirty="0">
                <a:solidFill>
                  <a:prstClr val="white"/>
                </a:solidFill>
                <a:latin typeface="Arial" panose="020B0604020202020204" pitchFamily="34" charset="0"/>
                <a:cs typeface="Arial" panose="020B0604020202020204" pitchFamily="34" charset="0"/>
              </a:rPr>
              <a:t>Previous</a:t>
            </a:r>
          </a:p>
          <a:p>
            <a:pPr eaLnBrk="1" hangingPunct="1"/>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pic>
        <p:nvPicPr>
          <p:cNvPr id="2097157" name="Picture 10"/>
          <p:cNvPicPr>
            <a:picLocks noChangeAspect="1"/>
          </p:cNvPicPr>
          <p:nvPr userDrawn="1"/>
        </p:nvPicPr>
        <p:blipFill>
          <a:blip r:embed="rId4" cstate="print"/>
          <a:srcRect/>
          <a:stretch>
            <a:fillRect/>
          </a:stretch>
        </p:blipFill>
        <p:spPr bwMode="auto">
          <a:xfrm>
            <a:off x="3200402" y="2659067"/>
            <a:ext cx="5605463" cy="18875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104962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104962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1"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1048592"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1049629"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1049630"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49631"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619"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1049620"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49621"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624" name="Title 1"/>
          <p:cNvSpPr>
            <a:spLocks noGrp="1"/>
          </p:cNvSpPr>
          <p:nvPr>
            <p:ph type="title"/>
          </p:nvPr>
        </p:nvSpPr>
        <p:spPr/>
        <p:txBody>
          <a:bodyPr/>
          <a:lstStyle/>
          <a:p>
            <a:r>
              <a:rPr lang="en-US"/>
              <a:t>Click to edit Master title style</a:t>
            </a:r>
            <a:endParaRPr lang="en-CA"/>
          </a:p>
        </p:txBody>
      </p:sp>
      <p:sp>
        <p:nvSpPr>
          <p:cNvPr id="1049625"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49626"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49627"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49628"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49610"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t>IACLE Sponsors</a:t>
            </a:r>
            <a:endParaRPr lang="en-CA" dirty="0"/>
          </a:p>
        </p:txBody>
      </p:sp>
      <p:pic>
        <p:nvPicPr>
          <p:cNvPr id="2097406" name="Picture 7"/>
          <p:cNvPicPr>
            <a:picLocks noChangeAspect="1"/>
          </p:cNvPicPr>
          <p:nvPr/>
        </p:nvPicPr>
        <p:blipFill>
          <a:blip r:embed="rId2" cstate="print"/>
          <a:srcRect/>
          <a:stretch>
            <a:fillRect/>
          </a:stretch>
        </p:blipFill>
        <p:spPr bwMode="auto">
          <a:xfrm>
            <a:off x="6457950" y="3505200"/>
            <a:ext cx="1695450" cy="581025"/>
          </a:xfrm>
          <a:prstGeom prst="rect">
            <a:avLst/>
          </a:prstGeom>
          <a:noFill/>
          <a:ln w="9525">
            <a:noFill/>
            <a:miter lim="800000"/>
            <a:headEnd/>
            <a:tailEnd/>
          </a:ln>
        </p:spPr>
      </p:pic>
      <p:pic>
        <p:nvPicPr>
          <p:cNvPr id="2097407" name="Picture 8"/>
          <p:cNvPicPr>
            <a:picLocks noChangeAspect="1"/>
          </p:cNvPicPr>
          <p:nvPr/>
        </p:nvPicPr>
        <p:blipFill>
          <a:blip r:embed="rId3" cstate="print"/>
          <a:srcRect/>
          <a:stretch>
            <a:fillRect/>
          </a:stretch>
        </p:blipFill>
        <p:spPr bwMode="auto">
          <a:xfrm>
            <a:off x="3962400" y="3505200"/>
            <a:ext cx="1943100" cy="581025"/>
          </a:xfrm>
          <a:prstGeom prst="rect">
            <a:avLst/>
          </a:prstGeom>
          <a:noFill/>
          <a:ln w="9525">
            <a:noFill/>
            <a:miter lim="800000"/>
            <a:headEnd/>
            <a:tailEnd/>
          </a:ln>
        </p:spPr>
      </p:pic>
      <p:pic>
        <p:nvPicPr>
          <p:cNvPr id="2097408" name="Picture 9"/>
          <p:cNvPicPr>
            <a:picLocks noChangeAspect="1"/>
          </p:cNvPicPr>
          <p:nvPr/>
        </p:nvPicPr>
        <p:blipFill>
          <a:blip r:embed="rId4" cstate="print"/>
          <a:srcRect/>
          <a:stretch>
            <a:fillRect/>
          </a:stretch>
        </p:blipFill>
        <p:spPr bwMode="auto">
          <a:xfrm>
            <a:off x="6457950" y="2590800"/>
            <a:ext cx="2000250" cy="581025"/>
          </a:xfrm>
          <a:prstGeom prst="rect">
            <a:avLst/>
          </a:prstGeom>
          <a:noFill/>
          <a:ln w="9525">
            <a:noFill/>
            <a:miter lim="800000"/>
            <a:headEnd/>
            <a:tailEnd/>
          </a:ln>
        </p:spPr>
      </p:pic>
      <p:pic>
        <p:nvPicPr>
          <p:cNvPr id="2097409" name="Picture 10"/>
          <p:cNvPicPr>
            <a:picLocks noChangeAspect="1"/>
          </p:cNvPicPr>
          <p:nvPr/>
        </p:nvPicPr>
        <p:blipFill>
          <a:blip r:embed="rId5" cstate="print"/>
          <a:srcRect/>
          <a:stretch>
            <a:fillRect/>
          </a:stretch>
        </p:blipFill>
        <p:spPr bwMode="auto">
          <a:xfrm>
            <a:off x="5334000" y="2619375"/>
            <a:ext cx="685800" cy="581025"/>
          </a:xfrm>
          <a:prstGeom prst="rect">
            <a:avLst/>
          </a:prstGeom>
          <a:noFill/>
          <a:ln w="9525">
            <a:noFill/>
            <a:miter lim="800000"/>
            <a:headEnd/>
            <a:tailEnd/>
          </a:ln>
        </p:spPr>
      </p:pic>
      <p:pic>
        <p:nvPicPr>
          <p:cNvPr id="2097410" name="Picture 11"/>
          <p:cNvPicPr>
            <a:picLocks noChangeAspect="1"/>
          </p:cNvPicPr>
          <p:nvPr/>
        </p:nvPicPr>
        <p:blipFill>
          <a:blip r:embed="rId6" cstate="print"/>
          <a:srcRect/>
          <a:stretch>
            <a:fillRect/>
          </a:stretch>
        </p:blipFill>
        <p:spPr bwMode="auto">
          <a:xfrm>
            <a:off x="3609975" y="2667000"/>
            <a:ext cx="1143000" cy="581025"/>
          </a:xfrm>
          <a:prstGeom prst="rect">
            <a:avLst/>
          </a:prstGeom>
          <a:noFill/>
          <a:ln w="9525">
            <a:noFill/>
            <a:miter lim="800000"/>
            <a:headEnd/>
            <a:tailEnd/>
          </a:ln>
        </p:spPr>
      </p:pic>
      <p:sp>
        <p:nvSpPr>
          <p:cNvPr id="1049611"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2097411" name="Picture 13"/>
          <p:cNvPicPr>
            <a:picLocks noChangeAspect="1"/>
          </p:cNvPicPr>
          <p:nvPr/>
        </p:nvPicPr>
        <p:blipFill>
          <a:blip r:embed="rId7" cstate="print"/>
          <a:srcRect/>
          <a:stretch>
            <a:fillRect/>
          </a:stretch>
        </p:blipFill>
        <p:spPr bwMode="auto">
          <a:xfrm>
            <a:off x="4905375" y="4905375"/>
            <a:ext cx="2105025" cy="581025"/>
          </a:xfrm>
          <a:prstGeom prst="rect">
            <a:avLst/>
          </a:prstGeom>
          <a:noFill/>
          <a:ln w="9525">
            <a:noFill/>
            <a:miter lim="800000"/>
            <a:headEnd/>
            <a:tailEnd/>
          </a:ln>
        </p:spPr>
      </p:pic>
      <p:pic>
        <p:nvPicPr>
          <p:cNvPr id="2097412" name="Picture 14"/>
          <p:cNvPicPr>
            <a:picLocks noChangeAspect="1"/>
          </p:cNvPicPr>
          <p:nvPr/>
        </p:nvPicPr>
        <p:blipFill>
          <a:blip r:embed="rId8" cstate="print"/>
          <a:srcRect/>
          <a:stretch>
            <a:fillRect/>
          </a:stretch>
        </p:blipFill>
        <p:spPr bwMode="auto">
          <a:xfrm>
            <a:off x="333375" y="2476500"/>
            <a:ext cx="2486025" cy="1866900"/>
          </a:xfrm>
          <a:prstGeom prst="rect">
            <a:avLst/>
          </a:prstGeom>
          <a:noFill/>
          <a:ln w="9525">
            <a:noFill/>
            <a:miter lim="800000"/>
            <a:headEnd/>
            <a:tailEnd/>
          </a:ln>
        </p:spPr>
      </p:pic>
      <p:pic>
        <p:nvPicPr>
          <p:cNvPr id="2097413" name="Picture 15"/>
          <p:cNvPicPr>
            <a:picLocks noChangeAspect="1"/>
          </p:cNvPicPr>
          <p:nvPr/>
        </p:nvPicPr>
        <p:blipFill>
          <a:blip r:embed="rId9" cstate="print"/>
          <a:srcRect/>
          <a:stretch>
            <a:fillRect/>
          </a:stretch>
        </p:blipFill>
        <p:spPr bwMode="auto">
          <a:xfrm>
            <a:off x="333375" y="4572000"/>
            <a:ext cx="2486025" cy="1219200"/>
          </a:xfrm>
          <a:prstGeom prst="rect">
            <a:avLst/>
          </a:prstGeom>
          <a:noFill/>
          <a:ln w="9525">
            <a:noFill/>
            <a:miter lim="800000"/>
            <a:headEnd/>
            <a:tailEnd/>
          </a:ln>
        </p:spPr>
      </p:pic>
      <p:sp>
        <p:nvSpPr>
          <p:cNvPr id="1049612" name="TextBox 16"/>
          <p:cNvSpPr txBox="1">
            <a:spLocks noChangeArrowheads="1"/>
          </p:cNvSpPr>
          <p:nvPr/>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a:solidFill>
                  <a:schemeClr val="bg1"/>
                </a:solidFill>
                <a:latin typeface="Times New Roman" panose="02020603050405020304" pitchFamily="18" charset="0"/>
                <a:cs typeface="Times New Roman" panose="02020603050405020304" pitchFamily="18" charset="0"/>
              </a:rPr>
              <a:t>Industry</a:t>
            </a:r>
          </a:p>
          <a:p>
            <a:pPr algn="ctr"/>
            <a:r>
              <a:rPr lang="en-GB" altLang="en-US" sz="2800">
                <a:solidFill>
                  <a:schemeClr val="bg1"/>
                </a:solidFill>
                <a:latin typeface="Times New Roman" panose="02020603050405020304" pitchFamily="18" charset="0"/>
                <a:cs typeface="Times New Roman" panose="02020603050405020304" pitchFamily="18" charset="0"/>
              </a:rPr>
              <a:t>Supporters</a:t>
            </a:r>
            <a:endParaRPr lang="en-CA" altLang="en-US" sz="2800">
              <a:solidFill>
                <a:schemeClr val="bg1"/>
              </a:solidFill>
              <a:latin typeface="Times New Roman" panose="02020603050405020304" pitchFamily="18" charset="0"/>
              <a:cs typeface="Times New Roman" panose="02020603050405020304" pitchFamily="18" charset="0"/>
            </a:endParaRPr>
          </a:p>
        </p:txBody>
      </p:sp>
      <p:sp>
        <p:nvSpPr>
          <p:cNvPr id="1049613" name="TextBox 17"/>
          <p:cNvSpPr txBox="1">
            <a:spLocks noChangeArrowheads="1"/>
          </p:cNvSpPr>
          <p:nvPr/>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a:solidFill>
                  <a:schemeClr val="bg1"/>
                </a:solidFill>
                <a:latin typeface="Times New Roman" panose="02020603050405020304" pitchFamily="18" charset="0"/>
                <a:cs typeface="Times New Roman" panose="02020603050405020304" pitchFamily="18" charset="0"/>
              </a:rPr>
              <a:t>Major In-Kind</a:t>
            </a:r>
          </a:p>
          <a:p>
            <a:pPr algn="ctr"/>
            <a:r>
              <a:rPr lang="en-GB" altLang="en-US" sz="2800">
                <a:solidFill>
                  <a:schemeClr val="bg1"/>
                </a:solidFill>
                <a:latin typeface="Times New Roman" panose="02020603050405020304" pitchFamily="18" charset="0"/>
                <a:cs typeface="Times New Roman" panose="02020603050405020304" pitchFamily="18" charset="0"/>
              </a:rPr>
              <a:t>Supporter</a:t>
            </a:r>
            <a:endParaRPr lang="en-CA"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sz="2489" dirty="0">
                <a:solidFill>
                  <a:prstClr val="white"/>
                </a:solidFill>
              </a:rPr>
              <a:t>			    </a:t>
            </a:r>
            <a:r>
              <a:rPr lang="en-US" sz="2489" b="1" dirty="0">
                <a:solidFill>
                  <a:prstClr val="white"/>
                </a:solidFill>
              </a:rPr>
              <a:t>IACLE SPONSORS</a:t>
            </a:r>
            <a:endParaRPr lang="en-CA" sz="2489"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889" dirty="0"/>
              <a:t>©  </a:t>
            </a:r>
            <a:r>
              <a:rPr lang="en-US" sz="889"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889" dirty="0">
                <a:solidFill>
                  <a:srgbClr val="0073AE"/>
                </a:solidFill>
                <a:latin typeface="Arial" panose="020B0604020202020204" pitchFamily="34" charset="0"/>
                <a:cs typeface="Arial" panose="020B0604020202020204" pitchFamily="34" charset="0"/>
              </a:rPr>
              <a:t>www.iacle.org</a:t>
            </a:r>
            <a:endParaRPr lang="en-CA" sz="889"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0"/>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Industry</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sp>
        <p:nvSpPr>
          <p:cNvPr id="7" name="TextBox 16"/>
          <p:cNvSpPr txBox="1">
            <a:spLocks noChangeArrowheads="1"/>
          </p:cNvSpPr>
          <p:nvPr userDrawn="1"/>
        </p:nvSpPr>
        <p:spPr bwMode="auto">
          <a:xfrm>
            <a:off x="312740" y="5008567"/>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Previous</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41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1049634" name="Title Placeholder 1"/>
          <p:cNvSpPr txBox="1"/>
          <p:nvPr/>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t>International Association of Contact Lens Educators</a:t>
            </a:r>
            <a:endParaRPr lang="en-CA" dirty="0"/>
          </a:p>
        </p:txBody>
      </p:sp>
      <p:sp>
        <p:nvSpPr>
          <p:cNvPr id="1049635"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1049636"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1049606"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1049607"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1049616"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solidFill>
                  <a:prstClr val="white"/>
                </a:solidFill>
              </a:rPr>
              <a:t>International Association of Contact Lens Educators</a:t>
            </a:r>
            <a:endParaRPr lang="en-CA" dirty="0">
              <a:solidFill>
                <a:prstClr val="white"/>
              </a:solidFill>
            </a:endParaRPr>
          </a:p>
        </p:txBody>
      </p:sp>
      <p:sp>
        <p:nvSpPr>
          <p:cNvPr id="1049617"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1049618"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48609"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610"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1048611"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1048701"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702" name="Titel 1"/>
          <p:cNvSpPr>
            <a:spLocks noGrp="1"/>
          </p:cNvSpPr>
          <p:nvPr>
            <p:ph type="title" hasCustomPrompt="1"/>
          </p:nvPr>
        </p:nvSpPr>
        <p:spPr>
          <a:xfrm>
            <a:off x="457200" y="274638"/>
            <a:ext cx="8229600" cy="1143000"/>
          </a:xfrm>
          <a:prstGeom prst="rect">
            <a:avLst/>
          </a:prstGeom>
        </p:spPr>
        <p:txBody>
          <a:bodyPr/>
          <a:lstStyle/>
          <a:p>
            <a:r>
              <a:rPr lang="nl-NL"/>
              <a:t>Klik om de stijl te bewerken</a:t>
            </a:r>
          </a:p>
        </p:txBody>
      </p:sp>
      <p:sp>
        <p:nvSpPr>
          <p:cNvPr id="1048703" name="Tijdelijke aanduiding voor inhoud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48704" name="Tijdelijke aanduiding voor inhoud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1048629"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630" name="Titel 1"/>
          <p:cNvSpPr>
            <a:spLocks noGrp="1"/>
          </p:cNvSpPr>
          <p:nvPr>
            <p:ph type="title" hasCustomPrompt="1"/>
          </p:nvPr>
        </p:nvSpPr>
        <p:spPr>
          <a:xfrm>
            <a:off x="685800" y="609600"/>
            <a:ext cx="6553200" cy="1143000"/>
          </a:xfrm>
          <a:prstGeom prst="rect">
            <a:avLst/>
          </a:prstGeom>
        </p:spPr>
        <p:txBody>
          <a:bodyPr/>
          <a:lstStyle/>
          <a:p>
            <a:r>
              <a:rPr lang="nl-NL"/>
              <a:t>Klik om de stijl te bewerken</a:t>
            </a:r>
          </a:p>
        </p:txBody>
      </p:sp>
      <p:sp>
        <p:nvSpPr>
          <p:cNvPr id="1048631" name="Tijdelijke aanduiding voor tekst 2"/>
          <p:cNvSpPr>
            <a:spLocks noGrp="1"/>
          </p:cNvSpPr>
          <p:nvPr>
            <p:ph type="body" sz="half" idx="1" hasCustomPrompt="1"/>
          </p:nvPr>
        </p:nvSpPr>
        <p:spPr>
          <a:xfrm>
            <a:off x="685800" y="1981200"/>
            <a:ext cx="381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48632" name="Tijdelijke aanduiding voor inhoud 3"/>
          <p:cNvSpPr>
            <a:spLocks noGrp="1"/>
          </p:cNvSpPr>
          <p:nvPr>
            <p:ph sz="half" idx="2" hasCustomPrompt="1"/>
          </p:nvPr>
        </p:nvSpPr>
        <p:spPr>
          <a:xfrm>
            <a:off x="4648200" y="1981200"/>
            <a:ext cx="381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1048742"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743" name="Titel 1"/>
          <p:cNvSpPr>
            <a:spLocks noGrp="1"/>
          </p:cNvSpPr>
          <p:nvPr>
            <p:ph type="title" hasCustomPrompt="1"/>
          </p:nvPr>
        </p:nvSpPr>
        <p:spPr>
          <a:xfrm>
            <a:off x="457200" y="274638"/>
            <a:ext cx="8229600" cy="1143000"/>
          </a:xfrm>
          <a:prstGeom prst="rect">
            <a:avLst/>
          </a:prstGeom>
        </p:spPr>
        <p:txBody>
          <a:bodyPr/>
          <a:lstStyle/>
          <a:p>
            <a:r>
              <a:rPr lang="nl-NL"/>
              <a:t>Klik om de stijl te bewerken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1048683"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8684" name="Title 1"/>
          <p:cNvSpPr>
            <a:spLocks noGrp="1"/>
          </p:cNvSpPr>
          <p:nvPr>
            <p:ph type="title"/>
          </p:nvPr>
        </p:nvSpPr>
        <p:spPr>
          <a:xfrm>
            <a:off x="457200" y="88900"/>
            <a:ext cx="7772400" cy="1143000"/>
          </a:xfrm>
          <a:prstGeom prst="rect">
            <a:avLst/>
          </a:prstGeom>
        </p:spPr>
        <p:txBody>
          <a:bodyPr/>
          <a:lstStyle/>
          <a:p>
            <a:r>
              <a:rPr lang="en-US"/>
              <a:t>Click to edit Master title style</a:t>
            </a:r>
            <a:endParaRPr lang="en-GB"/>
          </a:p>
        </p:txBody>
      </p:sp>
      <p:sp>
        <p:nvSpPr>
          <p:cNvPr id="1048685" name="Text Placeholder 2"/>
          <p:cNvSpPr>
            <a:spLocks noGrp="1"/>
          </p:cNvSpPr>
          <p:nvPr>
            <p:ph type="body" sz="half" idx="1"/>
          </p:nvPr>
        </p:nvSpPr>
        <p:spPr>
          <a:xfrm>
            <a:off x="457200" y="1600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8686" name="Content Placeholder 3"/>
          <p:cNvSpPr>
            <a:spLocks noGrp="1"/>
          </p:cNvSpPr>
          <p:nvPr>
            <p:ph sz="quarter" idx="2"/>
          </p:nvPr>
        </p:nvSpPr>
        <p:spPr>
          <a:xfrm>
            <a:off x="4419600" y="1600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8687" name="Content Placeholder 4"/>
          <p:cNvSpPr>
            <a:spLocks noGrp="1"/>
          </p:cNvSpPr>
          <p:nvPr>
            <p:ph sz="quarter" idx="3"/>
          </p:nvPr>
        </p:nvSpPr>
        <p:spPr>
          <a:xfrm>
            <a:off x="4419600" y="3733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1048642"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1049341"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1049342" name="Title 1"/>
          <p:cNvSpPr>
            <a:spLocks noGrp="1"/>
          </p:cNvSpPr>
          <p:nvPr>
            <p:ph type="title"/>
          </p:nvPr>
        </p:nvSpPr>
        <p:spPr>
          <a:xfrm>
            <a:off x="457200" y="88900"/>
            <a:ext cx="7772400" cy="1143000"/>
          </a:xfrm>
          <a:prstGeom prst="rect">
            <a:avLst/>
          </a:prstGeom>
        </p:spPr>
        <p:txBody>
          <a:bodyPr/>
          <a:lstStyle/>
          <a:p>
            <a:r>
              <a:rPr lang="en-US"/>
              <a:t>Click to edit Master title style</a:t>
            </a:r>
            <a:endParaRPr lang="en-GB"/>
          </a:p>
        </p:txBody>
      </p:sp>
      <p:sp>
        <p:nvSpPr>
          <p:cNvPr id="1049343" name="Content Placeholder 2"/>
          <p:cNvSpPr>
            <a:spLocks noGrp="1"/>
          </p:cNvSpPr>
          <p:nvPr>
            <p:ph sz="quarter" idx="1"/>
          </p:nvPr>
        </p:nvSpPr>
        <p:spPr>
          <a:xfrm>
            <a:off x="457200" y="1600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9344" name="Content Placeholder 3"/>
          <p:cNvSpPr>
            <a:spLocks noGrp="1"/>
          </p:cNvSpPr>
          <p:nvPr>
            <p:ph sz="quarter" idx="2"/>
          </p:nvPr>
        </p:nvSpPr>
        <p:spPr>
          <a:xfrm>
            <a:off x="457200" y="3733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9345" name="Text Placeholder 4"/>
          <p:cNvSpPr>
            <a:spLocks noGrp="1"/>
          </p:cNvSpPr>
          <p:nvPr>
            <p:ph type="body" sz="half" idx="3"/>
          </p:nvPr>
        </p:nvSpPr>
        <p:spPr>
          <a:xfrm>
            <a:off x="4419600" y="1600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med" advClick="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7152"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4857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04857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1048578"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154" name="Picture 1"/>
          <p:cNvPicPr>
            <a:picLocks noChangeAspect="1"/>
          </p:cNvPicPr>
          <p:nvPr userDrawn="1"/>
        </p:nvPicPr>
        <p:blipFill>
          <a:blip r:embed="rId15" cstate="print"/>
          <a:srcRect/>
          <a:stretch>
            <a:fillRect/>
          </a:stretch>
        </p:blipFill>
        <p:spPr bwMode="auto">
          <a:xfrm>
            <a:off x="0" y="4763"/>
            <a:ext cx="9144000" cy="6848475"/>
          </a:xfrm>
          <a:prstGeom prst="rect">
            <a:avLst/>
          </a:prstGeom>
          <a:noFill/>
          <a:ln w="9525">
            <a:noFill/>
            <a:miter lim="800000"/>
            <a:headEnd/>
            <a:tailEnd/>
          </a:ln>
        </p:spPr>
      </p:pic>
      <p:sp>
        <p:nvSpPr>
          <p:cNvPr id="104859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1048598"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153" name="Picture 7"/>
          <p:cNvPicPr>
            <a:picLocks noChangeAspect="1"/>
          </p:cNvPicPr>
          <p:nvPr/>
        </p:nvPicPr>
        <p:blipFill>
          <a:blip r:embed="rId8" cstate="print"/>
          <a:srcRect/>
          <a:stretch>
            <a:fillRect/>
          </a:stretch>
        </p:blipFill>
        <p:spPr bwMode="auto">
          <a:xfrm>
            <a:off x="0" y="4763"/>
            <a:ext cx="9144000" cy="6848475"/>
          </a:xfrm>
          <a:prstGeom prst="rect">
            <a:avLst/>
          </a:prstGeom>
          <a:noFill/>
          <a:ln w="9525">
            <a:noFill/>
            <a:miter lim="800000"/>
            <a:headEnd/>
            <a:tailEnd/>
          </a:ln>
        </p:spPr>
      </p:pic>
      <p:sp>
        <p:nvSpPr>
          <p:cNvPr id="1048588"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04858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1048590"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6" r:id="rId6"/>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415"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49632"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1049633"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405"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49604"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049605"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414"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49614"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1049615"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18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9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193.jpeg"/><Relationship Id="rId4" Type="http://schemas.openxmlformats.org/officeDocument/2006/relationships/image" Target="../media/image1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200.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image" Target="../media/image2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205.jpeg"/><Relationship Id="rId4" Type="http://schemas.openxmlformats.org/officeDocument/2006/relationships/image" Target="../media/image20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208.jpeg"/><Relationship Id="rId4" Type="http://schemas.openxmlformats.org/officeDocument/2006/relationships/image" Target="../media/image207.jpeg"/></Relationships>
</file>

<file path=ppt/slides/_rels/slide10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215.jpeg"/><Relationship Id="rId4" Type="http://schemas.openxmlformats.org/officeDocument/2006/relationships/image" Target="../media/image2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217.jpeg"/></Relationships>
</file>

<file path=ppt/slides/_rels/slide11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94.xml"/><Relationship Id="rId1" Type="http://schemas.openxmlformats.org/officeDocument/2006/relationships/slideLayout" Target="../slideLayouts/slideLayout8.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vmlDrawing" Target="../drawings/vmlDrawing9.vml"/><Relationship Id="rId5" Type="http://schemas.openxmlformats.org/officeDocument/2006/relationships/image" Target="../media/image222.wmf"/><Relationship Id="rId4" Type="http://schemas.openxmlformats.org/officeDocument/2006/relationships/oleObject" Target="../embeddings/oleObject12.bin"/></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jpeg"/><Relationship Id="rId7" Type="http://schemas.openxmlformats.org/officeDocument/2006/relationships/image" Target="../media/image227.png"/><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jpeg"/><Relationship Id="rId9" Type="http://schemas.openxmlformats.org/officeDocument/2006/relationships/image" Target="../media/image229.jpeg"/></Relationships>
</file>

<file path=ppt/slides/_rels/slide11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231.jpeg"/></Relationships>
</file>

<file path=ppt/slides/_rels/slide1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23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240.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vmlDrawing" Target="../drawings/vmlDrawing3.vml"/><Relationship Id="rId5" Type="http://schemas.openxmlformats.org/officeDocument/2006/relationships/image" Target="../media/image45.w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5.w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8.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slide" Target="slide47.xml"/><Relationship Id="rId11" Type="http://schemas.openxmlformats.org/officeDocument/2006/relationships/image" Target="../media/image74.jpeg"/><Relationship Id="rId5" Type="http://schemas.openxmlformats.org/officeDocument/2006/relationships/image" Target="../media/image71.png"/><Relationship Id="rId10" Type="http://schemas.openxmlformats.org/officeDocument/2006/relationships/image" Target="../media/image73.jpeg"/><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59.xml"/><Relationship Id="rId7"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w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08.jpeg"/><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hyperlink" Target="http://www.google.co.uk/url?sa=i&amp;rct=j&amp;q=&amp;esrc=s&amp;source=images&amp;cd=&amp;cad=rja&amp;uact=8&amp;ved=0CAcQjRw&amp;url=http://www.essilor.co.uk/Instruments/TestingEq/Pages/TrialFrame.aspx&amp;ei=aXGoVLHrO_Lf7QaK4YCoDg&amp;psig=AFQjCNFNpHXVxj8IZ2W7qY6fLNDyC29JDw&amp;ust=1420411499336301" TargetMode="External"/><Relationship Id="rId5" Type="http://schemas.openxmlformats.org/officeDocument/2006/relationships/image" Target="../media/image107.wmf"/><Relationship Id="rId4" Type="http://schemas.openxmlformats.org/officeDocument/2006/relationships/oleObject" Target="../embeddings/oleObject11.bin"/></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hyperlink" Target="http://www.gpli.info/"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19.jpe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37.jpeg"/></Relationships>
</file>

<file path=ppt/slides/_rels/slide9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9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93.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95.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9.wmf"/></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71.jpeg"/></Relationships>
</file>

<file path=ppt/slides/_rels/slide97.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2.jpeg"/><Relationship Id="rId3" Type="http://schemas.openxmlformats.org/officeDocument/2006/relationships/image" Target="../media/image172.jpeg"/><Relationship Id="rId7" Type="http://schemas.openxmlformats.org/officeDocument/2006/relationships/image" Target="../media/image176.jpeg"/><Relationship Id="rId12" Type="http://schemas.openxmlformats.org/officeDocument/2006/relationships/image" Target="../media/image181.jpeg"/><Relationship Id="rId2" Type="http://schemas.openxmlformats.org/officeDocument/2006/relationships/notesSlide" Target="../notesSlides/notesSlide80.xml"/><Relationship Id="rId16" Type="http://schemas.openxmlformats.org/officeDocument/2006/relationships/image" Target="../media/image185.jpeg"/><Relationship Id="rId1" Type="http://schemas.openxmlformats.org/officeDocument/2006/relationships/slideLayout" Target="../slideLayouts/slideLayout5.xm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image" Target="../media/image174.jpeg"/><Relationship Id="rId15" Type="http://schemas.openxmlformats.org/officeDocument/2006/relationships/image" Target="../media/image184.jpeg"/><Relationship Id="rId10" Type="http://schemas.openxmlformats.org/officeDocument/2006/relationships/image" Target="../media/image179.jpeg"/><Relationship Id="rId4" Type="http://schemas.openxmlformats.org/officeDocument/2006/relationships/image" Target="../media/image173.png"/><Relationship Id="rId9" Type="http://schemas.openxmlformats.org/officeDocument/2006/relationships/image" Target="../media/image178.jpeg"/><Relationship Id="rId14" Type="http://schemas.openxmlformats.org/officeDocument/2006/relationships/image" Target="../media/image183.jpeg"/></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2" name="Title 1"/>
          <p:cNvSpPr>
            <a:spLocks noGrp="1"/>
          </p:cNvSpPr>
          <p:nvPr>
            <p:ph type="ctrTitle"/>
          </p:nvPr>
        </p:nvSpPr>
        <p:spPr/>
        <p:txBody>
          <a:bodyPr/>
          <a:lstStyle/>
          <a:p>
            <a:pPr eaLnBrk="1" hangingPunct="1"/>
            <a:r>
              <a:rPr lang="zh-CN" altLang="en-GB" dirty="0"/>
              <a:t>老视型接触镜选择</a:t>
            </a:r>
          </a:p>
        </p:txBody>
      </p:sp>
      <p:sp>
        <p:nvSpPr>
          <p:cNvPr id="1048583" name="Subtitle 2"/>
          <p:cNvSpPr>
            <a:spLocks noGrp="1"/>
          </p:cNvSpPr>
          <p:nvPr>
            <p:ph type="subTitle" idx="1"/>
          </p:nvPr>
        </p:nvSpPr>
        <p:spPr>
          <a:xfrm>
            <a:off x="1363663" y="3860800"/>
            <a:ext cx="6400800" cy="1752600"/>
          </a:xfrm>
        </p:spPr>
        <p:txBody>
          <a:bodyPr>
            <a:normAutofit/>
          </a:bodyPr>
          <a:lstStyle/>
          <a:p>
            <a:pPr eaLnBrk="1" hangingPunct="1"/>
            <a:r>
              <a:rPr lang="en-GB" altLang="en-US" sz="2800" dirty="0"/>
              <a:t>B9  </a:t>
            </a:r>
            <a:endParaRPr lang="en-CA" altLang="en-US" sz="2800" dirty="0"/>
          </a:p>
        </p:txBody>
      </p:sp>
      <p:sp>
        <p:nvSpPr>
          <p:cNvPr id="1048584" name="TextBox 2"/>
          <p:cNvSpPr txBox="1">
            <a:spLocks noChangeArrowheads="1"/>
          </p:cNvSpPr>
          <p:nvPr/>
        </p:nvSpPr>
        <p:spPr bwMode="auto">
          <a:xfrm>
            <a:off x="0" y="6309320"/>
            <a:ext cx="1490980" cy="396239"/>
          </a:xfrm>
          <a:prstGeom prst="rect">
            <a:avLst/>
          </a:prstGeom>
          <a:noFill/>
          <a:ln w="9525">
            <a:noFill/>
            <a:miter lim="800000"/>
          </a:ln>
        </p:spPr>
        <p:txBody>
          <a:bodyPr wrap="none">
            <a:spAutoFit/>
          </a:bodyPr>
          <a:lstStyle/>
          <a:p>
            <a:r>
              <a:rPr lang="en-AU" altLang="en-US" dirty="0">
                <a:solidFill>
                  <a:srgbClr val="FF0000"/>
                </a:solidFill>
              </a:rPr>
              <a:t>2016-May-04 </a:t>
            </a:r>
            <a:endParaRPr lang="en-GB" alt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6" name="Object 57"/>
          <p:cNvGraphicFramePr/>
          <p:nvPr/>
        </p:nvGraphicFramePr>
        <p:xfrm>
          <a:off x="417513" y="1773238"/>
          <a:ext cx="8058150" cy="4176712"/>
        </p:xfrm>
        <a:graphic>
          <a:graphicData uri="http://schemas.openxmlformats.org/presentationml/2006/ole">
            <mc:AlternateContent xmlns:mc="http://schemas.openxmlformats.org/markup-compatibility/2006">
              <mc:Choice xmlns:v="urn:schemas-microsoft-com:vml" Requires="v">
                <p:oleObj spid="_x0000_s2117" r:id="rId4" imgW="8278495" imgH="4968240" progId="Excel.Sheet.8">
                  <p:embed/>
                </p:oleObj>
              </mc:Choice>
              <mc:Fallback>
                <p:oleObj r:id="rId4" imgW="8278495" imgH="4968240" progId="Excel.Sheet.8">
                  <p:embed/>
                  <p:pic>
                    <p:nvPicPr>
                      <p:cNvPr id="0" name="图片 2048"/>
                      <p:cNvPicPr/>
                      <p:nvPr/>
                    </p:nvPicPr>
                    <p:blipFill>
                      <a:blip r:embed="rId5"/>
                      <a:stretch>
                        <a:fillRect/>
                      </a:stretch>
                    </p:blipFill>
                    <p:spPr>
                      <a:xfrm>
                        <a:off x="417513" y="1773238"/>
                        <a:ext cx="8058150" cy="4176712"/>
                      </a:xfrm>
                      <a:prstGeom prst="rect">
                        <a:avLst/>
                      </a:prstGeom>
                      <a:noFill/>
                      <a:ln w="9525">
                        <a:noFill/>
                      </a:ln>
                    </p:spPr>
                  </p:pic>
                </p:oleObj>
              </mc:Fallback>
            </mc:AlternateContent>
          </a:graphicData>
        </a:graphic>
      </p:graphicFrame>
      <p:sp>
        <p:nvSpPr>
          <p:cNvPr id="1048652" name="Text Box 4"/>
          <p:cNvSpPr txBox="1">
            <a:spLocks noChangeArrowheads="1"/>
          </p:cNvSpPr>
          <p:nvPr/>
        </p:nvSpPr>
        <p:spPr bwMode="auto">
          <a:xfrm>
            <a:off x="2165350" y="4208463"/>
            <a:ext cx="534988" cy="400050"/>
          </a:xfrm>
          <a:prstGeom prst="rect">
            <a:avLst/>
          </a:prstGeom>
          <a:noFill/>
          <a:ln w="12700">
            <a:solidFill>
              <a:srgbClr val="0070C0"/>
            </a:solidFill>
            <a:miter lim="800000"/>
          </a:ln>
        </p:spPr>
        <p:txBody>
          <a:bodyPr>
            <a:spAutoFit/>
          </a:bodyPr>
          <a:lstStyle/>
          <a:p>
            <a:r>
              <a:rPr lang="en-US" altLang="en-US" sz="2000">
                <a:solidFill>
                  <a:srgbClr val="002060"/>
                </a:solidFill>
                <a:latin typeface="Arial Narrow" panose="020B0606020202030204" pitchFamily="34" charset="0"/>
              </a:rPr>
              <a:t>8%</a:t>
            </a:r>
          </a:p>
        </p:txBody>
      </p:sp>
      <p:sp>
        <p:nvSpPr>
          <p:cNvPr id="1048653" name="Text Box 4"/>
          <p:cNvSpPr txBox="1">
            <a:spLocks noChangeArrowheads="1"/>
          </p:cNvSpPr>
          <p:nvPr/>
        </p:nvSpPr>
        <p:spPr bwMode="auto">
          <a:xfrm>
            <a:off x="6032500" y="2060575"/>
            <a:ext cx="627063" cy="400050"/>
          </a:xfrm>
          <a:prstGeom prst="rect">
            <a:avLst/>
          </a:prstGeom>
          <a:noFill/>
          <a:ln w="12700">
            <a:solidFill>
              <a:srgbClr val="0070C0"/>
            </a:solidFill>
            <a:miter lim="800000"/>
          </a:ln>
        </p:spPr>
        <p:txBody>
          <a:bodyPr>
            <a:spAutoFit/>
          </a:bodyPr>
          <a:lstStyle/>
          <a:p>
            <a:r>
              <a:rPr lang="en-US" altLang="en-US" sz="2000">
                <a:solidFill>
                  <a:srgbClr val="002060"/>
                </a:solidFill>
                <a:latin typeface="Arial Narrow" panose="020B0606020202030204" pitchFamily="34" charset="0"/>
              </a:rPr>
              <a:t>63%</a:t>
            </a:r>
          </a:p>
        </p:txBody>
      </p:sp>
      <p:sp>
        <p:nvSpPr>
          <p:cNvPr id="1048654" name="Text Box 4"/>
          <p:cNvSpPr txBox="1">
            <a:spLocks noChangeArrowheads="1"/>
          </p:cNvSpPr>
          <p:nvPr/>
        </p:nvSpPr>
        <p:spPr bwMode="auto">
          <a:xfrm>
            <a:off x="4064000" y="3389313"/>
            <a:ext cx="652463" cy="400050"/>
          </a:xfrm>
          <a:prstGeom prst="rect">
            <a:avLst/>
          </a:prstGeom>
          <a:noFill/>
          <a:ln w="12700">
            <a:solidFill>
              <a:srgbClr val="0070C0"/>
            </a:solidFill>
            <a:miter lim="800000"/>
          </a:ln>
        </p:spPr>
        <p:txBody>
          <a:bodyPr>
            <a:spAutoFit/>
          </a:bodyPr>
          <a:lstStyle/>
          <a:p>
            <a:r>
              <a:rPr lang="en-US" altLang="en-US" sz="2000">
                <a:solidFill>
                  <a:srgbClr val="002060"/>
                </a:solidFill>
                <a:latin typeface="Arial Narrow" panose="020B0606020202030204" pitchFamily="34" charset="0"/>
              </a:rPr>
              <a:t>29%</a:t>
            </a:r>
          </a:p>
        </p:txBody>
      </p:sp>
      <p:sp>
        <p:nvSpPr>
          <p:cNvPr id="1048655" name="Rectangle 9"/>
          <p:cNvSpPr>
            <a:spLocks noChangeArrowheads="1"/>
          </p:cNvSpPr>
          <p:nvPr/>
        </p:nvSpPr>
        <p:spPr bwMode="auto">
          <a:xfrm>
            <a:off x="1322115" y="1052513"/>
            <a:ext cx="6497463" cy="396240"/>
          </a:xfrm>
          <a:prstGeom prst="rect">
            <a:avLst/>
          </a:prstGeom>
          <a:solidFill>
            <a:schemeClr val="tx2"/>
          </a:solidFill>
          <a:ln w="9525">
            <a:noFill/>
            <a:miter lim="800000"/>
          </a:ln>
        </p:spPr>
        <p:txBody>
          <a:bodyPr wrap="square">
            <a:spAutoFit/>
          </a:bodyPr>
          <a:lstStyle/>
          <a:p>
            <a:pPr algn="ctr"/>
            <a:r>
              <a:rPr lang="nl-NL" altLang="en-US" dirty="0">
                <a:solidFill>
                  <a:schemeClr val="bg1"/>
                </a:solidFill>
              </a:rPr>
              <a:t>PPL CLs account for the highest number of new fittings 43%</a:t>
            </a:r>
          </a:p>
        </p:txBody>
      </p:sp>
      <p:sp>
        <p:nvSpPr>
          <p:cNvPr id="1048656"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不同</a:t>
            </a:r>
            <a:r>
              <a:rPr lang="zh-CN" altLang="en-US" sz="2800" dirty="0">
                <a:solidFill>
                  <a:schemeClr val="bg1"/>
                </a:solidFill>
                <a:latin typeface="Arial" panose="020B0604020202020204" pitchFamily="34" charset="0"/>
              </a:rPr>
              <a:t>形式</a:t>
            </a:r>
            <a:r>
              <a:rPr lang="zh-CN" altLang="en-GB" sz="2800" dirty="0">
                <a:solidFill>
                  <a:schemeClr val="bg1"/>
                </a:solidFill>
                <a:latin typeface="Arial" panose="020B0604020202020204" pitchFamily="34" charset="0"/>
              </a:rPr>
              <a:t>的接触镜使用率</a:t>
            </a:r>
            <a:r>
              <a:rPr lang="en-GB" altLang="en-US" sz="2800" dirty="0">
                <a:solidFill>
                  <a:schemeClr val="bg1"/>
                </a:solidFill>
                <a:latin typeface="Arial" panose="020B0604020202020204" pitchFamily="34" charset="0"/>
              </a:rPr>
              <a:t> </a:t>
            </a:r>
          </a:p>
        </p:txBody>
      </p:sp>
    </p:spTree>
  </p:cSld>
  <p:clrMapOvr>
    <a:masterClrMapping/>
  </p:clrMapOvr>
  <p:transition spd="med" advClick="0"/>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346" name="Rectangle 4"/>
          <p:cNvSpPr>
            <a:spLocks noGrp="1" noChangeArrowheads="1"/>
          </p:cNvSpPr>
          <p:nvPr>
            <p:ph type="body" sz="half" idx="3"/>
          </p:nvPr>
        </p:nvSpPr>
        <p:spPr>
          <a:xfrm>
            <a:off x="395288" y="1052513"/>
            <a:ext cx="8208962" cy="3305175"/>
          </a:xfrm>
        </p:spPr>
        <p:txBody>
          <a:bodyPr>
            <a:noAutofit/>
          </a:bodyPr>
          <a:lstStyle/>
          <a:p>
            <a:pPr eaLnBrk="1" hangingPunct="1">
              <a:spcBef>
                <a:spcPct val="15000"/>
              </a:spcBef>
              <a:buClr>
                <a:schemeClr val="bg1">
                  <a:lumMod val="50000"/>
                </a:schemeClr>
              </a:buClr>
              <a:buFont typeface="Arial" panose="020B0604020202020204" pitchFamily="34" charset="0"/>
              <a:buNone/>
            </a:pPr>
            <a:r>
              <a:rPr lang="en-GB" sz="2400" b="1" dirty="0"/>
              <a:t>‘</a:t>
            </a:r>
            <a:r>
              <a:rPr lang="zh-CN" altLang="en-US" sz="2400" b="1" dirty="0"/>
              <a:t>令人畏缩的程度</a:t>
            </a:r>
            <a:r>
              <a:rPr lang="en-GB" sz="2400" b="1" dirty="0"/>
              <a:t>’ (&gt;0.75 DC</a:t>
            </a:r>
            <a:r>
              <a:rPr lang="zh-CN" altLang="en-US" sz="2400" b="1" dirty="0"/>
              <a:t>需要矫正</a:t>
            </a:r>
            <a:r>
              <a:rPr lang="en-GB" sz="2400" b="1" dirty="0"/>
              <a:t>)</a:t>
            </a:r>
          </a:p>
          <a:p>
            <a:pPr eaLnBrk="1" hangingPunct="1">
              <a:spcBef>
                <a:spcPct val="15000"/>
              </a:spcBef>
              <a:buClr>
                <a:schemeClr val="bg1">
                  <a:lumMod val="50000"/>
                </a:schemeClr>
              </a:buClr>
            </a:pPr>
            <a:endParaRPr lang="en-GB" sz="2000" dirty="0"/>
          </a:p>
          <a:p>
            <a:pPr eaLnBrk="1" hangingPunct="1">
              <a:spcBef>
                <a:spcPts val="600"/>
              </a:spcBef>
              <a:spcAft>
                <a:spcPts val="600"/>
              </a:spcAft>
              <a:buClr>
                <a:schemeClr val="bg1">
                  <a:lumMod val="50000"/>
                </a:schemeClr>
              </a:buClr>
            </a:pPr>
            <a:r>
              <a:rPr lang="zh-CN" altLang="en-US" sz="2400" dirty="0"/>
              <a:t>过去，散光需要透气硬镜</a:t>
            </a:r>
            <a:endParaRPr lang="en-GB" sz="2400" dirty="0"/>
          </a:p>
          <a:p>
            <a:pPr eaLnBrk="1" hangingPunct="1">
              <a:spcBef>
                <a:spcPts val="600"/>
              </a:spcBef>
              <a:spcAft>
                <a:spcPts val="600"/>
              </a:spcAft>
              <a:buClr>
                <a:schemeClr val="bg1">
                  <a:lumMod val="50000"/>
                </a:schemeClr>
              </a:buClr>
            </a:pPr>
            <a:r>
              <a:rPr lang="zh-CN" altLang="en-US" sz="2400" dirty="0"/>
              <a:t>近来</a:t>
            </a:r>
            <a:r>
              <a:rPr lang="en-GB" sz="2400" dirty="0"/>
              <a:t>3/12</a:t>
            </a:r>
            <a:r>
              <a:rPr lang="zh-CN" altLang="en-US" sz="2400" dirty="0"/>
              <a:t>定期更换型软镜及车削的硅水凝胶接触镜</a:t>
            </a:r>
            <a:r>
              <a:rPr lang="en-GB" sz="2400" dirty="0"/>
              <a:t>                   </a:t>
            </a:r>
          </a:p>
          <a:p>
            <a:pPr eaLnBrk="1" hangingPunct="1">
              <a:spcBef>
                <a:spcPts val="600"/>
              </a:spcBef>
              <a:spcAft>
                <a:spcPts val="600"/>
              </a:spcAft>
              <a:buClr>
                <a:schemeClr val="bg1">
                  <a:lumMod val="50000"/>
                </a:schemeClr>
              </a:buClr>
            </a:pPr>
            <a:r>
              <a:rPr lang="zh-CN" altLang="en-US" sz="2400" dirty="0"/>
              <a:t>现在</a:t>
            </a:r>
            <a:r>
              <a:rPr lang="en-GB" sz="2400" dirty="0"/>
              <a:t>1/12</a:t>
            </a:r>
            <a:r>
              <a:rPr lang="zh-CN" altLang="en-US" sz="2400" dirty="0"/>
              <a:t>抛弃型软镜</a:t>
            </a:r>
            <a:endParaRPr lang="en-GB" sz="2800" dirty="0"/>
          </a:p>
          <a:p>
            <a:pPr eaLnBrk="1" hangingPunct="1">
              <a:lnSpc>
                <a:spcPct val="95000"/>
              </a:lnSpc>
              <a:spcBef>
                <a:spcPct val="15000"/>
              </a:spcBef>
              <a:buClr>
                <a:srgbClr val="C00000"/>
              </a:buClr>
              <a:buFont typeface="Wingdings" panose="05000000000000000000" pitchFamily="2" charset="2"/>
              <a:buChar char="§"/>
            </a:pPr>
            <a:endParaRPr lang="en-GB" dirty="0"/>
          </a:p>
          <a:p>
            <a:pPr eaLnBrk="1" hangingPunct="1">
              <a:lnSpc>
                <a:spcPct val="95000"/>
              </a:lnSpc>
              <a:spcBef>
                <a:spcPct val="15000"/>
              </a:spcBef>
              <a:buClr>
                <a:srgbClr val="C00000"/>
              </a:buClr>
              <a:buFont typeface="Wingdings" panose="05000000000000000000" pitchFamily="2" charset="2"/>
              <a:buChar char="§"/>
            </a:pPr>
            <a:endParaRPr lang="en-GB" dirty="0"/>
          </a:p>
          <a:p>
            <a:pPr lvl="1" eaLnBrk="1" hangingPunct="1">
              <a:lnSpc>
                <a:spcPct val="95000"/>
              </a:lnSpc>
              <a:spcBef>
                <a:spcPct val="15000"/>
              </a:spcBef>
              <a:buClr>
                <a:srgbClr val="C00000"/>
              </a:buClr>
              <a:buFont typeface="Arial" panose="020B0604020202020204" pitchFamily="34" charset="0"/>
              <a:buChar char="•"/>
            </a:pPr>
            <a:endParaRPr lang="en-GB" sz="1400" dirty="0"/>
          </a:p>
        </p:txBody>
      </p:sp>
      <p:sp>
        <p:nvSpPr>
          <p:cNvPr id="1049347"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别忘了散光</a:t>
            </a:r>
            <a:endParaRPr lang="en-US" altLang="en-US" sz="2800" dirty="0">
              <a:solidFill>
                <a:schemeClr val="bg1"/>
              </a:solidFill>
              <a:latin typeface="Arial" panose="020B0604020202020204" pitchFamily="34" charset="0"/>
            </a:endParaRPr>
          </a:p>
        </p:txBody>
      </p:sp>
      <p:pic>
        <p:nvPicPr>
          <p:cNvPr id="2097346" name="Picture 1" descr="C:\Users\Suneet Eng\Desktop\B 99\Picture135.jpg"/>
          <p:cNvPicPr>
            <a:picLocks noChangeAspect="1" noChangeArrowheads="1"/>
          </p:cNvPicPr>
          <p:nvPr/>
        </p:nvPicPr>
        <p:blipFill>
          <a:blip r:embed="rId3" cstate="print"/>
          <a:srcRect/>
          <a:stretch>
            <a:fillRect/>
          </a:stretch>
        </p:blipFill>
        <p:spPr bwMode="auto">
          <a:xfrm>
            <a:off x="857224" y="4357694"/>
            <a:ext cx="5053013" cy="1457325"/>
          </a:xfrm>
          <a:prstGeom prst="rect">
            <a:avLst/>
          </a:prstGeom>
          <a:noFill/>
        </p:spPr>
      </p:pic>
      <p:pic>
        <p:nvPicPr>
          <p:cNvPr id="2097347" name="Picture 2" descr="C:\Users\Suneet Eng\Desktop\B 99\Picture137.jpg"/>
          <p:cNvPicPr>
            <a:picLocks noChangeAspect="1" noChangeArrowheads="1"/>
          </p:cNvPicPr>
          <p:nvPr/>
        </p:nvPicPr>
        <p:blipFill>
          <a:blip r:embed="rId4" cstate="print"/>
          <a:srcRect/>
          <a:stretch>
            <a:fillRect/>
          </a:stretch>
        </p:blipFill>
        <p:spPr bwMode="auto">
          <a:xfrm>
            <a:off x="6072198" y="3143248"/>
            <a:ext cx="2357454" cy="1231900"/>
          </a:xfrm>
          <a:prstGeom prst="rect">
            <a:avLst/>
          </a:prstGeom>
          <a:noFill/>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351" name="Rectangle 6"/>
          <p:cNvSpPr>
            <a:spLocks noChangeArrowheads="1"/>
          </p:cNvSpPr>
          <p:nvPr/>
        </p:nvSpPr>
        <p:spPr bwMode="auto">
          <a:xfrm>
            <a:off x="323528" y="1209675"/>
            <a:ext cx="6248415" cy="4409440"/>
          </a:xfrm>
          <a:prstGeom prst="rect">
            <a:avLst/>
          </a:prstGeom>
          <a:noFill/>
          <a:ln w="9525">
            <a:noFill/>
            <a:miter lim="800000"/>
          </a:ln>
        </p:spPr>
        <p:txBody>
          <a:bodyPr wrap="square">
            <a:spAutoFit/>
          </a:bodyPr>
          <a:lstStyle/>
          <a:p>
            <a:pPr>
              <a:spcBef>
                <a:spcPts val="600"/>
              </a:spcBef>
              <a:spcAft>
                <a:spcPts val="600"/>
              </a:spcAft>
              <a:buClr>
                <a:srgbClr val="5C6F7B"/>
              </a:buClr>
            </a:pPr>
            <a:r>
              <a:rPr lang="en-GB" sz="2400" b="1" dirty="0" err="1">
                <a:solidFill>
                  <a:srgbClr val="5C6F7B"/>
                </a:solidFill>
                <a:latin typeface="Arial" panose="020B0604020202020204" pitchFamily="34" charset="0"/>
                <a:ea typeface="MS PGothic" panose="020B0600070205080204" pitchFamily="34" charset="-128"/>
              </a:rPr>
              <a:t>Duette</a:t>
            </a:r>
            <a:r>
              <a:rPr lang="en-GB" sz="2400" b="1" dirty="0">
                <a:solidFill>
                  <a:srgbClr val="5C6F7B"/>
                </a:solidFill>
                <a:latin typeface="Arial" panose="020B0604020202020204" pitchFamily="34" charset="0"/>
                <a:ea typeface="MS PGothic" panose="020B0600070205080204" pitchFamily="34" charset="-128"/>
              </a:rPr>
              <a:t> Multifocal  </a:t>
            </a:r>
          </a:p>
          <a:p>
            <a:pPr>
              <a:spcBef>
                <a:spcPts val="600"/>
              </a:spcBef>
              <a:spcAft>
                <a:spcPts val="600"/>
              </a:spcAft>
              <a:buClr>
                <a:srgbClr val="5C6F7B"/>
              </a:buClr>
              <a:buFont typeface="Arial" panose="020B0604020202020204" pitchFamily="34" charset="0"/>
              <a:buChar char="•"/>
            </a:pPr>
            <a:r>
              <a:rPr lang="en-GB" sz="2400" dirty="0">
                <a:solidFill>
                  <a:srgbClr val="5C6F7B"/>
                </a:solidFill>
                <a:latin typeface="Arial" panose="020B0604020202020204" pitchFamily="34" charset="0"/>
                <a:ea typeface="MS PGothic" panose="020B0600070205080204" pitchFamily="34" charset="-128"/>
              </a:rPr>
              <a:t> </a:t>
            </a:r>
            <a:r>
              <a:rPr lang="zh-CN" altLang="en-US" sz="2000" dirty="0">
                <a:solidFill>
                  <a:srgbClr val="5C6F7B"/>
                </a:solidFill>
                <a:latin typeface="+mn-ea"/>
              </a:rPr>
              <a:t>中央为透气硬镜</a:t>
            </a:r>
            <a:r>
              <a:rPr lang="en-GB" sz="2000" dirty="0">
                <a:solidFill>
                  <a:srgbClr val="5C6F7B"/>
                </a:solidFill>
                <a:latin typeface="Arial" panose="020B0604020202020204" pitchFamily="34" charset="0"/>
                <a:ea typeface="MS PGothic" panose="020B0600070205080204" pitchFamily="34" charset="-128"/>
              </a:rPr>
              <a:t>(Dk: 130), </a:t>
            </a:r>
            <a:r>
              <a:rPr lang="zh-CN" altLang="en-US" sz="2000" dirty="0">
                <a:solidFill>
                  <a:srgbClr val="5C6F7B"/>
                </a:solidFill>
                <a:latin typeface="+mn-ea"/>
              </a:rPr>
              <a:t>裙边为硅水凝胶</a:t>
            </a:r>
            <a:r>
              <a:rPr lang="en-GB" sz="2000" dirty="0">
                <a:solidFill>
                  <a:srgbClr val="5C6F7B"/>
                </a:solidFill>
                <a:latin typeface="Arial" panose="020B0604020202020204" pitchFamily="34" charset="0"/>
                <a:ea typeface="MS PGothic" panose="020B0600070205080204" pitchFamily="34" charset="-128"/>
              </a:rPr>
              <a:t>(Dk: 82) </a:t>
            </a:r>
          </a:p>
          <a:p>
            <a:pPr lvl="1">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基弧的范围</a:t>
            </a:r>
            <a:r>
              <a:rPr lang="en-GB" sz="2000" dirty="0">
                <a:solidFill>
                  <a:srgbClr val="5C6F7B"/>
                </a:solidFill>
                <a:latin typeface="+mn-ea"/>
              </a:rPr>
              <a:t>(GP), 3 </a:t>
            </a:r>
            <a:r>
              <a:rPr lang="zh-CN" altLang="en-US" sz="2000" dirty="0">
                <a:solidFill>
                  <a:srgbClr val="5C6F7B"/>
                </a:solidFill>
                <a:latin typeface="+mn-ea"/>
              </a:rPr>
              <a:t>种裙边轮廓</a:t>
            </a:r>
            <a:r>
              <a:rPr lang="en-GB" sz="2000" dirty="0">
                <a:solidFill>
                  <a:srgbClr val="5C6F7B"/>
                </a:solidFill>
                <a:latin typeface="+mn-ea"/>
              </a:rPr>
              <a:t> (</a:t>
            </a:r>
            <a:r>
              <a:rPr lang="zh-CN" altLang="en-US" sz="2000" dirty="0">
                <a:solidFill>
                  <a:srgbClr val="5C6F7B"/>
                </a:solidFill>
                <a:latin typeface="+mn-ea"/>
              </a:rPr>
              <a:t>平</a:t>
            </a:r>
            <a:r>
              <a:rPr lang="en-GB" sz="2000" dirty="0">
                <a:solidFill>
                  <a:srgbClr val="5C6F7B"/>
                </a:solidFill>
                <a:latin typeface="+mn-ea"/>
              </a:rPr>
              <a:t>, </a:t>
            </a:r>
            <a:r>
              <a:rPr lang="zh-CN" altLang="en-US" sz="2000" dirty="0">
                <a:solidFill>
                  <a:srgbClr val="5C6F7B"/>
                </a:solidFill>
                <a:latin typeface="+mn-ea"/>
              </a:rPr>
              <a:t>中</a:t>
            </a:r>
            <a:r>
              <a:rPr lang="en-GB" sz="2000" dirty="0">
                <a:solidFill>
                  <a:srgbClr val="5C6F7B"/>
                </a:solidFill>
                <a:latin typeface="+mn-ea"/>
              </a:rPr>
              <a:t>, </a:t>
            </a:r>
            <a:r>
              <a:rPr lang="zh-CN" altLang="en-US" sz="2000" dirty="0">
                <a:solidFill>
                  <a:srgbClr val="5C6F7B"/>
                </a:solidFill>
                <a:latin typeface="+mn-ea"/>
              </a:rPr>
              <a:t>陡</a:t>
            </a:r>
            <a:r>
              <a:rPr lang="en-GB" sz="2000" dirty="0">
                <a:solidFill>
                  <a:srgbClr val="5C6F7B"/>
                </a:solidFill>
                <a:latin typeface="+mn-ea"/>
              </a:rPr>
              <a:t>)</a:t>
            </a:r>
          </a:p>
          <a:p>
            <a:pPr lvl="1">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混合性设计和尺寸使其中心定位良好</a:t>
            </a:r>
            <a:endParaRPr lang="en-GB" sz="2000" dirty="0">
              <a:solidFill>
                <a:srgbClr val="5C6F7B"/>
              </a:solidFill>
              <a:latin typeface="+mn-ea"/>
            </a:endParaRPr>
          </a:p>
          <a:p>
            <a:pPr lvl="1">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矫正</a:t>
            </a:r>
            <a:r>
              <a:rPr lang="zh-CN" altLang="en-US" sz="2000" i="1" dirty="0">
                <a:solidFill>
                  <a:srgbClr val="5C6F7B"/>
                </a:solidFill>
                <a:latin typeface="+mn-ea"/>
              </a:rPr>
              <a:t>角膜 </a:t>
            </a:r>
            <a:r>
              <a:rPr lang="zh-CN" altLang="en-US" sz="2000" dirty="0">
                <a:solidFill>
                  <a:srgbClr val="5C6F7B"/>
                </a:solidFill>
                <a:latin typeface="+mn-ea"/>
              </a:rPr>
              <a:t>散光</a:t>
            </a:r>
            <a:endParaRPr lang="en-GB" sz="2000" dirty="0">
              <a:solidFill>
                <a:srgbClr val="5C6F7B"/>
              </a:solidFill>
              <a:latin typeface="+mn-ea"/>
            </a:endParaRPr>
          </a:p>
          <a:p>
            <a:pPr>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从近到远非球面变化</a:t>
            </a:r>
            <a:r>
              <a:rPr lang="en-GB" sz="2000" dirty="0">
                <a:solidFill>
                  <a:srgbClr val="5C6F7B"/>
                </a:solidFill>
                <a:latin typeface="+mn-ea"/>
              </a:rPr>
              <a:t> </a:t>
            </a:r>
          </a:p>
          <a:p>
            <a:pPr>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单一下加光度，</a:t>
            </a:r>
            <a:r>
              <a:rPr lang="zh-CN" altLang="en-US" sz="2000" b="1" i="1" dirty="0">
                <a:solidFill>
                  <a:srgbClr val="5C6F7B"/>
                </a:solidFill>
                <a:latin typeface="+mn-ea"/>
              </a:rPr>
              <a:t>但有  </a:t>
            </a:r>
            <a:r>
              <a:rPr lang="zh-CN" altLang="en-US" sz="2000" dirty="0">
                <a:solidFill>
                  <a:srgbClr val="5C6F7B"/>
                </a:solidFill>
                <a:latin typeface="+mn-ea"/>
              </a:rPr>
              <a:t>两种尺寸</a:t>
            </a:r>
            <a:endParaRPr lang="en-GB" sz="2000" dirty="0">
              <a:solidFill>
                <a:srgbClr val="5C6F7B"/>
              </a:solidFill>
              <a:latin typeface="+mn-ea"/>
            </a:endParaRPr>
          </a:p>
          <a:p>
            <a:pPr lvl="1">
              <a:spcBef>
                <a:spcPts val="600"/>
              </a:spcBef>
              <a:spcAft>
                <a:spcPts val="600"/>
              </a:spcAft>
              <a:buClr>
                <a:srgbClr val="5C6F7B"/>
              </a:buClr>
              <a:buFont typeface="Arial" panose="020B0604020202020204" pitchFamily="34" charset="0"/>
              <a:buChar char="•"/>
            </a:pPr>
            <a:r>
              <a:rPr lang="en-GB" sz="2000" dirty="0">
                <a:solidFill>
                  <a:srgbClr val="5C6F7B"/>
                </a:solidFill>
                <a:latin typeface="+mn-ea"/>
              </a:rPr>
              <a:t>  </a:t>
            </a:r>
            <a:r>
              <a:rPr lang="zh-CN" altLang="en-US" sz="2000" dirty="0">
                <a:solidFill>
                  <a:srgbClr val="5C6F7B"/>
                </a:solidFill>
                <a:latin typeface="+mn-ea"/>
              </a:rPr>
              <a:t>要满足更多阅读需求</a:t>
            </a:r>
            <a:endParaRPr lang="en-GB" sz="2000" dirty="0">
              <a:solidFill>
                <a:srgbClr val="5C6F7B"/>
              </a:solidFill>
              <a:latin typeface="+mn-ea"/>
            </a:endParaRPr>
          </a:p>
          <a:p>
            <a:pPr marL="1163955" lvl="2" indent="-269875">
              <a:spcBef>
                <a:spcPts val="600"/>
              </a:spcBef>
              <a:spcAft>
                <a:spcPts val="600"/>
              </a:spcAft>
              <a:buClr>
                <a:srgbClr val="5C6F7B"/>
              </a:buClr>
              <a:buFont typeface="Arial" panose="020B0604020202020204" pitchFamily="34" charset="0"/>
              <a:buChar char="•"/>
            </a:pPr>
            <a:r>
              <a:rPr lang="zh-CN" altLang="en-US" sz="2000" i="1" dirty="0">
                <a:solidFill>
                  <a:srgbClr val="5C6F7B"/>
                </a:solidFill>
                <a:latin typeface="+mn-ea"/>
              </a:rPr>
              <a:t>验配大尺寸镜片，从近到远梯度变化减慢</a:t>
            </a:r>
            <a:endParaRPr lang="en-GB" sz="2000" i="1" dirty="0">
              <a:solidFill>
                <a:srgbClr val="5C6F7B"/>
              </a:solidFill>
              <a:latin typeface="+mn-ea"/>
            </a:endParaRPr>
          </a:p>
        </p:txBody>
      </p:sp>
      <p:sp>
        <p:nvSpPr>
          <p:cNvPr id="1049352"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渐进多焦裙带镜</a:t>
            </a:r>
            <a:endParaRPr lang="en-US" altLang="en-US" sz="2800" dirty="0">
              <a:solidFill>
                <a:schemeClr val="bg1"/>
              </a:solidFill>
              <a:latin typeface="Arial" panose="020B0604020202020204" pitchFamily="34" charset="0"/>
            </a:endParaRPr>
          </a:p>
        </p:txBody>
      </p:sp>
      <p:pic>
        <p:nvPicPr>
          <p:cNvPr id="2097348" name="Picture 2" descr="C:\Users\Suneet Eng\Desktop\B 99\Picture139.jpg"/>
          <p:cNvPicPr>
            <a:picLocks noChangeAspect="1" noChangeArrowheads="1"/>
          </p:cNvPicPr>
          <p:nvPr/>
        </p:nvPicPr>
        <p:blipFill>
          <a:blip r:embed="rId3" cstate="print"/>
          <a:srcRect/>
          <a:stretch>
            <a:fillRect/>
          </a:stretch>
        </p:blipFill>
        <p:spPr bwMode="auto">
          <a:xfrm>
            <a:off x="6286512" y="3714752"/>
            <a:ext cx="2578100" cy="2170112"/>
          </a:xfrm>
          <a:prstGeom prst="rect">
            <a:avLst/>
          </a:prstGeom>
          <a:noFill/>
        </p:spPr>
      </p:pic>
      <p:pic>
        <p:nvPicPr>
          <p:cNvPr id="2097349" name="Picture 1" descr="C:\Users\Suneet Eng\Desktop\B 99\Picture138.jpg"/>
          <p:cNvPicPr>
            <a:picLocks noChangeAspect="1" noChangeArrowheads="1"/>
          </p:cNvPicPr>
          <p:nvPr/>
        </p:nvPicPr>
        <p:blipFill>
          <a:blip r:embed="rId4" cstate="print"/>
          <a:srcRect/>
          <a:stretch>
            <a:fillRect/>
          </a:stretch>
        </p:blipFill>
        <p:spPr bwMode="auto">
          <a:xfrm>
            <a:off x="6715140" y="1071546"/>
            <a:ext cx="1855787" cy="1741487"/>
          </a:xfrm>
          <a:prstGeom prst="rect">
            <a:avLst/>
          </a:prstGeom>
          <a:noFill/>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56" name="Text Box 6"/>
          <p:cNvSpPr txBox="1">
            <a:spLocks noChangeArrowheads="1"/>
          </p:cNvSpPr>
          <p:nvPr/>
        </p:nvSpPr>
        <p:spPr bwMode="auto">
          <a:xfrm>
            <a:off x="1116013" y="5003800"/>
            <a:ext cx="2881312" cy="396240"/>
          </a:xfrm>
          <a:prstGeom prst="rect">
            <a:avLst/>
          </a:prstGeom>
          <a:noFill/>
          <a:ln w="9525">
            <a:noFill/>
            <a:miter lim="800000"/>
          </a:ln>
        </p:spPr>
        <p:txBody>
          <a:bodyPr>
            <a:spAutoFit/>
          </a:bodyPr>
          <a:lstStyle/>
          <a:p>
            <a:pPr algn="ctr">
              <a:spcBef>
                <a:spcPct val="50000"/>
              </a:spcBef>
            </a:pPr>
            <a:r>
              <a:rPr lang="en-US" altLang="en-US" b="1">
                <a:solidFill>
                  <a:schemeClr val="bg1"/>
                </a:solidFill>
                <a:latin typeface="Arial Narrow" panose="020B0606020202030204" pitchFamily="34" charset="0"/>
              </a:rPr>
              <a:t>Thin, Even Layer of NaFl</a:t>
            </a:r>
          </a:p>
        </p:txBody>
      </p:sp>
      <p:sp>
        <p:nvSpPr>
          <p:cNvPr id="1049357" name="Text Box 6"/>
          <p:cNvSpPr txBox="1">
            <a:spLocks noChangeArrowheads="1"/>
          </p:cNvSpPr>
          <p:nvPr/>
        </p:nvSpPr>
        <p:spPr bwMode="auto">
          <a:xfrm>
            <a:off x="5448300" y="3213100"/>
            <a:ext cx="3352800" cy="307975"/>
          </a:xfrm>
          <a:prstGeom prst="rect">
            <a:avLst/>
          </a:prstGeom>
          <a:noFill/>
          <a:ln w="9525">
            <a:noFill/>
            <a:miter lim="800000"/>
          </a:ln>
        </p:spPr>
        <p:txBody>
          <a:bodyPr>
            <a:spAutoFit/>
          </a:bodyPr>
          <a:lstStyle/>
          <a:p>
            <a:pPr algn="ctr">
              <a:spcBef>
                <a:spcPct val="50000"/>
              </a:spcBef>
            </a:pPr>
            <a:r>
              <a:rPr lang="en-US" altLang="en-US" sz="1400" b="1">
                <a:solidFill>
                  <a:schemeClr val="bg1"/>
                </a:solidFill>
                <a:latin typeface="Arial" panose="020B0604020202020204" pitchFamily="34" charset="0"/>
              </a:rPr>
              <a:t>NaFl Pooling Beneath Lens</a:t>
            </a:r>
          </a:p>
        </p:txBody>
      </p:sp>
      <p:sp>
        <p:nvSpPr>
          <p:cNvPr id="1049358" name="Text Box 12"/>
          <p:cNvSpPr txBox="1">
            <a:spLocks noChangeArrowheads="1"/>
          </p:cNvSpPr>
          <p:nvPr/>
        </p:nvSpPr>
        <p:spPr bwMode="auto">
          <a:xfrm>
            <a:off x="5949950" y="903288"/>
            <a:ext cx="2376488" cy="338137"/>
          </a:xfrm>
          <a:prstGeom prst="rect">
            <a:avLst/>
          </a:prstGeom>
          <a:noFill/>
          <a:ln w="9525">
            <a:noFill/>
            <a:miter lim="800000"/>
          </a:ln>
        </p:spPr>
        <p:txBody>
          <a:bodyPr>
            <a:spAutoFit/>
          </a:bodyPr>
          <a:lstStyle/>
          <a:p>
            <a:pPr algn="ctr">
              <a:spcBef>
                <a:spcPct val="50000"/>
              </a:spcBef>
            </a:pPr>
            <a:r>
              <a:rPr lang="en-US" altLang="en-US" sz="1600" b="1">
                <a:solidFill>
                  <a:schemeClr val="bg1"/>
                </a:solidFill>
                <a:latin typeface="Arial Narrow" panose="020B0606020202030204" pitchFamily="34" charset="0"/>
              </a:rPr>
              <a:t>Skirt Curve Too Steep</a:t>
            </a:r>
          </a:p>
        </p:txBody>
      </p:sp>
      <p:sp>
        <p:nvSpPr>
          <p:cNvPr id="1049359" name="Text Box 13"/>
          <p:cNvSpPr txBox="1">
            <a:spLocks noChangeArrowheads="1"/>
          </p:cNvSpPr>
          <p:nvPr/>
        </p:nvSpPr>
        <p:spPr bwMode="auto">
          <a:xfrm>
            <a:off x="5972175" y="3573463"/>
            <a:ext cx="2232025" cy="338137"/>
          </a:xfrm>
          <a:prstGeom prst="rect">
            <a:avLst/>
          </a:prstGeom>
          <a:noFill/>
          <a:ln w="9525">
            <a:noFill/>
            <a:miter lim="800000"/>
          </a:ln>
        </p:spPr>
        <p:txBody>
          <a:bodyPr>
            <a:spAutoFit/>
          </a:bodyPr>
          <a:lstStyle/>
          <a:p>
            <a:pPr algn="ctr">
              <a:spcBef>
                <a:spcPct val="50000"/>
              </a:spcBef>
            </a:pPr>
            <a:r>
              <a:rPr lang="en-US" altLang="en-US" sz="1600" b="1">
                <a:solidFill>
                  <a:schemeClr val="bg1"/>
                </a:solidFill>
                <a:latin typeface="Arial Narrow" panose="020B0606020202030204" pitchFamily="34" charset="0"/>
              </a:rPr>
              <a:t>Skirt Curve Too Flat</a:t>
            </a:r>
          </a:p>
        </p:txBody>
      </p:sp>
      <p:sp>
        <p:nvSpPr>
          <p:cNvPr id="1049360"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en-US" altLang="en-US" sz="2800" dirty="0">
                <a:solidFill>
                  <a:schemeClr val="bg1"/>
                </a:solidFill>
                <a:latin typeface="Arial" panose="020B0604020202020204" pitchFamily="34" charset="0"/>
              </a:rPr>
              <a:t>Duette </a:t>
            </a:r>
            <a:r>
              <a:rPr lang="zh-CN" altLang="en-US" sz="2800" dirty="0">
                <a:solidFill>
                  <a:schemeClr val="bg1"/>
                </a:solidFill>
                <a:latin typeface="Arial" panose="020B0604020202020204" pitchFamily="34" charset="0"/>
              </a:rPr>
              <a:t>渐进接触镜</a:t>
            </a:r>
            <a:endParaRPr lang="en-US" altLang="en-US" sz="2800" dirty="0">
              <a:solidFill>
                <a:schemeClr val="bg1"/>
              </a:solidFill>
              <a:latin typeface="Arial" panose="020B0604020202020204" pitchFamily="34" charset="0"/>
            </a:endParaRPr>
          </a:p>
        </p:txBody>
      </p:sp>
      <p:pic>
        <p:nvPicPr>
          <p:cNvPr id="2097350" name="Picture 3" descr="C:\Users\Suneet Eng\Desktop\B 99\Picture142.jpg"/>
          <p:cNvPicPr>
            <a:picLocks noChangeAspect="1" noChangeArrowheads="1"/>
          </p:cNvPicPr>
          <p:nvPr/>
        </p:nvPicPr>
        <p:blipFill>
          <a:blip r:embed="rId3" cstate="print"/>
          <a:srcRect/>
          <a:stretch>
            <a:fillRect/>
          </a:stretch>
        </p:blipFill>
        <p:spPr bwMode="auto">
          <a:xfrm>
            <a:off x="5940152" y="3724276"/>
            <a:ext cx="2530475" cy="2547937"/>
          </a:xfrm>
          <a:prstGeom prst="rect">
            <a:avLst/>
          </a:prstGeom>
          <a:noFill/>
        </p:spPr>
      </p:pic>
      <p:pic>
        <p:nvPicPr>
          <p:cNvPr id="2097351" name="Picture 2" descr="C:\Users\Suneet Eng\Desktop\B 99\Picture141.jpg"/>
          <p:cNvPicPr>
            <a:picLocks noChangeAspect="1" noChangeArrowheads="1"/>
          </p:cNvPicPr>
          <p:nvPr/>
        </p:nvPicPr>
        <p:blipFill>
          <a:blip r:embed="rId4" cstate="print"/>
          <a:srcRect/>
          <a:stretch>
            <a:fillRect/>
          </a:stretch>
        </p:blipFill>
        <p:spPr bwMode="auto">
          <a:xfrm>
            <a:off x="5938846" y="1081070"/>
            <a:ext cx="2530475" cy="2614612"/>
          </a:xfrm>
          <a:prstGeom prst="rect">
            <a:avLst/>
          </a:prstGeom>
          <a:noFill/>
        </p:spPr>
      </p:pic>
      <p:pic>
        <p:nvPicPr>
          <p:cNvPr id="2097352" name="Picture 1" descr="C:\Users\Suneet Eng\Desktop\B 99\Picture140.jpg"/>
          <p:cNvPicPr>
            <a:picLocks noChangeAspect="1" noChangeArrowheads="1"/>
          </p:cNvPicPr>
          <p:nvPr/>
        </p:nvPicPr>
        <p:blipFill>
          <a:blip r:embed="rId5" cstate="print"/>
          <a:srcRect/>
          <a:stretch>
            <a:fillRect/>
          </a:stretch>
        </p:blipFill>
        <p:spPr bwMode="auto">
          <a:xfrm>
            <a:off x="866748" y="1866888"/>
            <a:ext cx="3975100" cy="3644900"/>
          </a:xfrm>
          <a:prstGeom prst="rect">
            <a:avLst/>
          </a:prstGeom>
          <a:noFill/>
        </p:spPr>
      </p:pic>
      <p:sp>
        <p:nvSpPr>
          <p:cNvPr id="1049361" name="Text Box 6"/>
          <p:cNvSpPr txBox="1">
            <a:spLocks noChangeArrowheads="1"/>
          </p:cNvSpPr>
          <p:nvPr/>
        </p:nvSpPr>
        <p:spPr bwMode="auto">
          <a:xfrm>
            <a:off x="1268413" y="5156200"/>
            <a:ext cx="2881312" cy="396239"/>
          </a:xfrm>
          <a:prstGeom prst="rect">
            <a:avLst/>
          </a:prstGeom>
          <a:noFill/>
          <a:ln w="9525">
            <a:noFill/>
            <a:miter lim="800000"/>
          </a:ln>
        </p:spPr>
        <p:txBody>
          <a:bodyPr>
            <a:spAutoFit/>
          </a:bodyPr>
          <a:lstStyle/>
          <a:p>
            <a:pPr algn="ctr">
              <a:spcBef>
                <a:spcPct val="50000"/>
              </a:spcBef>
            </a:pPr>
            <a:r>
              <a:rPr lang="zh-CN" altLang="en-US" b="1" dirty="0">
                <a:solidFill>
                  <a:schemeClr val="bg1"/>
                </a:solidFill>
                <a:latin typeface="Arial Narrow" panose="020B0606020202030204" pitchFamily="34" charset="0"/>
              </a:rPr>
              <a:t>薄而均匀的荧光素钠层</a:t>
            </a:r>
            <a:endParaRPr lang="en-US" altLang="en-US" b="1" dirty="0">
              <a:solidFill>
                <a:schemeClr val="bg1"/>
              </a:solidFill>
              <a:latin typeface="Arial Narrow" panose="020B0606020202030204" pitchFamily="34" charset="0"/>
            </a:endParaRPr>
          </a:p>
        </p:txBody>
      </p:sp>
      <p:sp>
        <p:nvSpPr>
          <p:cNvPr id="1049362" name="Text Box 12"/>
          <p:cNvSpPr txBox="1">
            <a:spLocks noChangeArrowheads="1"/>
          </p:cNvSpPr>
          <p:nvPr/>
        </p:nvSpPr>
        <p:spPr bwMode="auto">
          <a:xfrm>
            <a:off x="6102350" y="1055688"/>
            <a:ext cx="2376488" cy="338554"/>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Arial Narrow" panose="020B0606020202030204" pitchFamily="34" charset="0"/>
              </a:rPr>
              <a:t>裙边曲率过陡</a:t>
            </a:r>
            <a:endParaRPr lang="en-US" altLang="en-US" sz="1600" b="1" dirty="0">
              <a:solidFill>
                <a:schemeClr val="bg1"/>
              </a:solidFill>
              <a:latin typeface="Arial Narrow" panose="020B0606020202030204" pitchFamily="34" charset="0"/>
            </a:endParaRPr>
          </a:p>
        </p:txBody>
      </p:sp>
      <p:sp>
        <p:nvSpPr>
          <p:cNvPr id="1049363" name="Text Box 13"/>
          <p:cNvSpPr txBox="1">
            <a:spLocks noChangeArrowheads="1"/>
          </p:cNvSpPr>
          <p:nvPr/>
        </p:nvSpPr>
        <p:spPr bwMode="auto">
          <a:xfrm>
            <a:off x="6124575" y="3725863"/>
            <a:ext cx="2232025" cy="338137"/>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Arial Narrow" panose="020B0606020202030204" pitchFamily="34" charset="0"/>
              </a:rPr>
              <a:t>裙边曲率过平</a:t>
            </a:r>
            <a:endParaRPr lang="en-US" altLang="en-US" sz="1600" b="1" dirty="0">
              <a:solidFill>
                <a:schemeClr val="bg1"/>
              </a:solidFill>
              <a:latin typeface="Arial Narrow" panose="020B0606020202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367" name="Rectangle 4"/>
          <p:cNvSpPr>
            <a:spLocks noGrp="1" noChangeArrowheads="1"/>
          </p:cNvSpPr>
          <p:nvPr>
            <p:ph type="body" sz="half" idx="3"/>
          </p:nvPr>
        </p:nvSpPr>
        <p:spPr>
          <a:xfrm>
            <a:off x="323850" y="1142984"/>
            <a:ext cx="5689600" cy="4730769"/>
          </a:xfrm>
        </p:spPr>
        <p:txBody>
          <a:bodyPr>
            <a:normAutofit fontScale="64722" lnSpcReduction="20000"/>
          </a:bodyPr>
          <a:lstStyle/>
          <a:p>
            <a:pPr eaLnBrk="1" hangingPunct="1">
              <a:spcBef>
                <a:spcPts val="600"/>
              </a:spcBef>
              <a:spcAft>
                <a:spcPts val="600"/>
              </a:spcAft>
              <a:buClr>
                <a:srgbClr val="5C6F7B"/>
              </a:buClr>
              <a:buFont typeface="Arial" panose="020B0604020202020204" pitchFamily="34" charset="0"/>
              <a:buChar char="•"/>
            </a:pPr>
            <a:r>
              <a:rPr lang="zh-CN" altLang="en-US" sz="3800" dirty="0"/>
              <a:t>方便</a:t>
            </a:r>
            <a:endParaRPr lang="en-GB" sz="3800" dirty="0"/>
          </a:p>
          <a:p>
            <a:pPr eaLnBrk="1" hangingPunct="1">
              <a:spcBef>
                <a:spcPts val="600"/>
              </a:spcBef>
              <a:spcAft>
                <a:spcPts val="600"/>
              </a:spcAft>
              <a:buClr>
                <a:srgbClr val="5C6F7B"/>
              </a:buClr>
              <a:buFont typeface="Arial" panose="020B0604020202020204" pitchFamily="34" charset="0"/>
              <a:buChar char="•"/>
            </a:pPr>
            <a:r>
              <a:rPr lang="zh-CN" altLang="en-US" sz="3800" dirty="0"/>
              <a:t>部分时间配戴</a:t>
            </a:r>
            <a:endParaRPr lang="en-GB" sz="3800" dirty="0"/>
          </a:p>
          <a:p>
            <a:pPr eaLnBrk="1" hangingPunct="1">
              <a:spcBef>
                <a:spcPts val="600"/>
              </a:spcBef>
              <a:spcAft>
                <a:spcPts val="600"/>
              </a:spcAft>
              <a:buClr>
                <a:srgbClr val="5C6F7B"/>
              </a:buClr>
              <a:buFont typeface="Arial" panose="020B0604020202020204" pitchFamily="34" charset="0"/>
              <a:buChar char="•"/>
            </a:pPr>
            <a:r>
              <a:rPr lang="zh-CN" altLang="en-US" sz="3800" dirty="0"/>
              <a:t>无需护理产品</a:t>
            </a:r>
            <a:r>
              <a:rPr lang="en-GB" sz="3800" dirty="0"/>
              <a:t> </a:t>
            </a:r>
          </a:p>
          <a:p>
            <a:pPr eaLnBrk="1" hangingPunct="1">
              <a:spcBef>
                <a:spcPts val="600"/>
              </a:spcBef>
              <a:spcAft>
                <a:spcPts val="600"/>
              </a:spcAft>
              <a:buClr>
                <a:srgbClr val="5C6F7B"/>
              </a:buClr>
              <a:buFont typeface="Arial" panose="020B0604020202020204" pitchFamily="34" charset="0"/>
              <a:buChar char="•"/>
            </a:pPr>
            <a:r>
              <a:rPr lang="en-GB" sz="3800" b="1" dirty="0"/>
              <a:t>‘</a:t>
            </a:r>
            <a:r>
              <a:rPr lang="zh-CN" altLang="en-US" sz="3800" b="1" dirty="0"/>
              <a:t>干眼</a:t>
            </a:r>
            <a:r>
              <a:rPr lang="en-GB" sz="3800" b="1" dirty="0"/>
              <a:t>’</a:t>
            </a:r>
            <a:r>
              <a:rPr lang="zh-CN" altLang="en-US" sz="3800" b="1" dirty="0"/>
              <a:t>的指定材料</a:t>
            </a:r>
            <a:endParaRPr lang="en-GB" sz="3800" b="1" dirty="0"/>
          </a:p>
          <a:p>
            <a:pPr eaLnBrk="1" hangingPunct="1">
              <a:spcBef>
                <a:spcPts val="600"/>
              </a:spcBef>
              <a:spcAft>
                <a:spcPts val="600"/>
              </a:spcAft>
              <a:buClr>
                <a:srgbClr val="5C6F7B"/>
              </a:buClr>
              <a:buFont typeface="Arial" panose="020B0604020202020204" pitchFamily="34" charset="0"/>
              <a:buChar char="•"/>
            </a:pPr>
            <a:r>
              <a:rPr lang="zh-CN" altLang="en-US" sz="3800" dirty="0"/>
              <a:t>容易配适</a:t>
            </a:r>
            <a:r>
              <a:rPr lang="en-GB" sz="3800" dirty="0"/>
              <a:t> / </a:t>
            </a:r>
            <a:r>
              <a:rPr lang="zh-CN" altLang="en-US" sz="3800" dirty="0"/>
              <a:t>评估</a:t>
            </a:r>
            <a:r>
              <a:rPr lang="en-GB" sz="3800" dirty="0"/>
              <a:t>? </a:t>
            </a:r>
          </a:p>
          <a:p>
            <a:pPr lvl="1" eaLnBrk="1" hangingPunct="1">
              <a:spcBef>
                <a:spcPts val="600"/>
              </a:spcBef>
              <a:spcAft>
                <a:spcPts val="600"/>
              </a:spcAft>
              <a:buClr>
                <a:srgbClr val="5C6F7B"/>
              </a:buClr>
              <a:buFont typeface="Arial" panose="020B0604020202020204" pitchFamily="34" charset="0"/>
              <a:buChar char="‒"/>
            </a:pPr>
            <a:r>
              <a:rPr lang="zh-CN" altLang="en-US" sz="3800" dirty="0"/>
              <a:t>居中心</a:t>
            </a:r>
            <a:r>
              <a:rPr lang="en-GB" sz="3800" dirty="0"/>
              <a:t> </a:t>
            </a:r>
            <a:r>
              <a:rPr lang="zh-CN" altLang="en-US" sz="3800" dirty="0"/>
              <a:t>是</a:t>
            </a:r>
            <a:r>
              <a:rPr lang="en-GB" sz="3800" dirty="0"/>
              <a:t> / </a:t>
            </a:r>
            <a:r>
              <a:rPr lang="zh-CN" altLang="en-US" sz="3800" dirty="0"/>
              <a:t>否</a:t>
            </a:r>
            <a:r>
              <a:rPr lang="en-GB" sz="3800" dirty="0"/>
              <a:t>  </a:t>
            </a:r>
          </a:p>
          <a:p>
            <a:pPr eaLnBrk="1" hangingPunct="1">
              <a:spcBef>
                <a:spcPts val="600"/>
              </a:spcBef>
              <a:spcAft>
                <a:spcPts val="600"/>
              </a:spcAft>
              <a:buClr>
                <a:srgbClr val="5C6F7B"/>
              </a:buClr>
              <a:buFont typeface="Arial" panose="020B0604020202020204" pitchFamily="34" charset="0"/>
              <a:buChar char="•"/>
            </a:pPr>
            <a:r>
              <a:rPr lang="zh-CN" altLang="en-US" sz="3800" dirty="0"/>
              <a:t>参数有限</a:t>
            </a:r>
            <a:r>
              <a:rPr lang="en-GB" sz="3800" dirty="0"/>
              <a:t> (</a:t>
            </a:r>
            <a:r>
              <a:rPr lang="zh-CN" altLang="en-US" sz="3800" dirty="0"/>
              <a:t>目前</a:t>
            </a:r>
            <a:r>
              <a:rPr lang="en-GB" sz="3800" dirty="0"/>
              <a:t>) </a:t>
            </a:r>
          </a:p>
          <a:p>
            <a:pPr lvl="2" eaLnBrk="1" hangingPunct="1">
              <a:spcBef>
                <a:spcPts val="600"/>
              </a:spcBef>
              <a:spcAft>
                <a:spcPts val="600"/>
              </a:spcAft>
              <a:buClr>
                <a:srgbClr val="5C6F7B"/>
              </a:buClr>
              <a:buFont typeface="Arial" panose="020B0604020202020204" pitchFamily="34" charset="0"/>
              <a:buChar char="‒"/>
            </a:pPr>
            <a:r>
              <a:rPr lang="zh-CN" altLang="en-US" sz="3800" dirty="0"/>
              <a:t>均为</a:t>
            </a:r>
            <a:r>
              <a:rPr lang="en-GB" sz="3800" dirty="0"/>
              <a:t> ‘</a:t>
            </a:r>
            <a:r>
              <a:rPr lang="zh-CN" altLang="en-US" sz="3800" dirty="0"/>
              <a:t>统一尺寸</a:t>
            </a:r>
            <a:r>
              <a:rPr lang="en-GB" sz="3800" dirty="0"/>
              <a:t>’</a:t>
            </a:r>
          </a:p>
          <a:p>
            <a:pPr lvl="2" eaLnBrk="1" hangingPunct="1">
              <a:spcBef>
                <a:spcPts val="600"/>
              </a:spcBef>
              <a:spcAft>
                <a:spcPts val="600"/>
              </a:spcAft>
              <a:buClr>
                <a:srgbClr val="5C6F7B"/>
              </a:buClr>
              <a:buFont typeface="Arial" panose="020B0604020202020204" pitchFamily="34" charset="0"/>
              <a:buChar char="‒"/>
            </a:pPr>
            <a:r>
              <a:rPr lang="zh-CN" altLang="en-US" sz="3800" dirty="0"/>
              <a:t>单一</a:t>
            </a:r>
            <a:r>
              <a:rPr lang="en-GB" sz="3800" dirty="0"/>
              <a:t> ‘</a:t>
            </a:r>
            <a:r>
              <a:rPr lang="zh-CN" altLang="en-US" sz="3800" dirty="0"/>
              <a:t>有效下加光</a:t>
            </a:r>
            <a:r>
              <a:rPr lang="en-GB" sz="3800" dirty="0"/>
              <a:t>’</a:t>
            </a:r>
          </a:p>
          <a:p>
            <a:pPr lvl="3" eaLnBrk="1" hangingPunct="1">
              <a:spcBef>
                <a:spcPts val="600"/>
              </a:spcBef>
              <a:spcAft>
                <a:spcPts val="600"/>
              </a:spcAft>
              <a:buClr>
                <a:srgbClr val="5C6F7B"/>
              </a:buClr>
              <a:buFont typeface="Arial" panose="020B0604020202020204" pitchFamily="34" charset="0"/>
              <a:buChar char="•"/>
            </a:pPr>
            <a:r>
              <a:rPr lang="zh-CN" altLang="en-US" sz="3800" dirty="0"/>
              <a:t>除外</a:t>
            </a:r>
            <a:r>
              <a:rPr lang="en-GB" sz="3800" dirty="0"/>
              <a:t> </a:t>
            </a:r>
            <a:r>
              <a:rPr lang="en-GB" sz="3800" b="1" dirty="0" err="1"/>
              <a:t>clariti</a:t>
            </a:r>
            <a:r>
              <a:rPr lang="en-GB" sz="3800" b="1" dirty="0"/>
              <a:t> 1 day</a:t>
            </a:r>
            <a:endParaRPr lang="en-GB" b="1" dirty="0"/>
          </a:p>
        </p:txBody>
      </p:sp>
      <p:sp>
        <p:nvSpPr>
          <p:cNvPr id="1049368"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日抛型渐进镜</a:t>
            </a:r>
            <a:endParaRPr lang="en-US" altLang="en-US" sz="2800" dirty="0">
              <a:solidFill>
                <a:schemeClr val="bg1"/>
              </a:solidFill>
              <a:latin typeface="Arial" panose="020B0604020202020204" pitchFamily="34" charset="0"/>
            </a:endParaRPr>
          </a:p>
        </p:txBody>
      </p:sp>
      <p:pic>
        <p:nvPicPr>
          <p:cNvPr id="2097353" name="Picture 1" descr="C:\Users\Suneet Eng\Desktop\B 99\Picture143.jpg"/>
          <p:cNvPicPr>
            <a:picLocks noChangeAspect="1" noChangeArrowheads="1"/>
          </p:cNvPicPr>
          <p:nvPr/>
        </p:nvPicPr>
        <p:blipFill>
          <a:blip r:embed="rId3" cstate="print"/>
          <a:srcRect/>
          <a:stretch>
            <a:fillRect/>
          </a:stretch>
        </p:blipFill>
        <p:spPr bwMode="auto">
          <a:xfrm>
            <a:off x="5857884" y="1214422"/>
            <a:ext cx="2609850" cy="4621212"/>
          </a:xfrm>
          <a:prstGeom prst="rect">
            <a:avLst/>
          </a:prstGeom>
          <a:noFill/>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72" name="Rectangle 3"/>
          <p:cNvSpPr>
            <a:spLocks noChangeArrowheads="1"/>
          </p:cNvSpPr>
          <p:nvPr/>
        </p:nvSpPr>
        <p:spPr bwMode="auto">
          <a:xfrm>
            <a:off x="349250" y="928670"/>
            <a:ext cx="8686800" cy="4500594"/>
          </a:xfrm>
          <a:prstGeom prst="rect">
            <a:avLst/>
          </a:prstGeom>
          <a:noFill/>
          <a:ln w="12700">
            <a:noFill/>
            <a:miter lim="800000"/>
          </a:ln>
          <a:effectLst/>
        </p:spPr>
        <p:txBody>
          <a:bodyPr lIns="90488" tIns="44450" rIns="90488" bIns="44450"/>
          <a:lstStyle/>
          <a:p>
            <a:pPr marL="342900" indent="-342900">
              <a:lnSpc>
                <a:spcPct val="105000"/>
              </a:lnSpc>
              <a:spcBef>
                <a:spcPct val="20000"/>
              </a:spcBef>
              <a:buClr>
                <a:srgbClr val="5C6F7B"/>
              </a:buClr>
            </a:pPr>
            <a:r>
              <a:rPr lang="zh-CN" altLang="en-US" sz="2400" b="1" dirty="0">
                <a:solidFill>
                  <a:srgbClr val="5C6F7B"/>
                </a:solidFill>
                <a:latin typeface="Arial" panose="020B0604020202020204" pitchFamily="34" charset="0"/>
                <a:cs typeface="Arial" panose="020B0604020202020204" pitchFamily="34" charset="0"/>
              </a:rPr>
              <a:t>中心定位是关键</a:t>
            </a:r>
            <a:endParaRPr lang="en-GB" sz="2400" b="1" dirty="0">
              <a:solidFill>
                <a:srgbClr val="5C6F7B"/>
              </a:solidFill>
              <a:latin typeface="Arial" panose="020B0604020202020204" pitchFamily="34" charset="0"/>
              <a:cs typeface="Arial" panose="020B0604020202020204" pitchFamily="34" charset="0"/>
            </a:endParaRPr>
          </a:p>
          <a:p>
            <a:pPr marL="342900"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遵从厂商建议</a:t>
            </a:r>
            <a:endParaRPr lang="en-GB" sz="2400" dirty="0">
              <a:solidFill>
                <a:srgbClr val="5C6F7B"/>
              </a:solidFill>
              <a:latin typeface="Arial" panose="020B0604020202020204" pitchFamily="34" charset="0"/>
              <a:cs typeface="Arial" panose="020B0604020202020204" pitchFamily="34" charset="0"/>
            </a:endParaRPr>
          </a:p>
          <a:p>
            <a:pPr marL="342900"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获得正常视力</a:t>
            </a:r>
            <a:endParaRPr lang="en-GB" sz="2400" dirty="0">
              <a:solidFill>
                <a:srgbClr val="5C6F7B"/>
              </a:solidFill>
              <a:latin typeface="Arial" panose="020B0604020202020204" pitchFamily="34" charset="0"/>
              <a:cs typeface="Arial" panose="020B0604020202020204" pitchFamily="34" charset="0"/>
            </a:endParaRPr>
          </a:p>
          <a:p>
            <a:pPr marL="342900"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使用手持试镜片</a:t>
            </a:r>
            <a:r>
              <a:rPr lang="en-GB" sz="2400" dirty="0">
                <a:solidFill>
                  <a:srgbClr val="5C6F7B"/>
                </a:solidFill>
                <a:latin typeface="Arial" panose="020B0604020202020204" pitchFamily="34" charset="0"/>
                <a:cs typeface="Arial" panose="020B0604020202020204" pitchFamily="34" charset="0"/>
              </a:rPr>
              <a:t> / </a:t>
            </a:r>
            <a:r>
              <a:rPr lang="zh-CN" altLang="en-US" sz="2400" dirty="0">
                <a:solidFill>
                  <a:srgbClr val="5C6F7B"/>
                </a:solidFill>
                <a:latin typeface="Arial" panose="020B0604020202020204" pitchFamily="34" charset="0"/>
                <a:cs typeface="Arial" panose="020B0604020202020204" pitchFamily="34" charset="0"/>
              </a:rPr>
              <a:t>翻转拍</a:t>
            </a:r>
            <a:endParaRPr lang="en-GB" sz="2400" dirty="0">
              <a:solidFill>
                <a:srgbClr val="5C6F7B"/>
              </a:solidFill>
              <a:latin typeface="Arial" panose="020B0604020202020204" pitchFamily="34" charset="0"/>
              <a:cs typeface="Arial" panose="020B0604020202020204" pitchFamily="34" charset="0"/>
            </a:endParaRPr>
          </a:p>
          <a:p>
            <a:pPr marL="800100" lvl="1"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从双眼片上验光开始</a:t>
            </a:r>
            <a:endParaRPr lang="en-GB" sz="2400" dirty="0">
              <a:solidFill>
                <a:srgbClr val="5C6F7B"/>
              </a:solidFill>
              <a:latin typeface="Arial" panose="020B0604020202020204" pitchFamily="34" charset="0"/>
              <a:cs typeface="Arial" panose="020B0604020202020204" pitchFamily="34" charset="0"/>
            </a:endParaRPr>
          </a:p>
          <a:p>
            <a:pPr marL="800100" lvl="1" indent="-342900">
              <a:lnSpc>
                <a:spcPct val="105000"/>
              </a:lnSpc>
              <a:spcBef>
                <a:spcPct val="20000"/>
              </a:spcBef>
              <a:buClr>
                <a:srgbClr val="5C6F7B"/>
              </a:buClr>
              <a:buFont typeface="Arial" panose="020B0604020202020204" pitchFamily="34" charset="0"/>
              <a:buChar char="‒"/>
            </a:pPr>
            <a:r>
              <a:rPr lang="zh-CN" altLang="en-US" sz="2400" i="1" dirty="0">
                <a:solidFill>
                  <a:srgbClr val="FF0000"/>
                </a:solidFill>
                <a:latin typeface="Arial" panose="020B0604020202020204" pitchFamily="34" charset="0"/>
                <a:cs typeface="Arial" panose="020B0604020202020204" pitchFamily="34" charset="0"/>
              </a:rPr>
              <a:t>切记小幅度</a:t>
            </a:r>
            <a:r>
              <a:rPr lang="en-GB" sz="2400" i="1" dirty="0">
                <a:solidFill>
                  <a:srgbClr val="FF0000"/>
                </a:solidFill>
                <a:latin typeface="Arial" panose="020B0604020202020204" pitchFamily="34" charset="0"/>
                <a:cs typeface="Arial" panose="020B0604020202020204" pitchFamily="34" charset="0"/>
              </a:rPr>
              <a:t> (0.25 D) </a:t>
            </a:r>
            <a:r>
              <a:rPr lang="zh-CN" altLang="en-US" sz="2400" i="1" dirty="0">
                <a:solidFill>
                  <a:srgbClr val="FF0000"/>
                </a:solidFill>
                <a:latin typeface="Arial" panose="020B0604020202020204" pitchFamily="34" charset="0"/>
                <a:cs typeface="Arial" panose="020B0604020202020204" pitchFamily="34" charset="0"/>
              </a:rPr>
              <a:t>改变是关键</a:t>
            </a:r>
            <a:endParaRPr lang="en-GB" sz="2400" i="1" dirty="0">
              <a:solidFill>
                <a:srgbClr val="FF0000"/>
              </a:solidFill>
              <a:latin typeface="Arial" panose="020B0604020202020204" pitchFamily="34" charset="0"/>
              <a:cs typeface="Arial" panose="020B0604020202020204" pitchFamily="34" charset="0"/>
            </a:endParaRPr>
          </a:p>
          <a:p>
            <a:pPr marL="342900"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允许适应时间</a:t>
            </a:r>
            <a:endParaRPr lang="en-GB" sz="2400" dirty="0">
              <a:solidFill>
                <a:srgbClr val="5C6F7B"/>
              </a:solidFill>
              <a:latin typeface="Arial" panose="020B0604020202020204" pitchFamily="34" charset="0"/>
              <a:cs typeface="Arial" panose="020B0604020202020204" pitchFamily="34" charset="0"/>
            </a:endParaRPr>
          </a:p>
          <a:p>
            <a:pPr marL="800100" lvl="1" indent="-342900">
              <a:lnSpc>
                <a:spcPct val="105000"/>
              </a:lnSpc>
              <a:spcBef>
                <a:spcPct val="20000"/>
              </a:spcBef>
              <a:buClr>
                <a:srgbClr val="5C6F7B"/>
              </a:buClr>
              <a:buFont typeface="Arial" panose="020B0604020202020204" pitchFamily="34" charset="0"/>
              <a:buChar char="‒"/>
            </a:pPr>
            <a:r>
              <a:rPr lang="en-GB" sz="2400" dirty="0">
                <a:solidFill>
                  <a:srgbClr val="5C6F7B"/>
                </a:solidFill>
                <a:latin typeface="Arial" panose="020B0604020202020204" pitchFamily="34" charset="0"/>
                <a:cs typeface="Arial" panose="020B0604020202020204" pitchFamily="34" charset="0"/>
              </a:rPr>
              <a:t>‘</a:t>
            </a:r>
            <a:r>
              <a:rPr lang="zh-CN" altLang="en-US" sz="2400" dirty="0">
                <a:solidFill>
                  <a:srgbClr val="5C6F7B"/>
                </a:solidFill>
                <a:latin typeface="Arial" panose="020B0604020202020204" pitchFamily="34" charset="0"/>
                <a:cs typeface="Arial" panose="020B0604020202020204" pitchFamily="34" charset="0"/>
              </a:rPr>
              <a:t>现实的</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视力预期</a:t>
            </a:r>
            <a:endParaRPr lang="en-GB" sz="2400" dirty="0">
              <a:solidFill>
                <a:srgbClr val="5C6F7B"/>
              </a:solidFill>
              <a:latin typeface="Arial" panose="020B0604020202020204" pitchFamily="34" charset="0"/>
              <a:cs typeface="Arial" panose="020B0604020202020204" pitchFamily="34" charset="0"/>
            </a:endParaRPr>
          </a:p>
          <a:p>
            <a:pPr marL="342900" indent="-342900">
              <a:lnSpc>
                <a:spcPct val="105000"/>
              </a:lnSpc>
              <a:spcBef>
                <a:spcPct val="20000"/>
              </a:spcBef>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rPr>
              <a:t>知道何时改变方向</a:t>
            </a:r>
            <a:r>
              <a:rPr lang="en-GB" sz="2400" dirty="0">
                <a:solidFill>
                  <a:srgbClr val="5C6F7B"/>
                </a:solidFill>
                <a:latin typeface="Arial" panose="020B0604020202020204" pitchFamily="34" charset="0"/>
                <a:cs typeface="Arial" panose="020B0604020202020204" pitchFamily="34" charset="0"/>
              </a:rPr>
              <a:t> / </a:t>
            </a:r>
            <a:r>
              <a:rPr lang="zh-CN" altLang="en-US" sz="2400" dirty="0">
                <a:solidFill>
                  <a:srgbClr val="5C6F7B"/>
                </a:solidFill>
                <a:latin typeface="Arial" panose="020B0604020202020204" pitchFamily="34" charset="0"/>
                <a:cs typeface="Arial" panose="020B0604020202020204" pitchFamily="34" charset="0"/>
              </a:rPr>
              <a:t>设计</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或终止验配</a:t>
            </a:r>
            <a:endParaRPr lang="en-GB" sz="2400" dirty="0">
              <a:solidFill>
                <a:srgbClr val="5C6F7B"/>
              </a:solidFill>
              <a:latin typeface="Arial" panose="020B0604020202020204" pitchFamily="34" charset="0"/>
              <a:cs typeface="Arial" panose="020B0604020202020204" pitchFamily="34" charset="0"/>
            </a:endParaRPr>
          </a:p>
        </p:txBody>
      </p:sp>
      <p:sp>
        <p:nvSpPr>
          <p:cNvPr id="1049373"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同时视型水凝胶渐进镜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小结</a:t>
            </a:r>
            <a:r>
              <a:rPr lang="en-GB" altLang="en-US" sz="2800" dirty="0">
                <a:solidFill>
                  <a:srgbClr val="FFFF00"/>
                </a:solidFill>
                <a:latin typeface="Arial" panose="020B0604020202020204" pitchFamily="34" charset="0"/>
              </a:rPr>
              <a:t>  </a:t>
            </a:r>
          </a:p>
        </p:txBody>
      </p:sp>
      <p:pic>
        <p:nvPicPr>
          <p:cNvPr id="2097354" name="Picture 1" descr="C:\Users\Suneet Eng\Desktop\B 99\Picture144.jpg"/>
          <p:cNvPicPr>
            <a:picLocks noChangeAspect="1" noChangeArrowheads="1"/>
          </p:cNvPicPr>
          <p:nvPr/>
        </p:nvPicPr>
        <p:blipFill>
          <a:blip r:embed="rId3" cstate="print"/>
          <a:srcRect/>
          <a:stretch>
            <a:fillRect/>
          </a:stretch>
        </p:blipFill>
        <p:spPr bwMode="auto">
          <a:xfrm>
            <a:off x="5796136" y="908720"/>
            <a:ext cx="2846388" cy="2341562"/>
          </a:xfrm>
          <a:prstGeom prst="rect">
            <a:avLst/>
          </a:prstGeom>
          <a:noFill/>
        </p:spPr>
      </p:pic>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355" name="Picture 120" descr="C:\Users\Suneet Eng\Desktop\B 99\Picture148.jpg"/>
          <p:cNvPicPr>
            <a:picLocks noChangeAspect="1" noChangeArrowheads="1"/>
          </p:cNvPicPr>
          <p:nvPr/>
        </p:nvPicPr>
        <p:blipFill>
          <a:blip r:embed="rId3" cstate="print"/>
          <a:srcRect/>
          <a:stretch>
            <a:fillRect/>
          </a:stretch>
        </p:blipFill>
        <p:spPr bwMode="auto">
          <a:xfrm>
            <a:off x="4643438" y="2643182"/>
            <a:ext cx="4175125" cy="3132137"/>
          </a:xfrm>
          <a:prstGeom prst="rect">
            <a:avLst/>
          </a:prstGeom>
          <a:noFill/>
        </p:spPr>
      </p:pic>
      <p:pic>
        <p:nvPicPr>
          <p:cNvPr id="2097356" name="Picture 119" descr="C:\Users\Suneet Eng\Desktop\B 99\Picture147.jpg"/>
          <p:cNvPicPr>
            <a:picLocks noChangeAspect="1" noChangeArrowheads="1"/>
          </p:cNvPicPr>
          <p:nvPr/>
        </p:nvPicPr>
        <p:blipFill>
          <a:blip r:embed="rId4" cstate="print"/>
          <a:srcRect/>
          <a:stretch>
            <a:fillRect/>
          </a:stretch>
        </p:blipFill>
        <p:spPr bwMode="auto">
          <a:xfrm>
            <a:off x="109535" y="2643182"/>
            <a:ext cx="4176713" cy="3200400"/>
          </a:xfrm>
          <a:prstGeom prst="rect">
            <a:avLst/>
          </a:prstGeom>
          <a:noFill/>
        </p:spPr>
      </p:pic>
      <p:pic>
        <p:nvPicPr>
          <p:cNvPr id="2097357" name="Picture 118" descr="C:\Users\Suneet Eng\Desktop\B 99\Picture146.jpg"/>
          <p:cNvPicPr>
            <a:picLocks noChangeAspect="1" noChangeArrowheads="1"/>
          </p:cNvPicPr>
          <p:nvPr/>
        </p:nvPicPr>
        <p:blipFill>
          <a:blip r:embed="rId5" cstate="print"/>
          <a:srcRect/>
          <a:stretch>
            <a:fillRect/>
          </a:stretch>
        </p:blipFill>
        <p:spPr bwMode="auto">
          <a:xfrm>
            <a:off x="7572396" y="1857364"/>
            <a:ext cx="1023938" cy="628650"/>
          </a:xfrm>
          <a:prstGeom prst="rect">
            <a:avLst/>
          </a:prstGeom>
          <a:noFill/>
        </p:spPr>
      </p:pic>
      <p:pic>
        <p:nvPicPr>
          <p:cNvPr id="2097358" name="Picture 117" descr="C:\Users\Suneet Eng\Desktop\B 99\Picture145.jpg"/>
          <p:cNvPicPr>
            <a:picLocks noChangeAspect="1" noChangeArrowheads="1"/>
          </p:cNvPicPr>
          <p:nvPr/>
        </p:nvPicPr>
        <p:blipFill>
          <a:blip r:embed="rId6" cstate="print"/>
          <a:srcRect/>
          <a:stretch>
            <a:fillRect/>
          </a:stretch>
        </p:blipFill>
        <p:spPr bwMode="auto">
          <a:xfrm>
            <a:off x="2714612" y="1785926"/>
            <a:ext cx="1090613" cy="615950"/>
          </a:xfrm>
          <a:prstGeom prst="rect">
            <a:avLst/>
          </a:prstGeom>
          <a:noFill/>
        </p:spPr>
      </p:pic>
      <p:sp>
        <p:nvSpPr>
          <p:cNvPr id="1049377" name="Rectangle 3"/>
          <p:cNvSpPr>
            <a:spLocks noGrp="1" noChangeArrowheads="1"/>
          </p:cNvSpPr>
          <p:nvPr>
            <p:ph type="body" sz="half" idx="1"/>
          </p:nvPr>
        </p:nvSpPr>
        <p:spPr>
          <a:xfrm>
            <a:off x="381000" y="1341438"/>
            <a:ext cx="3378200" cy="1223962"/>
          </a:xfrm>
        </p:spPr>
        <p:txBody>
          <a:bodyPr/>
          <a:lstStyle/>
          <a:p>
            <a:pPr>
              <a:buFont typeface="Arial" panose="020B0604020202020204" pitchFamily="34" charset="0"/>
              <a:buNone/>
            </a:pPr>
            <a:r>
              <a:rPr lang="zh-CN" altLang="en-US" sz="2000" b="1" dirty="0"/>
              <a:t>子片</a:t>
            </a:r>
            <a:r>
              <a:rPr lang="en-GB" sz="2000" b="1" dirty="0"/>
              <a:t> </a:t>
            </a:r>
          </a:p>
          <a:p>
            <a:pPr lvl="1"/>
            <a:r>
              <a:rPr lang="zh-CN" altLang="en-US" sz="2000" dirty="0"/>
              <a:t>一线型</a:t>
            </a:r>
            <a:endParaRPr lang="en-GB" sz="2000" dirty="0"/>
          </a:p>
          <a:p>
            <a:pPr lvl="2"/>
            <a:r>
              <a:rPr lang="en-GB" sz="1800" dirty="0"/>
              <a:t>Triton</a:t>
            </a:r>
            <a:r>
              <a:rPr lang="en-GB" dirty="0"/>
              <a:t>	</a:t>
            </a:r>
          </a:p>
        </p:txBody>
      </p:sp>
      <p:sp>
        <p:nvSpPr>
          <p:cNvPr id="1049378" name="Rectangle 6"/>
          <p:cNvSpPr>
            <a:spLocks noGrp="1" noChangeArrowheads="1"/>
          </p:cNvSpPr>
          <p:nvPr>
            <p:ph type="body" sz="half" idx="2"/>
          </p:nvPr>
        </p:nvSpPr>
        <p:spPr>
          <a:xfrm>
            <a:off x="4394200" y="1341438"/>
            <a:ext cx="4533900" cy="1150937"/>
          </a:xfrm>
        </p:spPr>
        <p:txBody>
          <a:bodyPr/>
          <a:lstStyle/>
          <a:p>
            <a:pPr>
              <a:buFont typeface="Arial" panose="020B0604020202020204" pitchFamily="34" charset="0"/>
              <a:buNone/>
            </a:pPr>
            <a:r>
              <a:rPr lang="zh-CN" altLang="en-US" sz="2000" b="1" dirty="0"/>
              <a:t>子片</a:t>
            </a:r>
            <a:endParaRPr lang="en-GB" sz="2000" b="1" dirty="0"/>
          </a:p>
          <a:p>
            <a:pPr lvl="1"/>
            <a:r>
              <a:rPr lang="zh-CN" altLang="en-US" sz="2000" dirty="0"/>
              <a:t>三角形</a:t>
            </a:r>
            <a:endParaRPr lang="en-GB" sz="2000" dirty="0"/>
          </a:p>
          <a:p>
            <a:pPr lvl="2"/>
            <a:r>
              <a:rPr lang="en-GB" sz="1800" dirty="0"/>
              <a:t>Royal</a:t>
            </a:r>
          </a:p>
        </p:txBody>
      </p:sp>
      <p:sp>
        <p:nvSpPr>
          <p:cNvPr id="1049379" name="Rectangle 10"/>
          <p:cNvSpPr>
            <a:spLocks noChangeArrowheads="1"/>
          </p:cNvSpPr>
          <p:nvPr/>
        </p:nvSpPr>
        <p:spPr bwMode="auto">
          <a:xfrm>
            <a:off x="517525" y="3141663"/>
            <a:ext cx="3767138" cy="2590800"/>
          </a:xfrm>
          <a:prstGeom prst="rect">
            <a:avLst/>
          </a:prstGeom>
          <a:noFill/>
          <a:ln w="12700">
            <a:noFill/>
            <a:miter lim="800000"/>
          </a:ln>
        </p:spPr>
        <p:txBody>
          <a:bodyPr lIns="90488" tIns="44450" rIns="90488" bIns="44450"/>
          <a:lstStyle/>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一体化</a:t>
            </a:r>
            <a:r>
              <a:rPr lang="en-GB" altLang="en-US" sz="2400" dirty="0">
                <a:solidFill>
                  <a:srgbClr val="002060"/>
                </a:solidFill>
                <a:latin typeface="Arial Narrow" panose="020B0606020202030204" pitchFamily="34" charset="0"/>
              </a:rPr>
              <a:t>‘</a:t>
            </a:r>
            <a:r>
              <a:rPr lang="zh-CN" altLang="en-US" sz="2400" dirty="0">
                <a:solidFill>
                  <a:srgbClr val="002060"/>
                </a:solidFill>
                <a:latin typeface="Arial Narrow" panose="020B0606020202030204" pitchFamily="34" charset="0"/>
              </a:rPr>
              <a:t>硬性</a:t>
            </a:r>
            <a:r>
              <a:rPr lang="en-GB" altLang="en-US" sz="2400" dirty="0">
                <a:solidFill>
                  <a:srgbClr val="002060"/>
                </a:solidFill>
                <a:latin typeface="Arial Narrow" panose="020B0606020202030204" pitchFamily="34" charset="0"/>
              </a:rPr>
              <a:t>’ </a:t>
            </a:r>
            <a:r>
              <a:rPr lang="zh-CN" altLang="en-US" sz="2400" dirty="0">
                <a:solidFill>
                  <a:srgbClr val="002060"/>
                </a:solidFill>
                <a:latin typeface="Arial Narrow" panose="020B0606020202030204" pitchFamily="34" charset="0"/>
              </a:rPr>
              <a:t>设计</a:t>
            </a:r>
            <a:endParaRPr lang="en-GB" altLang="en-US" sz="2400" dirty="0">
              <a:solidFill>
                <a:srgbClr val="002060"/>
              </a:solidFill>
              <a:latin typeface="Arial Narrow" panose="020B0606020202030204" pitchFamily="34" charset="0"/>
            </a:endParaRP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光学质量高</a:t>
            </a:r>
            <a:r>
              <a:rPr lang="en-GB" altLang="en-US" sz="2400" dirty="0">
                <a:solidFill>
                  <a:srgbClr val="002060"/>
                </a:solidFill>
                <a:latin typeface="Arial Narrow" panose="020B0606020202030204" pitchFamily="34" charset="0"/>
              </a:rPr>
              <a:t> </a:t>
            </a: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截平</a:t>
            </a:r>
            <a:r>
              <a:rPr lang="en-GB" altLang="en-US" sz="2400" dirty="0">
                <a:solidFill>
                  <a:srgbClr val="002060"/>
                </a:solidFill>
                <a:latin typeface="Arial Narrow" panose="020B0606020202030204" pitchFamily="34" charset="0"/>
              </a:rPr>
              <a:t> </a:t>
            </a: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棱镜负载</a:t>
            </a:r>
            <a:endParaRPr lang="en-GB" altLang="en-US" sz="2400" dirty="0">
              <a:solidFill>
                <a:srgbClr val="002060"/>
              </a:solidFill>
              <a:latin typeface="Arial Narrow" panose="020B0606020202030204" pitchFamily="34" charset="0"/>
            </a:endParaRP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可提供环曲面后表面</a:t>
            </a:r>
            <a:endParaRPr lang="en-GB" altLang="en-US" sz="2400" dirty="0">
              <a:solidFill>
                <a:srgbClr val="002060"/>
              </a:solidFill>
              <a:latin typeface="Arial Narrow" panose="020B0606020202030204" pitchFamily="34" charset="0"/>
            </a:endParaRPr>
          </a:p>
        </p:txBody>
      </p:sp>
      <p:sp>
        <p:nvSpPr>
          <p:cNvPr id="1049380" name="Rectangle 15"/>
          <p:cNvSpPr>
            <a:spLocks noChangeArrowheads="1"/>
          </p:cNvSpPr>
          <p:nvPr/>
        </p:nvSpPr>
        <p:spPr bwMode="auto">
          <a:xfrm>
            <a:off x="4794250" y="3111500"/>
            <a:ext cx="3775075" cy="2667000"/>
          </a:xfrm>
          <a:prstGeom prst="rect">
            <a:avLst/>
          </a:prstGeom>
          <a:noFill/>
          <a:ln w="12700">
            <a:noFill/>
            <a:miter lim="800000"/>
          </a:ln>
        </p:spPr>
        <p:txBody>
          <a:bodyPr lIns="90488" tIns="44450" rIns="90488" bIns="44450"/>
          <a:lstStyle/>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一体化</a:t>
            </a:r>
            <a:r>
              <a:rPr lang="en-GB" altLang="en-US" sz="2400" dirty="0">
                <a:solidFill>
                  <a:srgbClr val="002060"/>
                </a:solidFill>
                <a:latin typeface="Arial Narrow" panose="020B0606020202030204" pitchFamily="34" charset="0"/>
              </a:rPr>
              <a:t>‘</a:t>
            </a:r>
            <a:r>
              <a:rPr lang="zh-CN" altLang="en-US" sz="2400" dirty="0">
                <a:solidFill>
                  <a:srgbClr val="002060"/>
                </a:solidFill>
                <a:latin typeface="Arial Narrow" panose="020B0606020202030204" pitchFamily="34" charset="0"/>
              </a:rPr>
              <a:t>硬性</a:t>
            </a:r>
            <a:r>
              <a:rPr lang="en-GB" altLang="en-US" sz="2400" dirty="0">
                <a:solidFill>
                  <a:srgbClr val="002060"/>
                </a:solidFill>
                <a:latin typeface="Arial Narrow" panose="020B0606020202030204" pitchFamily="34" charset="0"/>
              </a:rPr>
              <a:t>’ </a:t>
            </a:r>
            <a:r>
              <a:rPr lang="zh-CN" altLang="en-US" sz="2400" dirty="0">
                <a:solidFill>
                  <a:srgbClr val="002060"/>
                </a:solidFill>
                <a:latin typeface="Arial Narrow" panose="020B0606020202030204" pitchFamily="34" charset="0"/>
              </a:rPr>
              <a:t>设计</a:t>
            </a:r>
            <a:endParaRPr lang="en-GB" altLang="en-US" sz="2400" dirty="0">
              <a:solidFill>
                <a:srgbClr val="002060"/>
              </a:solidFill>
              <a:latin typeface="Arial Narrow" panose="020B0606020202030204" pitchFamily="34" charset="0"/>
            </a:endParaRP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光学质量高</a:t>
            </a:r>
            <a:r>
              <a:rPr lang="en-GB" altLang="en-US" sz="2400" dirty="0">
                <a:solidFill>
                  <a:srgbClr val="002060"/>
                </a:solidFill>
                <a:latin typeface="Arial Narrow" panose="020B0606020202030204" pitchFamily="34" charset="0"/>
              </a:rPr>
              <a:t> </a:t>
            </a: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棱镜负载</a:t>
            </a:r>
            <a:r>
              <a:rPr lang="en-GB" altLang="en-US" sz="2400" dirty="0">
                <a:solidFill>
                  <a:srgbClr val="002060"/>
                </a:solidFill>
                <a:latin typeface="Arial Narrow" panose="020B0606020202030204" pitchFamily="34" charset="0"/>
              </a:rPr>
              <a:t>/</a:t>
            </a:r>
            <a:r>
              <a:rPr lang="zh-CN" altLang="en-US" sz="2400" dirty="0">
                <a:solidFill>
                  <a:srgbClr val="002060"/>
                </a:solidFill>
                <a:latin typeface="Arial Narrow" panose="020B0606020202030204" pitchFamily="34" charset="0"/>
              </a:rPr>
              <a:t>动态稳定</a:t>
            </a:r>
            <a:endParaRPr lang="en-US" altLang="zh-CN" sz="2400" dirty="0">
              <a:solidFill>
                <a:srgbClr val="002060"/>
              </a:solidFill>
              <a:latin typeface="Arial Narrow" panose="020B0606020202030204" pitchFamily="34" charset="0"/>
            </a:endParaRPr>
          </a:p>
          <a:p>
            <a:pPr marL="342900" indent="-342900" algn="ctr">
              <a:spcBef>
                <a:spcPct val="20000"/>
              </a:spcBef>
              <a:buClr>
                <a:schemeClr val="hlink"/>
              </a:buClr>
              <a:buSzPct val="90000"/>
            </a:pPr>
            <a:r>
              <a:rPr lang="zh-CN" altLang="en-US" sz="2400" dirty="0">
                <a:solidFill>
                  <a:srgbClr val="002060"/>
                </a:solidFill>
                <a:latin typeface="Arial Narrow" panose="020B0606020202030204" pitchFamily="34" charset="0"/>
              </a:rPr>
              <a:t>可提供环曲面后表面</a:t>
            </a:r>
            <a:endParaRPr lang="en-GB" altLang="en-US" sz="2400" dirty="0">
              <a:solidFill>
                <a:srgbClr val="002060"/>
              </a:solidFill>
              <a:latin typeface="Arial Narrow" panose="020B0606020202030204" pitchFamily="34" charset="0"/>
            </a:endParaRPr>
          </a:p>
        </p:txBody>
      </p:sp>
      <p:sp>
        <p:nvSpPr>
          <p:cNvPr id="1049381" name="Text Box 4"/>
          <p:cNvSpPr txBox="1">
            <a:spLocks noChangeArrowheads="1"/>
          </p:cNvSpPr>
          <p:nvPr/>
        </p:nvSpPr>
        <p:spPr bwMode="auto">
          <a:xfrm>
            <a:off x="1350963" y="5954713"/>
            <a:ext cx="6418262" cy="276225"/>
          </a:xfrm>
          <a:prstGeom prst="rect">
            <a:avLst/>
          </a:prstGeom>
          <a:noFill/>
          <a:ln w="12700">
            <a:noFill/>
            <a:miter lim="800000"/>
          </a:ln>
        </p:spPr>
        <p:txBody>
          <a:bodyPr>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Images courtesy </a:t>
            </a:r>
            <a:r>
              <a:rPr lang="en-US" sz="1200" dirty="0" err="1">
                <a:solidFill>
                  <a:schemeClr val="tx1">
                    <a:lumMod val="50000"/>
                    <a:lumOff val="50000"/>
                  </a:schemeClr>
                </a:solidFill>
                <a:latin typeface="Arial" panose="020B0604020202020204" pitchFamily="34" charset="0"/>
                <a:cs typeface="Arial" panose="020B0604020202020204" pitchFamily="34" charset="0"/>
              </a:rPr>
              <a:t>Gelflex</a:t>
            </a:r>
            <a:r>
              <a:rPr lang="en-US" sz="1200" dirty="0">
                <a:solidFill>
                  <a:schemeClr val="tx1">
                    <a:lumMod val="50000"/>
                    <a:lumOff val="50000"/>
                  </a:schemeClr>
                </a:solidFill>
                <a:latin typeface="Arial" panose="020B0604020202020204" pitchFamily="34" charset="0"/>
                <a:cs typeface="Arial" panose="020B0604020202020204" pitchFamily="34" charset="0"/>
              </a:rPr>
              <a:t> Laboratories, Australia &amp; </a:t>
            </a:r>
            <a:r>
              <a:rPr lang="en-US" sz="1200" dirty="0" err="1">
                <a:solidFill>
                  <a:schemeClr val="tx1">
                    <a:lumMod val="50000"/>
                    <a:lumOff val="50000"/>
                  </a:schemeClr>
                </a:solidFill>
                <a:latin typeface="Arial" panose="020B0604020202020204" pitchFamily="34" charset="0"/>
                <a:cs typeface="Arial" panose="020B0604020202020204" pitchFamily="34" charset="0"/>
              </a:rPr>
              <a:t>Procornea</a:t>
            </a:r>
            <a:r>
              <a:rPr lang="en-US" sz="1200" dirty="0">
                <a:solidFill>
                  <a:schemeClr val="tx1">
                    <a:lumMod val="50000"/>
                    <a:lumOff val="50000"/>
                  </a:schemeClr>
                </a:solidFill>
                <a:latin typeface="Arial" panose="020B0604020202020204" pitchFamily="34" charset="0"/>
                <a:cs typeface="Arial" panose="020B0604020202020204" pitchFamily="34" charset="0"/>
              </a:rPr>
              <a:t>, The Netherlands </a:t>
            </a:r>
          </a:p>
        </p:txBody>
      </p:sp>
      <p:sp>
        <p:nvSpPr>
          <p:cNvPr id="1049382"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切换视型水凝胶双光镜</a:t>
            </a:r>
            <a:endParaRPr lang="en-GB" altLang="en-US" sz="2800" dirty="0">
              <a:solidFill>
                <a:schemeClr val="bg1"/>
              </a:solidFill>
              <a:latin typeface="Arial" panose="020B0604020202020204" pitchFamily="34" charset="0"/>
            </a:endParaRPr>
          </a:p>
        </p:txBody>
      </p:sp>
      <p:pic>
        <p:nvPicPr>
          <p:cNvPr id="2097359" name="Picture 11"/>
          <p:cNvPicPr>
            <a:picLocks noChangeAspect="1"/>
          </p:cNvPicPr>
          <p:nvPr/>
        </p:nvPicPr>
        <p:blipFill>
          <a:blip r:embed="rId7" cstate="print"/>
          <a:stretch>
            <a:fillRect/>
          </a:stretch>
        </p:blipFill>
        <p:spPr>
          <a:xfrm>
            <a:off x="1746216" y="904166"/>
            <a:ext cx="1025584" cy="809636"/>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86" name="Rectangle 3"/>
          <p:cNvSpPr>
            <a:spLocks noChangeArrowheads="1"/>
          </p:cNvSpPr>
          <p:nvPr/>
        </p:nvSpPr>
        <p:spPr bwMode="auto">
          <a:xfrm>
            <a:off x="322263" y="1412875"/>
            <a:ext cx="6770687" cy="3744913"/>
          </a:xfrm>
          <a:prstGeom prst="rect">
            <a:avLst/>
          </a:prstGeom>
          <a:noFill/>
          <a:ln w="12700">
            <a:noFill/>
            <a:miter lim="800000"/>
          </a:ln>
        </p:spPr>
        <p:txBody>
          <a:bodyPr lIns="90488" tIns="44450" rIns="90488" bIns="44450"/>
          <a:lstStyle/>
          <a:p>
            <a:pPr marL="284480" indent="-284480">
              <a:spcBef>
                <a:spcPts val="600"/>
              </a:spcBef>
              <a:spcAft>
                <a:spcPts val="600"/>
              </a:spcAft>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位置切换是维持功能正常的主要条件</a:t>
            </a:r>
            <a:endParaRPr lang="en-GB" sz="24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垂直扫视时平滑、快速的运动</a:t>
            </a:r>
            <a:r>
              <a:rPr lang="en-GB" sz="2400" dirty="0">
                <a:solidFill>
                  <a:srgbClr val="5C6F7B"/>
                </a:solidFill>
                <a:latin typeface="Arial" panose="020B0604020202020204" pitchFamily="34" charset="0"/>
                <a:cs typeface="Arial" panose="020B0604020202020204" pitchFamily="34" charset="0"/>
              </a:rPr>
              <a:t> </a:t>
            </a:r>
          </a:p>
          <a:p>
            <a:pPr marL="800100" lvl="1" indent="-342900">
              <a:spcBef>
                <a:spcPts val="600"/>
              </a:spcBef>
              <a:spcAft>
                <a:spcPts val="600"/>
              </a:spcAft>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水平扫视时限制运动</a:t>
            </a:r>
            <a:endParaRPr lang="en-GB" sz="24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rgbClr val="5C6F7B"/>
              </a:buClr>
              <a:buFont typeface="Arial" panose="020B0604020202020204" pitchFamily="34" charset="0"/>
              <a:buChar char="‒"/>
            </a:pPr>
            <a:r>
              <a:rPr lang="zh-CN" altLang="en-US" sz="2400" dirty="0">
                <a:solidFill>
                  <a:srgbClr val="FF0000"/>
                </a:solidFill>
                <a:latin typeface="Arial" panose="020B0604020202020204" pitchFamily="34" charset="0"/>
                <a:cs typeface="Arial" panose="020B0604020202020204" pitchFamily="34" charset="0"/>
              </a:rPr>
              <a:t>不带</a:t>
            </a:r>
            <a:r>
              <a:rPr lang="zh-CN" altLang="en-US" sz="2400" dirty="0">
                <a:solidFill>
                  <a:srgbClr val="5C6F7B"/>
                </a:solidFill>
                <a:latin typeface="Arial" panose="020B0604020202020204" pitchFamily="34" charset="0"/>
              </a:rPr>
              <a:t>旋转地切换</a:t>
            </a:r>
            <a:endParaRPr lang="en-GB" sz="2400" dirty="0">
              <a:solidFill>
                <a:srgbClr val="5C6F7B"/>
              </a:solidFill>
              <a:latin typeface="Arial" panose="020B0604020202020204" pitchFamily="34" charset="0"/>
              <a:cs typeface="Arial" panose="020B0604020202020204" pitchFamily="34" charset="0"/>
            </a:endParaRPr>
          </a:p>
          <a:p>
            <a:pPr marL="346075" indent="-346075">
              <a:spcBef>
                <a:spcPts val="600"/>
              </a:spcBef>
              <a:spcAft>
                <a:spcPts val="600"/>
              </a:spcAft>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第一眼位轻微的低位骑跨</a:t>
            </a:r>
            <a:endParaRPr lang="en-GB" sz="2400" dirty="0">
              <a:solidFill>
                <a:srgbClr val="5C6F7B"/>
              </a:solidFill>
              <a:latin typeface="Arial" panose="020B0604020202020204" pitchFamily="34" charset="0"/>
              <a:cs typeface="Arial" panose="020B0604020202020204" pitchFamily="34" charset="0"/>
            </a:endParaRPr>
          </a:p>
          <a:p>
            <a:pPr marL="346075" indent="-346075">
              <a:spcBef>
                <a:spcPts val="600"/>
              </a:spcBef>
              <a:spcAft>
                <a:spcPts val="600"/>
              </a:spcAft>
              <a:buClr>
                <a:srgbClr val="5C6F7B"/>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下睑与接触镜的切换部分相平</a:t>
            </a:r>
            <a:r>
              <a:rPr lang="en-GB" sz="2400" dirty="0">
                <a:solidFill>
                  <a:srgbClr val="5C6F7B"/>
                </a:solidFill>
                <a:latin typeface="Arial" panose="020B0604020202020204" pitchFamily="34" charset="0"/>
                <a:cs typeface="Arial" panose="020B0604020202020204" pitchFamily="34" charset="0"/>
              </a:rPr>
              <a:t>                                </a:t>
            </a:r>
          </a:p>
        </p:txBody>
      </p:sp>
      <p:sp>
        <p:nvSpPr>
          <p:cNvPr id="1049387"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切换视型水凝胶双光镜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验配条件</a:t>
            </a:r>
            <a:endParaRPr lang="en-GB" altLang="en-US" sz="2800" dirty="0">
              <a:solidFill>
                <a:srgbClr val="FFFF00"/>
              </a:solidFill>
              <a:latin typeface="Arial" panose="020B0604020202020204" pitchFamily="34" charset="0"/>
            </a:endParaRPr>
          </a:p>
        </p:txBody>
      </p:sp>
      <p:pic>
        <p:nvPicPr>
          <p:cNvPr id="2097360" name="Picture 1"/>
          <p:cNvPicPr>
            <a:picLocks noChangeAspect="1"/>
          </p:cNvPicPr>
          <p:nvPr/>
        </p:nvPicPr>
        <p:blipFill>
          <a:blip r:embed="rId3" cstate="print"/>
          <a:stretch>
            <a:fillRect/>
          </a:stretch>
        </p:blipFill>
        <p:spPr>
          <a:xfrm>
            <a:off x="7069567" y="1000184"/>
            <a:ext cx="1807369" cy="1807369"/>
          </a:xfrm>
          <a:prstGeom prst="rect">
            <a:avLst/>
          </a:prstGeom>
        </p:spPr>
      </p:pic>
      <p:pic>
        <p:nvPicPr>
          <p:cNvPr id="2097361" name="Picture 1" descr="C:\Users\Suneet Eng\Desktop\B 99\Picture149.jpg"/>
          <p:cNvPicPr>
            <a:picLocks noChangeAspect="1" noChangeArrowheads="1"/>
          </p:cNvPicPr>
          <p:nvPr/>
        </p:nvPicPr>
        <p:blipFill>
          <a:blip r:embed="rId4" cstate="print"/>
          <a:srcRect/>
          <a:stretch>
            <a:fillRect/>
          </a:stretch>
        </p:blipFill>
        <p:spPr bwMode="auto">
          <a:xfrm>
            <a:off x="6314111" y="3212976"/>
            <a:ext cx="2722385" cy="2016224"/>
          </a:xfrm>
          <a:prstGeom prst="rect">
            <a:avLst/>
          </a:prstGeom>
          <a:noFill/>
        </p:spPr>
      </p:pic>
    </p:spTree>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391" name="Rectangle 2"/>
          <p:cNvSpPr>
            <a:spLocks noGrp="1" noChangeArrowheads="1"/>
          </p:cNvSpPr>
          <p:nvPr>
            <p:ph type="body" idx="1"/>
          </p:nvPr>
        </p:nvSpPr>
        <p:spPr>
          <a:xfrm>
            <a:off x="452438" y="1143000"/>
            <a:ext cx="5775325" cy="3302000"/>
          </a:xfrm>
        </p:spPr>
        <p:txBody>
          <a:bodyPr/>
          <a:lstStyle/>
          <a:p>
            <a:pPr>
              <a:spcBef>
                <a:spcPts val="600"/>
              </a:spcBef>
              <a:buFont typeface="Arial" panose="020B0604020202020204" pitchFamily="34" charset="0"/>
              <a:buNone/>
            </a:pPr>
            <a:r>
              <a:rPr lang="zh-CN" altLang="en-US" sz="2400" b="1" dirty="0"/>
              <a:t>排除以下患者</a:t>
            </a:r>
            <a:endParaRPr lang="en-GB" sz="2400" b="1" dirty="0"/>
          </a:p>
          <a:p>
            <a:pPr>
              <a:spcBef>
                <a:spcPts val="600"/>
              </a:spcBef>
            </a:pPr>
            <a:r>
              <a:rPr lang="zh-CN" altLang="en-US" sz="2400" dirty="0"/>
              <a:t>下睑松弛</a:t>
            </a:r>
            <a:endParaRPr lang="en-GB" sz="2400" dirty="0"/>
          </a:p>
          <a:p>
            <a:pPr>
              <a:spcBef>
                <a:spcPts val="600"/>
              </a:spcBef>
            </a:pPr>
            <a:r>
              <a:rPr lang="zh-CN" altLang="en-US" sz="2400" dirty="0"/>
              <a:t>非典型睑裂</a:t>
            </a:r>
            <a:endParaRPr lang="en-GB" sz="2400" dirty="0"/>
          </a:p>
          <a:p>
            <a:pPr lvl="1">
              <a:spcBef>
                <a:spcPts val="600"/>
              </a:spcBef>
            </a:pPr>
            <a:r>
              <a:rPr lang="zh-CN" altLang="en-US" sz="2400" dirty="0"/>
              <a:t>下睑过高于角膜缘</a:t>
            </a:r>
            <a:endParaRPr lang="en-GB" sz="2400" dirty="0"/>
          </a:p>
          <a:p>
            <a:pPr lvl="1">
              <a:spcBef>
                <a:spcPts val="600"/>
              </a:spcBef>
            </a:pPr>
            <a:r>
              <a:rPr lang="zh-CN" altLang="en-US" sz="2400" dirty="0"/>
              <a:t>下睑低于角膜缘</a:t>
            </a:r>
            <a:endParaRPr lang="en-GB" sz="2400" dirty="0"/>
          </a:p>
          <a:p>
            <a:pPr>
              <a:spcBef>
                <a:spcPts val="600"/>
              </a:spcBef>
            </a:pPr>
            <a:r>
              <a:rPr lang="zh-CN" altLang="en-US" sz="2400" dirty="0"/>
              <a:t>瞬目质量差或瞬目不完全</a:t>
            </a:r>
            <a:endParaRPr lang="en-GB" sz="2400" dirty="0"/>
          </a:p>
          <a:p>
            <a:pPr>
              <a:spcBef>
                <a:spcPts val="600"/>
              </a:spcBef>
            </a:pPr>
            <a:r>
              <a:rPr lang="zh-CN" altLang="en-US" sz="2400" dirty="0"/>
              <a:t>视近需求位于或高于眼水平</a:t>
            </a:r>
            <a:endParaRPr lang="en-GB" sz="2400" dirty="0"/>
          </a:p>
        </p:txBody>
      </p:sp>
      <p:grpSp>
        <p:nvGrpSpPr>
          <p:cNvPr id="474" name="Group 23"/>
          <p:cNvGrpSpPr/>
          <p:nvPr/>
        </p:nvGrpSpPr>
        <p:grpSpPr bwMode="auto">
          <a:xfrm>
            <a:off x="1979613" y="4724400"/>
            <a:ext cx="3600450" cy="1368425"/>
            <a:chOff x="528" y="3263"/>
            <a:chExt cx="2408" cy="961"/>
          </a:xfrm>
        </p:grpSpPr>
        <p:grpSp>
          <p:nvGrpSpPr>
            <p:cNvPr id="475" name="Group 4"/>
            <p:cNvGrpSpPr/>
            <p:nvPr/>
          </p:nvGrpSpPr>
          <p:grpSpPr bwMode="auto">
            <a:xfrm>
              <a:off x="528" y="3263"/>
              <a:ext cx="986" cy="913"/>
              <a:chOff x="873" y="2283"/>
              <a:chExt cx="1627" cy="1366"/>
            </a:xfrm>
          </p:grpSpPr>
          <p:sp>
            <p:nvSpPr>
              <p:cNvPr id="1049392" name="Oval 5"/>
              <p:cNvSpPr>
                <a:spLocks noChangeArrowheads="1"/>
              </p:cNvSpPr>
              <p:nvPr/>
            </p:nvSpPr>
            <p:spPr bwMode="auto">
              <a:xfrm>
                <a:off x="1002" y="2351"/>
                <a:ext cx="1299" cy="1178"/>
              </a:xfrm>
              <a:prstGeom prst="ellipse">
                <a:avLst/>
              </a:prstGeom>
              <a:solidFill>
                <a:schemeClr val="accent1"/>
              </a:solidFill>
              <a:ln w="25400">
                <a:solidFill>
                  <a:schemeClr val="hlink"/>
                </a:solidFill>
                <a:round/>
              </a:ln>
            </p:spPr>
            <p:txBody>
              <a:bodyPr wrap="none" anchor="ctr"/>
              <a:lstStyle/>
              <a:p>
                <a:endParaRPr lang="en-US" altLang="en-US"/>
              </a:p>
            </p:txBody>
          </p:sp>
          <p:sp>
            <p:nvSpPr>
              <p:cNvPr id="1049393" name="Arc 6"/>
              <p:cNvSpPr/>
              <p:nvPr/>
            </p:nvSpPr>
            <p:spPr bwMode="auto">
              <a:xfrm rot="-2040000">
                <a:off x="876" y="2283"/>
                <a:ext cx="1624" cy="11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chemeClr val="tx1"/>
                </a:solidFill>
                <a:round/>
                <a:headEnd type="none" w="sm" len="sm"/>
                <a:tailEnd type="none" w="sm" len="sm"/>
              </a:ln>
            </p:spPr>
            <p:txBody>
              <a:bodyPr/>
              <a:lstStyle/>
              <a:p>
                <a:endParaRPr lang="en-US"/>
              </a:p>
            </p:txBody>
          </p:sp>
          <p:sp>
            <p:nvSpPr>
              <p:cNvPr id="1049394" name="Arc 7"/>
              <p:cNvSpPr/>
              <p:nvPr/>
            </p:nvSpPr>
            <p:spPr bwMode="auto">
              <a:xfrm rot="-8760000">
                <a:off x="873" y="2465"/>
                <a:ext cx="1625" cy="11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64"/>
                    </a:moveTo>
                    <a:cubicBezTo>
                      <a:pt x="19" y="9653"/>
                      <a:pt x="9676" y="7"/>
                      <a:pt x="21587" y="0"/>
                    </a:cubicBezTo>
                  </a:path>
                  <a:path w="21600" h="21600" stroke="0" extrusionOk="0">
                    <a:moveTo>
                      <a:pt x="0" y="21564"/>
                    </a:moveTo>
                    <a:cubicBezTo>
                      <a:pt x="19" y="9653"/>
                      <a:pt x="9676" y="7"/>
                      <a:pt x="21587" y="0"/>
                    </a:cubicBezTo>
                    <a:lnTo>
                      <a:pt x="21600" y="21600"/>
                    </a:lnTo>
                    <a:lnTo>
                      <a:pt x="0" y="21564"/>
                    </a:lnTo>
                    <a:close/>
                  </a:path>
                </a:pathLst>
              </a:custGeom>
              <a:noFill/>
              <a:ln w="50800" cap="rnd">
                <a:solidFill>
                  <a:schemeClr val="tx1"/>
                </a:solidFill>
                <a:round/>
                <a:headEnd type="none" w="sm" len="sm"/>
                <a:tailEnd type="none" w="sm" len="sm"/>
              </a:ln>
            </p:spPr>
            <p:txBody>
              <a:bodyPr/>
              <a:lstStyle/>
              <a:p>
                <a:endParaRPr lang="en-US"/>
              </a:p>
            </p:txBody>
          </p:sp>
          <p:sp>
            <p:nvSpPr>
              <p:cNvPr id="1049395" name="Oval 8"/>
              <p:cNvSpPr>
                <a:spLocks noChangeArrowheads="1"/>
              </p:cNvSpPr>
              <p:nvPr/>
            </p:nvSpPr>
            <p:spPr bwMode="auto">
              <a:xfrm>
                <a:off x="1477" y="2741"/>
                <a:ext cx="394" cy="359"/>
              </a:xfrm>
              <a:prstGeom prst="ellipse">
                <a:avLst/>
              </a:prstGeom>
              <a:solidFill>
                <a:schemeClr val="tx1"/>
              </a:solidFill>
              <a:ln w="9525">
                <a:solidFill>
                  <a:schemeClr val="tx1"/>
                </a:solidFill>
                <a:round/>
              </a:ln>
            </p:spPr>
            <p:txBody>
              <a:bodyPr wrap="none" anchor="ctr"/>
              <a:lstStyle/>
              <a:p>
                <a:endParaRPr lang="en-US" altLang="en-US"/>
              </a:p>
            </p:txBody>
          </p:sp>
        </p:grpSp>
        <p:grpSp>
          <p:nvGrpSpPr>
            <p:cNvPr id="476" name="Group 9"/>
            <p:cNvGrpSpPr/>
            <p:nvPr/>
          </p:nvGrpSpPr>
          <p:grpSpPr bwMode="auto">
            <a:xfrm>
              <a:off x="2064" y="3264"/>
              <a:ext cx="872" cy="960"/>
              <a:chOff x="3208" y="2141"/>
              <a:chExt cx="1470" cy="1618"/>
            </a:xfrm>
          </p:grpSpPr>
          <p:grpSp>
            <p:nvGrpSpPr>
              <p:cNvPr id="477" name="Group 10"/>
              <p:cNvGrpSpPr/>
              <p:nvPr/>
            </p:nvGrpSpPr>
            <p:grpSpPr bwMode="auto">
              <a:xfrm>
                <a:off x="3208" y="2141"/>
                <a:ext cx="1470" cy="1618"/>
                <a:chOff x="3208" y="2141"/>
                <a:chExt cx="1470" cy="1618"/>
              </a:xfrm>
            </p:grpSpPr>
            <p:sp>
              <p:nvSpPr>
                <p:cNvPr id="1049396" name="Arc 11"/>
                <p:cNvSpPr/>
                <p:nvPr/>
              </p:nvSpPr>
              <p:spPr bwMode="auto">
                <a:xfrm rot="-2040000">
                  <a:off x="3208" y="2141"/>
                  <a:ext cx="1438" cy="105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chemeClr val="tx1"/>
                  </a:solidFill>
                  <a:round/>
                  <a:headEnd type="none" w="sm" len="sm"/>
                  <a:tailEnd type="none" w="sm" len="sm"/>
                </a:ln>
              </p:spPr>
              <p:txBody>
                <a:bodyPr/>
                <a:lstStyle/>
                <a:p>
                  <a:endParaRPr lang="en-US"/>
                </a:p>
              </p:txBody>
            </p:sp>
            <p:sp>
              <p:nvSpPr>
                <p:cNvPr id="1049397" name="Arc 12"/>
                <p:cNvSpPr/>
                <p:nvPr/>
              </p:nvSpPr>
              <p:spPr bwMode="auto">
                <a:xfrm rot="-8760000">
                  <a:off x="3239" y="2708"/>
                  <a:ext cx="1439" cy="105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59"/>
                      </a:moveTo>
                      <a:cubicBezTo>
                        <a:pt x="22" y="9651"/>
                        <a:pt x="9677" y="8"/>
                        <a:pt x="21585" y="0"/>
                      </a:cubicBezTo>
                    </a:path>
                    <a:path w="21600" h="21600" stroke="0" extrusionOk="0">
                      <a:moveTo>
                        <a:pt x="0" y="21559"/>
                      </a:moveTo>
                      <a:cubicBezTo>
                        <a:pt x="22" y="9651"/>
                        <a:pt x="9677" y="8"/>
                        <a:pt x="21585" y="0"/>
                      </a:cubicBezTo>
                      <a:lnTo>
                        <a:pt x="21600" y="21600"/>
                      </a:lnTo>
                      <a:lnTo>
                        <a:pt x="0" y="21559"/>
                      </a:lnTo>
                      <a:close/>
                    </a:path>
                  </a:pathLst>
                </a:custGeom>
                <a:noFill/>
                <a:ln w="50800" cap="rnd">
                  <a:solidFill>
                    <a:schemeClr val="tx1"/>
                  </a:solidFill>
                  <a:round/>
                  <a:headEnd type="none" w="sm" len="sm"/>
                  <a:tailEnd type="none" w="sm" len="sm"/>
                </a:ln>
              </p:spPr>
              <p:txBody>
                <a:bodyPr/>
                <a:lstStyle/>
                <a:p>
                  <a:endParaRPr lang="en-US"/>
                </a:p>
              </p:txBody>
            </p:sp>
            <p:sp>
              <p:nvSpPr>
                <p:cNvPr id="1049398" name="Oval 13"/>
                <p:cNvSpPr>
                  <a:spLocks noChangeArrowheads="1"/>
                </p:cNvSpPr>
                <p:nvPr/>
              </p:nvSpPr>
              <p:spPr bwMode="auto">
                <a:xfrm>
                  <a:off x="3396" y="2420"/>
                  <a:ext cx="1156" cy="1054"/>
                </a:xfrm>
                <a:prstGeom prst="ellipse">
                  <a:avLst/>
                </a:prstGeom>
                <a:solidFill>
                  <a:schemeClr val="accent1"/>
                </a:solidFill>
                <a:ln w="12700">
                  <a:solidFill>
                    <a:schemeClr val="hlink"/>
                  </a:solidFill>
                  <a:round/>
                </a:ln>
              </p:spPr>
              <p:txBody>
                <a:bodyPr wrap="none" anchor="ctr"/>
                <a:lstStyle/>
                <a:p>
                  <a:endParaRPr lang="en-US" altLang="en-US"/>
                </a:p>
              </p:txBody>
            </p:sp>
          </p:grpSp>
          <p:sp>
            <p:nvSpPr>
              <p:cNvPr id="1049399" name="Oval 14"/>
              <p:cNvSpPr>
                <a:spLocks noChangeArrowheads="1"/>
              </p:cNvSpPr>
              <p:nvPr/>
            </p:nvSpPr>
            <p:spPr bwMode="auto">
              <a:xfrm>
                <a:off x="3783" y="2769"/>
                <a:ext cx="360" cy="365"/>
              </a:xfrm>
              <a:prstGeom prst="ellipse">
                <a:avLst/>
              </a:prstGeom>
              <a:solidFill>
                <a:schemeClr val="tx1"/>
              </a:solidFill>
              <a:ln w="9525">
                <a:solidFill>
                  <a:schemeClr val="tx1"/>
                </a:solidFill>
                <a:round/>
              </a:ln>
            </p:spPr>
            <p:txBody>
              <a:bodyPr wrap="none" anchor="ctr"/>
              <a:lstStyle/>
              <a:p>
                <a:endParaRPr lang="en-US" altLang="en-US"/>
              </a:p>
            </p:txBody>
          </p:sp>
        </p:grpSp>
      </p:grpSp>
      <p:sp>
        <p:nvSpPr>
          <p:cNvPr id="1049400" name="Rectangle 2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切换视型水凝胶双光镜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验配</a:t>
            </a:r>
            <a:endParaRPr lang="en-GB" altLang="en-US" sz="2800" dirty="0">
              <a:solidFill>
                <a:srgbClr val="FFFF00"/>
              </a:solidFill>
              <a:latin typeface="Arial" panose="020B0604020202020204" pitchFamily="34" charset="0"/>
            </a:endParaRPr>
          </a:p>
        </p:txBody>
      </p:sp>
      <p:pic>
        <p:nvPicPr>
          <p:cNvPr id="2097362" name="Picture 1" descr="C:\Users\Suneet Eng\Desktop\B 99\Picture150.jpg"/>
          <p:cNvPicPr>
            <a:picLocks noChangeAspect="1" noChangeArrowheads="1"/>
          </p:cNvPicPr>
          <p:nvPr/>
        </p:nvPicPr>
        <p:blipFill>
          <a:blip r:embed="rId3" cstate="print"/>
          <a:srcRect/>
          <a:stretch>
            <a:fillRect/>
          </a:stretch>
        </p:blipFill>
        <p:spPr bwMode="auto">
          <a:xfrm>
            <a:off x="6715140" y="836712"/>
            <a:ext cx="1976436" cy="1739900"/>
          </a:xfrm>
          <a:prstGeom prst="rect">
            <a:avLst/>
          </a:prstGeom>
          <a:noFill/>
        </p:spPr>
      </p:pic>
      <p:pic>
        <p:nvPicPr>
          <p:cNvPr id="2097363" name="Picture 2" descr="C:\Users\Suneet Eng\Desktop\B 99\Picture151.jpg"/>
          <p:cNvPicPr>
            <a:picLocks noChangeAspect="1" noChangeArrowheads="1"/>
          </p:cNvPicPr>
          <p:nvPr/>
        </p:nvPicPr>
        <p:blipFill>
          <a:blip r:embed="rId4" cstate="print"/>
          <a:srcRect/>
          <a:stretch>
            <a:fillRect/>
          </a:stretch>
        </p:blipFill>
        <p:spPr bwMode="auto">
          <a:xfrm>
            <a:off x="6710362" y="2492896"/>
            <a:ext cx="2005042" cy="1820863"/>
          </a:xfrm>
          <a:prstGeom prst="rect">
            <a:avLst/>
          </a:prstGeom>
          <a:noFill/>
        </p:spPr>
      </p:pic>
      <p:pic>
        <p:nvPicPr>
          <p:cNvPr id="2097364" name="Picture 3" descr="C:\Users\Suneet Eng\Desktop\B 99\Picture152.jpg"/>
          <p:cNvPicPr>
            <a:picLocks noChangeAspect="1" noChangeArrowheads="1"/>
          </p:cNvPicPr>
          <p:nvPr/>
        </p:nvPicPr>
        <p:blipFill>
          <a:blip r:embed="rId5" cstate="print"/>
          <a:srcRect/>
          <a:stretch>
            <a:fillRect/>
          </a:stretch>
        </p:blipFill>
        <p:spPr bwMode="auto">
          <a:xfrm>
            <a:off x="6660232" y="4293096"/>
            <a:ext cx="2176463" cy="1663700"/>
          </a:xfrm>
          <a:prstGeom prst="rect">
            <a:avLst/>
          </a:prstGeom>
          <a:noFill/>
        </p:spPr>
      </p:pic>
    </p:spTree>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04" name="Rectangle 2"/>
          <p:cNvSpPr>
            <a:spLocks noChangeArrowheads="1"/>
          </p:cNvSpPr>
          <p:nvPr/>
        </p:nvSpPr>
        <p:spPr bwMode="auto">
          <a:xfrm>
            <a:off x="2411760" y="5356225"/>
            <a:ext cx="1152178" cy="520700"/>
          </a:xfrm>
          <a:prstGeom prst="rect">
            <a:avLst/>
          </a:prstGeom>
          <a:noFill/>
          <a:ln w="9525">
            <a:noFill/>
            <a:miter lim="800000"/>
          </a:ln>
        </p:spPr>
        <p:txBody>
          <a:bodyPr/>
          <a:lstStyle/>
          <a:p>
            <a:pPr marL="342900" indent="-342900">
              <a:spcBef>
                <a:spcPct val="20000"/>
              </a:spcBef>
              <a:buClr>
                <a:schemeClr val="accent2"/>
              </a:buClr>
              <a:buSzPct val="80000"/>
              <a:buFont typeface="Wingdings" panose="05000000000000000000" pitchFamily="2" charset="2"/>
              <a:buNone/>
            </a:pPr>
            <a:r>
              <a:rPr lang="zh-CN" altLang="en-US" sz="2000" dirty="0">
                <a:solidFill>
                  <a:srgbClr val="5C6F7B"/>
                </a:solidFill>
                <a:latin typeface="Arial" panose="020B0604020202020204" pitchFamily="34" charset="0"/>
              </a:rPr>
              <a:t>远用区</a:t>
            </a:r>
            <a:r>
              <a:rPr lang="en-US" altLang="zh-CN" sz="2000" dirty="0">
                <a:solidFill>
                  <a:srgbClr val="5C6F7B"/>
                </a:solidFill>
                <a:latin typeface="Arial" panose="020B0604020202020204" pitchFamily="34" charset="0"/>
              </a:rPr>
              <a:t>0</a:t>
            </a:r>
            <a:endParaRPr lang="en-US" sz="2000" dirty="0">
              <a:solidFill>
                <a:srgbClr val="5C6F7B"/>
              </a:solidFill>
              <a:latin typeface="Arial" panose="020B0604020202020204" pitchFamily="34" charset="0"/>
            </a:endParaRPr>
          </a:p>
        </p:txBody>
      </p:sp>
      <p:sp>
        <p:nvSpPr>
          <p:cNvPr id="1049405" name="Rectangle 5"/>
          <p:cNvSpPr>
            <a:spLocks noChangeArrowheads="1"/>
          </p:cNvSpPr>
          <p:nvPr/>
        </p:nvSpPr>
        <p:spPr bwMode="auto">
          <a:xfrm>
            <a:off x="6342063" y="5356225"/>
            <a:ext cx="2117725" cy="449263"/>
          </a:xfrm>
          <a:prstGeom prst="rect">
            <a:avLst/>
          </a:prstGeom>
          <a:noFill/>
          <a:ln w="9525">
            <a:noFill/>
            <a:miter lim="800000"/>
          </a:ln>
          <a:effectLst/>
        </p:spPr>
        <p:txBody>
          <a:bodyPr/>
          <a:lstStyle/>
          <a:p>
            <a:pPr marL="342900" indent="-342900">
              <a:spcBef>
                <a:spcPct val="20000"/>
              </a:spcBef>
              <a:buClr>
                <a:schemeClr val="accent2"/>
              </a:buClr>
              <a:buSzPct val="80000"/>
              <a:buFont typeface="Wingdings" panose="05000000000000000000" pitchFamily="2" charset="2"/>
              <a:buNone/>
            </a:pPr>
            <a:r>
              <a:rPr lang="zh-CN" altLang="en-US" sz="2000" dirty="0">
                <a:solidFill>
                  <a:srgbClr val="5C6F7B"/>
                </a:solidFill>
                <a:latin typeface="Arial" panose="020B0604020202020204" pitchFamily="34" charset="0"/>
              </a:rPr>
              <a:t>远用区</a:t>
            </a:r>
            <a:r>
              <a:rPr lang="en-US" sz="2000" dirty="0">
                <a:solidFill>
                  <a:srgbClr val="5C6F7B"/>
                </a:solidFill>
                <a:latin typeface="Arial" panose="020B0604020202020204" pitchFamily="34" charset="0"/>
              </a:rPr>
              <a:t>2</a:t>
            </a:r>
          </a:p>
          <a:p>
            <a:pPr marL="342900" indent="-342900">
              <a:lnSpc>
                <a:spcPct val="150000"/>
              </a:lnSpc>
              <a:spcBef>
                <a:spcPct val="60000"/>
              </a:spcBef>
              <a:buClr>
                <a:schemeClr val="accent2"/>
              </a:buClr>
              <a:buSzPct val="80000"/>
              <a:buFont typeface="Wingdings" panose="05000000000000000000" pitchFamily="2" charset="2"/>
              <a:buNone/>
            </a:pPr>
            <a:r>
              <a:rPr lang="en-US" sz="2800" dirty="0">
                <a:effectLst>
                  <a:outerShdw blurRad="38100" dist="38100" dir="2700000" algn="tl">
                    <a:srgbClr val="000000"/>
                  </a:outerShdw>
                </a:effectLst>
                <a:latin typeface="Arial" panose="020B0604020202020204" pitchFamily="34" charset="0"/>
              </a:rPr>
              <a:t>    </a:t>
            </a:r>
          </a:p>
        </p:txBody>
      </p:sp>
      <p:sp>
        <p:nvSpPr>
          <p:cNvPr id="1049406" name="Rectangle 6"/>
          <p:cNvSpPr>
            <a:spLocks noChangeArrowheads="1"/>
          </p:cNvSpPr>
          <p:nvPr/>
        </p:nvSpPr>
        <p:spPr bwMode="auto">
          <a:xfrm>
            <a:off x="3995738" y="5373688"/>
            <a:ext cx="2076450" cy="503237"/>
          </a:xfrm>
          <a:prstGeom prst="rect">
            <a:avLst/>
          </a:prstGeom>
          <a:noFill/>
          <a:ln w="9525">
            <a:noFill/>
            <a:miter lim="800000"/>
          </a:ln>
          <a:effectLst/>
        </p:spPr>
        <p:txBody>
          <a:bodyPr/>
          <a:lstStyle/>
          <a:p>
            <a:pPr marL="342900" indent="-342900">
              <a:spcBef>
                <a:spcPct val="20000"/>
              </a:spcBef>
              <a:buClr>
                <a:schemeClr val="accent2"/>
              </a:buClr>
              <a:buSzPct val="80000"/>
            </a:pPr>
            <a:r>
              <a:rPr lang="en-US" sz="2000" b="1" dirty="0">
                <a:solidFill>
                  <a:srgbClr val="5C6F7B"/>
                </a:solidFill>
                <a:latin typeface="Arial" panose="020B0604020202020204" pitchFamily="34" charset="0"/>
              </a:rPr>
              <a:t>ROYAL Lenses</a:t>
            </a:r>
            <a:r>
              <a:rPr lang="en-US" sz="3200" b="1" dirty="0">
                <a:solidFill>
                  <a:srgbClr val="5C6F7B"/>
                </a:solidFill>
                <a:effectLst>
                  <a:outerShdw blurRad="38100" dist="38100" dir="2700000" algn="tl">
                    <a:srgbClr val="000000"/>
                  </a:outerShdw>
                </a:effectLst>
                <a:latin typeface="Arial" panose="020B0604020202020204" pitchFamily="34" charset="0"/>
              </a:rPr>
              <a:t> </a:t>
            </a:r>
          </a:p>
        </p:txBody>
      </p:sp>
      <p:sp>
        <p:nvSpPr>
          <p:cNvPr id="1049407" name="Rectangle 3"/>
          <p:cNvSpPr txBox="1">
            <a:spLocks noChangeArrowheads="1"/>
          </p:cNvSpPr>
          <p:nvPr/>
        </p:nvSpPr>
        <p:spPr bwMode="auto">
          <a:xfrm>
            <a:off x="355600" y="1196975"/>
            <a:ext cx="8424863" cy="503238"/>
          </a:xfrm>
          <a:prstGeom prst="rect">
            <a:avLst/>
          </a:prstGeom>
          <a:noFill/>
          <a:ln w="9525">
            <a:noFill/>
            <a:miter lim="800000"/>
          </a:ln>
        </p:spPr>
        <p:txBody>
          <a:bodyPr/>
          <a:lstStyle/>
          <a:p>
            <a:pPr marL="342900" indent="-342900" algn="ctr">
              <a:lnSpc>
                <a:spcPct val="105000"/>
              </a:lnSpc>
              <a:spcBef>
                <a:spcPct val="20000"/>
              </a:spcBef>
            </a:pPr>
            <a:r>
              <a:rPr lang="zh-CN" altLang="en-US" sz="2400" b="1" dirty="0">
                <a:solidFill>
                  <a:srgbClr val="5C6F7B"/>
                </a:solidFill>
                <a:latin typeface="Arial" panose="020B0604020202020204" pitchFamily="34" charset="0"/>
              </a:rPr>
              <a:t>使用眼底镜显示阅读区域位置</a:t>
            </a:r>
            <a:endParaRPr lang="ja-JP" altLang="en-US" sz="2400" b="1" i="1" dirty="0">
              <a:solidFill>
                <a:srgbClr val="5C6F7B"/>
              </a:solidFill>
              <a:latin typeface="Arial" panose="020B0604020202020204" pitchFamily="34" charset="0"/>
            </a:endParaRPr>
          </a:p>
        </p:txBody>
      </p:sp>
      <p:sp>
        <p:nvSpPr>
          <p:cNvPr id="1049408" name="Text Box 4"/>
          <p:cNvSpPr txBox="1">
            <a:spLocks noChangeArrowheads="1"/>
          </p:cNvSpPr>
          <p:nvPr/>
        </p:nvSpPr>
        <p:spPr bwMode="auto">
          <a:xfrm>
            <a:off x="1258888" y="5886450"/>
            <a:ext cx="6418262" cy="276225"/>
          </a:xfrm>
          <a:prstGeom prst="rect">
            <a:avLst/>
          </a:prstGeom>
          <a:noFill/>
          <a:ln w="12700">
            <a:noFill/>
            <a:miter lim="800000"/>
          </a:ln>
        </p:spPr>
        <p:txBody>
          <a:bodyPr>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Images courtesy </a:t>
            </a:r>
            <a:r>
              <a:rPr lang="en-US" sz="1200" dirty="0" err="1">
                <a:solidFill>
                  <a:schemeClr val="tx1">
                    <a:lumMod val="50000"/>
                    <a:lumOff val="50000"/>
                  </a:schemeClr>
                </a:solidFill>
                <a:latin typeface="Arial" panose="020B0604020202020204" pitchFamily="34" charset="0"/>
                <a:cs typeface="Arial" panose="020B0604020202020204" pitchFamily="34" charset="0"/>
              </a:rPr>
              <a:t>Procornea</a:t>
            </a:r>
            <a:r>
              <a:rPr lang="en-US" sz="1200" dirty="0">
                <a:solidFill>
                  <a:schemeClr val="tx1">
                    <a:lumMod val="50000"/>
                    <a:lumOff val="50000"/>
                  </a:schemeClr>
                </a:solidFill>
                <a:latin typeface="Arial" panose="020B0604020202020204" pitchFamily="34" charset="0"/>
                <a:cs typeface="Arial" panose="020B0604020202020204" pitchFamily="34" charset="0"/>
              </a:rPr>
              <a:t>, The Netherlands </a:t>
            </a:r>
          </a:p>
        </p:txBody>
      </p:sp>
      <p:sp>
        <p:nvSpPr>
          <p:cNvPr id="1049409"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配适评估</a:t>
            </a:r>
            <a:endParaRPr lang="en-GB" altLang="en-US" sz="2800" dirty="0">
              <a:solidFill>
                <a:schemeClr val="bg1"/>
              </a:solidFill>
              <a:latin typeface="Arial" panose="020B0604020202020204" pitchFamily="34" charset="0"/>
            </a:endParaRPr>
          </a:p>
        </p:txBody>
      </p:sp>
      <p:pic>
        <p:nvPicPr>
          <p:cNvPr id="2097365" name="Picture 2" descr="C:\Users\Suneet Eng\Desktop\B 99\Picture154.jpg"/>
          <p:cNvPicPr>
            <a:picLocks noChangeAspect="1" noChangeArrowheads="1"/>
          </p:cNvPicPr>
          <p:nvPr/>
        </p:nvPicPr>
        <p:blipFill>
          <a:blip r:embed="rId3" cstate="print"/>
          <a:srcRect/>
          <a:stretch>
            <a:fillRect/>
          </a:stretch>
        </p:blipFill>
        <p:spPr bwMode="auto">
          <a:xfrm>
            <a:off x="5229253" y="2320047"/>
            <a:ext cx="3486151" cy="2554287"/>
          </a:xfrm>
          <a:prstGeom prst="rect">
            <a:avLst/>
          </a:prstGeom>
          <a:noFill/>
        </p:spPr>
      </p:pic>
      <p:pic>
        <p:nvPicPr>
          <p:cNvPr id="2097366" name="Picture 1" descr="C:\Users\Suneet Eng\Desktop\B 99\Picture153.jpg"/>
          <p:cNvPicPr>
            <a:picLocks noChangeAspect="1" noChangeArrowheads="1"/>
          </p:cNvPicPr>
          <p:nvPr/>
        </p:nvPicPr>
        <p:blipFill>
          <a:blip r:embed="rId4" cstate="print"/>
          <a:srcRect/>
          <a:stretch>
            <a:fillRect/>
          </a:stretch>
        </p:blipFill>
        <p:spPr bwMode="auto">
          <a:xfrm>
            <a:off x="1228739" y="2314930"/>
            <a:ext cx="3943350" cy="2552700"/>
          </a:xfrm>
          <a:prstGeom prst="rect">
            <a:avLst/>
          </a:prstGeom>
          <a:noFill/>
        </p:spPr>
      </p:pic>
      <p:pic>
        <p:nvPicPr>
          <p:cNvPr id="2097367" name="Picture 3" descr="C:\Users\Suneet Eng\Desktop\B 99\Picture155.jpg"/>
          <p:cNvPicPr>
            <a:picLocks noChangeAspect="1" noChangeArrowheads="1"/>
          </p:cNvPicPr>
          <p:nvPr/>
        </p:nvPicPr>
        <p:blipFill>
          <a:blip r:embed="rId5" cstate="print"/>
          <a:srcRect/>
          <a:stretch>
            <a:fillRect/>
          </a:stretch>
        </p:blipFill>
        <p:spPr bwMode="auto">
          <a:xfrm>
            <a:off x="214282" y="2500306"/>
            <a:ext cx="957293" cy="2236788"/>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68" name="Picture 2" descr="H:\New folder\edit\edit\edit\Picture12.jpg"/>
          <p:cNvPicPr>
            <a:picLocks noChangeAspect="1" noChangeArrowheads="1"/>
          </p:cNvPicPr>
          <p:nvPr/>
        </p:nvPicPr>
        <p:blipFill>
          <a:blip r:embed="rId3" cstate="print"/>
          <a:srcRect/>
          <a:stretch>
            <a:fillRect/>
          </a:stretch>
        </p:blipFill>
        <p:spPr bwMode="auto">
          <a:xfrm>
            <a:off x="4643438" y="2780928"/>
            <a:ext cx="3346450" cy="3048000"/>
          </a:xfrm>
          <a:prstGeom prst="rect">
            <a:avLst/>
          </a:prstGeom>
          <a:noFill/>
        </p:spPr>
      </p:pic>
      <p:pic>
        <p:nvPicPr>
          <p:cNvPr id="2097369" name="Picture 1" descr="H:\New folder\edit\edit\edit\11.jpg"/>
          <p:cNvPicPr>
            <a:picLocks noChangeAspect="1" noChangeArrowheads="1"/>
          </p:cNvPicPr>
          <p:nvPr/>
        </p:nvPicPr>
        <p:blipFill>
          <a:blip r:embed="rId4" cstate="print"/>
          <a:srcRect/>
          <a:stretch>
            <a:fillRect/>
          </a:stretch>
        </p:blipFill>
        <p:spPr bwMode="auto">
          <a:xfrm>
            <a:off x="971600" y="2852936"/>
            <a:ext cx="3333750" cy="3035300"/>
          </a:xfrm>
          <a:prstGeom prst="rect">
            <a:avLst/>
          </a:prstGeom>
          <a:noFill/>
        </p:spPr>
      </p:pic>
      <p:sp>
        <p:nvSpPr>
          <p:cNvPr id="1049413" name="Rectangle 3"/>
          <p:cNvSpPr>
            <a:spLocks noGrp="1" noChangeArrowheads="1"/>
          </p:cNvSpPr>
          <p:nvPr>
            <p:ph type="body" idx="1"/>
          </p:nvPr>
        </p:nvSpPr>
        <p:spPr>
          <a:xfrm>
            <a:off x="1258888" y="1000108"/>
            <a:ext cx="6481762" cy="1662108"/>
          </a:xfrm>
        </p:spPr>
        <p:txBody>
          <a:bodyPr/>
          <a:lstStyle/>
          <a:p>
            <a:pPr eaLnBrk="1" hangingPunct="1">
              <a:lnSpc>
                <a:spcPct val="105000"/>
              </a:lnSpc>
              <a:buFontTx/>
              <a:buNone/>
            </a:pPr>
            <a:r>
              <a:rPr lang="zh-CN" altLang="en-US" sz="2400" b="1" dirty="0"/>
              <a:t>向下注视眼位的重要性</a:t>
            </a:r>
            <a:endParaRPr lang="en-US" altLang="ja-JP" sz="2400" b="1" dirty="0"/>
          </a:p>
          <a:p>
            <a:pPr eaLnBrk="1" hangingPunct="1">
              <a:lnSpc>
                <a:spcPct val="105000"/>
              </a:lnSpc>
            </a:pPr>
            <a:r>
              <a:rPr lang="zh-CN" altLang="en-US" sz="2400" dirty="0"/>
              <a:t>确认视觉切换效果</a:t>
            </a:r>
            <a:endParaRPr lang="en-US" altLang="ja-JP" sz="2400" dirty="0"/>
          </a:p>
          <a:p>
            <a:pPr lvl="1" eaLnBrk="1" hangingPunct="1">
              <a:lnSpc>
                <a:spcPct val="105000"/>
              </a:lnSpc>
              <a:buFont typeface="Arial" panose="020B0604020202020204" pitchFamily="34" charset="0"/>
              <a:buChar char="•"/>
            </a:pPr>
            <a:r>
              <a:rPr lang="zh-CN" altLang="en-US" sz="2400" i="1" dirty="0"/>
              <a:t>与通过双光框架镜阅读的概念类似</a:t>
            </a:r>
            <a:endParaRPr lang="ja-JP" altLang="en-US" sz="2400" i="1" dirty="0"/>
          </a:p>
        </p:txBody>
      </p:sp>
      <p:sp>
        <p:nvSpPr>
          <p:cNvPr id="1049414"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评估近视力</a:t>
            </a:r>
            <a:endParaRPr lang="en-GB" altLang="en-US" sz="2800" dirty="0">
              <a:solidFill>
                <a:schemeClr val="bg1"/>
              </a:solidFill>
              <a:latin typeface="Arial" panose="020B0604020202020204" pitchFamily="34" charset="0"/>
            </a:endParaRPr>
          </a:p>
        </p:txBody>
      </p:sp>
      <p:pic>
        <p:nvPicPr>
          <p:cNvPr id="2097370" name="Picture 1"/>
          <p:cNvPicPr>
            <a:picLocks noChangeAspect="1"/>
          </p:cNvPicPr>
          <p:nvPr/>
        </p:nvPicPr>
        <p:blipFill>
          <a:blip r:embed="rId5" cstate="print"/>
          <a:stretch>
            <a:fillRect/>
          </a:stretch>
        </p:blipFill>
        <p:spPr>
          <a:xfrm>
            <a:off x="3101698" y="2928791"/>
            <a:ext cx="1235281" cy="1278770"/>
          </a:xfrm>
          <a:prstGeom prst="rect">
            <a:avLst/>
          </a:prstGeom>
        </p:spPr>
      </p:pic>
      <p:pic>
        <p:nvPicPr>
          <p:cNvPr id="2097371" name="Picture 2"/>
          <p:cNvPicPr>
            <a:picLocks noChangeAspect="1"/>
          </p:cNvPicPr>
          <p:nvPr/>
        </p:nvPicPr>
        <p:blipFill>
          <a:blip r:embed="rId6" cstate="print"/>
          <a:stretch>
            <a:fillRect/>
          </a:stretch>
        </p:blipFill>
        <p:spPr>
          <a:xfrm>
            <a:off x="6588224" y="2924944"/>
            <a:ext cx="1064611" cy="1348544"/>
          </a:xfrm>
          <a:prstGeom prst="rect">
            <a:avLst/>
          </a:prstGeom>
        </p:spPr>
      </p:pic>
    </p:spTree>
  </p:cSld>
  <p:clrMapOvr>
    <a:masterClrMapping/>
  </p:clrMapOvr>
  <p:transition spd="med" advClick="0"/>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660" name="Rectangle 2"/>
          <p:cNvSpPr>
            <a:spLocks noChangeArrowheads="1"/>
          </p:cNvSpPr>
          <p:nvPr/>
        </p:nvSpPr>
        <p:spPr bwMode="auto">
          <a:xfrm>
            <a:off x="685800" y="6248400"/>
            <a:ext cx="1905000" cy="457200"/>
          </a:xfrm>
          <a:prstGeom prst="rect">
            <a:avLst/>
          </a:prstGeom>
          <a:noFill/>
          <a:ln w="12700">
            <a:noFill/>
            <a:miter lim="800000"/>
          </a:ln>
        </p:spPr>
        <p:txBody>
          <a:bodyPr wrap="none" anchor="ctr"/>
          <a:lstStyle/>
          <a:p>
            <a:endParaRPr lang="en-US" altLang="en-US"/>
          </a:p>
        </p:txBody>
      </p:sp>
      <p:sp>
        <p:nvSpPr>
          <p:cNvPr id="1048661" name="Rectangle 3"/>
          <p:cNvSpPr>
            <a:spLocks noChangeArrowheads="1"/>
          </p:cNvSpPr>
          <p:nvPr/>
        </p:nvSpPr>
        <p:spPr bwMode="auto">
          <a:xfrm>
            <a:off x="3124200" y="6248400"/>
            <a:ext cx="2895600" cy="457200"/>
          </a:xfrm>
          <a:prstGeom prst="rect">
            <a:avLst/>
          </a:prstGeom>
          <a:noFill/>
          <a:ln w="12700">
            <a:noFill/>
            <a:miter lim="800000"/>
          </a:ln>
        </p:spPr>
        <p:txBody>
          <a:bodyPr wrap="none" anchor="ctr"/>
          <a:lstStyle/>
          <a:p>
            <a:endParaRPr lang="en-US" altLang="en-US"/>
          </a:p>
        </p:txBody>
      </p:sp>
      <p:sp>
        <p:nvSpPr>
          <p:cNvPr id="1048662" name="Rectangle 15"/>
          <p:cNvSpPr>
            <a:spLocks noGrp="1" noChangeArrowheads="1"/>
          </p:cNvSpPr>
          <p:nvPr>
            <p:ph type="body" sz="half" idx="1"/>
          </p:nvPr>
        </p:nvSpPr>
        <p:spPr>
          <a:xfrm>
            <a:off x="361950" y="1484313"/>
            <a:ext cx="4352925" cy="4373562"/>
          </a:xfrm>
        </p:spPr>
        <p:txBody>
          <a:bodyPr lIns="90488" tIns="44450" rIns="90488" bIns="44450"/>
          <a:lstStyle/>
          <a:p>
            <a:pPr eaLnBrk="1" hangingPunct="1">
              <a:buFontTx/>
              <a:buNone/>
            </a:pPr>
            <a:r>
              <a:rPr lang="zh-CN" altLang="en-GB" sz="2400" b="1" dirty="0"/>
              <a:t>视功能</a:t>
            </a:r>
            <a:r>
              <a:rPr lang="en-GB" sz="2400" dirty="0"/>
              <a:t> </a:t>
            </a:r>
            <a:endParaRPr lang="en-GB" sz="2800" dirty="0"/>
          </a:p>
          <a:p>
            <a:pPr eaLnBrk="1" hangingPunct="1">
              <a:spcBef>
                <a:spcPts val="600"/>
              </a:spcBef>
            </a:pPr>
            <a:r>
              <a:rPr lang="zh-CN" altLang="en-GB" sz="2400" dirty="0"/>
              <a:t>调节力下降</a:t>
            </a:r>
            <a:endParaRPr lang="en-GB" sz="2400" dirty="0"/>
          </a:p>
          <a:p>
            <a:pPr eaLnBrk="1" hangingPunct="1">
              <a:spcBef>
                <a:spcPts val="600"/>
              </a:spcBef>
            </a:pPr>
            <a:endParaRPr lang="en-GB" sz="1400" dirty="0"/>
          </a:p>
          <a:p>
            <a:pPr eaLnBrk="1" hangingPunct="1">
              <a:spcBef>
                <a:spcPts val="600"/>
              </a:spcBef>
            </a:pPr>
            <a:r>
              <a:rPr lang="zh-CN" altLang="en-GB" sz="2400" dirty="0"/>
              <a:t>视</a:t>
            </a:r>
            <a:r>
              <a:rPr lang="zh-CN" altLang="en-US" sz="2400" dirty="0"/>
              <a:t>力</a:t>
            </a:r>
            <a:r>
              <a:rPr lang="zh-CN" altLang="en-GB" sz="2400" dirty="0"/>
              <a:t>下降</a:t>
            </a:r>
            <a:r>
              <a:rPr lang="en-GB" sz="2400" dirty="0"/>
              <a:t> </a:t>
            </a:r>
          </a:p>
          <a:p>
            <a:pPr lvl="1" eaLnBrk="1" hangingPunct="1">
              <a:spcBef>
                <a:spcPts val="600"/>
              </a:spcBef>
              <a:buFontTx/>
              <a:buChar char="•"/>
            </a:pPr>
            <a:r>
              <a:rPr lang="zh-CN" altLang="en-GB" sz="2400" dirty="0"/>
              <a:t>低对比度</a:t>
            </a:r>
            <a:r>
              <a:rPr lang="en-GB" sz="2400" dirty="0"/>
              <a:t> </a:t>
            </a:r>
          </a:p>
          <a:p>
            <a:pPr lvl="1" eaLnBrk="1" hangingPunct="1">
              <a:spcBef>
                <a:spcPts val="600"/>
              </a:spcBef>
              <a:buFontTx/>
              <a:buChar char="•"/>
            </a:pPr>
            <a:r>
              <a:rPr lang="zh-CN" altLang="en-GB" sz="2400" dirty="0"/>
              <a:t>低亮度</a:t>
            </a:r>
            <a:endParaRPr lang="en-GB" sz="2400" dirty="0"/>
          </a:p>
          <a:p>
            <a:pPr eaLnBrk="1" hangingPunct="1">
              <a:spcBef>
                <a:spcPts val="600"/>
              </a:spcBef>
            </a:pPr>
            <a:endParaRPr lang="en-US" sz="1600" dirty="0">
              <a:latin typeface="Symbol" panose="05050102010706020507" pitchFamily="18" charset="2"/>
            </a:endParaRPr>
          </a:p>
          <a:p>
            <a:pPr eaLnBrk="1" hangingPunct="1">
              <a:spcBef>
                <a:spcPts val="600"/>
              </a:spcBef>
            </a:pPr>
            <a:r>
              <a:rPr lang="zh-CN" altLang="en-US" sz="2400" dirty="0">
                <a:latin typeface="Symbol" panose="05050102010706020507" pitchFamily="18" charset="2"/>
              </a:rPr>
              <a:t>炫光敏感性</a:t>
            </a:r>
            <a:endParaRPr lang="en-GB" sz="2400" dirty="0"/>
          </a:p>
          <a:p>
            <a:pPr eaLnBrk="1" hangingPunct="1">
              <a:spcBef>
                <a:spcPts val="600"/>
              </a:spcBef>
            </a:pPr>
            <a:r>
              <a:rPr lang="zh-CN" altLang="en-US" sz="2400" dirty="0">
                <a:latin typeface="Symbol" panose="05050102010706020507" pitchFamily="18" charset="2"/>
              </a:rPr>
              <a:t>视网膜亮度下降</a:t>
            </a:r>
            <a:endParaRPr lang="en-GB" sz="2400" dirty="0"/>
          </a:p>
          <a:p>
            <a:pPr lvl="1" eaLnBrk="1" hangingPunct="1">
              <a:spcBef>
                <a:spcPts val="600"/>
              </a:spcBef>
              <a:buFontTx/>
              <a:buChar char="•"/>
            </a:pPr>
            <a:r>
              <a:rPr lang="zh-CN" altLang="en-GB" sz="2400" dirty="0"/>
              <a:t>瞳孔缩小</a:t>
            </a:r>
          </a:p>
        </p:txBody>
      </p:sp>
      <p:pic>
        <p:nvPicPr>
          <p:cNvPr id="2097163" name="Picture 14" descr="http://www.visioncareeducation.com/archive/cls/images/CLS_February_A11_Fig04.jpg"/>
          <p:cNvPicPr>
            <a:picLocks noChangeAspect="1" noChangeArrowheads="1"/>
          </p:cNvPicPr>
          <p:nvPr/>
        </p:nvPicPr>
        <p:blipFill>
          <a:blip r:embed="rId3" cstate="print"/>
          <a:srcRect t="25081"/>
          <a:stretch>
            <a:fillRect/>
          </a:stretch>
        </p:blipFill>
        <p:spPr bwMode="auto">
          <a:xfrm>
            <a:off x="4060825" y="2571750"/>
            <a:ext cx="4654550" cy="1930400"/>
          </a:xfrm>
          <a:prstGeom prst="rect">
            <a:avLst/>
          </a:prstGeom>
          <a:noFill/>
          <a:ln w="9525">
            <a:solidFill>
              <a:schemeClr val="tx1"/>
            </a:solidFill>
            <a:miter lim="800000"/>
            <a:headEnd/>
            <a:tailEnd/>
          </a:ln>
        </p:spPr>
      </p:pic>
      <p:sp>
        <p:nvSpPr>
          <p:cNvPr id="1048663"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年龄相关性变化</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18" name="Rectangle 6"/>
          <p:cNvSpPr txBox="1">
            <a:spLocks noChangeArrowheads="1"/>
          </p:cNvSpPr>
          <p:nvPr/>
        </p:nvSpPr>
        <p:spPr bwMode="auto">
          <a:xfrm>
            <a:off x="476250" y="836613"/>
            <a:ext cx="5292725" cy="4752975"/>
          </a:xfrm>
          <a:prstGeom prst="rect">
            <a:avLst/>
          </a:prstGeom>
          <a:noFill/>
          <a:ln w="9525">
            <a:noFill/>
            <a:miter lim="800000"/>
          </a:ln>
        </p:spPr>
        <p:txBody>
          <a:bodyPr/>
          <a:lstStyle/>
          <a:p>
            <a:pPr marL="342900" indent="-342900">
              <a:lnSpc>
                <a:spcPts val="2500"/>
              </a:lnSpc>
              <a:spcBef>
                <a:spcPts val="600"/>
              </a:spcBef>
              <a:spcAft>
                <a:spcPts val="600"/>
              </a:spcAft>
              <a:buFontTx/>
              <a:buChar char="•"/>
            </a:pPr>
            <a:r>
              <a:rPr lang="zh-CN" altLang="en-US" sz="2400" dirty="0">
                <a:solidFill>
                  <a:srgbClr val="5C6F7B"/>
                </a:solidFill>
                <a:latin typeface="Arial" panose="020B0604020202020204" pitchFamily="34" charset="0"/>
              </a:rPr>
              <a:t>材料</a:t>
            </a:r>
            <a:r>
              <a:rPr lang="en-US" altLang="en-US" sz="2400" dirty="0">
                <a:solidFill>
                  <a:srgbClr val="5C6F7B"/>
                </a:solidFill>
                <a:latin typeface="Arial" panose="020B0604020202020204" pitchFamily="34" charset="0"/>
              </a:rPr>
              <a:t>:</a:t>
            </a:r>
          </a:p>
          <a:p>
            <a:pPr marL="800100" lvl="1" indent="-342900">
              <a:lnSpc>
                <a:spcPts val="2500"/>
              </a:lnSpc>
              <a:spcBef>
                <a:spcPts val="600"/>
              </a:spcBef>
              <a:spcAft>
                <a:spcPts val="600"/>
              </a:spcAft>
              <a:buFontTx/>
              <a:buChar char="•"/>
            </a:pPr>
            <a:r>
              <a:rPr lang="en-US" altLang="en-US" sz="2400" dirty="0">
                <a:solidFill>
                  <a:srgbClr val="5C6F7B"/>
                </a:solidFill>
                <a:latin typeface="Arial" panose="020B0604020202020204" pitchFamily="34" charset="0"/>
              </a:rPr>
              <a:t>HEMA [38.6%]</a:t>
            </a:r>
          </a:p>
          <a:p>
            <a:pPr marL="800100" lvl="1" indent="-342900">
              <a:lnSpc>
                <a:spcPts val="2500"/>
              </a:lnSpc>
              <a:spcBef>
                <a:spcPts val="600"/>
              </a:spcBef>
              <a:spcAft>
                <a:spcPts val="600"/>
              </a:spcAft>
              <a:buFontTx/>
              <a:buChar char="•"/>
            </a:pPr>
            <a:r>
              <a:rPr lang="en-US" altLang="en-US" sz="2400" dirty="0" err="1">
                <a:solidFill>
                  <a:srgbClr val="5C6F7B"/>
                </a:solidFill>
                <a:latin typeface="Arial" panose="020B0604020202020204" pitchFamily="34" charset="0"/>
              </a:rPr>
              <a:t>methafilcon</a:t>
            </a:r>
            <a:r>
              <a:rPr lang="en-US" altLang="en-US" sz="2400" dirty="0">
                <a:solidFill>
                  <a:srgbClr val="5C6F7B"/>
                </a:solidFill>
                <a:latin typeface="Arial" panose="020B0604020202020204" pitchFamily="34" charset="0"/>
              </a:rPr>
              <a:t> A [55%]</a:t>
            </a:r>
          </a:p>
          <a:p>
            <a:pPr marL="800100" lvl="1" indent="-342900">
              <a:lnSpc>
                <a:spcPts val="2500"/>
              </a:lnSpc>
              <a:spcBef>
                <a:spcPts val="600"/>
              </a:spcBef>
              <a:spcAft>
                <a:spcPts val="600"/>
              </a:spcAft>
              <a:buFontTx/>
              <a:buChar char="•"/>
            </a:pPr>
            <a:r>
              <a:rPr lang="en-US" altLang="en-US" sz="2400" dirty="0" err="1">
                <a:solidFill>
                  <a:srgbClr val="5C6F7B"/>
                </a:solidFill>
                <a:latin typeface="Arial" panose="020B0604020202020204" pitchFamily="34" charset="0"/>
              </a:rPr>
              <a:t>hioxifilcon</a:t>
            </a:r>
            <a:r>
              <a:rPr lang="en-US" altLang="en-US" sz="2400" dirty="0">
                <a:solidFill>
                  <a:srgbClr val="5C6F7B"/>
                </a:solidFill>
                <a:latin typeface="Arial" panose="020B0604020202020204" pitchFamily="34" charset="0"/>
              </a:rPr>
              <a:t> A [59%] </a:t>
            </a:r>
          </a:p>
          <a:p>
            <a:pPr marL="342900" indent="-342900">
              <a:lnSpc>
                <a:spcPts val="2500"/>
              </a:lnSpc>
              <a:spcBef>
                <a:spcPts val="600"/>
              </a:spcBef>
              <a:spcAft>
                <a:spcPts val="600"/>
              </a:spcAft>
              <a:buFontTx/>
              <a:buChar char="•"/>
            </a:pPr>
            <a:r>
              <a:rPr lang="en-US" altLang="en-US" sz="2400" dirty="0">
                <a:solidFill>
                  <a:srgbClr val="5C6F7B"/>
                </a:solidFill>
                <a:latin typeface="Arial" panose="020B0604020202020204" pitchFamily="34" charset="0"/>
              </a:rPr>
              <a:t>2 </a:t>
            </a:r>
            <a:r>
              <a:rPr lang="zh-CN" altLang="en-US" sz="2400" dirty="0">
                <a:solidFill>
                  <a:srgbClr val="5C6F7B"/>
                </a:solidFill>
                <a:latin typeface="Arial" panose="020B0604020202020204" pitchFamily="34" charset="0"/>
              </a:rPr>
              <a:t>个基弧</a:t>
            </a:r>
            <a:r>
              <a:rPr lang="en-US" altLang="en-US" sz="2400" dirty="0">
                <a:solidFill>
                  <a:srgbClr val="5C6F7B"/>
                </a:solidFill>
                <a:latin typeface="Arial" panose="020B0604020202020204" pitchFamily="34" charset="0"/>
              </a:rPr>
              <a:t> &amp; </a:t>
            </a:r>
            <a:r>
              <a:rPr lang="en-US" altLang="en-US" sz="2400" dirty="0">
                <a:solidFill>
                  <a:srgbClr val="FF0000"/>
                </a:solidFill>
                <a:latin typeface="Arial" panose="020B0604020202020204" pitchFamily="34" charset="0"/>
              </a:rPr>
              <a:t>6</a:t>
            </a:r>
            <a:r>
              <a:rPr lang="en-US" altLang="en-US" sz="2400" dirty="0">
                <a:solidFill>
                  <a:srgbClr val="5C6F7B"/>
                </a:solidFill>
                <a:latin typeface="Arial" panose="020B0604020202020204" pitchFamily="34" charset="0"/>
              </a:rPr>
              <a:t> X </a:t>
            </a:r>
            <a:r>
              <a:rPr lang="en-US" altLang="en-US" sz="2400" dirty="0">
                <a:solidFill>
                  <a:srgbClr val="00B050"/>
                </a:solidFill>
                <a:latin typeface="Arial" panose="020B0604020202020204" pitchFamily="34" charset="0"/>
              </a:rPr>
              <a:t>2</a:t>
            </a:r>
            <a:r>
              <a:rPr lang="en-US"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直径</a:t>
            </a:r>
            <a:endParaRPr lang="en-US" altLang="en-US" sz="2400" dirty="0">
              <a:solidFill>
                <a:srgbClr val="5C6F7B"/>
              </a:solidFill>
              <a:latin typeface="Arial" panose="020B0604020202020204" pitchFamily="34" charset="0"/>
            </a:endParaRPr>
          </a:p>
          <a:p>
            <a:pPr marL="800100" lvl="1" indent="-342900">
              <a:lnSpc>
                <a:spcPts val="2500"/>
              </a:lnSpc>
              <a:spcBef>
                <a:spcPts val="600"/>
              </a:spcBef>
              <a:spcAft>
                <a:spcPts val="600"/>
              </a:spcAft>
              <a:buFontTx/>
              <a:buChar char="•"/>
            </a:pPr>
            <a:r>
              <a:rPr lang="en-US" altLang="en-US" sz="2400" dirty="0">
                <a:solidFill>
                  <a:srgbClr val="FF0000"/>
                </a:solidFill>
                <a:latin typeface="Arial" panose="020B0604020202020204" pitchFamily="34" charset="0"/>
              </a:rPr>
              <a:t>6</a:t>
            </a:r>
            <a:r>
              <a:rPr lang="en-US"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垂直</a:t>
            </a:r>
            <a:r>
              <a:rPr lang="en-US" altLang="en-US" sz="2400" dirty="0">
                <a:solidFill>
                  <a:srgbClr val="5C6F7B"/>
                </a:solidFill>
                <a:latin typeface="Arial" panose="020B0604020202020204" pitchFamily="34" charset="0"/>
              </a:rPr>
              <a:t> 11.4 - 13.9 mm</a:t>
            </a:r>
          </a:p>
          <a:p>
            <a:pPr marL="800100" lvl="1" indent="-342900">
              <a:lnSpc>
                <a:spcPts val="2500"/>
              </a:lnSpc>
              <a:spcBef>
                <a:spcPts val="600"/>
              </a:spcBef>
              <a:spcAft>
                <a:spcPts val="600"/>
              </a:spcAft>
              <a:buFontTx/>
              <a:buChar char="•"/>
            </a:pPr>
            <a:r>
              <a:rPr lang="en-US" altLang="en-US" sz="2400" dirty="0">
                <a:solidFill>
                  <a:srgbClr val="00B050"/>
                </a:solidFill>
                <a:latin typeface="Arial" panose="020B0604020202020204" pitchFamily="34" charset="0"/>
              </a:rPr>
              <a:t>2</a:t>
            </a:r>
            <a:r>
              <a:rPr lang="en-US"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水平</a:t>
            </a:r>
            <a:r>
              <a:rPr lang="en-US" altLang="en-US" sz="2400" dirty="0">
                <a:solidFill>
                  <a:srgbClr val="5C6F7B"/>
                </a:solidFill>
                <a:latin typeface="Arial" panose="020B0604020202020204" pitchFamily="34" charset="0"/>
              </a:rPr>
              <a:t> 14.5 &amp; 15 mm</a:t>
            </a:r>
          </a:p>
          <a:p>
            <a:pPr marL="342900" indent="-342900">
              <a:lnSpc>
                <a:spcPts val="2500"/>
              </a:lnSpc>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远用处方</a:t>
            </a:r>
            <a:endParaRPr lang="en-US" altLang="zh-CN" sz="2400" dirty="0">
              <a:solidFill>
                <a:srgbClr val="5C6F7B"/>
              </a:solidFill>
              <a:latin typeface="Arial" panose="020B0604020202020204" pitchFamily="34" charset="0"/>
            </a:endParaRPr>
          </a:p>
          <a:p>
            <a:pPr marL="342900" indent="-342900">
              <a:lnSpc>
                <a:spcPts val="2500"/>
              </a:lnSpc>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近用下加</a:t>
            </a:r>
            <a:endParaRPr lang="en-GB" altLang="en-US" sz="2400" dirty="0">
              <a:solidFill>
                <a:srgbClr val="5C6F7B"/>
              </a:solidFill>
              <a:latin typeface="Arial" panose="020B0604020202020204" pitchFamily="34" charset="0"/>
            </a:endParaRPr>
          </a:p>
          <a:p>
            <a:pPr marL="342900" indent="-342900">
              <a:lnSpc>
                <a:spcPts val="2500"/>
              </a:lnSpc>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子片选项</a:t>
            </a:r>
            <a:endParaRPr lang="en-GB" altLang="en-US" sz="2400" dirty="0">
              <a:solidFill>
                <a:srgbClr val="5C6F7B"/>
              </a:solidFill>
              <a:latin typeface="Arial" panose="020B0604020202020204" pitchFamily="34" charset="0"/>
            </a:endParaRPr>
          </a:p>
          <a:p>
            <a:pPr marL="342900" indent="-342900">
              <a:lnSpc>
                <a:spcPts val="2500"/>
              </a:lnSpc>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当前可用性</a:t>
            </a:r>
            <a:r>
              <a:rPr lang="en-AU" altLang="en-US" sz="2400" dirty="0">
                <a:solidFill>
                  <a:srgbClr val="5C6F7B"/>
                </a:solidFill>
                <a:latin typeface="Arial" panose="020B0604020202020204" pitchFamily="34" charset="0"/>
              </a:rPr>
              <a:t>?</a:t>
            </a:r>
            <a:endParaRPr lang="en-GB" altLang="en-US" sz="2400" dirty="0">
              <a:solidFill>
                <a:srgbClr val="5C6F7B"/>
              </a:solidFill>
              <a:latin typeface="Arial" panose="020B0604020202020204" pitchFamily="34" charset="0"/>
            </a:endParaRPr>
          </a:p>
          <a:p>
            <a:pPr marL="342900" indent="-342900">
              <a:lnSpc>
                <a:spcPts val="2500"/>
              </a:lnSpc>
              <a:spcBef>
                <a:spcPct val="20000"/>
              </a:spcBef>
              <a:buFont typeface="Arial" panose="020B0604020202020204" pitchFamily="34" charset="0"/>
              <a:buChar char="•"/>
            </a:pPr>
            <a:endParaRPr lang="en-US" altLang="en-US" sz="2400" i="1" dirty="0">
              <a:solidFill>
                <a:srgbClr val="5C6F7B"/>
              </a:solidFill>
              <a:latin typeface="Arial" panose="020B0604020202020204" pitchFamily="34" charset="0"/>
            </a:endParaRPr>
          </a:p>
        </p:txBody>
      </p:sp>
      <p:sp>
        <p:nvSpPr>
          <p:cNvPr id="1049419" name="Text Box 4"/>
          <p:cNvSpPr txBox="1">
            <a:spLocks noChangeArrowheads="1"/>
          </p:cNvSpPr>
          <p:nvPr/>
        </p:nvSpPr>
        <p:spPr bwMode="auto">
          <a:xfrm>
            <a:off x="5768975" y="5948363"/>
            <a:ext cx="3527425" cy="276225"/>
          </a:xfrm>
          <a:prstGeom prst="rect">
            <a:avLst/>
          </a:prstGeom>
          <a:noFill/>
          <a:ln w="12700">
            <a:noFill/>
            <a:miter lim="800000"/>
          </a:ln>
        </p:spPr>
        <p:txBody>
          <a:bodyPr>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Images courtesy </a:t>
            </a:r>
            <a:r>
              <a:rPr lang="en-US" sz="1200" dirty="0" err="1">
                <a:solidFill>
                  <a:schemeClr val="tx1">
                    <a:lumMod val="50000"/>
                    <a:lumOff val="50000"/>
                  </a:schemeClr>
                </a:solidFill>
                <a:latin typeface="Arial" panose="020B0604020202020204" pitchFamily="34" charset="0"/>
                <a:cs typeface="Arial" panose="020B0604020202020204" pitchFamily="34" charset="0"/>
              </a:rPr>
              <a:t>Gelflex</a:t>
            </a:r>
            <a:r>
              <a:rPr lang="en-US" sz="1200" dirty="0">
                <a:solidFill>
                  <a:schemeClr val="tx1">
                    <a:lumMod val="50000"/>
                    <a:lumOff val="50000"/>
                  </a:schemeClr>
                </a:solidFill>
                <a:latin typeface="Arial" panose="020B0604020202020204" pitchFamily="34" charset="0"/>
                <a:cs typeface="Arial" panose="020B0604020202020204" pitchFamily="34" charset="0"/>
              </a:rPr>
              <a:t> Laboratories, Australia</a:t>
            </a:r>
          </a:p>
        </p:txBody>
      </p:sp>
      <p:sp>
        <p:nvSpPr>
          <p:cNvPr id="1049420"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cs typeface="Times New Roman" panose="02020603050405020304" pitchFamily="18" charset="0"/>
              </a:rPr>
              <a:t>切换视双光软镜</a:t>
            </a:r>
            <a:r>
              <a:rPr lang="de-DE" altLang="en-US" sz="2800" dirty="0">
                <a:solidFill>
                  <a:schemeClr val="bg1"/>
                </a:solidFill>
                <a:latin typeface="Arial" panose="020B0604020202020204" pitchFamily="34" charset="0"/>
                <a:cs typeface="Times New Roman" panose="02020603050405020304" pitchFamily="18" charset="0"/>
              </a:rPr>
              <a:t>: </a:t>
            </a:r>
            <a:r>
              <a:rPr lang="de-DE" altLang="en-US" sz="2800" dirty="0">
                <a:solidFill>
                  <a:srgbClr val="FFFF00"/>
                </a:solidFill>
                <a:latin typeface="Arial" panose="020B0604020202020204" pitchFamily="34" charset="0"/>
                <a:cs typeface="Times New Roman" panose="02020603050405020304" pitchFamily="18" charset="0"/>
              </a:rPr>
              <a:t>Triton </a:t>
            </a:r>
            <a:endParaRPr lang="en-GB" altLang="en-US" sz="2800" dirty="0">
              <a:solidFill>
                <a:srgbClr val="FFFF00"/>
              </a:solidFill>
              <a:latin typeface="Arial" panose="020B0604020202020204" pitchFamily="34" charset="0"/>
            </a:endParaRPr>
          </a:p>
        </p:txBody>
      </p:sp>
      <p:pic>
        <p:nvPicPr>
          <p:cNvPr id="2097372" name="Picture 11"/>
          <p:cNvPicPr>
            <a:picLocks noChangeAspect="1"/>
          </p:cNvPicPr>
          <p:nvPr/>
        </p:nvPicPr>
        <p:blipFill>
          <a:blip r:embed="rId3" cstate="print"/>
          <a:stretch>
            <a:fillRect/>
          </a:stretch>
        </p:blipFill>
        <p:spPr>
          <a:xfrm rot="20979246">
            <a:off x="3529687" y="4238253"/>
            <a:ext cx="2107052" cy="1663388"/>
          </a:xfrm>
          <a:prstGeom prst="rect">
            <a:avLst/>
          </a:prstGeom>
        </p:spPr>
      </p:pic>
      <p:pic>
        <p:nvPicPr>
          <p:cNvPr id="2097373" name="Picture 2" descr="C:\Users\Suneet Eng\Desktop\B 99\Picture160.jpg"/>
          <p:cNvPicPr>
            <a:picLocks noChangeAspect="1" noChangeArrowheads="1"/>
          </p:cNvPicPr>
          <p:nvPr/>
        </p:nvPicPr>
        <p:blipFill>
          <a:blip r:embed="rId4" cstate="print"/>
          <a:srcRect/>
          <a:stretch>
            <a:fillRect/>
          </a:stretch>
        </p:blipFill>
        <p:spPr bwMode="auto">
          <a:xfrm>
            <a:off x="5845558" y="3356992"/>
            <a:ext cx="3118930" cy="2376834"/>
          </a:xfrm>
          <a:prstGeom prst="rect">
            <a:avLst/>
          </a:prstGeom>
          <a:noFill/>
        </p:spPr>
      </p:pic>
      <p:pic>
        <p:nvPicPr>
          <p:cNvPr id="2097374" name="Picture 1" descr="C:\Users\Suneet Eng\Desktop\B 99\Picture159.jpg"/>
          <p:cNvPicPr>
            <a:picLocks noChangeAspect="1" noChangeArrowheads="1"/>
          </p:cNvPicPr>
          <p:nvPr/>
        </p:nvPicPr>
        <p:blipFill>
          <a:blip r:embed="rId5" cstate="print"/>
          <a:srcRect/>
          <a:stretch>
            <a:fillRect/>
          </a:stretch>
        </p:blipFill>
        <p:spPr bwMode="auto">
          <a:xfrm>
            <a:off x="5909143" y="907079"/>
            <a:ext cx="2953175" cy="2233889"/>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375" name="Picture 1" descr="C:\Users\Suneet Eng\Desktop\B 99\Picture161.jpg"/>
          <p:cNvPicPr>
            <a:picLocks noChangeAspect="1" noChangeArrowheads="1"/>
          </p:cNvPicPr>
          <p:nvPr/>
        </p:nvPicPr>
        <p:blipFill>
          <a:blip r:embed="rId3" cstate="print"/>
          <a:srcRect/>
          <a:stretch>
            <a:fillRect/>
          </a:stretch>
        </p:blipFill>
        <p:spPr bwMode="auto">
          <a:xfrm>
            <a:off x="5508104" y="836712"/>
            <a:ext cx="3273426" cy="2457450"/>
          </a:xfrm>
          <a:prstGeom prst="rect">
            <a:avLst/>
          </a:prstGeom>
          <a:noFill/>
        </p:spPr>
      </p:pic>
      <p:pic>
        <p:nvPicPr>
          <p:cNvPr id="2097376" name="Picture 2" descr="C:\Users\Suneet Eng\Desktop\B 99\Picture162.jpg"/>
          <p:cNvPicPr>
            <a:picLocks noChangeAspect="1" noChangeArrowheads="1"/>
          </p:cNvPicPr>
          <p:nvPr/>
        </p:nvPicPr>
        <p:blipFill>
          <a:blip r:embed="rId4" cstate="print"/>
          <a:srcRect/>
          <a:stretch>
            <a:fillRect/>
          </a:stretch>
        </p:blipFill>
        <p:spPr bwMode="auto">
          <a:xfrm>
            <a:off x="5639122" y="3429000"/>
            <a:ext cx="3181350" cy="2389188"/>
          </a:xfrm>
          <a:prstGeom prst="rect">
            <a:avLst/>
          </a:prstGeom>
          <a:noFill/>
        </p:spPr>
      </p:pic>
      <p:sp>
        <p:nvSpPr>
          <p:cNvPr id="1049424" name="Text Box 4"/>
          <p:cNvSpPr txBox="1">
            <a:spLocks noChangeArrowheads="1"/>
          </p:cNvSpPr>
          <p:nvPr/>
        </p:nvSpPr>
        <p:spPr bwMode="auto">
          <a:xfrm>
            <a:off x="6659563" y="5732463"/>
            <a:ext cx="2160587" cy="396239"/>
          </a:xfrm>
          <a:prstGeom prst="rect">
            <a:avLst/>
          </a:prstGeom>
          <a:noFill/>
          <a:ln w="12700">
            <a:noFill/>
            <a:miter lim="800000"/>
            <a:headEnd type="none" w="sm" len="sm"/>
            <a:tailEnd type="none" w="sm" len="sm"/>
          </a:ln>
        </p:spPr>
        <p:txBody>
          <a:bodyPr wrap="square">
            <a:spAutoFit/>
          </a:bodyPr>
          <a:lstStyle/>
          <a:p>
            <a:r>
              <a:rPr lang="zh-CN" altLang="en-US" dirty="0">
                <a:solidFill>
                  <a:srgbClr val="002060"/>
                </a:solidFill>
                <a:latin typeface="Arial Narrow" panose="020B0606020202030204" pitchFamily="34" charset="0"/>
              </a:rPr>
              <a:t>远用区</a:t>
            </a:r>
            <a:r>
              <a:rPr lang="nl-NL" altLang="en-US" dirty="0">
                <a:solidFill>
                  <a:srgbClr val="002060"/>
                </a:solidFill>
                <a:latin typeface="Arial Narrow" panose="020B0606020202030204" pitchFamily="34" charset="0"/>
              </a:rPr>
              <a:t> 2</a:t>
            </a:r>
          </a:p>
        </p:txBody>
      </p:sp>
      <p:sp>
        <p:nvSpPr>
          <p:cNvPr id="1049425" name="Rectangle 6"/>
          <p:cNvSpPr>
            <a:spLocks noGrp="1" noChangeArrowheads="1"/>
          </p:cNvSpPr>
          <p:nvPr>
            <p:ph type="body" idx="1"/>
          </p:nvPr>
        </p:nvSpPr>
        <p:spPr>
          <a:xfrm>
            <a:off x="395288" y="1052513"/>
            <a:ext cx="6096000" cy="4752975"/>
          </a:xfrm>
        </p:spPr>
        <p:txBody>
          <a:bodyPr/>
          <a:lstStyle/>
          <a:p>
            <a:pPr eaLnBrk="1" hangingPunct="1">
              <a:spcBef>
                <a:spcPts val="600"/>
              </a:spcBef>
              <a:spcAft>
                <a:spcPts val="600"/>
              </a:spcAft>
              <a:buFontTx/>
              <a:buChar char="•"/>
            </a:pPr>
            <a:r>
              <a:rPr lang="en-US" altLang="en-US" sz="2000" dirty="0"/>
              <a:t>GM3 (58% </a:t>
            </a:r>
            <a:r>
              <a:rPr lang="zh-CN" altLang="en-US" sz="2000" dirty="0"/>
              <a:t>含水量</a:t>
            </a:r>
            <a:r>
              <a:rPr lang="en-US" altLang="en-US" sz="2000" dirty="0"/>
              <a:t>)</a:t>
            </a:r>
            <a:endParaRPr lang="en-GB" altLang="en-US" sz="2000" dirty="0"/>
          </a:p>
          <a:p>
            <a:pPr eaLnBrk="1" hangingPunct="1">
              <a:spcBef>
                <a:spcPts val="600"/>
              </a:spcBef>
              <a:spcAft>
                <a:spcPts val="600"/>
              </a:spcAft>
              <a:buFontTx/>
              <a:buChar char="•"/>
            </a:pPr>
            <a:r>
              <a:rPr lang="en-US" altLang="en-US" sz="2000" dirty="0"/>
              <a:t>3 </a:t>
            </a:r>
            <a:r>
              <a:rPr lang="zh-CN" altLang="en-US" sz="2000" dirty="0"/>
              <a:t>或</a:t>
            </a:r>
            <a:r>
              <a:rPr lang="en-US" altLang="en-US" sz="2000" dirty="0"/>
              <a:t> 6 </a:t>
            </a:r>
            <a:r>
              <a:rPr lang="zh-CN" altLang="en-US" sz="2000" dirty="0"/>
              <a:t>个月计划使用周期</a:t>
            </a:r>
            <a:endParaRPr lang="en-US" altLang="en-US" sz="2000" dirty="0"/>
          </a:p>
          <a:p>
            <a:pPr eaLnBrk="1" hangingPunct="1">
              <a:spcBef>
                <a:spcPts val="600"/>
              </a:spcBef>
              <a:spcAft>
                <a:spcPts val="600"/>
              </a:spcAft>
              <a:buFontTx/>
              <a:buChar char="•"/>
            </a:pPr>
            <a:r>
              <a:rPr lang="zh-CN" altLang="en-US" sz="2000" dirty="0"/>
              <a:t>基弧</a:t>
            </a:r>
            <a:r>
              <a:rPr lang="en-US" altLang="en-US" sz="2000" dirty="0"/>
              <a:t> / </a:t>
            </a:r>
            <a:r>
              <a:rPr lang="zh-CN" altLang="en-US" sz="2000" dirty="0"/>
              <a:t>直径</a:t>
            </a:r>
            <a:endParaRPr lang="en-US" altLang="en-US" sz="2000" dirty="0"/>
          </a:p>
          <a:p>
            <a:pPr lvl="1" eaLnBrk="1" hangingPunct="1">
              <a:spcBef>
                <a:spcPts val="600"/>
              </a:spcBef>
              <a:spcAft>
                <a:spcPts val="600"/>
              </a:spcAft>
            </a:pPr>
            <a:r>
              <a:rPr lang="en-US" altLang="en-US" sz="2000" dirty="0"/>
              <a:t>8.60, 8.90, 9.20 / 14.00 &amp; 14.50mm</a:t>
            </a:r>
          </a:p>
          <a:p>
            <a:pPr eaLnBrk="1" hangingPunct="1">
              <a:spcBef>
                <a:spcPts val="600"/>
              </a:spcBef>
              <a:spcAft>
                <a:spcPts val="600"/>
              </a:spcAft>
            </a:pPr>
            <a:r>
              <a:rPr lang="zh-CN" altLang="en-US" sz="2000" dirty="0"/>
              <a:t>远用处方</a:t>
            </a:r>
            <a:endParaRPr lang="en-US" altLang="en-US" sz="2000" dirty="0"/>
          </a:p>
          <a:p>
            <a:pPr lvl="1" eaLnBrk="1" hangingPunct="1">
              <a:spcBef>
                <a:spcPts val="600"/>
              </a:spcBef>
              <a:spcAft>
                <a:spcPts val="600"/>
              </a:spcAft>
            </a:pPr>
            <a:r>
              <a:rPr lang="en-US" altLang="en-US" sz="2000" dirty="0"/>
              <a:t>+4.00 </a:t>
            </a:r>
            <a:r>
              <a:rPr lang="en-US" altLang="zh-CN" sz="2000" dirty="0"/>
              <a:t>~</a:t>
            </a:r>
            <a:r>
              <a:rPr lang="en-US" altLang="en-US" sz="2000" dirty="0"/>
              <a:t> –8.00   </a:t>
            </a:r>
          </a:p>
          <a:p>
            <a:pPr lvl="1" eaLnBrk="1" hangingPunct="1">
              <a:spcBef>
                <a:spcPts val="600"/>
              </a:spcBef>
              <a:spcAft>
                <a:spcPts val="600"/>
              </a:spcAft>
            </a:pPr>
            <a:r>
              <a:rPr lang="en-US" altLang="en-US" sz="2000" dirty="0"/>
              <a:t> –0.75 </a:t>
            </a:r>
            <a:r>
              <a:rPr lang="en-US" altLang="zh-CN" sz="2000" dirty="0"/>
              <a:t>~</a:t>
            </a:r>
            <a:r>
              <a:rPr lang="en-US" altLang="en-US" sz="2000" dirty="0"/>
              <a:t> –2.50 D</a:t>
            </a:r>
            <a:r>
              <a:rPr lang="en-US" altLang="zh-CN" sz="2000" dirty="0"/>
              <a:t>C</a:t>
            </a:r>
            <a:r>
              <a:rPr lang="en-US" altLang="en-US" sz="2000" dirty="0"/>
              <a:t> / 5 °</a:t>
            </a:r>
            <a:r>
              <a:rPr lang="en-US" altLang="en-US" sz="2000" baseline="30000" dirty="0"/>
              <a:t> </a:t>
            </a:r>
            <a:r>
              <a:rPr lang="zh-CN" altLang="en-US" sz="2000" dirty="0"/>
              <a:t>间隔</a:t>
            </a:r>
            <a:endParaRPr lang="en-US" altLang="en-US" sz="2000" baseline="30000" dirty="0"/>
          </a:p>
          <a:p>
            <a:pPr eaLnBrk="1" hangingPunct="1">
              <a:spcBef>
                <a:spcPts val="600"/>
              </a:spcBef>
              <a:spcAft>
                <a:spcPts val="600"/>
              </a:spcAft>
            </a:pPr>
            <a:r>
              <a:rPr lang="zh-CN" altLang="en-US" sz="2000" dirty="0"/>
              <a:t>近用下加</a:t>
            </a:r>
            <a:r>
              <a:rPr lang="en-US" altLang="en-US" sz="2000" dirty="0"/>
              <a:t> +1.00 </a:t>
            </a:r>
            <a:r>
              <a:rPr lang="en-US" altLang="zh-CN" sz="2000" dirty="0"/>
              <a:t>~</a:t>
            </a:r>
            <a:r>
              <a:rPr lang="en-US" altLang="en-US" sz="2000" dirty="0"/>
              <a:t> </a:t>
            </a:r>
            <a:r>
              <a:rPr lang="en-GB" altLang="en-US" sz="2000" dirty="0"/>
              <a:t>+3.00</a:t>
            </a:r>
          </a:p>
          <a:p>
            <a:pPr eaLnBrk="1" hangingPunct="1">
              <a:spcBef>
                <a:spcPts val="600"/>
              </a:spcBef>
              <a:spcAft>
                <a:spcPts val="600"/>
              </a:spcAft>
            </a:pPr>
            <a:r>
              <a:rPr lang="zh-CN" altLang="en-US" sz="2000" dirty="0"/>
              <a:t>子片选项</a:t>
            </a:r>
            <a:endParaRPr lang="en-GB" altLang="en-US" sz="2000" dirty="0"/>
          </a:p>
          <a:p>
            <a:pPr lvl="1" eaLnBrk="1" hangingPunct="1">
              <a:spcBef>
                <a:spcPts val="600"/>
              </a:spcBef>
              <a:spcAft>
                <a:spcPts val="600"/>
              </a:spcAft>
            </a:pPr>
            <a:r>
              <a:rPr lang="en-US" altLang="en-US" sz="2000" i="1" dirty="0"/>
              <a:t>Zone 2 </a:t>
            </a:r>
            <a:r>
              <a:rPr lang="zh-CN" altLang="en-US" sz="2000" i="1" dirty="0"/>
              <a:t>设计首选</a:t>
            </a:r>
            <a:endParaRPr lang="en-US" altLang="en-US" sz="2000" i="1" dirty="0"/>
          </a:p>
          <a:p>
            <a:pPr eaLnBrk="1" hangingPunct="1">
              <a:lnSpc>
                <a:spcPct val="90000"/>
              </a:lnSpc>
            </a:pPr>
            <a:endParaRPr lang="en-US" altLang="en-US" sz="2000" i="1" dirty="0"/>
          </a:p>
        </p:txBody>
      </p:sp>
      <p:sp>
        <p:nvSpPr>
          <p:cNvPr id="1049426" name="Text Box 10"/>
          <p:cNvSpPr txBox="1">
            <a:spLocks noChangeArrowheads="1"/>
          </p:cNvSpPr>
          <p:nvPr/>
        </p:nvSpPr>
        <p:spPr bwMode="auto">
          <a:xfrm>
            <a:off x="6659563" y="3076575"/>
            <a:ext cx="1404937" cy="396239"/>
          </a:xfrm>
          <a:prstGeom prst="rect">
            <a:avLst/>
          </a:prstGeom>
          <a:noFill/>
          <a:ln w="12700">
            <a:noFill/>
            <a:miter lim="800000"/>
            <a:headEnd type="none" w="sm" len="sm"/>
            <a:tailEnd type="none" w="sm" len="sm"/>
          </a:ln>
        </p:spPr>
        <p:txBody>
          <a:bodyPr wrap="square">
            <a:spAutoFit/>
          </a:bodyPr>
          <a:lstStyle/>
          <a:p>
            <a:r>
              <a:rPr lang="zh-CN" altLang="en-US" dirty="0">
                <a:solidFill>
                  <a:srgbClr val="002060"/>
                </a:solidFill>
                <a:latin typeface="Arial Narrow" panose="020B0606020202030204" pitchFamily="34" charset="0"/>
              </a:rPr>
              <a:t>远用区</a:t>
            </a:r>
            <a:r>
              <a:rPr lang="nl-NL" altLang="en-US" dirty="0">
                <a:solidFill>
                  <a:srgbClr val="002060"/>
                </a:solidFill>
                <a:latin typeface="Arial Narrow" panose="020B0606020202030204" pitchFamily="34" charset="0"/>
              </a:rPr>
              <a:t>0</a:t>
            </a:r>
          </a:p>
        </p:txBody>
      </p:sp>
      <p:sp>
        <p:nvSpPr>
          <p:cNvPr id="1049427" name="Text Box 4"/>
          <p:cNvSpPr txBox="1">
            <a:spLocks noChangeArrowheads="1"/>
          </p:cNvSpPr>
          <p:nvPr/>
        </p:nvSpPr>
        <p:spPr bwMode="auto">
          <a:xfrm>
            <a:off x="3132138" y="5797550"/>
            <a:ext cx="3527425" cy="276225"/>
          </a:xfrm>
          <a:prstGeom prst="rect">
            <a:avLst/>
          </a:prstGeom>
          <a:noFill/>
          <a:ln w="12700">
            <a:noFill/>
            <a:miter lim="800000"/>
          </a:ln>
        </p:spPr>
        <p:txBody>
          <a:bodyPr>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Images courtesy </a:t>
            </a:r>
            <a:r>
              <a:rPr lang="en-US" sz="1200" dirty="0" err="1">
                <a:solidFill>
                  <a:schemeClr val="tx1">
                    <a:lumMod val="50000"/>
                    <a:lumOff val="50000"/>
                  </a:schemeClr>
                </a:solidFill>
                <a:latin typeface="Arial" panose="020B0604020202020204" pitchFamily="34" charset="0"/>
                <a:cs typeface="Arial" panose="020B0604020202020204" pitchFamily="34" charset="0"/>
              </a:rPr>
              <a:t>Procornea</a:t>
            </a:r>
            <a:r>
              <a:rPr lang="en-US" sz="1200" dirty="0">
                <a:solidFill>
                  <a:schemeClr val="tx1">
                    <a:lumMod val="50000"/>
                    <a:lumOff val="50000"/>
                  </a:schemeClr>
                </a:solidFill>
                <a:latin typeface="Arial" panose="020B0604020202020204" pitchFamily="34" charset="0"/>
                <a:cs typeface="Arial" panose="020B0604020202020204" pitchFamily="34" charset="0"/>
              </a:rPr>
              <a:t>, The Netherlands</a:t>
            </a:r>
          </a:p>
        </p:txBody>
      </p:sp>
      <p:sp>
        <p:nvSpPr>
          <p:cNvPr id="1049428"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en-US" altLang="en-US" sz="2800" i="1" dirty="0">
                <a:solidFill>
                  <a:schemeClr val="bg1"/>
                </a:solidFill>
                <a:latin typeface="Arial" panose="020B0604020202020204" pitchFamily="34" charset="0"/>
              </a:rPr>
              <a:t>ROYAL &amp; ROYAL </a:t>
            </a:r>
            <a:r>
              <a:rPr lang="zh-CN" altLang="en-US" sz="2800" dirty="0">
                <a:solidFill>
                  <a:schemeClr val="bg1"/>
                </a:solidFill>
                <a:latin typeface="Arial" panose="020B0604020202020204" pitchFamily="34" charset="0"/>
              </a:rPr>
              <a:t>散光</a:t>
            </a:r>
            <a:endParaRPr lang="en-GB" altLang="en-US" sz="2800" dirty="0">
              <a:solidFill>
                <a:schemeClr val="bg1"/>
              </a:solidFill>
              <a:latin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77" name="Picture 2" descr="C:\Users\Suneet Eng\Desktop\B 99\Picture164.jpg"/>
          <p:cNvPicPr>
            <a:picLocks noChangeAspect="1" noChangeArrowheads="1"/>
          </p:cNvPicPr>
          <p:nvPr/>
        </p:nvPicPr>
        <p:blipFill>
          <a:blip r:embed="rId3" cstate="print"/>
          <a:srcRect/>
          <a:stretch>
            <a:fillRect/>
          </a:stretch>
        </p:blipFill>
        <p:spPr bwMode="auto">
          <a:xfrm>
            <a:off x="4643438" y="3214686"/>
            <a:ext cx="3779837" cy="2389188"/>
          </a:xfrm>
          <a:prstGeom prst="rect">
            <a:avLst/>
          </a:prstGeom>
          <a:noFill/>
        </p:spPr>
      </p:pic>
      <p:pic>
        <p:nvPicPr>
          <p:cNvPr id="2097378" name="Picture 1" descr="C:\Users\Suneet Eng\Desktop\B 99\Picture163.jpg"/>
          <p:cNvPicPr>
            <a:picLocks noChangeAspect="1" noChangeArrowheads="1"/>
          </p:cNvPicPr>
          <p:nvPr/>
        </p:nvPicPr>
        <p:blipFill>
          <a:blip r:embed="rId4" cstate="print"/>
          <a:srcRect/>
          <a:stretch>
            <a:fillRect/>
          </a:stretch>
        </p:blipFill>
        <p:spPr bwMode="auto">
          <a:xfrm>
            <a:off x="500034" y="2643182"/>
            <a:ext cx="3956050" cy="3140075"/>
          </a:xfrm>
          <a:prstGeom prst="rect">
            <a:avLst/>
          </a:prstGeom>
          <a:noFill/>
        </p:spPr>
      </p:pic>
      <p:sp>
        <p:nvSpPr>
          <p:cNvPr id="1049432" name="Rectangle 6"/>
          <p:cNvSpPr>
            <a:spLocks noChangeArrowheads="1"/>
          </p:cNvSpPr>
          <p:nvPr/>
        </p:nvSpPr>
        <p:spPr bwMode="auto">
          <a:xfrm>
            <a:off x="609600" y="1125538"/>
            <a:ext cx="7491413" cy="460375"/>
          </a:xfrm>
          <a:prstGeom prst="rect">
            <a:avLst/>
          </a:prstGeom>
          <a:noFill/>
          <a:ln w="9525">
            <a:noFill/>
            <a:miter lim="800000"/>
          </a:ln>
        </p:spPr>
        <p:txBody>
          <a:bodyPr/>
          <a:lstStyle/>
          <a:p>
            <a:pPr marL="342900" indent="-342900">
              <a:spcBef>
                <a:spcPct val="20000"/>
              </a:spcBef>
              <a:buClr>
                <a:schemeClr val="accent2"/>
              </a:buClr>
              <a:buSzPct val="80000"/>
            </a:pPr>
            <a:r>
              <a:rPr lang="zh-CN" altLang="en-US" sz="2400" dirty="0">
                <a:solidFill>
                  <a:srgbClr val="5C6F7B"/>
                </a:solidFill>
                <a:latin typeface="Arial" panose="020B0604020202020204" pitchFamily="34" charset="0"/>
              </a:rPr>
              <a:t>前表面</a:t>
            </a:r>
            <a:r>
              <a:rPr lang="de-CH"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动态</a:t>
            </a:r>
            <a:r>
              <a:rPr lang="de-CH"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棱镜稳定</a:t>
            </a:r>
            <a:endParaRPr lang="de-CH" altLang="en-US" sz="2400" dirty="0">
              <a:solidFill>
                <a:srgbClr val="5C6F7B"/>
              </a:solidFill>
              <a:latin typeface="Arial" panose="020B0604020202020204" pitchFamily="34" charset="0"/>
            </a:endParaRPr>
          </a:p>
          <a:p>
            <a:pPr marL="342900" indent="-342900">
              <a:spcBef>
                <a:spcPct val="20000"/>
              </a:spcBef>
              <a:buClr>
                <a:schemeClr val="accent2"/>
              </a:buClr>
              <a:buSzPct val="80000"/>
            </a:pPr>
            <a:endParaRPr lang="de-CH" altLang="en-US" sz="2400" dirty="0">
              <a:solidFill>
                <a:srgbClr val="5C6F7B"/>
              </a:solidFill>
              <a:latin typeface="Arial" panose="020B0604020202020204" pitchFamily="34" charset="0"/>
            </a:endParaRPr>
          </a:p>
        </p:txBody>
      </p:sp>
      <p:sp>
        <p:nvSpPr>
          <p:cNvPr id="1049433" name="Rectangle 9"/>
          <p:cNvSpPr>
            <a:spLocks noChangeArrowheads="1"/>
          </p:cNvSpPr>
          <p:nvPr/>
        </p:nvSpPr>
        <p:spPr bwMode="auto">
          <a:xfrm>
            <a:off x="1331913" y="1628775"/>
            <a:ext cx="6911975" cy="461665"/>
          </a:xfrm>
          <a:prstGeom prst="rect">
            <a:avLst/>
          </a:prstGeom>
          <a:noFill/>
          <a:ln w="9525">
            <a:noFill/>
            <a:miter lim="800000"/>
          </a:ln>
        </p:spPr>
        <p:txBody>
          <a:bodyPr>
            <a:spAutoFit/>
          </a:bodyPr>
          <a:lstStyle/>
          <a:p>
            <a:pPr>
              <a:buClr>
                <a:schemeClr val="accent2"/>
              </a:buClr>
              <a:buSzPct val="80000"/>
              <a:buFont typeface="Wingdings" panose="05000000000000000000" pitchFamily="2" charset="2"/>
              <a:buNone/>
            </a:pPr>
            <a:r>
              <a:rPr lang="de-CH"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近用区</a:t>
            </a:r>
            <a:r>
              <a:rPr lang="de-CH"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切削</a:t>
            </a:r>
            <a:r>
              <a:rPr lang="de-CH" alt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从前表面切掉</a:t>
            </a:r>
            <a:endParaRPr lang="de-CH" altLang="en-US" sz="2400" dirty="0">
              <a:solidFill>
                <a:srgbClr val="5C6F7B"/>
              </a:solidFill>
              <a:latin typeface="Arial" panose="020B0604020202020204" pitchFamily="34" charset="0"/>
            </a:endParaRPr>
          </a:p>
        </p:txBody>
      </p:sp>
      <p:grpSp>
        <p:nvGrpSpPr>
          <p:cNvPr id="493" name="Group 9"/>
          <p:cNvGrpSpPr/>
          <p:nvPr/>
        </p:nvGrpSpPr>
        <p:grpSpPr bwMode="auto">
          <a:xfrm>
            <a:off x="827088" y="2924175"/>
            <a:ext cx="3313112" cy="2665413"/>
            <a:chOff x="2051050" y="1916113"/>
            <a:chExt cx="4752975" cy="3709987"/>
          </a:xfrm>
        </p:grpSpPr>
        <p:pic>
          <p:nvPicPr>
            <p:cNvPr id="2097379" name="Picture 8" descr="0K7MAXL51M1LLWF2_xyz_00.JPG"/>
            <p:cNvPicPr>
              <a:picLocks noChangeAspect="1"/>
            </p:cNvPicPr>
            <p:nvPr/>
          </p:nvPicPr>
          <p:blipFill>
            <a:blip r:embed="rId5" cstate="print">
              <a:grayscl/>
            </a:blip>
            <a:srcRect l="11713" t="25021" r="15218" b="2751"/>
            <a:stretch>
              <a:fillRect/>
            </a:stretch>
          </p:blipFill>
          <p:spPr bwMode="auto">
            <a:xfrm>
              <a:off x="2051050" y="1916113"/>
              <a:ext cx="4752975" cy="3709987"/>
            </a:xfrm>
            <a:prstGeom prst="rect">
              <a:avLst/>
            </a:prstGeom>
            <a:ln>
              <a:noFill/>
            </a:ln>
            <a:effectLst>
              <a:outerShdw blurRad="292100" dist="139700" dir="2700000" algn="tl" rotWithShape="0">
                <a:srgbClr val="333333">
                  <a:alpha val="65000"/>
                </a:srgbClr>
              </a:outerShdw>
            </a:effectLst>
          </p:spPr>
        </p:pic>
        <p:sp>
          <p:nvSpPr>
            <p:cNvPr id="1049434" name="Oval 11"/>
            <p:cNvSpPr>
              <a:spLocks noChangeArrowheads="1"/>
            </p:cNvSpPr>
            <p:nvPr/>
          </p:nvSpPr>
          <p:spPr bwMode="auto">
            <a:xfrm>
              <a:off x="3924300" y="2997200"/>
              <a:ext cx="1079500" cy="1152525"/>
            </a:xfrm>
            <a:prstGeom prst="ellipse">
              <a:avLst/>
            </a:prstGeom>
            <a:noFill/>
            <a:ln w="22225">
              <a:solidFill>
                <a:schemeClr val="bg2"/>
              </a:solidFill>
              <a:round/>
              <a:headEnd type="none" w="sm" len="sm"/>
              <a:tailEnd type="none" w="sm" len="sm"/>
            </a:ln>
          </p:spPr>
          <p:txBody>
            <a:bodyPr wrap="none" anchor="ctr"/>
            <a:lstStyle/>
            <a:p>
              <a:endParaRPr lang="en-US" altLang="en-US"/>
            </a:p>
          </p:txBody>
        </p:sp>
      </p:grpSp>
      <p:pic>
        <p:nvPicPr>
          <p:cNvPr id="2097380" name="Picture 4" descr="scherp1"/>
          <p:cNvPicPr>
            <a:picLocks noChangeAspect="1" noChangeArrowheads="1"/>
          </p:cNvPicPr>
          <p:nvPr/>
        </p:nvPicPr>
        <p:blipFill>
          <a:blip r:embed="rId6" cstate="print"/>
          <a:srcRect/>
          <a:stretch>
            <a:fillRect/>
          </a:stretch>
        </p:blipFill>
        <p:spPr bwMode="auto">
          <a:xfrm rot="-159892">
            <a:off x="606425" y="2838450"/>
            <a:ext cx="3816350" cy="2951163"/>
          </a:xfrm>
          <a:prstGeom prst="rect">
            <a:avLst/>
          </a:prstGeom>
          <a:noFill/>
          <a:ln w="9525">
            <a:noFill/>
            <a:miter lim="800000"/>
            <a:headEnd/>
            <a:tailEnd/>
          </a:ln>
        </p:spPr>
      </p:pic>
      <p:sp>
        <p:nvSpPr>
          <p:cNvPr id="1049435"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cs typeface="Times New Roman" panose="02020603050405020304" pitchFamily="18" charset="0"/>
              </a:rPr>
              <a:t>切换视双光软镜</a:t>
            </a:r>
            <a:r>
              <a:rPr lang="de-DE" altLang="en-US" sz="2800" dirty="0">
                <a:solidFill>
                  <a:schemeClr val="bg1"/>
                </a:solidFill>
                <a:latin typeface="Arial" panose="020B0604020202020204" pitchFamily="34" charset="0"/>
              </a:rPr>
              <a:t>: </a:t>
            </a:r>
            <a:r>
              <a:rPr lang="de-DE" altLang="en-US" sz="2800" i="1" dirty="0">
                <a:solidFill>
                  <a:srgbClr val="FFFF00"/>
                </a:solidFill>
                <a:latin typeface="Arial" panose="020B0604020202020204" pitchFamily="34" charset="0"/>
              </a:rPr>
              <a:t>Royal </a:t>
            </a:r>
            <a:r>
              <a:rPr lang="zh-CN" altLang="en-US" sz="2800" dirty="0">
                <a:solidFill>
                  <a:srgbClr val="FFFF00"/>
                </a:solidFill>
                <a:latin typeface="Arial" panose="020B0604020202020204" pitchFamily="34" charset="0"/>
              </a:rPr>
              <a:t>设计</a:t>
            </a:r>
            <a:endParaRPr lang="de-DE" altLang="en-US" sz="2800" dirty="0">
              <a:solidFill>
                <a:srgbClr val="FFFF00"/>
              </a:solidFill>
              <a:latin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439" name="Rectangle 3"/>
          <p:cNvSpPr>
            <a:spLocks noChangeArrowheads="1"/>
          </p:cNvSpPr>
          <p:nvPr/>
        </p:nvSpPr>
        <p:spPr bwMode="auto">
          <a:xfrm>
            <a:off x="5105400" y="3352800"/>
            <a:ext cx="2743200" cy="2667000"/>
          </a:xfrm>
          <a:prstGeom prst="rect">
            <a:avLst/>
          </a:prstGeom>
          <a:noFill/>
          <a:ln w="12700">
            <a:noFill/>
            <a:miter lim="800000"/>
          </a:ln>
          <a:effectLst/>
        </p:spPr>
        <p:txBody>
          <a:bodyPr lIns="90488" tIns="44450" rIns="90488" bIns="44450"/>
          <a:lstStyle/>
          <a:p>
            <a:pPr marL="342900" indent="-342900">
              <a:spcBef>
                <a:spcPct val="20000"/>
              </a:spcBef>
              <a:buClr>
                <a:schemeClr val="accent2"/>
              </a:buClr>
              <a:buSzPct val="80000"/>
              <a:buFont typeface="Wingdings" panose="05000000000000000000" pitchFamily="2" charset="2"/>
              <a:buChar char="l"/>
            </a:pPr>
            <a:endParaRPr lang="en-GB" sz="2800">
              <a:effectLst>
                <a:outerShdw blurRad="38100" dist="38100" dir="2700000" algn="tl">
                  <a:srgbClr val="000000"/>
                </a:outerShdw>
              </a:effectLst>
              <a:cs typeface="Arial" panose="020B0604020202020204" pitchFamily="34" charset="0"/>
            </a:endParaRPr>
          </a:p>
        </p:txBody>
      </p:sp>
      <p:sp>
        <p:nvSpPr>
          <p:cNvPr id="1049440" name="Rectangle 4"/>
          <p:cNvSpPr>
            <a:spLocks noGrp="1" noChangeArrowheads="1"/>
          </p:cNvSpPr>
          <p:nvPr>
            <p:ph type="body" sz="half" idx="1"/>
          </p:nvPr>
        </p:nvSpPr>
        <p:spPr>
          <a:xfrm>
            <a:off x="188460" y="1214422"/>
            <a:ext cx="4680520" cy="4357718"/>
          </a:xfrm>
        </p:spPr>
        <p:txBody>
          <a:bodyPr/>
          <a:lstStyle/>
          <a:p>
            <a:pPr eaLnBrk="1" hangingPunct="1">
              <a:buFont typeface="Wingdings" panose="05000000000000000000" pitchFamily="2" charset="2"/>
              <a:buNone/>
            </a:pPr>
            <a:r>
              <a:rPr lang="zh-CN" altLang="en-US" sz="2400" b="1" dirty="0">
                <a:solidFill>
                  <a:srgbClr val="00B050"/>
                </a:solidFill>
              </a:rPr>
              <a:t>优点</a:t>
            </a:r>
            <a:endParaRPr lang="nl-NL" sz="2400" b="1" dirty="0">
              <a:solidFill>
                <a:srgbClr val="00B050"/>
              </a:solidFill>
            </a:endParaRPr>
          </a:p>
          <a:p>
            <a:pPr eaLnBrk="1" hangingPunct="1">
              <a:buFont typeface="Arial" panose="020B0604020202020204" pitchFamily="34" charset="0"/>
              <a:buChar char="•"/>
            </a:pPr>
            <a:r>
              <a:rPr lang="zh-CN" altLang="en-US" sz="2400" dirty="0"/>
              <a:t>极好的远、近视力</a:t>
            </a:r>
            <a:r>
              <a:rPr lang="nl-NL" sz="2400" dirty="0"/>
              <a:t> </a:t>
            </a:r>
          </a:p>
          <a:p>
            <a:pPr eaLnBrk="1" hangingPunct="1">
              <a:buFont typeface="Arial" panose="020B0604020202020204" pitchFamily="34" charset="0"/>
              <a:buChar char="•"/>
            </a:pPr>
            <a:r>
              <a:rPr lang="zh-CN" altLang="en-US" sz="2400" dirty="0"/>
              <a:t>立体视正常</a:t>
            </a:r>
            <a:endParaRPr lang="nl-NL" sz="2400" dirty="0"/>
          </a:p>
          <a:p>
            <a:pPr eaLnBrk="1" hangingPunct="1">
              <a:buFont typeface="Arial" panose="020B0604020202020204" pitchFamily="34" charset="0"/>
              <a:buChar char="•"/>
            </a:pPr>
            <a:r>
              <a:rPr lang="zh-CN" altLang="en-US" sz="2400" dirty="0"/>
              <a:t>对比度好</a:t>
            </a:r>
            <a:endParaRPr lang="nl-NL" sz="2400" dirty="0"/>
          </a:p>
          <a:p>
            <a:pPr eaLnBrk="1" hangingPunct="1">
              <a:buFont typeface="Arial" panose="020B0604020202020204" pitchFamily="34" charset="0"/>
              <a:buChar char="•"/>
            </a:pPr>
            <a:r>
              <a:rPr lang="zh-CN" altLang="en-US" sz="2400" dirty="0"/>
              <a:t>个性化定制</a:t>
            </a:r>
            <a:r>
              <a:rPr lang="nl-NL" sz="2400" dirty="0"/>
              <a:t>:</a:t>
            </a:r>
          </a:p>
          <a:p>
            <a:pPr lvl="1" eaLnBrk="1" hangingPunct="1">
              <a:buFont typeface="Arial" panose="020B0604020202020204" pitchFamily="34" charset="0"/>
              <a:buChar char="‒"/>
            </a:pPr>
            <a:r>
              <a:rPr lang="zh-CN" altLang="en-US" dirty="0"/>
              <a:t>宽大的参数范围</a:t>
            </a:r>
            <a:endParaRPr lang="nl-NL" dirty="0"/>
          </a:p>
          <a:p>
            <a:pPr lvl="1" eaLnBrk="1" hangingPunct="1">
              <a:buFont typeface="Arial" panose="020B0604020202020204" pitchFamily="34" charset="0"/>
              <a:buChar char="‒"/>
            </a:pPr>
            <a:r>
              <a:rPr lang="zh-CN" altLang="en-US" dirty="0"/>
              <a:t>高度近用下加可选</a:t>
            </a:r>
            <a:r>
              <a:rPr lang="nl-NL" dirty="0"/>
              <a:t> </a:t>
            </a:r>
          </a:p>
          <a:p>
            <a:pPr lvl="1" eaLnBrk="1" hangingPunct="1">
              <a:buFont typeface="Arial" panose="020B0604020202020204" pitchFamily="34" charset="0"/>
              <a:buChar char="‒"/>
            </a:pPr>
            <a:r>
              <a:rPr lang="zh-CN" altLang="en-US" dirty="0"/>
              <a:t>散光可选</a:t>
            </a:r>
            <a:endParaRPr lang="nl-NL" dirty="0"/>
          </a:p>
          <a:p>
            <a:pPr eaLnBrk="1" hangingPunct="1">
              <a:buFont typeface="Wingdings" panose="05000000000000000000" pitchFamily="2" charset="2"/>
              <a:buNone/>
            </a:pPr>
            <a:endParaRPr lang="nl-NL" sz="3200" dirty="0"/>
          </a:p>
        </p:txBody>
      </p:sp>
      <p:sp>
        <p:nvSpPr>
          <p:cNvPr id="1049441" name="Rectangle 5"/>
          <p:cNvSpPr txBox="1">
            <a:spLocks noChangeArrowheads="1"/>
          </p:cNvSpPr>
          <p:nvPr/>
        </p:nvSpPr>
        <p:spPr bwMode="auto">
          <a:xfrm>
            <a:off x="4684712" y="1255723"/>
            <a:ext cx="4495800" cy="4316417"/>
          </a:xfrm>
          <a:prstGeom prst="rect">
            <a:avLst/>
          </a:prstGeom>
          <a:noFill/>
          <a:ln w="9525">
            <a:noFill/>
            <a:miter lim="800000"/>
          </a:ln>
        </p:spPr>
        <p:txBody>
          <a:bodyPr/>
          <a:lstStyle/>
          <a:p>
            <a:pPr marL="342900" indent="-342900" eaLnBrk="0" hangingPunct="0">
              <a:lnSpc>
                <a:spcPct val="90000"/>
              </a:lnSpc>
              <a:spcBef>
                <a:spcPct val="20000"/>
              </a:spcBef>
              <a:buFont typeface="Wingdings" panose="05000000000000000000" pitchFamily="2" charset="2"/>
              <a:buNone/>
            </a:pPr>
            <a:r>
              <a:rPr lang="zh-CN" altLang="en-US" sz="2400" b="1" dirty="0">
                <a:solidFill>
                  <a:srgbClr val="FF0000"/>
                </a:solidFill>
                <a:latin typeface="Arial" panose="020B0604020202020204" pitchFamily="34" charset="0"/>
                <a:cs typeface="Arial" panose="020B0604020202020204" pitchFamily="34" charset="0"/>
              </a:rPr>
              <a:t>缺点</a:t>
            </a:r>
            <a:endParaRPr lang="en-GB" sz="2400" b="1" dirty="0">
              <a:solidFill>
                <a:srgbClr val="FF0000"/>
              </a:solidFill>
              <a:latin typeface="Arial" panose="020B0604020202020204" pitchFamily="34" charset="0"/>
              <a:cs typeface="Arial" panose="020B0604020202020204" pitchFamily="34" charset="0"/>
            </a:endParaRP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舒适性</a:t>
            </a:r>
            <a:r>
              <a:rPr lang="en-GB" sz="2400" dirty="0">
                <a:solidFill>
                  <a:srgbClr val="5C6F7B"/>
                </a:solidFill>
                <a:latin typeface="Arial" panose="020B0604020202020204" pitchFamily="34" charset="0"/>
                <a:cs typeface="Arial" panose="020B0604020202020204" pitchFamily="34" charset="0"/>
              </a:rPr>
              <a:t> </a:t>
            </a: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需要稳定性</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棱镜负载</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动态稳定</a:t>
            </a:r>
            <a:r>
              <a:rPr lang="en-GB" sz="2400" dirty="0">
                <a:solidFill>
                  <a:srgbClr val="5C6F7B"/>
                </a:solidFill>
                <a:latin typeface="Arial" panose="020B0604020202020204" pitchFamily="34" charset="0"/>
                <a:cs typeface="Arial" panose="020B0604020202020204" pitchFamily="34" charset="0"/>
              </a:rPr>
              <a:t>)</a:t>
            </a: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较</a:t>
            </a:r>
            <a:r>
              <a:rPr lang="zh-CN" altLang="en-US" sz="2400" dirty="0">
                <a:solidFill>
                  <a:srgbClr val="5C6F7B"/>
                </a:solidFill>
                <a:latin typeface="Arial" panose="020B0604020202020204" pitchFamily="34" charset="0"/>
              </a:rPr>
              <a:t>早的截边设计</a:t>
            </a:r>
            <a:endParaRPr lang="en-GB" sz="2400" dirty="0">
              <a:solidFill>
                <a:srgbClr val="5C6F7B"/>
              </a:solidFill>
              <a:latin typeface="Arial" panose="020B0604020202020204" pitchFamily="34" charset="0"/>
              <a:cs typeface="Arial" panose="020B0604020202020204" pitchFamily="34" charset="0"/>
            </a:endParaRP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需要在眼内</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非常</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可移动</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rPr>
              <a:t>活</a:t>
            </a:r>
            <a:r>
              <a:rPr lang="zh-CN" altLang="en-US" sz="2400" dirty="0">
                <a:solidFill>
                  <a:srgbClr val="5C6F7B"/>
                </a:solidFill>
                <a:latin typeface="Arial" panose="020B0604020202020204" pitchFamily="34" charset="0"/>
                <a:cs typeface="Arial" panose="020B0604020202020204" pitchFamily="34" charset="0"/>
              </a:rPr>
              <a:t>动</a:t>
            </a:r>
            <a:r>
              <a:rPr lang="en-GB" sz="2400" dirty="0">
                <a:solidFill>
                  <a:srgbClr val="5C6F7B"/>
                </a:solidFill>
                <a:latin typeface="Arial" panose="020B0604020202020204" pitchFamily="34" charset="0"/>
                <a:cs typeface="Arial" panose="020B0604020202020204" pitchFamily="34" charset="0"/>
              </a:rPr>
              <a:t>) </a:t>
            </a: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双光</a:t>
            </a:r>
            <a:r>
              <a:rPr lang="en-GB" sz="2400" dirty="0">
                <a:solidFill>
                  <a:srgbClr val="5C6F7B"/>
                </a:solidFill>
                <a:latin typeface="Arial" panose="020B0604020202020204" pitchFamily="34" charset="0"/>
                <a:cs typeface="Arial" panose="020B0604020202020204" pitchFamily="34" charset="0"/>
              </a:rPr>
              <a:t> </a:t>
            </a:r>
          </a:p>
          <a:p>
            <a:pPr marL="800100" lvl="1" indent="-342900" eaLnBrk="0" hangingPunct="0">
              <a:lnSpc>
                <a:spcPct val="90000"/>
              </a:lnSpc>
              <a:spcBef>
                <a:spcPct val="20000"/>
              </a:spcBef>
              <a:buFont typeface="Arial" panose="020B0604020202020204" pitchFamily="34" charset="0"/>
              <a:buChar char="‒"/>
            </a:pPr>
            <a:r>
              <a:rPr lang="zh-CN" altLang="en-US" sz="2400" i="1" dirty="0">
                <a:solidFill>
                  <a:srgbClr val="5C6F7B"/>
                </a:solidFill>
                <a:latin typeface="Arial" panose="020B0604020202020204" pitchFamily="34" charset="0"/>
                <a:cs typeface="Arial" panose="020B0604020202020204" pitchFamily="34" charset="0"/>
              </a:rPr>
              <a:t>眼位依赖</a:t>
            </a:r>
            <a:endParaRPr lang="en-GB" sz="2400" i="1" dirty="0">
              <a:solidFill>
                <a:srgbClr val="5C6F7B"/>
              </a:solidFill>
              <a:latin typeface="Arial" panose="020B0604020202020204" pitchFamily="34" charset="0"/>
              <a:cs typeface="Arial" panose="020B0604020202020204" pitchFamily="34" charset="0"/>
            </a:endParaRPr>
          </a:p>
          <a:p>
            <a:pPr marL="800100" lvl="1" indent="-342900" eaLnBrk="0" hangingPunct="0">
              <a:lnSpc>
                <a:spcPct val="90000"/>
              </a:lnSpc>
              <a:spcBef>
                <a:spcPct val="20000"/>
              </a:spcBef>
              <a:buFont typeface="Arial" panose="020B0604020202020204" pitchFamily="34" charset="0"/>
              <a:buChar char="‒"/>
            </a:pPr>
            <a:r>
              <a:rPr lang="zh-CN" altLang="en-US" sz="2400" i="1">
                <a:solidFill>
                  <a:srgbClr val="5C6F7B"/>
                </a:solidFill>
                <a:latin typeface="Arial" panose="020B0604020202020204" pitchFamily="34" charset="0"/>
              </a:rPr>
              <a:t>中间视觉</a:t>
            </a:r>
            <a:r>
              <a:rPr lang="en-GB" sz="2400" i="1">
                <a:solidFill>
                  <a:srgbClr val="5C6F7B"/>
                </a:solidFill>
                <a:latin typeface="Arial" panose="020B0604020202020204" pitchFamily="34" charset="0"/>
                <a:cs typeface="Arial" panose="020B0604020202020204" pitchFamily="34" charset="0"/>
              </a:rPr>
              <a:t>? </a:t>
            </a:r>
            <a:endParaRPr lang="en-GB" sz="2400" i="1" dirty="0">
              <a:solidFill>
                <a:srgbClr val="5C6F7B"/>
              </a:solidFill>
              <a:latin typeface="Arial" panose="020B0604020202020204" pitchFamily="34" charset="0"/>
              <a:cs typeface="Arial" panose="020B0604020202020204" pitchFamily="34" charset="0"/>
            </a:endParaRPr>
          </a:p>
          <a:p>
            <a:pPr marL="342900" indent="-342900" eaLnBrk="0" hangingPunct="0">
              <a:lnSpc>
                <a:spcPct val="90000"/>
              </a:lnSpc>
              <a:spcBef>
                <a:spcPct val="20000"/>
              </a:spcBef>
              <a:buFont typeface="Arial" panose="020B0604020202020204" pitchFamily="34" charset="0"/>
              <a:buChar char="•"/>
            </a:pPr>
            <a:endParaRPr lang="nl-NL" sz="3200" dirty="0">
              <a:solidFill>
                <a:srgbClr val="5C6F7B"/>
              </a:solidFill>
              <a:latin typeface="Arial" panose="020B0604020202020204" pitchFamily="34" charset="0"/>
              <a:cs typeface="Arial" panose="020B0604020202020204" pitchFamily="34" charset="0"/>
            </a:endParaRPr>
          </a:p>
        </p:txBody>
      </p:sp>
      <p:sp>
        <p:nvSpPr>
          <p:cNvPr id="1049442"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cs typeface="Times New Roman" panose="02020603050405020304" pitchFamily="18" charset="0"/>
              </a:rPr>
              <a:t>切换视水凝胶双光镜</a:t>
            </a:r>
            <a:endParaRPr lang="de-DE" altLang="en-US" sz="2800" dirty="0">
              <a:solidFill>
                <a:schemeClr val="bg1"/>
              </a:solidFill>
              <a:latin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46" name="Rectangle 3"/>
          <p:cNvSpPr>
            <a:spLocks noGrp="1" noChangeArrowheads="1"/>
          </p:cNvSpPr>
          <p:nvPr>
            <p:ph type="body" idx="1"/>
          </p:nvPr>
        </p:nvSpPr>
        <p:spPr/>
        <p:txBody>
          <a:bodyPr/>
          <a:lstStyle/>
          <a:p>
            <a:pPr>
              <a:buFont typeface="Wingdings" panose="05000000000000000000" pitchFamily="2" charset="2"/>
              <a:buNone/>
            </a:pPr>
            <a:endParaRPr lang="en-GB" altLang="en-US"/>
          </a:p>
          <a:p>
            <a:endParaRPr lang="en-GB" altLang="en-US"/>
          </a:p>
        </p:txBody>
      </p:sp>
      <p:graphicFrame>
        <p:nvGraphicFramePr>
          <p:cNvPr id="4194317" name="Object 58"/>
          <p:cNvGraphicFramePr>
            <a:graphicFrameLocks noChangeAspect="1"/>
          </p:cNvGraphicFramePr>
          <p:nvPr/>
        </p:nvGraphicFramePr>
        <p:xfrm>
          <a:off x="0" y="1023938"/>
          <a:ext cx="9144000" cy="4306887"/>
        </p:xfrm>
        <a:graphic>
          <a:graphicData uri="http://schemas.openxmlformats.org/presentationml/2006/ole">
            <mc:AlternateContent xmlns:mc="http://schemas.openxmlformats.org/markup-compatibility/2006">
              <mc:Choice xmlns:v="urn:schemas-microsoft-com:vml" Requires="v">
                <p:oleObj spid="_x0000_s9284" name="Organization Chart" r:id="rId4" imgW="11849100" imgH="5067300" progId="OrgPlusWOPX.4">
                  <p:embed followColorScheme="full"/>
                </p:oleObj>
              </mc:Choice>
              <mc:Fallback>
                <p:oleObj name="Organization Chart" r:id="rId4" imgW="11849100" imgH="5067300" progId="OrgPlusWOPX.4">
                  <p:embed followColorScheme="full"/>
                  <p:pic>
                    <p:nvPicPr>
                      <p:cNvPr id="0" name="图片 9216"/>
                      <p:cNvPicPr>
                        <a:picLocks noChangeAspect="1"/>
                      </p:cNvPicPr>
                      <p:nvPr/>
                    </p:nvPicPr>
                    <p:blipFill>
                      <a:blip r:embed="rId5"/>
                      <a:stretch>
                        <a:fillRect/>
                      </a:stretch>
                    </p:blipFill>
                    <p:spPr>
                      <a:xfrm>
                        <a:off x="0" y="1023938"/>
                        <a:ext cx="9144000" cy="4306887"/>
                      </a:xfrm>
                      <a:prstGeom prst="rect">
                        <a:avLst/>
                      </a:prstGeom>
                      <a:noFill/>
                      <a:ln w="9525">
                        <a:noFill/>
                      </a:ln>
                    </p:spPr>
                  </p:pic>
                </p:oleObj>
              </mc:Fallback>
            </mc:AlternateContent>
          </a:graphicData>
        </a:graphic>
      </p:graphicFrame>
      <p:sp>
        <p:nvSpPr>
          <p:cNvPr id="1049447"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老视接触镜验配</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流程</a:t>
            </a:r>
            <a:endParaRPr lang="de-DE" altLang="en-US" sz="2800" dirty="0">
              <a:solidFill>
                <a:srgbClr val="FFFF00"/>
              </a:solidFill>
              <a:latin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51" name="Rectangle 3"/>
          <p:cNvSpPr>
            <a:spLocks noChangeArrowheads="1"/>
          </p:cNvSpPr>
          <p:nvPr/>
        </p:nvSpPr>
        <p:spPr bwMode="auto">
          <a:xfrm>
            <a:off x="322263" y="1000108"/>
            <a:ext cx="8642350" cy="5072098"/>
          </a:xfrm>
          <a:prstGeom prst="rect">
            <a:avLst/>
          </a:prstGeom>
          <a:noFill/>
          <a:ln w="9525">
            <a:noFill/>
            <a:miter lim="800000"/>
          </a:ln>
          <a:effectLst/>
        </p:spPr>
        <p:txBody>
          <a:bodyPr/>
          <a:lstStyle/>
          <a:p>
            <a:pPr marL="342900" indent="-342900">
              <a:spcBef>
                <a:spcPts val="600"/>
              </a:spcBef>
              <a:spcAft>
                <a:spcPts val="600"/>
              </a:spcAft>
              <a:buClr>
                <a:schemeClr val="bg1">
                  <a:lumMod val="50000"/>
                </a:schemeClr>
              </a:buClr>
              <a:buFontTx/>
              <a:buChar char="•"/>
            </a:pPr>
            <a:r>
              <a:rPr lang="zh-CN" altLang="en-US" sz="2400" b="1" dirty="0">
                <a:solidFill>
                  <a:srgbClr val="5C6F7B"/>
                </a:solidFill>
                <a:latin typeface="Arial" panose="020B0604020202020204" pitchFamily="34" charset="0"/>
                <a:cs typeface="Arial" panose="020B0604020202020204" pitchFamily="34" charset="0"/>
              </a:rPr>
              <a:t>提供试戴镜片</a:t>
            </a:r>
            <a:endParaRPr lang="en-US" sz="2400" b="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i="1" dirty="0">
                <a:solidFill>
                  <a:srgbClr val="5C6F7B"/>
                </a:solidFill>
                <a:latin typeface="Arial" panose="020B0604020202020204" pitchFamily="34" charset="0"/>
                <a:cs typeface="Arial" panose="020B0604020202020204" pitchFamily="34" charset="0"/>
              </a:rPr>
              <a:t>患者不配戴接触镜是无法评价的</a:t>
            </a:r>
            <a:endParaRPr lang="en-US" sz="2400" i="1" dirty="0">
              <a:solidFill>
                <a:srgbClr val="5C6F7B"/>
              </a:solidFill>
              <a:latin typeface="Arial" panose="020B0604020202020204" pitchFamily="34" charset="0"/>
              <a:cs typeface="Arial" panose="020B0604020202020204" pitchFamily="34" charset="0"/>
            </a:endParaRPr>
          </a:p>
          <a:p>
            <a:pPr marL="342900" indent="-342900">
              <a:spcBef>
                <a:spcPts val="600"/>
              </a:spcBef>
              <a:spcAft>
                <a:spcPts val="600"/>
              </a:spcAft>
              <a:buClr>
                <a:schemeClr val="bg1">
                  <a:lumMod val="50000"/>
                </a:schemeClr>
              </a:buClr>
              <a:buFontTx/>
              <a:buChar char="•"/>
            </a:pPr>
            <a:r>
              <a:rPr lang="zh-CN" altLang="en-US" sz="2400" dirty="0">
                <a:solidFill>
                  <a:srgbClr val="5C6F7B"/>
                </a:solidFill>
                <a:latin typeface="Arial" panose="020B0604020202020204" pitchFamily="34" charset="0"/>
                <a:cs typeface="Arial" panose="020B0604020202020204" pitchFamily="34" charset="0"/>
              </a:rPr>
              <a:t>提供鼓励和安慰</a:t>
            </a:r>
            <a:endParaRPr lang="en-GB" sz="2400" dirty="0">
              <a:solidFill>
                <a:srgbClr val="5C6F7B"/>
              </a:solidFill>
              <a:latin typeface="Arial" panose="020B0604020202020204" pitchFamily="34" charset="0"/>
              <a:cs typeface="Arial" panose="020B0604020202020204" pitchFamily="34" charset="0"/>
            </a:endParaRPr>
          </a:p>
          <a:p>
            <a:pPr marL="742950" lvl="1" indent="-285750">
              <a:spcBef>
                <a:spcPts val="600"/>
              </a:spcBef>
              <a:spcAft>
                <a:spcPts val="600"/>
              </a:spcAft>
              <a:buClr>
                <a:schemeClr val="bg1">
                  <a:lumMod val="50000"/>
                </a:schemeClr>
              </a:buClr>
              <a:buFontTx/>
              <a:buChar char="–"/>
            </a:pPr>
            <a:r>
              <a:rPr lang="en-US" sz="2400" i="1" dirty="0">
                <a:solidFill>
                  <a:srgbClr val="5C6F7B"/>
                </a:solidFill>
                <a:latin typeface="Arial" panose="020B0604020202020204" pitchFamily="34" charset="0"/>
                <a:cs typeface="Arial" panose="020B0604020202020204" pitchFamily="34" charset="0"/>
              </a:rPr>
              <a:t>ONLY </a:t>
            </a:r>
            <a:r>
              <a:rPr lang="zh-CN" altLang="en-US" sz="2400" i="1" dirty="0">
                <a:solidFill>
                  <a:srgbClr val="5C6F7B"/>
                </a:solidFill>
                <a:latin typeface="Arial" panose="020B0604020202020204" pitchFamily="34" charset="0"/>
                <a:cs typeface="Arial" panose="020B0604020202020204" pitchFamily="34" charset="0"/>
              </a:rPr>
              <a:t>只讨论针对个体的好处</a:t>
            </a:r>
            <a:endParaRPr lang="en-US" sz="2400" i="1" dirty="0">
              <a:solidFill>
                <a:srgbClr val="5C6F7B"/>
              </a:solidFill>
              <a:latin typeface="Arial" panose="020B0604020202020204" pitchFamily="34" charset="0"/>
              <a:cs typeface="Arial" panose="020B0604020202020204" pitchFamily="34" charset="0"/>
            </a:endParaRPr>
          </a:p>
          <a:p>
            <a:pPr marL="342900" indent="-342900">
              <a:spcBef>
                <a:spcPts val="600"/>
              </a:spcBef>
              <a:spcAft>
                <a:spcPts val="600"/>
              </a:spcAft>
              <a:buClr>
                <a:schemeClr val="bg1">
                  <a:lumMod val="50000"/>
                </a:schemeClr>
              </a:buClr>
              <a:buFontTx/>
              <a:buChar char="•"/>
            </a:pPr>
            <a:r>
              <a:rPr lang="zh-CN" altLang="en-US" sz="2400" i="1" dirty="0">
                <a:solidFill>
                  <a:srgbClr val="5C6F7B"/>
                </a:solidFill>
                <a:latin typeface="Arial" panose="020B0604020202020204" pitchFamily="34" charset="0"/>
                <a:cs typeface="Arial" panose="020B0604020202020204" pitchFamily="34" charset="0"/>
              </a:rPr>
              <a:t>积极地 </a:t>
            </a:r>
            <a:r>
              <a:rPr lang="zh-CN" altLang="en-US" sz="2400" dirty="0">
                <a:solidFill>
                  <a:srgbClr val="5C6F7B"/>
                </a:solidFill>
                <a:latin typeface="Arial" panose="020B0604020202020204" pitchFamily="34" charset="0"/>
                <a:cs typeface="Arial" panose="020B0604020202020204" pitchFamily="34" charset="0"/>
              </a:rPr>
              <a:t>管理所有局限性</a:t>
            </a:r>
            <a:endParaRPr lang="en-US" sz="24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i="1" dirty="0">
                <a:solidFill>
                  <a:srgbClr val="5C6F7B"/>
                </a:solidFill>
                <a:latin typeface="Arial" panose="020B0604020202020204" pitchFamily="34" charset="0"/>
                <a:cs typeface="Arial" panose="020B0604020202020204" pitchFamily="34" charset="0"/>
              </a:rPr>
              <a:t>偶尔需要外戴框架镜</a:t>
            </a:r>
            <a:endParaRPr lang="en-US" sz="2400" i="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i="1" dirty="0">
                <a:solidFill>
                  <a:srgbClr val="FF0000"/>
                </a:solidFill>
                <a:latin typeface="Arial" panose="020B0604020202020204" pitchFamily="34" charset="0"/>
              </a:rPr>
              <a:t>请</a:t>
            </a:r>
            <a:r>
              <a:rPr lang="zh-CN" altLang="en-US" sz="2400" i="1" dirty="0">
                <a:solidFill>
                  <a:srgbClr val="FF0000"/>
                </a:solidFill>
                <a:latin typeface="Arial" panose="020B0604020202020204" pitchFamily="34" charset="0"/>
                <a:cs typeface="Arial" panose="020B0604020202020204" pitchFamily="34" charset="0"/>
              </a:rPr>
              <a:t>勿</a:t>
            </a:r>
            <a:r>
              <a:rPr lang="en-US" sz="2400" i="1" dirty="0">
                <a:solidFill>
                  <a:srgbClr val="FF0000"/>
                </a:solidFill>
                <a:latin typeface="Arial" panose="020B0604020202020204" pitchFamily="34" charset="0"/>
                <a:cs typeface="Arial" panose="020B0604020202020204" pitchFamily="34" charset="0"/>
              </a:rPr>
              <a:t> </a:t>
            </a:r>
            <a:r>
              <a:rPr lang="zh-CN" altLang="en-US" sz="2400" i="1" dirty="0">
                <a:solidFill>
                  <a:srgbClr val="5C6F7B"/>
                </a:solidFill>
                <a:latin typeface="Arial" panose="020B0604020202020204" pitchFamily="34" charset="0"/>
                <a:cs typeface="Arial" panose="020B0604020202020204" pitchFamily="34" charset="0"/>
              </a:rPr>
              <a:t>提供可能问题的</a:t>
            </a:r>
            <a:r>
              <a:rPr lang="en-US" sz="2400" i="1" dirty="0">
                <a:solidFill>
                  <a:srgbClr val="5C6F7B"/>
                </a:solidFill>
                <a:latin typeface="Arial" panose="020B0604020202020204" pitchFamily="34" charset="0"/>
                <a:cs typeface="Arial" panose="020B0604020202020204" pitchFamily="34" charset="0"/>
              </a:rPr>
              <a:t> ‘</a:t>
            </a:r>
            <a:r>
              <a:rPr lang="zh-CN" altLang="en-US" sz="2400" i="1" dirty="0">
                <a:solidFill>
                  <a:srgbClr val="5C6F7B"/>
                </a:solidFill>
                <a:latin typeface="Arial" panose="020B0604020202020204" pitchFamily="34" charset="0"/>
                <a:cs typeface="Arial" panose="020B0604020202020204" pitchFamily="34" charset="0"/>
              </a:rPr>
              <a:t>清单</a:t>
            </a:r>
            <a:r>
              <a:rPr lang="en-US" sz="2400" i="1" dirty="0">
                <a:solidFill>
                  <a:srgbClr val="5C6F7B"/>
                </a:solidFill>
                <a:latin typeface="Arial" panose="020B0604020202020204" pitchFamily="34" charset="0"/>
                <a:cs typeface="Arial" panose="020B0604020202020204" pitchFamily="34" charset="0"/>
              </a:rPr>
              <a:t>’ </a:t>
            </a:r>
          </a:p>
          <a:p>
            <a:pPr marL="342900" indent="-342900">
              <a:spcBef>
                <a:spcPts val="600"/>
              </a:spcBef>
              <a:spcAft>
                <a:spcPts val="600"/>
              </a:spcAft>
              <a:buClr>
                <a:schemeClr val="bg1">
                  <a:lumMod val="50000"/>
                </a:schemeClr>
              </a:buClr>
              <a:buFontTx/>
              <a:buChar char="•"/>
            </a:pPr>
            <a:r>
              <a:rPr lang="zh-CN" altLang="en-US" sz="2400" b="1" dirty="0">
                <a:solidFill>
                  <a:srgbClr val="5C6F7B"/>
                </a:solidFill>
                <a:latin typeface="Arial" panose="020B0604020202020204" pitchFamily="34" charset="0"/>
                <a:cs typeface="Arial" panose="020B0604020202020204" pitchFamily="34" charset="0"/>
              </a:rPr>
              <a:t>切记</a:t>
            </a:r>
            <a:endParaRPr lang="en-US" sz="2400" b="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i="1" dirty="0">
                <a:solidFill>
                  <a:srgbClr val="5C6F7B"/>
                </a:solidFill>
                <a:latin typeface="Arial" panose="020B0604020202020204" pitchFamily="34" charset="0"/>
                <a:cs typeface="Arial" panose="020B0604020202020204" pitchFamily="34" charset="0"/>
              </a:rPr>
              <a:t>老视不应被视为复杂验配</a:t>
            </a:r>
            <a:endParaRPr lang="en-US" sz="2400" i="1" dirty="0">
              <a:solidFill>
                <a:srgbClr val="5C6F7B"/>
              </a:solidFill>
              <a:latin typeface="Arial" panose="020B0604020202020204" pitchFamily="34" charset="0"/>
              <a:cs typeface="Arial" panose="020B0604020202020204" pitchFamily="34" charset="0"/>
            </a:endParaRPr>
          </a:p>
        </p:txBody>
      </p:sp>
      <p:sp>
        <p:nvSpPr>
          <p:cNvPr id="1049452"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成功小窍门</a:t>
            </a:r>
            <a:endParaRPr lang="de-DE" altLang="en-US" sz="2800" dirty="0">
              <a:solidFill>
                <a:schemeClr val="bg1"/>
              </a:solidFill>
              <a:latin typeface="Arial" panose="020B0604020202020204" pitchFamily="34" charset="0"/>
            </a:endParaRPr>
          </a:p>
        </p:txBody>
      </p:sp>
    </p:spTree>
  </p:cSld>
  <p:clrMapOvr>
    <a:masterClrMapping/>
  </p:clrMapOvr>
  <p:transition advClick="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56" name="Text Box 12"/>
          <p:cNvSpPr txBox="1">
            <a:spLocks noChangeArrowheads="1"/>
          </p:cNvSpPr>
          <p:nvPr/>
        </p:nvSpPr>
        <p:spPr bwMode="auto">
          <a:xfrm>
            <a:off x="611188" y="2027238"/>
            <a:ext cx="8208962" cy="3322828"/>
          </a:xfrm>
          <a:prstGeom prst="rect">
            <a:avLst/>
          </a:prstGeom>
          <a:noFill/>
          <a:ln w="12700">
            <a:noFill/>
            <a:miter lim="800000"/>
          </a:ln>
        </p:spPr>
        <p:txBody>
          <a:bodyPr>
            <a:spAutoFit/>
          </a:bodyPr>
          <a:lstStyle/>
          <a:p>
            <a:pPr>
              <a:spcBef>
                <a:spcPct val="20000"/>
              </a:spcBef>
              <a:spcAft>
                <a:spcPct val="5000"/>
              </a:spcAft>
              <a:buFont typeface="Arial" panose="020B0604020202020204" pitchFamily="34" charset="0"/>
              <a:buChar char="•"/>
            </a:pPr>
            <a:r>
              <a:rPr lang="nl-NL"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老视矫正的所有形式都需要一些“适应”</a:t>
            </a:r>
            <a:endParaRPr lang="nl-NL" sz="20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接触镜视力“不同于”框架镜视力</a:t>
            </a:r>
            <a:endParaRPr lang="en-GB" sz="2000" dirty="0">
              <a:solidFill>
                <a:srgbClr val="5C6F7B"/>
              </a:solidFill>
              <a:latin typeface="Arial" panose="020B0604020202020204" pitchFamily="34" charset="0"/>
              <a:cs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避免类似“</a:t>
            </a:r>
            <a:r>
              <a:rPr lang="zh-CN" altLang="en-US" sz="2000" dirty="0">
                <a:solidFill>
                  <a:srgbClr val="FF0000"/>
                </a:solidFill>
                <a:latin typeface="Arial" panose="020B0604020202020204" pitchFamily="34" charset="0"/>
              </a:rPr>
              <a:t>妥协</a:t>
            </a:r>
            <a:r>
              <a:rPr lang="zh-CN" altLang="en-US" sz="2000" dirty="0">
                <a:solidFill>
                  <a:srgbClr val="5C6F7B"/>
                </a:solidFill>
                <a:latin typeface="Arial" panose="020B0604020202020204" pitchFamily="34" charset="0"/>
                <a:cs typeface="Arial" panose="020B0604020202020204" pitchFamily="34" charset="0"/>
              </a:rPr>
              <a:t>”的词语，用“</a:t>
            </a:r>
            <a:r>
              <a:rPr lang="zh-CN" altLang="en-US" sz="2000" b="1" dirty="0">
                <a:solidFill>
                  <a:srgbClr val="00B050"/>
                </a:solidFill>
                <a:latin typeface="Arial" panose="020B0604020202020204" pitchFamily="34" charset="0"/>
              </a:rPr>
              <a:t>生活</a:t>
            </a:r>
            <a:r>
              <a:rPr lang="en-GB" altLang="zh-CN" sz="2000" b="1" dirty="0">
                <a:solidFill>
                  <a:srgbClr val="00B050"/>
                </a:solidFill>
                <a:latin typeface="Arial" panose="020B0604020202020204" pitchFamily="34" charset="0"/>
              </a:rPr>
              <a:t> / </a:t>
            </a:r>
            <a:r>
              <a:rPr lang="zh-CN" altLang="en-US" sz="2000" b="1" dirty="0">
                <a:solidFill>
                  <a:srgbClr val="00B050"/>
                </a:solidFill>
                <a:latin typeface="Arial" panose="020B0604020202020204" pitchFamily="34" charset="0"/>
              </a:rPr>
              <a:t>视觉平衡</a:t>
            </a:r>
            <a:r>
              <a:rPr lang="zh-CN" altLang="en-US" sz="2000"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代替</a:t>
            </a:r>
            <a:endParaRPr lang="en-GB" sz="2000" dirty="0">
              <a:solidFill>
                <a:srgbClr val="5C6F7B"/>
              </a:solidFill>
              <a:latin typeface="Arial" panose="020B0604020202020204" pitchFamily="34" charset="0"/>
              <a:cs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渐进多焦接触镜修复“</a:t>
            </a:r>
            <a:r>
              <a:rPr lang="zh-CN" altLang="en-US" sz="2000" b="1" dirty="0">
                <a:solidFill>
                  <a:srgbClr val="00B050"/>
                </a:solidFill>
                <a:latin typeface="Arial" panose="020B0604020202020204" pitchFamily="34" charset="0"/>
              </a:rPr>
              <a:t>功能视力</a:t>
            </a:r>
            <a:r>
              <a:rPr lang="zh-CN" altLang="en-US" sz="2000" dirty="0">
                <a:solidFill>
                  <a:srgbClr val="5C6F7B"/>
                </a:solidFill>
                <a:latin typeface="Arial" panose="020B0604020202020204" pitchFamily="34" charset="0"/>
                <a:cs typeface="Arial" panose="020B0604020202020204" pitchFamily="34" charset="0"/>
              </a:rPr>
              <a:t>”</a:t>
            </a:r>
            <a:r>
              <a:rPr lang="en-GB" sz="2000" dirty="0">
                <a:solidFill>
                  <a:srgbClr val="5C6F7B"/>
                </a:solidFill>
                <a:latin typeface="Arial" panose="020B0604020202020204" pitchFamily="34" charset="0"/>
                <a:cs typeface="Arial" panose="020B0604020202020204" pitchFamily="34" charset="0"/>
              </a:rPr>
              <a:t> </a:t>
            </a:r>
            <a:endParaRPr lang="en-GB" sz="2000" b="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为</a:t>
            </a:r>
            <a:r>
              <a:rPr lang="zh-CN" altLang="en-US" sz="2000" i="1" dirty="0">
                <a:solidFill>
                  <a:srgbClr val="5C6F7B"/>
                </a:solidFill>
                <a:latin typeface="Arial" panose="020B0604020202020204" pitchFamily="34" charset="0"/>
                <a:cs typeface="Arial" panose="020B0604020202020204" pitchFamily="34" charset="0"/>
              </a:rPr>
              <a:t>多数（即便不是所有）任务 </a:t>
            </a:r>
            <a:r>
              <a:rPr lang="zh-CN" altLang="en-US" sz="2000" dirty="0">
                <a:solidFill>
                  <a:srgbClr val="5C6F7B"/>
                </a:solidFill>
                <a:latin typeface="Arial" panose="020B0604020202020204" pitchFamily="34" charset="0"/>
                <a:cs typeface="Arial" panose="020B0604020202020204" pitchFamily="34" charset="0"/>
              </a:rPr>
              <a:t>摆脱眼镜的束缚</a:t>
            </a:r>
            <a:endParaRPr lang="en-GB" sz="2000" i="1" dirty="0">
              <a:solidFill>
                <a:srgbClr val="5C6F7B"/>
              </a:solidFill>
              <a:latin typeface="Arial" panose="020B0604020202020204" pitchFamily="34" charset="0"/>
              <a:cs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把同时视觉的概念比作</a:t>
            </a:r>
            <a:r>
              <a:rPr lang="en-GB" sz="2000" dirty="0">
                <a:solidFill>
                  <a:srgbClr val="5C6F7B"/>
                </a:solidFill>
                <a:latin typeface="Arial" panose="020B0604020202020204" pitchFamily="34" charset="0"/>
                <a:cs typeface="Arial" panose="020B0604020202020204" pitchFamily="34" charset="0"/>
              </a:rPr>
              <a:t> </a:t>
            </a:r>
          </a:p>
          <a:p>
            <a:pPr lvl="1" algn="ctr">
              <a:spcBef>
                <a:spcPts val="600"/>
              </a:spcBef>
              <a:spcAft>
                <a:spcPts val="600"/>
              </a:spcAft>
              <a:buClr>
                <a:schemeClr val="bg1">
                  <a:lumMod val="50000"/>
                </a:schemeClr>
              </a:buClr>
            </a:pPr>
            <a:r>
              <a:rPr lang="zh-CN" altLang="en-US" sz="2000" dirty="0">
                <a:solidFill>
                  <a:srgbClr val="5C6F7B"/>
                </a:solidFill>
                <a:latin typeface="Arial" panose="020B0604020202020204" pitchFamily="34" charset="0"/>
                <a:cs typeface="Arial" panose="020B0604020202020204" pitchFamily="34" charset="0"/>
              </a:rPr>
              <a:t>“在背景中打开收音机，同时关注聊天电话的大脑”</a:t>
            </a:r>
            <a:endParaRPr lang="en-GB" sz="2000" i="1" dirty="0">
              <a:solidFill>
                <a:srgbClr val="5C6F7B"/>
              </a:solidFill>
              <a:cs typeface="+mn-cs"/>
            </a:endParaRPr>
          </a:p>
        </p:txBody>
      </p:sp>
      <p:sp>
        <p:nvSpPr>
          <p:cNvPr id="1049457" name="Rectangle 3"/>
          <p:cNvSpPr>
            <a:spLocks noChangeArrowheads="1"/>
          </p:cNvSpPr>
          <p:nvPr/>
        </p:nvSpPr>
        <p:spPr bwMode="auto">
          <a:xfrm>
            <a:off x="395288" y="908050"/>
            <a:ext cx="8424862" cy="461665"/>
          </a:xfrm>
          <a:prstGeom prst="rect">
            <a:avLst/>
          </a:prstGeom>
          <a:noFill/>
          <a:ln w="9525">
            <a:noFill/>
            <a:miter lim="800000"/>
          </a:ln>
        </p:spPr>
        <p:txBody>
          <a:bodyPr>
            <a:spAutoFit/>
          </a:bodyPr>
          <a:lstStyle/>
          <a:p>
            <a:pPr algn="ctr"/>
            <a:r>
              <a:rPr lang="zh-CN" altLang="en-US" sz="2400" b="1" dirty="0">
                <a:solidFill>
                  <a:srgbClr val="5C6F7B"/>
                </a:solidFill>
                <a:latin typeface="Arial" panose="020B0604020202020204" pitchFamily="34" charset="0"/>
                <a:cs typeface="Arial" panose="020B0604020202020204" pitchFamily="34" charset="0"/>
              </a:rPr>
              <a:t>你如何介绍情况对于人们如何回应具有强有力的影响</a:t>
            </a:r>
            <a:endParaRPr lang="en-GB" sz="2400" b="1" dirty="0">
              <a:solidFill>
                <a:srgbClr val="5C6F7B"/>
              </a:solidFill>
              <a:latin typeface="Arial" panose="020B0604020202020204" pitchFamily="34" charset="0"/>
              <a:cs typeface="Arial" panose="020B0604020202020204" pitchFamily="34" charset="0"/>
            </a:endParaRPr>
          </a:p>
        </p:txBody>
      </p:sp>
      <p:sp>
        <p:nvSpPr>
          <p:cNvPr id="1049458"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设定现实的期望值</a:t>
            </a:r>
            <a:endParaRPr lang="de-DE" altLang="en-US" sz="2800" dirty="0">
              <a:solidFill>
                <a:schemeClr val="bg1"/>
              </a:solidFill>
              <a:latin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62" name="Text Box 12"/>
          <p:cNvSpPr txBox="1">
            <a:spLocks noChangeArrowheads="1"/>
          </p:cNvSpPr>
          <p:nvPr/>
        </p:nvSpPr>
        <p:spPr bwMode="auto">
          <a:xfrm>
            <a:off x="323850" y="1009650"/>
            <a:ext cx="4968875" cy="1802891"/>
          </a:xfrm>
          <a:prstGeom prst="rect">
            <a:avLst/>
          </a:prstGeom>
          <a:noFill/>
          <a:ln w="12700">
            <a:noFill/>
            <a:miter lim="800000"/>
          </a:ln>
        </p:spPr>
        <p:txBody>
          <a:bodyPr>
            <a:spAutoFit/>
          </a:bodyPr>
          <a:lstStyle/>
          <a:p>
            <a:pPr>
              <a:lnSpc>
                <a:spcPct val="90000"/>
              </a:lnSpc>
              <a:spcBef>
                <a:spcPct val="20000"/>
              </a:spcBef>
              <a:spcAft>
                <a:spcPct val="5000"/>
              </a:spcAft>
            </a:pPr>
            <a:r>
              <a:rPr lang="zh-CN" altLang="en-US" sz="2000" dirty="0">
                <a:solidFill>
                  <a:srgbClr val="5C6F7B"/>
                </a:solidFill>
                <a:latin typeface="Arial" panose="020B0604020202020204" pitchFamily="34" charset="0"/>
              </a:rPr>
              <a:t>以提高所有人的成功率为目标</a:t>
            </a:r>
            <a:r>
              <a:rPr lang="en-GB" sz="2000" dirty="0">
                <a:solidFill>
                  <a:srgbClr val="5C6F7B"/>
                </a:solidFill>
                <a:latin typeface="Arial" panose="020B0604020202020204" pitchFamily="34" charset="0"/>
              </a:rPr>
              <a:t> </a:t>
            </a:r>
          </a:p>
          <a:p>
            <a:pPr>
              <a:lnSpc>
                <a:spcPct val="90000"/>
              </a:lnSpc>
              <a:spcBef>
                <a:spcPct val="20000"/>
              </a:spcBef>
              <a:spcAft>
                <a:spcPct val="5000"/>
              </a:spcAft>
            </a:pPr>
            <a:endParaRPr lang="en-GB" sz="1600" dirty="0">
              <a:solidFill>
                <a:srgbClr val="5C6F7B"/>
              </a:solidFill>
              <a:latin typeface="Arial" panose="020B0604020202020204" pitchFamily="34" charset="0"/>
            </a:endParaRPr>
          </a:p>
          <a:p>
            <a:pPr>
              <a:lnSpc>
                <a:spcPct val="90000"/>
              </a:lnSpc>
              <a:spcBef>
                <a:spcPct val="20000"/>
              </a:spcBef>
              <a:spcAft>
                <a:spcPct val="5000"/>
              </a:spcAft>
            </a:pPr>
            <a:r>
              <a:rPr lang="zh-CN" altLang="en-US" sz="2000" dirty="0">
                <a:solidFill>
                  <a:srgbClr val="5C6F7B"/>
                </a:solidFill>
                <a:latin typeface="Arial" panose="020B0604020202020204" pitchFamily="34" charset="0"/>
              </a:rPr>
              <a:t>不要试图“凭直觉”</a:t>
            </a:r>
            <a:r>
              <a:rPr lang="en-GB" sz="2000" dirty="0">
                <a:solidFill>
                  <a:srgbClr val="5C6F7B"/>
                </a:solidFill>
                <a:latin typeface="Arial" panose="020B0604020202020204" pitchFamily="34" charset="0"/>
              </a:rPr>
              <a:t>!</a:t>
            </a:r>
          </a:p>
          <a:p>
            <a:pPr lvl="1">
              <a:lnSpc>
                <a:spcPct val="90000"/>
              </a:lnSpc>
              <a:spcBef>
                <a:spcPct val="20000"/>
              </a:spcBef>
              <a:spcAft>
                <a:spcPct val="50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按照指示选择初始镜片</a:t>
            </a:r>
            <a:endParaRPr lang="en-GB" sz="2000" dirty="0">
              <a:solidFill>
                <a:srgbClr val="5C6F7B"/>
              </a:solidFill>
              <a:latin typeface="Arial" panose="020B0604020202020204" pitchFamily="34" charset="0"/>
            </a:endParaRPr>
          </a:p>
          <a:p>
            <a:pPr lvl="1">
              <a:lnSpc>
                <a:spcPct val="90000"/>
              </a:lnSpc>
              <a:spcBef>
                <a:spcPct val="20000"/>
              </a:spcBef>
              <a:spcAft>
                <a:spcPct val="50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调整是更重要的</a:t>
            </a:r>
            <a:r>
              <a:rPr lang="en-GB" sz="2000" dirty="0">
                <a:solidFill>
                  <a:srgbClr val="5C6F7B"/>
                </a:solidFill>
                <a:latin typeface="Arial" panose="020B0604020202020204" pitchFamily="34" charset="0"/>
              </a:rPr>
              <a:t> </a:t>
            </a:r>
            <a:endParaRPr lang="nl-NL" sz="2400" dirty="0">
              <a:solidFill>
                <a:srgbClr val="5C6F7B"/>
              </a:solidFill>
              <a:latin typeface="Arial" panose="020B0604020202020204" pitchFamily="34" charset="0"/>
            </a:endParaRPr>
          </a:p>
        </p:txBody>
      </p:sp>
      <p:grpSp>
        <p:nvGrpSpPr>
          <p:cNvPr id="509" name="Group 11"/>
          <p:cNvGrpSpPr/>
          <p:nvPr/>
        </p:nvGrpSpPr>
        <p:grpSpPr bwMode="auto">
          <a:xfrm>
            <a:off x="468313" y="3068638"/>
            <a:ext cx="1828800" cy="2246312"/>
            <a:chOff x="2571736" y="1000108"/>
            <a:chExt cx="5227647" cy="5857892"/>
          </a:xfrm>
        </p:grpSpPr>
        <p:pic>
          <p:nvPicPr>
            <p:cNvPr id="2097383" name="Picture 4"/>
            <p:cNvPicPr>
              <a:picLocks noChangeAspect="1" noChangeArrowheads="1"/>
            </p:cNvPicPr>
            <p:nvPr/>
          </p:nvPicPr>
          <p:blipFill>
            <a:blip r:embed="rId3" cstate="print"/>
            <a:srcRect/>
            <a:stretch>
              <a:fillRect/>
            </a:stretch>
          </p:blipFill>
          <p:spPr bwMode="auto">
            <a:xfrm>
              <a:off x="2571736" y="1000108"/>
              <a:ext cx="3870325" cy="5559425"/>
            </a:xfrm>
            <a:prstGeom prst="rect">
              <a:avLst/>
            </a:prstGeom>
            <a:noFill/>
            <a:ln w="9525">
              <a:noFill/>
              <a:miter lim="800000"/>
              <a:headEnd/>
              <a:tailEnd/>
            </a:ln>
          </p:spPr>
        </p:pic>
        <p:pic>
          <p:nvPicPr>
            <p:cNvPr id="2097384" name="Picture 5"/>
            <p:cNvPicPr>
              <a:picLocks noChangeAspect="1" noChangeArrowheads="1"/>
            </p:cNvPicPr>
            <p:nvPr/>
          </p:nvPicPr>
          <p:blipFill>
            <a:blip r:embed="rId4" cstate="print"/>
            <a:srcRect/>
            <a:stretch>
              <a:fillRect/>
            </a:stretch>
          </p:blipFill>
          <p:spPr bwMode="auto">
            <a:xfrm>
              <a:off x="3929058" y="1298575"/>
              <a:ext cx="3870325" cy="5559425"/>
            </a:xfrm>
            <a:prstGeom prst="rect">
              <a:avLst/>
            </a:prstGeom>
            <a:noFill/>
            <a:ln w="9525">
              <a:noFill/>
              <a:miter lim="800000"/>
              <a:headEnd/>
              <a:tailEnd/>
            </a:ln>
          </p:spPr>
        </p:pic>
      </p:grpSp>
      <p:pic>
        <p:nvPicPr>
          <p:cNvPr id="2097385" name="Picture 2"/>
          <p:cNvPicPr>
            <a:picLocks noChangeAspect="1" noChangeArrowheads="1"/>
          </p:cNvPicPr>
          <p:nvPr/>
        </p:nvPicPr>
        <p:blipFill>
          <a:blip r:embed="rId5" cstate="print"/>
          <a:srcRect l="17413" t="10274" r="66820" b="42493"/>
          <a:stretch>
            <a:fillRect/>
          </a:stretch>
        </p:blipFill>
        <p:spPr bwMode="auto">
          <a:xfrm>
            <a:off x="2843213" y="2852738"/>
            <a:ext cx="1657350" cy="2786062"/>
          </a:xfrm>
          <a:prstGeom prst="rect">
            <a:avLst/>
          </a:prstGeom>
          <a:noFill/>
          <a:ln w="9525">
            <a:solidFill>
              <a:schemeClr val="bg2"/>
            </a:solidFill>
            <a:miter lim="800000"/>
            <a:headEnd/>
            <a:tailEnd/>
          </a:ln>
        </p:spPr>
      </p:pic>
      <p:graphicFrame>
        <p:nvGraphicFramePr>
          <p:cNvPr id="4194318" name="Table 10"/>
          <p:cNvGraphicFramePr>
            <a:graphicFrameLocks noGrp="1"/>
          </p:cNvGraphicFramePr>
          <p:nvPr/>
        </p:nvGraphicFramePr>
        <p:xfrm>
          <a:off x="5724525" y="981075"/>
          <a:ext cx="3114674" cy="2065388"/>
        </p:xfrm>
        <a:graphic>
          <a:graphicData uri="http://schemas.openxmlformats.org/drawingml/2006/table">
            <a:tbl>
              <a:tblPr firstRow="1" bandRow="1">
                <a:tableStyleId>{5C22544A-7EE6-4342-B048-85BDC9FD1C3A}</a:tableStyleId>
              </a:tblPr>
              <a:tblGrid>
                <a:gridCol w="863986">
                  <a:extLst>
                    <a:ext uri="{9D8B030D-6E8A-4147-A177-3AD203B41FA5}">
                      <a16:colId xmlns:a16="http://schemas.microsoft.com/office/drawing/2014/main" val="20000"/>
                    </a:ext>
                  </a:extLst>
                </a:gridCol>
                <a:gridCol w="1027065">
                  <a:extLst>
                    <a:ext uri="{9D8B030D-6E8A-4147-A177-3AD203B41FA5}">
                      <a16:colId xmlns:a16="http://schemas.microsoft.com/office/drawing/2014/main" val="20001"/>
                    </a:ext>
                  </a:extLst>
                </a:gridCol>
                <a:gridCol w="1223623">
                  <a:extLst>
                    <a:ext uri="{9D8B030D-6E8A-4147-A177-3AD203B41FA5}">
                      <a16:colId xmlns:a16="http://schemas.microsoft.com/office/drawing/2014/main" val="20002"/>
                    </a:ext>
                  </a:extLst>
                </a:gridCol>
              </a:tblGrid>
              <a:tr h="724324">
                <a:tc>
                  <a:txBody>
                    <a:bodyPr/>
                    <a:lstStyle/>
                    <a:p>
                      <a:r>
                        <a:rPr lang="en-GB" sz="1400" b="0" dirty="0"/>
                        <a:t>Add</a:t>
                      </a:r>
                    </a:p>
                  </a:txBody>
                  <a:tcPr marL="91428" marR="91428" marT="45713" marB="45713">
                    <a:solidFill>
                      <a:schemeClr val="accent2"/>
                    </a:solidFill>
                  </a:tcPr>
                </a:tc>
                <a:tc>
                  <a:txBody>
                    <a:bodyPr/>
                    <a:lstStyle/>
                    <a:p>
                      <a:r>
                        <a:rPr lang="zh-CN" altLang="en-US" sz="1400" b="0" dirty="0"/>
                        <a:t>优势眼</a:t>
                      </a:r>
                      <a:endParaRPr lang="en-GB" sz="1400" b="0" dirty="0"/>
                    </a:p>
                  </a:txBody>
                  <a:tcPr marL="91428" marR="91428" marT="45713" marB="45713">
                    <a:solidFill>
                      <a:schemeClr val="accent2"/>
                    </a:solidFill>
                  </a:tcPr>
                </a:tc>
                <a:tc>
                  <a:txBody>
                    <a:bodyPr/>
                    <a:lstStyle/>
                    <a:p>
                      <a:r>
                        <a:rPr lang="zh-CN" altLang="en-US" sz="1400" b="0" dirty="0"/>
                        <a:t>非优势眼</a:t>
                      </a:r>
                      <a:endParaRPr lang="en-GB" sz="1400" b="0" dirty="0"/>
                    </a:p>
                  </a:txBody>
                  <a:tcPr marL="91428" marR="91428" marT="45713" marB="45713">
                    <a:solidFill>
                      <a:schemeClr val="accent2"/>
                    </a:solidFill>
                  </a:tcPr>
                </a:tc>
                <a:extLst>
                  <a:ext uri="{0D108BD9-81ED-4DB2-BD59-A6C34878D82A}">
                    <a16:rowId xmlns:a16="http://schemas.microsoft.com/office/drawing/2014/main" val="10000"/>
                  </a:ext>
                </a:extLst>
              </a:tr>
              <a:tr h="335253">
                <a:tc>
                  <a:txBody>
                    <a:bodyPr/>
                    <a:lstStyle/>
                    <a:p>
                      <a:r>
                        <a:rPr lang="en-GB" sz="1600" dirty="0">
                          <a:solidFill>
                            <a:schemeClr val="accent6">
                              <a:lumMod val="75000"/>
                            </a:schemeClr>
                          </a:solidFill>
                        </a:rPr>
                        <a:t>+1.00</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extLst>
                  <a:ext uri="{0D108BD9-81ED-4DB2-BD59-A6C34878D82A}">
                    <a16:rowId xmlns:a16="http://schemas.microsoft.com/office/drawing/2014/main" val="10001"/>
                  </a:ext>
                </a:extLst>
              </a:tr>
              <a:tr h="335253">
                <a:tc>
                  <a:txBody>
                    <a:bodyPr/>
                    <a:lstStyle/>
                    <a:p>
                      <a:r>
                        <a:rPr lang="en-GB" sz="1600" dirty="0">
                          <a:solidFill>
                            <a:schemeClr val="accent6">
                              <a:lumMod val="75000"/>
                            </a:schemeClr>
                          </a:solidFill>
                        </a:rPr>
                        <a:t>+1.50</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extLst>
                  <a:ext uri="{0D108BD9-81ED-4DB2-BD59-A6C34878D82A}">
                    <a16:rowId xmlns:a16="http://schemas.microsoft.com/office/drawing/2014/main" val="10002"/>
                  </a:ext>
                </a:extLst>
              </a:tr>
              <a:tr h="335253">
                <a:tc>
                  <a:txBody>
                    <a:bodyPr/>
                    <a:lstStyle/>
                    <a:p>
                      <a:r>
                        <a:rPr lang="en-GB" sz="1600" dirty="0">
                          <a:solidFill>
                            <a:schemeClr val="accent6">
                              <a:lumMod val="75000"/>
                            </a:schemeClr>
                          </a:solidFill>
                        </a:rPr>
                        <a:t>+2.00</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tc>
                  <a:txBody>
                    <a:bodyPr/>
                    <a:lstStyle/>
                    <a:p>
                      <a:r>
                        <a:rPr lang="en-GB" sz="1600" b="1" dirty="0">
                          <a:solidFill>
                            <a:srgbClr val="C00000"/>
                          </a:solidFill>
                        </a:rPr>
                        <a:t>N</a:t>
                      </a:r>
                    </a:p>
                  </a:txBody>
                  <a:tcPr marL="91428" marR="91428" marT="45713" marB="45713"/>
                </a:tc>
                <a:extLst>
                  <a:ext uri="{0D108BD9-81ED-4DB2-BD59-A6C34878D82A}">
                    <a16:rowId xmlns:a16="http://schemas.microsoft.com/office/drawing/2014/main" val="10003"/>
                  </a:ext>
                </a:extLst>
              </a:tr>
              <a:tr h="335253">
                <a:tc>
                  <a:txBody>
                    <a:bodyPr/>
                    <a:lstStyle/>
                    <a:p>
                      <a:r>
                        <a:rPr lang="en-GB" sz="1600" dirty="0">
                          <a:solidFill>
                            <a:schemeClr val="accent6">
                              <a:lumMod val="75000"/>
                            </a:schemeClr>
                          </a:solidFill>
                        </a:rPr>
                        <a:t>+2.50</a:t>
                      </a:r>
                    </a:p>
                  </a:txBody>
                  <a:tcPr marL="91428" marR="91428" marT="45713" marB="45713"/>
                </a:tc>
                <a:tc>
                  <a:txBody>
                    <a:bodyPr/>
                    <a:lstStyle/>
                    <a:p>
                      <a:r>
                        <a:rPr lang="en-GB" sz="1600" b="1" dirty="0">
                          <a:solidFill>
                            <a:schemeClr val="accent5">
                              <a:lumMod val="50000"/>
                            </a:schemeClr>
                          </a:solidFill>
                        </a:rPr>
                        <a:t>D</a:t>
                      </a:r>
                    </a:p>
                  </a:txBody>
                  <a:tcPr marL="91428" marR="91428" marT="45713" marB="45713"/>
                </a:tc>
                <a:tc>
                  <a:txBody>
                    <a:bodyPr/>
                    <a:lstStyle/>
                    <a:p>
                      <a:r>
                        <a:rPr lang="en-GB" sz="1600" b="1" dirty="0">
                          <a:solidFill>
                            <a:srgbClr val="C00000"/>
                          </a:solidFill>
                        </a:rPr>
                        <a:t>N</a:t>
                      </a:r>
                    </a:p>
                  </a:txBody>
                  <a:tcPr marL="91428" marR="91428" marT="45713" marB="45713"/>
                </a:tc>
                <a:extLst>
                  <a:ext uri="{0D108BD9-81ED-4DB2-BD59-A6C34878D82A}">
                    <a16:rowId xmlns:a16="http://schemas.microsoft.com/office/drawing/2014/main" val="10004"/>
                  </a:ext>
                </a:extLst>
              </a:tr>
            </a:tbl>
          </a:graphicData>
        </a:graphic>
      </p:graphicFrame>
      <p:pic>
        <p:nvPicPr>
          <p:cNvPr id="2097386" name="Picture 6" descr="C:\Users\swright\Pictures\Product\resize.jpg"/>
          <p:cNvPicPr>
            <a:picLocks noChangeAspect="1" noChangeArrowheads="1"/>
          </p:cNvPicPr>
          <p:nvPr/>
        </p:nvPicPr>
        <p:blipFill>
          <a:blip r:embed="rId6" cstate="print"/>
          <a:srcRect t="16666" b="16667"/>
          <a:stretch>
            <a:fillRect/>
          </a:stretch>
        </p:blipFill>
        <p:spPr bwMode="auto">
          <a:xfrm>
            <a:off x="8001000" y="1773238"/>
            <a:ext cx="822325" cy="609600"/>
          </a:xfrm>
          <a:prstGeom prst="rect">
            <a:avLst/>
          </a:prstGeom>
          <a:noFill/>
          <a:ln w="9525">
            <a:noFill/>
            <a:miter lim="800000"/>
            <a:headEnd/>
            <a:tailEnd/>
          </a:ln>
        </p:spPr>
      </p:pic>
      <p:pic>
        <p:nvPicPr>
          <p:cNvPr id="2097387" name="Picture 2"/>
          <p:cNvPicPr>
            <a:picLocks noChangeAspect="1" noChangeArrowheads="1"/>
          </p:cNvPicPr>
          <p:nvPr/>
        </p:nvPicPr>
        <p:blipFill>
          <a:blip r:embed="rId7" cstate="print"/>
          <a:srcRect l="26953" t="25313" r="24998" b="19374"/>
          <a:stretch>
            <a:fillRect/>
          </a:stretch>
        </p:blipFill>
        <p:spPr bwMode="auto">
          <a:xfrm>
            <a:off x="2627313" y="4437063"/>
            <a:ext cx="1981200" cy="1638300"/>
          </a:xfrm>
          <a:prstGeom prst="rect">
            <a:avLst/>
          </a:prstGeom>
          <a:noFill/>
          <a:ln w="9525">
            <a:noFill/>
            <a:miter lim="800000"/>
            <a:headEnd/>
            <a:tailEnd/>
          </a:ln>
        </p:spPr>
      </p:pic>
      <p:pic>
        <p:nvPicPr>
          <p:cNvPr id="2097388" name="Picture 5"/>
          <p:cNvPicPr>
            <a:picLocks noChangeAspect="1" noChangeArrowheads="1"/>
          </p:cNvPicPr>
          <p:nvPr/>
        </p:nvPicPr>
        <p:blipFill>
          <a:blip r:embed="rId8" cstate="print"/>
          <a:srcRect/>
          <a:stretch>
            <a:fillRect/>
          </a:stretch>
        </p:blipFill>
        <p:spPr bwMode="auto">
          <a:xfrm>
            <a:off x="7092950" y="3357563"/>
            <a:ext cx="1655763" cy="2979737"/>
          </a:xfrm>
          <a:prstGeom prst="rect">
            <a:avLst/>
          </a:prstGeom>
          <a:noFill/>
          <a:ln w="9525">
            <a:solidFill>
              <a:schemeClr val="bg2"/>
            </a:solidFill>
            <a:miter lim="800000"/>
            <a:headEnd/>
            <a:tailEnd/>
          </a:ln>
        </p:spPr>
      </p:pic>
      <p:pic>
        <p:nvPicPr>
          <p:cNvPr id="2097389" name="Picture 13" descr="CLS_February_A10_Fig04.jpg"/>
          <p:cNvPicPr>
            <a:picLocks noChangeAspect="1"/>
          </p:cNvPicPr>
          <p:nvPr/>
        </p:nvPicPr>
        <p:blipFill>
          <a:blip r:embed="rId9" cstate="print"/>
          <a:srcRect/>
          <a:stretch>
            <a:fillRect/>
          </a:stretch>
        </p:blipFill>
        <p:spPr bwMode="auto">
          <a:xfrm>
            <a:off x="5076825" y="3716338"/>
            <a:ext cx="1871663" cy="2490787"/>
          </a:xfrm>
          <a:prstGeom prst="rect">
            <a:avLst/>
          </a:prstGeom>
          <a:noFill/>
          <a:ln w="9525">
            <a:noFill/>
            <a:miter lim="800000"/>
            <a:headEnd/>
            <a:tailEnd/>
          </a:ln>
        </p:spPr>
      </p:pic>
      <p:sp>
        <p:nvSpPr>
          <p:cNvPr id="1049463"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遵循验配指南</a:t>
            </a:r>
            <a:endParaRPr lang="de-DE" altLang="en-US" sz="2800" dirty="0">
              <a:solidFill>
                <a:schemeClr val="bg1"/>
              </a:solidFill>
              <a:latin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67" name="Text Box 12"/>
          <p:cNvSpPr txBox="1">
            <a:spLocks noChangeArrowheads="1"/>
          </p:cNvSpPr>
          <p:nvPr/>
        </p:nvSpPr>
        <p:spPr bwMode="auto">
          <a:xfrm>
            <a:off x="346075" y="1341438"/>
            <a:ext cx="5233988" cy="3609340"/>
          </a:xfrm>
          <a:prstGeom prst="rect">
            <a:avLst/>
          </a:prstGeom>
          <a:noFill/>
          <a:ln w="12700">
            <a:noFill/>
            <a:miter lim="800000"/>
          </a:ln>
        </p:spPr>
        <p:txBody>
          <a:bodyPr>
            <a:spAutoFit/>
          </a:bodyPr>
          <a:lstStyle/>
          <a:p>
            <a:pPr>
              <a:spcBef>
                <a:spcPts val="600"/>
              </a:spcBef>
              <a:spcAft>
                <a:spcPts val="600"/>
              </a:spcAft>
              <a:buClr>
                <a:schemeClr val="bg1">
                  <a:lumMod val="50000"/>
                </a:schemeClr>
              </a:buClr>
              <a:buFont typeface="Arial" panose="020B0604020202020204" pitchFamily="34" charset="0"/>
              <a:buChar char="•"/>
            </a:pP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最佳球</a:t>
            </a:r>
            <a:r>
              <a:rPr lang="en-US" altLang="zh-CN" sz="2400" dirty="0">
                <a:solidFill>
                  <a:srgbClr val="5C6F7B"/>
                </a:solidFill>
                <a:latin typeface="Arial" panose="020B0604020202020204" pitchFamily="34" charset="0"/>
                <a:cs typeface="Arial" panose="020B0604020202020204" pitchFamily="34" charset="0"/>
              </a:rPr>
              <a:t>-</a:t>
            </a:r>
            <a:r>
              <a:rPr lang="zh-CN" altLang="en-US" sz="2400" dirty="0">
                <a:solidFill>
                  <a:srgbClr val="5C6F7B"/>
                </a:solidFill>
                <a:latin typeface="Arial" panose="020B0604020202020204" pitchFamily="34" charset="0"/>
                <a:cs typeface="Arial" panose="020B0604020202020204" pitchFamily="34" charset="0"/>
              </a:rPr>
              <a:t>柱镜矫正</a:t>
            </a:r>
            <a:endParaRPr lang="en-GB" sz="2400" dirty="0">
              <a:solidFill>
                <a:srgbClr val="5C6F7B"/>
              </a:solidFill>
              <a:latin typeface="Arial" panose="020B0604020202020204" pitchFamily="34" charset="0"/>
              <a:cs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得出最佳视力球镜</a:t>
            </a:r>
            <a:r>
              <a:rPr lang="en-GB" sz="2400" dirty="0">
                <a:solidFill>
                  <a:srgbClr val="5C6F7B"/>
                </a:solidFill>
                <a:latin typeface="Arial" panose="020B0604020202020204" pitchFamily="34" charset="0"/>
                <a:cs typeface="Arial" panose="020B0604020202020204" pitchFamily="34" charset="0"/>
              </a:rPr>
              <a:t> (BVS) </a:t>
            </a: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i="1" dirty="0">
                <a:solidFill>
                  <a:srgbClr val="5C6F7B"/>
                </a:solidFill>
                <a:latin typeface="Arial" panose="020B0604020202020204" pitchFamily="34" charset="0"/>
                <a:cs typeface="Arial" panose="020B0604020202020204" pitchFamily="34" charset="0"/>
              </a:rPr>
              <a:t>散光</a:t>
            </a:r>
            <a:r>
              <a:rPr lang="en-GB" sz="2400" i="1" dirty="0">
                <a:solidFill>
                  <a:srgbClr val="5C6F7B"/>
                </a:solidFill>
                <a:latin typeface="Arial" panose="020B0604020202020204" pitchFamily="34" charset="0"/>
                <a:cs typeface="Arial" panose="020B0604020202020204" pitchFamily="34" charset="0"/>
              </a:rPr>
              <a:t> &gt; 1.00DC </a:t>
            </a:r>
            <a:r>
              <a:rPr lang="zh-CN" altLang="en-US" sz="2400" i="1" dirty="0">
                <a:solidFill>
                  <a:srgbClr val="5C6F7B"/>
                </a:solidFill>
                <a:latin typeface="Arial" panose="020B0604020202020204" pitchFamily="34" charset="0"/>
              </a:rPr>
              <a:t>可能需要环曲面或透气硬镜</a:t>
            </a:r>
            <a:endParaRPr lang="en-GB" sz="2400" dirty="0">
              <a:solidFill>
                <a:srgbClr val="5C6F7B"/>
              </a:solidFill>
              <a:latin typeface="Arial" panose="020B0604020202020204" pitchFamily="34" charset="0"/>
              <a:cs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将最佳视力球镜置入试镜架</a:t>
            </a:r>
            <a:r>
              <a:rPr lang="en-GB" sz="2400" dirty="0">
                <a:solidFill>
                  <a:srgbClr val="5C6F7B"/>
                </a:solidFill>
                <a:latin typeface="Arial" panose="020B0604020202020204" pitchFamily="34" charset="0"/>
                <a:cs typeface="Arial" panose="020B0604020202020204" pitchFamily="34" charset="0"/>
              </a:rPr>
              <a:t> </a:t>
            </a: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争取更大正镜度</a:t>
            </a:r>
            <a:endParaRPr lang="en-GB" sz="24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确定最佳远视力</a:t>
            </a:r>
            <a:endParaRPr lang="nl-NL" sz="2400" dirty="0">
              <a:solidFill>
                <a:srgbClr val="5C6F7B"/>
              </a:solidFill>
              <a:latin typeface="Arial" panose="020B0604020202020204" pitchFamily="34" charset="0"/>
              <a:cs typeface="Arial" panose="020B0604020202020204" pitchFamily="34" charset="0"/>
            </a:endParaRPr>
          </a:p>
        </p:txBody>
      </p:sp>
      <p:sp>
        <p:nvSpPr>
          <p:cNvPr id="1049468"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最高正镜度处方</a:t>
            </a:r>
            <a:endParaRPr lang="de-DE" altLang="en-US" sz="2800" dirty="0">
              <a:solidFill>
                <a:schemeClr val="bg1"/>
              </a:solidFill>
              <a:latin typeface="Arial" panose="020B0604020202020204" pitchFamily="34" charset="0"/>
            </a:endParaRPr>
          </a:p>
        </p:txBody>
      </p:sp>
      <p:pic>
        <p:nvPicPr>
          <p:cNvPr id="2097390" name="Picture 2" descr="C:\Users\Suneet Eng\Desktop\B 99\Picture171.jpg"/>
          <p:cNvPicPr>
            <a:picLocks noChangeAspect="1" noChangeArrowheads="1"/>
          </p:cNvPicPr>
          <p:nvPr/>
        </p:nvPicPr>
        <p:blipFill>
          <a:blip r:embed="rId3" cstate="print"/>
          <a:srcRect/>
          <a:stretch>
            <a:fillRect/>
          </a:stretch>
        </p:blipFill>
        <p:spPr bwMode="auto">
          <a:xfrm>
            <a:off x="6357950" y="4643446"/>
            <a:ext cx="1670051" cy="1444625"/>
          </a:xfrm>
          <a:prstGeom prst="rect">
            <a:avLst/>
          </a:prstGeom>
          <a:noFill/>
        </p:spPr>
      </p:pic>
      <p:pic>
        <p:nvPicPr>
          <p:cNvPr id="2097391" name="Picture 1" descr="C:\Users\Suneet Eng\Desktop\B 99\Picture170.jpg"/>
          <p:cNvPicPr>
            <a:picLocks noChangeAspect="1" noChangeArrowheads="1"/>
          </p:cNvPicPr>
          <p:nvPr/>
        </p:nvPicPr>
        <p:blipFill>
          <a:blip r:embed="rId4" cstate="print"/>
          <a:srcRect/>
          <a:stretch>
            <a:fillRect/>
          </a:stretch>
        </p:blipFill>
        <p:spPr bwMode="auto">
          <a:xfrm>
            <a:off x="5500694" y="857232"/>
            <a:ext cx="3554413" cy="3760787"/>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72" name="Text Box 12"/>
          <p:cNvSpPr txBox="1">
            <a:spLocks noChangeArrowheads="1"/>
          </p:cNvSpPr>
          <p:nvPr/>
        </p:nvSpPr>
        <p:spPr bwMode="auto">
          <a:xfrm>
            <a:off x="252413" y="981075"/>
            <a:ext cx="5832475" cy="2047240"/>
          </a:xfrm>
          <a:prstGeom prst="rect">
            <a:avLst/>
          </a:prstGeom>
          <a:noFill/>
          <a:ln w="12700">
            <a:noFill/>
            <a:miter lim="800000"/>
          </a:ln>
        </p:spPr>
        <p:txBody>
          <a:bodyPr>
            <a:spAutoFit/>
          </a:bodyPr>
          <a:lstStyle/>
          <a:p>
            <a:pPr>
              <a:spcBef>
                <a:spcPts val="600"/>
              </a:spcBef>
              <a:spcAft>
                <a:spcPts val="0"/>
              </a:spcAft>
              <a:buClr>
                <a:srgbClr val="C00000"/>
              </a:buClr>
            </a:pPr>
            <a:r>
              <a:rPr lang="zh-CN" altLang="en-US" sz="2000" b="1" dirty="0">
                <a:solidFill>
                  <a:srgbClr val="5C6F7B"/>
                </a:solidFill>
                <a:latin typeface="Arial" panose="020B0604020202020204" pitchFamily="34" charset="0"/>
              </a:rPr>
              <a:t>获得近用下加</a:t>
            </a:r>
            <a:endParaRPr lang="en-GB" sz="2000" dirty="0">
              <a:solidFill>
                <a:srgbClr val="5C6F7B"/>
              </a:solidFill>
              <a:latin typeface="Arial" panose="020B0604020202020204" pitchFamily="34" charset="0"/>
            </a:endParaRPr>
          </a:p>
          <a:p>
            <a:pPr>
              <a:spcBef>
                <a:spcPts val="600"/>
              </a:spcBef>
              <a:spcAft>
                <a:spcPts val="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亲自测量它</a:t>
            </a:r>
            <a:r>
              <a:rPr lang="en-GB" sz="2000" dirty="0">
                <a:solidFill>
                  <a:srgbClr val="5C6F7B"/>
                </a:solidFill>
                <a:latin typeface="Arial" panose="020B0604020202020204" pitchFamily="34" charset="0"/>
              </a:rPr>
              <a:t>! </a:t>
            </a:r>
          </a:p>
          <a:p>
            <a:pPr lvl="1">
              <a:spcBef>
                <a:spcPts val="600"/>
              </a:spcBef>
              <a:spcAft>
                <a:spcPts val="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不要用“年龄”来决定下加光度</a:t>
            </a:r>
            <a:r>
              <a:rPr lang="nl-NL" dirty="0">
                <a:solidFill>
                  <a:srgbClr val="5C6F7B"/>
                </a:solidFill>
                <a:latin typeface="Arial" panose="020B0604020202020204" pitchFamily="34" charset="0"/>
              </a:rPr>
              <a:t>!</a:t>
            </a:r>
            <a:endParaRPr lang="nl-NL" sz="2000" dirty="0">
              <a:solidFill>
                <a:srgbClr val="5C6F7B"/>
              </a:solidFill>
              <a:latin typeface="Arial" panose="020B0604020202020204" pitchFamily="34" charset="0"/>
            </a:endParaRPr>
          </a:p>
          <a:p>
            <a:pPr>
              <a:spcBef>
                <a:spcPts val="600"/>
              </a:spcBef>
              <a:spcAft>
                <a:spcPts val="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确定明视范围</a:t>
            </a:r>
            <a:r>
              <a:rPr lang="en-GB" sz="2000" dirty="0">
                <a:solidFill>
                  <a:srgbClr val="5C6F7B"/>
                </a:solidFill>
                <a:latin typeface="Arial" panose="020B0604020202020204" pitchFamily="34" charset="0"/>
              </a:rPr>
              <a:t>  </a:t>
            </a:r>
          </a:p>
          <a:p>
            <a:pPr>
              <a:spcBef>
                <a:spcPts val="600"/>
              </a:spcBef>
              <a:spcAft>
                <a:spcPts val="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b="1" dirty="0">
                <a:solidFill>
                  <a:srgbClr val="5C6F7B"/>
                </a:solidFill>
                <a:latin typeface="Arial" panose="020B0604020202020204" pitchFamily="34" charset="0"/>
              </a:rPr>
              <a:t>保持</a:t>
            </a:r>
            <a:r>
              <a:rPr lang="zh-CN" altLang="en-US" sz="2000" b="1" dirty="0">
                <a:solidFill>
                  <a:srgbClr val="FF0000"/>
                </a:solidFill>
                <a:latin typeface="Arial" panose="020B0604020202020204" pitchFamily="34" charset="0"/>
              </a:rPr>
              <a:t>最小</a:t>
            </a:r>
            <a:endParaRPr lang="nl-NL" sz="2000" b="1" dirty="0">
              <a:solidFill>
                <a:srgbClr val="FF0000"/>
              </a:solidFill>
              <a:latin typeface="Arial" panose="020B0604020202020204" pitchFamily="34" charset="0"/>
            </a:endParaRPr>
          </a:p>
        </p:txBody>
      </p:sp>
      <p:pic>
        <p:nvPicPr>
          <p:cNvPr id="2097392" name="Content Placeholder 6" descr="eyechart_large.jpg"/>
          <p:cNvPicPr>
            <a:picLocks noChangeAspect="1"/>
          </p:cNvPicPr>
          <p:nvPr/>
        </p:nvPicPr>
        <p:blipFill>
          <a:blip r:embed="rId3" cstate="print"/>
          <a:srcRect/>
          <a:stretch>
            <a:fillRect/>
          </a:stretch>
        </p:blipFill>
        <p:spPr bwMode="auto">
          <a:xfrm>
            <a:off x="827088" y="2924175"/>
            <a:ext cx="4140200" cy="2135188"/>
          </a:xfrm>
          <a:prstGeom prst="rect">
            <a:avLst/>
          </a:prstGeom>
          <a:noFill/>
          <a:ln w="9525">
            <a:noFill/>
            <a:miter lim="800000"/>
            <a:headEnd/>
            <a:tailEnd/>
          </a:ln>
        </p:spPr>
      </p:pic>
      <p:sp>
        <p:nvSpPr>
          <p:cNvPr id="1049473" name="Rectangle 9"/>
          <p:cNvSpPr>
            <a:spLocks noChangeArrowheads="1"/>
          </p:cNvSpPr>
          <p:nvPr/>
        </p:nvSpPr>
        <p:spPr bwMode="auto">
          <a:xfrm>
            <a:off x="792163" y="5302250"/>
            <a:ext cx="5724053" cy="701039"/>
          </a:xfrm>
          <a:prstGeom prst="rect">
            <a:avLst/>
          </a:prstGeom>
          <a:noFill/>
          <a:ln w="9525">
            <a:noFill/>
            <a:miter lim="800000"/>
          </a:ln>
        </p:spPr>
        <p:txBody>
          <a:bodyPr wrap="square">
            <a:spAutoFit/>
          </a:bodyPr>
          <a:lstStyle/>
          <a:p>
            <a:r>
              <a:rPr lang="zh-CN" altLang="en-US" dirty="0">
                <a:solidFill>
                  <a:srgbClr val="5C6F7B"/>
                </a:solidFill>
                <a:latin typeface="Arial" panose="020B0604020202020204" pitchFamily="34" charset="0"/>
              </a:rPr>
              <a:t>配合厂商指南来确定阅读附加的选择，因为</a:t>
            </a:r>
            <a:r>
              <a:rPr lang="en-GB" dirty="0">
                <a:solidFill>
                  <a:srgbClr val="5C6F7B"/>
                </a:solidFill>
                <a:latin typeface="Arial" panose="020B0604020202020204" pitchFamily="34" charset="0"/>
              </a:rPr>
              <a:t> </a:t>
            </a:r>
            <a:r>
              <a:rPr lang="zh-CN" altLang="en-US" b="1" dirty="0">
                <a:solidFill>
                  <a:srgbClr val="5C6F7B"/>
                </a:solidFill>
                <a:latin typeface="Arial" panose="020B0604020202020204" pitchFamily="34" charset="0"/>
              </a:rPr>
              <a:t>他们都有些微不同</a:t>
            </a:r>
            <a:endParaRPr lang="en-GB" b="1" dirty="0">
              <a:solidFill>
                <a:srgbClr val="5C6F7B"/>
              </a:solidFill>
              <a:latin typeface="Arial" panose="020B0604020202020204" pitchFamily="34" charset="0"/>
            </a:endParaRPr>
          </a:p>
        </p:txBody>
      </p:sp>
      <p:sp>
        <p:nvSpPr>
          <p:cNvPr id="1049474"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近用下加光度</a:t>
            </a:r>
            <a:endParaRPr lang="de-DE" altLang="en-US" sz="2800" dirty="0">
              <a:solidFill>
                <a:schemeClr val="bg1"/>
              </a:solidFill>
              <a:latin typeface="Arial" panose="020B0604020202020204" pitchFamily="34" charset="0"/>
            </a:endParaRPr>
          </a:p>
        </p:txBody>
      </p:sp>
      <p:pic>
        <p:nvPicPr>
          <p:cNvPr id="2097393" name="Picture 3" descr="C:\Users\Suneet Eng\Desktop\B 99\Picture174.jpg"/>
          <p:cNvPicPr>
            <a:picLocks noChangeAspect="1" noChangeArrowheads="1"/>
          </p:cNvPicPr>
          <p:nvPr/>
        </p:nvPicPr>
        <p:blipFill>
          <a:blip r:embed="rId4" cstate="print"/>
          <a:srcRect/>
          <a:stretch>
            <a:fillRect/>
          </a:stretch>
        </p:blipFill>
        <p:spPr bwMode="auto">
          <a:xfrm>
            <a:off x="7143768" y="4857760"/>
            <a:ext cx="1778000" cy="1165225"/>
          </a:xfrm>
          <a:prstGeom prst="rect">
            <a:avLst/>
          </a:prstGeom>
          <a:noFill/>
        </p:spPr>
      </p:pic>
      <p:pic>
        <p:nvPicPr>
          <p:cNvPr id="2097394" name="Picture 2" descr="C:\Users\Suneet Eng\Desktop\B 99\Picture173.jpg"/>
          <p:cNvPicPr>
            <a:picLocks noChangeAspect="1" noChangeArrowheads="1"/>
          </p:cNvPicPr>
          <p:nvPr/>
        </p:nvPicPr>
        <p:blipFill>
          <a:blip r:embed="rId5" cstate="print"/>
          <a:srcRect/>
          <a:stretch>
            <a:fillRect/>
          </a:stretch>
        </p:blipFill>
        <p:spPr bwMode="auto">
          <a:xfrm>
            <a:off x="5572132" y="4000504"/>
            <a:ext cx="1803400" cy="1165225"/>
          </a:xfrm>
          <a:prstGeom prst="rect">
            <a:avLst/>
          </a:prstGeom>
          <a:noFill/>
        </p:spPr>
      </p:pic>
      <p:pic>
        <p:nvPicPr>
          <p:cNvPr id="2097395" name="Picture 1" descr="C:\Users\Suneet Eng\Desktop\B 99\Picture172.jpg"/>
          <p:cNvPicPr>
            <a:picLocks noChangeAspect="1" noChangeArrowheads="1"/>
          </p:cNvPicPr>
          <p:nvPr/>
        </p:nvPicPr>
        <p:blipFill>
          <a:blip r:embed="rId6" cstate="print"/>
          <a:srcRect/>
          <a:stretch>
            <a:fillRect/>
          </a:stretch>
        </p:blipFill>
        <p:spPr bwMode="auto">
          <a:xfrm>
            <a:off x="5956300" y="785794"/>
            <a:ext cx="3187700" cy="347503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ltLang="en-US"/>
          </a:p>
        </p:txBody>
      </p:sp>
      <p:sp>
        <p:nvSpPr>
          <p:cNvPr id="1048668"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ltLang="en-US"/>
          </a:p>
        </p:txBody>
      </p:sp>
      <p:sp>
        <p:nvSpPr>
          <p:cNvPr id="104866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ltLang="en-US"/>
          </a:p>
        </p:txBody>
      </p:sp>
      <p:sp>
        <p:nvSpPr>
          <p:cNvPr id="1048670" name="Rectangle 7"/>
          <p:cNvSpPr>
            <a:spLocks noGrp="1" noChangeArrowheads="1"/>
          </p:cNvSpPr>
          <p:nvPr>
            <p:ph idx="1"/>
          </p:nvPr>
        </p:nvSpPr>
        <p:spPr>
          <a:xfrm>
            <a:off x="642910" y="1000108"/>
            <a:ext cx="8321578" cy="4895850"/>
          </a:xfrm>
        </p:spPr>
        <p:txBody>
          <a:bodyPr/>
          <a:lstStyle/>
          <a:p>
            <a:pPr algn="ctr" eaLnBrk="1" hangingPunct="1">
              <a:lnSpc>
                <a:spcPct val="110000"/>
              </a:lnSpc>
              <a:buFont typeface="Arial" panose="020B0604020202020204" pitchFamily="34" charset="0"/>
              <a:buNone/>
            </a:pPr>
            <a:r>
              <a:rPr lang="zh-CN" altLang="en-AU" sz="2400" b="1" dirty="0">
                <a:latin typeface="Arial" panose="020B0604020202020204" pitchFamily="34" charset="0"/>
                <a:cs typeface="Arial" panose="020B0604020202020204" pitchFamily="34" charset="0"/>
              </a:rPr>
              <a:t>早期老视需要考虑的调节与集合需求</a:t>
            </a:r>
            <a:endParaRPr lang="en-AU" altLang="en-US" sz="2400" b="1" dirty="0">
              <a:latin typeface="Arial" panose="020B0604020202020204" pitchFamily="34" charset="0"/>
              <a:cs typeface="Arial" panose="020B0604020202020204" pitchFamily="34" charset="0"/>
            </a:endParaRPr>
          </a:p>
          <a:p>
            <a:pPr algn="ctr" eaLnBrk="1" hangingPunct="1">
              <a:lnSpc>
                <a:spcPct val="110000"/>
              </a:lnSpc>
              <a:buFont typeface="Arial" panose="020B0604020202020204" pitchFamily="34" charset="0"/>
              <a:buNone/>
            </a:pPr>
            <a:r>
              <a:rPr lang="en-AU"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zh-CN" altLang="en-US" sz="2400" dirty="0">
                <a:latin typeface="Arial" panose="020B0604020202020204" pitchFamily="34" charset="0"/>
                <a:cs typeface="Arial" panose="020B0604020202020204" pitchFamily="34" charset="0"/>
              </a:rPr>
              <a:t>接触镜</a:t>
            </a:r>
            <a:r>
              <a:rPr lang="en-US"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sym typeface="Symbol" panose="05050102010706020507"/>
              </a:rPr>
              <a:t> </a:t>
            </a:r>
            <a:r>
              <a:rPr lang="zh-CN" altLang="en-US" sz="2400" dirty="0">
                <a:latin typeface="Arial" panose="020B0604020202020204" pitchFamily="34" charset="0"/>
                <a:cs typeface="Arial" panose="020B0604020202020204" pitchFamily="34" charset="0"/>
              </a:rPr>
              <a:t>框架镜</a:t>
            </a:r>
            <a:endParaRPr lang="en-US" altLang="en-US" sz="2400" dirty="0">
              <a:latin typeface="Arial" panose="020B0604020202020204" pitchFamily="34" charset="0"/>
              <a:cs typeface="Arial" panose="020B0604020202020204" pitchFamily="34" charset="0"/>
            </a:endParaRPr>
          </a:p>
          <a:p>
            <a:pPr lvl="1" eaLnBrk="1" hangingPunct="1">
              <a:lnSpc>
                <a:spcPct val="110000"/>
              </a:lnSpc>
              <a:buFont typeface="Arial" panose="020B0604020202020204" pitchFamily="34" charset="0"/>
              <a:buChar char="‒"/>
            </a:pPr>
            <a:r>
              <a:rPr lang="zh-CN" altLang="en-US" sz="2000" dirty="0">
                <a:latin typeface="Symbol" panose="05050102010706020507" pitchFamily="18" charset="2"/>
                <a:cs typeface="Arial" panose="020B0604020202020204" pitchFamily="34" charset="0"/>
              </a:rPr>
              <a:t>近视患者配戴接触镜需要更高需求</a:t>
            </a:r>
            <a:endParaRPr lang="en-US" altLang="en-US" sz="2000" dirty="0">
              <a:latin typeface="Arial" panose="020B0604020202020204" pitchFamily="34" charset="0"/>
              <a:cs typeface="Arial" panose="020B0604020202020204" pitchFamily="34" charset="0"/>
            </a:endParaRPr>
          </a:p>
          <a:p>
            <a:pPr lvl="1" eaLnBrk="1" hangingPunct="1">
              <a:lnSpc>
                <a:spcPct val="110000"/>
              </a:lnSpc>
              <a:buFont typeface="Arial" panose="020B0604020202020204" pitchFamily="34" charset="0"/>
              <a:buChar char="‒"/>
            </a:pPr>
            <a:r>
              <a:rPr lang="zh-CN" altLang="en-US" sz="2000" dirty="0">
                <a:latin typeface="Arial" panose="020B0604020202020204" pitchFamily="34" charset="0"/>
                <a:cs typeface="Arial" panose="020B0604020202020204" pitchFamily="34" charset="0"/>
              </a:rPr>
              <a:t>远视患者配戴接触镜需要更低需求</a:t>
            </a:r>
            <a:endParaRPr lang="en-US" altLang="en-US" sz="2000" dirty="0">
              <a:latin typeface="Arial" panose="020B0604020202020204" pitchFamily="34" charset="0"/>
              <a:cs typeface="Arial" panose="020B0604020202020204" pitchFamily="34" charset="0"/>
            </a:endParaRPr>
          </a:p>
          <a:p>
            <a:pPr lvl="2" eaLnBrk="1" hangingPunct="1">
              <a:lnSpc>
                <a:spcPct val="110000"/>
              </a:lnSpc>
            </a:pPr>
            <a:r>
              <a:rPr lang="zh-CN" altLang="en-US" sz="2000" dirty="0">
                <a:latin typeface="Arial" panose="020B0604020202020204" pitchFamily="34" charset="0"/>
                <a:cs typeface="Arial" panose="020B0604020202020204" pitchFamily="34" charset="0"/>
              </a:rPr>
              <a:t>特别是高度处方</a:t>
            </a:r>
            <a:endParaRPr lang="en-US" altLang="en-US" sz="2000" dirty="0">
              <a:latin typeface="Arial" panose="020B0604020202020204" pitchFamily="34" charset="0"/>
              <a:cs typeface="Arial" panose="020B0604020202020204" pitchFamily="34" charset="0"/>
            </a:endParaRPr>
          </a:p>
          <a:p>
            <a:pPr eaLnBrk="1" hangingPunct="1">
              <a:lnSpc>
                <a:spcPct val="110000"/>
              </a:lnSpc>
            </a:pPr>
            <a:endParaRPr lang="en-US" altLang="en-US" sz="1600" dirty="0">
              <a:latin typeface="Arial" panose="020B0604020202020204" pitchFamily="34" charset="0"/>
              <a:cs typeface="Arial" panose="020B0604020202020204" pitchFamily="34" charset="0"/>
            </a:endParaRPr>
          </a:p>
          <a:p>
            <a:pPr eaLnBrk="1" hangingPunct="1">
              <a:lnSpc>
                <a:spcPct val="110000"/>
              </a:lnSpc>
            </a:pPr>
            <a:endParaRPr lang="en-US" altLang="en-US" sz="1600" dirty="0">
              <a:latin typeface="Arial" panose="020B0604020202020204" pitchFamily="34" charset="0"/>
              <a:cs typeface="Arial" panose="020B0604020202020204" pitchFamily="34" charset="0"/>
            </a:endParaRPr>
          </a:p>
          <a:p>
            <a:pPr eaLnBrk="1" hangingPunct="1">
              <a:lnSpc>
                <a:spcPct val="110000"/>
              </a:lnSpc>
            </a:pPr>
            <a:r>
              <a:rPr lang="zh-CN" altLang="en-US" sz="2400" dirty="0">
                <a:latin typeface="Arial" panose="020B0604020202020204" pitchFamily="34" charset="0"/>
                <a:cs typeface="Arial" panose="020B0604020202020204" pitchFamily="34" charset="0"/>
              </a:rPr>
              <a:t>要</a:t>
            </a:r>
            <a:r>
              <a:rPr lang="zh-CN" altLang="en-US" sz="2400" dirty="0"/>
              <a:t>注意近视眼</a:t>
            </a:r>
            <a:r>
              <a:rPr lang="zh-CN" altLang="en-US" sz="2400" dirty="0">
                <a:solidFill>
                  <a:srgbClr val="FF0000"/>
                </a:solidFill>
                <a:latin typeface="Arial" panose="020B0604020202020204" pitchFamily="34" charset="0"/>
                <a:cs typeface="Arial" panose="020B0604020202020204" pitchFamily="34" charset="0"/>
              </a:rPr>
              <a:t>早期</a:t>
            </a:r>
            <a:r>
              <a:rPr lang="zh-CN" altLang="en-US" sz="2400" dirty="0">
                <a:latin typeface="Arial" panose="020B0604020202020204" pitchFamily="34" charset="0"/>
                <a:cs typeface="Arial" panose="020B0604020202020204" pitchFamily="34" charset="0"/>
              </a:rPr>
              <a:t>老视</a:t>
            </a:r>
            <a:endParaRPr lang="en-US" altLang="en-US" sz="2400" dirty="0">
              <a:latin typeface="Arial" panose="020B0604020202020204" pitchFamily="34" charset="0"/>
              <a:cs typeface="Arial" panose="020B0604020202020204" pitchFamily="34" charset="0"/>
            </a:endParaRPr>
          </a:p>
          <a:p>
            <a:pPr lvl="1" eaLnBrk="1" hangingPunct="1">
              <a:lnSpc>
                <a:spcPct val="110000"/>
              </a:lnSpc>
              <a:buFont typeface="Arial" panose="020B0604020202020204" pitchFamily="34" charset="0"/>
              <a:buChar char="‒"/>
            </a:pPr>
            <a:r>
              <a:rPr lang="zh-CN" altLang="en-US" sz="2000" dirty="0">
                <a:latin typeface="Arial" panose="020B0604020202020204" pitchFamily="34" charset="0"/>
                <a:cs typeface="Arial" panose="020B0604020202020204" pitchFamily="34" charset="0"/>
              </a:rPr>
              <a:t>可以避免远视问题</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尽量加至最大正镜度数</a:t>
            </a:r>
            <a:r>
              <a:rPr lang="en-US" altLang="en-US" sz="2000" dirty="0">
                <a:latin typeface="Arial" panose="020B0604020202020204" pitchFamily="34" charset="0"/>
                <a:cs typeface="Arial" panose="020B0604020202020204" pitchFamily="34" charset="0"/>
              </a:rPr>
              <a:t>)</a:t>
            </a:r>
          </a:p>
          <a:p>
            <a:pPr eaLnBrk="1" hangingPunct="1">
              <a:lnSpc>
                <a:spcPct val="110000"/>
              </a:lnSpc>
              <a:buFont typeface="Arial" panose="020B0604020202020204" pitchFamily="34" charset="0"/>
              <a:buNone/>
            </a:pPr>
            <a:endParaRPr lang="en-US" altLang="en-US" sz="2800" dirty="0">
              <a:latin typeface="Arial" panose="020B0604020202020204" pitchFamily="34" charset="0"/>
              <a:cs typeface="Arial" panose="020B0604020202020204" pitchFamily="34" charset="0"/>
            </a:endParaRPr>
          </a:p>
        </p:txBody>
      </p:sp>
      <p:sp>
        <p:nvSpPr>
          <p:cNvPr id="1048671"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年龄相关性变化</a:t>
            </a:r>
          </a:p>
        </p:txBody>
      </p:sp>
      <p:pic>
        <p:nvPicPr>
          <p:cNvPr id="2097164" name="Picture 1"/>
          <p:cNvPicPr>
            <a:picLocks noChangeAspect="1"/>
          </p:cNvPicPr>
          <p:nvPr/>
        </p:nvPicPr>
        <p:blipFill>
          <a:blip r:embed="rId3" cstate="print"/>
          <a:stretch>
            <a:fillRect/>
          </a:stretch>
        </p:blipFill>
        <p:spPr>
          <a:xfrm>
            <a:off x="5796136" y="2060847"/>
            <a:ext cx="2664296" cy="2603317"/>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78" name="Rectangle 8"/>
          <p:cNvSpPr>
            <a:spLocks noChangeArrowheads="1"/>
          </p:cNvSpPr>
          <p:nvPr/>
        </p:nvSpPr>
        <p:spPr bwMode="auto">
          <a:xfrm>
            <a:off x="250825" y="1086167"/>
            <a:ext cx="8605838" cy="4130040"/>
          </a:xfrm>
          <a:prstGeom prst="rect">
            <a:avLst/>
          </a:prstGeom>
          <a:noFill/>
          <a:ln w="9525">
            <a:noFill/>
            <a:miter lim="800000"/>
          </a:ln>
        </p:spPr>
        <p:txBody>
          <a:bodyPr anchor="ctr">
            <a:spAutoFit/>
          </a:bodyPr>
          <a:lstStyle/>
          <a:p>
            <a:pPr eaLnBrk="0" hangingPunct="0">
              <a:spcBef>
                <a:spcPts val="600"/>
              </a:spcBef>
              <a:spcAft>
                <a:spcPts val="600"/>
              </a:spcAft>
              <a:buClr>
                <a:schemeClr val="bg1">
                  <a:lumMod val="50000"/>
                </a:schemeClr>
              </a:buClr>
            </a:pPr>
            <a:r>
              <a:rPr lang="zh-CN" altLang="en-US" sz="2000" b="1" dirty="0">
                <a:solidFill>
                  <a:srgbClr val="5C6F7B"/>
                </a:solidFill>
                <a:latin typeface="Arial" panose="020B0604020202020204" pitchFamily="34" charset="0"/>
              </a:rPr>
              <a:t>稳定时间</a:t>
            </a:r>
            <a:endParaRPr lang="en-GB" sz="2000" b="1" dirty="0">
              <a:solidFill>
                <a:srgbClr val="5C6F7B"/>
              </a:solidFill>
              <a:latin typeface="Arial" panose="020B0604020202020204" pitchFamily="34" charset="0"/>
            </a:endParaRPr>
          </a:p>
          <a:p>
            <a:pPr eaLnBrk="0" hangingPunct="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通常</a:t>
            </a:r>
            <a:r>
              <a:rPr lang="en-GB" sz="2000" dirty="0">
                <a:solidFill>
                  <a:srgbClr val="5C6F7B"/>
                </a:solidFill>
                <a:latin typeface="Arial" panose="020B0604020202020204" pitchFamily="34" charset="0"/>
              </a:rPr>
              <a:t>, </a:t>
            </a:r>
            <a:r>
              <a:rPr lang="en-GB" sz="2000" b="1" dirty="0">
                <a:solidFill>
                  <a:srgbClr val="5C6F7B"/>
                </a:solidFill>
                <a:latin typeface="Arial" panose="020B0604020202020204" pitchFamily="34" charset="0"/>
              </a:rPr>
              <a:t>15-20 </a:t>
            </a:r>
            <a:r>
              <a:rPr lang="zh-CN" altLang="en-US" sz="2000" b="1" dirty="0">
                <a:solidFill>
                  <a:srgbClr val="5C6F7B"/>
                </a:solidFill>
                <a:latin typeface="Arial" panose="020B0604020202020204" pitchFamily="34" charset="0"/>
              </a:rPr>
              <a:t>分钟足以使接触镜稳定、视力平稳</a:t>
            </a:r>
            <a:endParaRPr lang="en-GB" sz="2000" dirty="0">
              <a:solidFill>
                <a:srgbClr val="5C6F7B"/>
              </a:solidFill>
              <a:latin typeface="Arial" panose="020B0604020202020204" pitchFamily="34" charset="0"/>
            </a:endParaRP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在这期间</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鼓励病人到诊室外溜达</a:t>
            </a:r>
            <a:r>
              <a:rPr lang="en-GB" sz="2000" dirty="0">
                <a:solidFill>
                  <a:srgbClr val="5C6F7B"/>
                </a:solidFill>
                <a:latin typeface="Arial" panose="020B0604020202020204" pitchFamily="34" charset="0"/>
              </a:rPr>
              <a:t> </a:t>
            </a:r>
          </a:p>
          <a:p>
            <a:pPr marL="625475" lvl="1" indent="-168275" eaLnBrk="0" hangingPunct="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在一个</a:t>
            </a:r>
            <a:r>
              <a:rPr lang="zh-CN" altLang="en-US" sz="2000" i="1" dirty="0">
                <a:solidFill>
                  <a:srgbClr val="5C6F7B"/>
                </a:solidFill>
                <a:latin typeface="Arial" panose="020B0604020202020204" pitchFamily="34" charset="0"/>
              </a:rPr>
              <a:t>不太人造的环境中 </a:t>
            </a:r>
            <a:r>
              <a:rPr lang="zh-CN" altLang="en-US" sz="2000" dirty="0">
                <a:solidFill>
                  <a:srgbClr val="5C6F7B"/>
                </a:solidFill>
                <a:latin typeface="Arial" panose="020B0604020202020204" pitchFamily="34" charset="0"/>
              </a:rPr>
              <a:t>体验接触镜</a:t>
            </a:r>
            <a:r>
              <a:rPr lang="en-GB" altLang="zh-CN" sz="2000" i="1" dirty="0">
                <a:solidFill>
                  <a:srgbClr val="5C6F7B"/>
                </a:solidFill>
                <a:latin typeface="Arial" panose="020B0604020202020204" pitchFamily="34" charset="0"/>
              </a:rPr>
              <a:t>,</a:t>
            </a:r>
            <a:r>
              <a:rPr lang="en-GB" altLang="zh-CN"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探索周围的视觉世界</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看看日常物品</a:t>
            </a:r>
            <a:r>
              <a:rPr lang="en-GB" sz="2000" dirty="0">
                <a:solidFill>
                  <a:srgbClr val="5C6F7B"/>
                </a:solidFill>
                <a:latin typeface="Arial" panose="020B0604020202020204" pitchFamily="34" charset="0"/>
              </a:rPr>
              <a:t> – </a:t>
            </a:r>
            <a:r>
              <a:rPr lang="zh-CN" altLang="en-US" sz="2000" dirty="0">
                <a:solidFill>
                  <a:srgbClr val="5C6F7B"/>
                </a:solidFill>
                <a:latin typeface="Arial" panose="020B0604020202020204" pitchFamily="34" charset="0"/>
              </a:rPr>
              <a:t>手机</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墙上的海报</a:t>
            </a:r>
            <a:r>
              <a:rPr lang="en-GB" sz="2000" dirty="0">
                <a:solidFill>
                  <a:srgbClr val="5C6F7B"/>
                </a:solidFill>
                <a:latin typeface="Arial" panose="020B0604020202020204" pitchFamily="34" charset="0"/>
              </a:rPr>
              <a:t>... </a:t>
            </a:r>
          </a:p>
          <a:p>
            <a:pPr eaLnBrk="0" hangingPunct="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b="1" dirty="0">
                <a:solidFill>
                  <a:srgbClr val="5C6F7B"/>
                </a:solidFill>
                <a:latin typeface="Arial" panose="020B0604020202020204" pitchFamily="34" charset="0"/>
              </a:rPr>
              <a:t>确保最佳的房间照明</a:t>
            </a:r>
            <a:endParaRPr lang="en-GB" sz="2000" b="1" dirty="0">
              <a:solidFill>
                <a:srgbClr val="5C6F7B"/>
              </a:solidFill>
              <a:latin typeface="Arial" panose="020B0604020202020204" pitchFamily="34" charset="0"/>
            </a:endParaRPr>
          </a:p>
          <a:p>
            <a:pPr lvl="1" eaLnBrk="0" hangingPunct="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有助于控制瞳孔大小</a:t>
            </a:r>
            <a:r>
              <a:rPr lang="en-GB" sz="2000" dirty="0">
                <a:solidFill>
                  <a:srgbClr val="5C6F7B"/>
                </a:solidFill>
                <a:latin typeface="Arial" panose="020B0604020202020204" pitchFamily="34" charset="0"/>
              </a:rPr>
              <a:t> </a:t>
            </a:r>
          </a:p>
          <a:p>
            <a:pPr eaLnBrk="0" hangingPunct="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b="1" dirty="0">
                <a:solidFill>
                  <a:srgbClr val="FF0000"/>
                </a:solidFill>
                <a:latin typeface="Arial" panose="020B0604020202020204" pitchFamily="34" charset="0"/>
              </a:rPr>
              <a:t>忘记综合验光盘</a:t>
            </a:r>
            <a:endParaRPr lang="en-GB" sz="2000" b="1" dirty="0">
              <a:solidFill>
                <a:srgbClr val="FF0000"/>
              </a:solidFill>
              <a:latin typeface="Arial" panose="020B0604020202020204" pitchFamily="34" charset="0"/>
            </a:endParaRPr>
          </a:p>
          <a:p>
            <a:pPr lvl="1" eaLnBrk="0" hangingPunct="0">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使用试镜架或简单的翻转拍</a:t>
            </a:r>
            <a:endParaRPr lang="en-GB" sz="2000" dirty="0">
              <a:solidFill>
                <a:srgbClr val="5C6F7B"/>
              </a:solidFill>
              <a:latin typeface="Arial" panose="020B0604020202020204" pitchFamily="34" charset="0"/>
            </a:endParaRPr>
          </a:p>
        </p:txBody>
      </p:sp>
      <p:sp>
        <p:nvSpPr>
          <p:cNvPr id="1049479"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视觉功能的检测</a:t>
            </a:r>
            <a:endParaRPr lang="de-DE" altLang="en-US" sz="2800" dirty="0">
              <a:solidFill>
                <a:schemeClr val="bg1"/>
              </a:solidFill>
              <a:latin typeface="Arial" panose="020B0604020202020204" pitchFamily="34" charset="0"/>
            </a:endParaRPr>
          </a:p>
        </p:txBody>
      </p:sp>
      <p:pic>
        <p:nvPicPr>
          <p:cNvPr id="2097396" name="Picture 2" descr="C:\Users\Suneet Eng\Desktop\B 99\Picture176.jpg"/>
          <p:cNvPicPr>
            <a:picLocks noChangeAspect="1" noChangeArrowheads="1"/>
          </p:cNvPicPr>
          <p:nvPr/>
        </p:nvPicPr>
        <p:blipFill>
          <a:blip r:embed="rId3" cstate="print"/>
          <a:srcRect/>
          <a:stretch>
            <a:fillRect/>
          </a:stretch>
        </p:blipFill>
        <p:spPr bwMode="auto">
          <a:xfrm>
            <a:off x="7215206" y="4357694"/>
            <a:ext cx="1816100" cy="1627188"/>
          </a:xfrm>
          <a:prstGeom prst="rect">
            <a:avLst/>
          </a:prstGeom>
          <a:noFill/>
        </p:spPr>
      </p:pic>
      <p:pic>
        <p:nvPicPr>
          <p:cNvPr id="2097397" name="Picture 1" descr="C:\Users\Suneet Eng\Desktop\B 99\Picture175.jpg"/>
          <p:cNvPicPr>
            <a:picLocks noChangeAspect="1" noChangeArrowheads="1"/>
          </p:cNvPicPr>
          <p:nvPr/>
        </p:nvPicPr>
        <p:blipFill>
          <a:blip r:embed="rId4" cstate="print"/>
          <a:srcRect/>
          <a:stretch>
            <a:fillRect/>
          </a:stretch>
        </p:blipFill>
        <p:spPr bwMode="auto">
          <a:xfrm>
            <a:off x="5286380" y="3929066"/>
            <a:ext cx="1841500" cy="1920875"/>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83" name="Rectangle 3"/>
          <p:cNvSpPr>
            <a:spLocks noGrp="1" noChangeArrowheads="1"/>
          </p:cNvSpPr>
          <p:nvPr>
            <p:ph type="body" sz="half" idx="1"/>
          </p:nvPr>
        </p:nvSpPr>
        <p:spPr>
          <a:xfrm>
            <a:off x="457200" y="1412875"/>
            <a:ext cx="5554663" cy="936625"/>
          </a:xfrm>
        </p:spPr>
        <p:txBody>
          <a:bodyPr lIns="0" tIns="0" rIns="0" bIns="0"/>
          <a:lstStyle/>
          <a:p>
            <a:pPr marL="0" indent="0" defTabSz="448945" eaLnBrk="1" hangingPunct="1">
              <a:lnSpc>
                <a:spcPct val="95000"/>
              </a:lnSpc>
              <a:spcBef>
                <a:spcPct val="0"/>
              </a:spcBef>
              <a:buClr>
                <a:schemeClr val="bg1">
                  <a:lumMod val="50000"/>
                </a:schemeClr>
              </a:buClr>
              <a:buNone/>
              <a:tabLst>
                <a:tab pos="569595" algn="l"/>
                <a:tab pos="1483995" algn="l"/>
                <a:tab pos="2398395" algn="l"/>
                <a:tab pos="3312795" algn="l"/>
                <a:tab pos="4227195" algn="l"/>
                <a:tab pos="5141595" algn="l"/>
                <a:tab pos="6055995" algn="l"/>
                <a:tab pos="6970395" algn="l"/>
                <a:tab pos="7884795" algn="l"/>
                <a:tab pos="8799195" algn="l"/>
                <a:tab pos="9713595" algn="l"/>
              </a:tabLst>
            </a:pPr>
            <a:r>
              <a:rPr lang="zh-CN" altLang="en-US" sz="2000" dirty="0"/>
              <a:t>考虑使用视觉模拟评分法（</a:t>
            </a:r>
            <a:r>
              <a:rPr lang="en-GB" sz="2000" dirty="0"/>
              <a:t>Consider using V</a:t>
            </a:r>
            <a:r>
              <a:rPr lang="en-GB" sz="2000" i="1" dirty="0"/>
              <a:t>isual Analogue </a:t>
            </a:r>
            <a:r>
              <a:rPr lang="en-GB" sz="2000" dirty="0"/>
              <a:t>Scales</a:t>
            </a:r>
            <a:r>
              <a:rPr lang="zh-CN" altLang="en-US" sz="2000" dirty="0"/>
              <a:t>）</a:t>
            </a:r>
            <a:endParaRPr lang="en-GB" sz="2000" dirty="0"/>
          </a:p>
          <a:p>
            <a:pPr defTabSz="448945" eaLnBrk="1" hangingPunct="1">
              <a:spcBef>
                <a:spcPts val="600"/>
              </a:spcBef>
              <a:buClr>
                <a:schemeClr val="bg1">
                  <a:lumMod val="50000"/>
                </a:schemeClr>
              </a:buClr>
              <a:tabLst>
                <a:tab pos="569595" algn="l"/>
                <a:tab pos="1483995" algn="l"/>
                <a:tab pos="2398395" algn="l"/>
                <a:tab pos="3312795" algn="l"/>
                <a:tab pos="4227195" algn="l"/>
                <a:tab pos="5141595" algn="l"/>
                <a:tab pos="6055995" algn="l"/>
                <a:tab pos="6970395" algn="l"/>
                <a:tab pos="7884795" algn="l"/>
                <a:tab pos="8799195" algn="l"/>
                <a:tab pos="9713595" algn="l"/>
              </a:tabLst>
            </a:pPr>
            <a:r>
              <a:rPr lang="zh-CN" altLang="en-US" sz="2000" dirty="0"/>
              <a:t>用</a:t>
            </a:r>
            <a:r>
              <a:rPr lang="en-GB" sz="2000" dirty="0"/>
              <a:t>0-10, 0-100% </a:t>
            </a:r>
            <a:r>
              <a:rPr lang="zh-CN" altLang="en-US" sz="2000" dirty="0"/>
              <a:t>来评分</a:t>
            </a:r>
            <a:endParaRPr lang="en-GB" sz="2000" dirty="0"/>
          </a:p>
          <a:p>
            <a:pPr marL="0" indent="0" defTabSz="448945" eaLnBrk="1" hangingPunct="1">
              <a:lnSpc>
                <a:spcPct val="95000"/>
              </a:lnSpc>
              <a:spcBef>
                <a:spcPct val="0"/>
              </a:spcBef>
              <a:buClr>
                <a:schemeClr val="bg1">
                  <a:lumMod val="50000"/>
                </a:schemeClr>
              </a:buClr>
              <a:buSzPct val="45000"/>
              <a:tabLst>
                <a:tab pos="569595" algn="l"/>
                <a:tab pos="1483995" algn="l"/>
                <a:tab pos="2398395" algn="l"/>
                <a:tab pos="3312795" algn="l"/>
                <a:tab pos="4227195" algn="l"/>
                <a:tab pos="5141595" algn="l"/>
                <a:tab pos="6055995" algn="l"/>
                <a:tab pos="6970395" algn="l"/>
                <a:tab pos="7884795" algn="l"/>
                <a:tab pos="8799195" algn="l"/>
                <a:tab pos="9713595" algn="l"/>
              </a:tabLst>
            </a:pPr>
            <a:endParaRPr lang="en-GB" sz="2400" dirty="0"/>
          </a:p>
        </p:txBody>
      </p:sp>
      <p:sp>
        <p:nvSpPr>
          <p:cNvPr id="1049484" name="Rectangle 5"/>
          <p:cNvSpPr>
            <a:spLocks noChangeArrowheads="1"/>
          </p:cNvSpPr>
          <p:nvPr/>
        </p:nvSpPr>
        <p:spPr bwMode="auto">
          <a:xfrm>
            <a:off x="519113" y="4881563"/>
            <a:ext cx="8229600" cy="923925"/>
          </a:xfrm>
          <a:prstGeom prst="rect">
            <a:avLst/>
          </a:prstGeom>
          <a:noFill/>
          <a:ln w="9525">
            <a:noFill/>
            <a:miter lim="800000"/>
          </a:ln>
        </p:spPr>
        <p:txBody>
          <a:bodyPr/>
          <a:lstStyle/>
          <a:p>
            <a:pPr marL="342900" indent="-342900" algn="ctr" eaLnBrk="0" hangingPunct="0">
              <a:spcBef>
                <a:spcPts val="600"/>
              </a:spcBef>
            </a:pPr>
            <a:r>
              <a:rPr lang="zh-CN" altLang="en-US" sz="2000" b="1" dirty="0">
                <a:solidFill>
                  <a:srgbClr val="5C6F7B"/>
                </a:solidFill>
                <a:latin typeface="Arial" panose="020B0604020202020204" pitchFamily="34" charset="0"/>
              </a:rPr>
              <a:t>仅仅在诊室检查的基础上就进行“成功”的预测“很可能”是</a:t>
            </a:r>
            <a:r>
              <a:rPr lang="zh-CN" altLang="en-US" sz="2000" b="1" i="1" dirty="0">
                <a:solidFill>
                  <a:srgbClr val="5C6F7B"/>
                </a:solidFill>
                <a:latin typeface="Arial" panose="020B0604020202020204" pitchFamily="34" charset="0"/>
              </a:rPr>
              <a:t>不明智的</a:t>
            </a:r>
            <a:endParaRPr lang="en-GB" sz="2000" b="1" i="1" dirty="0">
              <a:solidFill>
                <a:srgbClr val="5C6F7B"/>
              </a:solidFill>
              <a:latin typeface="Arial" panose="020B0604020202020204" pitchFamily="34" charset="0"/>
            </a:endParaRPr>
          </a:p>
        </p:txBody>
      </p:sp>
      <p:sp>
        <p:nvSpPr>
          <p:cNvPr id="1049485" name="Rectangle 6"/>
          <p:cNvSpPr>
            <a:spLocks noChangeArrowheads="1"/>
          </p:cNvSpPr>
          <p:nvPr/>
        </p:nvSpPr>
        <p:spPr bwMode="auto">
          <a:xfrm>
            <a:off x="395288" y="2997200"/>
            <a:ext cx="8135937" cy="1640840"/>
          </a:xfrm>
          <a:prstGeom prst="rect">
            <a:avLst/>
          </a:prstGeom>
          <a:noFill/>
          <a:ln w="9525">
            <a:noFill/>
            <a:miter lim="800000"/>
          </a:ln>
        </p:spPr>
        <p:txBody>
          <a:bodyPr>
            <a:spAutoFit/>
          </a:bodyPr>
          <a:lstStyle/>
          <a:p>
            <a:pPr algn="ctr">
              <a:spcBef>
                <a:spcPts val="600"/>
              </a:spcBef>
            </a:pPr>
            <a:r>
              <a:rPr lang="zh-CN" altLang="en-US" sz="2000" dirty="0">
                <a:solidFill>
                  <a:srgbClr val="5C6F7B"/>
                </a:solidFill>
                <a:latin typeface="Arial" panose="020B0604020202020204" pitchFamily="34" charset="0"/>
              </a:rPr>
              <a:t>在</a:t>
            </a:r>
            <a:r>
              <a:rPr lang="en-GB" sz="2000" dirty="0">
                <a:solidFill>
                  <a:srgbClr val="5C6F7B"/>
                </a:solidFill>
                <a:latin typeface="Arial" panose="020B0604020202020204" pitchFamily="34" charset="0"/>
              </a:rPr>
              <a:t>1-10 </a:t>
            </a:r>
            <a:r>
              <a:rPr lang="zh-CN" altLang="en-US" sz="2000" dirty="0">
                <a:solidFill>
                  <a:srgbClr val="5C6F7B"/>
                </a:solidFill>
                <a:latin typeface="Arial" panose="020B0604020202020204" pitchFamily="34" charset="0"/>
              </a:rPr>
              <a:t>的等级中，</a:t>
            </a:r>
            <a:r>
              <a:rPr lang="en-GB" sz="2000" dirty="0">
                <a:solidFill>
                  <a:srgbClr val="5C6F7B"/>
                </a:solidFill>
                <a:latin typeface="Arial" panose="020B0604020202020204" pitchFamily="34" charset="0"/>
              </a:rPr>
              <a:t> &gt;7 </a:t>
            </a:r>
            <a:r>
              <a:rPr lang="zh-CN" altLang="en-US" sz="2000" dirty="0">
                <a:solidFill>
                  <a:srgbClr val="5C6F7B"/>
                </a:solidFill>
                <a:latin typeface="Arial" panose="020B0604020202020204" pitchFamily="34" charset="0"/>
              </a:rPr>
              <a:t>就是好结果</a:t>
            </a:r>
            <a:r>
              <a:rPr lang="en-GB" sz="2000" dirty="0">
                <a:solidFill>
                  <a:srgbClr val="5C6F7B"/>
                </a:solidFill>
                <a:latin typeface="Arial" panose="020B0604020202020204" pitchFamily="34" charset="0"/>
              </a:rPr>
              <a:t>!</a:t>
            </a:r>
          </a:p>
          <a:p>
            <a:pPr algn="ctr">
              <a:spcBef>
                <a:spcPts val="600"/>
              </a:spcBef>
            </a:pPr>
            <a:r>
              <a:rPr lang="zh-CN" altLang="en-US" sz="2000" b="1" i="1" dirty="0">
                <a:solidFill>
                  <a:srgbClr val="5C6F7B"/>
                </a:solidFill>
                <a:latin typeface="Arial" panose="020B0604020202020204" pitchFamily="34" charset="0"/>
              </a:rPr>
              <a:t>如果患者对他们的视觉满意</a:t>
            </a:r>
            <a:endParaRPr lang="en-GB" sz="2000" b="1" i="1" dirty="0">
              <a:solidFill>
                <a:srgbClr val="5C6F7B"/>
              </a:solidFill>
              <a:latin typeface="Arial" panose="020B0604020202020204" pitchFamily="34" charset="0"/>
            </a:endParaRPr>
          </a:p>
          <a:p>
            <a:pPr algn="ctr">
              <a:spcBef>
                <a:spcPts val="600"/>
              </a:spcBef>
            </a:pPr>
            <a:r>
              <a:rPr lang="zh-CN" altLang="en-US" sz="2000" dirty="0">
                <a:solidFill>
                  <a:srgbClr val="FF0000"/>
                </a:solidFill>
                <a:latin typeface="Arial" panose="020B0604020202020204" pitchFamily="34" charset="0"/>
              </a:rPr>
              <a:t>不要尝试完善到</a:t>
            </a:r>
            <a:r>
              <a:rPr lang="en-GB" sz="2000" dirty="0">
                <a:solidFill>
                  <a:srgbClr val="FF0000"/>
                </a:solidFill>
                <a:latin typeface="Arial" panose="020B0604020202020204" pitchFamily="34" charset="0"/>
              </a:rPr>
              <a:t> </a:t>
            </a:r>
            <a:r>
              <a:rPr lang="en-GB" sz="2000" dirty="0">
                <a:solidFill>
                  <a:srgbClr val="5C6F7B"/>
                </a:solidFill>
                <a:latin typeface="Arial" panose="020B0604020202020204" pitchFamily="34" charset="0"/>
              </a:rPr>
              <a:t> 6/6 &amp; N5                                     </a:t>
            </a:r>
          </a:p>
          <a:p>
            <a:pPr algn="ctr">
              <a:spcBef>
                <a:spcPts val="600"/>
              </a:spcBef>
            </a:pPr>
            <a:endParaRPr lang="en-GB" sz="2000" dirty="0">
              <a:solidFill>
                <a:srgbClr val="5C6F7B"/>
              </a:solidFill>
              <a:latin typeface="Arial" panose="020B0604020202020204" pitchFamily="34" charset="0"/>
            </a:endParaRPr>
          </a:p>
        </p:txBody>
      </p:sp>
      <p:sp>
        <p:nvSpPr>
          <p:cNvPr id="1049486"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表现的评估</a:t>
            </a:r>
            <a:endParaRPr lang="de-DE" altLang="en-US" sz="2800" dirty="0">
              <a:solidFill>
                <a:schemeClr val="bg1"/>
              </a:solidFill>
              <a:latin typeface="Arial" panose="020B0604020202020204" pitchFamily="34" charset="0"/>
            </a:endParaRPr>
          </a:p>
        </p:txBody>
      </p:sp>
      <p:pic>
        <p:nvPicPr>
          <p:cNvPr id="2097398" name="Picture 1" descr="C:\Users\Suneet Eng\Desktop\B 99\Picture177.jpg"/>
          <p:cNvPicPr>
            <a:picLocks noChangeAspect="1" noChangeArrowheads="1"/>
          </p:cNvPicPr>
          <p:nvPr/>
        </p:nvPicPr>
        <p:blipFill>
          <a:blip r:embed="rId3" cstate="print"/>
          <a:srcRect/>
          <a:stretch>
            <a:fillRect/>
          </a:stretch>
        </p:blipFill>
        <p:spPr bwMode="auto">
          <a:xfrm>
            <a:off x="6000760" y="928670"/>
            <a:ext cx="2828925" cy="2109787"/>
          </a:xfrm>
          <a:prstGeom prst="rect">
            <a:avLst/>
          </a:prstGeom>
          <a:noFill/>
        </p:spPr>
      </p:pic>
    </p:spTree>
  </p:cSld>
  <p:clrMapOvr>
    <a:masterClrMapping/>
  </p:clrMapOvr>
  <p:transition spd="med" advClick="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0" name="Text Box 12"/>
          <p:cNvSpPr txBox="1">
            <a:spLocks noChangeArrowheads="1"/>
          </p:cNvSpPr>
          <p:nvPr/>
        </p:nvSpPr>
        <p:spPr bwMode="auto">
          <a:xfrm>
            <a:off x="250825" y="1079500"/>
            <a:ext cx="8678863" cy="4876799"/>
          </a:xfrm>
          <a:prstGeom prst="rect">
            <a:avLst/>
          </a:prstGeom>
          <a:noFill/>
          <a:ln w="12700">
            <a:noFill/>
            <a:miter lim="800000"/>
          </a:ln>
        </p:spPr>
        <p:txBody>
          <a:bodyPr>
            <a:spAutoFit/>
          </a:bodyPr>
          <a:lstStyle/>
          <a:p>
            <a:pPr>
              <a:spcBef>
                <a:spcPct val="20000"/>
              </a:spcBef>
              <a:spcAft>
                <a:spcPct val="5000"/>
              </a:spcAft>
              <a:buClr>
                <a:schemeClr val="bg1">
                  <a:lumMod val="50000"/>
                </a:schemeClr>
              </a:buClr>
              <a:buFont typeface="Arial" panose="020B0604020202020204" pitchFamily="34" charset="0"/>
              <a:buChar char="•"/>
            </a:pPr>
            <a:r>
              <a:rPr lang="en-GB" dirty="0">
                <a:solidFill>
                  <a:srgbClr val="5C6F7B"/>
                </a:solidFill>
                <a:cs typeface="Arial" panose="020B0604020202020204" pitchFamily="34" charset="0"/>
              </a:rPr>
              <a:t> </a:t>
            </a:r>
            <a:r>
              <a:rPr lang="zh-CN" altLang="en-US" b="1" dirty="0">
                <a:solidFill>
                  <a:srgbClr val="5C6F7B"/>
                </a:solidFill>
                <a:cs typeface="Arial" panose="020B0604020202020204" pitchFamily="34" charset="0"/>
              </a:rPr>
              <a:t>使用试镜架及全孔径试镜箱镜片</a:t>
            </a:r>
            <a:endParaRPr lang="en-GB" b="1"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cs typeface="Arial" panose="020B0604020202020204" pitchFamily="34" charset="0"/>
              </a:rPr>
              <a:t>有助于保持接近正常的视觉环境、双眼性及瞳孔大小</a:t>
            </a:r>
            <a:endParaRPr lang="en-GB" dirty="0">
              <a:solidFill>
                <a:srgbClr val="5C6F7B"/>
              </a:solidFill>
              <a:latin typeface="Arial" panose="020B0604020202020204" pitchFamily="34" charset="0"/>
              <a:cs typeface="Arial" panose="020B0604020202020204" pitchFamily="34" charset="0"/>
            </a:endParaRPr>
          </a:p>
          <a:p>
            <a:pPr marL="168275" indent="-168275">
              <a:spcBef>
                <a:spcPct val="20000"/>
              </a:spcBef>
              <a:spcAft>
                <a:spcPct val="5000"/>
              </a:spcAft>
              <a:buClr>
                <a:schemeClr val="bg1">
                  <a:lumMod val="50000"/>
                </a:schemeClr>
              </a:buClr>
              <a:buFont typeface="Arial" panose="020B0604020202020204" pitchFamily="34" charset="0"/>
              <a:buChar char="•"/>
            </a:pPr>
            <a:r>
              <a:rPr lang="zh-CN" altLang="en-US" b="1" dirty="0">
                <a:solidFill>
                  <a:srgbClr val="5C6F7B"/>
                </a:solidFill>
                <a:latin typeface="Arial" panose="020B0604020202020204" pitchFamily="34" charset="0"/>
                <a:cs typeface="Arial" panose="020B0604020202020204" pitchFamily="34" charset="0"/>
              </a:rPr>
              <a:t>用双眼验光取代单眼验光</a:t>
            </a:r>
            <a:r>
              <a:rPr lang="en-GB" b="1" dirty="0">
                <a:solidFill>
                  <a:srgbClr val="5C6F7B"/>
                </a:solidFill>
                <a:latin typeface="Arial" panose="020B0604020202020204" pitchFamily="34" charset="0"/>
                <a:cs typeface="Arial" panose="020B0604020202020204" pitchFamily="34" charset="0"/>
              </a:rPr>
              <a:t> </a:t>
            </a:r>
          </a:p>
          <a:p>
            <a:pPr marL="742950" lvl="1" indent="-285750">
              <a:spcBef>
                <a:spcPct val="20000"/>
              </a:spcBef>
              <a:spcAft>
                <a:spcPct val="5000"/>
              </a:spcAft>
              <a:buClr>
                <a:schemeClr val="bg1">
                  <a:lumMod val="50000"/>
                </a:schemeClr>
              </a:buClr>
              <a:buFont typeface="Arial" panose="020B0604020202020204" pitchFamily="34" charset="0"/>
              <a:buChar char="‒"/>
            </a:pPr>
            <a:r>
              <a:rPr lang="en-GB" dirty="0">
                <a:solidFill>
                  <a:srgbClr val="5C6F7B"/>
                </a:solidFill>
                <a:latin typeface="Arial" panose="020B0604020202020204" pitchFamily="34" charset="0"/>
                <a:cs typeface="Arial" panose="020B0604020202020204" pitchFamily="34" charset="0"/>
              </a:rPr>
              <a:t>with </a:t>
            </a:r>
            <a:r>
              <a:rPr lang="zh-CN" altLang="en-US" dirty="0">
                <a:solidFill>
                  <a:srgbClr val="5C6F7B"/>
                </a:solidFill>
                <a:latin typeface="Arial" panose="020B0604020202020204" pitchFamily="34" charset="0"/>
                <a:cs typeface="Arial" panose="020B0604020202020204" pitchFamily="34" charset="0"/>
              </a:rPr>
              <a:t>用</a:t>
            </a:r>
            <a:r>
              <a:rPr lang="en-GB" dirty="0">
                <a:solidFill>
                  <a:srgbClr val="5C6F7B"/>
                </a:solidFill>
                <a:latin typeface="Arial" panose="020B0604020202020204" pitchFamily="34" charset="0"/>
                <a:cs typeface="Arial" panose="020B0604020202020204" pitchFamily="34" charset="0"/>
              </a:rPr>
              <a:t>+0.75 DS </a:t>
            </a:r>
            <a:r>
              <a:rPr lang="zh-CN" altLang="en-US" dirty="0">
                <a:solidFill>
                  <a:srgbClr val="5C6F7B"/>
                </a:solidFill>
                <a:latin typeface="Arial" panose="020B0604020202020204" pitchFamily="34" charset="0"/>
              </a:rPr>
              <a:t>或</a:t>
            </a:r>
            <a:r>
              <a:rPr lang="en-GB" dirty="0">
                <a:solidFill>
                  <a:srgbClr val="5C6F7B"/>
                </a:solidFill>
                <a:latin typeface="Arial" panose="020B0604020202020204" pitchFamily="34" charset="0"/>
                <a:cs typeface="Arial" panose="020B0604020202020204" pitchFamily="34" charset="0"/>
              </a:rPr>
              <a:t> +1.00 DS</a:t>
            </a:r>
            <a:r>
              <a:rPr lang="zh-CN" altLang="en-US" dirty="0">
                <a:solidFill>
                  <a:srgbClr val="FF0000"/>
                </a:solidFill>
                <a:latin typeface="Arial" panose="020B0604020202020204" pitchFamily="34" charset="0"/>
              </a:rPr>
              <a:t>雾视取代遮盖</a:t>
            </a:r>
            <a:r>
              <a:rPr lang="zh-CN" altLang="en-US" dirty="0">
                <a:solidFill>
                  <a:srgbClr val="5C6F7B"/>
                </a:solidFill>
                <a:latin typeface="Arial" panose="020B0604020202020204" pitchFamily="34" charset="0"/>
                <a:cs typeface="Arial" panose="020B0604020202020204" pitchFamily="34" charset="0"/>
              </a:rPr>
              <a:t>该眼</a:t>
            </a:r>
            <a:endParaRPr lang="en-GB"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cs typeface="Arial" panose="020B0604020202020204" pitchFamily="34" charset="0"/>
              </a:rPr>
              <a:t>检查确保视力被雾视</a:t>
            </a:r>
            <a:r>
              <a:rPr lang="en-GB" dirty="0">
                <a:solidFill>
                  <a:srgbClr val="5C6F7B"/>
                </a:solidFill>
                <a:latin typeface="Arial" panose="020B0604020202020204" pitchFamily="34" charset="0"/>
                <a:cs typeface="Arial" panose="020B0604020202020204" pitchFamily="34" charset="0"/>
              </a:rPr>
              <a:t> 2 </a:t>
            </a:r>
            <a:r>
              <a:rPr lang="zh-CN" altLang="en-US" dirty="0">
                <a:solidFill>
                  <a:srgbClr val="5C6F7B"/>
                </a:solidFill>
                <a:latin typeface="Arial" panose="020B0604020202020204" pitchFamily="34" charset="0"/>
                <a:cs typeface="Arial" panose="020B0604020202020204" pitchFamily="34" charset="0"/>
              </a:rPr>
              <a:t>行</a:t>
            </a:r>
            <a:endParaRPr lang="en-GB" dirty="0">
              <a:solidFill>
                <a:srgbClr val="5C6F7B"/>
              </a:solidFill>
              <a:latin typeface="Arial" panose="020B0604020202020204" pitchFamily="34" charset="0"/>
              <a:cs typeface="Arial" panose="020B0604020202020204" pitchFamily="34" charset="0"/>
            </a:endParaRPr>
          </a:p>
          <a:p>
            <a:pPr>
              <a:spcBef>
                <a:spcPct val="20000"/>
              </a:spcBef>
              <a:spcAft>
                <a:spcPct val="5000"/>
              </a:spcAft>
              <a:buClr>
                <a:schemeClr val="bg1">
                  <a:lumMod val="50000"/>
                </a:schemeClr>
              </a:buClr>
              <a:buFont typeface="Arial" panose="020B0604020202020204" pitchFamily="34" charset="0"/>
              <a:buChar char="•"/>
            </a:pPr>
            <a:r>
              <a:rPr lang="en-GB" dirty="0">
                <a:solidFill>
                  <a:srgbClr val="5C6F7B"/>
                </a:solidFill>
                <a:latin typeface="Arial" panose="020B0604020202020204" pitchFamily="34" charset="0"/>
                <a:cs typeface="Arial" panose="020B0604020202020204" pitchFamily="34" charset="0"/>
              </a:rPr>
              <a:t> </a:t>
            </a:r>
            <a:r>
              <a:rPr lang="zh-CN" altLang="en-US" dirty="0">
                <a:solidFill>
                  <a:srgbClr val="5C6F7B"/>
                </a:solidFill>
                <a:latin typeface="Arial" panose="020B0604020202020204" pitchFamily="34" charset="0"/>
                <a:cs typeface="Arial" panose="020B0604020202020204" pitchFamily="34" charset="0"/>
              </a:rPr>
              <a:t>注视远视力表，开始以</a:t>
            </a:r>
            <a:r>
              <a:rPr lang="en-GB" altLang="zh-CN" dirty="0">
                <a:solidFill>
                  <a:srgbClr val="5C6F7B"/>
                </a:solidFill>
                <a:latin typeface="Arial" panose="020B0604020202020204" pitchFamily="34" charset="0"/>
              </a:rPr>
              <a:t>0.25 D</a:t>
            </a:r>
            <a:r>
              <a:rPr lang="zh-CN" altLang="en-US" dirty="0">
                <a:solidFill>
                  <a:srgbClr val="5C6F7B"/>
                </a:solidFill>
                <a:latin typeface="Arial" panose="020B0604020202020204" pitchFamily="34" charset="0"/>
              </a:rPr>
              <a:t>为梯度增加正镜度</a:t>
            </a:r>
            <a:r>
              <a:rPr lang="en-GB" dirty="0">
                <a:solidFill>
                  <a:srgbClr val="5C6F7B"/>
                </a:solidFill>
                <a:latin typeface="Arial" panose="020B0604020202020204" pitchFamily="34" charset="0"/>
                <a:cs typeface="Arial" panose="020B0604020202020204" pitchFamily="34" charset="0"/>
              </a:rPr>
              <a:t> </a:t>
            </a: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如果接受了</a:t>
            </a:r>
            <a:r>
              <a:rPr lang="en-GB" dirty="0">
                <a:solidFill>
                  <a:srgbClr val="5C6F7B"/>
                </a:solidFill>
                <a:latin typeface="Arial" panose="020B0604020202020204" pitchFamily="34" charset="0"/>
                <a:cs typeface="Arial" panose="020B0604020202020204" pitchFamily="34" charset="0"/>
              </a:rPr>
              <a:t>0.25 D</a:t>
            </a:r>
            <a:r>
              <a:rPr lang="zh-CN" altLang="en-US" dirty="0">
                <a:solidFill>
                  <a:srgbClr val="5C6F7B"/>
                </a:solidFill>
                <a:latin typeface="Arial" panose="020B0604020202020204" pitchFamily="34" charset="0"/>
                <a:cs typeface="Arial" panose="020B0604020202020204" pitchFamily="34" charset="0"/>
              </a:rPr>
              <a:t>，加在试镜架上，并继续直至报告视力下降</a:t>
            </a:r>
            <a:endParaRPr lang="en-GB"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检查</a:t>
            </a:r>
            <a:r>
              <a:rPr lang="en-GB" dirty="0">
                <a:solidFill>
                  <a:srgbClr val="5C6F7B"/>
                </a:solidFill>
                <a:latin typeface="Arial" panose="020B0604020202020204" pitchFamily="34" charset="0"/>
                <a:cs typeface="Arial" panose="020B0604020202020204" pitchFamily="34" charset="0"/>
              </a:rPr>
              <a:t>±0.25 D</a:t>
            </a:r>
            <a:r>
              <a:rPr lang="zh-CN" altLang="en-US" dirty="0">
                <a:solidFill>
                  <a:srgbClr val="5C6F7B"/>
                </a:solidFill>
                <a:latin typeface="Arial" panose="020B0604020202020204" pitchFamily="34" charset="0"/>
                <a:cs typeface="Arial" panose="020B0604020202020204" pitchFamily="34" charset="0"/>
              </a:rPr>
              <a:t>，只在能够读出更多字母时增加负镜度</a:t>
            </a:r>
            <a:endParaRPr lang="en-GB"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cs typeface="Arial" panose="020B0604020202020204" pitchFamily="34" charset="0"/>
              </a:rPr>
              <a:t>当患者报告“看起来更清楚”时</a:t>
            </a:r>
            <a:r>
              <a:rPr lang="zh-CN" altLang="en-US" dirty="0">
                <a:solidFill>
                  <a:srgbClr val="FF0000"/>
                </a:solidFill>
                <a:latin typeface="Arial" panose="020B0604020202020204" pitchFamily="34" charset="0"/>
                <a:cs typeface="Arial" panose="020B0604020202020204" pitchFamily="34" charset="0"/>
              </a:rPr>
              <a:t>不要</a:t>
            </a:r>
            <a:r>
              <a:rPr lang="zh-CN" altLang="en-US" dirty="0">
                <a:solidFill>
                  <a:srgbClr val="5C6F7B"/>
                </a:solidFill>
                <a:latin typeface="Arial" panose="020B0604020202020204" pitchFamily="34" charset="0"/>
                <a:cs typeface="Arial" panose="020B0604020202020204" pitchFamily="34" charset="0"/>
              </a:rPr>
              <a:t>加更多负镜</a:t>
            </a:r>
            <a:endParaRPr lang="en-GB"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不要管患者报告的亮度差异</a:t>
            </a:r>
            <a:endParaRPr lang="en-GB" dirty="0">
              <a:solidFill>
                <a:srgbClr val="5C6F7B"/>
              </a:solidFill>
              <a:latin typeface="Arial" panose="020B0604020202020204" pitchFamily="34" charset="0"/>
              <a:cs typeface="Arial" panose="020B0604020202020204" pitchFamily="34" charset="0"/>
            </a:endParaRPr>
          </a:p>
          <a:p>
            <a:pPr>
              <a:spcBef>
                <a:spcPct val="20000"/>
              </a:spcBef>
              <a:spcAft>
                <a:spcPct val="5000"/>
              </a:spcAft>
              <a:buClr>
                <a:schemeClr val="bg1">
                  <a:lumMod val="50000"/>
                </a:schemeClr>
              </a:buClr>
              <a:buFont typeface="Arial" panose="020B0604020202020204" pitchFamily="34" charset="0"/>
              <a:buChar char="•"/>
            </a:pPr>
            <a:r>
              <a:rPr lang="en-GB" dirty="0">
                <a:solidFill>
                  <a:srgbClr val="5C6F7B"/>
                </a:solidFill>
                <a:latin typeface="Arial" panose="020B0604020202020204" pitchFamily="34" charset="0"/>
                <a:cs typeface="Arial" panose="020B0604020202020204" pitchFamily="34" charset="0"/>
              </a:rPr>
              <a:t> </a:t>
            </a:r>
            <a:r>
              <a:rPr lang="zh-CN" altLang="en-US" b="1" dirty="0">
                <a:solidFill>
                  <a:srgbClr val="5C6F7B"/>
                </a:solidFill>
                <a:latin typeface="Arial" panose="020B0604020202020204" pitchFamily="34" charset="0"/>
                <a:cs typeface="Arial" panose="020B0604020202020204" pitchFamily="34" charset="0"/>
              </a:rPr>
              <a:t>另一只眼重复</a:t>
            </a:r>
            <a:r>
              <a:rPr lang="en-GB" b="1" dirty="0">
                <a:solidFill>
                  <a:srgbClr val="5C6F7B"/>
                </a:solidFill>
                <a:latin typeface="Arial" panose="020B0604020202020204" pitchFamily="34" charset="0"/>
                <a:cs typeface="Arial" panose="020B0604020202020204" pitchFamily="34" charset="0"/>
              </a:rPr>
              <a:t> </a:t>
            </a:r>
          </a:p>
          <a:p>
            <a:pPr>
              <a:spcBef>
                <a:spcPct val="20000"/>
              </a:spcBef>
              <a:spcAft>
                <a:spcPct val="5000"/>
              </a:spcAft>
              <a:buClr>
                <a:schemeClr val="bg1">
                  <a:lumMod val="50000"/>
                </a:schemeClr>
              </a:buClr>
              <a:buFont typeface="Arial" panose="020B0604020202020204" pitchFamily="34" charset="0"/>
              <a:buChar char="•"/>
            </a:pPr>
            <a:r>
              <a:rPr lang="en-GB" dirty="0">
                <a:solidFill>
                  <a:srgbClr val="5C6F7B"/>
                </a:solidFill>
                <a:latin typeface="Arial" panose="020B0604020202020204" pitchFamily="34" charset="0"/>
                <a:cs typeface="Arial" panose="020B0604020202020204" pitchFamily="34" charset="0"/>
              </a:rPr>
              <a:t> </a:t>
            </a:r>
            <a:r>
              <a:rPr lang="zh-CN" altLang="en-US" b="1" dirty="0">
                <a:solidFill>
                  <a:srgbClr val="5C6F7B"/>
                </a:solidFill>
                <a:latin typeface="Arial" panose="020B0604020202020204" pitchFamily="34" charset="0"/>
                <a:cs typeface="Arial" panose="020B0604020202020204" pitchFamily="34" charset="0"/>
              </a:rPr>
              <a:t>最后</a:t>
            </a:r>
            <a:r>
              <a:rPr lang="en-GB" b="1" dirty="0">
                <a:solidFill>
                  <a:srgbClr val="5C6F7B"/>
                </a:solidFill>
                <a:latin typeface="Arial" panose="020B0604020202020204" pitchFamily="34" charset="0"/>
                <a:cs typeface="Arial" panose="020B0604020202020204" pitchFamily="34" charset="0"/>
              </a:rPr>
              <a:t>,</a:t>
            </a:r>
            <a:r>
              <a:rPr lang="zh-CN" altLang="en-US" b="1" dirty="0">
                <a:solidFill>
                  <a:srgbClr val="5C6F7B"/>
                </a:solidFill>
                <a:latin typeface="Arial" panose="020B0604020202020204" pitchFamily="34" charset="0"/>
              </a:rPr>
              <a:t>让患者双眼注视视力表</a:t>
            </a:r>
            <a:r>
              <a:rPr lang="zh-CN" altLang="en-US" dirty="0">
                <a:solidFill>
                  <a:srgbClr val="5C6F7B"/>
                </a:solidFill>
                <a:latin typeface="Arial" panose="020B0604020202020204" pitchFamily="34" charset="0"/>
                <a:cs typeface="Arial" panose="020B0604020202020204" pitchFamily="34" charset="0"/>
              </a:rPr>
              <a:t>重复</a:t>
            </a:r>
            <a:r>
              <a:rPr lang="en-GB" dirty="0">
                <a:solidFill>
                  <a:srgbClr val="5C6F7B"/>
                </a:solidFill>
                <a:latin typeface="Arial" panose="020B0604020202020204" pitchFamily="34" charset="0"/>
                <a:cs typeface="Arial" panose="020B0604020202020204" pitchFamily="34" charset="0"/>
              </a:rPr>
              <a:t>±0.25 D</a:t>
            </a:r>
            <a:endParaRPr lang="en-GB" b="1" dirty="0">
              <a:solidFill>
                <a:srgbClr val="5C6F7B"/>
              </a:solidFill>
              <a:latin typeface="Arial" panose="020B0604020202020204" pitchFamily="34" charset="0"/>
              <a:cs typeface="Arial" panose="020B0604020202020204" pitchFamily="34" charset="0"/>
            </a:endParaRPr>
          </a:p>
          <a:p>
            <a:pPr marL="742950" lvl="1" indent="-285750">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cs typeface="Arial" panose="020B0604020202020204" pitchFamily="34" charset="0"/>
              </a:rPr>
              <a:t>双眼同时加翻转拍并</a:t>
            </a:r>
            <a:r>
              <a:rPr lang="zh-CN" altLang="en-US" dirty="0">
                <a:solidFill>
                  <a:srgbClr val="FF0000"/>
                </a:solidFill>
                <a:latin typeface="Arial" panose="020B0604020202020204" pitchFamily="34" charset="0"/>
                <a:cs typeface="Arial" panose="020B0604020202020204" pitchFamily="34" charset="0"/>
              </a:rPr>
              <a:t>拒绝</a:t>
            </a:r>
            <a:r>
              <a:rPr lang="zh-CN" altLang="en-US" dirty="0">
                <a:solidFill>
                  <a:srgbClr val="5C6F7B"/>
                </a:solidFill>
                <a:latin typeface="Arial" panose="020B0604020202020204" pitchFamily="34" charset="0"/>
                <a:cs typeface="Arial" panose="020B0604020202020204" pitchFamily="34" charset="0"/>
              </a:rPr>
              <a:t>增加更多负镜度</a:t>
            </a:r>
            <a:endParaRPr lang="nl-NL" dirty="0">
              <a:solidFill>
                <a:srgbClr val="5C6F7B"/>
              </a:solidFill>
              <a:latin typeface="Arial" panose="020B0604020202020204" pitchFamily="34" charset="0"/>
              <a:cs typeface="Arial" panose="020B0604020202020204" pitchFamily="34" charset="0"/>
            </a:endParaRPr>
          </a:p>
        </p:txBody>
      </p:sp>
      <p:sp>
        <p:nvSpPr>
          <p:cNvPr id="1049491"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片上验光</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远距</a:t>
            </a:r>
            <a:endParaRPr lang="de-DE" altLang="en-US" sz="2800" dirty="0">
              <a:solidFill>
                <a:srgbClr val="FFFF00"/>
              </a:solidFill>
              <a:latin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5" name="Text Box 12"/>
          <p:cNvSpPr txBox="1">
            <a:spLocks noChangeArrowheads="1"/>
          </p:cNvSpPr>
          <p:nvPr/>
        </p:nvSpPr>
        <p:spPr bwMode="auto">
          <a:xfrm>
            <a:off x="571500" y="1071563"/>
            <a:ext cx="8072438" cy="3863340"/>
          </a:xfrm>
          <a:prstGeom prst="rect">
            <a:avLst/>
          </a:prstGeom>
          <a:noFill/>
          <a:ln w="12700">
            <a:noFill/>
            <a:miter lim="800000"/>
          </a:ln>
        </p:spPr>
        <p:txBody>
          <a:bodyPr>
            <a:spAutoFit/>
          </a:bodyPr>
          <a:lstStyle/>
          <a:p>
            <a:pPr>
              <a:spcBef>
                <a:spcPts val="600"/>
              </a:spcBef>
              <a:spcAft>
                <a:spcPts val="0"/>
              </a:spcAft>
            </a:pPr>
            <a:r>
              <a:rPr lang="zh-CN" altLang="en-US" sz="2000" dirty="0">
                <a:solidFill>
                  <a:srgbClr val="5C6F7B"/>
                </a:solidFill>
                <a:latin typeface="Arial" panose="020B0604020202020204" pitchFamily="34" charset="0"/>
              </a:rPr>
              <a:t>直到最终确定了远用屈光度才检查近视力。远用光度的微小改变可能对近视力造成</a:t>
            </a:r>
            <a:r>
              <a:rPr lang="zh-CN" altLang="en-US" sz="2000" b="1" dirty="0">
                <a:solidFill>
                  <a:srgbClr val="5C6F7B"/>
                </a:solidFill>
                <a:latin typeface="Arial" panose="020B0604020202020204" pitchFamily="34" charset="0"/>
              </a:rPr>
              <a:t>巨大</a:t>
            </a:r>
            <a:r>
              <a:rPr lang="zh-CN" altLang="en-US" sz="2000" dirty="0">
                <a:solidFill>
                  <a:srgbClr val="5C6F7B"/>
                </a:solidFill>
                <a:latin typeface="Arial" panose="020B0604020202020204" pitchFamily="34" charset="0"/>
              </a:rPr>
              <a:t>影响</a:t>
            </a:r>
            <a:endParaRPr lang="en-US" altLang="zh-CN" sz="2000" dirty="0">
              <a:solidFill>
                <a:srgbClr val="5C6F7B"/>
              </a:solidFill>
              <a:latin typeface="Arial" panose="020B0604020202020204" pitchFamily="34" charset="0"/>
            </a:endParaRPr>
          </a:p>
          <a:p>
            <a:pPr>
              <a:spcBef>
                <a:spcPts val="600"/>
              </a:spcBef>
              <a:spcAft>
                <a:spcPts val="0"/>
              </a:spcAft>
            </a:pPr>
            <a:endParaRPr lang="en-GB" sz="1600" dirty="0">
              <a:solidFill>
                <a:srgbClr val="5C6F7B"/>
              </a:solidFill>
              <a:latin typeface="Arial" panose="020B0604020202020204" pitchFamily="34" charset="0"/>
            </a:endParaRPr>
          </a:p>
          <a:p>
            <a:pPr>
              <a:spcBef>
                <a:spcPts val="600"/>
              </a:spcBef>
              <a:spcAft>
                <a:spcPts val="0"/>
              </a:spcAft>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b="1" dirty="0">
                <a:solidFill>
                  <a:srgbClr val="5C6F7B"/>
                </a:solidFill>
                <a:latin typeface="Arial" panose="020B0604020202020204" pitchFamily="34" charset="0"/>
              </a:rPr>
              <a:t>在双眼条件下检查近视力</a:t>
            </a:r>
            <a:endParaRPr lang="en-GB" sz="2000" b="1" dirty="0">
              <a:solidFill>
                <a:srgbClr val="5C6F7B"/>
              </a:solidFill>
              <a:latin typeface="Arial" panose="020B0604020202020204" pitchFamily="34" charset="0"/>
            </a:endParaRPr>
          </a:p>
          <a:p>
            <a:pPr marL="179705" indent="-179705">
              <a:spcBef>
                <a:spcPts val="600"/>
              </a:spcBef>
              <a:spcAft>
                <a:spcPts val="0"/>
              </a:spcAft>
              <a:buFont typeface="Arial" panose="020B0604020202020204" pitchFamily="34" charset="0"/>
              <a:buChar char="•"/>
            </a:pPr>
            <a:r>
              <a:rPr lang="zh-CN" altLang="en-US" sz="2000" dirty="0">
                <a:solidFill>
                  <a:srgbClr val="5C6F7B"/>
                </a:solidFill>
                <a:latin typeface="Arial" panose="020B0604020202020204" pitchFamily="34" charset="0"/>
              </a:rPr>
              <a:t>如果近视力与预期值接近，不要进一步检查，直接继续</a:t>
            </a:r>
            <a:r>
              <a:rPr lang="zh-CN" altLang="en-US" sz="2000" i="1" dirty="0">
                <a:solidFill>
                  <a:srgbClr val="5C6F7B"/>
                </a:solidFill>
                <a:latin typeface="Arial" panose="020B0604020202020204" pitchFamily="34" charset="0"/>
              </a:rPr>
              <a:t>进一步试戴期</a:t>
            </a:r>
            <a:endParaRPr lang="en-US" altLang="zh-CN" sz="2000" i="1" dirty="0">
              <a:solidFill>
                <a:srgbClr val="5C6F7B"/>
              </a:solidFill>
              <a:latin typeface="Arial" panose="020B0604020202020204" pitchFamily="34" charset="0"/>
            </a:endParaRPr>
          </a:p>
          <a:p>
            <a:pPr marL="179705" indent="-179705">
              <a:spcBef>
                <a:spcPts val="600"/>
              </a:spcBef>
              <a:spcAft>
                <a:spcPts val="0"/>
              </a:spcAft>
              <a:buFont typeface="Arial" panose="020B0604020202020204" pitchFamily="34" charset="0"/>
              <a:buChar char="•"/>
            </a:pPr>
            <a:endParaRPr lang="en-GB" sz="2000" dirty="0">
              <a:solidFill>
                <a:srgbClr val="5C6F7B"/>
              </a:solidFill>
              <a:latin typeface="Arial" panose="020B0604020202020204" pitchFamily="34" charset="0"/>
            </a:endParaRPr>
          </a:p>
          <a:p>
            <a:pPr>
              <a:spcBef>
                <a:spcPts val="600"/>
              </a:spcBef>
              <a:spcAft>
                <a:spcPts val="0"/>
              </a:spcAft>
              <a:buFont typeface="Arial" panose="020B0604020202020204" pitchFamily="34" charset="0"/>
              <a:buChar char="•"/>
            </a:pPr>
            <a:r>
              <a:rPr lang="zh-CN" altLang="en-US" sz="2000" dirty="0">
                <a:solidFill>
                  <a:srgbClr val="5C6F7B"/>
                </a:solidFill>
                <a:latin typeface="Arial" panose="020B0604020202020204" pitchFamily="34" charset="0"/>
              </a:rPr>
              <a:t>如果近视力不如预期的好，测量单眼视力，轮流遮盖两眼，获得可接受的近视力</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一次</a:t>
            </a:r>
            <a:r>
              <a:rPr lang="en-GB" sz="2000" dirty="0">
                <a:solidFill>
                  <a:srgbClr val="5C6F7B"/>
                </a:solidFill>
                <a:latin typeface="Arial" panose="020B0604020202020204" pitchFamily="34" charset="0"/>
              </a:rPr>
              <a:t>0.25 D)</a:t>
            </a:r>
          </a:p>
          <a:p>
            <a:pPr>
              <a:spcBef>
                <a:spcPts val="600"/>
              </a:spcBef>
              <a:spcAft>
                <a:spcPts val="0"/>
              </a:spcAft>
            </a:pPr>
            <a:r>
              <a:rPr lang="en-GB" sz="2000" dirty="0">
                <a:solidFill>
                  <a:srgbClr val="5C6F7B"/>
                </a:solidFill>
                <a:latin typeface="Arial" panose="020B0604020202020204" pitchFamily="34" charset="0"/>
              </a:rPr>
              <a:t> </a:t>
            </a:r>
          </a:p>
          <a:p>
            <a:pPr marL="179705" indent="-179705">
              <a:spcBef>
                <a:spcPts val="600"/>
              </a:spcBef>
              <a:spcAft>
                <a:spcPts val="0"/>
              </a:spcAft>
              <a:buFont typeface="Arial" panose="020B0604020202020204" pitchFamily="34" charset="0"/>
              <a:buChar char="•"/>
            </a:pPr>
            <a:r>
              <a:rPr lang="zh-CN" altLang="en-US" sz="2000" b="1" dirty="0">
                <a:solidFill>
                  <a:srgbClr val="5C6F7B"/>
                </a:solidFill>
                <a:latin typeface="Arial" panose="020B0604020202020204" pitchFamily="34" charset="0"/>
              </a:rPr>
              <a:t>如果近用下加仍不满意，参考厂商提供的故障排除手册</a:t>
            </a:r>
            <a:endParaRPr lang="nl-NL" sz="2000" b="1" dirty="0">
              <a:solidFill>
                <a:srgbClr val="5C6F7B"/>
              </a:solidFill>
              <a:latin typeface="Arial" panose="020B0604020202020204" pitchFamily="34" charset="0"/>
            </a:endParaRPr>
          </a:p>
        </p:txBody>
      </p:sp>
      <p:sp>
        <p:nvSpPr>
          <p:cNvPr id="1049496"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片上验光</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近距</a:t>
            </a:r>
            <a:endParaRPr lang="de-DE" altLang="en-US" sz="2800" dirty="0">
              <a:solidFill>
                <a:srgbClr val="FFFF00"/>
              </a:solidFill>
              <a:latin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00" name="Content Placeholder 2"/>
          <p:cNvSpPr>
            <a:spLocks noGrp="1"/>
          </p:cNvSpPr>
          <p:nvPr>
            <p:ph idx="1"/>
          </p:nvPr>
        </p:nvSpPr>
        <p:spPr>
          <a:xfrm>
            <a:off x="250825" y="1143000"/>
            <a:ext cx="8497888" cy="3857625"/>
          </a:xfrm>
        </p:spPr>
        <p:txBody>
          <a:bodyPr>
            <a:noAutofit/>
          </a:bodyPr>
          <a:lstStyle/>
          <a:p>
            <a:pPr marL="536575" indent="-193675">
              <a:spcBef>
                <a:spcPts val="600"/>
              </a:spcBef>
              <a:spcAft>
                <a:spcPts val="600"/>
              </a:spcAft>
              <a:buClr>
                <a:schemeClr val="bg1">
                  <a:lumMod val="50000"/>
                </a:schemeClr>
              </a:buClr>
            </a:pPr>
            <a:r>
              <a:rPr lang="zh-CN" altLang="en-US" sz="2400" dirty="0"/>
              <a:t>一旦确定了最终屈光度，就可以开始</a:t>
            </a:r>
            <a:r>
              <a:rPr lang="zh-CN" altLang="en-US" sz="2400" i="1" dirty="0"/>
              <a:t>真正的试戴 </a:t>
            </a:r>
            <a:r>
              <a:rPr lang="zh-CN" altLang="en-US" sz="2400" dirty="0"/>
              <a:t>了。</a:t>
            </a:r>
            <a:r>
              <a:rPr lang="en-GB" sz="2400" dirty="0"/>
              <a:t> </a:t>
            </a:r>
          </a:p>
          <a:p>
            <a:pPr marL="536575" indent="-193675">
              <a:spcBef>
                <a:spcPts val="600"/>
              </a:spcBef>
              <a:spcAft>
                <a:spcPts val="600"/>
              </a:spcAft>
              <a:buClr>
                <a:schemeClr val="bg1">
                  <a:lumMod val="50000"/>
                </a:schemeClr>
              </a:buClr>
            </a:pPr>
            <a:r>
              <a:rPr lang="zh-CN" altLang="en-US" sz="2400" dirty="0"/>
              <a:t>这个</a:t>
            </a:r>
            <a:r>
              <a:rPr lang="zh-CN" altLang="en-US" sz="2400" i="1" dirty="0"/>
              <a:t>进一步试戴期 </a:t>
            </a:r>
            <a:r>
              <a:rPr lang="zh-CN" altLang="en-US" sz="2400" dirty="0"/>
              <a:t>应在最终片上验光的基础上配戴</a:t>
            </a:r>
            <a:r>
              <a:rPr lang="zh-CN" altLang="en-US" sz="2400" i="1" dirty="0"/>
              <a:t>准确的试戴镜度数</a:t>
            </a:r>
            <a:r>
              <a:rPr lang="en-GB" altLang="zh-CN" sz="2400" i="1" dirty="0"/>
              <a:t> </a:t>
            </a:r>
            <a:r>
              <a:rPr lang="en-GB" sz="2400" dirty="0"/>
              <a:t> </a:t>
            </a:r>
          </a:p>
          <a:p>
            <a:pPr marL="536575" indent="-193675">
              <a:spcBef>
                <a:spcPts val="600"/>
              </a:spcBef>
              <a:spcAft>
                <a:spcPts val="600"/>
              </a:spcAft>
              <a:buClr>
                <a:schemeClr val="bg1">
                  <a:lumMod val="50000"/>
                </a:schemeClr>
              </a:buClr>
            </a:pPr>
            <a:r>
              <a:rPr lang="zh-CN" altLang="en-US" sz="2400" dirty="0"/>
              <a:t>即便只有</a:t>
            </a:r>
            <a:r>
              <a:rPr lang="en-GB" sz="2400" dirty="0"/>
              <a:t>0.25D</a:t>
            </a:r>
            <a:r>
              <a:rPr lang="zh-CN" altLang="en-US" sz="2400" dirty="0"/>
              <a:t>变化</a:t>
            </a:r>
            <a:r>
              <a:rPr lang="en-GB" sz="2400" dirty="0"/>
              <a:t>, </a:t>
            </a:r>
            <a:r>
              <a:rPr lang="zh-CN" altLang="en-US" sz="2400" dirty="0"/>
              <a:t>它也会影响患者对“成功”的认知</a:t>
            </a:r>
            <a:endParaRPr lang="en-GB" sz="2400" dirty="0"/>
          </a:p>
          <a:p>
            <a:pPr marL="536575" indent="-193675">
              <a:spcBef>
                <a:spcPts val="600"/>
              </a:spcBef>
              <a:spcAft>
                <a:spcPts val="600"/>
              </a:spcAft>
              <a:buClr>
                <a:schemeClr val="bg1">
                  <a:lumMod val="50000"/>
                </a:schemeClr>
              </a:buClr>
            </a:pPr>
            <a:r>
              <a:rPr lang="zh-CN" altLang="en-US" sz="2400" dirty="0"/>
              <a:t>有研究表明试戴最少</a:t>
            </a:r>
            <a:r>
              <a:rPr lang="en-US" altLang="zh-CN" sz="2400" dirty="0"/>
              <a:t>4</a:t>
            </a:r>
            <a:r>
              <a:rPr lang="zh-CN" altLang="en-US" sz="2400" dirty="0"/>
              <a:t>天比仅仅“几个小时”要好</a:t>
            </a:r>
            <a:endParaRPr lang="en-GB" sz="2400" i="1" dirty="0"/>
          </a:p>
        </p:txBody>
      </p:sp>
      <p:sp>
        <p:nvSpPr>
          <p:cNvPr id="1049501" name="Text Box 12"/>
          <p:cNvSpPr txBox="1">
            <a:spLocks noChangeArrowheads="1"/>
          </p:cNvSpPr>
          <p:nvPr/>
        </p:nvSpPr>
        <p:spPr bwMode="auto">
          <a:xfrm>
            <a:off x="349250" y="5286375"/>
            <a:ext cx="8615363" cy="624839"/>
          </a:xfrm>
          <a:prstGeom prst="rect">
            <a:avLst/>
          </a:prstGeom>
          <a:noFill/>
          <a:ln w="12700">
            <a:noFill/>
            <a:miter lim="800000"/>
          </a:ln>
        </p:spPr>
        <p:txBody>
          <a:bodyPr>
            <a:spAutoFit/>
          </a:bodyPr>
          <a:lstStyle/>
          <a:p>
            <a:pPr marL="742950" indent="-742950" algn="ctr">
              <a:spcBef>
                <a:spcPts val="0"/>
              </a:spcBef>
              <a:spcAft>
                <a:spcPts val="0"/>
              </a:spcAft>
              <a:buClr>
                <a:srgbClr val="C00000"/>
              </a:buClr>
            </a:pPr>
            <a:r>
              <a:rPr lang="en-GB" sz="3200" dirty="0">
                <a:solidFill>
                  <a:srgbClr val="5C6F7B"/>
                </a:solidFill>
                <a:latin typeface="+mn-lt"/>
                <a:cs typeface="Arial" panose="020B0604020202020204" pitchFamily="34" charset="0"/>
              </a:rPr>
              <a:t> </a:t>
            </a:r>
            <a:r>
              <a:rPr lang="zh-CN" altLang="en-US" sz="2400" b="1" dirty="0">
                <a:solidFill>
                  <a:srgbClr val="5C6F7B"/>
                </a:solidFill>
                <a:latin typeface="Arial" panose="020B0604020202020204" pitchFamily="34" charset="0"/>
              </a:rPr>
              <a:t>在几天的使用和适应之后，视觉会改善</a:t>
            </a:r>
            <a:endParaRPr lang="en-GB" sz="2400" b="1" dirty="0">
              <a:solidFill>
                <a:srgbClr val="5C6F7B"/>
              </a:solidFill>
              <a:latin typeface="Arial" panose="020B0604020202020204" pitchFamily="34" charset="0"/>
            </a:endParaRPr>
          </a:p>
        </p:txBody>
      </p:sp>
      <p:sp>
        <p:nvSpPr>
          <p:cNvPr id="1049502"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进一步试戴</a:t>
            </a:r>
            <a:endParaRPr lang="de-DE" altLang="en-US" sz="2800" dirty="0">
              <a:solidFill>
                <a:schemeClr val="bg1"/>
              </a:solidFill>
              <a:latin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34" name="Group 38"/>
          <p:cNvGrpSpPr/>
          <p:nvPr/>
        </p:nvGrpSpPr>
        <p:grpSpPr bwMode="auto">
          <a:xfrm>
            <a:off x="2366963" y="2676525"/>
            <a:ext cx="1349375" cy="750888"/>
            <a:chOff x="2267135" y="2749539"/>
            <a:chExt cx="1369339" cy="751091"/>
          </a:xfrm>
        </p:grpSpPr>
        <p:cxnSp>
          <p:nvCxnSpPr>
            <p:cNvPr id="3145738" name="Straight Connector 25"/>
            <p:cNvCxnSpPr/>
            <p:nvPr/>
          </p:nvCxnSpPr>
          <p:spPr>
            <a:xfrm>
              <a:off x="2267135" y="2749539"/>
              <a:ext cx="136933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45739" name="Straight Connector 26"/>
            <p:cNvCxnSpPr/>
            <p:nvPr/>
          </p:nvCxnSpPr>
          <p:spPr>
            <a:xfrm>
              <a:off x="3636474" y="2749539"/>
              <a:ext cx="0" cy="7510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2097399" name="Picture 2"/>
          <p:cNvPicPr>
            <a:picLocks noChangeAspect="1" noChangeArrowheads="1"/>
          </p:cNvPicPr>
          <p:nvPr/>
        </p:nvPicPr>
        <p:blipFill>
          <a:blip r:embed="rId3" cstate="print"/>
          <a:srcRect/>
          <a:stretch>
            <a:fillRect/>
          </a:stretch>
        </p:blipFill>
        <p:spPr bwMode="auto">
          <a:xfrm>
            <a:off x="4211638" y="1728788"/>
            <a:ext cx="5600700" cy="3787775"/>
          </a:xfrm>
          <a:prstGeom prst="rect">
            <a:avLst/>
          </a:prstGeom>
          <a:noFill/>
          <a:ln w="9525">
            <a:noFill/>
            <a:miter lim="800000"/>
            <a:headEnd/>
            <a:tailEnd/>
          </a:ln>
        </p:spPr>
      </p:pic>
      <p:pic>
        <p:nvPicPr>
          <p:cNvPr id="2097400" name="Picture 1"/>
          <p:cNvPicPr>
            <a:picLocks noChangeAspect="1" noChangeArrowheads="1"/>
          </p:cNvPicPr>
          <p:nvPr/>
        </p:nvPicPr>
        <p:blipFill>
          <a:blip r:embed="rId4" cstate="print"/>
          <a:srcRect/>
          <a:stretch>
            <a:fillRect/>
          </a:stretch>
        </p:blipFill>
        <p:spPr bwMode="auto">
          <a:xfrm>
            <a:off x="-412750" y="1700213"/>
            <a:ext cx="5689600" cy="3670300"/>
          </a:xfrm>
          <a:prstGeom prst="rect">
            <a:avLst/>
          </a:prstGeom>
          <a:noFill/>
          <a:ln w="9525">
            <a:solidFill>
              <a:schemeClr val="bg1"/>
            </a:solidFill>
            <a:miter lim="800000"/>
            <a:headEnd/>
            <a:tailEnd/>
          </a:ln>
        </p:spPr>
      </p:pic>
      <p:sp>
        <p:nvSpPr>
          <p:cNvPr id="1049506" name="Rectangle 29"/>
          <p:cNvSpPr>
            <a:spLocks noChangeArrowheads="1"/>
          </p:cNvSpPr>
          <p:nvPr/>
        </p:nvSpPr>
        <p:spPr bwMode="auto">
          <a:xfrm>
            <a:off x="6577682" y="1268413"/>
            <a:ext cx="640080" cy="396240"/>
          </a:xfrm>
          <a:prstGeom prst="rect">
            <a:avLst/>
          </a:prstGeom>
          <a:noFill/>
          <a:ln w="9525">
            <a:noFill/>
            <a:miter lim="800000"/>
          </a:ln>
        </p:spPr>
        <p:txBody>
          <a:bodyPr wrap="none">
            <a:spAutoFit/>
          </a:bodyPr>
          <a:lstStyle/>
          <a:p>
            <a:pPr algn="ctr" eaLnBrk="0" hangingPunct="0">
              <a:spcBef>
                <a:spcPct val="20000"/>
              </a:spcBef>
            </a:pPr>
            <a:r>
              <a:rPr lang="zh-CN" altLang="en-US" b="1" dirty="0">
                <a:solidFill>
                  <a:srgbClr val="5C6F7B"/>
                </a:solidFill>
                <a:latin typeface="Arial" panose="020B0604020202020204" pitchFamily="34" charset="0"/>
              </a:rPr>
              <a:t>活动</a:t>
            </a:r>
            <a:endParaRPr lang="en-US" altLang="en-US" b="1" dirty="0">
              <a:solidFill>
                <a:srgbClr val="5C6F7B"/>
              </a:solidFill>
              <a:latin typeface="Arial" panose="020B0604020202020204" pitchFamily="34" charset="0"/>
            </a:endParaRPr>
          </a:p>
        </p:txBody>
      </p:sp>
      <p:sp>
        <p:nvSpPr>
          <p:cNvPr id="1049507" name="Rectangle 15"/>
          <p:cNvSpPr>
            <a:spLocks noChangeArrowheads="1"/>
          </p:cNvSpPr>
          <p:nvPr/>
        </p:nvSpPr>
        <p:spPr bwMode="auto">
          <a:xfrm>
            <a:off x="2030288" y="1341438"/>
            <a:ext cx="640081" cy="396240"/>
          </a:xfrm>
          <a:prstGeom prst="rect">
            <a:avLst/>
          </a:prstGeom>
          <a:noFill/>
          <a:ln w="9525">
            <a:noFill/>
            <a:miter lim="800000"/>
          </a:ln>
        </p:spPr>
        <p:txBody>
          <a:bodyPr wrap="none">
            <a:spAutoFit/>
          </a:bodyPr>
          <a:lstStyle/>
          <a:p>
            <a:pPr algn="ctr"/>
            <a:r>
              <a:rPr lang="zh-CN" altLang="en-US" b="1" dirty="0">
                <a:solidFill>
                  <a:srgbClr val="5C6F7B"/>
                </a:solidFill>
                <a:latin typeface="Arial" panose="020B0604020202020204" pitchFamily="34" charset="0"/>
              </a:rPr>
              <a:t>地点</a:t>
            </a:r>
            <a:endParaRPr lang="en-US" altLang="en-US" b="1" dirty="0">
              <a:solidFill>
                <a:srgbClr val="5C6F7B"/>
              </a:solidFill>
              <a:latin typeface="Arial" panose="020B0604020202020204" pitchFamily="34" charset="0"/>
            </a:endParaRPr>
          </a:p>
        </p:txBody>
      </p:sp>
      <p:sp>
        <p:nvSpPr>
          <p:cNvPr id="1049508"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环境视觉</a:t>
            </a:r>
            <a:endParaRPr lang="de-DE" altLang="en-US" sz="2800" dirty="0">
              <a:solidFill>
                <a:schemeClr val="bg1"/>
              </a:solidFill>
              <a:latin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401" name="Picture 60" descr="C:\Users\Suneet Eng\Desktop\B 99\Picture178.jpg"/>
          <p:cNvPicPr>
            <a:picLocks noChangeAspect="1" noChangeArrowheads="1"/>
          </p:cNvPicPr>
          <p:nvPr/>
        </p:nvPicPr>
        <p:blipFill>
          <a:blip r:embed="rId4" cstate="print"/>
          <a:srcRect/>
          <a:stretch>
            <a:fillRect/>
          </a:stretch>
        </p:blipFill>
        <p:spPr bwMode="auto">
          <a:xfrm>
            <a:off x="285720" y="857232"/>
            <a:ext cx="7302501" cy="4857750"/>
          </a:xfrm>
          <a:prstGeom prst="rect">
            <a:avLst/>
          </a:prstGeom>
          <a:noFill/>
        </p:spPr>
      </p:pic>
      <p:pic>
        <p:nvPicPr>
          <p:cNvPr id="2097402" name="Picture 61" descr="C:\Users\Suneet Eng\Desktop\B 99\Picture179.jpg"/>
          <p:cNvPicPr>
            <a:picLocks noChangeAspect="1" noChangeArrowheads="1"/>
          </p:cNvPicPr>
          <p:nvPr/>
        </p:nvPicPr>
        <p:blipFill>
          <a:blip r:embed="rId5" cstate="print"/>
          <a:srcRect/>
          <a:stretch>
            <a:fillRect/>
          </a:stretch>
        </p:blipFill>
        <p:spPr bwMode="auto">
          <a:xfrm>
            <a:off x="7358082" y="1785926"/>
            <a:ext cx="1371600" cy="847725"/>
          </a:xfrm>
          <a:prstGeom prst="rect">
            <a:avLst/>
          </a:prstGeom>
          <a:noFill/>
        </p:spPr>
      </p:pic>
      <p:pic>
        <p:nvPicPr>
          <p:cNvPr id="2097403" name="Picture 62" descr="C:\Users\Suneet Eng\Desktop\B 99\Picture180.jpg"/>
          <p:cNvPicPr>
            <a:picLocks noChangeAspect="1" noChangeArrowheads="1"/>
          </p:cNvPicPr>
          <p:nvPr/>
        </p:nvPicPr>
        <p:blipFill>
          <a:blip r:embed="rId6" cstate="print"/>
          <a:srcRect/>
          <a:stretch>
            <a:fillRect/>
          </a:stretch>
        </p:blipFill>
        <p:spPr bwMode="auto">
          <a:xfrm>
            <a:off x="7358082" y="2857496"/>
            <a:ext cx="1377951" cy="927100"/>
          </a:xfrm>
          <a:prstGeom prst="rect">
            <a:avLst/>
          </a:prstGeom>
          <a:noFill/>
        </p:spPr>
      </p:pic>
      <p:sp>
        <p:nvSpPr>
          <p:cNvPr id="1049512"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多焦点</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框架还是隐形</a:t>
            </a:r>
            <a:r>
              <a:rPr lang="en-GB" altLang="en-US" sz="2800" dirty="0">
                <a:solidFill>
                  <a:schemeClr val="bg1"/>
                </a:solidFill>
                <a:latin typeface="Arial" panose="020B0604020202020204" pitchFamily="34" charset="0"/>
              </a:rPr>
              <a:t>?</a:t>
            </a:r>
            <a:endParaRPr lang="de-DE" altLang="en-US" sz="2800" dirty="0">
              <a:solidFill>
                <a:schemeClr val="bg1"/>
              </a:solidFill>
              <a:latin typeface="Arial" panose="020B0604020202020204" pitchFamily="34" charset="0"/>
            </a:endParaRPr>
          </a:p>
        </p:txBody>
      </p:sp>
      <p:sp>
        <p:nvSpPr>
          <p:cNvPr id="1049513" name="TextBox 5"/>
          <p:cNvSpPr txBox="1"/>
          <p:nvPr/>
        </p:nvSpPr>
        <p:spPr>
          <a:xfrm>
            <a:off x="2771800" y="5661248"/>
            <a:ext cx="3816424" cy="400110"/>
          </a:xfrm>
          <a:prstGeom prst="rect">
            <a:avLst/>
          </a:prstGeom>
          <a:noFill/>
        </p:spPr>
        <p:txBody>
          <a:bodyPr wrap="square" rtlCol="0">
            <a:spAutoFit/>
          </a:bodyPr>
          <a:lstStyle/>
          <a:p>
            <a:r>
              <a:rPr lang="zh-CN" altLang="en-US" sz="2000" dirty="0"/>
              <a:t>信息</a:t>
            </a:r>
            <a:r>
              <a:rPr lang="en-AU" sz="2000" dirty="0"/>
              <a:t>: </a:t>
            </a:r>
            <a:r>
              <a:rPr lang="zh-CN" altLang="en-US" sz="2000" dirty="0">
                <a:solidFill>
                  <a:srgbClr val="00B050"/>
                </a:solidFill>
              </a:rPr>
              <a:t>别忘了框架眼镜</a:t>
            </a:r>
            <a:endParaRPr lang="en-GB" sz="2000" dirty="0">
              <a:solidFill>
                <a:srgbClr val="00B050"/>
              </a:solidFill>
            </a:endParaRPr>
          </a:p>
        </p:txBody>
      </p:sp>
    </p:spTree>
    <p:custDataLst>
      <p:tags r:id="rId1"/>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17" name="Content Placeholder 2"/>
          <p:cNvSpPr>
            <a:spLocks noGrp="1"/>
          </p:cNvSpPr>
          <p:nvPr>
            <p:ph idx="1"/>
          </p:nvPr>
        </p:nvSpPr>
        <p:spPr>
          <a:xfrm>
            <a:off x="395288" y="1214438"/>
            <a:ext cx="8424862" cy="4516437"/>
          </a:xfrm>
        </p:spPr>
        <p:txBody>
          <a:bodyPr>
            <a:noAutofit/>
          </a:bodyPr>
          <a:lstStyle/>
          <a:p>
            <a:pPr>
              <a:spcBef>
                <a:spcPts val="600"/>
              </a:spcBef>
            </a:pPr>
            <a:r>
              <a:rPr lang="zh-CN" altLang="en-US" sz="2400" b="1" dirty="0"/>
              <a:t>听取</a:t>
            </a:r>
            <a:r>
              <a:rPr lang="zh-CN" altLang="en-US" sz="2400" dirty="0"/>
              <a:t>患者的视觉需求。他们会告诉你是否想要看远更清楚或是看近更清楚。作出相应的调整</a:t>
            </a:r>
            <a:endParaRPr lang="en-GB" sz="2400" dirty="0"/>
          </a:p>
          <a:p>
            <a:pPr>
              <a:spcBef>
                <a:spcPts val="600"/>
              </a:spcBef>
            </a:pPr>
            <a:endParaRPr lang="en-GB" sz="2400" dirty="0"/>
          </a:p>
          <a:p>
            <a:pPr>
              <a:spcBef>
                <a:spcPts val="600"/>
              </a:spcBef>
            </a:pPr>
            <a:r>
              <a:rPr lang="zh-CN" altLang="en-US" sz="2400" dirty="0"/>
              <a:t>最重要的是，如果接触镜没有预期的那么好，确保患者在他们遇到困难的情况下能尽量被特殊对待</a:t>
            </a:r>
            <a:endParaRPr lang="en-GB" sz="2400" dirty="0"/>
          </a:p>
          <a:p>
            <a:pPr>
              <a:spcBef>
                <a:spcPts val="600"/>
              </a:spcBef>
            </a:pPr>
            <a:endParaRPr lang="en-GB" sz="2400" dirty="0"/>
          </a:p>
          <a:p>
            <a:pPr>
              <a:spcBef>
                <a:spcPts val="600"/>
              </a:spcBef>
            </a:pPr>
            <a:r>
              <a:rPr lang="zh-CN" altLang="en-US" sz="2400" dirty="0"/>
              <a:t>有了现在持续改善的渐进多焦接触镜设计，耐心、恒心和</a:t>
            </a:r>
            <a:r>
              <a:rPr lang="zh-CN" altLang="en-US" sz="2400" b="1" dirty="0"/>
              <a:t>有条不紊的问题解决策略</a:t>
            </a:r>
            <a:r>
              <a:rPr lang="zh-CN" altLang="en-US" sz="2400" dirty="0"/>
              <a:t>将会引导你成功。</a:t>
            </a:r>
            <a:endParaRPr lang="en-GB" sz="2400" dirty="0"/>
          </a:p>
          <a:p>
            <a:pPr indent="0">
              <a:spcBef>
                <a:spcPts val="600"/>
              </a:spcBef>
              <a:spcAft>
                <a:spcPts val="600"/>
              </a:spcAft>
              <a:buClr>
                <a:schemeClr val="bg1">
                  <a:lumMod val="50000"/>
                </a:schemeClr>
              </a:buClr>
            </a:pPr>
            <a:endParaRPr lang="en-GB" sz="2400" i="1" dirty="0"/>
          </a:p>
        </p:txBody>
      </p:sp>
      <p:sp>
        <p:nvSpPr>
          <p:cNvPr id="1049518"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随访</a:t>
            </a:r>
            <a:endParaRPr lang="de-DE" altLang="en-US" sz="2800" dirty="0">
              <a:solidFill>
                <a:schemeClr val="bg1"/>
              </a:solidFill>
              <a:latin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22" name="Rectangle 6"/>
          <p:cNvSpPr>
            <a:spLocks noChangeArrowheads="1"/>
          </p:cNvSpPr>
          <p:nvPr/>
        </p:nvSpPr>
        <p:spPr bwMode="auto">
          <a:xfrm>
            <a:off x="522288" y="1000125"/>
            <a:ext cx="6264275" cy="878840"/>
          </a:xfrm>
          <a:prstGeom prst="rect">
            <a:avLst/>
          </a:prstGeom>
          <a:noFill/>
          <a:ln w="9525">
            <a:noFill/>
            <a:miter lim="800000"/>
          </a:ln>
        </p:spPr>
        <p:txBody>
          <a:bodyPr>
            <a:spAutoFit/>
          </a:bodyPr>
          <a:lstStyle/>
          <a:p>
            <a:r>
              <a:rPr lang="zh-CN" altLang="en-US" sz="2400" dirty="0">
                <a:solidFill>
                  <a:srgbClr val="5C6F7B"/>
                </a:solidFill>
                <a:latin typeface="Arial" panose="020B0604020202020204" pitchFamily="34" charset="0"/>
              </a:rPr>
              <a:t>强调使用接触镜对日常工作的益处，</a:t>
            </a:r>
            <a:r>
              <a:rPr lang="zh-CN" altLang="en-US" sz="2400" b="1" dirty="0">
                <a:solidFill>
                  <a:srgbClr val="5C6F7B"/>
                </a:solidFill>
                <a:latin typeface="Arial" panose="020B0604020202020204" pitchFamily="34" charset="0"/>
              </a:rPr>
              <a:t>不用再到处找阅读眼镜了</a:t>
            </a:r>
            <a:r>
              <a:rPr lang="en-GB" sz="2400" b="1" dirty="0">
                <a:solidFill>
                  <a:srgbClr val="5C6F7B"/>
                </a:solidFill>
                <a:latin typeface="Arial" panose="020B0604020202020204" pitchFamily="34" charset="0"/>
              </a:rPr>
              <a:t> </a:t>
            </a:r>
          </a:p>
        </p:txBody>
      </p:sp>
      <p:sp>
        <p:nvSpPr>
          <p:cNvPr id="1049523" name="Rectangle 9"/>
          <p:cNvSpPr>
            <a:spLocks noChangeArrowheads="1"/>
          </p:cNvSpPr>
          <p:nvPr/>
        </p:nvSpPr>
        <p:spPr bwMode="auto">
          <a:xfrm>
            <a:off x="539750" y="2420938"/>
            <a:ext cx="6408738" cy="878840"/>
          </a:xfrm>
          <a:prstGeom prst="rect">
            <a:avLst/>
          </a:prstGeom>
          <a:noFill/>
          <a:ln w="9525">
            <a:noFill/>
            <a:miter lim="800000"/>
          </a:ln>
        </p:spPr>
        <p:txBody>
          <a:bodyPr>
            <a:spAutoFit/>
          </a:bodyPr>
          <a:lstStyle/>
          <a:p>
            <a:r>
              <a:rPr lang="zh-CN" altLang="en-US" sz="2400" dirty="0">
                <a:solidFill>
                  <a:srgbClr val="5C6F7B"/>
                </a:solidFill>
                <a:latin typeface="Arial" panose="020B0604020202020204" pitchFamily="34" charset="0"/>
              </a:rPr>
              <a:t>但也不惧为长时间精细近视觉任务推荐阅读眼镜</a:t>
            </a:r>
            <a:endParaRPr lang="en-GB" sz="2400" i="1" dirty="0">
              <a:solidFill>
                <a:srgbClr val="5C6F7B"/>
              </a:solidFill>
              <a:latin typeface="Arial" panose="020B0604020202020204" pitchFamily="34" charset="0"/>
            </a:endParaRPr>
          </a:p>
        </p:txBody>
      </p:sp>
      <p:sp>
        <p:nvSpPr>
          <p:cNvPr id="1049524" name="Rectangle 9"/>
          <p:cNvSpPr/>
          <p:nvPr/>
        </p:nvSpPr>
        <p:spPr>
          <a:xfrm>
            <a:off x="581025" y="3643313"/>
            <a:ext cx="7920038" cy="1640839"/>
          </a:xfrm>
          <a:prstGeom prst="rect">
            <a:avLst/>
          </a:prstGeom>
        </p:spPr>
        <p:txBody>
          <a:bodyPr>
            <a:spAutoFit/>
          </a:bodyPr>
          <a:lstStyle/>
          <a:p>
            <a:pPr>
              <a:spcBef>
                <a:spcPts val="600"/>
              </a:spcBef>
              <a:spcAft>
                <a:spcPts val="0"/>
              </a:spcAft>
            </a:pPr>
            <a:r>
              <a:rPr lang="zh-CN" altLang="en-US" sz="2000" b="1" dirty="0">
                <a:solidFill>
                  <a:srgbClr val="5C6F7B"/>
                </a:solidFill>
                <a:latin typeface="Arial" panose="020B0604020202020204" pitchFamily="34" charset="0"/>
              </a:rPr>
              <a:t>可能的解决方案包括</a:t>
            </a:r>
            <a:r>
              <a:rPr lang="en-GB" sz="2000" b="1" dirty="0">
                <a:solidFill>
                  <a:srgbClr val="5C6F7B"/>
                </a:solidFill>
                <a:latin typeface="Arial" panose="020B0604020202020204" pitchFamily="34" charset="0"/>
              </a:rPr>
              <a:t>…</a:t>
            </a:r>
          </a:p>
          <a:p>
            <a:pPr marL="179705" indent="-179705">
              <a:spcBef>
                <a:spcPts val="600"/>
              </a:spcBef>
              <a:spcAft>
                <a:spcPts val="0"/>
              </a:spcAft>
              <a:buFont typeface="Arial" panose="020B0604020202020204" pitchFamily="34" charset="0"/>
              <a:buChar char="•"/>
            </a:pPr>
            <a:r>
              <a:rPr lang="zh-CN" altLang="en-US" sz="2000" dirty="0">
                <a:solidFill>
                  <a:srgbClr val="5C6F7B"/>
                </a:solidFill>
                <a:latin typeface="Arial" panose="020B0604020202020204" pitchFamily="34" charset="0"/>
              </a:rPr>
              <a:t>不改变下加光度，在非优势眼</a:t>
            </a:r>
            <a:r>
              <a:rPr lang="en-GB" sz="2000" dirty="0">
                <a:solidFill>
                  <a:srgbClr val="5C6F7B"/>
                </a:solidFill>
                <a:latin typeface="Arial" panose="020B0604020202020204" pitchFamily="34" charset="0"/>
              </a:rPr>
              <a:t>↑</a:t>
            </a:r>
            <a:r>
              <a:rPr lang="zh-CN" altLang="en-US" sz="2000" dirty="0">
                <a:solidFill>
                  <a:srgbClr val="5C6F7B"/>
                </a:solidFill>
                <a:latin typeface="Arial" panose="020B0604020202020204" pitchFamily="34" charset="0"/>
              </a:rPr>
              <a:t>正镜度</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或</a:t>
            </a:r>
            <a:r>
              <a:rPr lang="en-GB" sz="2000" dirty="0">
                <a:solidFill>
                  <a:srgbClr val="5C6F7B"/>
                </a:solidFill>
                <a:latin typeface="Arial" panose="020B0604020202020204" pitchFamily="34" charset="0"/>
              </a:rPr>
              <a:t> </a:t>
            </a:r>
            <a:r>
              <a:rPr lang="en-GB" sz="2000" dirty="0">
                <a:solidFill>
                  <a:srgbClr val="5C6F7B"/>
                </a:solidFill>
                <a:latin typeface="Arial" panose="020B0604020202020204"/>
                <a:cs typeface="Arial" panose="020B0604020202020204"/>
              </a:rPr>
              <a:t>↓</a:t>
            </a:r>
            <a:r>
              <a:rPr lang="zh-CN" altLang="en-US" sz="2000" dirty="0">
                <a:solidFill>
                  <a:srgbClr val="5C6F7B"/>
                </a:solidFill>
                <a:latin typeface="Arial" panose="020B0604020202020204"/>
                <a:cs typeface="Arial" panose="020B0604020202020204"/>
              </a:rPr>
              <a:t>负镜度</a:t>
            </a:r>
            <a:r>
              <a:rPr lang="en-GB" sz="2000" dirty="0">
                <a:solidFill>
                  <a:srgbClr val="5C6F7B"/>
                </a:solidFill>
                <a:latin typeface="Arial" panose="020B0604020202020204" pitchFamily="34" charset="0"/>
              </a:rPr>
              <a:t>)  </a:t>
            </a:r>
          </a:p>
          <a:p>
            <a:pPr marL="179705" indent="-179705">
              <a:spcBef>
                <a:spcPts val="600"/>
              </a:spcBef>
              <a:spcAft>
                <a:spcPts val="0"/>
              </a:spcAft>
              <a:buFont typeface="Arial" panose="020B0604020202020204" pitchFamily="34" charset="0"/>
              <a:buChar char="•"/>
            </a:pPr>
            <a:r>
              <a:rPr lang="zh-CN" altLang="en-US" sz="2000" dirty="0">
                <a:solidFill>
                  <a:srgbClr val="5C6F7B"/>
                </a:solidFill>
                <a:latin typeface="Arial" panose="020B0604020202020204" pitchFamily="34" charset="0"/>
              </a:rPr>
              <a:t>把非优势眼改为较高的下加光度</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不对称下加</a:t>
            </a:r>
            <a:r>
              <a:rPr lang="en-GB" sz="2000" dirty="0">
                <a:solidFill>
                  <a:srgbClr val="5C6F7B"/>
                </a:solidFill>
                <a:latin typeface="Arial" panose="020B0604020202020204" pitchFamily="34" charset="0"/>
              </a:rPr>
              <a:t>) </a:t>
            </a:r>
          </a:p>
          <a:p>
            <a:pPr marL="179705" indent="-179705">
              <a:spcBef>
                <a:spcPts val="600"/>
              </a:spcBef>
              <a:spcAft>
                <a:spcPts val="0"/>
              </a:spcAft>
              <a:buFont typeface="Arial" panose="020B0604020202020204" pitchFamily="34" charset="0"/>
              <a:buChar char="•"/>
            </a:pPr>
            <a:r>
              <a:rPr lang="zh-CN" altLang="en-US" sz="2000" dirty="0">
                <a:solidFill>
                  <a:srgbClr val="5C6F7B"/>
                </a:solidFill>
                <a:latin typeface="Arial" panose="020B0604020202020204" pitchFamily="34" charset="0"/>
              </a:rPr>
              <a:t>把不对称下加改为双眼较高的下加光度</a:t>
            </a:r>
            <a:endParaRPr lang="nl-NL" sz="2000" dirty="0">
              <a:solidFill>
                <a:srgbClr val="5C6F7B"/>
              </a:solidFill>
              <a:latin typeface="Arial" panose="020B0604020202020204" pitchFamily="34" charset="0"/>
            </a:endParaRPr>
          </a:p>
        </p:txBody>
      </p:sp>
      <p:sp>
        <p:nvSpPr>
          <p:cNvPr id="1049525"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找到恰当的平衡</a:t>
            </a:r>
            <a:endParaRPr lang="de-DE" altLang="en-US" sz="2800" dirty="0">
              <a:solidFill>
                <a:schemeClr val="bg1"/>
              </a:solidFill>
              <a:latin typeface="Arial" panose="020B0604020202020204" pitchFamily="34" charset="0"/>
            </a:endParaRPr>
          </a:p>
        </p:txBody>
      </p:sp>
      <p:pic>
        <p:nvPicPr>
          <p:cNvPr id="2097404" name="Picture 2" descr="C:\Users\Suneet Eng\Desktop\B 99\Picture181.jpg"/>
          <p:cNvPicPr>
            <a:picLocks noChangeAspect="1" noChangeArrowheads="1"/>
          </p:cNvPicPr>
          <p:nvPr/>
        </p:nvPicPr>
        <p:blipFill>
          <a:blip r:embed="rId3" cstate="print"/>
          <a:srcRect/>
          <a:stretch>
            <a:fillRect/>
          </a:stretch>
        </p:blipFill>
        <p:spPr bwMode="auto">
          <a:xfrm>
            <a:off x="7023099" y="1214422"/>
            <a:ext cx="2120901" cy="2755900"/>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532" name="AutoShape 131"/>
          <p:cNvSpPr>
            <a:spLocks noChangeArrowheads="1"/>
          </p:cNvSpPr>
          <p:nvPr/>
        </p:nvSpPr>
        <p:spPr bwMode="auto">
          <a:xfrm>
            <a:off x="762000" y="1676400"/>
            <a:ext cx="2133600" cy="914400"/>
          </a:xfrm>
          <a:prstGeom prst="flowChartAlternateProcess">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33" name="AutoShape 134"/>
          <p:cNvSpPr>
            <a:spLocks noChangeArrowheads="1"/>
          </p:cNvSpPr>
          <p:nvPr/>
        </p:nvSpPr>
        <p:spPr bwMode="auto">
          <a:xfrm>
            <a:off x="3276600" y="1676400"/>
            <a:ext cx="2133600" cy="914400"/>
          </a:xfrm>
          <a:prstGeom prst="flowChartAlternateProcess">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34" name="AutoShape 135"/>
          <p:cNvSpPr>
            <a:spLocks noChangeArrowheads="1"/>
          </p:cNvSpPr>
          <p:nvPr/>
        </p:nvSpPr>
        <p:spPr bwMode="auto">
          <a:xfrm>
            <a:off x="5791200" y="1676400"/>
            <a:ext cx="2133600" cy="914400"/>
          </a:xfrm>
          <a:prstGeom prst="flowChartAlternateProcess">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35" name="Rectangle 136"/>
          <p:cNvSpPr>
            <a:spLocks noChangeArrowheads="1"/>
          </p:cNvSpPr>
          <p:nvPr/>
        </p:nvSpPr>
        <p:spPr bwMode="auto">
          <a:xfrm>
            <a:off x="838200" y="1752600"/>
            <a:ext cx="1981200" cy="685800"/>
          </a:xfrm>
          <a:prstGeom prst="rect">
            <a:avLst/>
          </a:prstGeom>
          <a:solidFill>
            <a:schemeClr val="accent1"/>
          </a:solidFill>
          <a:ln w="9525">
            <a:noFill/>
            <a:miter lim="800000"/>
          </a:ln>
        </p:spPr>
        <p:txBody>
          <a:bodyPr wrap="none" lIns="92075" tIns="46038" rIns="92075" bIns="46038" anchor="ctr"/>
          <a:lstStyle/>
          <a:p>
            <a:pPr algn="ctr"/>
            <a:r>
              <a:rPr lang="zh-CN" altLang="en-US" b="1" dirty="0"/>
              <a:t>两眼</a:t>
            </a:r>
            <a:r>
              <a:rPr lang="en-US" altLang="en-US" b="1" dirty="0"/>
              <a:t>adds</a:t>
            </a:r>
            <a:r>
              <a:rPr lang="zh-CN" altLang="en-US" b="1" dirty="0"/>
              <a:t>低</a:t>
            </a:r>
            <a:endParaRPr lang="en-US" altLang="en-US" b="1" dirty="0"/>
          </a:p>
        </p:txBody>
      </p:sp>
      <p:sp>
        <p:nvSpPr>
          <p:cNvPr id="1049536" name="Rectangle 137"/>
          <p:cNvSpPr>
            <a:spLocks noChangeArrowheads="1"/>
          </p:cNvSpPr>
          <p:nvPr/>
        </p:nvSpPr>
        <p:spPr bwMode="auto">
          <a:xfrm>
            <a:off x="3352800" y="1752600"/>
            <a:ext cx="1905000" cy="762000"/>
          </a:xfrm>
          <a:prstGeom prst="rect">
            <a:avLst/>
          </a:prstGeom>
          <a:solidFill>
            <a:schemeClr val="accent1"/>
          </a:solidFill>
          <a:ln w="9525">
            <a:noFill/>
            <a:miter lim="800000"/>
          </a:ln>
        </p:spPr>
        <p:txBody>
          <a:bodyPr wrap="none" lIns="92075" tIns="46038" rIns="92075" bIns="46038" anchor="ctr"/>
          <a:lstStyle/>
          <a:p>
            <a:pPr algn="ctr"/>
            <a:r>
              <a:rPr lang="zh-CN" altLang="en-US" b="1" dirty="0"/>
              <a:t>两眼</a:t>
            </a:r>
            <a:r>
              <a:rPr lang="en-US" altLang="en-US" b="1" dirty="0"/>
              <a:t>adds</a:t>
            </a:r>
            <a:r>
              <a:rPr lang="zh-CN" altLang="en-US" b="1" dirty="0"/>
              <a:t>高</a:t>
            </a:r>
            <a:endParaRPr lang="en-US" altLang="en-US" b="1" dirty="0"/>
          </a:p>
        </p:txBody>
      </p:sp>
      <p:sp>
        <p:nvSpPr>
          <p:cNvPr id="1049537" name="Rectangle 138"/>
          <p:cNvSpPr>
            <a:spLocks noChangeArrowheads="1"/>
          </p:cNvSpPr>
          <p:nvPr/>
        </p:nvSpPr>
        <p:spPr bwMode="auto">
          <a:xfrm>
            <a:off x="5943600" y="1752600"/>
            <a:ext cx="1828800" cy="762000"/>
          </a:xfrm>
          <a:prstGeom prst="rect">
            <a:avLst/>
          </a:prstGeom>
          <a:solidFill>
            <a:schemeClr val="accent1"/>
          </a:solidFill>
          <a:ln w="9525">
            <a:noFill/>
            <a:miter lim="800000"/>
          </a:ln>
        </p:spPr>
        <p:txBody>
          <a:bodyPr wrap="none" lIns="92075" tIns="46038" rIns="92075" bIns="46038" anchor="ctr"/>
          <a:lstStyle/>
          <a:p>
            <a:pPr algn="ctr"/>
            <a:r>
              <a:rPr lang="en-US" altLang="en-US" b="1" dirty="0"/>
              <a:t>Adds</a:t>
            </a:r>
            <a:r>
              <a:rPr lang="zh-CN" altLang="en-US" b="1" dirty="0"/>
              <a:t>不等</a:t>
            </a:r>
            <a:endParaRPr lang="en-US" altLang="en-US" b="1" dirty="0"/>
          </a:p>
        </p:txBody>
      </p:sp>
      <p:sp>
        <p:nvSpPr>
          <p:cNvPr id="1049538" name="AutoShape 139" descr="Light upward diagonal"/>
          <p:cNvSpPr>
            <a:spLocks noChangeArrowheads="1"/>
          </p:cNvSpPr>
          <p:nvPr/>
        </p:nvSpPr>
        <p:spPr bwMode="auto">
          <a:xfrm>
            <a:off x="1524000" y="2667000"/>
            <a:ext cx="533400" cy="838200"/>
          </a:xfrm>
          <a:prstGeom prst="downArrow">
            <a:avLst>
              <a:gd name="adj1" fmla="val 50000"/>
              <a:gd name="adj2" fmla="val 39286"/>
            </a:avLst>
          </a:prstGeom>
          <a:pattFill prst="ltUpDiag">
            <a:fgClr>
              <a:schemeClr val="accent1"/>
            </a:fgClr>
            <a:bgClr>
              <a:schemeClr val="bg1"/>
            </a:bgClr>
          </a:pattFill>
          <a:ln w="9525">
            <a:solidFill>
              <a:schemeClr val="tx1"/>
            </a:solidFill>
            <a:miter lim="800000"/>
          </a:ln>
        </p:spPr>
        <p:txBody>
          <a:bodyPr wrap="none" lIns="92075" tIns="46038" rIns="92075" bIns="46038" anchor="ctr"/>
          <a:lstStyle/>
          <a:p>
            <a:endParaRPr lang="en-US" altLang="en-US"/>
          </a:p>
        </p:txBody>
      </p:sp>
      <p:sp>
        <p:nvSpPr>
          <p:cNvPr id="1049539" name="AutoShape 140"/>
          <p:cNvSpPr>
            <a:spLocks noChangeArrowheads="1"/>
          </p:cNvSpPr>
          <p:nvPr/>
        </p:nvSpPr>
        <p:spPr bwMode="auto">
          <a:xfrm>
            <a:off x="381000" y="3581400"/>
            <a:ext cx="2438400" cy="762000"/>
          </a:xfrm>
          <a:prstGeom prst="parallelogram">
            <a:avLst>
              <a:gd name="adj" fmla="val 80000"/>
            </a:avLst>
          </a:prstGeom>
          <a:solidFill>
            <a:schemeClr val="hlink"/>
          </a:solidFill>
          <a:ln w="9525">
            <a:noFill/>
            <a:miter lim="800000"/>
          </a:ln>
        </p:spPr>
        <p:txBody>
          <a:bodyPr wrap="none" lIns="92075" tIns="46038" rIns="92075" bIns="46038" anchor="ctr"/>
          <a:lstStyle/>
          <a:p>
            <a:endParaRPr lang="en-US" altLang="en-US">
              <a:solidFill>
                <a:srgbClr val="0000FF"/>
              </a:solidFill>
            </a:endParaRPr>
          </a:p>
        </p:txBody>
      </p:sp>
      <p:sp>
        <p:nvSpPr>
          <p:cNvPr id="1049540" name="Rectangle 141"/>
          <p:cNvSpPr>
            <a:spLocks noChangeArrowheads="1"/>
          </p:cNvSpPr>
          <p:nvPr/>
        </p:nvSpPr>
        <p:spPr bwMode="auto">
          <a:xfrm>
            <a:off x="971550" y="3733800"/>
            <a:ext cx="1143000" cy="533400"/>
          </a:xfrm>
          <a:prstGeom prst="rect">
            <a:avLst/>
          </a:prstGeom>
          <a:solidFill>
            <a:schemeClr val="hlink"/>
          </a:solidFill>
          <a:ln w="9525">
            <a:noFill/>
            <a:miter lim="800000"/>
          </a:ln>
        </p:spPr>
        <p:txBody>
          <a:bodyPr wrap="none" lIns="92075" tIns="46038" rIns="92075" bIns="46038" anchor="ctr"/>
          <a:lstStyle/>
          <a:p>
            <a:r>
              <a:rPr lang="zh-CN" altLang="en-US" sz="1600" b="1" dirty="0">
                <a:solidFill>
                  <a:schemeClr val="bg1"/>
                </a:solidFill>
              </a:rPr>
              <a:t>在优势眼加</a:t>
            </a:r>
            <a:endParaRPr lang="en-US" altLang="zh-CN" sz="1600" b="1" dirty="0">
              <a:solidFill>
                <a:schemeClr val="bg1"/>
              </a:solidFill>
            </a:endParaRPr>
          </a:p>
          <a:p>
            <a:r>
              <a:rPr lang="en-US" altLang="en-US" sz="1600" b="1" dirty="0">
                <a:solidFill>
                  <a:schemeClr val="bg1"/>
                </a:solidFill>
              </a:rPr>
              <a:t>–0.25 D </a:t>
            </a:r>
          </a:p>
        </p:txBody>
      </p:sp>
      <p:sp>
        <p:nvSpPr>
          <p:cNvPr id="1049541" name="AutoShape 142"/>
          <p:cNvSpPr>
            <a:spLocks noChangeArrowheads="1"/>
          </p:cNvSpPr>
          <p:nvPr/>
        </p:nvSpPr>
        <p:spPr bwMode="auto">
          <a:xfrm>
            <a:off x="2819400" y="3581400"/>
            <a:ext cx="2514600" cy="762000"/>
          </a:xfrm>
          <a:prstGeom prst="parallelogram">
            <a:avLst>
              <a:gd name="adj" fmla="val 82500"/>
            </a:avLst>
          </a:prstGeom>
          <a:solidFill>
            <a:schemeClr val="hlink"/>
          </a:solidFill>
          <a:ln w="9525">
            <a:solidFill>
              <a:schemeClr val="tx1"/>
            </a:solidFill>
            <a:miter lim="800000"/>
          </a:ln>
        </p:spPr>
        <p:txBody>
          <a:bodyPr wrap="none" lIns="92075" tIns="46038" rIns="92075" bIns="46038" anchor="ctr"/>
          <a:lstStyle/>
          <a:p>
            <a:endParaRPr lang="en-US" altLang="en-US"/>
          </a:p>
        </p:txBody>
      </p:sp>
      <p:sp>
        <p:nvSpPr>
          <p:cNvPr id="1049542" name="Rectangle 143"/>
          <p:cNvSpPr>
            <a:spLocks noChangeArrowheads="1"/>
          </p:cNvSpPr>
          <p:nvPr/>
        </p:nvSpPr>
        <p:spPr bwMode="auto">
          <a:xfrm>
            <a:off x="3348038" y="3581400"/>
            <a:ext cx="1295400" cy="685800"/>
          </a:xfrm>
          <a:prstGeom prst="rect">
            <a:avLst/>
          </a:prstGeom>
          <a:solidFill>
            <a:schemeClr val="hlink"/>
          </a:solidFill>
          <a:ln w="9525">
            <a:noFill/>
            <a:miter lim="800000"/>
          </a:ln>
        </p:spPr>
        <p:txBody>
          <a:bodyPr wrap="none" lIns="92075" tIns="46038" rIns="92075" bIns="46038" anchor="ctr"/>
          <a:lstStyle/>
          <a:p>
            <a:r>
              <a:rPr lang="zh-CN" altLang="en-US" sz="1600" b="1" dirty="0">
                <a:solidFill>
                  <a:schemeClr val="bg1"/>
                </a:solidFill>
              </a:rPr>
              <a:t>在优势眼加</a:t>
            </a:r>
            <a:endParaRPr lang="en-US" altLang="zh-CN" sz="1600" b="1" dirty="0">
              <a:solidFill>
                <a:schemeClr val="bg1"/>
              </a:solidFill>
            </a:endParaRPr>
          </a:p>
          <a:p>
            <a:r>
              <a:rPr lang="en-US" altLang="en-US" sz="1600" b="1" dirty="0">
                <a:solidFill>
                  <a:schemeClr val="bg1"/>
                </a:solidFill>
              </a:rPr>
              <a:t> –0.25 D </a:t>
            </a:r>
          </a:p>
        </p:txBody>
      </p:sp>
      <p:sp>
        <p:nvSpPr>
          <p:cNvPr id="1049543" name="AutoShape 144"/>
          <p:cNvSpPr>
            <a:spLocks noChangeArrowheads="1"/>
          </p:cNvSpPr>
          <p:nvPr/>
        </p:nvSpPr>
        <p:spPr bwMode="auto">
          <a:xfrm>
            <a:off x="5334000" y="3581400"/>
            <a:ext cx="2514600" cy="762000"/>
          </a:xfrm>
          <a:prstGeom prst="parallelogram">
            <a:avLst>
              <a:gd name="adj" fmla="val 82500"/>
            </a:avLst>
          </a:prstGeom>
          <a:solidFill>
            <a:schemeClr val="hlink"/>
          </a:solidFill>
          <a:ln w="9525">
            <a:solidFill>
              <a:schemeClr val="tx1"/>
            </a:solidFill>
            <a:miter lim="800000"/>
          </a:ln>
        </p:spPr>
        <p:txBody>
          <a:bodyPr wrap="none" lIns="92075" tIns="46038" rIns="92075" bIns="46038" anchor="ctr"/>
          <a:lstStyle/>
          <a:p>
            <a:endParaRPr lang="en-US" altLang="en-US" sz="1400"/>
          </a:p>
        </p:txBody>
      </p:sp>
      <p:sp>
        <p:nvSpPr>
          <p:cNvPr id="1049544" name="AutoShape 145" descr="Light upward diagonal"/>
          <p:cNvSpPr>
            <a:spLocks noChangeArrowheads="1"/>
          </p:cNvSpPr>
          <p:nvPr/>
        </p:nvSpPr>
        <p:spPr bwMode="auto">
          <a:xfrm>
            <a:off x="4038600" y="2667000"/>
            <a:ext cx="533400" cy="838200"/>
          </a:xfrm>
          <a:prstGeom prst="downArrow">
            <a:avLst>
              <a:gd name="adj1" fmla="val 50000"/>
              <a:gd name="adj2" fmla="val 39286"/>
            </a:avLst>
          </a:prstGeom>
          <a:pattFill prst="ltUpDiag">
            <a:fgClr>
              <a:schemeClr val="accent1"/>
            </a:fgClr>
            <a:bgClr>
              <a:schemeClr val="bg1"/>
            </a:bgClr>
          </a:pattFill>
          <a:ln w="9525">
            <a:solidFill>
              <a:schemeClr val="tx1"/>
            </a:solidFill>
            <a:miter lim="800000"/>
          </a:ln>
        </p:spPr>
        <p:txBody>
          <a:bodyPr wrap="none" lIns="92075" tIns="46038" rIns="92075" bIns="46038" anchor="ctr"/>
          <a:lstStyle/>
          <a:p>
            <a:endParaRPr lang="en-US" altLang="en-US"/>
          </a:p>
        </p:txBody>
      </p:sp>
      <p:sp>
        <p:nvSpPr>
          <p:cNvPr id="1049545" name="AutoShape 146" descr="Light upward diagonal"/>
          <p:cNvSpPr>
            <a:spLocks noChangeArrowheads="1"/>
          </p:cNvSpPr>
          <p:nvPr/>
        </p:nvSpPr>
        <p:spPr bwMode="auto">
          <a:xfrm>
            <a:off x="6629400" y="2667000"/>
            <a:ext cx="533400" cy="838200"/>
          </a:xfrm>
          <a:prstGeom prst="downArrow">
            <a:avLst>
              <a:gd name="adj1" fmla="val 50000"/>
              <a:gd name="adj2" fmla="val 39286"/>
            </a:avLst>
          </a:prstGeom>
          <a:pattFill prst="ltUpDiag">
            <a:fgClr>
              <a:schemeClr val="accent1"/>
            </a:fgClr>
            <a:bgClr>
              <a:schemeClr val="bg1"/>
            </a:bgClr>
          </a:pattFill>
          <a:ln w="9525">
            <a:solidFill>
              <a:schemeClr val="tx1"/>
            </a:solidFill>
            <a:miter lim="800000"/>
          </a:ln>
        </p:spPr>
        <p:txBody>
          <a:bodyPr wrap="none" lIns="92075" tIns="46038" rIns="92075" bIns="46038" anchor="ctr"/>
          <a:lstStyle/>
          <a:p>
            <a:endParaRPr lang="en-US" altLang="en-US"/>
          </a:p>
        </p:txBody>
      </p:sp>
      <p:sp>
        <p:nvSpPr>
          <p:cNvPr id="1049546" name="Line 149"/>
          <p:cNvSpPr>
            <a:spLocks noChangeShapeType="1"/>
          </p:cNvSpPr>
          <p:nvPr/>
        </p:nvSpPr>
        <p:spPr bwMode="auto">
          <a:xfrm flipH="1">
            <a:off x="3352800" y="4419600"/>
            <a:ext cx="304800" cy="3810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47" name="Line 150"/>
          <p:cNvSpPr>
            <a:spLocks noChangeShapeType="1"/>
          </p:cNvSpPr>
          <p:nvPr/>
        </p:nvSpPr>
        <p:spPr bwMode="auto">
          <a:xfrm>
            <a:off x="6096000" y="4495800"/>
            <a:ext cx="304800" cy="3810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48" name="AutoShape 151"/>
          <p:cNvSpPr>
            <a:spLocks noChangeArrowheads="1"/>
          </p:cNvSpPr>
          <p:nvPr/>
        </p:nvSpPr>
        <p:spPr bwMode="auto">
          <a:xfrm>
            <a:off x="2590800" y="4652963"/>
            <a:ext cx="1981200" cy="1439862"/>
          </a:xfrm>
          <a:prstGeom prst="flowChartPunchedTape">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49" name="Rectangle 152"/>
          <p:cNvSpPr>
            <a:spLocks noChangeArrowheads="1"/>
          </p:cNvSpPr>
          <p:nvPr/>
        </p:nvSpPr>
        <p:spPr bwMode="auto">
          <a:xfrm>
            <a:off x="2743200" y="4956175"/>
            <a:ext cx="1524000" cy="833437"/>
          </a:xfrm>
          <a:prstGeom prst="rect">
            <a:avLst/>
          </a:prstGeom>
          <a:solidFill>
            <a:schemeClr val="accent1"/>
          </a:solidFill>
          <a:ln w="9525">
            <a:noFill/>
            <a:miter lim="800000"/>
          </a:ln>
        </p:spPr>
        <p:txBody>
          <a:bodyPr wrap="none" lIns="92075" tIns="46038" rIns="92075" bIns="46038" anchor="ctr"/>
          <a:lstStyle/>
          <a:p>
            <a:r>
              <a:rPr lang="zh-CN" altLang="en-US" sz="1400" b="1" dirty="0">
                <a:solidFill>
                  <a:schemeClr val="bg1"/>
                </a:solidFill>
              </a:rPr>
              <a:t>给优势眼低</a:t>
            </a:r>
            <a:r>
              <a:rPr lang="en-US" altLang="en-US" sz="1400" b="1" dirty="0">
                <a:solidFill>
                  <a:schemeClr val="bg1"/>
                </a:solidFill>
              </a:rPr>
              <a:t>ADD</a:t>
            </a:r>
            <a:r>
              <a:rPr lang="zh-CN" altLang="en-US" sz="1400" b="1" dirty="0">
                <a:solidFill>
                  <a:schemeClr val="bg1"/>
                </a:solidFill>
              </a:rPr>
              <a:t>，</a:t>
            </a:r>
            <a:endParaRPr lang="en-US" altLang="zh-CN" sz="1400" b="1" dirty="0">
              <a:solidFill>
                <a:schemeClr val="bg1"/>
              </a:solidFill>
            </a:endParaRPr>
          </a:p>
          <a:p>
            <a:r>
              <a:rPr lang="zh-CN" altLang="en-US" sz="1400" b="1" dirty="0">
                <a:solidFill>
                  <a:schemeClr val="bg1"/>
                </a:solidFill>
              </a:rPr>
              <a:t>给非优势眼高</a:t>
            </a:r>
            <a:r>
              <a:rPr lang="en-US" altLang="en-US" sz="1400" b="1" dirty="0">
                <a:solidFill>
                  <a:schemeClr val="bg1"/>
                </a:solidFill>
              </a:rPr>
              <a:t>add</a:t>
            </a:r>
          </a:p>
        </p:txBody>
      </p:sp>
      <p:sp>
        <p:nvSpPr>
          <p:cNvPr id="1049550" name="AutoShape 153"/>
          <p:cNvSpPr>
            <a:spLocks noChangeArrowheads="1"/>
          </p:cNvSpPr>
          <p:nvPr/>
        </p:nvSpPr>
        <p:spPr bwMode="auto">
          <a:xfrm>
            <a:off x="5867400" y="4724400"/>
            <a:ext cx="1981200" cy="1219200"/>
          </a:xfrm>
          <a:prstGeom prst="flowChartPunchedTape">
            <a:avLst/>
          </a:prstGeom>
          <a:solidFill>
            <a:schemeClr val="accent1"/>
          </a:solidFill>
          <a:ln w="9525">
            <a:solidFill>
              <a:schemeClr val="tx1"/>
            </a:solidFill>
            <a:miter lim="800000"/>
          </a:ln>
        </p:spPr>
        <p:txBody>
          <a:bodyPr wrap="none" lIns="92075" tIns="46038" rIns="92075" bIns="46038" anchor="ctr"/>
          <a:lstStyle/>
          <a:p>
            <a:r>
              <a:rPr lang="zh-CN" altLang="en-US" sz="1400" b="1" dirty="0">
                <a:solidFill>
                  <a:schemeClr val="bg1"/>
                </a:solidFill>
              </a:rPr>
              <a:t>          给双眼低</a:t>
            </a:r>
            <a:r>
              <a:rPr lang="en-US" altLang="en-US" sz="1400" b="1" dirty="0">
                <a:solidFill>
                  <a:schemeClr val="bg1"/>
                </a:solidFill>
              </a:rPr>
              <a:t>ADD</a:t>
            </a:r>
          </a:p>
        </p:txBody>
      </p:sp>
      <p:sp>
        <p:nvSpPr>
          <p:cNvPr id="1049551" name="Rectangle 2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远视力不可接受</a:t>
            </a:r>
            <a:endParaRPr lang="de-DE" altLang="en-US" sz="2800" dirty="0">
              <a:solidFill>
                <a:schemeClr val="bg1"/>
              </a:solidFill>
              <a:latin typeface="Arial" panose="020B0604020202020204" pitchFamily="34" charset="0"/>
            </a:endParaRPr>
          </a:p>
        </p:txBody>
      </p:sp>
      <p:sp>
        <p:nvSpPr>
          <p:cNvPr id="1049552" name="Rectangle 143"/>
          <p:cNvSpPr>
            <a:spLocks noChangeArrowheads="1"/>
          </p:cNvSpPr>
          <p:nvPr/>
        </p:nvSpPr>
        <p:spPr bwMode="auto">
          <a:xfrm>
            <a:off x="5981700" y="3619500"/>
            <a:ext cx="1295400" cy="685800"/>
          </a:xfrm>
          <a:prstGeom prst="rect">
            <a:avLst/>
          </a:prstGeom>
          <a:solidFill>
            <a:schemeClr val="hlink"/>
          </a:solidFill>
          <a:ln w="9525">
            <a:noFill/>
            <a:miter lim="800000"/>
          </a:ln>
        </p:spPr>
        <p:txBody>
          <a:bodyPr wrap="none" lIns="92075" tIns="46038" rIns="92075" bIns="46038" anchor="ctr"/>
          <a:lstStyle/>
          <a:p>
            <a:r>
              <a:rPr lang="zh-CN" altLang="en-US" sz="1600" b="1" dirty="0">
                <a:solidFill>
                  <a:schemeClr val="bg1"/>
                </a:solidFill>
              </a:rPr>
              <a:t>在优势眼加</a:t>
            </a:r>
            <a:endParaRPr lang="en-US" altLang="zh-CN" sz="1600" b="1" dirty="0">
              <a:solidFill>
                <a:schemeClr val="bg1"/>
              </a:solidFill>
            </a:endParaRPr>
          </a:p>
          <a:p>
            <a:r>
              <a:rPr lang="en-US" altLang="en-US" sz="1600" b="1" dirty="0">
                <a:solidFill>
                  <a:schemeClr val="bg1"/>
                </a:solidFill>
              </a:rPr>
              <a:t> –0.25 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9535"/>
                                        </p:tgtEl>
                                        <p:attrNameLst>
                                          <p:attrName>style.visibility</p:attrName>
                                        </p:attrNameLst>
                                      </p:cBhvr>
                                      <p:to>
                                        <p:strVal val="visible"/>
                                      </p:to>
                                    </p:set>
                                    <p:animEffect transition="in" filter="box(in)">
                                      <p:cBhvr>
                                        <p:cTn id="7" dur="500"/>
                                        <p:tgtEl>
                                          <p:spTgt spid="10495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49538"/>
                                        </p:tgtEl>
                                        <p:attrNameLst>
                                          <p:attrName>style.visibility</p:attrName>
                                        </p:attrNameLst>
                                      </p:cBhvr>
                                      <p:to>
                                        <p:strVal val="visible"/>
                                      </p:to>
                                    </p:set>
                                    <p:anim calcmode="lin" valueType="num">
                                      <p:cBhvr additive="base">
                                        <p:cTn id="12" dur="500" fill="hold"/>
                                        <p:tgtEl>
                                          <p:spTgt spid="1049538"/>
                                        </p:tgtEl>
                                        <p:attrNameLst>
                                          <p:attrName>ppt_x</p:attrName>
                                        </p:attrNameLst>
                                      </p:cBhvr>
                                      <p:tavLst>
                                        <p:tav tm="0">
                                          <p:val>
                                            <p:strVal val="#ppt_x"/>
                                          </p:val>
                                        </p:tav>
                                        <p:tav tm="100000">
                                          <p:val>
                                            <p:strVal val="#ppt_x"/>
                                          </p:val>
                                        </p:tav>
                                      </p:tavLst>
                                    </p:anim>
                                    <p:anim calcmode="lin" valueType="num">
                                      <p:cBhvr additive="base">
                                        <p:cTn id="13" dur="500" fill="hold"/>
                                        <p:tgtEl>
                                          <p:spTgt spid="10495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495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49536"/>
                                        </p:tgtEl>
                                        <p:attrNameLst>
                                          <p:attrName>style.visibility</p:attrName>
                                        </p:attrNameLst>
                                      </p:cBhvr>
                                      <p:to>
                                        <p:strVal val="visible"/>
                                      </p:to>
                                    </p:set>
                                    <p:animEffect transition="in" filter="box(in)">
                                      <p:cBhvr>
                                        <p:cTn id="22" dur="500"/>
                                        <p:tgtEl>
                                          <p:spTgt spid="104953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49544"/>
                                        </p:tgtEl>
                                        <p:attrNameLst>
                                          <p:attrName>style.visibility</p:attrName>
                                        </p:attrNameLst>
                                      </p:cBhvr>
                                      <p:to>
                                        <p:strVal val="visible"/>
                                      </p:to>
                                    </p:set>
                                    <p:anim calcmode="lin" valueType="num">
                                      <p:cBhvr additive="base">
                                        <p:cTn id="27" dur="500" fill="hold"/>
                                        <p:tgtEl>
                                          <p:spTgt spid="1049544"/>
                                        </p:tgtEl>
                                        <p:attrNameLst>
                                          <p:attrName>ppt_x</p:attrName>
                                        </p:attrNameLst>
                                      </p:cBhvr>
                                      <p:tavLst>
                                        <p:tav tm="0">
                                          <p:val>
                                            <p:strVal val="#ppt_x"/>
                                          </p:val>
                                        </p:tav>
                                        <p:tav tm="100000">
                                          <p:val>
                                            <p:strVal val="#ppt_x"/>
                                          </p:val>
                                        </p:tav>
                                      </p:tavLst>
                                    </p:anim>
                                    <p:anim calcmode="lin" valueType="num">
                                      <p:cBhvr additive="base">
                                        <p:cTn id="28" dur="500" fill="hold"/>
                                        <p:tgtEl>
                                          <p:spTgt spid="10495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495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49549">
                                            <p:txEl>
                                              <p:charRg st="4294967295" end="4294967295"/>
                                            </p:txEl>
                                          </p:spTgt>
                                        </p:tgtEl>
                                        <p:attrNameLst>
                                          <p:attrName>style.visibility</p:attrName>
                                        </p:attrNameLst>
                                      </p:cBhvr>
                                      <p:to>
                                        <p:strVal val="visible"/>
                                      </p:to>
                                    </p:set>
                                    <p:animEffect transition="in" filter="checkerboard(across)">
                                      <p:cBhvr>
                                        <p:cTn id="37" dur="500"/>
                                        <p:tgtEl>
                                          <p:spTgt spid="1049549">
                                            <p:txEl>
                                              <p:charRg st="4294967295" end="429496729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49537"/>
                                        </p:tgtEl>
                                        <p:attrNameLst>
                                          <p:attrName>style.visibility</p:attrName>
                                        </p:attrNameLst>
                                      </p:cBhvr>
                                      <p:to>
                                        <p:strVal val="visible"/>
                                      </p:to>
                                    </p:set>
                                    <p:animEffect transition="in" filter="box(in)">
                                      <p:cBhvr>
                                        <p:cTn id="42" dur="500"/>
                                        <p:tgtEl>
                                          <p:spTgt spid="104953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49545"/>
                                        </p:tgtEl>
                                        <p:attrNameLst>
                                          <p:attrName>style.visibility</p:attrName>
                                        </p:attrNameLst>
                                      </p:cBhvr>
                                      <p:to>
                                        <p:strVal val="visible"/>
                                      </p:to>
                                    </p:set>
                                    <p:anim calcmode="lin" valueType="num">
                                      <p:cBhvr additive="base">
                                        <p:cTn id="47" dur="500" fill="hold"/>
                                        <p:tgtEl>
                                          <p:spTgt spid="1049545"/>
                                        </p:tgtEl>
                                        <p:attrNameLst>
                                          <p:attrName>ppt_x</p:attrName>
                                        </p:attrNameLst>
                                      </p:cBhvr>
                                      <p:tavLst>
                                        <p:tav tm="0">
                                          <p:val>
                                            <p:strVal val="#ppt_x"/>
                                          </p:val>
                                        </p:tav>
                                        <p:tav tm="100000">
                                          <p:val>
                                            <p:strVal val="#ppt_x"/>
                                          </p:val>
                                        </p:tav>
                                      </p:tavLst>
                                    </p:anim>
                                    <p:anim calcmode="lin" valueType="num">
                                      <p:cBhvr additive="base">
                                        <p:cTn id="48" dur="500" fill="hold"/>
                                        <p:tgtEl>
                                          <p:spTgt spid="10495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049550">
                                            <p:txEl>
                                              <p:charRg st="4294967295" end="4294967295"/>
                                            </p:txEl>
                                          </p:spTgt>
                                        </p:tgtEl>
                                        <p:attrNameLst>
                                          <p:attrName>style.visibility</p:attrName>
                                        </p:attrNameLst>
                                      </p:cBhvr>
                                      <p:to>
                                        <p:strVal val="visible"/>
                                      </p:to>
                                    </p:set>
                                    <p:animEffect transition="in" filter="checkerboard(across)">
                                      <p:cBhvr>
                                        <p:cTn id="53" dur="500"/>
                                        <p:tgtEl>
                                          <p:spTgt spid="1049550">
                                            <p:txEl>
                                              <p:charRg st="4294967295" end="429496729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49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35" grpId="0" animBg="1"/>
      <p:bldP spid="1049536" grpId="0" animBg="1"/>
      <p:bldP spid="1049537" grpId="0" animBg="1"/>
      <p:bldP spid="1049538" grpId="0" animBg="1"/>
      <p:bldP spid="1049540" grpId="0" animBg="1"/>
      <p:bldP spid="1049542" grpId="0" animBg="1"/>
      <p:bldP spid="1049544" grpId="0" animBg="1"/>
      <p:bldP spid="1049545" grpId="0" animBg="1"/>
      <p:bldP spid="1049549" grpId="0"/>
      <p:bldP spid="1049550" grpId="0"/>
      <p:bldP spid="104955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688" name="Rectangle 2"/>
          <p:cNvSpPr>
            <a:spLocks noChangeArrowheads="1"/>
          </p:cNvSpPr>
          <p:nvPr/>
        </p:nvSpPr>
        <p:spPr bwMode="auto">
          <a:xfrm>
            <a:off x="685800" y="6248400"/>
            <a:ext cx="1905000" cy="457200"/>
          </a:xfrm>
          <a:prstGeom prst="rect">
            <a:avLst/>
          </a:prstGeom>
          <a:noFill/>
          <a:ln w="12700">
            <a:noFill/>
            <a:miter lim="800000"/>
          </a:ln>
        </p:spPr>
        <p:txBody>
          <a:bodyPr wrap="none" anchor="ctr"/>
          <a:lstStyle/>
          <a:p>
            <a:endParaRPr lang="en-US" altLang="en-US"/>
          </a:p>
        </p:txBody>
      </p:sp>
      <p:sp>
        <p:nvSpPr>
          <p:cNvPr id="1048689" name="Rectangle 4"/>
          <p:cNvSpPr>
            <a:spLocks noGrp="1" noChangeArrowheads="1"/>
          </p:cNvSpPr>
          <p:nvPr>
            <p:ph type="body" sz="half" idx="1"/>
          </p:nvPr>
        </p:nvSpPr>
        <p:spPr>
          <a:xfrm>
            <a:off x="714375" y="857250"/>
            <a:ext cx="4292600" cy="4875213"/>
          </a:xfrm>
        </p:spPr>
        <p:txBody>
          <a:bodyPr lIns="90488" tIns="44450" rIns="90488" bIns="44450"/>
          <a:lstStyle/>
          <a:p>
            <a:pPr marL="0" indent="0">
              <a:spcBef>
                <a:spcPts val="600"/>
              </a:spcBef>
              <a:spcAft>
                <a:spcPts val="0"/>
              </a:spcAft>
              <a:buClr>
                <a:srgbClr val="5C6F7B"/>
              </a:buClr>
              <a:buFont typeface="Arial" panose="020B0604020202020204" pitchFamily="34" charset="0"/>
              <a:buNone/>
            </a:pPr>
            <a:r>
              <a:rPr lang="zh-CN" altLang="en-GB" sz="2000" b="1" dirty="0"/>
              <a:t>眼睑</a:t>
            </a:r>
            <a:r>
              <a:rPr lang="en-GB" sz="2400" b="1" dirty="0"/>
              <a:t> </a:t>
            </a:r>
            <a:endParaRPr lang="en-GB" sz="2000" dirty="0"/>
          </a:p>
          <a:p>
            <a:pPr marL="57150" indent="0">
              <a:spcBef>
                <a:spcPts val="600"/>
              </a:spcBef>
              <a:spcAft>
                <a:spcPts val="0"/>
              </a:spcAft>
              <a:buClr>
                <a:srgbClr val="5C6F7B"/>
              </a:buClr>
              <a:buFontTx/>
              <a:buChar char="•"/>
            </a:pPr>
            <a:r>
              <a:rPr lang="en-GB" sz="2000" dirty="0"/>
              <a:t> </a:t>
            </a:r>
            <a:r>
              <a:rPr lang="zh-CN" altLang="en-GB" sz="2000" dirty="0"/>
              <a:t>弹性变差</a:t>
            </a:r>
            <a:endParaRPr lang="en-GB" sz="2000" dirty="0"/>
          </a:p>
          <a:p>
            <a:pPr marL="57150" indent="0">
              <a:spcBef>
                <a:spcPts val="600"/>
              </a:spcBef>
              <a:spcAft>
                <a:spcPts val="0"/>
              </a:spcAft>
              <a:buClr>
                <a:srgbClr val="5C6F7B"/>
              </a:buClr>
              <a:buFontTx/>
              <a:buChar char="•"/>
            </a:pPr>
            <a:r>
              <a:rPr lang="en-GB" sz="2000" dirty="0"/>
              <a:t> </a:t>
            </a:r>
            <a:r>
              <a:rPr lang="zh-CN" altLang="en-GB" sz="2000" dirty="0" err="1"/>
              <a:t>皮肤松弛</a:t>
            </a:r>
            <a:r>
              <a:rPr lang="en-GB" sz="2000" dirty="0"/>
              <a:t> – </a:t>
            </a:r>
            <a:r>
              <a:rPr lang="zh-CN" altLang="en-GB" sz="2000" dirty="0"/>
              <a:t>下垂</a:t>
            </a:r>
            <a:endParaRPr lang="en-GB" sz="2000" dirty="0"/>
          </a:p>
          <a:p>
            <a:pPr marL="57150" indent="0">
              <a:spcBef>
                <a:spcPts val="600"/>
              </a:spcBef>
              <a:spcAft>
                <a:spcPts val="0"/>
              </a:spcAft>
              <a:buClr>
                <a:srgbClr val="5C6F7B"/>
              </a:buClr>
              <a:buFontTx/>
              <a:buChar char="•"/>
            </a:pPr>
            <a:r>
              <a:rPr lang="en-GB" sz="2000" dirty="0"/>
              <a:t> </a:t>
            </a:r>
            <a:r>
              <a:rPr lang="zh-CN" altLang="en-GB" sz="2000" dirty="0" err="1"/>
              <a:t>上睑下垂</a:t>
            </a:r>
            <a:r>
              <a:rPr lang="en-GB" sz="2000" dirty="0"/>
              <a:t> – </a:t>
            </a:r>
            <a:r>
              <a:rPr lang="zh-CN" altLang="en-GB" sz="2000" dirty="0"/>
              <a:t>眼睑肥大</a:t>
            </a:r>
            <a:r>
              <a:rPr lang="en-GB" sz="2000" dirty="0"/>
              <a:t> </a:t>
            </a:r>
          </a:p>
          <a:p>
            <a:pPr marL="57150" indent="0">
              <a:spcBef>
                <a:spcPts val="600"/>
              </a:spcBef>
              <a:spcAft>
                <a:spcPts val="0"/>
              </a:spcAft>
              <a:buClr>
                <a:srgbClr val="5C6F7B"/>
              </a:buClr>
              <a:buFontTx/>
              <a:buChar char="•"/>
            </a:pPr>
            <a:r>
              <a:rPr lang="en-GB" sz="2000" dirty="0"/>
              <a:t> </a:t>
            </a:r>
            <a:r>
              <a:rPr lang="zh-CN" altLang="en-GB" sz="2000" dirty="0" err="1"/>
              <a:t>睑外翻</a:t>
            </a:r>
            <a:endParaRPr lang="en-GB" sz="2000" dirty="0"/>
          </a:p>
          <a:p>
            <a:pPr marL="0" indent="0">
              <a:spcBef>
                <a:spcPts val="600"/>
              </a:spcBef>
              <a:spcAft>
                <a:spcPts val="0"/>
              </a:spcAft>
              <a:buClr>
                <a:srgbClr val="5C6F7B"/>
              </a:buClr>
              <a:buFont typeface="Arial" panose="020B0604020202020204" pitchFamily="34" charset="0"/>
              <a:buNone/>
            </a:pPr>
            <a:endParaRPr lang="en-GB" sz="1100" b="1" dirty="0"/>
          </a:p>
          <a:p>
            <a:pPr marL="0" indent="0">
              <a:spcBef>
                <a:spcPts val="600"/>
              </a:spcBef>
              <a:spcAft>
                <a:spcPts val="0"/>
              </a:spcAft>
              <a:buClr>
                <a:srgbClr val="5C6F7B"/>
              </a:buClr>
              <a:buFont typeface="Arial" panose="020B0604020202020204" pitchFamily="34" charset="0"/>
              <a:buNone/>
            </a:pPr>
            <a:r>
              <a:rPr lang="zh-CN" altLang="en-GB" sz="2000" b="1" dirty="0"/>
              <a:t>角膜</a:t>
            </a:r>
            <a:endParaRPr lang="en-GB" sz="2000" b="1" dirty="0"/>
          </a:p>
          <a:p>
            <a:pPr marL="57150" indent="0">
              <a:spcBef>
                <a:spcPts val="600"/>
              </a:spcBef>
              <a:spcAft>
                <a:spcPts val="0"/>
              </a:spcAft>
              <a:buClr>
                <a:srgbClr val="5C6F7B"/>
              </a:buClr>
              <a:buFontTx/>
              <a:buChar char="•"/>
            </a:pPr>
            <a:r>
              <a:rPr lang="en-GB" dirty="0"/>
              <a:t> </a:t>
            </a:r>
            <a:r>
              <a:rPr lang="zh-CN" altLang="en-US" sz="2000" dirty="0">
                <a:latin typeface="Symbol" panose="05050102010706020507" pitchFamily="18" charset="2"/>
              </a:rPr>
              <a:t>脆弱</a:t>
            </a:r>
            <a:endParaRPr lang="en-GB" sz="2000" dirty="0"/>
          </a:p>
          <a:p>
            <a:pPr marL="57150" indent="0">
              <a:spcBef>
                <a:spcPts val="600"/>
              </a:spcBef>
              <a:spcAft>
                <a:spcPts val="0"/>
              </a:spcAft>
              <a:buClr>
                <a:srgbClr val="5C6F7B"/>
              </a:buClr>
              <a:buFontTx/>
              <a:buChar char="•"/>
            </a:pPr>
            <a:r>
              <a:rPr lang="en-GB" sz="2000" dirty="0"/>
              <a:t> </a:t>
            </a:r>
            <a:r>
              <a:rPr lang="zh-CN" altLang="en-US" sz="2000" dirty="0">
                <a:latin typeface="Symbol" panose="05050102010706020507" pitchFamily="18" charset="2"/>
              </a:rPr>
              <a:t>敏感度下降</a:t>
            </a:r>
            <a:endParaRPr lang="en-GB" sz="2000" dirty="0"/>
          </a:p>
          <a:p>
            <a:pPr marL="57150" indent="0">
              <a:spcBef>
                <a:spcPts val="600"/>
              </a:spcBef>
              <a:spcAft>
                <a:spcPts val="0"/>
              </a:spcAft>
              <a:buClr>
                <a:srgbClr val="5C6F7B"/>
              </a:buClr>
              <a:buFontTx/>
              <a:buChar char="•"/>
            </a:pPr>
            <a:r>
              <a:rPr lang="en-GB" sz="2000" dirty="0"/>
              <a:t> </a:t>
            </a:r>
            <a:r>
              <a:rPr lang="zh-CN" altLang="en-GB" sz="2000" dirty="0"/>
              <a:t>内皮</a:t>
            </a:r>
            <a:r>
              <a:rPr lang="zh-CN" altLang="en-US" sz="2000" dirty="0"/>
              <a:t>改</a:t>
            </a:r>
            <a:r>
              <a:rPr lang="zh-CN" altLang="en-GB" sz="2000" dirty="0"/>
              <a:t>变</a:t>
            </a:r>
            <a:endParaRPr lang="en-GB" sz="2000" dirty="0"/>
          </a:p>
          <a:p>
            <a:pPr marL="0" indent="0">
              <a:spcBef>
                <a:spcPts val="600"/>
              </a:spcBef>
              <a:spcAft>
                <a:spcPts val="0"/>
              </a:spcAft>
              <a:buClr>
                <a:srgbClr val="5C6F7B"/>
              </a:buClr>
              <a:buFont typeface="Arial" panose="020B0604020202020204" pitchFamily="34" charset="0"/>
              <a:buNone/>
            </a:pPr>
            <a:endParaRPr lang="en-GB" sz="1000" b="1" dirty="0"/>
          </a:p>
          <a:p>
            <a:pPr marL="0" indent="0">
              <a:spcBef>
                <a:spcPts val="600"/>
              </a:spcBef>
              <a:spcAft>
                <a:spcPts val="0"/>
              </a:spcAft>
              <a:buClr>
                <a:srgbClr val="5C6F7B"/>
              </a:buClr>
              <a:buFont typeface="Arial" panose="020B0604020202020204" pitchFamily="34" charset="0"/>
              <a:buNone/>
            </a:pPr>
            <a:r>
              <a:rPr lang="zh-CN" altLang="en-GB" sz="2000" b="1" dirty="0"/>
              <a:t>结膜</a:t>
            </a:r>
            <a:endParaRPr lang="en-GB" sz="2000" b="1" dirty="0"/>
          </a:p>
          <a:p>
            <a:pPr marL="0" indent="0">
              <a:spcBef>
                <a:spcPts val="600"/>
              </a:spcBef>
              <a:spcAft>
                <a:spcPts val="0"/>
              </a:spcAft>
              <a:buClr>
                <a:srgbClr val="5C6F7B"/>
              </a:buClr>
              <a:buFont typeface="Arial" panose="020B0604020202020204" pitchFamily="34" charset="0"/>
              <a:buChar char="•"/>
            </a:pPr>
            <a:r>
              <a:rPr lang="en-GB" sz="2000" dirty="0"/>
              <a:t> </a:t>
            </a:r>
            <a:r>
              <a:rPr lang="zh-CN" altLang="en-US" sz="2000" dirty="0"/>
              <a:t>睑裂斑</a:t>
            </a:r>
            <a:r>
              <a:rPr lang="en-GB" sz="2000" dirty="0"/>
              <a:t> &amp; </a:t>
            </a:r>
            <a:r>
              <a:rPr lang="zh-CN" altLang="en-GB" sz="2000" dirty="0" err="1"/>
              <a:t>翼状胬肉</a:t>
            </a:r>
            <a:endParaRPr lang="en-GB" sz="2400" b="1" dirty="0"/>
          </a:p>
          <a:p>
            <a:pPr marL="0" indent="0">
              <a:spcBef>
                <a:spcPts val="600"/>
              </a:spcBef>
              <a:spcAft>
                <a:spcPts val="0"/>
              </a:spcAft>
              <a:buClr>
                <a:srgbClr val="5C6F7B"/>
              </a:buClr>
              <a:buFont typeface="Arial" panose="020B0604020202020204" pitchFamily="34" charset="0"/>
              <a:buNone/>
            </a:pPr>
            <a:endParaRPr lang="en-GB" sz="2000" b="1" dirty="0"/>
          </a:p>
        </p:txBody>
      </p:sp>
      <p:sp>
        <p:nvSpPr>
          <p:cNvPr id="1048690"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年龄相关性变化</a:t>
            </a:r>
          </a:p>
        </p:txBody>
      </p:sp>
      <p:pic>
        <p:nvPicPr>
          <p:cNvPr id="2097165" name="Picture 1" descr="C:\Users\Suneet Eng\Desktop\B 99\Picture3.jpg"/>
          <p:cNvPicPr>
            <a:picLocks noChangeAspect="1" noChangeArrowheads="1"/>
          </p:cNvPicPr>
          <p:nvPr/>
        </p:nvPicPr>
        <p:blipFill>
          <a:blip r:embed="rId3" cstate="print"/>
          <a:srcRect/>
          <a:stretch>
            <a:fillRect/>
          </a:stretch>
        </p:blipFill>
        <p:spPr bwMode="auto">
          <a:xfrm>
            <a:off x="5364088" y="1196752"/>
            <a:ext cx="3528392" cy="1785938"/>
          </a:xfrm>
          <a:prstGeom prst="rect">
            <a:avLst/>
          </a:prstGeom>
          <a:noFill/>
        </p:spPr>
      </p:pic>
      <p:pic>
        <p:nvPicPr>
          <p:cNvPr id="2097166" name="Picture 2" descr="C:\Users\Suneet Eng\Desktop\B 99\Picture4.jpg"/>
          <p:cNvPicPr>
            <a:picLocks noChangeAspect="1" noChangeArrowheads="1"/>
          </p:cNvPicPr>
          <p:nvPr/>
        </p:nvPicPr>
        <p:blipFill>
          <a:blip r:embed="rId4" cstate="print"/>
          <a:srcRect/>
          <a:stretch>
            <a:fillRect/>
          </a:stretch>
        </p:blipFill>
        <p:spPr bwMode="auto">
          <a:xfrm>
            <a:off x="5652120" y="3212976"/>
            <a:ext cx="3275856" cy="2579854"/>
          </a:xfrm>
          <a:prstGeom prst="rect">
            <a:avLst/>
          </a:prstGeom>
          <a:noFill/>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556" name="AutoShape 29"/>
          <p:cNvSpPr>
            <a:spLocks noChangeArrowheads="1"/>
          </p:cNvSpPr>
          <p:nvPr/>
        </p:nvSpPr>
        <p:spPr bwMode="auto">
          <a:xfrm>
            <a:off x="2987675" y="5264150"/>
            <a:ext cx="1752600" cy="541338"/>
          </a:xfrm>
          <a:prstGeom prst="parallelogram">
            <a:avLst>
              <a:gd name="adj" fmla="val 63941"/>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57" name="Line 38"/>
          <p:cNvSpPr>
            <a:spLocks noChangeShapeType="1"/>
          </p:cNvSpPr>
          <p:nvPr/>
        </p:nvSpPr>
        <p:spPr bwMode="auto">
          <a:xfrm>
            <a:off x="7164388" y="4335463"/>
            <a:ext cx="0" cy="533400"/>
          </a:xfrm>
          <a:prstGeom prst="line">
            <a:avLst/>
          </a:prstGeom>
          <a:noFill/>
          <a:ln w="9525">
            <a:solidFill>
              <a:schemeClr val="tx1"/>
            </a:solidFill>
            <a:round/>
            <a:tailEnd type="triangle" w="med" len="med"/>
          </a:ln>
        </p:spPr>
        <p:txBody>
          <a:bodyPr lIns="92075" tIns="46038" rIns="92075" bIns="46038" anchor="ctr"/>
          <a:lstStyle/>
          <a:p>
            <a:endParaRPr lang="en-US"/>
          </a:p>
        </p:txBody>
      </p:sp>
      <p:grpSp>
        <p:nvGrpSpPr>
          <p:cNvPr id="551" name="Group 26"/>
          <p:cNvGrpSpPr/>
          <p:nvPr/>
        </p:nvGrpSpPr>
        <p:grpSpPr bwMode="auto">
          <a:xfrm>
            <a:off x="579438" y="1766888"/>
            <a:ext cx="7593012" cy="4038600"/>
            <a:chOff x="179388" y="1676400"/>
            <a:chExt cx="7593012" cy="4038600"/>
          </a:xfrm>
        </p:grpSpPr>
        <p:sp>
          <p:nvSpPr>
            <p:cNvPr id="1049558" name="AutoShape 15"/>
            <p:cNvSpPr>
              <a:spLocks noChangeArrowheads="1"/>
            </p:cNvSpPr>
            <p:nvPr/>
          </p:nvSpPr>
          <p:spPr bwMode="auto">
            <a:xfrm>
              <a:off x="1143000" y="1748259"/>
              <a:ext cx="2057400" cy="762000"/>
            </a:xfrm>
            <a:prstGeom prst="roundRect">
              <a:avLst>
                <a:gd name="adj" fmla="val 16667"/>
              </a:avLst>
            </a:prstGeom>
            <a:solidFill>
              <a:schemeClr val="accent1"/>
            </a:solidFill>
            <a:ln w="9525">
              <a:solidFill>
                <a:schemeClr val="tx1"/>
              </a:solidFill>
              <a:round/>
            </a:ln>
          </p:spPr>
          <p:txBody>
            <a:bodyPr wrap="none" lIns="92075" tIns="46038" rIns="92075" bIns="46038" anchor="ctr"/>
            <a:lstStyle/>
            <a:p>
              <a:endParaRPr lang="en-US" altLang="en-US"/>
            </a:p>
          </p:txBody>
        </p:sp>
        <p:sp>
          <p:nvSpPr>
            <p:cNvPr id="1049559" name="AutoShape 17"/>
            <p:cNvSpPr>
              <a:spLocks noChangeArrowheads="1"/>
            </p:cNvSpPr>
            <p:nvPr/>
          </p:nvSpPr>
          <p:spPr bwMode="auto">
            <a:xfrm>
              <a:off x="3429000" y="1676400"/>
              <a:ext cx="2057400" cy="762000"/>
            </a:xfrm>
            <a:prstGeom prst="roundRect">
              <a:avLst>
                <a:gd name="adj" fmla="val 16667"/>
              </a:avLst>
            </a:prstGeom>
            <a:solidFill>
              <a:schemeClr val="hlink"/>
            </a:solidFill>
            <a:ln w="9525">
              <a:solidFill>
                <a:schemeClr val="hlink"/>
              </a:solidFill>
              <a:round/>
            </a:ln>
          </p:spPr>
          <p:txBody>
            <a:bodyPr wrap="none" lIns="92075" tIns="46038" rIns="92075" bIns="46038" anchor="ctr"/>
            <a:lstStyle/>
            <a:p>
              <a:endParaRPr lang="en-US" altLang="en-US"/>
            </a:p>
          </p:txBody>
        </p:sp>
        <p:sp>
          <p:nvSpPr>
            <p:cNvPr id="1049560" name="Rectangle 18"/>
            <p:cNvSpPr>
              <a:spLocks noChangeArrowheads="1"/>
            </p:cNvSpPr>
            <p:nvPr/>
          </p:nvSpPr>
          <p:spPr bwMode="auto">
            <a:xfrm>
              <a:off x="1295400" y="1900659"/>
              <a:ext cx="1676400" cy="457200"/>
            </a:xfrm>
            <a:prstGeom prst="rect">
              <a:avLst/>
            </a:prstGeom>
            <a:solidFill>
              <a:schemeClr val="accent1"/>
            </a:solidFill>
            <a:ln w="9525">
              <a:noFill/>
              <a:miter lim="800000"/>
            </a:ln>
          </p:spPr>
          <p:txBody>
            <a:bodyPr wrap="none" lIns="92075" tIns="46038" rIns="92075" bIns="46038" anchor="ctr"/>
            <a:lstStyle/>
            <a:p>
              <a:r>
                <a:rPr lang="zh-CN" altLang="en-US" b="1" dirty="0"/>
                <a:t>两眼</a:t>
              </a:r>
              <a:r>
                <a:rPr lang="en-US" altLang="en-US" b="1" dirty="0"/>
                <a:t>adds</a:t>
              </a:r>
              <a:r>
                <a:rPr lang="zh-CN" altLang="en-US" b="1" dirty="0"/>
                <a:t>低</a:t>
              </a:r>
              <a:endParaRPr lang="en-US" altLang="en-US" b="1" dirty="0"/>
            </a:p>
          </p:txBody>
        </p:sp>
        <p:sp>
          <p:nvSpPr>
            <p:cNvPr id="1049561" name="Rectangle 19"/>
            <p:cNvSpPr>
              <a:spLocks noChangeArrowheads="1"/>
            </p:cNvSpPr>
            <p:nvPr/>
          </p:nvSpPr>
          <p:spPr bwMode="auto">
            <a:xfrm>
              <a:off x="3657600" y="1828800"/>
              <a:ext cx="1676400" cy="457200"/>
            </a:xfrm>
            <a:prstGeom prst="rect">
              <a:avLst/>
            </a:prstGeom>
            <a:solidFill>
              <a:schemeClr val="hlink"/>
            </a:solidFill>
            <a:ln w="9525">
              <a:solidFill>
                <a:schemeClr val="hlink"/>
              </a:solidFill>
              <a:miter lim="800000"/>
            </a:ln>
          </p:spPr>
          <p:txBody>
            <a:bodyPr wrap="none" lIns="92075" tIns="46038" rIns="92075" bIns="46038" anchor="ctr"/>
            <a:lstStyle/>
            <a:p>
              <a:r>
                <a:rPr lang="zh-CN" altLang="en-US" b="1" dirty="0">
                  <a:solidFill>
                    <a:schemeClr val="bg1"/>
                  </a:solidFill>
                </a:rPr>
                <a:t>两眼</a:t>
              </a:r>
              <a:r>
                <a:rPr lang="en-US" altLang="en-US" b="1" dirty="0">
                  <a:solidFill>
                    <a:schemeClr val="bg1"/>
                  </a:solidFill>
                </a:rPr>
                <a:t>adds</a:t>
              </a:r>
              <a:r>
                <a:rPr lang="zh-CN" altLang="en-US" b="1" dirty="0">
                  <a:solidFill>
                    <a:schemeClr val="bg1"/>
                  </a:solidFill>
                </a:rPr>
                <a:t>高</a:t>
              </a:r>
              <a:endParaRPr lang="en-US" altLang="en-US" b="1" dirty="0">
                <a:solidFill>
                  <a:schemeClr val="bg1"/>
                </a:solidFill>
              </a:endParaRPr>
            </a:p>
          </p:txBody>
        </p:sp>
        <p:sp>
          <p:nvSpPr>
            <p:cNvPr id="1049562" name="AutoShape 20"/>
            <p:cNvSpPr>
              <a:spLocks noChangeArrowheads="1"/>
            </p:cNvSpPr>
            <p:nvPr/>
          </p:nvSpPr>
          <p:spPr bwMode="auto">
            <a:xfrm>
              <a:off x="5715000" y="1676400"/>
              <a:ext cx="2057400" cy="762000"/>
            </a:xfrm>
            <a:prstGeom prst="roundRect">
              <a:avLst>
                <a:gd name="adj" fmla="val 16667"/>
              </a:avLst>
            </a:prstGeom>
            <a:solidFill>
              <a:schemeClr val="tx2">
                <a:lumMod val="75000"/>
              </a:schemeClr>
            </a:solidFill>
            <a:ln w="9525">
              <a:solidFill>
                <a:schemeClr val="tx1"/>
              </a:solidFill>
              <a:round/>
            </a:ln>
          </p:spPr>
          <p:txBody>
            <a:bodyPr wrap="none" lIns="92075" tIns="46038" rIns="92075" bIns="46038" anchor="ctr"/>
            <a:lstStyle/>
            <a:p>
              <a:endParaRPr lang="en-US"/>
            </a:p>
          </p:txBody>
        </p:sp>
        <p:sp>
          <p:nvSpPr>
            <p:cNvPr id="1049563" name="Rectangle 21"/>
            <p:cNvSpPr>
              <a:spLocks noChangeArrowheads="1"/>
            </p:cNvSpPr>
            <p:nvPr/>
          </p:nvSpPr>
          <p:spPr bwMode="auto">
            <a:xfrm>
              <a:off x="6188174" y="1828800"/>
              <a:ext cx="1355626" cy="457200"/>
            </a:xfrm>
            <a:prstGeom prst="rect">
              <a:avLst/>
            </a:prstGeom>
            <a:solidFill>
              <a:schemeClr val="tx2">
                <a:lumMod val="75000"/>
              </a:schemeClr>
            </a:solidFill>
            <a:ln w="9525">
              <a:noFill/>
              <a:miter lim="800000"/>
            </a:ln>
          </p:spPr>
          <p:txBody>
            <a:bodyPr wrap="none" lIns="92075" tIns="46038" rIns="92075" bIns="46038" anchor="ctr"/>
            <a:lstStyle/>
            <a:p>
              <a:r>
                <a:rPr lang="en-US" b="1" dirty="0">
                  <a:solidFill>
                    <a:schemeClr val="bg1"/>
                  </a:solidFill>
                </a:rPr>
                <a:t>Adds</a:t>
              </a:r>
              <a:r>
                <a:rPr lang="zh-CN" altLang="en-US" b="1" dirty="0">
                  <a:solidFill>
                    <a:schemeClr val="bg1"/>
                  </a:solidFill>
                </a:rPr>
                <a:t>不等</a:t>
              </a:r>
              <a:endParaRPr lang="en-US" b="1" dirty="0">
                <a:solidFill>
                  <a:schemeClr val="bg1"/>
                </a:solidFill>
              </a:endParaRPr>
            </a:p>
          </p:txBody>
        </p:sp>
        <p:sp>
          <p:nvSpPr>
            <p:cNvPr id="1049564" name="Line 22"/>
            <p:cNvSpPr>
              <a:spLocks noChangeShapeType="1"/>
            </p:cNvSpPr>
            <p:nvPr/>
          </p:nvSpPr>
          <p:spPr bwMode="auto">
            <a:xfrm flipH="1">
              <a:off x="1746250" y="2586459"/>
              <a:ext cx="304800" cy="3810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65" name="AutoShape 23"/>
            <p:cNvSpPr>
              <a:spLocks noChangeArrowheads="1"/>
            </p:cNvSpPr>
            <p:nvPr/>
          </p:nvSpPr>
          <p:spPr bwMode="auto">
            <a:xfrm>
              <a:off x="179388" y="3140497"/>
              <a:ext cx="2592387" cy="1223962"/>
            </a:xfrm>
            <a:prstGeom prst="parallelogram">
              <a:avLst>
                <a:gd name="adj" fmla="val 37134"/>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66" name="Rectangle 24"/>
            <p:cNvSpPr>
              <a:spLocks noChangeArrowheads="1"/>
            </p:cNvSpPr>
            <p:nvPr/>
          </p:nvSpPr>
          <p:spPr bwMode="auto">
            <a:xfrm>
              <a:off x="611188" y="3213522"/>
              <a:ext cx="1728787" cy="1079500"/>
            </a:xfrm>
            <a:prstGeom prst="rect">
              <a:avLst/>
            </a:prstGeom>
            <a:solidFill>
              <a:schemeClr val="accent1"/>
            </a:solidFill>
            <a:ln w="9525">
              <a:noFill/>
              <a:miter lim="800000"/>
            </a:ln>
          </p:spPr>
          <p:txBody>
            <a:bodyPr wrap="none" lIns="92075" tIns="46038" rIns="92075" bIns="46038" anchor="ctr"/>
            <a:lstStyle/>
            <a:p>
              <a:pPr algn="ctr"/>
              <a:r>
                <a:rPr lang="zh-CN" altLang="en-US" sz="1400" b="1" dirty="0"/>
                <a:t>给优势眼低</a:t>
              </a:r>
              <a:r>
                <a:rPr lang="en-US" altLang="en-US" sz="1400" b="1" dirty="0"/>
                <a:t>ADD</a:t>
              </a:r>
            </a:p>
            <a:p>
              <a:pPr algn="ctr"/>
              <a:r>
                <a:rPr lang="en-US" altLang="en-US" sz="1400" b="1" dirty="0"/>
                <a:t> </a:t>
              </a:r>
              <a:r>
                <a:rPr lang="zh-CN" altLang="en-US" sz="1400" b="1" dirty="0"/>
                <a:t>非优势眼高</a:t>
              </a:r>
              <a:r>
                <a:rPr lang="en-US" altLang="en-US" sz="1400" b="1" dirty="0"/>
                <a:t>ADD</a:t>
              </a:r>
            </a:p>
          </p:txBody>
        </p:sp>
        <p:sp>
          <p:nvSpPr>
            <p:cNvPr id="1049567" name="Line 25"/>
            <p:cNvSpPr>
              <a:spLocks noChangeShapeType="1"/>
            </p:cNvSpPr>
            <p:nvPr/>
          </p:nvSpPr>
          <p:spPr bwMode="auto">
            <a:xfrm>
              <a:off x="1363688" y="4424387"/>
              <a:ext cx="0" cy="2286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68" name="AutoShape 26"/>
            <p:cNvSpPr>
              <a:spLocks noChangeArrowheads="1"/>
            </p:cNvSpPr>
            <p:nvPr/>
          </p:nvSpPr>
          <p:spPr bwMode="auto">
            <a:xfrm>
              <a:off x="290513" y="4686722"/>
              <a:ext cx="1905000" cy="830262"/>
            </a:xfrm>
            <a:prstGeom prst="parallelogram">
              <a:avLst>
                <a:gd name="adj" fmla="val 46537"/>
              </a:avLst>
            </a:prstGeom>
            <a:solidFill>
              <a:schemeClr val="accent1"/>
            </a:solidFill>
            <a:ln w="9525">
              <a:solidFill>
                <a:schemeClr val="tx1"/>
              </a:solidFill>
              <a:miter lim="800000"/>
            </a:ln>
          </p:spPr>
          <p:txBody>
            <a:bodyPr wrap="none" lIns="92075" tIns="46038" rIns="92075" bIns="46038" anchor="ctr"/>
            <a:lstStyle/>
            <a:p>
              <a:endParaRPr lang="en-US" altLang="en-US"/>
            </a:p>
          </p:txBody>
        </p:sp>
        <p:sp>
          <p:nvSpPr>
            <p:cNvPr id="1049569" name="Rectangle 27"/>
            <p:cNvSpPr>
              <a:spLocks noChangeArrowheads="1"/>
            </p:cNvSpPr>
            <p:nvPr/>
          </p:nvSpPr>
          <p:spPr bwMode="auto">
            <a:xfrm>
              <a:off x="773088" y="4869284"/>
              <a:ext cx="990600" cy="533400"/>
            </a:xfrm>
            <a:prstGeom prst="rect">
              <a:avLst/>
            </a:prstGeom>
            <a:solidFill>
              <a:schemeClr val="accent1"/>
            </a:solidFill>
            <a:ln w="9525">
              <a:noFill/>
              <a:miter lim="800000"/>
            </a:ln>
          </p:spPr>
          <p:txBody>
            <a:bodyPr wrap="none" lIns="92075" tIns="46038" rIns="92075" bIns="46038" anchor="ctr"/>
            <a:lstStyle/>
            <a:p>
              <a:pPr algn="ctr"/>
              <a:r>
                <a:rPr lang="zh-CN" altLang="en-US" sz="1400" b="1" dirty="0"/>
                <a:t>在非优势眼加</a:t>
              </a:r>
              <a:endParaRPr lang="en-US" altLang="zh-CN" sz="1400" b="1" dirty="0"/>
            </a:p>
            <a:p>
              <a:pPr algn="ctr"/>
              <a:r>
                <a:rPr lang="en-US" altLang="en-US" sz="1400" b="1" dirty="0"/>
                <a:t> +0.25 D</a:t>
              </a:r>
            </a:p>
          </p:txBody>
        </p:sp>
        <p:sp>
          <p:nvSpPr>
            <p:cNvPr id="1049570" name="Line 28"/>
            <p:cNvSpPr>
              <a:spLocks noChangeShapeType="1"/>
            </p:cNvSpPr>
            <p:nvPr/>
          </p:nvSpPr>
          <p:spPr bwMode="auto">
            <a:xfrm>
              <a:off x="2124075" y="5085184"/>
              <a:ext cx="576263" cy="360363"/>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71" name="Rectangle 31"/>
            <p:cNvSpPr>
              <a:spLocks noChangeArrowheads="1"/>
            </p:cNvSpPr>
            <p:nvPr/>
          </p:nvSpPr>
          <p:spPr bwMode="auto">
            <a:xfrm>
              <a:off x="2860675" y="5300663"/>
              <a:ext cx="990600" cy="304800"/>
            </a:xfrm>
            <a:prstGeom prst="rect">
              <a:avLst/>
            </a:prstGeom>
            <a:solidFill>
              <a:schemeClr val="accent1"/>
            </a:solidFill>
            <a:ln w="9525">
              <a:noFill/>
              <a:miter lim="800000"/>
            </a:ln>
          </p:spPr>
          <p:txBody>
            <a:bodyPr wrap="none" lIns="92075" tIns="46038" rIns="92075" bIns="46038" anchor="ctr"/>
            <a:lstStyle/>
            <a:p>
              <a:r>
                <a:rPr lang="zh-CN" altLang="en-US" sz="1400" b="1" dirty="0"/>
                <a:t>给双眼高</a:t>
              </a:r>
              <a:r>
                <a:rPr lang="en-US" altLang="en-US" sz="1400" b="1" dirty="0"/>
                <a:t>ADD</a:t>
              </a:r>
            </a:p>
          </p:txBody>
        </p:sp>
        <p:sp>
          <p:nvSpPr>
            <p:cNvPr id="1049572" name="Line 32"/>
            <p:cNvSpPr>
              <a:spLocks noChangeShapeType="1"/>
            </p:cNvSpPr>
            <p:nvPr/>
          </p:nvSpPr>
          <p:spPr bwMode="auto">
            <a:xfrm>
              <a:off x="4419600" y="2590800"/>
              <a:ext cx="0" cy="3810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73" name="AutoShape 33"/>
            <p:cNvSpPr>
              <a:spLocks noChangeArrowheads="1"/>
            </p:cNvSpPr>
            <p:nvPr/>
          </p:nvSpPr>
          <p:spPr bwMode="auto">
            <a:xfrm>
              <a:off x="3352800" y="3124200"/>
              <a:ext cx="2133600" cy="1066800"/>
            </a:xfrm>
            <a:prstGeom prst="flowChartDecision">
              <a:avLst/>
            </a:prstGeom>
            <a:solidFill>
              <a:schemeClr val="hlink"/>
            </a:solidFill>
            <a:ln w="9525">
              <a:solidFill>
                <a:schemeClr val="tx1"/>
              </a:solidFill>
              <a:miter lim="800000"/>
            </a:ln>
          </p:spPr>
          <p:txBody>
            <a:bodyPr wrap="none" lIns="92075" tIns="46038" rIns="92075" bIns="46038" anchor="ctr"/>
            <a:lstStyle/>
            <a:p>
              <a:endParaRPr lang="en-US" altLang="en-US"/>
            </a:p>
          </p:txBody>
        </p:sp>
        <p:sp>
          <p:nvSpPr>
            <p:cNvPr id="1049574" name="Rectangle 34"/>
            <p:cNvSpPr>
              <a:spLocks noChangeArrowheads="1"/>
            </p:cNvSpPr>
            <p:nvPr/>
          </p:nvSpPr>
          <p:spPr bwMode="auto">
            <a:xfrm>
              <a:off x="3941763" y="3500438"/>
              <a:ext cx="990600" cy="381000"/>
            </a:xfrm>
            <a:prstGeom prst="rect">
              <a:avLst/>
            </a:prstGeom>
            <a:solidFill>
              <a:schemeClr val="hlink"/>
            </a:solidFill>
            <a:ln w="9525">
              <a:noFill/>
              <a:miter lim="800000"/>
            </a:ln>
          </p:spPr>
          <p:txBody>
            <a:bodyPr wrap="none" lIns="92075" tIns="46038" rIns="92075" bIns="46038" anchor="ctr"/>
            <a:lstStyle/>
            <a:p>
              <a:pPr algn="ctr"/>
              <a:r>
                <a:rPr lang="zh-CN" altLang="en-US" sz="1400" b="1" dirty="0">
                  <a:solidFill>
                    <a:schemeClr val="bg1"/>
                  </a:solidFill>
                </a:rPr>
                <a:t>在非优势眼加</a:t>
              </a:r>
              <a:endParaRPr lang="en-US" altLang="zh-CN" sz="1400" b="1" dirty="0">
                <a:solidFill>
                  <a:schemeClr val="bg1"/>
                </a:solidFill>
              </a:endParaRPr>
            </a:p>
            <a:p>
              <a:pPr algn="ctr"/>
              <a:r>
                <a:rPr lang="en-US" altLang="en-US" sz="1400" b="1" dirty="0">
                  <a:solidFill>
                    <a:schemeClr val="bg1"/>
                  </a:solidFill>
                </a:rPr>
                <a:t> +0.25</a:t>
              </a:r>
              <a:r>
                <a:rPr lang="en-US" altLang="zh-CN" sz="1400" b="1" dirty="0">
                  <a:solidFill>
                    <a:schemeClr val="bg1"/>
                  </a:solidFill>
                </a:rPr>
                <a:t>D</a:t>
              </a:r>
              <a:endParaRPr lang="en-US" altLang="en-US" sz="1400" b="1" dirty="0">
                <a:solidFill>
                  <a:schemeClr val="bg1"/>
                </a:solidFill>
              </a:endParaRPr>
            </a:p>
          </p:txBody>
        </p:sp>
        <p:sp>
          <p:nvSpPr>
            <p:cNvPr id="1049575" name="Line 35"/>
            <p:cNvSpPr>
              <a:spLocks noChangeShapeType="1"/>
            </p:cNvSpPr>
            <p:nvPr/>
          </p:nvSpPr>
          <p:spPr bwMode="auto">
            <a:xfrm>
              <a:off x="6764288" y="2590800"/>
              <a:ext cx="0" cy="533400"/>
            </a:xfrm>
            <a:prstGeom prst="line">
              <a:avLst/>
            </a:prstGeom>
            <a:noFill/>
            <a:ln w="9525">
              <a:solidFill>
                <a:schemeClr val="tx1"/>
              </a:solidFill>
              <a:round/>
              <a:tailEnd type="triangle" w="med" len="med"/>
            </a:ln>
          </p:spPr>
          <p:txBody>
            <a:bodyPr lIns="92075" tIns="46038" rIns="92075" bIns="46038" anchor="ctr"/>
            <a:lstStyle/>
            <a:p>
              <a:endParaRPr lang="en-US"/>
            </a:p>
          </p:txBody>
        </p:sp>
        <p:sp>
          <p:nvSpPr>
            <p:cNvPr id="1049576" name="Oval 36"/>
            <p:cNvSpPr>
              <a:spLocks noChangeArrowheads="1"/>
            </p:cNvSpPr>
            <p:nvPr/>
          </p:nvSpPr>
          <p:spPr bwMode="auto">
            <a:xfrm>
              <a:off x="5867400" y="3200400"/>
              <a:ext cx="1752600" cy="838200"/>
            </a:xfrm>
            <a:prstGeom prst="ellipse">
              <a:avLst/>
            </a:prstGeom>
            <a:solidFill>
              <a:schemeClr val="tx2">
                <a:lumMod val="75000"/>
              </a:schemeClr>
            </a:solidFill>
            <a:ln w="9525">
              <a:solidFill>
                <a:schemeClr val="tx1"/>
              </a:solidFill>
              <a:round/>
            </a:ln>
          </p:spPr>
          <p:txBody>
            <a:bodyPr wrap="none" lIns="92075" tIns="46038" rIns="92075" bIns="46038" anchor="ctr"/>
            <a:lstStyle/>
            <a:p>
              <a:endParaRPr lang="en-US"/>
            </a:p>
          </p:txBody>
        </p:sp>
        <p:sp>
          <p:nvSpPr>
            <p:cNvPr id="1049577" name="Rectangle 37"/>
            <p:cNvSpPr>
              <a:spLocks noChangeArrowheads="1"/>
            </p:cNvSpPr>
            <p:nvPr/>
          </p:nvSpPr>
          <p:spPr bwMode="auto">
            <a:xfrm>
              <a:off x="6011863" y="3403600"/>
              <a:ext cx="1295400" cy="457200"/>
            </a:xfrm>
            <a:prstGeom prst="rect">
              <a:avLst/>
            </a:prstGeom>
            <a:solidFill>
              <a:schemeClr val="tx2">
                <a:lumMod val="75000"/>
              </a:schemeClr>
            </a:solidFill>
            <a:ln w="9525">
              <a:noFill/>
              <a:miter lim="800000"/>
            </a:ln>
          </p:spPr>
          <p:txBody>
            <a:bodyPr wrap="none" lIns="92075" tIns="46038" rIns="92075" bIns="46038" anchor="ctr"/>
            <a:lstStyle/>
            <a:p>
              <a:r>
                <a:rPr lang="zh-CN" altLang="en-US" sz="1400" b="1" dirty="0">
                  <a:solidFill>
                    <a:schemeClr val="bg1"/>
                  </a:solidFill>
                </a:rPr>
                <a:t>在非优势眼加</a:t>
              </a:r>
              <a:endParaRPr lang="en-US" altLang="zh-CN" sz="1400" b="1" dirty="0">
                <a:solidFill>
                  <a:schemeClr val="bg1"/>
                </a:solidFill>
              </a:endParaRPr>
            </a:p>
            <a:p>
              <a:pPr algn="ctr"/>
              <a:r>
                <a:rPr lang="en-US" sz="1400" b="1" dirty="0">
                  <a:solidFill>
                    <a:schemeClr val="bg1"/>
                  </a:solidFill>
                </a:rPr>
                <a:t>+0.25 </a:t>
              </a:r>
              <a:r>
                <a:rPr lang="en-US" altLang="zh-CN" sz="1400" b="1" dirty="0">
                  <a:solidFill>
                    <a:schemeClr val="bg1"/>
                  </a:solidFill>
                </a:rPr>
                <a:t>D</a:t>
              </a:r>
              <a:endParaRPr lang="en-US" sz="1400" b="1" dirty="0">
                <a:solidFill>
                  <a:schemeClr val="bg1"/>
                </a:solidFill>
              </a:endParaRPr>
            </a:p>
          </p:txBody>
        </p:sp>
        <p:sp>
          <p:nvSpPr>
            <p:cNvPr id="1049578" name="Oval 39"/>
            <p:cNvSpPr>
              <a:spLocks noChangeArrowheads="1"/>
            </p:cNvSpPr>
            <p:nvPr/>
          </p:nvSpPr>
          <p:spPr bwMode="auto">
            <a:xfrm>
              <a:off x="5867400" y="4876800"/>
              <a:ext cx="1828800" cy="838200"/>
            </a:xfrm>
            <a:prstGeom prst="ellipse">
              <a:avLst/>
            </a:prstGeom>
            <a:solidFill>
              <a:schemeClr val="tx2">
                <a:lumMod val="75000"/>
              </a:schemeClr>
            </a:solidFill>
            <a:ln w="9525">
              <a:solidFill>
                <a:schemeClr val="tx1"/>
              </a:solidFill>
              <a:round/>
            </a:ln>
          </p:spPr>
          <p:txBody>
            <a:bodyPr wrap="none" lIns="92075" tIns="46038" rIns="92075" bIns="46038" anchor="ctr"/>
            <a:lstStyle/>
            <a:p>
              <a:endParaRPr lang="en-US" dirty="0">
                <a:solidFill>
                  <a:schemeClr val="bg1"/>
                </a:solidFill>
              </a:endParaRPr>
            </a:p>
          </p:txBody>
        </p:sp>
        <p:sp>
          <p:nvSpPr>
            <p:cNvPr id="1049579" name="Rectangle 40"/>
            <p:cNvSpPr>
              <a:spLocks noChangeArrowheads="1"/>
            </p:cNvSpPr>
            <p:nvPr/>
          </p:nvSpPr>
          <p:spPr bwMode="auto">
            <a:xfrm>
              <a:off x="6096000" y="5084762"/>
              <a:ext cx="1371600" cy="457200"/>
            </a:xfrm>
            <a:prstGeom prst="rect">
              <a:avLst/>
            </a:prstGeom>
            <a:solidFill>
              <a:schemeClr val="tx2">
                <a:lumMod val="75000"/>
              </a:schemeClr>
            </a:solidFill>
            <a:ln w="9525">
              <a:noFill/>
              <a:miter lim="800000"/>
            </a:ln>
          </p:spPr>
          <p:txBody>
            <a:bodyPr wrap="none" lIns="92075" tIns="46038" rIns="92075" bIns="46038" anchor="ctr"/>
            <a:lstStyle/>
            <a:p>
              <a:pPr algn="ctr"/>
              <a:r>
                <a:rPr lang="zh-CN" altLang="en-US" sz="1400" b="1" dirty="0">
                  <a:solidFill>
                    <a:schemeClr val="bg1"/>
                  </a:solidFill>
                </a:rPr>
                <a:t>给双眼高</a:t>
              </a:r>
              <a:r>
                <a:rPr lang="en-US" sz="1400" b="1" dirty="0">
                  <a:solidFill>
                    <a:schemeClr val="bg1"/>
                  </a:solidFill>
                </a:rPr>
                <a:t> ADD</a:t>
              </a:r>
            </a:p>
          </p:txBody>
        </p:sp>
      </p:grpSp>
      <p:sp>
        <p:nvSpPr>
          <p:cNvPr id="1049580" name="Rectangle 2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近视力不可接受</a:t>
            </a:r>
            <a:endParaRPr lang="de-DE" altLang="en-US" sz="2800" dirty="0">
              <a:solidFill>
                <a:schemeClr val="bg1"/>
              </a:solidFill>
              <a:latin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584" name="Rectangle 3"/>
          <p:cNvSpPr>
            <a:spLocks noGrp="1" noChangeArrowheads="1"/>
          </p:cNvSpPr>
          <p:nvPr>
            <p:ph type="body" idx="1"/>
          </p:nvPr>
        </p:nvSpPr>
        <p:spPr>
          <a:xfrm>
            <a:off x="714375" y="1214438"/>
            <a:ext cx="7386638" cy="4381500"/>
          </a:xfrm>
        </p:spPr>
        <p:txBody>
          <a:bodyPr/>
          <a:lstStyle/>
          <a:p>
            <a:pPr>
              <a:spcBef>
                <a:spcPts val="600"/>
              </a:spcBef>
              <a:spcAft>
                <a:spcPts val="600"/>
              </a:spcAft>
              <a:buFont typeface="Arial" panose="020B0604020202020204" pitchFamily="34" charset="0"/>
              <a:buNone/>
            </a:pPr>
            <a:r>
              <a:rPr lang="zh-CN" altLang="en-US" sz="2400" b="1" dirty="0"/>
              <a:t>当</a:t>
            </a:r>
            <a:r>
              <a:rPr lang="en-US" altLang="en-US" sz="2400" b="1" dirty="0"/>
              <a:t> add &gt;2.25 D</a:t>
            </a:r>
            <a:r>
              <a:rPr lang="zh-CN" altLang="en-US" sz="2400" b="1" dirty="0"/>
              <a:t>时考虑改良单眼视型</a:t>
            </a:r>
            <a:endParaRPr lang="en-US" altLang="en-US" sz="2400" b="1" dirty="0"/>
          </a:p>
          <a:p>
            <a:pPr>
              <a:spcBef>
                <a:spcPts val="600"/>
              </a:spcBef>
              <a:spcAft>
                <a:spcPts val="600"/>
              </a:spcAft>
            </a:pPr>
            <a:r>
              <a:rPr lang="zh-CN" altLang="en-US" sz="2400" dirty="0"/>
              <a:t>优势眼远距全矫，而非优势眼加</a:t>
            </a:r>
            <a:r>
              <a:rPr lang="en-US" altLang="en-US" sz="2400" dirty="0"/>
              <a:t> </a:t>
            </a:r>
            <a:r>
              <a:rPr lang="en-GB" altLang="en-US" sz="2400" dirty="0"/>
              <a:t>+0.50 D </a:t>
            </a:r>
          </a:p>
          <a:p>
            <a:pPr>
              <a:spcBef>
                <a:spcPts val="600"/>
              </a:spcBef>
              <a:spcAft>
                <a:spcPts val="600"/>
              </a:spcAft>
            </a:pPr>
            <a:r>
              <a:rPr lang="zh-CN" altLang="en-US" sz="2400" dirty="0"/>
              <a:t>优势眼下加光</a:t>
            </a:r>
            <a:r>
              <a:rPr lang="en-GB" altLang="en-US" sz="2400" dirty="0"/>
              <a:t>↓ 0.50 D </a:t>
            </a:r>
            <a:r>
              <a:rPr lang="zh-CN" altLang="en-US" sz="2400" dirty="0"/>
              <a:t>而非优势眼给足下加光度</a:t>
            </a:r>
            <a:endParaRPr lang="en-GB" altLang="en-US" sz="2400" dirty="0"/>
          </a:p>
          <a:p>
            <a:pPr>
              <a:spcBef>
                <a:spcPts val="600"/>
              </a:spcBef>
              <a:spcAft>
                <a:spcPts val="600"/>
              </a:spcAft>
            </a:pPr>
            <a:r>
              <a:rPr lang="zh-CN" altLang="en-US" sz="2400" dirty="0"/>
              <a:t>若瞳孔小且下加光度高，考虑</a:t>
            </a:r>
            <a:r>
              <a:rPr lang="zh-CN" altLang="en-US" sz="2400" i="1" dirty="0"/>
              <a:t>切换视镜片</a:t>
            </a:r>
            <a:endParaRPr lang="en-GB" altLang="en-US" sz="2400" i="1" dirty="0"/>
          </a:p>
          <a:p>
            <a:pPr>
              <a:spcBef>
                <a:spcPts val="600"/>
              </a:spcBef>
              <a:spcAft>
                <a:spcPts val="600"/>
              </a:spcAft>
            </a:pPr>
            <a:r>
              <a:rPr lang="zh-CN" altLang="en-US" sz="2400" dirty="0"/>
              <a:t>承认某些视觉活动可能需要外戴框架镜</a:t>
            </a:r>
            <a:endParaRPr lang="en-GB" altLang="en-US" sz="2400" dirty="0"/>
          </a:p>
        </p:txBody>
      </p:sp>
      <p:sp>
        <p:nvSpPr>
          <p:cNvPr id="1049585"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可能的解决方案</a:t>
            </a:r>
            <a:endParaRPr lang="de-DE" altLang="en-US" sz="2800" dirty="0">
              <a:solidFill>
                <a:schemeClr val="bg1"/>
              </a:solidFill>
              <a:latin typeface="Arial" panose="020B0604020202020204" pitchFamily="34" charset="0"/>
            </a:endParaRPr>
          </a:p>
        </p:txBody>
      </p:sp>
    </p:spTree>
  </p:cSld>
  <p:clrMapOvr>
    <a:masterClrMapping/>
  </p:clrMapOvr>
  <p:transition advClick="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86" name="Content Placeholder 2"/>
          <p:cNvSpPr>
            <a:spLocks noGrp="1"/>
          </p:cNvSpPr>
          <p:nvPr>
            <p:ph idx="1"/>
          </p:nvPr>
        </p:nvSpPr>
        <p:spPr>
          <a:xfrm>
            <a:off x="285720" y="928670"/>
            <a:ext cx="8501122" cy="5286412"/>
          </a:xfrm>
        </p:spPr>
        <p:txBody>
          <a:bodyPr>
            <a:noAutofit/>
          </a:bodyPr>
          <a:lstStyle/>
          <a:p>
            <a:pPr marL="536575" indent="-193675">
              <a:spcBef>
                <a:spcPts val="600"/>
              </a:spcBef>
              <a:spcAft>
                <a:spcPts val="0"/>
              </a:spcAft>
              <a:buClr>
                <a:schemeClr val="bg1">
                  <a:lumMod val="50000"/>
                </a:schemeClr>
              </a:buClr>
              <a:buFont typeface="Arial" panose="020B0604020202020204" pitchFamily="34" charset="0"/>
              <a:buChar char="•"/>
            </a:pPr>
            <a:r>
              <a:rPr lang="en-GB" sz="2400" dirty="0">
                <a:latin typeface="+mn-lt"/>
              </a:rPr>
              <a:t> </a:t>
            </a:r>
            <a:r>
              <a:rPr lang="zh-CN" altLang="en-US" sz="2400" b="1" dirty="0">
                <a:latin typeface="+mn-lt"/>
              </a:rPr>
              <a:t>保持积极</a:t>
            </a:r>
            <a:r>
              <a:rPr lang="en-GB" sz="2400" b="1" dirty="0"/>
              <a:t> </a:t>
            </a:r>
            <a:r>
              <a:rPr lang="en-GB" sz="2400" dirty="0"/>
              <a:t>–  </a:t>
            </a:r>
            <a:r>
              <a:rPr lang="zh-CN" altLang="en-US" sz="2400" dirty="0"/>
              <a:t>这个“没有意外”的方式</a:t>
            </a:r>
            <a:endParaRPr lang="en-GB" sz="2400" dirty="0"/>
          </a:p>
          <a:p>
            <a:pPr marL="570230" lvl="1" indent="0">
              <a:spcBef>
                <a:spcPts val="600"/>
              </a:spcBef>
              <a:spcAft>
                <a:spcPts val="0"/>
              </a:spcAft>
              <a:buClr>
                <a:schemeClr val="bg1">
                  <a:lumMod val="50000"/>
                </a:schemeClr>
              </a:buClr>
              <a:buFont typeface="Arial" panose="020B0604020202020204" pitchFamily="34" charset="0"/>
              <a:buChar char="•"/>
            </a:pPr>
            <a:r>
              <a:rPr lang="en-GB" sz="2400" dirty="0"/>
              <a:t> </a:t>
            </a:r>
            <a:r>
              <a:rPr lang="zh-CN" altLang="en-US" sz="2400" dirty="0"/>
              <a:t>提醒患者需要渐进多焦接触镜的主要原因</a:t>
            </a:r>
            <a:endParaRPr lang="en-GB" sz="2400" dirty="0"/>
          </a:p>
          <a:p>
            <a:pPr indent="0">
              <a:spcBef>
                <a:spcPts val="600"/>
              </a:spcBef>
              <a:spcAft>
                <a:spcPts val="0"/>
              </a:spcAft>
              <a:buClr>
                <a:schemeClr val="bg1">
                  <a:lumMod val="50000"/>
                </a:schemeClr>
              </a:buClr>
              <a:buFont typeface="Arial" panose="020B0604020202020204" pitchFamily="34" charset="0"/>
              <a:buChar char="•"/>
            </a:pPr>
            <a:r>
              <a:rPr lang="en-GB" sz="2400" dirty="0"/>
              <a:t>  </a:t>
            </a:r>
            <a:r>
              <a:rPr lang="zh-CN" altLang="en-US" sz="2400" b="1" dirty="0"/>
              <a:t>调整</a:t>
            </a:r>
            <a:r>
              <a:rPr lang="en-GB" sz="2400" b="1" dirty="0"/>
              <a:t> </a:t>
            </a:r>
          </a:p>
          <a:p>
            <a:pPr marL="1085850" lvl="1" indent="-342900">
              <a:spcBef>
                <a:spcPts val="600"/>
              </a:spcBef>
              <a:spcAft>
                <a:spcPts val="0"/>
              </a:spcAft>
              <a:buClr>
                <a:schemeClr val="bg1">
                  <a:lumMod val="50000"/>
                </a:schemeClr>
              </a:buClr>
              <a:buFont typeface="Arial" panose="020B0604020202020204" pitchFamily="34" charset="0"/>
              <a:buChar char="‒"/>
            </a:pPr>
            <a:r>
              <a:rPr lang="en-GB" sz="2400" dirty="0"/>
              <a:t> </a:t>
            </a:r>
            <a:r>
              <a:rPr lang="zh-CN" altLang="en-US" sz="2400" dirty="0"/>
              <a:t>可能需要“微调”</a:t>
            </a:r>
            <a:r>
              <a:rPr lang="en-GB" sz="2400" dirty="0"/>
              <a:t> </a:t>
            </a:r>
          </a:p>
          <a:p>
            <a:pPr lvl="2" indent="0">
              <a:spcBef>
                <a:spcPts val="600"/>
              </a:spcBef>
              <a:spcAft>
                <a:spcPts val="0"/>
              </a:spcAft>
              <a:buClr>
                <a:schemeClr val="bg1">
                  <a:lumMod val="50000"/>
                </a:schemeClr>
              </a:buClr>
              <a:buFont typeface="Arial" panose="020B0604020202020204" pitchFamily="34" charset="0"/>
              <a:buChar char="•"/>
            </a:pPr>
            <a:r>
              <a:rPr lang="en-GB" sz="2400" i="1" dirty="0"/>
              <a:t> </a:t>
            </a:r>
            <a:r>
              <a:rPr lang="zh-CN" altLang="en-US" sz="2400" i="1" dirty="0"/>
              <a:t>尽可能加正镜度（远用）</a:t>
            </a:r>
            <a:endParaRPr lang="en-GB" sz="2400" i="1" dirty="0"/>
          </a:p>
          <a:p>
            <a:pPr lvl="2" indent="0">
              <a:spcBef>
                <a:spcPts val="600"/>
              </a:spcBef>
              <a:spcAft>
                <a:spcPts val="0"/>
              </a:spcAft>
              <a:buClr>
                <a:schemeClr val="bg1">
                  <a:lumMod val="50000"/>
                </a:schemeClr>
              </a:buClr>
              <a:buFont typeface="Arial" panose="020B0604020202020204" pitchFamily="34" charset="0"/>
              <a:buChar char="•"/>
            </a:pPr>
            <a:r>
              <a:rPr lang="en-GB" sz="2400" i="1" dirty="0"/>
              <a:t> </a:t>
            </a:r>
            <a:r>
              <a:rPr lang="zh-CN" altLang="en-US" sz="2400" i="1" dirty="0"/>
              <a:t>万不得已才 </a:t>
            </a:r>
            <a:r>
              <a:rPr lang="en-GB" sz="2400" i="1" dirty="0"/>
              <a:t>↑ ADD </a:t>
            </a:r>
          </a:p>
          <a:p>
            <a:pPr marL="536575" indent="-193675">
              <a:spcBef>
                <a:spcPts val="600"/>
              </a:spcBef>
              <a:spcAft>
                <a:spcPts val="0"/>
              </a:spcAft>
              <a:buClr>
                <a:schemeClr val="bg1">
                  <a:lumMod val="50000"/>
                </a:schemeClr>
              </a:buClr>
              <a:buFont typeface="Arial" panose="020B0604020202020204" pitchFamily="34" charset="0"/>
              <a:buChar char="•"/>
            </a:pPr>
            <a:r>
              <a:rPr lang="zh-CN" altLang="en-US" sz="2400" dirty="0"/>
              <a:t>对某一品牌</a:t>
            </a:r>
            <a:r>
              <a:rPr lang="en-US" altLang="zh-CN" sz="2400" dirty="0"/>
              <a:t>/</a:t>
            </a:r>
            <a:r>
              <a:rPr lang="zh-CN" altLang="en-US" sz="2400" dirty="0"/>
              <a:t>类型镜片的</a:t>
            </a:r>
            <a:r>
              <a:rPr lang="zh-CN" altLang="en-US" sz="2400" b="1" dirty="0"/>
              <a:t>失望</a:t>
            </a:r>
            <a:r>
              <a:rPr lang="zh-CN" altLang="en-US" sz="2400" dirty="0"/>
              <a:t>不意味着所有渐进多焦接触镜都会失败</a:t>
            </a:r>
            <a:endParaRPr lang="en-GB" sz="2400" b="1" dirty="0"/>
          </a:p>
          <a:p>
            <a:pPr marL="536575" indent="-193675">
              <a:spcBef>
                <a:spcPts val="600"/>
              </a:spcBef>
              <a:spcAft>
                <a:spcPts val="0"/>
              </a:spcAft>
              <a:buClr>
                <a:schemeClr val="bg1">
                  <a:lumMod val="50000"/>
                </a:schemeClr>
              </a:buClr>
              <a:buFont typeface="Arial" panose="020B0604020202020204" pitchFamily="34" charset="0"/>
              <a:buChar char="•"/>
            </a:pPr>
            <a:r>
              <a:rPr lang="en-GB" sz="2400" b="1" dirty="0"/>
              <a:t> </a:t>
            </a:r>
            <a:r>
              <a:rPr lang="zh-CN" altLang="en-US" sz="2400" b="1" dirty="0"/>
              <a:t>确认</a:t>
            </a:r>
            <a:r>
              <a:rPr lang="en-GB" sz="2400" b="1" dirty="0"/>
              <a:t> / </a:t>
            </a:r>
            <a:r>
              <a:rPr lang="zh-CN" altLang="en-US" sz="2400" b="1" dirty="0"/>
              <a:t>认定</a:t>
            </a:r>
            <a:endParaRPr lang="en-GB" sz="2400" b="1" dirty="0"/>
          </a:p>
          <a:p>
            <a:pPr marL="1085850" lvl="1" indent="-342900">
              <a:spcBef>
                <a:spcPts val="600"/>
              </a:spcBef>
              <a:spcAft>
                <a:spcPts val="0"/>
              </a:spcAft>
              <a:buClr>
                <a:schemeClr val="bg1">
                  <a:lumMod val="50000"/>
                </a:schemeClr>
              </a:buClr>
              <a:buFont typeface="Arial" panose="020B0604020202020204" pitchFamily="34" charset="0"/>
              <a:buChar char="‒"/>
            </a:pPr>
            <a:r>
              <a:rPr lang="en-GB" sz="2400" dirty="0"/>
              <a:t> </a:t>
            </a:r>
            <a:r>
              <a:rPr lang="zh-CN" altLang="en-US" sz="2400" dirty="0"/>
              <a:t>“这是</a:t>
            </a:r>
            <a:r>
              <a:rPr lang="zh-CN" altLang="en-US" sz="2400" i="1" dirty="0"/>
              <a:t>最好的</a:t>
            </a:r>
            <a:r>
              <a:rPr lang="zh-CN" altLang="en-US" sz="2400" dirty="0"/>
              <a:t>结果！”</a:t>
            </a:r>
            <a:r>
              <a:rPr lang="en-GB" sz="2400" dirty="0"/>
              <a:t>  </a:t>
            </a:r>
          </a:p>
          <a:p>
            <a:pPr lvl="2" indent="0">
              <a:spcBef>
                <a:spcPts val="600"/>
              </a:spcBef>
              <a:spcAft>
                <a:spcPts val="0"/>
              </a:spcAft>
              <a:buClr>
                <a:schemeClr val="bg1">
                  <a:lumMod val="50000"/>
                </a:schemeClr>
              </a:buClr>
              <a:buFont typeface="Arial" panose="020B0604020202020204" pitchFamily="34" charset="0"/>
              <a:buChar char="•"/>
            </a:pPr>
            <a:r>
              <a:rPr lang="en-GB" sz="2400" i="1" dirty="0"/>
              <a:t> </a:t>
            </a:r>
            <a:r>
              <a:rPr lang="zh-CN" altLang="en-US" sz="2400" i="1" dirty="0"/>
              <a:t>“你想要继续吗？”</a:t>
            </a:r>
            <a:endParaRPr lang="en-GB" sz="2400" i="1" dirty="0"/>
          </a:p>
        </p:txBody>
      </p:sp>
      <p:sp>
        <p:nvSpPr>
          <p:cNvPr id="1049587"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验配渐进多焦接触镜是一个“过程”</a:t>
            </a:r>
            <a:endParaRPr lang="de-DE" altLang="en-US" sz="2800" dirty="0">
              <a:solidFill>
                <a:schemeClr val="bg1"/>
              </a:solidFill>
              <a:latin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91" name="Content Placeholder 4"/>
          <p:cNvSpPr>
            <a:spLocks noGrp="1"/>
          </p:cNvSpPr>
          <p:nvPr>
            <p:ph idx="1"/>
          </p:nvPr>
        </p:nvSpPr>
        <p:spPr>
          <a:xfrm>
            <a:off x="295275" y="1206500"/>
            <a:ext cx="8705850" cy="4670425"/>
          </a:xfrm>
        </p:spPr>
        <p:txBody>
          <a:bodyPr/>
          <a:lstStyle/>
          <a:p>
            <a:pPr eaLnBrk="1" hangingPunct="1">
              <a:spcBef>
                <a:spcPts val="600"/>
              </a:spcBef>
              <a:buFont typeface="Arial" panose="020B0604020202020204" pitchFamily="34" charset="0"/>
              <a:buNone/>
            </a:pPr>
            <a:r>
              <a:rPr lang="zh-CN" altLang="en-US" sz="2400" b="1" dirty="0"/>
              <a:t>会有</a:t>
            </a:r>
            <a:r>
              <a:rPr lang="en-GB" sz="2400" b="1" dirty="0"/>
              <a:t>…</a:t>
            </a:r>
          </a:p>
          <a:p>
            <a:pPr eaLnBrk="1" hangingPunct="1">
              <a:spcBef>
                <a:spcPts val="600"/>
              </a:spcBef>
              <a:buFont typeface="Arial" panose="020B0604020202020204" pitchFamily="34" charset="0"/>
              <a:buNone/>
            </a:pPr>
            <a:endParaRPr lang="en-GB" sz="1050" b="1" dirty="0"/>
          </a:p>
          <a:p>
            <a:pPr eaLnBrk="1" hangingPunct="1">
              <a:spcBef>
                <a:spcPts val="600"/>
              </a:spcBef>
            </a:pPr>
            <a:r>
              <a:rPr lang="zh-CN" altLang="en-US" sz="2000" dirty="0"/>
              <a:t>更多日抛型渐进多焦接触镜</a:t>
            </a:r>
            <a:endParaRPr lang="en-GB" sz="2000" dirty="0"/>
          </a:p>
          <a:p>
            <a:pPr eaLnBrk="1" hangingPunct="1">
              <a:spcBef>
                <a:spcPts val="600"/>
              </a:spcBef>
            </a:pPr>
            <a:r>
              <a:rPr lang="zh-CN" altLang="en-US" sz="2000" dirty="0"/>
              <a:t>更多硅水凝胶材料的定期更换及月抛型环曲面渐进多焦接触镜</a:t>
            </a:r>
            <a:endParaRPr lang="en-GB" sz="2000" dirty="0"/>
          </a:p>
          <a:p>
            <a:pPr eaLnBrk="1" hangingPunct="1">
              <a:spcBef>
                <a:spcPts val="600"/>
              </a:spcBef>
            </a:pPr>
            <a:r>
              <a:rPr lang="zh-CN" altLang="en-US" sz="2000" dirty="0"/>
              <a:t>高透氧的软硬混合设计</a:t>
            </a:r>
            <a:r>
              <a:rPr lang="en-GB" sz="2000" dirty="0"/>
              <a:t> </a:t>
            </a:r>
          </a:p>
          <a:p>
            <a:pPr eaLnBrk="1" hangingPunct="1">
              <a:spcBef>
                <a:spcPts val="600"/>
              </a:spcBef>
            </a:pPr>
            <a:r>
              <a:rPr lang="zh-CN" altLang="en-US" sz="2000" dirty="0"/>
              <a:t>高折射率透气硬镜材料的渐进多焦接触镜设计</a:t>
            </a:r>
            <a:r>
              <a:rPr lang="en-GB" sz="2000" dirty="0"/>
              <a:t> </a:t>
            </a:r>
          </a:p>
          <a:p>
            <a:pPr eaLnBrk="1" hangingPunct="1">
              <a:spcBef>
                <a:spcPts val="600"/>
              </a:spcBef>
            </a:pPr>
            <a:r>
              <a:rPr lang="zh-CN" altLang="en-US" sz="2000" dirty="0"/>
              <a:t>渐进多焦角</a:t>
            </a:r>
            <a:r>
              <a:rPr lang="en-US" altLang="zh-CN" sz="2000" dirty="0"/>
              <a:t>-</a:t>
            </a:r>
            <a:r>
              <a:rPr lang="zh-CN" altLang="en-US" sz="2000" dirty="0"/>
              <a:t>巩膜镜设计</a:t>
            </a:r>
            <a:r>
              <a:rPr lang="en-GB" altLang="zh-CN" sz="2000" dirty="0"/>
              <a:t> </a:t>
            </a:r>
            <a:endParaRPr lang="en-GB" sz="2000" dirty="0"/>
          </a:p>
          <a:p>
            <a:pPr eaLnBrk="1" hangingPunct="1">
              <a:spcBef>
                <a:spcPts val="600"/>
              </a:spcBef>
            </a:pPr>
            <a:r>
              <a:rPr lang="zh-CN" altLang="en-US" sz="2000" dirty="0"/>
              <a:t>甚至屈光手术后渐进多焦透气硬性接触镜</a:t>
            </a:r>
            <a:endParaRPr lang="en-GB" sz="2000" dirty="0"/>
          </a:p>
          <a:p>
            <a:pPr eaLnBrk="1" hangingPunct="1">
              <a:spcBef>
                <a:spcPts val="600"/>
              </a:spcBef>
            </a:pPr>
            <a:endParaRPr lang="en-GB" sz="2000" dirty="0"/>
          </a:p>
          <a:p>
            <a:pPr eaLnBrk="1" hangingPunct="1">
              <a:spcBef>
                <a:spcPts val="600"/>
              </a:spcBef>
              <a:buFont typeface="Arial" panose="020B0604020202020204" pitchFamily="34" charset="0"/>
              <a:buNone/>
            </a:pPr>
            <a:r>
              <a:rPr lang="en-GB" sz="2000" dirty="0"/>
              <a:t>		</a:t>
            </a:r>
            <a:r>
              <a:rPr lang="zh-CN" altLang="en-US" sz="2800" dirty="0"/>
              <a:t>让未来格外令人期待</a:t>
            </a:r>
            <a:endParaRPr lang="en-GB" sz="1600" dirty="0"/>
          </a:p>
          <a:p>
            <a:pPr eaLnBrk="1" hangingPunct="1"/>
            <a:endParaRPr lang="en-US" dirty="0"/>
          </a:p>
        </p:txBody>
      </p:sp>
      <p:sp>
        <p:nvSpPr>
          <p:cNvPr id="1049592"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未来</a:t>
            </a:r>
            <a:endParaRPr lang="de-DE" altLang="en-US" sz="2800" dirty="0">
              <a:solidFill>
                <a:schemeClr val="bg1"/>
              </a:solidFill>
              <a:latin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593" name="Rectangle 2"/>
          <p:cNvSpPr>
            <a:spLocks noChangeArrowheads="1"/>
          </p:cNvSpPr>
          <p:nvPr/>
        </p:nvSpPr>
        <p:spPr bwMode="auto">
          <a:xfrm>
            <a:off x="514350" y="1500174"/>
            <a:ext cx="8450138" cy="3513151"/>
          </a:xfrm>
          <a:prstGeom prst="rect">
            <a:avLst/>
          </a:prstGeom>
          <a:noFill/>
          <a:ln w="9525">
            <a:noFill/>
            <a:miter lim="800000"/>
          </a:ln>
        </p:spPr>
        <p:txBody>
          <a:bodyPr/>
          <a:lstStyle/>
          <a:p>
            <a:pPr marL="342900" indent="-342900">
              <a:spcBef>
                <a:spcPts val="600"/>
              </a:spcBef>
              <a:spcAft>
                <a:spcPts val="600"/>
              </a:spcAft>
              <a:buClr>
                <a:schemeClr val="bg1">
                  <a:lumMod val="50000"/>
                </a:schemeClr>
              </a:buClr>
              <a:buFontTx/>
              <a:buChar char="•"/>
            </a:pPr>
            <a:r>
              <a:rPr lang="zh-CN" altLang="en-US" sz="2400" dirty="0">
                <a:solidFill>
                  <a:srgbClr val="5C6F7B"/>
                </a:solidFill>
                <a:latin typeface="Arial" panose="020B0604020202020204" pitchFamily="34" charset="0"/>
                <a:cs typeface="Arial" panose="020B0604020202020204" pitchFamily="34" charset="0"/>
              </a:rPr>
              <a:t>老视不应再被视为复杂验配</a:t>
            </a:r>
            <a:r>
              <a:rPr lang="en-US" sz="2400" dirty="0">
                <a:solidFill>
                  <a:srgbClr val="5C6F7B"/>
                </a:solidFill>
                <a:latin typeface="Arial" panose="020B0604020202020204" pitchFamily="34" charset="0"/>
                <a:cs typeface="Arial" panose="020B0604020202020204" pitchFamily="34" charset="0"/>
              </a:rPr>
              <a:t>…</a:t>
            </a:r>
          </a:p>
          <a:p>
            <a:pPr marL="342900" indent="-342900">
              <a:spcBef>
                <a:spcPts val="600"/>
              </a:spcBef>
              <a:spcAft>
                <a:spcPts val="600"/>
              </a:spcAft>
              <a:buClr>
                <a:schemeClr val="bg1">
                  <a:lumMod val="50000"/>
                </a:schemeClr>
              </a:buClr>
              <a:buFontTx/>
              <a:buChar char="•"/>
            </a:pPr>
            <a:r>
              <a:rPr lang="zh-CN" altLang="en-US" sz="2400" dirty="0">
                <a:solidFill>
                  <a:srgbClr val="5C6F7B"/>
                </a:solidFill>
                <a:latin typeface="Arial" panose="020B0604020202020204" pitchFamily="34" charset="0"/>
                <a:cs typeface="Arial" panose="020B0604020202020204" pitchFamily="34" charset="0"/>
              </a:rPr>
              <a:t>对患者好的就是</a:t>
            </a:r>
            <a:r>
              <a:rPr lang="zh-CN" altLang="en-US" sz="2400" b="1" dirty="0">
                <a:solidFill>
                  <a:srgbClr val="5C6F7B"/>
                </a:solidFill>
                <a:latin typeface="Arial" panose="020B0604020202020204" pitchFamily="34" charset="0"/>
                <a:cs typeface="Arial" panose="020B0604020202020204" pitchFamily="34" charset="0"/>
              </a:rPr>
              <a:t>成功</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FF0000"/>
                </a:solidFill>
                <a:latin typeface="Arial" panose="020B0604020202020204" pitchFamily="34" charset="0"/>
                <a:cs typeface="Arial" panose="020B0604020202020204" pitchFamily="34" charset="0"/>
              </a:rPr>
              <a:t>不是</a:t>
            </a:r>
            <a:r>
              <a:rPr lang="en-GB" sz="2400"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视力</a:t>
            </a:r>
            <a:r>
              <a:rPr lang="en-GB" sz="2400" dirty="0">
                <a:solidFill>
                  <a:srgbClr val="5C6F7B"/>
                </a:solidFill>
                <a:latin typeface="Arial" panose="020B0604020202020204" pitchFamily="34" charset="0"/>
                <a:cs typeface="Arial" panose="020B0604020202020204" pitchFamily="34" charset="0"/>
              </a:rPr>
              <a:t>6/4.5 )</a:t>
            </a: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很多患者乐意在运动或社交场合部分时间配戴接触镜</a:t>
            </a:r>
            <a:endParaRPr lang="en-GB" sz="2400" dirty="0">
              <a:solidFill>
                <a:srgbClr val="5C6F7B"/>
              </a:solidFill>
              <a:latin typeface="Arial" panose="020B0604020202020204" pitchFamily="34" charset="0"/>
              <a:cs typeface="Arial" panose="020B0604020202020204" pitchFamily="34" charset="0"/>
            </a:endParaRPr>
          </a:p>
          <a:p>
            <a:pPr marL="342900" indent="-342900">
              <a:spcBef>
                <a:spcPts val="600"/>
              </a:spcBef>
              <a:spcAft>
                <a:spcPts val="600"/>
              </a:spcAft>
              <a:buClr>
                <a:schemeClr val="bg1">
                  <a:lumMod val="50000"/>
                </a:schemeClr>
              </a:buClr>
              <a:buFontTx/>
              <a:buChar char="•"/>
            </a:pPr>
            <a:r>
              <a:rPr lang="zh-CN" altLang="en-US" sz="2400" dirty="0">
                <a:solidFill>
                  <a:srgbClr val="5C6F7B"/>
                </a:solidFill>
                <a:latin typeface="Arial" panose="020B0604020202020204" pitchFamily="34" charset="0"/>
                <a:cs typeface="Arial" panose="020B0604020202020204" pitchFamily="34" charset="0"/>
              </a:rPr>
              <a:t>渐进多焦镜的成功率</a:t>
            </a:r>
            <a:r>
              <a:rPr lang="zh-CN" altLang="en-US" sz="2400" b="1" dirty="0">
                <a:solidFill>
                  <a:srgbClr val="5C6F7B"/>
                </a:solidFill>
                <a:latin typeface="Arial" panose="020B0604020202020204" pitchFamily="34" charset="0"/>
                <a:cs typeface="Arial" panose="020B0604020202020204" pitchFamily="34" charset="0"/>
              </a:rPr>
              <a:t>一直</a:t>
            </a:r>
            <a:r>
              <a:rPr lang="zh-CN" altLang="en-US" sz="2400" dirty="0">
                <a:solidFill>
                  <a:srgbClr val="5C6F7B"/>
                </a:solidFill>
                <a:latin typeface="Arial" panose="020B0604020202020204" pitchFamily="34" charset="0"/>
                <a:cs typeface="Arial" panose="020B0604020202020204" pitchFamily="34" charset="0"/>
              </a:rPr>
              <a:t>在提高</a:t>
            </a:r>
            <a:endParaRPr lang="en-US" sz="24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单眼视型的成功率始终保持并永远会那样</a:t>
            </a:r>
            <a:r>
              <a:rPr lang="en-US" sz="2400" dirty="0">
                <a:solidFill>
                  <a:srgbClr val="5C6F7B"/>
                </a:solidFill>
                <a:latin typeface="Arial" panose="020B0604020202020204" pitchFamily="34" charset="0"/>
                <a:cs typeface="Arial" panose="020B0604020202020204" pitchFamily="34" charset="0"/>
              </a:rPr>
              <a:t>!</a:t>
            </a:r>
          </a:p>
          <a:p>
            <a:pPr marL="342900" indent="-342900">
              <a:spcBef>
                <a:spcPts val="600"/>
              </a:spcBef>
              <a:spcAft>
                <a:spcPts val="600"/>
              </a:spcAft>
              <a:buClr>
                <a:schemeClr val="bg1">
                  <a:lumMod val="50000"/>
                </a:schemeClr>
              </a:buClr>
              <a:buFontTx/>
              <a:buChar char="•"/>
            </a:pPr>
            <a:endParaRPr lang="en-US" sz="2400" dirty="0">
              <a:solidFill>
                <a:srgbClr val="5C6F7B"/>
              </a:solidFill>
              <a:cs typeface="Arial" panose="020B0604020202020204" pitchFamily="34" charset="0"/>
            </a:endParaRPr>
          </a:p>
        </p:txBody>
      </p:sp>
      <p:sp>
        <p:nvSpPr>
          <p:cNvPr id="1049594"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小结</a:t>
            </a:r>
            <a:endParaRPr lang="de-DE" altLang="en-US" sz="2800" dirty="0">
              <a:solidFill>
                <a:schemeClr val="bg1"/>
              </a:solidFill>
              <a:latin typeface="Arial" panose="020B0604020202020204" pitchFamily="34" charset="0"/>
            </a:endParaRPr>
          </a:p>
        </p:txBody>
      </p:sp>
    </p:spTree>
  </p:cSld>
  <p:clrMapOvr>
    <a:masterClrMapping/>
  </p:clrMapOvr>
  <p:transition spd="med"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9651"/>
            <a:ext cx="7687733" cy="325275"/>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8565573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8" name="Title 6"/>
          <p:cNvSpPr>
            <a:spLocks noGrp="1"/>
          </p:cNvSpPr>
          <p:nvPr>
            <p:ph type="ctrTitle"/>
          </p:nvPr>
        </p:nvSpPr>
        <p:spPr>
          <a:xfrm>
            <a:off x="657225" y="3756025"/>
            <a:ext cx="7772400" cy="830263"/>
          </a:xfrm>
        </p:spPr>
        <p:txBody>
          <a:bodyPr>
            <a:normAutofit/>
          </a:bodyPr>
          <a:lstStyle/>
          <a:p>
            <a:pPr eaLnBrk="1" hangingPunct="1"/>
            <a:r>
              <a:rPr lang="zh-CN" sz="4800"/>
              <a:t>谢谢</a:t>
            </a:r>
          </a:p>
        </p:txBody>
      </p:sp>
      <p:sp>
        <p:nvSpPr>
          <p:cNvPr id="1049609" name="Subtitle 7"/>
          <p:cNvSpPr>
            <a:spLocks noGrp="1"/>
          </p:cNvSpPr>
          <p:nvPr>
            <p:ph type="subTitle" idx="1"/>
          </p:nvPr>
        </p:nvSpPr>
        <p:spPr>
          <a:xfrm>
            <a:off x="1371600" y="4902200"/>
            <a:ext cx="6400800" cy="508000"/>
          </a:xfrm>
        </p:spPr>
        <p:txBody>
          <a:bodyPr/>
          <a:lstStyle/>
          <a:p>
            <a:pPr eaLnBrk="1" hangingPunct="1"/>
            <a:r>
              <a:rPr lang="en-GB" altLang="en-US"/>
              <a:t>www.iacle.org</a:t>
            </a:r>
            <a:endParaRPr lang="en-CA"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694" name="Rectangle 2"/>
          <p:cNvSpPr>
            <a:spLocks noChangeArrowheads="1"/>
          </p:cNvSpPr>
          <p:nvPr/>
        </p:nvSpPr>
        <p:spPr bwMode="auto">
          <a:xfrm>
            <a:off x="685800" y="6248400"/>
            <a:ext cx="1905000" cy="457200"/>
          </a:xfrm>
          <a:prstGeom prst="rect">
            <a:avLst/>
          </a:prstGeom>
          <a:noFill/>
          <a:ln w="12700">
            <a:noFill/>
            <a:miter lim="800000"/>
          </a:ln>
        </p:spPr>
        <p:txBody>
          <a:bodyPr wrap="none" anchor="ctr"/>
          <a:lstStyle/>
          <a:p>
            <a:endParaRPr lang="en-US" altLang="en-US"/>
          </a:p>
        </p:txBody>
      </p:sp>
      <p:sp>
        <p:nvSpPr>
          <p:cNvPr id="1048695" name="Rectangle 3"/>
          <p:cNvSpPr>
            <a:spLocks noChangeArrowheads="1"/>
          </p:cNvSpPr>
          <p:nvPr/>
        </p:nvSpPr>
        <p:spPr bwMode="auto">
          <a:xfrm>
            <a:off x="3124200" y="6248400"/>
            <a:ext cx="2895600" cy="457200"/>
          </a:xfrm>
          <a:prstGeom prst="rect">
            <a:avLst/>
          </a:prstGeom>
          <a:noFill/>
          <a:ln w="12700">
            <a:noFill/>
            <a:miter lim="800000"/>
          </a:ln>
        </p:spPr>
        <p:txBody>
          <a:bodyPr wrap="none" anchor="ctr"/>
          <a:lstStyle/>
          <a:p>
            <a:endParaRPr lang="en-US" altLang="en-US"/>
          </a:p>
        </p:txBody>
      </p:sp>
      <p:sp>
        <p:nvSpPr>
          <p:cNvPr id="1048696" name="Rectangle 4"/>
          <p:cNvSpPr>
            <a:spLocks noGrp="1" noChangeArrowheads="1"/>
          </p:cNvSpPr>
          <p:nvPr>
            <p:ph type="body" sz="half" idx="1"/>
          </p:nvPr>
        </p:nvSpPr>
        <p:spPr>
          <a:xfrm>
            <a:off x="684213" y="908050"/>
            <a:ext cx="8064500" cy="5164138"/>
          </a:xfrm>
        </p:spPr>
        <p:txBody>
          <a:bodyPr lIns="90488" tIns="44450" rIns="90488" bIns="44450"/>
          <a:lstStyle/>
          <a:p>
            <a:pPr marL="0" indent="0">
              <a:lnSpc>
                <a:spcPct val="105000"/>
              </a:lnSpc>
              <a:buClr>
                <a:srgbClr val="5C6F7B"/>
              </a:buClr>
              <a:buFontTx/>
              <a:buNone/>
            </a:pPr>
            <a:r>
              <a:rPr lang="zh-CN" altLang="en-GB" sz="2400" b="1" dirty="0"/>
              <a:t>泪膜</a:t>
            </a:r>
            <a:endParaRPr lang="en-GB" altLang="en-US" sz="2400" b="1" dirty="0"/>
          </a:p>
          <a:p>
            <a:pPr marL="0" indent="0">
              <a:lnSpc>
                <a:spcPct val="105000"/>
              </a:lnSpc>
              <a:buClr>
                <a:srgbClr val="5C6F7B"/>
              </a:buClr>
            </a:pPr>
            <a:r>
              <a:rPr lang="en-GB" altLang="en-US" sz="2400" dirty="0"/>
              <a:t> </a:t>
            </a:r>
            <a:r>
              <a:rPr lang="zh-CN" altLang="en-US" sz="2400" dirty="0">
                <a:latin typeface="Symbol" panose="05050102010706020507" pitchFamily="18" charset="2"/>
              </a:rPr>
              <a:t>分泌量减少</a:t>
            </a:r>
            <a:endParaRPr lang="en-GB" altLang="en-US" sz="2400" dirty="0"/>
          </a:p>
          <a:p>
            <a:pPr marL="0" indent="0">
              <a:lnSpc>
                <a:spcPct val="105000"/>
              </a:lnSpc>
              <a:buClr>
                <a:srgbClr val="5C6F7B"/>
              </a:buClr>
            </a:pPr>
            <a:r>
              <a:rPr lang="en-GB" altLang="en-US" sz="2400" dirty="0"/>
              <a:t> </a:t>
            </a:r>
            <a:r>
              <a:rPr lang="zh-CN" altLang="en-US" sz="2400" dirty="0">
                <a:latin typeface="Symbol" panose="05050102010706020507" pitchFamily="18" charset="2"/>
              </a:rPr>
              <a:t>质量下降</a:t>
            </a:r>
            <a:endParaRPr lang="en-GB" altLang="en-US" sz="2400" dirty="0"/>
          </a:p>
          <a:p>
            <a:pPr marL="0" indent="0">
              <a:lnSpc>
                <a:spcPct val="105000"/>
              </a:lnSpc>
              <a:buClr>
                <a:srgbClr val="5C6F7B"/>
              </a:buClr>
            </a:pPr>
            <a:r>
              <a:rPr lang="en-GB" altLang="en-US" sz="2400" dirty="0"/>
              <a:t> </a:t>
            </a:r>
            <a:r>
              <a:rPr lang="zh-CN" altLang="en-US" sz="2400" dirty="0">
                <a:latin typeface="Symbol" panose="05050102010706020507" pitchFamily="18" charset="2"/>
              </a:rPr>
              <a:t>稳定性下降</a:t>
            </a:r>
            <a:endParaRPr lang="en-GB" altLang="en-US" sz="2400" dirty="0"/>
          </a:p>
          <a:p>
            <a:pPr marL="0" indent="0">
              <a:lnSpc>
                <a:spcPct val="95000"/>
              </a:lnSpc>
              <a:buClr>
                <a:srgbClr val="5C6F7B"/>
              </a:buClr>
              <a:buFontTx/>
              <a:buNone/>
            </a:pPr>
            <a:endParaRPr lang="en-GB" altLang="en-US" sz="2400" dirty="0"/>
          </a:p>
          <a:p>
            <a:pPr marL="400050" lvl="1" indent="0">
              <a:lnSpc>
                <a:spcPct val="95000"/>
              </a:lnSpc>
              <a:buClr>
                <a:srgbClr val="5C6F7B"/>
              </a:buClr>
              <a:buFontTx/>
              <a:buNone/>
            </a:pPr>
            <a:r>
              <a:rPr lang="zh-CN" altLang="en-GB" sz="2400" b="1" dirty="0"/>
              <a:t>由于</a:t>
            </a:r>
            <a:r>
              <a:rPr lang="en-GB" altLang="en-US" sz="2400" b="1" dirty="0"/>
              <a:t> …</a:t>
            </a:r>
          </a:p>
          <a:p>
            <a:pPr marL="400050" lvl="1" indent="0">
              <a:lnSpc>
                <a:spcPct val="105000"/>
              </a:lnSpc>
              <a:buClr>
                <a:srgbClr val="5C6F7B"/>
              </a:buClr>
            </a:pPr>
            <a:r>
              <a:rPr lang="en-GB" altLang="en-US" sz="2000" dirty="0"/>
              <a:t> </a:t>
            </a:r>
            <a:r>
              <a:rPr lang="zh-CN" altLang="en-GB" sz="2000" dirty="0"/>
              <a:t>睑板腺分泌</a:t>
            </a:r>
            <a:r>
              <a:rPr lang="zh-CN" altLang="en-US" sz="2000" dirty="0"/>
              <a:t>改变</a:t>
            </a:r>
            <a:r>
              <a:rPr lang="en-US" altLang="zh-CN" sz="2000" dirty="0"/>
              <a:t>/</a:t>
            </a:r>
            <a:r>
              <a:rPr lang="zh-CN" altLang="en-GB" sz="2000" dirty="0"/>
              <a:t>减少</a:t>
            </a:r>
            <a:endParaRPr lang="en-GB" altLang="en-US" sz="2000" dirty="0"/>
          </a:p>
          <a:p>
            <a:pPr marL="400050" lvl="1" indent="0">
              <a:lnSpc>
                <a:spcPct val="105000"/>
              </a:lnSpc>
              <a:buClr>
                <a:srgbClr val="5C6F7B"/>
              </a:buClr>
            </a:pPr>
            <a:r>
              <a:rPr lang="en-GB" altLang="en-US" sz="2000" dirty="0"/>
              <a:t> </a:t>
            </a:r>
            <a:r>
              <a:rPr lang="zh-CN" altLang="en-GB" sz="2000" dirty="0"/>
              <a:t>泪腺和泪管退化</a:t>
            </a:r>
            <a:endParaRPr lang="en-GB" altLang="en-US" sz="2000" dirty="0"/>
          </a:p>
          <a:p>
            <a:pPr marL="400050" lvl="1" indent="0">
              <a:lnSpc>
                <a:spcPct val="105000"/>
              </a:lnSpc>
              <a:buClr>
                <a:srgbClr val="5C6F7B"/>
              </a:buClr>
            </a:pPr>
            <a:r>
              <a:rPr lang="en-GB" altLang="en-US" sz="2000" dirty="0"/>
              <a:t> </a:t>
            </a:r>
            <a:r>
              <a:rPr lang="zh-CN" altLang="en-US" sz="2000" dirty="0">
                <a:latin typeface="Symbol" panose="05050102010706020507" pitchFamily="18" charset="2"/>
              </a:rPr>
              <a:t>结膜杯状细胞密度下降</a:t>
            </a:r>
            <a:endParaRPr lang="en-GB" altLang="en-US" sz="2000" dirty="0"/>
          </a:p>
          <a:p>
            <a:pPr marL="400050" lvl="1" indent="0">
              <a:lnSpc>
                <a:spcPct val="105000"/>
              </a:lnSpc>
              <a:buClr>
                <a:srgbClr val="5C6F7B"/>
              </a:buClr>
            </a:pPr>
            <a:r>
              <a:rPr lang="en-GB" altLang="en-US" sz="2000" dirty="0"/>
              <a:t> </a:t>
            </a:r>
            <a:r>
              <a:rPr lang="zh-CN" altLang="en-US" sz="2000" dirty="0">
                <a:latin typeface="Symbol" panose="05050102010706020507" pitchFamily="18" charset="2"/>
              </a:rPr>
              <a:t>泪液渗透度上升</a:t>
            </a:r>
            <a:endParaRPr lang="en-GB" altLang="en-US" sz="2000" dirty="0"/>
          </a:p>
          <a:p>
            <a:pPr marL="400050" lvl="1" indent="0">
              <a:lnSpc>
                <a:spcPct val="105000"/>
              </a:lnSpc>
              <a:buClr>
                <a:srgbClr val="5C6F7B"/>
              </a:buClr>
            </a:pPr>
            <a:r>
              <a:rPr lang="en-GB" altLang="en-US" sz="2000" b="1" dirty="0"/>
              <a:t> </a:t>
            </a:r>
            <a:r>
              <a:rPr lang="zh-CN" altLang="en-GB" sz="2000" dirty="0"/>
              <a:t>眼睑变化导致瞬目不完全</a:t>
            </a:r>
            <a:r>
              <a:rPr lang="en-GB" altLang="en-US" sz="2000" dirty="0"/>
              <a:t>…</a:t>
            </a:r>
          </a:p>
        </p:txBody>
      </p:sp>
      <p:sp>
        <p:nvSpPr>
          <p:cNvPr id="1048697"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年龄相关性变化</a:t>
            </a:r>
          </a:p>
        </p:txBody>
      </p:sp>
      <p:pic>
        <p:nvPicPr>
          <p:cNvPr id="2097167" name="Picture 1" descr="C:\Users\Suneet Eng\Desktop\New folder (2)\Picture3.jpg"/>
          <p:cNvPicPr>
            <a:picLocks noChangeAspect="1" noChangeArrowheads="1"/>
          </p:cNvPicPr>
          <p:nvPr/>
        </p:nvPicPr>
        <p:blipFill>
          <a:blip r:embed="rId3" cstate="print"/>
          <a:srcRect/>
          <a:stretch>
            <a:fillRect/>
          </a:stretch>
        </p:blipFill>
        <p:spPr bwMode="auto">
          <a:xfrm>
            <a:off x="4500562" y="928670"/>
            <a:ext cx="2773363" cy="2444750"/>
          </a:xfrm>
          <a:prstGeom prst="rect">
            <a:avLst/>
          </a:prstGeom>
          <a:noFill/>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705" name="Rectangle 5"/>
          <p:cNvSpPr>
            <a:spLocks noChangeArrowheads="1"/>
          </p:cNvSpPr>
          <p:nvPr/>
        </p:nvSpPr>
        <p:spPr bwMode="auto">
          <a:xfrm>
            <a:off x="322263" y="1138238"/>
            <a:ext cx="5834062" cy="2290762"/>
          </a:xfrm>
          <a:prstGeom prst="rect">
            <a:avLst/>
          </a:prstGeom>
          <a:noFill/>
          <a:ln w="9525">
            <a:noFill/>
            <a:miter lim="800000"/>
          </a:ln>
        </p:spPr>
        <p:txBody>
          <a:bodyPr/>
          <a:lstStyle/>
          <a:p>
            <a:pPr marL="285750" indent="-285750">
              <a:spcBef>
                <a:spcPts val="600"/>
              </a:spcBef>
              <a:spcAft>
                <a:spcPts val="600"/>
              </a:spcAft>
              <a:buClr>
                <a:schemeClr val="bg1">
                  <a:lumMod val="50000"/>
                </a:schemeClr>
              </a:buClr>
              <a:buFont typeface="Arial" panose="020B0604020202020204" pitchFamily="34" charset="0"/>
              <a:buChar char="•"/>
            </a:pPr>
            <a:r>
              <a:rPr lang="en-GB" sz="2000" b="1" dirty="0">
                <a:solidFill>
                  <a:srgbClr val="5C6F7B"/>
                </a:solidFill>
                <a:latin typeface="Arial" panose="020B0604020202020204" pitchFamily="34" charset="0"/>
              </a:rPr>
              <a:t>80%</a:t>
            </a: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看不清药</a:t>
            </a:r>
            <a:r>
              <a:rPr lang="zh-CN" altLang="en-US" sz="2000" dirty="0">
                <a:solidFill>
                  <a:srgbClr val="5C6F7B"/>
                </a:solidFill>
                <a:latin typeface="Arial" panose="020B0604020202020204" pitchFamily="34" charset="0"/>
              </a:rPr>
              <a:t>品</a:t>
            </a:r>
            <a:r>
              <a:rPr lang="en-US" altLang="zh-CN" sz="2000" dirty="0">
                <a:solidFill>
                  <a:srgbClr val="5C6F7B"/>
                </a:solidFill>
                <a:latin typeface="Arial" panose="020B0604020202020204" pitchFamily="34" charset="0"/>
              </a:rPr>
              <a:t>/</a:t>
            </a:r>
            <a:r>
              <a:rPr lang="zh-CN" altLang="en-US" sz="2000" dirty="0">
                <a:solidFill>
                  <a:srgbClr val="5C6F7B"/>
                </a:solidFill>
                <a:latin typeface="Arial" panose="020B0604020202020204" pitchFamily="34" charset="0"/>
              </a:rPr>
              <a:t>食物说明</a:t>
            </a:r>
            <a:endParaRPr lang="en-GB" sz="2000" dirty="0">
              <a:solidFill>
                <a:srgbClr val="5C6F7B"/>
              </a:solidFill>
              <a:latin typeface="Arial" panose="020B0604020202020204" pitchFamily="34" charset="0"/>
            </a:endParaRPr>
          </a:p>
          <a:p>
            <a:pPr marL="285750" indent="-285750">
              <a:spcBef>
                <a:spcPts val="600"/>
              </a:spcBef>
              <a:spcAft>
                <a:spcPts val="600"/>
              </a:spcAft>
              <a:buClr>
                <a:schemeClr val="bg1">
                  <a:lumMod val="50000"/>
                </a:schemeClr>
              </a:buClr>
              <a:buFont typeface="Arial" panose="020B0604020202020204" pitchFamily="34" charset="0"/>
              <a:buChar char="•"/>
            </a:pPr>
            <a:r>
              <a:rPr lang="en-GB" sz="2000" b="1" dirty="0">
                <a:solidFill>
                  <a:srgbClr val="5C6F7B"/>
                </a:solidFill>
                <a:latin typeface="Arial" panose="020B0604020202020204" pitchFamily="34" charset="0"/>
              </a:rPr>
              <a:t>60% </a:t>
            </a:r>
            <a:r>
              <a:rPr lang="zh-CN" altLang="en-GB" sz="2000" dirty="0">
                <a:solidFill>
                  <a:srgbClr val="5C6F7B"/>
                </a:solidFill>
                <a:latin typeface="Arial" panose="020B0604020202020204" pitchFamily="34" charset="0"/>
              </a:rPr>
              <a:t>看不清手机上的字</a:t>
            </a:r>
            <a:endParaRPr lang="en-GB" sz="2000" dirty="0">
              <a:solidFill>
                <a:srgbClr val="5C6F7B"/>
              </a:solidFill>
              <a:latin typeface="Arial" panose="020B0604020202020204" pitchFamily="34" charset="0"/>
            </a:endParaRPr>
          </a:p>
          <a:p>
            <a:pPr marL="285750" indent="-285750">
              <a:spcBef>
                <a:spcPts val="600"/>
              </a:spcBef>
              <a:spcAft>
                <a:spcPts val="600"/>
              </a:spcAft>
              <a:buClr>
                <a:schemeClr val="bg1">
                  <a:lumMod val="50000"/>
                </a:schemeClr>
              </a:buClr>
              <a:buFont typeface="Arial" panose="020B0604020202020204" pitchFamily="34" charset="0"/>
              <a:buChar char="•"/>
            </a:pPr>
            <a:r>
              <a:rPr lang="en-GB" sz="2000" b="1" dirty="0">
                <a:solidFill>
                  <a:srgbClr val="5C6F7B"/>
                </a:solidFill>
                <a:latin typeface="Arial" panose="020B0604020202020204" pitchFamily="34" charset="0"/>
              </a:rPr>
              <a:t>40%</a:t>
            </a: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看不清手表指针</a:t>
            </a:r>
            <a:r>
              <a:rPr lang="en-GB" sz="2000" dirty="0">
                <a:solidFill>
                  <a:srgbClr val="5C6F7B"/>
                </a:solidFill>
                <a:latin typeface="Arial" panose="020B0604020202020204" pitchFamily="34" charset="0"/>
              </a:rPr>
              <a:t> </a:t>
            </a:r>
          </a:p>
          <a:p>
            <a:pPr marL="285750" indent="-285750">
              <a:spcBef>
                <a:spcPts val="600"/>
              </a:spcBef>
              <a:spcAft>
                <a:spcPts val="600"/>
              </a:spcAft>
              <a:buClr>
                <a:schemeClr val="bg1">
                  <a:lumMod val="50000"/>
                </a:schemeClr>
              </a:buClr>
              <a:buFont typeface="Arial" panose="020B0604020202020204" pitchFamily="34" charset="0"/>
              <a:buChar char="•"/>
            </a:pPr>
            <a:r>
              <a:rPr lang="en-GB" sz="2000" b="1" dirty="0">
                <a:solidFill>
                  <a:srgbClr val="5C6F7B"/>
                </a:solidFill>
                <a:latin typeface="Arial" panose="020B0604020202020204" pitchFamily="34" charset="0"/>
              </a:rPr>
              <a:t>20%</a:t>
            </a: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因为看不清账单无法在收据上签字</a:t>
            </a:r>
          </a:p>
        </p:txBody>
      </p:sp>
      <p:pic>
        <p:nvPicPr>
          <p:cNvPr id="2097168" name="Picture 7" descr="eyeglasses-300x450.png"/>
          <p:cNvPicPr>
            <a:picLocks noChangeAspect="1"/>
          </p:cNvPicPr>
          <p:nvPr/>
        </p:nvPicPr>
        <p:blipFill>
          <a:blip r:embed="rId3" cstate="print"/>
          <a:srcRect/>
          <a:stretch>
            <a:fillRect/>
          </a:stretch>
        </p:blipFill>
        <p:spPr bwMode="auto">
          <a:xfrm>
            <a:off x="900113" y="3573463"/>
            <a:ext cx="1414462" cy="2119312"/>
          </a:xfrm>
          <a:prstGeom prst="rect">
            <a:avLst/>
          </a:prstGeom>
          <a:ln>
            <a:noFill/>
          </a:ln>
          <a:effectLst>
            <a:outerShdw blurRad="292100" dist="139700" dir="2700000" algn="tl" rotWithShape="0">
              <a:srgbClr val="333333">
                <a:alpha val="65000"/>
              </a:srgbClr>
            </a:outerShdw>
          </a:effectLst>
        </p:spPr>
      </p:pic>
      <p:pic>
        <p:nvPicPr>
          <p:cNvPr id="2097169" name="Picture 6" descr="A patron signs his credit card receipt at DiMillo’s. The IRS altered its tax code in 2012 to draw a distinction between voluntary tips and mandatory service charges."/>
          <p:cNvPicPr>
            <a:picLocks noChangeAspect="1" noChangeArrowheads="1"/>
          </p:cNvPicPr>
          <p:nvPr/>
        </p:nvPicPr>
        <p:blipFill>
          <a:blip r:embed="rId4" cstate="print"/>
          <a:srcRect l="27019"/>
          <a:stretch>
            <a:fillRect/>
          </a:stretch>
        </p:blipFill>
        <p:spPr bwMode="auto">
          <a:xfrm>
            <a:off x="6443663" y="1268413"/>
            <a:ext cx="2443162" cy="2181225"/>
          </a:xfrm>
          <a:prstGeom prst="rect">
            <a:avLst/>
          </a:prstGeom>
          <a:noFill/>
          <a:ln w="9525">
            <a:noFill/>
            <a:miter lim="800000"/>
            <a:headEnd/>
            <a:tailEnd/>
          </a:ln>
        </p:spPr>
      </p:pic>
      <p:sp>
        <p:nvSpPr>
          <p:cNvPr id="1048706"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老视</a:t>
            </a:r>
            <a:r>
              <a:rPr lang="en-GB" altLang="en-US" sz="2800" dirty="0">
                <a:solidFill>
                  <a:schemeClr val="bg1"/>
                </a:solidFill>
                <a:latin typeface="Arial" panose="020B0604020202020204" pitchFamily="34" charset="0"/>
              </a:rPr>
              <a:t>: </a:t>
            </a:r>
            <a:r>
              <a:rPr lang="zh-CN" altLang="en-GB" sz="2800" dirty="0">
                <a:solidFill>
                  <a:srgbClr val="FFFF00"/>
                </a:solidFill>
                <a:latin typeface="Arial" panose="020B0604020202020204" pitchFamily="34" charset="0"/>
              </a:rPr>
              <a:t>婴儿潮</a:t>
            </a:r>
            <a:r>
              <a:rPr lang="zh-CN" altLang="en-US" sz="2800" dirty="0">
                <a:solidFill>
                  <a:srgbClr val="FFFF00"/>
                </a:solidFill>
                <a:latin typeface="Arial" panose="020B0604020202020204" pitchFamily="34" charset="0"/>
              </a:rPr>
              <a:t>一代</a:t>
            </a:r>
            <a:r>
              <a:rPr lang="en-GB" altLang="en-US" sz="2800" dirty="0">
                <a:solidFill>
                  <a:srgbClr val="FFFF00"/>
                </a:solidFill>
                <a:latin typeface="Arial" panose="020B0604020202020204" pitchFamily="34" charset="0"/>
              </a:rPr>
              <a:t> (1946-1964) </a:t>
            </a:r>
          </a:p>
        </p:txBody>
      </p:sp>
      <p:pic>
        <p:nvPicPr>
          <p:cNvPr id="2097170" name="Picture 7"/>
          <p:cNvPicPr>
            <a:picLocks noChangeAspect="1"/>
          </p:cNvPicPr>
          <p:nvPr/>
        </p:nvPicPr>
        <p:blipFill rotWithShape="1">
          <a:blip r:embed="rId5" cstate="print"/>
          <a:srcRect l="35425" t="28609" r="38975" b="23081"/>
          <a:stretch>
            <a:fillRect/>
          </a:stretch>
        </p:blipFill>
        <p:spPr>
          <a:xfrm>
            <a:off x="3025569" y="3429000"/>
            <a:ext cx="2088232" cy="2634720"/>
          </a:xfrm>
          <a:prstGeom prst="rect">
            <a:avLst/>
          </a:prstGeom>
        </p:spPr>
      </p:pic>
      <p:pic>
        <p:nvPicPr>
          <p:cNvPr id="2097171" name="Picture 1"/>
          <p:cNvPicPr>
            <a:picLocks noChangeAspect="1"/>
          </p:cNvPicPr>
          <p:nvPr/>
        </p:nvPicPr>
        <p:blipFill>
          <a:blip r:embed="rId6" cstate="print"/>
          <a:stretch>
            <a:fillRect/>
          </a:stretch>
        </p:blipFill>
        <p:spPr>
          <a:xfrm>
            <a:off x="5636047" y="3717033"/>
            <a:ext cx="3520033" cy="23466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Rectangle 5"/>
          <p:cNvSpPr>
            <a:spLocks noChangeArrowheads="1"/>
          </p:cNvSpPr>
          <p:nvPr/>
        </p:nvSpPr>
        <p:spPr bwMode="auto">
          <a:xfrm>
            <a:off x="428625" y="3627438"/>
            <a:ext cx="8255000" cy="2087562"/>
          </a:xfrm>
          <a:prstGeom prst="rect">
            <a:avLst/>
          </a:prstGeom>
          <a:noFill/>
          <a:ln w="9525">
            <a:noFill/>
            <a:miter lim="800000"/>
          </a:ln>
        </p:spPr>
        <p:txBody>
          <a:bodyPr/>
          <a:lstStyle/>
          <a:p>
            <a:pPr marL="285750" indent="-285750">
              <a:lnSpc>
                <a:spcPct val="105000"/>
              </a:lnSpc>
              <a:spcBef>
                <a:spcPct val="20000"/>
              </a:spcBef>
              <a:buClr>
                <a:srgbClr val="5C6F7B"/>
              </a:buClr>
              <a:buFont typeface="Arial" panose="020B0604020202020204" pitchFamily="34" charset="0"/>
              <a:buChar char="•"/>
            </a:pPr>
            <a:r>
              <a:rPr lang="zh-CN" altLang="en-GB" sz="2400" dirty="0">
                <a:solidFill>
                  <a:srgbClr val="5C6F7B"/>
                </a:solidFill>
                <a:latin typeface="Arial" panose="020B0604020202020204" pitchFamily="34" charset="0"/>
              </a:rPr>
              <a:t>人到中年，坐在电脑前同时用手机通话</a:t>
            </a:r>
            <a:r>
              <a:rPr lang="zh-CN" altLang="en-US" sz="2400" dirty="0">
                <a:solidFill>
                  <a:srgbClr val="5C6F7B"/>
                </a:solidFill>
                <a:latin typeface="Arial" panose="020B0604020202020204" pitchFamily="34" charset="0"/>
              </a:rPr>
              <a:t>、</a:t>
            </a:r>
            <a:r>
              <a:rPr lang="zh-CN" altLang="en-GB" sz="2400" dirty="0">
                <a:solidFill>
                  <a:srgbClr val="5C6F7B"/>
                </a:solidFill>
                <a:latin typeface="Arial" panose="020B0604020202020204" pitchFamily="34" charset="0"/>
              </a:rPr>
              <a:t>发信息</a:t>
            </a:r>
            <a:endParaRPr lang="en-GB" sz="2400" dirty="0">
              <a:solidFill>
                <a:srgbClr val="5C6F7B"/>
              </a:solidFill>
              <a:latin typeface="Arial" panose="020B0604020202020204" pitchFamily="34" charset="0"/>
            </a:endParaRPr>
          </a:p>
          <a:p>
            <a:pPr marL="285750" indent="-285750">
              <a:lnSpc>
                <a:spcPct val="105000"/>
              </a:lnSpc>
              <a:spcBef>
                <a:spcPct val="20000"/>
              </a:spcBef>
              <a:buClr>
                <a:srgbClr val="5C6F7B"/>
              </a:buClr>
              <a:buFont typeface="Arial" panose="020B0604020202020204" pitchFamily="34" charset="0"/>
              <a:buChar char="•"/>
            </a:pPr>
            <a:r>
              <a:rPr lang="zh-CN" altLang="en-GB" sz="2400" dirty="0">
                <a:solidFill>
                  <a:srgbClr val="5C6F7B"/>
                </a:solidFill>
                <a:latin typeface="Arial" panose="020B0604020202020204" pitchFamily="34" charset="0"/>
              </a:rPr>
              <a:t>一般不会感到视近不清，只会感到视觉疲劳</a:t>
            </a:r>
            <a:endParaRPr lang="en-GB" sz="2400" dirty="0">
              <a:solidFill>
                <a:srgbClr val="5C6F7B"/>
              </a:solidFill>
              <a:latin typeface="Arial" panose="020B0604020202020204" pitchFamily="34" charset="0"/>
            </a:endParaRPr>
          </a:p>
          <a:p>
            <a:pPr marL="285750" indent="-285750">
              <a:lnSpc>
                <a:spcPct val="105000"/>
              </a:lnSpc>
              <a:spcBef>
                <a:spcPct val="20000"/>
              </a:spcBef>
              <a:buClr>
                <a:srgbClr val="5C6F7B"/>
              </a:buClr>
              <a:buFont typeface="Arial" panose="020B0604020202020204" pitchFamily="34" charset="0"/>
              <a:buChar char="•"/>
            </a:pPr>
            <a:r>
              <a:rPr lang="zh-CN" altLang="en-GB" sz="2400" dirty="0">
                <a:solidFill>
                  <a:srgbClr val="5C6F7B"/>
                </a:solidFill>
                <a:latin typeface="Arial" panose="020B0604020202020204" pitchFamily="34" charset="0"/>
              </a:rPr>
              <a:t>下一代主要</a:t>
            </a:r>
            <a:r>
              <a:rPr lang="zh-CN" altLang="en-US" sz="2400" dirty="0">
                <a:solidFill>
                  <a:srgbClr val="5C6F7B"/>
                </a:solidFill>
                <a:latin typeface="Arial" panose="020B0604020202020204" pitchFamily="34" charset="0"/>
              </a:rPr>
              <a:t>是</a:t>
            </a:r>
            <a:r>
              <a:rPr lang="zh-CN" altLang="en-GB" sz="2400" dirty="0">
                <a:solidFill>
                  <a:srgbClr val="5C6F7B"/>
                </a:solidFill>
                <a:latin typeface="Arial" panose="020B0604020202020204" pitchFamily="34" charset="0"/>
              </a:rPr>
              <a:t>抛弃型接触镜配戴</a:t>
            </a:r>
            <a:r>
              <a:rPr lang="zh-CN" altLang="en-US" sz="2400" dirty="0">
                <a:solidFill>
                  <a:srgbClr val="5C6F7B"/>
                </a:solidFill>
                <a:latin typeface="Arial" panose="020B0604020202020204" pitchFamily="34" charset="0"/>
              </a:rPr>
              <a:t>者</a:t>
            </a:r>
            <a:endParaRPr lang="zh-CN" altLang="en-GB" sz="2400" dirty="0">
              <a:solidFill>
                <a:srgbClr val="5C6F7B"/>
              </a:solidFill>
              <a:latin typeface="Arial" panose="020B0604020202020204" pitchFamily="34" charset="0"/>
            </a:endParaRPr>
          </a:p>
        </p:txBody>
      </p:sp>
      <p:pic>
        <p:nvPicPr>
          <p:cNvPr id="2097172" name="Picture 2" descr="Timeline - influences on GenX - marketing generational cohorts"/>
          <p:cNvPicPr>
            <a:picLocks noChangeAspect="1" noChangeArrowheads="1"/>
          </p:cNvPicPr>
          <p:nvPr/>
        </p:nvPicPr>
        <p:blipFill>
          <a:blip r:embed="rId3" cstate="print"/>
          <a:srcRect/>
          <a:stretch>
            <a:fillRect/>
          </a:stretch>
        </p:blipFill>
        <p:spPr bwMode="auto">
          <a:xfrm>
            <a:off x="500063" y="1214438"/>
            <a:ext cx="4892675" cy="1924050"/>
          </a:xfrm>
          <a:prstGeom prst="rect">
            <a:avLst/>
          </a:prstGeom>
          <a:noFill/>
          <a:ln w="9525">
            <a:noFill/>
            <a:miter lim="800000"/>
            <a:headEnd/>
            <a:tailEnd/>
          </a:ln>
        </p:spPr>
      </p:pic>
      <p:pic>
        <p:nvPicPr>
          <p:cNvPr id="2097173" name="Picture 4" descr="https://avenueeyecare.files.wordpress.com/2011/12/eyestrain.jpg?w=1200&amp;h="/>
          <p:cNvPicPr>
            <a:picLocks noChangeAspect="1" noChangeArrowheads="1"/>
          </p:cNvPicPr>
          <p:nvPr/>
        </p:nvPicPr>
        <p:blipFill>
          <a:blip r:embed="rId4" cstate="print"/>
          <a:srcRect/>
          <a:stretch>
            <a:fillRect/>
          </a:stretch>
        </p:blipFill>
        <p:spPr bwMode="auto">
          <a:xfrm>
            <a:off x="6011863" y="1412875"/>
            <a:ext cx="2254250" cy="1584325"/>
          </a:xfrm>
          <a:prstGeom prst="rect">
            <a:avLst/>
          </a:prstGeom>
          <a:noFill/>
          <a:ln w="9525">
            <a:noFill/>
            <a:miter lim="800000"/>
            <a:headEnd/>
            <a:tailEnd/>
          </a:ln>
        </p:spPr>
      </p:pic>
      <p:sp>
        <p:nvSpPr>
          <p:cNvPr id="1048711"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老视</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被遗忘的一代</a:t>
            </a:r>
            <a:r>
              <a:rPr lang="en-GB" altLang="en-US" sz="2800" dirty="0">
                <a:solidFill>
                  <a:srgbClr val="FFFF00"/>
                </a:solidFill>
                <a:latin typeface="Arial" panose="020B0604020202020204" pitchFamily="34" charset="0"/>
              </a:rPr>
              <a:t> (1964-1979)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5"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老视</a:t>
            </a:r>
            <a:r>
              <a:rPr lang="en-GB" altLang="en-US" sz="2800" dirty="0">
                <a:solidFill>
                  <a:schemeClr val="bg1"/>
                </a:solidFill>
                <a:latin typeface="Arial" panose="020B0604020202020204" pitchFamily="34" charset="0"/>
              </a:rPr>
              <a:t>: </a:t>
            </a:r>
            <a:r>
              <a:rPr lang="zh-CN" altLang="en-GB" sz="2800" dirty="0">
                <a:solidFill>
                  <a:srgbClr val="FFFF00"/>
                </a:solidFill>
                <a:latin typeface="Arial" panose="020B0604020202020204" pitchFamily="34" charset="0"/>
              </a:rPr>
              <a:t>女性老视人群</a:t>
            </a:r>
          </a:p>
        </p:txBody>
      </p:sp>
      <p:sp>
        <p:nvSpPr>
          <p:cNvPr id="1048716" name="TextBox 4"/>
          <p:cNvSpPr txBox="1"/>
          <p:nvPr/>
        </p:nvSpPr>
        <p:spPr>
          <a:xfrm>
            <a:off x="178785" y="3251271"/>
            <a:ext cx="7967980" cy="828039"/>
          </a:xfrm>
          <a:prstGeom prst="rect">
            <a:avLst/>
          </a:prstGeom>
          <a:solidFill>
            <a:srgbClr val="CCCCFF"/>
          </a:solidFill>
        </p:spPr>
        <p:txBody>
          <a:bodyPr wrap="none" rtlCol="0">
            <a:spAutoFit/>
          </a:bodyPr>
          <a:lstStyle/>
          <a:p>
            <a:r>
              <a:rPr lang="zh-CN" altLang="en-AU" sz="4400" b="1" i="1" dirty="0">
                <a:solidFill>
                  <a:srgbClr val="FF00FF"/>
                </a:solidFill>
              </a:rPr>
              <a:t>是不是女性老视</a:t>
            </a:r>
            <a:r>
              <a:rPr lang="zh-CN" altLang="en-US" sz="4400" b="1" i="1" dirty="0">
                <a:solidFill>
                  <a:srgbClr val="FF00FF"/>
                </a:solidFill>
              </a:rPr>
              <a:t>的视力更好</a:t>
            </a:r>
            <a:r>
              <a:rPr lang="zh-CN" altLang="en-AU" sz="4400" b="1" i="1" dirty="0">
                <a:solidFill>
                  <a:srgbClr val="FF00FF"/>
                </a:solidFill>
              </a:rPr>
              <a:t>呢</a:t>
            </a:r>
            <a:r>
              <a:rPr lang="en-AU" sz="4400" b="1" i="1" dirty="0">
                <a:solidFill>
                  <a:srgbClr val="FF00FF"/>
                </a:solidFill>
              </a:rPr>
              <a:t>?</a:t>
            </a:r>
            <a:endParaRPr lang="en-GB" sz="4400" b="1" i="1" dirty="0">
              <a:solidFill>
                <a:srgbClr val="FF00FF"/>
              </a:solidFill>
            </a:endParaRPr>
          </a:p>
        </p:txBody>
      </p:sp>
      <p:sp>
        <p:nvSpPr>
          <p:cNvPr id="1048717" name="TextBox 10"/>
          <p:cNvSpPr txBox="1"/>
          <p:nvPr/>
        </p:nvSpPr>
        <p:spPr>
          <a:xfrm>
            <a:off x="178705" y="4092165"/>
            <a:ext cx="3916680" cy="1005839"/>
          </a:xfrm>
          <a:prstGeom prst="rect">
            <a:avLst/>
          </a:prstGeom>
          <a:solidFill>
            <a:srgbClr val="0000FF"/>
          </a:solidFill>
        </p:spPr>
        <p:txBody>
          <a:bodyPr wrap="none" rtlCol="0">
            <a:spAutoFit/>
          </a:bodyPr>
          <a:lstStyle/>
          <a:p>
            <a:pPr algn="ctr"/>
            <a:r>
              <a:rPr lang="zh-CN" altLang="en-AU" sz="2800" b="1" i="1" dirty="0">
                <a:solidFill>
                  <a:srgbClr val="FF00FF"/>
                </a:solidFill>
              </a:rPr>
              <a:t>手表制造商似乎</a:t>
            </a:r>
          </a:p>
          <a:p>
            <a:pPr algn="ctr"/>
            <a:r>
              <a:rPr lang="zh-CN" altLang="en-AU" sz="2800" b="1" i="1" dirty="0">
                <a:solidFill>
                  <a:srgbClr val="FF00FF"/>
                </a:solidFill>
              </a:rPr>
              <a:t>是这么认为的，但是</a:t>
            </a:r>
            <a:r>
              <a:rPr lang="en-AU" sz="2800" b="1" i="1" dirty="0">
                <a:solidFill>
                  <a:srgbClr val="FF00FF"/>
                </a:solidFill>
              </a:rPr>
              <a:t>…</a:t>
            </a:r>
            <a:endParaRPr lang="en-GB" sz="2800" b="1" i="1" dirty="0">
              <a:solidFill>
                <a:srgbClr val="FF00FF"/>
              </a:solidFill>
            </a:endParaRPr>
          </a:p>
        </p:txBody>
      </p:sp>
      <p:sp>
        <p:nvSpPr>
          <p:cNvPr id="1048718" name="TextBox 6"/>
          <p:cNvSpPr txBox="1"/>
          <p:nvPr/>
        </p:nvSpPr>
        <p:spPr>
          <a:xfrm>
            <a:off x="1499684" y="5112795"/>
            <a:ext cx="2494280" cy="1005839"/>
          </a:xfrm>
          <a:prstGeom prst="rect">
            <a:avLst/>
          </a:prstGeom>
          <a:solidFill>
            <a:srgbClr val="FF00FF"/>
          </a:solidFill>
        </p:spPr>
        <p:txBody>
          <a:bodyPr wrap="none" rtlCol="0">
            <a:spAutoFit/>
          </a:bodyPr>
          <a:lstStyle/>
          <a:p>
            <a:pPr algn="ctr"/>
            <a:r>
              <a:rPr lang="en-AU" sz="2800" b="1" i="1" dirty="0">
                <a:solidFill>
                  <a:srgbClr val="0000FF"/>
                </a:solidFill>
              </a:rPr>
              <a:t>…</a:t>
            </a:r>
            <a:r>
              <a:rPr lang="zh-CN" altLang="en-AU" sz="2800" b="1" i="1" dirty="0">
                <a:solidFill>
                  <a:srgbClr val="0000FF"/>
                </a:solidFill>
              </a:rPr>
              <a:t>手表</a:t>
            </a:r>
            <a:r>
              <a:rPr lang="zh-CN" altLang="en-US" sz="2800" b="1" i="1" dirty="0">
                <a:solidFill>
                  <a:srgbClr val="0000FF"/>
                </a:solidFill>
              </a:rPr>
              <a:t>还</a:t>
            </a:r>
            <a:r>
              <a:rPr lang="zh-CN" altLang="en-AU" sz="2800" b="1" i="1" dirty="0">
                <a:solidFill>
                  <a:srgbClr val="0000FF"/>
                </a:solidFill>
              </a:rPr>
              <a:t>用来</a:t>
            </a:r>
          </a:p>
          <a:p>
            <a:pPr algn="ctr"/>
            <a:r>
              <a:rPr lang="zh-CN" altLang="en-AU" sz="2800" b="1" i="1" dirty="0">
                <a:solidFill>
                  <a:srgbClr val="0000FF"/>
                </a:solidFill>
              </a:rPr>
              <a:t>看时间吗</a:t>
            </a:r>
            <a:r>
              <a:rPr lang="en-AU" sz="2800" b="1" i="1" dirty="0">
                <a:solidFill>
                  <a:srgbClr val="0000FF"/>
                </a:solidFill>
              </a:rPr>
              <a:t>?</a:t>
            </a:r>
            <a:endParaRPr lang="en-GB" sz="2800" b="1" i="1" dirty="0">
              <a:solidFill>
                <a:srgbClr val="0000FF"/>
              </a:solidFill>
            </a:endParaRPr>
          </a:p>
        </p:txBody>
      </p:sp>
      <p:sp>
        <p:nvSpPr>
          <p:cNvPr id="1048719" name="TextBox 1"/>
          <p:cNvSpPr txBox="1"/>
          <p:nvPr/>
        </p:nvSpPr>
        <p:spPr>
          <a:xfrm>
            <a:off x="777985" y="2903752"/>
            <a:ext cx="5821680" cy="358140"/>
          </a:xfrm>
          <a:prstGeom prst="rect">
            <a:avLst/>
          </a:prstGeom>
          <a:solidFill>
            <a:schemeClr val="accent1">
              <a:lumMod val="20000"/>
              <a:lumOff val="80000"/>
            </a:schemeClr>
          </a:solidFill>
        </p:spPr>
        <p:txBody>
          <a:bodyPr wrap="none" rtlCol="0">
            <a:spAutoFit/>
          </a:bodyPr>
          <a:lstStyle/>
          <a:p>
            <a:r>
              <a:rPr lang="en-AU" sz="1600" dirty="0"/>
              <a:t>37                       33                 29              23               20     9 x 13   11 </a:t>
            </a:r>
            <a:endParaRPr lang="en-GB" sz="1600" dirty="0"/>
          </a:p>
        </p:txBody>
      </p:sp>
      <p:pic>
        <p:nvPicPr>
          <p:cNvPr id="2097174" name="Picture 5"/>
          <p:cNvPicPr>
            <a:picLocks noChangeAspect="1"/>
          </p:cNvPicPr>
          <p:nvPr/>
        </p:nvPicPr>
        <p:blipFill>
          <a:blip r:embed="rId3" cstate="print"/>
          <a:stretch>
            <a:fillRect/>
          </a:stretch>
        </p:blipFill>
        <p:spPr>
          <a:xfrm>
            <a:off x="7255329" y="4014237"/>
            <a:ext cx="1685791" cy="1685791"/>
          </a:xfrm>
          <a:prstGeom prst="rect">
            <a:avLst/>
          </a:prstGeom>
        </p:spPr>
      </p:pic>
      <p:sp>
        <p:nvSpPr>
          <p:cNvPr id="1048720" name="TextBox 7"/>
          <p:cNvSpPr txBox="1"/>
          <p:nvPr/>
        </p:nvSpPr>
        <p:spPr>
          <a:xfrm>
            <a:off x="5940152" y="5589848"/>
            <a:ext cx="4320480" cy="751840"/>
          </a:xfrm>
          <a:prstGeom prst="rect">
            <a:avLst/>
          </a:prstGeom>
          <a:noFill/>
        </p:spPr>
        <p:txBody>
          <a:bodyPr wrap="square" rtlCol="0">
            <a:spAutoFit/>
          </a:bodyPr>
          <a:lstStyle/>
          <a:p>
            <a:pPr algn="ctr"/>
            <a:r>
              <a:rPr lang="zh-CN" altLang="en-AU" sz="2000" b="1" dirty="0"/>
              <a:t>视觉功效学</a:t>
            </a:r>
          </a:p>
          <a:p>
            <a:pPr algn="ctr"/>
            <a:r>
              <a:rPr lang="zh-CN" altLang="en-AU" sz="2000" b="1" dirty="0"/>
              <a:t>也同样重要</a:t>
            </a:r>
          </a:p>
        </p:txBody>
      </p:sp>
      <p:pic>
        <p:nvPicPr>
          <p:cNvPr id="2097175" name="Picture 9"/>
          <p:cNvPicPr>
            <a:picLocks noChangeAspect="1"/>
          </p:cNvPicPr>
          <p:nvPr/>
        </p:nvPicPr>
        <p:blipFill rotWithShape="1">
          <a:blip r:embed="rId4" cstate="print"/>
          <a:srcRect l="3567" t="34364" r="2163" b="20157"/>
          <a:stretch>
            <a:fillRect/>
          </a:stretch>
        </p:blipFill>
        <p:spPr>
          <a:xfrm>
            <a:off x="-3215" y="764704"/>
            <a:ext cx="6663447" cy="2143110"/>
          </a:xfrm>
          <a:prstGeom prst="rect">
            <a:avLst/>
          </a:prstGeom>
        </p:spPr>
      </p:pic>
      <p:sp>
        <p:nvSpPr>
          <p:cNvPr id="1048721" name="Rectangle 11"/>
          <p:cNvSpPr/>
          <p:nvPr/>
        </p:nvSpPr>
        <p:spPr>
          <a:xfrm>
            <a:off x="6573927" y="2861928"/>
            <a:ext cx="1833880" cy="421640"/>
          </a:xfrm>
          <a:prstGeom prst="rect">
            <a:avLst/>
          </a:prstGeom>
        </p:spPr>
        <p:txBody>
          <a:bodyPr wrap="none">
            <a:spAutoFit/>
          </a:bodyPr>
          <a:lstStyle/>
          <a:p>
            <a:pPr algn="ctr"/>
            <a:r>
              <a:rPr lang="zh-CN" altLang="en-AU" sz="2000" b="1" dirty="0">
                <a:solidFill>
                  <a:srgbClr val="FF0000"/>
                </a:solidFill>
              </a:rPr>
              <a:t>表盘直径</a:t>
            </a:r>
            <a:r>
              <a:rPr lang="en-AU" sz="2000" b="1" dirty="0">
                <a:solidFill>
                  <a:srgbClr val="FF0000"/>
                </a:solidFill>
              </a:rPr>
              <a:t> (mm):</a:t>
            </a:r>
          </a:p>
        </p:txBody>
      </p:sp>
      <p:sp>
        <p:nvSpPr>
          <p:cNvPr id="1048722" name="TextBox 12"/>
          <p:cNvSpPr txBox="1"/>
          <p:nvPr/>
        </p:nvSpPr>
        <p:spPr>
          <a:xfrm>
            <a:off x="4354233" y="4734872"/>
            <a:ext cx="2087879" cy="1615440"/>
          </a:xfrm>
          <a:prstGeom prst="rect">
            <a:avLst/>
          </a:prstGeom>
          <a:solidFill>
            <a:srgbClr val="FFFFCC"/>
          </a:solidFill>
        </p:spPr>
        <p:txBody>
          <a:bodyPr wrap="none" rtlCol="0">
            <a:spAutoFit/>
          </a:bodyPr>
          <a:lstStyle/>
          <a:p>
            <a:r>
              <a:rPr lang="zh-CN" altLang="en-AU" dirty="0"/>
              <a:t>其他</a:t>
            </a:r>
            <a:r>
              <a:rPr lang="en-AU" dirty="0"/>
              <a:t> ‘</a:t>
            </a:r>
            <a:r>
              <a:rPr lang="zh-CN" altLang="en-AU" dirty="0"/>
              <a:t>用途</a:t>
            </a:r>
            <a:r>
              <a:rPr lang="en-AU" dirty="0"/>
              <a:t>’:</a:t>
            </a:r>
          </a:p>
          <a:p>
            <a:pPr marL="285750" indent="-285750">
              <a:buFont typeface="Arial" panose="020B0604020202020204" pitchFamily="34" charset="0"/>
              <a:buChar char="•"/>
            </a:pPr>
            <a:r>
              <a:rPr lang="zh-CN" altLang="en-AU" dirty="0"/>
              <a:t>身份象征</a:t>
            </a:r>
            <a:r>
              <a:rPr lang="en-AU" dirty="0"/>
              <a:t> ($$$?)</a:t>
            </a:r>
          </a:p>
          <a:p>
            <a:pPr marL="285750" indent="-285750">
              <a:buFont typeface="Arial" panose="020B0604020202020204" pitchFamily="34" charset="0"/>
              <a:buChar char="•"/>
            </a:pPr>
            <a:r>
              <a:rPr lang="zh-CN" altLang="en-AU" dirty="0"/>
              <a:t>实用的手镯</a:t>
            </a:r>
            <a:endParaRPr lang="en-GB" dirty="0"/>
          </a:p>
          <a:p>
            <a:pPr marL="285750" indent="-285750">
              <a:buFont typeface="Arial" panose="020B0604020202020204" pitchFamily="34" charset="0"/>
              <a:buChar char="•"/>
            </a:pPr>
            <a:r>
              <a:rPr lang="zh-CN" altLang="en-AU" dirty="0"/>
              <a:t>装饰品</a:t>
            </a:r>
            <a:endParaRPr lang="en-AU" dirty="0"/>
          </a:p>
          <a:p>
            <a:pPr marL="285750" indent="-285750">
              <a:buFont typeface="Arial" panose="020B0604020202020204" pitchFamily="34" charset="0"/>
              <a:buChar char="•"/>
            </a:pPr>
            <a:r>
              <a:rPr lang="zh-CN" altLang="en-AU" dirty="0"/>
              <a:t>其他</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726" name="Rectangle 15"/>
          <p:cNvSpPr>
            <a:spLocks noGrp="1" noChangeArrowheads="1"/>
          </p:cNvSpPr>
          <p:nvPr>
            <p:ph type="body" idx="1"/>
          </p:nvPr>
        </p:nvSpPr>
        <p:spPr>
          <a:xfrm>
            <a:off x="447675" y="1304925"/>
            <a:ext cx="7148513" cy="4645025"/>
          </a:xfrm>
        </p:spPr>
        <p:txBody>
          <a:bodyPr>
            <a:normAutofit fontScale="95000"/>
          </a:bodyPr>
          <a:lstStyle/>
          <a:p>
            <a:pPr marL="0" indent="0">
              <a:buClr>
                <a:schemeClr val="bg1">
                  <a:lumMod val="50000"/>
                </a:schemeClr>
              </a:buClr>
              <a:buNone/>
            </a:pPr>
            <a:r>
              <a:rPr lang="zh-CN" altLang="en-US" sz="2000" b="1" dirty="0"/>
              <a:t>想要</a:t>
            </a:r>
            <a:r>
              <a:rPr lang="en-US" sz="2000" b="1" dirty="0"/>
              <a:t>:</a:t>
            </a:r>
          </a:p>
          <a:p>
            <a:pPr marL="381000" indent="-381000">
              <a:buClr>
                <a:schemeClr val="bg1">
                  <a:lumMod val="50000"/>
                </a:schemeClr>
              </a:buClr>
            </a:pPr>
            <a:r>
              <a:rPr lang="en-US" sz="2000" b="1" dirty="0"/>
              <a:t>‘</a:t>
            </a:r>
            <a:r>
              <a:rPr lang="zh-CN" altLang="en-US" sz="2000" b="1" dirty="0"/>
              <a:t>正常</a:t>
            </a:r>
            <a:r>
              <a:rPr lang="en-US" sz="2000" b="1" dirty="0"/>
              <a:t>’</a:t>
            </a:r>
            <a:endParaRPr lang="en-US" sz="2400" b="1" dirty="0"/>
          </a:p>
          <a:p>
            <a:pPr marL="701675" lvl="1" indent="-304800">
              <a:buClr>
                <a:schemeClr val="bg1">
                  <a:lumMod val="50000"/>
                </a:schemeClr>
              </a:buClr>
            </a:pPr>
            <a:r>
              <a:rPr lang="zh-CN" altLang="en-US" sz="2000" dirty="0">
                <a:solidFill>
                  <a:srgbClr val="FF0000"/>
                </a:solidFill>
              </a:rPr>
              <a:t>不想要</a:t>
            </a:r>
            <a:r>
              <a:rPr lang="en-US" sz="2000" dirty="0"/>
              <a:t> </a:t>
            </a:r>
            <a:r>
              <a:rPr lang="zh-CN" altLang="en-US" sz="2000" dirty="0"/>
              <a:t>阅读眼镜</a:t>
            </a:r>
            <a:r>
              <a:rPr lang="en-US" sz="2000" dirty="0"/>
              <a:t>   </a:t>
            </a:r>
          </a:p>
          <a:p>
            <a:pPr marL="701675" lvl="1" indent="-304800">
              <a:buClr>
                <a:schemeClr val="bg1">
                  <a:lumMod val="50000"/>
                </a:schemeClr>
              </a:buClr>
            </a:pPr>
            <a:r>
              <a:rPr lang="zh-CN" altLang="en-US" sz="2000" dirty="0">
                <a:solidFill>
                  <a:srgbClr val="FF0000"/>
                </a:solidFill>
              </a:rPr>
              <a:t>不想要</a:t>
            </a:r>
            <a:r>
              <a:rPr lang="en-US" sz="2000" dirty="0"/>
              <a:t> </a:t>
            </a:r>
            <a:r>
              <a:rPr lang="zh-CN" altLang="en-US" sz="2000" dirty="0"/>
              <a:t>老龄的提示</a:t>
            </a:r>
            <a:r>
              <a:rPr lang="en-US" sz="2000" dirty="0"/>
              <a:t>! </a:t>
            </a:r>
          </a:p>
          <a:p>
            <a:pPr marL="381000" indent="-381000">
              <a:buClr>
                <a:schemeClr val="bg1">
                  <a:lumMod val="50000"/>
                </a:schemeClr>
              </a:buClr>
            </a:pPr>
            <a:endParaRPr lang="en-US" sz="2400" b="1" dirty="0"/>
          </a:p>
          <a:p>
            <a:pPr marL="381000" indent="-381000">
              <a:buClr>
                <a:schemeClr val="bg1">
                  <a:lumMod val="50000"/>
                </a:schemeClr>
              </a:buClr>
            </a:pPr>
            <a:r>
              <a:rPr lang="zh-CN" altLang="en-US" sz="2000" b="1" dirty="0"/>
              <a:t>自信</a:t>
            </a:r>
            <a:endParaRPr lang="en-US" sz="2400" b="1" dirty="0"/>
          </a:p>
          <a:p>
            <a:pPr marL="701675" lvl="1" indent="-304800">
              <a:buClr>
                <a:schemeClr val="bg1">
                  <a:lumMod val="50000"/>
                </a:schemeClr>
              </a:buClr>
            </a:pPr>
            <a:r>
              <a:rPr lang="zh-CN" altLang="en-US" sz="2000" dirty="0"/>
              <a:t>想有一个年轻态的外表</a:t>
            </a:r>
            <a:endParaRPr lang="en-US" sz="2000" dirty="0"/>
          </a:p>
          <a:p>
            <a:pPr marL="381000" indent="-381000">
              <a:buClr>
                <a:schemeClr val="bg1">
                  <a:lumMod val="50000"/>
                </a:schemeClr>
              </a:buClr>
            </a:pPr>
            <a:endParaRPr lang="en-US" sz="2400" b="1" dirty="0"/>
          </a:p>
          <a:p>
            <a:pPr marL="381000" indent="-381000">
              <a:buClr>
                <a:schemeClr val="bg1">
                  <a:lumMod val="50000"/>
                </a:schemeClr>
              </a:buClr>
            </a:pPr>
            <a:r>
              <a:rPr lang="zh-CN" altLang="en-US" sz="2000" b="1" dirty="0"/>
              <a:t>自由灵活</a:t>
            </a:r>
            <a:endParaRPr lang="en-US" sz="2400" b="1" dirty="0"/>
          </a:p>
          <a:p>
            <a:pPr lvl="1">
              <a:buClr>
                <a:schemeClr val="bg1">
                  <a:lumMod val="50000"/>
                </a:schemeClr>
              </a:buClr>
            </a:pPr>
            <a:r>
              <a:rPr lang="zh-CN" altLang="en-US" sz="2000" dirty="0"/>
              <a:t>简讯</a:t>
            </a:r>
            <a:r>
              <a:rPr lang="en-US" altLang="zh-CN" sz="2000" dirty="0"/>
              <a:t>/</a:t>
            </a:r>
            <a:r>
              <a:rPr lang="zh-CN" altLang="en-US" sz="2000" dirty="0"/>
              <a:t>手机</a:t>
            </a:r>
            <a:endParaRPr lang="en-US" sz="2000" dirty="0"/>
          </a:p>
          <a:p>
            <a:pPr lvl="1">
              <a:buClr>
                <a:schemeClr val="bg1">
                  <a:lumMod val="50000"/>
                </a:schemeClr>
              </a:buClr>
            </a:pPr>
            <a:r>
              <a:rPr lang="zh-CN" altLang="en-US" sz="2000" dirty="0"/>
              <a:t>平板电脑</a:t>
            </a:r>
            <a:r>
              <a:rPr lang="en-US" sz="2000" dirty="0"/>
              <a:t>  </a:t>
            </a:r>
          </a:p>
          <a:p>
            <a:pPr lvl="1">
              <a:buClr>
                <a:schemeClr val="bg1">
                  <a:lumMod val="50000"/>
                </a:schemeClr>
              </a:buClr>
            </a:pPr>
            <a:r>
              <a:rPr lang="zh-CN" altLang="en-US" sz="2000" dirty="0"/>
              <a:t>驾驶</a:t>
            </a:r>
            <a:r>
              <a:rPr lang="en-US" sz="2000" dirty="0"/>
              <a:t> – </a:t>
            </a:r>
            <a:r>
              <a:rPr lang="zh-CN" altLang="en-US" sz="2000" dirty="0" err="1"/>
              <a:t>卫星导航</a:t>
            </a:r>
            <a:r>
              <a:rPr lang="en-US" altLang="zh-CN" sz="2000" dirty="0" err="1"/>
              <a:t>/</a:t>
            </a:r>
            <a:r>
              <a:rPr lang="zh-CN" altLang="en-US" sz="2000" dirty="0" err="1"/>
              <a:t>全球定位</a:t>
            </a:r>
            <a:r>
              <a:rPr lang="en-US" sz="2000" dirty="0"/>
              <a:t> </a:t>
            </a:r>
          </a:p>
          <a:p>
            <a:pPr marL="381000" indent="-381000"/>
            <a:endParaRPr lang="en-GB" sz="2400" dirty="0"/>
          </a:p>
          <a:p>
            <a:pPr marL="381000" indent="-381000"/>
            <a:endParaRPr lang="en-US" sz="2400" dirty="0">
              <a:latin typeface="+mn-lt"/>
            </a:endParaRPr>
          </a:p>
        </p:txBody>
      </p:sp>
      <p:sp>
        <p:nvSpPr>
          <p:cNvPr id="1048727"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老视者心理</a:t>
            </a:r>
            <a:r>
              <a:rPr lang="en-GB" altLang="en-US" sz="2800">
                <a:solidFill>
                  <a:schemeClr val="bg1"/>
                </a:solidFill>
                <a:latin typeface="Arial" panose="020B0604020202020204" pitchFamily="34" charset="0"/>
              </a:rPr>
              <a:t>… </a:t>
            </a:r>
          </a:p>
        </p:txBody>
      </p:sp>
      <p:pic>
        <p:nvPicPr>
          <p:cNvPr id="2097176" name="Picture 1"/>
          <p:cNvPicPr>
            <a:picLocks noChangeAspect="1"/>
          </p:cNvPicPr>
          <p:nvPr/>
        </p:nvPicPr>
        <p:blipFill>
          <a:blip r:embed="rId3" cstate="print"/>
          <a:stretch>
            <a:fillRect/>
          </a:stretch>
        </p:blipFill>
        <p:spPr>
          <a:xfrm>
            <a:off x="4751696" y="1289298"/>
            <a:ext cx="3931929" cy="2211710"/>
          </a:xfrm>
          <a:prstGeom prst="rect">
            <a:avLst/>
          </a:prstGeom>
        </p:spPr>
      </p:pic>
      <p:cxnSp>
        <p:nvCxnSpPr>
          <p:cNvPr id="3145728" name="Straight Connector 3"/>
          <p:cNvCxnSpPr/>
          <p:nvPr/>
        </p:nvCxnSpPr>
        <p:spPr>
          <a:xfrm>
            <a:off x="4572000" y="836712"/>
            <a:ext cx="4392488" cy="3096344"/>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97177" name="Picture 4"/>
          <p:cNvPicPr>
            <a:picLocks noChangeAspect="1"/>
          </p:cNvPicPr>
          <p:nvPr/>
        </p:nvPicPr>
        <p:blipFill>
          <a:blip r:embed="rId4" cstate="print"/>
          <a:stretch>
            <a:fillRect/>
          </a:stretch>
        </p:blipFill>
        <p:spPr>
          <a:xfrm>
            <a:off x="4751696" y="3717032"/>
            <a:ext cx="3707904" cy="24719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Content Placeholder 4"/>
          <p:cNvSpPr>
            <a:spLocks noGrp="1"/>
          </p:cNvSpPr>
          <p:nvPr>
            <p:ph idx="1"/>
          </p:nvPr>
        </p:nvSpPr>
        <p:spPr>
          <a:xfrm>
            <a:off x="296863" y="1195388"/>
            <a:ext cx="8667625" cy="4519628"/>
          </a:xfrm>
        </p:spPr>
        <p:txBody>
          <a:bodyPr/>
          <a:lstStyle/>
          <a:p>
            <a:pPr eaLnBrk="1" hangingPunct="1">
              <a:spcBef>
                <a:spcPts val="600"/>
              </a:spcBef>
            </a:pPr>
            <a:r>
              <a:rPr lang="zh-CN" altLang="en-GB" sz="2400" b="1" dirty="0"/>
              <a:t>早发</a:t>
            </a:r>
            <a:r>
              <a:rPr lang="zh-CN" altLang="en-US" sz="2400" b="1" dirty="0">
                <a:latin typeface="Arial" panose="020B0604020202020204" pitchFamily="34" charset="0"/>
                <a:cs typeface="Arial" panose="020B0604020202020204" pitchFamily="34" charset="0"/>
              </a:rPr>
              <a:t>生</a:t>
            </a:r>
            <a:r>
              <a:rPr lang="en-GB" altLang="en-US" sz="2400" b="1" dirty="0">
                <a:latin typeface="Arial" panose="020B0604020202020204" pitchFamily="34" charset="0"/>
                <a:cs typeface="Arial" panose="020B0604020202020204" pitchFamily="34" charset="0"/>
              </a:rPr>
              <a:t>: </a:t>
            </a:r>
            <a:r>
              <a:rPr lang="zh-CN" altLang="en-GB" sz="2400" dirty="0">
                <a:latin typeface="Arial" panose="020B0604020202020204" pitchFamily="34" charset="0"/>
                <a:cs typeface="Arial" panose="020B0604020202020204" pitchFamily="34" charset="0"/>
              </a:rPr>
              <a:t>在患者发展为老视</a:t>
            </a:r>
            <a:r>
              <a:rPr lang="zh-CN" altLang="en-GB" sz="2400" dirty="0">
                <a:solidFill>
                  <a:srgbClr val="FF0000"/>
                </a:solidFill>
                <a:latin typeface="Arial" panose="020B0604020202020204" pitchFamily="34" charset="0"/>
                <a:cs typeface="Arial" panose="020B0604020202020204" pitchFamily="34" charset="0"/>
              </a:rPr>
              <a:t>之前</a:t>
            </a:r>
            <a:r>
              <a:rPr lang="zh-CN" altLang="en-GB" sz="2400" dirty="0">
                <a:latin typeface="Arial" panose="020B0604020202020204" pitchFamily="34" charset="0"/>
                <a:cs typeface="Arial" panose="020B0604020202020204" pitchFamily="34" charset="0"/>
              </a:rPr>
              <a:t>告诉他们关于双光镜和渐进镜</a:t>
            </a:r>
            <a:r>
              <a:rPr lang="en-GB" altLang="en-US" sz="2400" dirty="0">
                <a:latin typeface="Arial" panose="020B0604020202020204" pitchFamily="34" charset="0"/>
                <a:cs typeface="Arial" panose="020B0604020202020204" pitchFamily="34" charset="0"/>
              </a:rPr>
              <a:t>.  </a:t>
            </a:r>
            <a:r>
              <a:rPr lang="zh-CN" altLang="en-GB" sz="2400" dirty="0">
                <a:latin typeface="Arial" panose="020B0604020202020204" pitchFamily="34" charset="0"/>
                <a:cs typeface="Arial" panose="020B0604020202020204" pitchFamily="34" charset="0"/>
              </a:rPr>
              <a:t>强调接触镜的好处</a:t>
            </a:r>
            <a:endParaRPr lang="en-GB" altLang="en-US" sz="2400" dirty="0">
              <a:latin typeface="Arial" panose="020B0604020202020204" pitchFamily="34" charset="0"/>
              <a:cs typeface="Arial" panose="020B0604020202020204" pitchFamily="34" charset="0"/>
            </a:endParaRPr>
          </a:p>
          <a:p>
            <a:pPr lvl="1" eaLnBrk="1" hangingPunct="1">
              <a:spcBef>
                <a:spcPts val="600"/>
              </a:spcBef>
              <a:buFont typeface="Arial" panose="020B0604020202020204" pitchFamily="34" charset="0"/>
              <a:buChar char="‒"/>
            </a:pPr>
            <a:r>
              <a:rPr lang="zh-CN" altLang="en-GB" sz="2400" dirty="0">
                <a:latin typeface="Arial" panose="020B0604020202020204" pitchFamily="34" charset="0"/>
                <a:cs typeface="Arial" panose="020B0604020202020204" pitchFamily="34" charset="0"/>
              </a:rPr>
              <a:t>例如立体视觉</a:t>
            </a:r>
            <a:r>
              <a:rPr lang="en-GB" altLang="en-US" sz="2400" i="1"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a:t>
            </a:r>
            <a:r>
              <a:rPr lang="zh-CN" altLang="en-GB" sz="2400" dirty="0">
                <a:latin typeface="Arial" panose="020B0604020202020204" pitchFamily="34" charset="0"/>
                <a:cs typeface="Arial" panose="020B0604020202020204" pitchFamily="34" charset="0"/>
              </a:rPr>
              <a:t>深度感知</a:t>
            </a:r>
            <a:r>
              <a:rPr lang="en-GB" altLang="en-US" sz="2400" dirty="0">
                <a:latin typeface="Arial" panose="020B0604020202020204" pitchFamily="34" charset="0"/>
                <a:cs typeface="Arial" panose="020B0604020202020204" pitchFamily="34" charset="0"/>
              </a:rPr>
              <a:t>)</a:t>
            </a:r>
          </a:p>
          <a:p>
            <a:pPr eaLnBrk="1" hangingPunct="1">
              <a:spcBef>
                <a:spcPts val="600"/>
              </a:spcBef>
            </a:pPr>
            <a:endParaRPr lang="en-GB" altLang="en-US" sz="2400" dirty="0">
              <a:latin typeface="Arial" panose="020B0604020202020204" pitchFamily="34" charset="0"/>
              <a:cs typeface="Arial" panose="020B0604020202020204" pitchFamily="34" charset="0"/>
            </a:endParaRPr>
          </a:p>
          <a:p>
            <a:pPr eaLnBrk="1" hangingPunct="1">
              <a:spcBef>
                <a:spcPts val="600"/>
              </a:spcBef>
            </a:pPr>
            <a:r>
              <a:rPr lang="zh-CN" altLang="en-GB" sz="2400" dirty="0">
                <a:latin typeface="Arial" panose="020B0604020202020204" pitchFamily="34" charset="0"/>
                <a:cs typeface="Arial" panose="020B0604020202020204" pitchFamily="34" charset="0"/>
              </a:rPr>
              <a:t>如果</a:t>
            </a:r>
            <a:r>
              <a:rPr lang="zh-CN" altLang="en-US" sz="2400" dirty="0">
                <a:latin typeface="Arial" panose="020B0604020202020204" pitchFamily="34" charset="0"/>
                <a:cs typeface="Arial" panose="020B0604020202020204" pitchFamily="34" charset="0"/>
              </a:rPr>
              <a:t>验配突发</a:t>
            </a:r>
            <a:r>
              <a:rPr lang="zh-CN" altLang="en-GB" sz="2400" dirty="0">
                <a:latin typeface="Arial" panose="020B0604020202020204" pitchFamily="34" charset="0"/>
                <a:cs typeface="Arial" panose="020B0604020202020204" pitchFamily="34" charset="0"/>
              </a:rPr>
              <a:t>老视</a:t>
            </a:r>
            <a:r>
              <a:rPr lang="en-GB" altLang="en-US" sz="2400" dirty="0">
                <a:latin typeface="Arial" panose="020B0604020202020204" pitchFamily="34" charset="0"/>
                <a:cs typeface="Arial" panose="020B0604020202020204" pitchFamily="34" charset="0"/>
              </a:rPr>
              <a:t>,</a:t>
            </a:r>
            <a:r>
              <a:rPr lang="zh-CN" altLang="en-GB" sz="2400" dirty="0">
                <a:latin typeface="Arial" panose="020B0604020202020204" pitchFamily="34" charset="0"/>
                <a:cs typeface="Arial" panose="020B0604020202020204" pitchFamily="34" charset="0"/>
              </a:rPr>
              <a:t>要慢慢地逐步增加下加光度</a:t>
            </a:r>
            <a:endParaRPr lang="en-GB" altLang="en-US" sz="2400" dirty="0">
              <a:latin typeface="Arial" panose="020B0604020202020204" pitchFamily="34" charset="0"/>
              <a:cs typeface="Arial" panose="020B0604020202020204" pitchFamily="34" charset="0"/>
            </a:endParaRPr>
          </a:p>
          <a:p>
            <a:pPr eaLnBrk="1" hangingPunct="1">
              <a:spcBef>
                <a:spcPts val="600"/>
              </a:spcBef>
            </a:pPr>
            <a:r>
              <a:rPr lang="zh-CN" altLang="en-US" sz="2400" dirty="0"/>
              <a:t>现代</a:t>
            </a:r>
            <a:r>
              <a:rPr lang="zh-CN" altLang="en-GB" sz="2400" dirty="0">
                <a:latin typeface="Arial" panose="020B0604020202020204" pitchFamily="34" charset="0"/>
                <a:cs typeface="Arial" panose="020B0604020202020204" pitchFamily="34" charset="0"/>
              </a:rPr>
              <a:t>老视接触镜可以</a:t>
            </a:r>
            <a:r>
              <a:rPr lang="zh-CN" altLang="en-US" sz="2400" dirty="0">
                <a:latin typeface="Arial" panose="020B0604020202020204" pitchFamily="34" charset="0"/>
                <a:cs typeface="Arial" panose="020B0604020202020204" pitchFamily="34" charset="0"/>
              </a:rPr>
              <a:t>满足</a:t>
            </a:r>
            <a:r>
              <a:rPr lang="zh-CN" altLang="en-GB" sz="2400" dirty="0">
                <a:latin typeface="Arial" panose="020B0604020202020204" pitchFamily="34" charset="0"/>
                <a:cs typeface="Arial" panose="020B0604020202020204" pitchFamily="34" charset="0"/>
              </a:rPr>
              <a:t>配戴者 </a:t>
            </a:r>
            <a:r>
              <a:rPr lang="en-GB" altLang="en-US" sz="2400" dirty="0">
                <a:latin typeface="Arial" panose="020B0604020202020204" pitchFamily="34" charset="0"/>
                <a:cs typeface="Arial" panose="020B0604020202020204" pitchFamily="34" charset="0"/>
              </a:rPr>
              <a:t>(</a:t>
            </a:r>
            <a:r>
              <a:rPr lang="zh-CN" altLang="en-GB" sz="2400" dirty="0">
                <a:latin typeface="Arial" panose="020B0604020202020204" pitchFamily="34" charset="0"/>
                <a:cs typeface="Arial" panose="020B0604020202020204" pitchFamily="34" charset="0"/>
              </a:rPr>
              <a:t>尤其是已经配戴接触镜的人</a:t>
            </a:r>
            <a:r>
              <a:rPr lang="en-GB" altLang="en-US" sz="2400" dirty="0">
                <a:latin typeface="Arial" panose="020B0604020202020204" pitchFamily="34" charset="0"/>
                <a:cs typeface="Arial" panose="020B0604020202020204" pitchFamily="34" charset="0"/>
              </a:rPr>
              <a:t>)  </a:t>
            </a:r>
            <a:r>
              <a:rPr lang="zh-CN" altLang="en-GB" sz="2400" i="1" dirty="0">
                <a:solidFill>
                  <a:srgbClr val="FF0000"/>
                </a:solidFill>
                <a:latin typeface="Arial" panose="020B0604020202020204" pitchFamily="34" charset="0"/>
                <a:cs typeface="Arial" panose="020B0604020202020204" pitchFamily="34" charset="0"/>
              </a:rPr>
              <a:t>摆脱框架眼镜的束缚</a:t>
            </a:r>
            <a:r>
              <a:rPr lang="zh-CN" altLang="en-GB" sz="2400" dirty="0"/>
              <a:t>的</a:t>
            </a:r>
            <a:r>
              <a:rPr lang="zh-CN" altLang="en-US" sz="2400" dirty="0"/>
              <a:t>渴望</a:t>
            </a:r>
            <a:r>
              <a:rPr lang="en-GB" altLang="en-US" sz="2400" dirty="0"/>
              <a:t> </a:t>
            </a:r>
            <a:endParaRPr lang="en-GB" altLang="en-US" sz="2400" dirty="0">
              <a:solidFill>
                <a:srgbClr val="FF0000"/>
              </a:solidFill>
              <a:latin typeface="Arial" panose="020B0604020202020204" pitchFamily="34" charset="0"/>
              <a:cs typeface="Arial" panose="020B0604020202020204" pitchFamily="34" charset="0"/>
            </a:endParaRPr>
          </a:p>
          <a:p>
            <a:pPr eaLnBrk="1" hangingPunct="1">
              <a:spcBef>
                <a:spcPts val="600"/>
              </a:spcBef>
            </a:pPr>
            <a:endParaRPr lang="en-GB" altLang="en-US" sz="2400" dirty="0">
              <a:latin typeface="Arial" panose="020B0604020202020204" pitchFamily="34" charset="0"/>
              <a:cs typeface="Arial" panose="020B0604020202020204" pitchFamily="34" charset="0"/>
            </a:endParaRPr>
          </a:p>
          <a:p>
            <a:pPr eaLnBrk="1" hangingPunct="1"/>
            <a:endParaRPr lang="en-US" altLang="en-US" sz="2400" dirty="0">
              <a:latin typeface="Arial" panose="020B0604020202020204" pitchFamily="34" charset="0"/>
              <a:cs typeface="Arial" panose="020B0604020202020204" pitchFamily="34" charset="0"/>
            </a:endParaRPr>
          </a:p>
        </p:txBody>
      </p:sp>
      <p:sp>
        <p:nvSpPr>
          <p:cNvPr id="1048732"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err="1">
                <a:solidFill>
                  <a:schemeClr val="bg1"/>
                </a:solidFill>
                <a:latin typeface="Arial" panose="020B0604020202020204" pitchFamily="34" charset="0"/>
              </a:rPr>
              <a:t>老视</a:t>
            </a:r>
            <a:r>
              <a:rPr lang="en-GB" altLang="en-US" sz="2800" dirty="0">
                <a:solidFill>
                  <a:schemeClr val="bg1"/>
                </a:solidFill>
                <a:latin typeface="Arial" panose="020B060402020202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9" name="Group 41"/>
          <p:cNvGraphicFramePr>
            <a:graphicFrameLocks noGrp="1"/>
          </p:cNvGraphicFramePr>
          <p:nvPr>
            <p:ph idx="1"/>
            <p:extLst>
              <p:ext uri="{D42A27DB-BD31-4B8C-83A1-F6EECF244321}">
                <p14:modId xmlns:p14="http://schemas.microsoft.com/office/powerpoint/2010/main" val="3184001906"/>
              </p:ext>
            </p:extLst>
          </p:nvPr>
        </p:nvGraphicFramePr>
        <p:xfrm>
          <a:off x="1179689" y="1310923"/>
          <a:ext cx="6937022" cy="4287410"/>
        </p:xfrm>
        <a:graphic>
          <a:graphicData uri="http://schemas.openxmlformats.org/drawingml/2006/table">
            <a:tbl>
              <a:tblPr/>
              <a:tblGrid>
                <a:gridCol w="3468511">
                  <a:extLst>
                    <a:ext uri="{9D8B030D-6E8A-4147-A177-3AD203B41FA5}">
                      <a16:colId xmlns:a16="http://schemas.microsoft.com/office/drawing/2014/main" val="20000"/>
                    </a:ext>
                  </a:extLst>
                </a:gridCol>
                <a:gridCol w="3468511">
                  <a:extLst>
                    <a:ext uri="{9D8B030D-6E8A-4147-A177-3AD203B41FA5}">
                      <a16:colId xmlns:a16="http://schemas.microsoft.com/office/drawing/2014/main" val="20001"/>
                    </a:ext>
                  </a:extLst>
                </a:gridCol>
              </a:tblGrid>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1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撰稿人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Robert Terry, Lewis Williams, Gina </a:t>
                      </a:r>
                      <a:r>
                        <a:rPr kumimoji="0" 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Sorbara</a:t>
                      </a:r>
                      <a:r>
                        <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John </a:t>
                      </a:r>
                      <a:r>
                        <a:rPr kumimoji="0" 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Meyler</a:t>
                      </a:r>
                      <a:r>
                        <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kumimoji="0" 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Rènée</a:t>
                      </a:r>
                      <a:r>
                        <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du </a:t>
                      </a:r>
                      <a:r>
                        <a:rPr kumimoji="0" 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Toit</a:t>
                      </a:r>
                      <a:endPar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Caroline Christie</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责任编辑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Judith Morris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800" b="0" i="0" u="none" strike="noStrike" cap="none" normalizeH="0" baseline="0" dirty="0" err="1">
                          <a:ln>
                            <a:noFill/>
                          </a:ln>
                          <a:solidFill>
                            <a:schemeClr val="tx1"/>
                          </a:solidFill>
                          <a:effectLst/>
                          <a:latin typeface="Calibri" panose="020F0502020204030204" pitchFamily="34" charset="0"/>
                          <a:cs typeface="Arial" panose="020B0604020202020204" pitchFamily="34" charset="0"/>
                        </a:rPr>
                        <a:t>Nilesh</a:t>
                      </a:r>
                      <a:r>
                        <a:rPr kumimoji="0" lang="en-GB"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 </a:t>
                      </a:r>
                      <a:r>
                        <a:rPr kumimoji="0" lang="en-GB" sz="1800" b="0" i="0" u="none" strike="noStrike" cap="none" normalizeH="0" baseline="0" dirty="0" err="1">
                          <a:ln>
                            <a:noFill/>
                          </a:ln>
                          <a:solidFill>
                            <a:schemeClr val="tx1"/>
                          </a:solidFill>
                          <a:effectLst/>
                          <a:latin typeface="Calibri" panose="020F0502020204030204" pitchFamily="34" charset="0"/>
                          <a:cs typeface="Arial" panose="020B0604020202020204" pitchFamily="34" charset="0"/>
                        </a:rPr>
                        <a:t>Thite</a:t>
                      </a:r>
                      <a:r>
                        <a:rPr kumimoji="0" lang="en-GB"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 Lewis Williams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更新时间</a:t>
                      </a:r>
                      <a:endPar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2015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月</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21</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日</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内容复</a:t>
                      </a:r>
                      <a:r>
                        <a:rPr kumimoji="0" 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审时间</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2015</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5</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月</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日</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lang="zh-CN" altLang="en-US" sz="1600" i="1" dirty="0">
                          <a:ln>
                            <a:noFill/>
                          </a:ln>
                          <a:solidFill>
                            <a:srgbClr val="000000"/>
                          </a:solidFill>
                          <a:effectLst/>
                          <a:latin typeface="Calibri" panose="020F0502020204030204" pitchFamily="34" charset="0"/>
                          <a:cs typeface="Arial" panose="020B0604020202020204" pitchFamily="34" charset="0"/>
                          <a:sym typeface="+mn-ea"/>
                        </a:rPr>
                        <a:t>原作者</a:t>
                      </a:r>
                      <a:endPar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**2015 </a:t>
                      </a:r>
                      <a:r>
                        <a:rPr kumimoji="0" lang="zh-CN" alt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编辑和审稿人</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pPr eaLnBrk="1" hangingPunct="1"/>
            <a:r>
              <a:rPr lang="zh-CN" altLang="en-US" dirty="0"/>
              <a:t>编审者</a:t>
            </a:r>
            <a:endParaRPr lang="en-US" altLang="en-US" dirty="0"/>
          </a:p>
        </p:txBody>
      </p:sp>
    </p:spTree>
    <p:extLst>
      <p:ext uri="{BB962C8B-B14F-4D97-AF65-F5344CB8AC3E}">
        <p14:creationId xmlns:p14="http://schemas.microsoft.com/office/powerpoint/2010/main" val="164404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736" name="Rectangle 2"/>
          <p:cNvSpPr>
            <a:spLocks noGrp="1" noChangeArrowheads="1"/>
          </p:cNvSpPr>
          <p:nvPr>
            <p:ph type="body" idx="1"/>
          </p:nvPr>
        </p:nvSpPr>
        <p:spPr>
          <a:xfrm>
            <a:off x="395288" y="1125538"/>
            <a:ext cx="8135937" cy="4470400"/>
          </a:xfrm>
        </p:spPr>
        <p:txBody>
          <a:bodyPr/>
          <a:lstStyle/>
          <a:p>
            <a:r>
              <a:rPr lang="zh-CN" altLang="en-GB" sz="2000" dirty="0"/>
              <a:t>了解老视患者的职业</a:t>
            </a:r>
            <a:r>
              <a:rPr lang="en-GB" sz="2000" dirty="0"/>
              <a:t>, </a:t>
            </a:r>
            <a:r>
              <a:rPr lang="zh-CN" altLang="en-GB" sz="2000" dirty="0"/>
              <a:t>兴趣包括</a:t>
            </a:r>
            <a:r>
              <a:rPr lang="en-GB" sz="2000" dirty="0"/>
              <a:t> </a:t>
            </a:r>
            <a:r>
              <a:rPr lang="zh-CN" altLang="en-GB" sz="2000" i="1" dirty="0"/>
              <a:t>日常视觉需求等，</a:t>
            </a:r>
            <a:r>
              <a:rPr lang="zh-CN" altLang="en-GB" sz="2000" dirty="0"/>
              <a:t>为了指导他们进行合适的选择。</a:t>
            </a:r>
            <a:r>
              <a:rPr lang="en-GB" sz="2000" dirty="0"/>
              <a:t> </a:t>
            </a:r>
          </a:p>
          <a:p>
            <a:endParaRPr lang="en-GB" sz="2400" dirty="0"/>
          </a:p>
          <a:p>
            <a:r>
              <a:rPr lang="zh-CN" altLang="en-GB" sz="2000" b="1" dirty="0"/>
              <a:t>倾听他们的需求</a:t>
            </a:r>
            <a:r>
              <a:rPr lang="zh-CN" altLang="en-US" sz="2000" b="1" dirty="0"/>
              <a:t>，</a:t>
            </a:r>
            <a:r>
              <a:rPr lang="zh-CN" altLang="en-GB" sz="2000" b="1" dirty="0"/>
              <a:t>定制合适的接触镜</a:t>
            </a:r>
            <a:r>
              <a:rPr lang="zh-CN" altLang="en-US" sz="2000" b="1" dirty="0"/>
              <a:t>，以满足</a:t>
            </a:r>
            <a:endParaRPr lang="en-GB" sz="2000" b="1" dirty="0"/>
          </a:p>
          <a:p>
            <a:pPr lvl="1"/>
            <a:r>
              <a:rPr lang="zh-CN" altLang="nl-NL" sz="2000" dirty="0"/>
              <a:t>看清楚</a:t>
            </a:r>
            <a:r>
              <a:rPr lang="zh-CN" altLang="en-US" sz="2000" dirty="0"/>
              <a:t>高于眼的水平</a:t>
            </a:r>
            <a:r>
              <a:rPr lang="zh-CN" altLang="nl-NL" sz="2000" dirty="0"/>
              <a:t>，书架上的书</a:t>
            </a:r>
            <a:r>
              <a:rPr lang="nl-NL" sz="2000" dirty="0"/>
              <a:t> / </a:t>
            </a:r>
            <a:r>
              <a:rPr lang="zh-CN" altLang="nl-NL" sz="2000" dirty="0"/>
              <a:t>料理烹饪</a:t>
            </a:r>
            <a:r>
              <a:rPr lang="nl-NL" sz="2000" dirty="0"/>
              <a:t>, </a:t>
            </a:r>
            <a:r>
              <a:rPr lang="zh-CN" altLang="nl-NL" sz="2000" dirty="0"/>
              <a:t>普通手工</a:t>
            </a:r>
            <a:r>
              <a:rPr lang="zh-CN" altLang="en-US" sz="2000" dirty="0"/>
              <a:t>作业</a:t>
            </a:r>
            <a:r>
              <a:rPr lang="nl-NL" sz="2000" dirty="0"/>
              <a:t> / </a:t>
            </a:r>
            <a:r>
              <a:rPr lang="zh-CN" altLang="nl-NL" sz="2000" dirty="0"/>
              <a:t>汽修师（仰躺作业）</a:t>
            </a:r>
            <a:r>
              <a:rPr lang="zh-CN" altLang="en-US" sz="2000" dirty="0"/>
              <a:t>的需求</a:t>
            </a:r>
            <a:endParaRPr lang="nl-NL" sz="2000" dirty="0"/>
          </a:p>
          <a:p>
            <a:pPr lvl="1"/>
            <a:r>
              <a:rPr lang="zh-CN" altLang="en-GB" sz="2000" dirty="0"/>
              <a:t>每天</a:t>
            </a:r>
            <a:r>
              <a:rPr lang="zh-CN" altLang="en-US" sz="2000" dirty="0"/>
              <a:t>使用</a:t>
            </a:r>
            <a:r>
              <a:rPr lang="zh-CN" altLang="en-GB" sz="2000" dirty="0"/>
              <a:t>电子屏幕超过八小时</a:t>
            </a:r>
            <a:endParaRPr lang="en-GB" sz="2400" dirty="0"/>
          </a:p>
          <a:p>
            <a:pPr lvl="1"/>
            <a:r>
              <a:rPr lang="zh-CN" altLang="en-GB" sz="2000" dirty="0"/>
              <a:t>长时间的近距离精细作业</a:t>
            </a:r>
            <a:r>
              <a:rPr lang="en-GB" sz="2000" dirty="0"/>
              <a:t> (</a:t>
            </a:r>
            <a:r>
              <a:rPr lang="zh-CN" altLang="en-GB" sz="2000" dirty="0"/>
              <a:t>精</a:t>
            </a:r>
            <a:r>
              <a:rPr lang="zh-CN" altLang="en-US" sz="2000" dirty="0"/>
              <a:t>密</a:t>
            </a:r>
            <a:r>
              <a:rPr lang="zh-CN" altLang="en-GB" sz="2000" dirty="0"/>
              <a:t>工作</a:t>
            </a:r>
            <a:r>
              <a:rPr lang="en-GB" sz="2000" dirty="0"/>
              <a:t>)</a:t>
            </a:r>
          </a:p>
          <a:p>
            <a:pPr lvl="1"/>
            <a:r>
              <a:rPr lang="zh-CN" altLang="en-GB" sz="2000" dirty="0"/>
              <a:t>长途驾驶，尤其是夜间</a:t>
            </a:r>
            <a:endParaRPr lang="en-GB" sz="2000" dirty="0"/>
          </a:p>
          <a:p>
            <a:endParaRPr lang="en-GB" sz="2400" dirty="0"/>
          </a:p>
          <a:p>
            <a:r>
              <a:rPr lang="zh-CN" altLang="en-GB" sz="2000" b="1" dirty="0"/>
              <a:t>确定需求对于选择合适的接触镜很关键</a:t>
            </a:r>
            <a:endParaRPr lang="en-GB" sz="2000" b="1" dirty="0"/>
          </a:p>
          <a:p>
            <a:pPr lvl="1"/>
            <a:endParaRPr lang="en-GB" sz="2000" dirty="0"/>
          </a:p>
        </p:txBody>
      </p:sp>
      <p:sp>
        <p:nvSpPr>
          <p:cNvPr id="1048737" name="Rectangle 3"/>
          <p:cNvSpPr>
            <a:spLocks noGrp="1" noChangeArrowheads="1"/>
          </p:cNvSpPr>
          <p:nvPr>
            <p:ph type="title"/>
          </p:nvPr>
        </p:nvSpPr>
        <p:spPr bwMode="auto">
          <a:xfrm>
            <a:off x="654050" y="242888"/>
            <a:ext cx="7048500" cy="652462"/>
          </a:xfrm>
          <a:noFill/>
          <a:ln>
            <a:miter lim="800000"/>
          </a:ln>
        </p:spPr>
        <p:txBody>
          <a:bodyPr vert="horz" wrap="square" lIns="90488" tIns="44450" rIns="90488" bIns="44450" numCol="1" anchor="t" anchorCtr="0" compatLnSpc="1"/>
          <a:lstStyle/>
          <a:p>
            <a:pPr eaLnBrk="1" hangingPunct="1"/>
            <a:r>
              <a:rPr lang="en-GB" altLang="en-US"/>
              <a:t>  </a:t>
            </a:r>
          </a:p>
        </p:txBody>
      </p:sp>
      <p:sp>
        <p:nvSpPr>
          <p:cNvPr id="1048738"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确定需求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oup 43"/>
          <p:cNvGrpSpPr/>
          <p:nvPr/>
        </p:nvGrpSpPr>
        <p:grpSpPr bwMode="auto">
          <a:xfrm>
            <a:off x="971550" y="1126147"/>
            <a:ext cx="7008813" cy="4094163"/>
            <a:chOff x="552450" y="1922463"/>
            <a:chExt cx="8191786" cy="4593009"/>
          </a:xfrm>
        </p:grpSpPr>
        <p:sp>
          <p:nvSpPr>
            <p:cNvPr id="1048744" name="Oval 1026"/>
            <p:cNvSpPr>
              <a:spLocks noChangeArrowheads="1"/>
            </p:cNvSpPr>
            <p:nvPr/>
          </p:nvSpPr>
          <p:spPr bwMode="auto">
            <a:xfrm>
              <a:off x="6927756" y="1922463"/>
              <a:ext cx="1705154" cy="888683"/>
            </a:xfrm>
            <a:prstGeom prst="ellipse">
              <a:avLst/>
            </a:prstGeom>
            <a:solidFill>
              <a:schemeClr val="tx1">
                <a:lumMod val="50000"/>
                <a:lumOff val="50000"/>
              </a:schemeClr>
            </a:solidFill>
            <a:ln w="12700">
              <a:solidFill>
                <a:schemeClr val="tx1"/>
              </a:solidFill>
              <a:round/>
            </a:ln>
          </p:spPr>
          <p:txBody>
            <a:bodyPr wrap="none" anchor="ctr"/>
            <a:lstStyle/>
            <a:p>
              <a:pPr algn="ctr"/>
              <a:r>
                <a:rPr lang="zh-CN" altLang="en-GB">
                  <a:solidFill>
                    <a:schemeClr val="bg1"/>
                  </a:solidFill>
                  <a:latin typeface="Arial" panose="020B0604020202020204" pitchFamily="34" charset="0"/>
                  <a:cs typeface="Arial" panose="020B0604020202020204" pitchFamily="34" charset="0"/>
                </a:rPr>
                <a:t>职业</a:t>
              </a:r>
            </a:p>
          </p:txBody>
        </p:sp>
        <p:sp>
          <p:nvSpPr>
            <p:cNvPr id="1048745" name="Oval 1027"/>
            <p:cNvSpPr>
              <a:spLocks noChangeArrowheads="1"/>
            </p:cNvSpPr>
            <p:nvPr/>
          </p:nvSpPr>
          <p:spPr bwMode="auto">
            <a:xfrm>
              <a:off x="7048360" y="3617905"/>
              <a:ext cx="1339631" cy="877997"/>
            </a:xfrm>
            <a:prstGeom prst="ellipse">
              <a:avLst/>
            </a:prstGeom>
            <a:solidFill>
              <a:schemeClr val="tx1">
                <a:lumMod val="50000"/>
                <a:lumOff val="50000"/>
              </a:schemeClr>
            </a:solidFill>
            <a:ln w="12700">
              <a:solidFill>
                <a:schemeClr val="tx1"/>
              </a:solidFill>
              <a:round/>
            </a:ln>
          </p:spPr>
          <p:txBody>
            <a:bodyPr wrap="none" anchor="ctr"/>
            <a:lstStyle/>
            <a:p>
              <a:pPr algn="ctr"/>
              <a:r>
                <a:rPr lang="zh-CN" altLang="en-GB">
                  <a:solidFill>
                    <a:schemeClr val="bg1"/>
                  </a:solidFill>
                  <a:latin typeface="Arial" panose="020B0604020202020204" pitchFamily="34" charset="0"/>
                  <a:cs typeface="Arial" panose="020B0604020202020204" pitchFamily="34" charset="0"/>
                </a:rPr>
                <a:t>爱好</a:t>
              </a:r>
            </a:p>
          </p:txBody>
        </p:sp>
        <p:sp>
          <p:nvSpPr>
            <p:cNvPr id="1048746" name="Oval 1028"/>
            <p:cNvSpPr>
              <a:spLocks noChangeArrowheads="1"/>
            </p:cNvSpPr>
            <p:nvPr/>
          </p:nvSpPr>
          <p:spPr bwMode="auto">
            <a:xfrm>
              <a:off x="6864671" y="5072922"/>
              <a:ext cx="1879565" cy="968824"/>
            </a:xfrm>
            <a:prstGeom prst="ellipse">
              <a:avLst/>
            </a:prstGeom>
            <a:solidFill>
              <a:schemeClr val="tx1">
                <a:lumMod val="50000"/>
                <a:lumOff val="50000"/>
              </a:schemeClr>
            </a:solidFill>
            <a:ln w="12700">
              <a:solidFill>
                <a:srgbClr val="002060"/>
              </a:solidFill>
              <a:round/>
            </a:ln>
          </p:spPr>
          <p:txBody>
            <a:bodyPr wrap="none" anchor="ctr"/>
            <a:lstStyle/>
            <a:p>
              <a:pPr algn="ctr"/>
              <a:r>
                <a:rPr lang="zh-CN" altLang="en-GB" sz="1600" dirty="0">
                  <a:solidFill>
                    <a:schemeClr val="bg1"/>
                  </a:solidFill>
                  <a:latin typeface="Arial" panose="020B0604020202020204" pitchFamily="34" charset="0"/>
                  <a:cs typeface="Arial" panose="020B0604020202020204" pitchFamily="34" charset="0"/>
                </a:rPr>
                <a:t>以往经历</a:t>
              </a:r>
            </a:p>
          </p:txBody>
        </p:sp>
        <p:sp>
          <p:nvSpPr>
            <p:cNvPr id="1048747" name="Oval 1029"/>
            <p:cNvSpPr>
              <a:spLocks noChangeArrowheads="1"/>
            </p:cNvSpPr>
            <p:nvPr/>
          </p:nvSpPr>
          <p:spPr bwMode="auto">
            <a:xfrm>
              <a:off x="552450" y="3653523"/>
              <a:ext cx="1786793" cy="999100"/>
            </a:xfrm>
            <a:prstGeom prst="ellipse">
              <a:avLst/>
            </a:prstGeom>
            <a:solidFill>
              <a:schemeClr val="tx1">
                <a:lumMod val="50000"/>
                <a:lumOff val="50000"/>
              </a:schemeClr>
            </a:solidFill>
            <a:ln w="12700">
              <a:solidFill>
                <a:schemeClr val="tx1"/>
              </a:solidFill>
              <a:round/>
            </a:ln>
          </p:spPr>
          <p:txBody>
            <a:bodyPr wrap="none" anchor="ctr"/>
            <a:lstStyle/>
            <a:p>
              <a:pPr algn="ctr"/>
              <a:r>
                <a:rPr lang="zh-CN" altLang="en-GB">
                  <a:solidFill>
                    <a:schemeClr val="bg1"/>
                  </a:solidFill>
                  <a:latin typeface="Arial" panose="020B0604020202020204" pitchFamily="34" charset="0"/>
                  <a:cs typeface="Arial" panose="020B0604020202020204" pitchFamily="34" charset="0"/>
                </a:rPr>
                <a:t>中距离</a:t>
              </a:r>
            </a:p>
          </p:txBody>
        </p:sp>
        <p:sp>
          <p:nvSpPr>
            <p:cNvPr id="1048748" name="Oval 1030"/>
            <p:cNvSpPr>
              <a:spLocks noChangeArrowheads="1"/>
            </p:cNvSpPr>
            <p:nvPr/>
          </p:nvSpPr>
          <p:spPr bwMode="auto">
            <a:xfrm>
              <a:off x="765826" y="2111599"/>
              <a:ext cx="1386016" cy="934986"/>
            </a:xfrm>
            <a:prstGeom prst="ellipse">
              <a:avLst/>
            </a:prstGeom>
            <a:solidFill>
              <a:schemeClr val="tx1">
                <a:lumMod val="50000"/>
                <a:lumOff val="50000"/>
              </a:schemeClr>
            </a:solidFill>
            <a:ln w="12700">
              <a:solidFill>
                <a:srgbClr val="002060"/>
              </a:solidFill>
              <a:round/>
            </a:ln>
          </p:spPr>
          <p:txBody>
            <a:bodyPr wrap="none" anchor="ctr"/>
            <a:lstStyle/>
            <a:p>
              <a:pPr algn="ctr"/>
              <a:r>
                <a:rPr lang="zh-CN" altLang="en-US" dirty="0">
                  <a:solidFill>
                    <a:schemeClr val="bg1"/>
                  </a:solidFill>
                  <a:latin typeface="Arial" panose="020B0604020202020204" pitchFamily="34" charset="0"/>
                </a:rPr>
                <a:t>远</a:t>
              </a:r>
              <a:r>
                <a:rPr lang="zh-CN" altLang="en-GB" dirty="0">
                  <a:solidFill>
                    <a:schemeClr val="bg1"/>
                  </a:solidFill>
                  <a:latin typeface="Arial" panose="020B0604020202020204" pitchFamily="34" charset="0"/>
                  <a:cs typeface="Arial" panose="020B0604020202020204" pitchFamily="34" charset="0"/>
                </a:rPr>
                <a:t>距离</a:t>
              </a:r>
            </a:p>
          </p:txBody>
        </p:sp>
        <p:sp>
          <p:nvSpPr>
            <p:cNvPr id="1048749" name="Oval 1031"/>
            <p:cNvSpPr>
              <a:spLocks noChangeArrowheads="1"/>
            </p:cNvSpPr>
            <p:nvPr/>
          </p:nvSpPr>
          <p:spPr bwMode="auto">
            <a:xfrm>
              <a:off x="1063068" y="5243890"/>
              <a:ext cx="1296956" cy="892243"/>
            </a:xfrm>
            <a:prstGeom prst="ellipse">
              <a:avLst/>
            </a:prstGeom>
            <a:solidFill>
              <a:schemeClr val="tx1">
                <a:lumMod val="50000"/>
                <a:lumOff val="50000"/>
              </a:schemeClr>
            </a:solidFill>
            <a:ln w="12700">
              <a:solidFill>
                <a:schemeClr val="tx1"/>
              </a:solidFill>
              <a:round/>
            </a:ln>
          </p:spPr>
          <p:txBody>
            <a:bodyPr wrap="none" anchor="ctr"/>
            <a:lstStyle/>
            <a:p>
              <a:pPr algn="ctr"/>
              <a:r>
                <a:rPr lang="zh-CN" altLang="en-GB">
                  <a:solidFill>
                    <a:schemeClr val="bg1"/>
                  </a:solidFill>
                  <a:latin typeface="Arial" panose="020B0604020202020204" pitchFamily="34" charset="0"/>
                  <a:cs typeface="Arial" panose="020B0604020202020204" pitchFamily="34" charset="0"/>
                </a:rPr>
                <a:t>近距离</a:t>
              </a:r>
            </a:p>
          </p:txBody>
        </p:sp>
        <p:sp>
          <p:nvSpPr>
            <p:cNvPr id="1048750" name="Line 1032"/>
            <p:cNvSpPr>
              <a:spLocks noChangeShapeType="1"/>
            </p:cNvSpPr>
            <p:nvPr/>
          </p:nvSpPr>
          <p:spPr bwMode="auto">
            <a:xfrm>
              <a:off x="2151582" y="2637560"/>
              <a:ext cx="2420418" cy="1512165"/>
            </a:xfrm>
            <a:prstGeom prst="line">
              <a:avLst/>
            </a:prstGeom>
            <a:noFill/>
            <a:ln w="12700">
              <a:solidFill>
                <a:schemeClr val="tx1"/>
              </a:solidFill>
              <a:round/>
            </a:ln>
          </p:spPr>
          <p:txBody>
            <a:bodyPr/>
            <a:lstStyle/>
            <a:p>
              <a:endParaRPr lang="en-US"/>
            </a:p>
          </p:txBody>
        </p:sp>
        <p:sp>
          <p:nvSpPr>
            <p:cNvPr id="1048751" name="Line 1033"/>
            <p:cNvSpPr>
              <a:spLocks noChangeShapeType="1"/>
            </p:cNvSpPr>
            <p:nvPr/>
          </p:nvSpPr>
          <p:spPr bwMode="auto">
            <a:xfrm flipV="1">
              <a:off x="2360249" y="4149725"/>
              <a:ext cx="2232025" cy="0"/>
            </a:xfrm>
            <a:prstGeom prst="line">
              <a:avLst/>
            </a:prstGeom>
            <a:noFill/>
            <a:ln w="12700">
              <a:solidFill>
                <a:srgbClr val="002060"/>
              </a:solidFill>
              <a:round/>
            </a:ln>
          </p:spPr>
          <p:txBody>
            <a:bodyPr/>
            <a:lstStyle/>
            <a:p>
              <a:endParaRPr lang="en-US"/>
            </a:p>
          </p:txBody>
        </p:sp>
        <p:sp>
          <p:nvSpPr>
            <p:cNvPr id="1048752" name="Line 1034"/>
            <p:cNvSpPr>
              <a:spLocks noChangeShapeType="1"/>
            </p:cNvSpPr>
            <p:nvPr/>
          </p:nvSpPr>
          <p:spPr bwMode="auto">
            <a:xfrm flipV="1">
              <a:off x="2339975" y="4172413"/>
              <a:ext cx="2168137" cy="1417175"/>
            </a:xfrm>
            <a:prstGeom prst="line">
              <a:avLst/>
            </a:prstGeom>
            <a:noFill/>
            <a:ln w="12700">
              <a:solidFill>
                <a:schemeClr val="tx1"/>
              </a:solidFill>
              <a:round/>
            </a:ln>
          </p:spPr>
          <p:txBody>
            <a:bodyPr/>
            <a:lstStyle/>
            <a:p>
              <a:endParaRPr lang="en-US"/>
            </a:p>
          </p:txBody>
        </p:sp>
        <p:sp>
          <p:nvSpPr>
            <p:cNvPr id="1048753" name="Line 1035"/>
            <p:cNvSpPr>
              <a:spLocks noChangeShapeType="1"/>
            </p:cNvSpPr>
            <p:nvPr/>
          </p:nvSpPr>
          <p:spPr bwMode="auto">
            <a:xfrm flipH="1" flipV="1">
              <a:off x="4643438" y="4149725"/>
              <a:ext cx="2232025" cy="1366838"/>
            </a:xfrm>
            <a:prstGeom prst="line">
              <a:avLst/>
            </a:prstGeom>
            <a:noFill/>
            <a:ln w="12700">
              <a:solidFill>
                <a:schemeClr val="tx1"/>
              </a:solidFill>
              <a:round/>
            </a:ln>
          </p:spPr>
          <p:txBody>
            <a:bodyPr/>
            <a:lstStyle/>
            <a:p>
              <a:endParaRPr lang="en-US"/>
            </a:p>
          </p:txBody>
        </p:sp>
        <p:sp>
          <p:nvSpPr>
            <p:cNvPr id="1048754" name="Line 1036"/>
            <p:cNvSpPr>
              <a:spLocks noChangeShapeType="1"/>
            </p:cNvSpPr>
            <p:nvPr/>
          </p:nvSpPr>
          <p:spPr bwMode="auto">
            <a:xfrm flipH="1">
              <a:off x="4643438" y="4076700"/>
              <a:ext cx="2376487" cy="73025"/>
            </a:xfrm>
            <a:prstGeom prst="line">
              <a:avLst/>
            </a:prstGeom>
            <a:noFill/>
            <a:ln w="12700">
              <a:solidFill>
                <a:schemeClr val="tx1"/>
              </a:solidFill>
              <a:round/>
            </a:ln>
          </p:spPr>
          <p:txBody>
            <a:bodyPr/>
            <a:lstStyle/>
            <a:p>
              <a:endParaRPr lang="en-US"/>
            </a:p>
          </p:txBody>
        </p:sp>
        <p:sp>
          <p:nvSpPr>
            <p:cNvPr id="1048755" name="Line 1037"/>
            <p:cNvSpPr>
              <a:spLocks noChangeShapeType="1"/>
            </p:cNvSpPr>
            <p:nvPr/>
          </p:nvSpPr>
          <p:spPr bwMode="auto">
            <a:xfrm flipH="1">
              <a:off x="4643438" y="2420938"/>
              <a:ext cx="2305050" cy="1728787"/>
            </a:xfrm>
            <a:prstGeom prst="line">
              <a:avLst/>
            </a:prstGeom>
            <a:noFill/>
            <a:ln w="12700">
              <a:solidFill>
                <a:schemeClr val="tx1"/>
              </a:solidFill>
              <a:round/>
            </a:ln>
          </p:spPr>
          <p:txBody>
            <a:bodyPr/>
            <a:lstStyle/>
            <a:p>
              <a:endParaRPr lang="en-US"/>
            </a:p>
          </p:txBody>
        </p:sp>
        <p:grpSp>
          <p:nvGrpSpPr>
            <p:cNvPr id="236" name="Group 1040"/>
            <p:cNvGrpSpPr/>
            <p:nvPr/>
          </p:nvGrpSpPr>
          <p:grpSpPr bwMode="auto">
            <a:xfrm>
              <a:off x="3276577" y="4077072"/>
              <a:ext cx="2681288" cy="2438400"/>
              <a:chOff x="3390" y="1755"/>
              <a:chExt cx="1689" cy="1536"/>
            </a:xfrm>
            <a:solidFill>
              <a:srgbClr val="002060"/>
            </a:solidFill>
          </p:grpSpPr>
          <p:grpSp>
            <p:nvGrpSpPr>
              <p:cNvPr id="237" name="Group 1041"/>
              <p:cNvGrpSpPr/>
              <p:nvPr/>
            </p:nvGrpSpPr>
            <p:grpSpPr bwMode="auto">
              <a:xfrm>
                <a:off x="3400" y="1755"/>
                <a:ext cx="1679" cy="1536"/>
                <a:chOff x="3437" y="2272"/>
                <a:chExt cx="1679" cy="1536"/>
              </a:xfrm>
              <a:grpFill/>
            </p:grpSpPr>
            <p:sp>
              <p:nvSpPr>
                <p:cNvPr id="1048756" name="Rectangle 1042"/>
                <p:cNvSpPr>
                  <a:spLocks noChangeArrowheads="1"/>
                </p:cNvSpPr>
                <p:nvPr/>
              </p:nvSpPr>
              <p:spPr bwMode="auto">
                <a:xfrm>
                  <a:off x="4238" y="2346"/>
                  <a:ext cx="50" cy="1358"/>
                </a:xfrm>
                <a:prstGeom prst="rect">
                  <a:avLst/>
                </a:prstGeom>
                <a:grpFill/>
                <a:ln w="9525">
                  <a:noFill/>
                  <a:miter lim="800000"/>
                </a:ln>
              </p:spPr>
              <p:txBody>
                <a:bodyPr/>
                <a:lstStyle/>
                <a:p>
                  <a:endParaRPr lang="en-GB">
                    <a:solidFill>
                      <a:schemeClr val="bg1"/>
                    </a:solidFill>
                    <a:cs typeface="Arial" panose="020B0604020202020204" pitchFamily="34" charset="0"/>
                  </a:endParaRPr>
                </a:p>
              </p:txBody>
            </p:sp>
            <p:sp>
              <p:nvSpPr>
                <p:cNvPr id="1048757" name="Freeform 1043"/>
                <p:cNvSpPr/>
                <p:nvPr/>
              </p:nvSpPr>
              <p:spPr bwMode="auto">
                <a:xfrm>
                  <a:off x="4598" y="2742"/>
                  <a:ext cx="435" cy="633"/>
                </a:xfrm>
                <a:custGeom>
                  <a:avLst/>
                  <a:gdLst/>
                  <a:ahLst/>
                  <a:cxnLst>
                    <a:cxn ang="0">
                      <a:pos x="403" y="18"/>
                    </a:cxn>
                    <a:cxn ang="0">
                      <a:pos x="393" y="18"/>
                    </a:cxn>
                    <a:cxn ang="0">
                      <a:pos x="859" y="1262"/>
                    </a:cxn>
                    <a:cxn ang="0">
                      <a:pos x="864" y="1254"/>
                    </a:cxn>
                    <a:cxn ang="0">
                      <a:pos x="7" y="1254"/>
                    </a:cxn>
                    <a:cxn ang="0">
                      <a:pos x="12" y="1262"/>
                    </a:cxn>
                    <a:cxn ang="0">
                      <a:pos x="403" y="18"/>
                    </a:cxn>
                    <a:cxn ang="0">
                      <a:pos x="398" y="0"/>
                    </a:cxn>
                    <a:cxn ang="0">
                      <a:pos x="0" y="1266"/>
                    </a:cxn>
                    <a:cxn ang="0">
                      <a:pos x="871" y="1266"/>
                    </a:cxn>
                    <a:cxn ang="0">
                      <a:pos x="398" y="0"/>
                    </a:cxn>
                    <a:cxn ang="0">
                      <a:pos x="403" y="18"/>
                    </a:cxn>
                  </a:cxnLst>
                  <a:rect l="0" t="0" r="r" b="b"/>
                  <a:pathLst>
                    <a:path w="871" h="1266">
                      <a:moveTo>
                        <a:pt x="403" y="18"/>
                      </a:moveTo>
                      <a:lnTo>
                        <a:pt x="393" y="18"/>
                      </a:lnTo>
                      <a:lnTo>
                        <a:pt x="859" y="1262"/>
                      </a:lnTo>
                      <a:lnTo>
                        <a:pt x="864" y="1254"/>
                      </a:lnTo>
                      <a:lnTo>
                        <a:pt x="7" y="1254"/>
                      </a:lnTo>
                      <a:lnTo>
                        <a:pt x="12" y="1262"/>
                      </a:lnTo>
                      <a:lnTo>
                        <a:pt x="403" y="18"/>
                      </a:lnTo>
                      <a:lnTo>
                        <a:pt x="398" y="0"/>
                      </a:lnTo>
                      <a:lnTo>
                        <a:pt x="0" y="1266"/>
                      </a:lnTo>
                      <a:lnTo>
                        <a:pt x="871" y="1266"/>
                      </a:lnTo>
                      <a:lnTo>
                        <a:pt x="398" y="0"/>
                      </a:lnTo>
                      <a:lnTo>
                        <a:pt x="403" y="18"/>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58" name="Freeform 1044"/>
                <p:cNvSpPr/>
                <p:nvPr/>
              </p:nvSpPr>
              <p:spPr bwMode="auto">
                <a:xfrm>
                  <a:off x="4794" y="2754"/>
                  <a:ext cx="7" cy="618"/>
                </a:xfrm>
                <a:custGeom>
                  <a:avLst/>
                  <a:gdLst/>
                  <a:ahLst/>
                  <a:cxnLst>
                    <a:cxn ang="0">
                      <a:pos x="0" y="0"/>
                    </a:cxn>
                    <a:cxn ang="0">
                      <a:pos x="3" y="1236"/>
                    </a:cxn>
                    <a:cxn ang="0">
                      <a:pos x="13" y="1236"/>
                    </a:cxn>
                    <a:cxn ang="0">
                      <a:pos x="10" y="0"/>
                    </a:cxn>
                    <a:cxn ang="0">
                      <a:pos x="0" y="0"/>
                    </a:cxn>
                  </a:cxnLst>
                  <a:rect l="0" t="0" r="r" b="b"/>
                  <a:pathLst>
                    <a:path w="13" h="1236">
                      <a:moveTo>
                        <a:pt x="0" y="0"/>
                      </a:moveTo>
                      <a:lnTo>
                        <a:pt x="3" y="1236"/>
                      </a:lnTo>
                      <a:lnTo>
                        <a:pt x="13" y="1236"/>
                      </a:lnTo>
                      <a:lnTo>
                        <a:pt x="10" y="0"/>
                      </a:lnTo>
                      <a:lnTo>
                        <a:pt x="0" y="0"/>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59" name="Freeform 1045"/>
                <p:cNvSpPr/>
                <p:nvPr/>
              </p:nvSpPr>
              <p:spPr bwMode="auto">
                <a:xfrm>
                  <a:off x="4498" y="3368"/>
                  <a:ext cx="618" cy="37"/>
                </a:xfrm>
                <a:custGeom>
                  <a:avLst/>
                  <a:gdLst/>
                  <a:ahLst/>
                  <a:cxnLst>
                    <a:cxn ang="0">
                      <a:pos x="1237" y="65"/>
                    </a:cxn>
                    <a:cxn ang="0">
                      <a:pos x="1237" y="0"/>
                    </a:cxn>
                    <a:cxn ang="0">
                      <a:pos x="0" y="4"/>
                    </a:cxn>
                    <a:cxn ang="0">
                      <a:pos x="0" y="75"/>
                    </a:cxn>
                    <a:cxn ang="0">
                      <a:pos x="1237" y="65"/>
                    </a:cxn>
                  </a:cxnLst>
                  <a:rect l="0" t="0" r="r" b="b"/>
                  <a:pathLst>
                    <a:path w="1237" h="75">
                      <a:moveTo>
                        <a:pt x="1237" y="65"/>
                      </a:moveTo>
                      <a:lnTo>
                        <a:pt x="1237" y="0"/>
                      </a:lnTo>
                      <a:lnTo>
                        <a:pt x="0" y="4"/>
                      </a:lnTo>
                      <a:lnTo>
                        <a:pt x="0" y="75"/>
                      </a:lnTo>
                      <a:lnTo>
                        <a:pt x="1237" y="65"/>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0" name="Freeform 1046"/>
                <p:cNvSpPr/>
                <p:nvPr/>
              </p:nvSpPr>
              <p:spPr bwMode="auto">
                <a:xfrm>
                  <a:off x="4569" y="3386"/>
                  <a:ext cx="479" cy="52"/>
                </a:xfrm>
                <a:custGeom>
                  <a:avLst/>
                  <a:gdLst/>
                  <a:ahLst/>
                  <a:cxnLst>
                    <a:cxn ang="0">
                      <a:pos x="958" y="98"/>
                    </a:cxn>
                    <a:cxn ang="0">
                      <a:pos x="958" y="0"/>
                    </a:cxn>
                    <a:cxn ang="0">
                      <a:pos x="0" y="4"/>
                    </a:cxn>
                    <a:cxn ang="0">
                      <a:pos x="0" y="102"/>
                    </a:cxn>
                    <a:cxn ang="0">
                      <a:pos x="958" y="98"/>
                    </a:cxn>
                  </a:cxnLst>
                  <a:rect l="0" t="0" r="r" b="b"/>
                  <a:pathLst>
                    <a:path w="958" h="102">
                      <a:moveTo>
                        <a:pt x="958" y="98"/>
                      </a:moveTo>
                      <a:lnTo>
                        <a:pt x="958" y="0"/>
                      </a:lnTo>
                      <a:lnTo>
                        <a:pt x="0" y="4"/>
                      </a:lnTo>
                      <a:lnTo>
                        <a:pt x="0" y="102"/>
                      </a:lnTo>
                      <a:lnTo>
                        <a:pt x="958" y="98"/>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1" name="Freeform 1047"/>
                <p:cNvSpPr/>
                <p:nvPr/>
              </p:nvSpPr>
              <p:spPr bwMode="auto">
                <a:xfrm>
                  <a:off x="4641" y="3421"/>
                  <a:ext cx="349" cy="55"/>
                </a:xfrm>
                <a:custGeom>
                  <a:avLst/>
                  <a:gdLst/>
                  <a:ahLst/>
                  <a:cxnLst>
                    <a:cxn ang="0">
                      <a:pos x="695" y="0"/>
                    </a:cxn>
                    <a:cxn ang="0">
                      <a:pos x="0" y="4"/>
                    </a:cxn>
                    <a:cxn ang="0">
                      <a:pos x="5" y="23"/>
                    </a:cxn>
                    <a:cxn ang="0">
                      <a:pos x="12" y="43"/>
                    </a:cxn>
                    <a:cxn ang="0">
                      <a:pos x="23" y="61"/>
                    </a:cxn>
                    <a:cxn ang="0">
                      <a:pos x="35" y="76"/>
                    </a:cxn>
                    <a:cxn ang="0">
                      <a:pos x="48" y="90"/>
                    </a:cxn>
                    <a:cxn ang="0">
                      <a:pos x="62" y="100"/>
                    </a:cxn>
                    <a:cxn ang="0">
                      <a:pos x="78" y="108"/>
                    </a:cxn>
                    <a:cxn ang="0">
                      <a:pos x="93" y="110"/>
                    </a:cxn>
                    <a:cxn ang="0">
                      <a:pos x="93" y="106"/>
                    </a:cxn>
                    <a:cxn ang="0">
                      <a:pos x="606" y="106"/>
                    </a:cxn>
                    <a:cxn ang="0">
                      <a:pos x="620" y="104"/>
                    </a:cxn>
                    <a:cxn ang="0">
                      <a:pos x="635" y="96"/>
                    </a:cxn>
                    <a:cxn ang="0">
                      <a:pos x="651" y="86"/>
                    </a:cxn>
                    <a:cxn ang="0">
                      <a:pos x="666" y="72"/>
                    </a:cxn>
                    <a:cxn ang="0">
                      <a:pos x="680" y="57"/>
                    </a:cxn>
                    <a:cxn ang="0">
                      <a:pos x="690" y="39"/>
                    </a:cxn>
                    <a:cxn ang="0">
                      <a:pos x="697" y="19"/>
                    </a:cxn>
                    <a:cxn ang="0">
                      <a:pos x="699" y="0"/>
                    </a:cxn>
                    <a:cxn ang="0">
                      <a:pos x="695" y="0"/>
                    </a:cxn>
                  </a:cxnLst>
                  <a:rect l="0" t="0" r="r" b="b"/>
                  <a:pathLst>
                    <a:path w="699" h="110">
                      <a:moveTo>
                        <a:pt x="695" y="0"/>
                      </a:moveTo>
                      <a:lnTo>
                        <a:pt x="0" y="4"/>
                      </a:lnTo>
                      <a:lnTo>
                        <a:pt x="5" y="23"/>
                      </a:lnTo>
                      <a:lnTo>
                        <a:pt x="12" y="43"/>
                      </a:lnTo>
                      <a:lnTo>
                        <a:pt x="23" y="61"/>
                      </a:lnTo>
                      <a:lnTo>
                        <a:pt x="35" y="76"/>
                      </a:lnTo>
                      <a:lnTo>
                        <a:pt x="48" y="90"/>
                      </a:lnTo>
                      <a:lnTo>
                        <a:pt x="62" y="100"/>
                      </a:lnTo>
                      <a:lnTo>
                        <a:pt x="78" y="108"/>
                      </a:lnTo>
                      <a:lnTo>
                        <a:pt x="93" y="110"/>
                      </a:lnTo>
                      <a:lnTo>
                        <a:pt x="93" y="106"/>
                      </a:lnTo>
                      <a:lnTo>
                        <a:pt x="606" y="106"/>
                      </a:lnTo>
                      <a:lnTo>
                        <a:pt x="620" y="104"/>
                      </a:lnTo>
                      <a:lnTo>
                        <a:pt x="635" y="96"/>
                      </a:lnTo>
                      <a:lnTo>
                        <a:pt x="651" y="86"/>
                      </a:lnTo>
                      <a:lnTo>
                        <a:pt x="666" y="72"/>
                      </a:lnTo>
                      <a:lnTo>
                        <a:pt x="680" y="57"/>
                      </a:lnTo>
                      <a:lnTo>
                        <a:pt x="690" y="39"/>
                      </a:lnTo>
                      <a:lnTo>
                        <a:pt x="697" y="19"/>
                      </a:lnTo>
                      <a:lnTo>
                        <a:pt x="699" y="0"/>
                      </a:lnTo>
                      <a:lnTo>
                        <a:pt x="695" y="0"/>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2" name="Freeform 1048"/>
                <p:cNvSpPr/>
                <p:nvPr/>
              </p:nvSpPr>
              <p:spPr bwMode="auto">
                <a:xfrm>
                  <a:off x="4726" y="2622"/>
                  <a:ext cx="100" cy="116"/>
                </a:xfrm>
                <a:custGeom>
                  <a:avLst/>
                  <a:gdLst/>
                  <a:ahLst/>
                  <a:cxnLst>
                    <a:cxn ang="0">
                      <a:pos x="65" y="226"/>
                    </a:cxn>
                    <a:cxn ang="0">
                      <a:pos x="86" y="232"/>
                    </a:cxn>
                    <a:cxn ang="0">
                      <a:pos x="105" y="232"/>
                    </a:cxn>
                    <a:cxn ang="0">
                      <a:pos x="125" y="228"/>
                    </a:cxn>
                    <a:cxn ang="0">
                      <a:pos x="142" y="220"/>
                    </a:cxn>
                    <a:cxn ang="0">
                      <a:pos x="160" y="208"/>
                    </a:cxn>
                    <a:cxn ang="0">
                      <a:pos x="173" y="192"/>
                    </a:cxn>
                    <a:cxn ang="0">
                      <a:pos x="185" y="175"/>
                    </a:cxn>
                    <a:cxn ang="0">
                      <a:pos x="194" y="153"/>
                    </a:cxn>
                    <a:cxn ang="0">
                      <a:pos x="199" y="129"/>
                    </a:cxn>
                    <a:cxn ang="0">
                      <a:pos x="199" y="108"/>
                    </a:cxn>
                    <a:cxn ang="0">
                      <a:pos x="196" y="84"/>
                    </a:cxn>
                    <a:cxn ang="0">
                      <a:pos x="189" y="65"/>
                    </a:cxn>
                    <a:cxn ang="0">
                      <a:pos x="179" y="45"/>
                    </a:cxn>
                    <a:cxn ang="0">
                      <a:pos x="165" y="29"/>
                    </a:cxn>
                    <a:cxn ang="0">
                      <a:pos x="149" y="15"/>
                    </a:cxn>
                    <a:cxn ang="0">
                      <a:pos x="130" y="6"/>
                    </a:cxn>
                    <a:cxn ang="0">
                      <a:pos x="111" y="0"/>
                    </a:cxn>
                    <a:cxn ang="0">
                      <a:pos x="93" y="0"/>
                    </a:cxn>
                    <a:cxn ang="0">
                      <a:pos x="74" y="4"/>
                    </a:cxn>
                    <a:cxn ang="0">
                      <a:pos x="55" y="11"/>
                    </a:cxn>
                    <a:cxn ang="0">
                      <a:pos x="39" y="23"/>
                    </a:cxn>
                    <a:cxn ang="0">
                      <a:pos x="25" y="39"/>
                    </a:cxn>
                    <a:cxn ang="0">
                      <a:pos x="13" y="57"/>
                    </a:cxn>
                    <a:cxn ang="0">
                      <a:pos x="5" y="78"/>
                    </a:cxn>
                    <a:cxn ang="0">
                      <a:pos x="0" y="102"/>
                    </a:cxn>
                    <a:cxn ang="0">
                      <a:pos x="0" y="125"/>
                    </a:cxn>
                    <a:cxn ang="0">
                      <a:pos x="3" y="147"/>
                    </a:cxn>
                    <a:cxn ang="0">
                      <a:pos x="10" y="169"/>
                    </a:cxn>
                    <a:cxn ang="0">
                      <a:pos x="19" y="186"/>
                    </a:cxn>
                    <a:cxn ang="0">
                      <a:pos x="32" y="204"/>
                    </a:cxn>
                    <a:cxn ang="0">
                      <a:pos x="48" y="216"/>
                    </a:cxn>
                    <a:cxn ang="0">
                      <a:pos x="65" y="226"/>
                    </a:cxn>
                    <a:cxn ang="0">
                      <a:pos x="65" y="222"/>
                    </a:cxn>
                    <a:cxn ang="0">
                      <a:pos x="65" y="226"/>
                    </a:cxn>
                  </a:cxnLst>
                  <a:rect l="0" t="0" r="r" b="b"/>
                  <a:pathLst>
                    <a:path w="199" h="232">
                      <a:moveTo>
                        <a:pt x="65" y="226"/>
                      </a:moveTo>
                      <a:lnTo>
                        <a:pt x="86" y="232"/>
                      </a:lnTo>
                      <a:lnTo>
                        <a:pt x="105" y="232"/>
                      </a:lnTo>
                      <a:lnTo>
                        <a:pt x="125" y="228"/>
                      </a:lnTo>
                      <a:lnTo>
                        <a:pt x="142" y="220"/>
                      </a:lnTo>
                      <a:lnTo>
                        <a:pt x="160" y="208"/>
                      </a:lnTo>
                      <a:lnTo>
                        <a:pt x="173" y="192"/>
                      </a:lnTo>
                      <a:lnTo>
                        <a:pt x="185" y="175"/>
                      </a:lnTo>
                      <a:lnTo>
                        <a:pt x="194" y="153"/>
                      </a:lnTo>
                      <a:lnTo>
                        <a:pt x="199" y="129"/>
                      </a:lnTo>
                      <a:lnTo>
                        <a:pt x="199" y="108"/>
                      </a:lnTo>
                      <a:lnTo>
                        <a:pt x="196" y="84"/>
                      </a:lnTo>
                      <a:lnTo>
                        <a:pt x="189" y="65"/>
                      </a:lnTo>
                      <a:lnTo>
                        <a:pt x="179" y="45"/>
                      </a:lnTo>
                      <a:lnTo>
                        <a:pt x="165" y="29"/>
                      </a:lnTo>
                      <a:lnTo>
                        <a:pt x="149" y="15"/>
                      </a:lnTo>
                      <a:lnTo>
                        <a:pt x="130" y="6"/>
                      </a:lnTo>
                      <a:lnTo>
                        <a:pt x="111" y="0"/>
                      </a:lnTo>
                      <a:lnTo>
                        <a:pt x="93" y="0"/>
                      </a:lnTo>
                      <a:lnTo>
                        <a:pt x="74" y="4"/>
                      </a:lnTo>
                      <a:lnTo>
                        <a:pt x="55" y="11"/>
                      </a:lnTo>
                      <a:lnTo>
                        <a:pt x="39" y="23"/>
                      </a:lnTo>
                      <a:lnTo>
                        <a:pt x="25" y="39"/>
                      </a:lnTo>
                      <a:lnTo>
                        <a:pt x="13" y="57"/>
                      </a:lnTo>
                      <a:lnTo>
                        <a:pt x="5" y="78"/>
                      </a:lnTo>
                      <a:lnTo>
                        <a:pt x="0" y="102"/>
                      </a:lnTo>
                      <a:lnTo>
                        <a:pt x="0" y="125"/>
                      </a:lnTo>
                      <a:lnTo>
                        <a:pt x="3" y="147"/>
                      </a:lnTo>
                      <a:lnTo>
                        <a:pt x="10" y="169"/>
                      </a:lnTo>
                      <a:lnTo>
                        <a:pt x="19" y="186"/>
                      </a:lnTo>
                      <a:lnTo>
                        <a:pt x="32" y="204"/>
                      </a:lnTo>
                      <a:lnTo>
                        <a:pt x="48" y="216"/>
                      </a:lnTo>
                      <a:lnTo>
                        <a:pt x="65" y="226"/>
                      </a:lnTo>
                      <a:lnTo>
                        <a:pt x="65" y="222"/>
                      </a:lnTo>
                      <a:lnTo>
                        <a:pt x="65" y="226"/>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3" name="Freeform 1049"/>
                <p:cNvSpPr/>
                <p:nvPr/>
              </p:nvSpPr>
              <p:spPr bwMode="auto">
                <a:xfrm>
                  <a:off x="3716" y="2450"/>
                  <a:ext cx="1094" cy="328"/>
                </a:xfrm>
                <a:custGeom>
                  <a:avLst/>
                  <a:gdLst/>
                  <a:ahLst/>
                  <a:cxnLst>
                    <a:cxn ang="0">
                      <a:pos x="1068" y="375"/>
                    </a:cxn>
                    <a:cxn ang="0">
                      <a:pos x="1039" y="369"/>
                    </a:cxn>
                    <a:cxn ang="0">
                      <a:pos x="979" y="348"/>
                    </a:cxn>
                    <a:cxn ang="0">
                      <a:pos x="931" y="324"/>
                    </a:cxn>
                    <a:cxn ang="0">
                      <a:pos x="872" y="283"/>
                    </a:cxn>
                    <a:cxn ang="0">
                      <a:pos x="815" y="257"/>
                    </a:cxn>
                    <a:cxn ang="0">
                      <a:pos x="709" y="240"/>
                    </a:cxn>
                    <a:cxn ang="0">
                      <a:pos x="595" y="253"/>
                    </a:cxn>
                    <a:cxn ang="0">
                      <a:pos x="461" y="283"/>
                    </a:cxn>
                    <a:cxn ang="0">
                      <a:pos x="389" y="295"/>
                    </a:cxn>
                    <a:cxn ang="0">
                      <a:pos x="287" y="289"/>
                    </a:cxn>
                    <a:cxn ang="0">
                      <a:pos x="224" y="273"/>
                    </a:cxn>
                    <a:cxn ang="0">
                      <a:pos x="165" y="243"/>
                    </a:cxn>
                    <a:cxn ang="0">
                      <a:pos x="112" y="204"/>
                    </a:cxn>
                    <a:cxn ang="0">
                      <a:pos x="64" y="153"/>
                    </a:cxn>
                    <a:cxn ang="0">
                      <a:pos x="19" y="90"/>
                    </a:cxn>
                    <a:cxn ang="0">
                      <a:pos x="14" y="59"/>
                    </a:cxn>
                    <a:cxn ang="0">
                      <a:pos x="27" y="63"/>
                    </a:cxn>
                    <a:cxn ang="0">
                      <a:pos x="69" y="71"/>
                    </a:cxn>
                    <a:cxn ang="0">
                      <a:pos x="100" y="78"/>
                    </a:cxn>
                    <a:cxn ang="0">
                      <a:pos x="206" y="110"/>
                    </a:cxn>
                    <a:cxn ang="0">
                      <a:pos x="294" y="118"/>
                    </a:cxn>
                    <a:cxn ang="0">
                      <a:pos x="370" y="108"/>
                    </a:cxn>
                    <a:cxn ang="0">
                      <a:pos x="435" y="86"/>
                    </a:cxn>
                    <a:cxn ang="0">
                      <a:pos x="521" y="45"/>
                    </a:cxn>
                    <a:cxn ang="0">
                      <a:pos x="602" y="12"/>
                    </a:cxn>
                    <a:cxn ang="0">
                      <a:pos x="659" y="2"/>
                    </a:cxn>
                    <a:cxn ang="0">
                      <a:pos x="743" y="4"/>
                    </a:cxn>
                    <a:cxn ang="0">
                      <a:pos x="827" y="33"/>
                    </a:cxn>
                    <a:cxn ang="0">
                      <a:pos x="963" y="108"/>
                    </a:cxn>
                    <a:cxn ang="0">
                      <a:pos x="1077" y="147"/>
                    </a:cxn>
                    <a:cxn ang="0">
                      <a:pos x="1201" y="171"/>
                    </a:cxn>
                    <a:cxn ang="0">
                      <a:pos x="1356" y="175"/>
                    </a:cxn>
                    <a:cxn ang="0">
                      <a:pos x="1473" y="171"/>
                    </a:cxn>
                    <a:cxn ang="0">
                      <a:pos x="1557" y="196"/>
                    </a:cxn>
                    <a:cxn ang="0">
                      <a:pos x="1621" y="230"/>
                    </a:cxn>
                    <a:cxn ang="0">
                      <a:pos x="1686" y="293"/>
                    </a:cxn>
                    <a:cxn ang="0">
                      <a:pos x="1772" y="393"/>
                    </a:cxn>
                    <a:cxn ang="0">
                      <a:pos x="1825" y="442"/>
                    </a:cxn>
                    <a:cxn ang="0">
                      <a:pos x="1891" y="483"/>
                    </a:cxn>
                    <a:cxn ang="0">
                      <a:pos x="1977" y="517"/>
                    </a:cxn>
                    <a:cxn ang="0">
                      <a:pos x="2085" y="534"/>
                    </a:cxn>
                    <a:cxn ang="0">
                      <a:pos x="2116" y="540"/>
                    </a:cxn>
                    <a:cxn ang="0">
                      <a:pos x="2159" y="546"/>
                    </a:cxn>
                    <a:cxn ang="0">
                      <a:pos x="2157" y="574"/>
                    </a:cxn>
                    <a:cxn ang="0">
                      <a:pos x="2095" y="613"/>
                    </a:cxn>
                    <a:cxn ang="0">
                      <a:pos x="2033" y="640"/>
                    </a:cxn>
                    <a:cxn ang="0">
                      <a:pos x="1970" y="654"/>
                    </a:cxn>
                    <a:cxn ang="0">
                      <a:pos x="1906" y="654"/>
                    </a:cxn>
                    <a:cxn ang="0">
                      <a:pos x="1841" y="644"/>
                    </a:cxn>
                    <a:cxn ang="0">
                      <a:pos x="1777" y="621"/>
                    </a:cxn>
                    <a:cxn ang="0">
                      <a:pos x="1712" y="583"/>
                    </a:cxn>
                    <a:cxn ang="0">
                      <a:pos x="1651" y="538"/>
                    </a:cxn>
                    <a:cxn ang="0">
                      <a:pos x="1595" y="495"/>
                    </a:cxn>
                    <a:cxn ang="0">
                      <a:pos x="1519" y="440"/>
                    </a:cxn>
                    <a:cxn ang="0">
                      <a:pos x="1419" y="393"/>
                    </a:cxn>
                    <a:cxn ang="0">
                      <a:pos x="1364" y="383"/>
                    </a:cxn>
                    <a:cxn ang="0">
                      <a:pos x="1304" y="383"/>
                    </a:cxn>
                    <a:cxn ang="0">
                      <a:pos x="1235" y="395"/>
                    </a:cxn>
                    <a:cxn ang="0">
                      <a:pos x="1197" y="401"/>
                    </a:cxn>
                    <a:cxn ang="0">
                      <a:pos x="1147" y="393"/>
                    </a:cxn>
                    <a:cxn ang="0">
                      <a:pos x="1106" y="383"/>
                    </a:cxn>
                    <a:cxn ang="0">
                      <a:pos x="1079" y="373"/>
                    </a:cxn>
                  </a:cxnLst>
                  <a:rect l="0" t="0" r="r" b="b"/>
                  <a:pathLst>
                    <a:path w="2187" h="656">
                      <a:moveTo>
                        <a:pt x="1079" y="377"/>
                      </a:moveTo>
                      <a:lnTo>
                        <a:pt x="1068" y="375"/>
                      </a:lnTo>
                      <a:lnTo>
                        <a:pt x="1054" y="373"/>
                      </a:lnTo>
                      <a:lnTo>
                        <a:pt x="1039" y="369"/>
                      </a:lnTo>
                      <a:lnTo>
                        <a:pt x="1020" y="363"/>
                      </a:lnTo>
                      <a:lnTo>
                        <a:pt x="979" y="348"/>
                      </a:lnTo>
                      <a:lnTo>
                        <a:pt x="956" y="338"/>
                      </a:lnTo>
                      <a:lnTo>
                        <a:pt x="931" y="324"/>
                      </a:lnTo>
                      <a:lnTo>
                        <a:pt x="901" y="302"/>
                      </a:lnTo>
                      <a:lnTo>
                        <a:pt x="872" y="283"/>
                      </a:lnTo>
                      <a:lnTo>
                        <a:pt x="843" y="269"/>
                      </a:lnTo>
                      <a:lnTo>
                        <a:pt x="815" y="257"/>
                      </a:lnTo>
                      <a:lnTo>
                        <a:pt x="762" y="243"/>
                      </a:lnTo>
                      <a:lnTo>
                        <a:pt x="709" y="240"/>
                      </a:lnTo>
                      <a:lnTo>
                        <a:pt x="654" y="243"/>
                      </a:lnTo>
                      <a:lnTo>
                        <a:pt x="595" y="253"/>
                      </a:lnTo>
                      <a:lnTo>
                        <a:pt x="531" y="267"/>
                      </a:lnTo>
                      <a:lnTo>
                        <a:pt x="461" y="283"/>
                      </a:lnTo>
                      <a:lnTo>
                        <a:pt x="425" y="291"/>
                      </a:lnTo>
                      <a:lnTo>
                        <a:pt x="389" y="295"/>
                      </a:lnTo>
                      <a:lnTo>
                        <a:pt x="320" y="295"/>
                      </a:lnTo>
                      <a:lnTo>
                        <a:pt x="287" y="289"/>
                      </a:lnTo>
                      <a:lnTo>
                        <a:pt x="254" y="283"/>
                      </a:lnTo>
                      <a:lnTo>
                        <a:pt x="224" y="273"/>
                      </a:lnTo>
                      <a:lnTo>
                        <a:pt x="194" y="259"/>
                      </a:lnTo>
                      <a:lnTo>
                        <a:pt x="165" y="243"/>
                      </a:lnTo>
                      <a:lnTo>
                        <a:pt x="137" y="226"/>
                      </a:lnTo>
                      <a:lnTo>
                        <a:pt x="112" y="204"/>
                      </a:lnTo>
                      <a:lnTo>
                        <a:pt x="86" y="181"/>
                      </a:lnTo>
                      <a:lnTo>
                        <a:pt x="64" y="153"/>
                      </a:lnTo>
                      <a:lnTo>
                        <a:pt x="39" y="124"/>
                      </a:lnTo>
                      <a:lnTo>
                        <a:pt x="19" y="90"/>
                      </a:lnTo>
                      <a:lnTo>
                        <a:pt x="0" y="55"/>
                      </a:lnTo>
                      <a:lnTo>
                        <a:pt x="14" y="59"/>
                      </a:lnTo>
                      <a:lnTo>
                        <a:pt x="21" y="61"/>
                      </a:lnTo>
                      <a:lnTo>
                        <a:pt x="27" y="63"/>
                      </a:lnTo>
                      <a:lnTo>
                        <a:pt x="48" y="67"/>
                      </a:lnTo>
                      <a:lnTo>
                        <a:pt x="69" y="71"/>
                      </a:lnTo>
                      <a:lnTo>
                        <a:pt x="82" y="74"/>
                      </a:lnTo>
                      <a:lnTo>
                        <a:pt x="100" y="78"/>
                      </a:lnTo>
                      <a:lnTo>
                        <a:pt x="155" y="98"/>
                      </a:lnTo>
                      <a:lnTo>
                        <a:pt x="206" y="110"/>
                      </a:lnTo>
                      <a:lnTo>
                        <a:pt x="253" y="116"/>
                      </a:lnTo>
                      <a:lnTo>
                        <a:pt x="294" y="118"/>
                      </a:lnTo>
                      <a:lnTo>
                        <a:pt x="334" y="114"/>
                      </a:lnTo>
                      <a:lnTo>
                        <a:pt x="370" y="108"/>
                      </a:lnTo>
                      <a:lnTo>
                        <a:pt x="404" y="98"/>
                      </a:lnTo>
                      <a:lnTo>
                        <a:pt x="435" y="86"/>
                      </a:lnTo>
                      <a:lnTo>
                        <a:pt x="494" y="59"/>
                      </a:lnTo>
                      <a:lnTo>
                        <a:pt x="521" y="45"/>
                      </a:lnTo>
                      <a:lnTo>
                        <a:pt x="549" y="33"/>
                      </a:lnTo>
                      <a:lnTo>
                        <a:pt x="602" y="12"/>
                      </a:lnTo>
                      <a:lnTo>
                        <a:pt x="630" y="4"/>
                      </a:lnTo>
                      <a:lnTo>
                        <a:pt x="659" y="2"/>
                      </a:lnTo>
                      <a:lnTo>
                        <a:pt x="700" y="0"/>
                      </a:lnTo>
                      <a:lnTo>
                        <a:pt x="743" y="4"/>
                      </a:lnTo>
                      <a:lnTo>
                        <a:pt x="786" y="14"/>
                      </a:lnTo>
                      <a:lnTo>
                        <a:pt x="827" y="33"/>
                      </a:lnTo>
                      <a:lnTo>
                        <a:pt x="893" y="72"/>
                      </a:lnTo>
                      <a:lnTo>
                        <a:pt x="963" y="108"/>
                      </a:lnTo>
                      <a:lnTo>
                        <a:pt x="1037" y="135"/>
                      </a:lnTo>
                      <a:lnTo>
                        <a:pt x="1077" y="147"/>
                      </a:lnTo>
                      <a:lnTo>
                        <a:pt x="1118" y="157"/>
                      </a:lnTo>
                      <a:lnTo>
                        <a:pt x="1201" y="171"/>
                      </a:lnTo>
                      <a:lnTo>
                        <a:pt x="1280" y="177"/>
                      </a:lnTo>
                      <a:lnTo>
                        <a:pt x="1356" y="175"/>
                      </a:lnTo>
                      <a:lnTo>
                        <a:pt x="1430" y="169"/>
                      </a:lnTo>
                      <a:lnTo>
                        <a:pt x="1473" y="171"/>
                      </a:lnTo>
                      <a:lnTo>
                        <a:pt x="1516" y="181"/>
                      </a:lnTo>
                      <a:lnTo>
                        <a:pt x="1557" y="196"/>
                      </a:lnTo>
                      <a:lnTo>
                        <a:pt x="1595" y="214"/>
                      </a:lnTo>
                      <a:lnTo>
                        <a:pt x="1621" y="230"/>
                      </a:lnTo>
                      <a:lnTo>
                        <a:pt x="1643" y="247"/>
                      </a:lnTo>
                      <a:lnTo>
                        <a:pt x="1686" y="293"/>
                      </a:lnTo>
                      <a:lnTo>
                        <a:pt x="1727" y="342"/>
                      </a:lnTo>
                      <a:lnTo>
                        <a:pt x="1772" y="393"/>
                      </a:lnTo>
                      <a:lnTo>
                        <a:pt x="1796" y="418"/>
                      </a:lnTo>
                      <a:lnTo>
                        <a:pt x="1825" y="442"/>
                      </a:lnTo>
                      <a:lnTo>
                        <a:pt x="1856" y="464"/>
                      </a:lnTo>
                      <a:lnTo>
                        <a:pt x="1891" y="483"/>
                      </a:lnTo>
                      <a:lnTo>
                        <a:pt x="1932" y="501"/>
                      </a:lnTo>
                      <a:lnTo>
                        <a:pt x="1977" y="517"/>
                      </a:lnTo>
                      <a:lnTo>
                        <a:pt x="2028" y="526"/>
                      </a:lnTo>
                      <a:lnTo>
                        <a:pt x="2085" y="534"/>
                      </a:lnTo>
                      <a:lnTo>
                        <a:pt x="2102" y="536"/>
                      </a:lnTo>
                      <a:lnTo>
                        <a:pt x="2116" y="540"/>
                      </a:lnTo>
                      <a:lnTo>
                        <a:pt x="2138" y="544"/>
                      </a:lnTo>
                      <a:lnTo>
                        <a:pt x="2159" y="546"/>
                      </a:lnTo>
                      <a:lnTo>
                        <a:pt x="2187" y="550"/>
                      </a:lnTo>
                      <a:lnTo>
                        <a:pt x="2157" y="574"/>
                      </a:lnTo>
                      <a:lnTo>
                        <a:pt x="2126" y="595"/>
                      </a:lnTo>
                      <a:lnTo>
                        <a:pt x="2095" y="613"/>
                      </a:lnTo>
                      <a:lnTo>
                        <a:pt x="2064" y="629"/>
                      </a:lnTo>
                      <a:lnTo>
                        <a:pt x="2033" y="640"/>
                      </a:lnTo>
                      <a:lnTo>
                        <a:pt x="2001" y="648"/>
                      </a:lnTo>
                      <a:lnTo>
                        <a:pt x="1970" y="654"/>
                      </a:lnTo>
                      <a:lnTo>
                        <a:pt x="1937" y="656"/>
                      </a:lnTo>
                      <a:lnTo>
                        <a:pt x="1906" y="654"/>
                      </a:lnTo>
                      <a:lnTo>
                        <a:pt x="1873" y="650"/>
                      </a:lnTo>
                      <a:lnTo>
                        <a:pt x="1841" y="644"/>
                      </a:lnTo>
                      <a:lnTo>
                        <a:pt x="1808" y="633"/>
                      </a:lnTo>
                      <a:lnTo>
                        <a:pt x="1777" y="621"/>
                      </a:lnTo>
                      <a:lnTo>
                        <a:pt x="1744" y="603"/>
                      </a:lnTo>
                      <a:lnTo>
                        <a:pt x="1712" y="583"/>
                      </a:lnTo>
                      <a:lnTo>
                        <a:pt x="1681" y="562"/>
                      </a:lnTo>
                      <a:lnTo>
                        <a:pt x="1651" y="538"/>
                      </a:lnTo>
                      <a:lnTo>
                        <a:pt x="1622" y="517"/>
                      </a:lnTo>
                      <a:lnTo>
                        <a:pt x="1595" y="495"/>
                      </a:lnTo>
                      <a:lnTo>
                        <a:pt x="1569" y="475"/>
                      </a:lnTo>
                      <a:lnTo>
                        <a:pt x="1519" y="440"/>
                      </a:lnTo>
                      <a:lnTo>
                        <a:pt x="1471" y="412"/>
                      </a:lnTo>
                      <a:lnTo>
                        <a:pt x="1419" y="393"/>
                      </a:lnTo>
                      <a:lnTo>
                        <a:pt x="1393" y="387"/>
                      </a:lnTo>
                      <a:lnTo>
                        <a:pt x="1364" y="383"/>
                      </a:lnTo>
                      <a:lnTo>
                        <a:pt x="1335" y="381"/>
                      </a:lnTo>
                      <a:lnTo>
                        <a:pt x="1304" y="383"/>
                      </a:lnTo>
                      <a:lnTo>
                        <a:pt x="1271" y="387"/>
                      </a:lnTo>
                      <a:lnTo>
                        <a:pt x="1235" y="395"/>
                      </a:lnTo>
                      <a:lnTo>
                        <a:pt x="1216" y="399"/>
                      </a:lnTo>
                      <a:lnTo>
                        <a:pt x="1197" y="401"/>
                      </a:lnTo>
                      <a:lnTo>
                        <a:pt x="1165" y="397"/>
                      </a:lnTo>
                      <a:lnTo>
                        <a:pt x="1147" y="393"/>
                      </a:lnTo>
                      <a:lnTo>
                        <a:pt x="1128" y="387"/>
                      </a:lnTo>
                      <a:lnTo>
                        <a:pt x="1106" y="383"/>
                      </a:lnTo>
                      <a:lnTo>
                        <a:pt x="1079" y="377"/>
                      </a:lnTo>
                      <a:lnTo>
                        <a:pt x="1079" y="373"/>
                      </a:lnTo>
                      <a:lnTo>
                        <a:pt x="1079" y="377"/>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4" name="Freeform 1050"/>
                <p:cNvSpPr/>
                <p:nvPr/>
              </p:nvSpPr>
              <p:spPr bwMode="auto">
                <a:xfrm>
                  <a:off x="3713" y="2391"/>
                  <a:ext cx="100" cy="115"/>
                </a:xfrm>
                <a:custGeom>
                  <a:avLst/>
                  <a:gdLst/>
                  <a:ahLst/>
                  <a:cxnLst>
                    <a:cxn ang="0">
                      <a:pos x="93" y="230"/>
                    </a:cxn>
                    <a:cxn ang="0">
                      <a:pos x="72" y="226"/>
                    </a:cxn>
                    <a:cxn ang="0">
                      <a:pos x="53" y="218"/>
                    </a:cxn>
                    <a:cxn ang="0">
                      <a:pos x="36" y="206"/>
                    </a:cxn>
                    <a:cxn ang="0">
                      <a:pos x="22" y="192"/>
                    </a:cxn>
                    <a:cxn ang="0">
                      <a:pos x="12" y="173"/>
                    </a:cxn>
                    <a:cxn ang="0">
                      <a:pos x="3" y="153"/>
                    </a:cxn>
                    <a:cxn ang="0">
                      <a:pos x="0" y="130"/>
                    </a:cxn>
                    <a:cxn ang="0">
                      <a:pos x="0" y="106"/>
                    </a:cxn>
                    <a:cxn ang="0">
                      <a:pos x="3" y="84"/>
                    </a:cxn>
                    <a:cxn ang="0">
                      <a:pos x="10" y="63"/>
                    </a:cxn>
                    <a:cxn ang="0">
                      <a:pos x="21" y="45"/>
                    </a:cxn>
                    <a:cxn ang="0">
                      <a:pos x="33" y="29"/>
                    </a:cxn>
                    <a:cxn ang="0">
                      <a:pos x="48" y="16"/>
                    </a:cxn>
                    <a:cxn ang="0">
                      <a:pos x="67" y="6"/>
                    </a:cxn>
                    <a:cxn ang="0">
                      <a:pos x="86" y="0"/>
                    </a:cxn>
                    <a:cxn ang="0">
                      <a:pos x="107" y="0"/>
                    </a:cxn>
                    <a:cxn ang="0">
                      <a:pos x="126" y="4"/>
                    </a:cxn>
                    <a:cxn ang="0">
                      <a:pos x="144" y="12"/>
                    </a:cxn>
                    <a:cxn ang="0">
                      <a:pos x="160" y="25"/>
                    </a:cxn>
                    <a:cxn ang="0">
                      <a:pos x="174" y="41"/>
                    </a:cxn>
                    <a:cxn ang="0">
                      <a:pos x="186" y="59"/>
                    </a:cxn>
                    <a:cxn ang="0">
                      <a:pos x="194" y="78"/>
                    </a:cxn>
                    <a:cxn ang="0">
                      <a:pos x="200" y="100"/>
                    </a:cxn>
                    <a:cxn ang="0">
                      <a:pos x="200" y="124"/>
                    </a:cxn>
                    <a:cxn ang="0">
                      <a:pos x="196" y="147"/>
                    </a:cxn>
                    <a:cxn ang="0">
                      <a:pos x="189" y="169"/>
                    </a:cxn>
                    <a:cxn ang="0">
                      <a:pos x="179" y="189"/>
                    </a:cxn>
                    <a:cxn ang="0">
                      <a:pos x="165" y="204"/>
                    </a:cxn>
                    <a:cxn ang="0">
                      <a:pos x="150" y="216"/>
                    </a:cxn>
                    <a:cxn ang="0">
                      <a:pos x="131" y="226"/>
                    </a:cxn>
                    <a:cxn ang="0">
                      <a:pos x="112" y="230"/>
                    </a:cxn>
                    <a:cxn ang="0">
                      <a:pos x="89" y="230"/>
                    </a:cxn>
                    <a:cxn ang="0">
                      <a:pos x="93" y="230"/>
                    </a:cxn>
                  </a:cxnLst>
                  <a:rect l="0" t="0" r="r" b="b"/>
                  <a:pathLst>
                    <a:path w="200" h="230">
                      <a:moveTo>
                        <a:pt x="93" y="230"/>
                      </a:moveTo>
                      <a:lnTo>
                        <a:pt x="72" y="226"/>
                      </a:lnTo>
                      <a:lnTo>
                        <a:pt x="53" y="218"/>
                      </a:lnTo>
                      <a:lnTo>
                        <a:pt x="36" y="206"/>
                      </a:lnTo>
                      <a:lnTo>
                        <a:pt x="22" y="192"/>
                      </a:lnTo>
                      <a:lnTo>
                        <a:pt x="12" y="173"/>
                      </a:lnTo>
                      <a:lnTo>
                        <a:pt x="3" y="153"/>
                      </a:lnTo>
                      <a:lnTo>
                        <a:pt x="0" y="130"/>
                      </a:lnTo>
                      <a:lnTo>
                        <a:pt x="0" y="106"/>
                      </a:lnTo>
                      <a:lnTo>
                        <a:pt x="3" y="84"/>
                      </a:lnTo>
                      <a:lnTo>
                        <a:pt x="10" y="63"/>
                      </a:lnTo>
                      <a:lnTo>
                        <a:pt x="21" y="45"/>
                      </a:lnTo>
                      <a:lnTo>
                        <a:pt x="33" y="29"/>
                      </a:lnTo>
                      <a:lnTo>
                        <a:pt x="48" y="16"/>
                      </a:lnTo>
                      <a:lnTo>
                        <a:pt x="67" y="6"/>
                      </a:lnTo>
                      <a:lnTo>
                        <a:pt x="86" y="0"/>
                      </a:lnTo>
                      <a:lnTo>
                        <a:pt x="107" y="0"/>
                      </a:lnTo>
                      <a:lnTo>
                        <a:pt x="126" y="4"/>
                      </a:lnTo>
                      <a:lnTo>
                        <a:pt x="144" y="12"/>
                      </a:lnTo>
                      <a:lnTo>
                        <a:pt x="160" y="25"/>
                      </a:lnTo>
                      <a:lnTo>
                        <a:pt x="174" y="41"/>
                      </a:lnTo>
                      <a:lnTo>
                        <a:pt x="186" y="59"/>
                      </a:lnTo>
                      <a:lnTo>
                        <a:pt x="194" y="78"/>
                      </a:lnTo>
                      <a:lnTo>
                        <a:pt x="200" y="100"/>
                      </a:lnTo>
                      <a:lnTo>
                        <a:pt x="200" y="124"/>
                      </a:lnTo>
                      <a:lnTo>
                        <a:pt x="196" y="147"/>
                      </a:lnTo>
                      <a:lnTo>
                        <a:pt x="189" y="169"/>
                      </a:lnTo>
                      <a:lnTo>
                        <a:pt x="179" y="189"/>
                      </a:lnTo>
                      <a:lnTo>
                        <a:pt x="165" y="204"/>
                      </a:lnTo>
                      <a:lnTo>
                        <a:pt x="150" y="216"/>
                      </a:lnTo>
                      <a:lnTo>
                        <a:pt x="131" y="226"/>
                      </a:lnTo>
                      <a:lnTo>
                        <a:pt x="112" y="230"/>
                      </a:lnTo>
                      <a:lnTo>
                        <a:pt x="89" y="230"/>
                      </a:lnTo>
                      <a:lnTo>
                        <a:pt x="93" y="230"/>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5" name="Freeform 1051"/>
                <p:cNvSpPr/>
                <p:nvPr/>
              </p:nvSpPr>
              <p:spPr bwMode="auto">
                <a:xfrm>
                  <a:off x="3538" y="2525"/>
                  <a:ext cx="434" cy="630"/>
                </a:xfrm>
                <a:custGeom>
                  <a:avLst/>
                  <a:gdLst/>
                  <a:ahLst/>
                  <a:cxnLst>
                    <a:cxn ang="0">
                      <a:pos x="403" y="18"/>
                    </a:cxn>
                    <a:cxn ang="0">
                      <a:pos x="392" y="18"/>
                    </a:cxn>
                    <a:cxn ang="0">
                      <a:pos x="857" y="1258"/>
                    </a:cxn>
                    <a:cxn ang="0">
                      <a:pos x="862" y="1250"/>
                    </a:cxn>
                    <a:cxn ang="0">
                      <a:pos x="7" y="1250"/>
                    </a:cxn>
                    <a:cxn ang="0">
                      <a:pos x="12" y="1258"/>
                    </a:cxn>
                    <a:cxn ang="0">
                      <a:pos x="403" y="18"/>
                    </a:cxn>
                    <a:cxn ang="0">
                      <a:pos x="397" y="0"/>
                    </a:cxn>
                    <a:cxn ang="0">
                      <a:pos x="0" y="1262"/>
                    </a:cxn>
                    <a:cxn ang="0">
                      <a:pos x="869" y="1262"/>
                    </a:cxn>
                    <a:cxn ang="0">
                      <a:pos x="397" y="0"/>
                    </a:cxn>
                    <a:cxn ang="0">
                      <a:pos x="403" y="18"/>
                    </a:cxn>
                  </a:cxnLst>
                  <a:rect l="0" t="0" r="r" b="b"/>
                  <a:pathLst>
                    <a:path w="869" h="1262">
                      <a:moveTo>
                        <a:pt x="403" y="18"/>
                      </a:moveTo>
                      <a:lnTo>
                        <a:pt x="392" y="18"/>
                      </a:lnTo>
                      <a:lnTo>
                        <a:pt x="857" y="1258"/>
                      </a:lnTo>
                      <a:lnTo>
                        <a:pt x="862" y="1250"/>
                      </a:lnTo>
                      <a:lnTo>
                        <a:pt x="7" y="1250"/>
                      </a:lnTo>
                      <a:lnTo>
                        <a:pt x="12" y="1258"/>
                      </a:lnTo>
                      <a:lnTo>
                        <a:pt x="403" y="18"/>
                      </a:lnTo>
                      <a:lnTo>
                        <a:pt x="397" y="0"/>
                      </a:lnTo>
                      <a:lnTo>
                        <a:pt x="0" y="1262"/>
                      </a:lnTo>
                      <a:lnTo>
                        <a:pt x="869" y="1262"/>
                      </a:lnTo>
                      <a:lnTo>
                        <a:pt x="397" y="0"/>
                      </a:lnTo>
                      <a:lnTo>
                        <a:pt x="403" y="18"/>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6" name="Freeform 1052"/>
                <p:cNvSpPr/>
                <p:nvPr/>
              </p:nvSpPr>
              <p:spPr bwMode="auto">
                <a:xfrm>
                  <a:off x="3734" y="2536"/>
                  <a:ext cx="7" cy="617"/>
                </a:xfrm>
                <a:custGeom>
                  <a:avLst/>
                  <a:gdLst/>
                  <a:ahLst/>
                  <a:cxnLst>
                    <a:cxn ang="0">
                      <a:pos x="0" y="0"/>
                    </a:cxn>
                    <a:cxn ang="0">
                      <a:pos x="4" y="1232"/>
                    </a:cxn>
                    <a:cxn ang="0">
                      <a:pos x="14" y="1232"/>
                    </a:cxn>
                    <a:cxn ang="0">
                      <a:pos x="11" y="0"/>
                    </a:cxn>
                    <a:cxn ang="0">
                      <a:pos x="0" y="0"/>
                    </a:cxn>
                  </a:cxnLst>
                  <a:rect l="0" t="0" r="r" b="b"/>
                  <a:pathLst>
                    <a:path w="14" h="1232">
                      <a:moveTo>
                        <a:pt x="0" y="0"/>
                      </a:moveTo>
                      <a:lnTo>
                        <a:pt x="4" y="1232"/>
                      </a:lnTo>
                      <a:lnTo>
                        <a:pt x="14" y="1232"/>
                      </a:lnTo>
                      <a:lnTo>
                        <a:pt x="11" y="0"/>
                      </a:lnTo>
                      <a:lnTo>
                        <a:pt x="0" y="0"/>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7" name="Freeform 1053"/>
                <p:cNvSpPr/>
                <p:nvPr/>
              </p:nvSpPr>
              <p:spPr bwMode="auto">
                <a:xfrm>
                  <a:off x="3437" y="3149"/>
                  <a:ext cx="617" cy="37"/>
                </a:xfrm>
                <a:custGeom>
                  <a:avLst/>
                  <a:gdLst/>
                  <a:ahLst/>
                  <a:cxnLst>
                    <a:cxn ang="0">
                      <a:pos x="1235" y="65"/>
                    </a:cxn>
                    <a:cxn ang="0">
                      <a:pos x="1235" y="0"/>
                    </a:cxn>
                    <a:cxn ang="0">
                      <a:pos x="0" y="8"/>
                    </a:cxn>
                    <a:cxn ang="0">
                      <a:pos x="0" y="75"/>
                    </a:cxn>
                    <a:cxn ang="0">
                      <a:pos x="1235" y="65"/>
                    </a:cxn>
                  </a:cxnLst>
                  <a:rect l="0" t="0" r="r" b="b"/>
                  <a:pathLst>
                    <a:path w="1235" h="75">
                      <a:moveTo>
                        <a:pt x="1235" y="65"/>
                      </a:moveTo>
                      <a:lnTo>
                        <a:pt x="1235" y="0"/>
                      </a:lnTo>
                      <a:lnTo>
                        <a:pt x="0" y="8"/>
                      </a:lnTo>
                      <a:lnTo>
                        <a:pt x="0" y="75"/>
                      </a:lnTo>
                      <a:lnTo>
                        <a:pt x="1235" y="65"/>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8" name="Freeform 1054"/>
                <p:cNvSpPr/>
                <p:nvPr/>
              </p:nvSpPr>
              <p:spPr bwMode="auto">
                <a:xfrm>
                  <a:off x="3508" y="3167"/>
                  <a:ext cx="480" cy="51"/>
                </a:xfrm>
                <a:custGeom>
                  <a:avLst/>
                  <a:gdLst/>
                  <a:ahLst/>
                  <a:cxnLst>
                    <a:cxn ang="0">
                      <a:pos x="960" y="98"/>
                    </a:cxn>
                    <a:cxn ang="0">
                      <a:pos x="956" y="0"/>
                    </a:cxn>
                    <a:cxn ang="0">
                      <a:pos x="0" y="7"/>
                    </a:cxn>
                    <a:cxn ang="0">
                      <a:pos x="0" y="102"/>
                    </a:cxn>
                    <a:cxn ang="0">
                      <a:pos x="960" y="98"/>
                    </a:cxn>
                  </a:cxnLst>
                  <a:rect l="0" t="0" r="r" b="b"/>
                  <a:pathLst>
                    <a:path w="960" h="102">
                      <a:moveTo>
                        <a:pt x="960" y="98"/>
                      </a:moveTo>
                      <a:lnTo>
                        <a:pt x="956" y="0"/>
                      </a:lnTo>
                      <a:lnTo>
                        <a:pt x="0" y="7"/>
                      </a:lnTo>
                      <a:lnTo>
                        <a:pt x="0" y="102"/>
                      </a:lnTo>
                      <a:lnTo>
                        <a:pt x="960" y="98"/>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69" name="Freeform 1055"/>
                <p:cNvSpPr/>
                <p:nvPr/>
              </p:nvSpPr>
              <p:spPr bwMode="auto">
                <a:xfrm>
                  <a:off x="3580" y="3202"/>
                  <a:ext cx="350" cy="56"/>
                </a:xfrm>
                <a:custGeom>
                  <a:avLst/>
                  <a:gdLst/>
                  <a:ahLst/>
                  <a:cxnLst>
                    <a:cxn ang="0">
                      <a:pos x="701" y="0"/>
                    </a:cxn>
                    <a:cxn ang="0">
                      <a:pos x="0" y="4"/>
                    </a:cxn>
                    <a:cxn ang="0">
                      <a:pos x="4" y="4"/>
                    </a:cxn>
                    <a:cxn ang="0">
                      <a:pos x="7" y="24"/>
                    </a:cxn>
                    <a:cxn ang="0">
                      <a:pos x="14" y="44"/>
                    </a:cxn>
                    <a:cxn ang="0">
                      <a:pos x="24" y="61"/>
                    </a:cxn>
                    <a:cxn ang="0">
                      <a:pos x="36" y="79"/>
                    </a:cxn>
                    <a:cxn ang="0">
                      <a:pos x="50" y="93"/>
                    </a:cxn>
                    <a:cxn ang="0">
                      <a:pos x="66" y="103"/>
                    </a:cxn>
                    <a:cxn ang="0">
                      <a:pos x="83" y="110"/>
                    </a:cxn>
                    <a:cxn ang="0">
                      <a:pos x="98" y="112"/>
                    </a:cxn>
                    <a:cxn ang="0">
                      <a:pos x="95" y="112"/>
                    </a:cxn>
                    <a:cxn ang="0">
                      <a:pos x="606" y="106"/>
                    </a:cxn>
                    <a:cxn ang="0">
                      <a:pos x="611" y="106"/>
                    </a:cxn>
                    <a:cxn ang="0">
                      <a:pos x="623" y="104"/>
                    </a:cxn>
                    <a:cxn ang="0">
                      <a:pos x="637" y="99"/>
                    </a:cxn>
                    <a:cxn ang="0">
                      <a:pos x="652" y="89"/>
                    </a:cxn>
                    <a:cxn ang="0">
                      <a:pos x="668" y="75"/>
                    </a:cxn>
                    <a:cxn ang="0">
                      <a:pos x="682" y="59"/>
                    </a:cxn>
                    <a:cxn ang="0">
                      <a:pos x="692" y="42"/>
                    </a:cxn>
                    <a:cxn ang="0">
                      <a:pos x="699" y="22"/>
                    </a:cxn>
                    <a:cxn ang="0">
                      <a:pos x="701" y="0"/>
                    </a:cxn>
                  </a:cxnLst>
                  <a:rect l="0" t="0" r="r" b="b"/>
                  <a:pathLst>
                    <a:path w="701" h="112">
                      <a:moveTo>
                        <a:pt x="701" y="0"/>
                      </a:moveTo>
                      <a:lnTo>
                        <a:pt x="0" y="4"/>
                      </a:lnTo>
                      <a:lnTo>
                        <a:pt x="4" y="4"/>
                      </a:lnTo>
                      <a:lnTo>
                        <a:pt x="7" y="24"/>
                      </a:lnTo>
                      <a:lnTo>
                        <a:pt x="14" y="44"/>
                      </a:lnTo>
                      <a:lnTo>
                        <a:pt x="24" y="61"/>
                      </a:lnTo>
                      <a:lnTo>
                        <a:pt x="36" y="79"/>
                      </a:lnTo>
                      <a:lnTo>
                        <a:pt x="50" y="93"/>
                      </a:lnTo>
                      <a:lnTo>
                        <a:pt x="66" y="103"/>
                      </a:lnTo>
                      <a:lnTo>
                        <a:pt x="83" y="110"/>
                      </a:lnTo>
                      <a:lnTo>
                        <a:pt x="98" y="112"/>
                      </a:lnTo>
                      <a:lnTo>
                        <a:pt x="95" y="112"/>
                      </a:lnTo>
                      <a:lnTo>
                        <a:pt x="606" y="106"/>
                      </a:lnTo>
                      <a:lnTo>
                        <a:pt x="611" y="106"/>
                      </a:lnTo>
                      <a:lnTo>
                        <a:pt x="623" y="104"/>
                      </a:lnTo>
                      <a:lnTo>
                        <a:pt x="637" y="99"/>
                      </a:lnTo>
                      <a:lnTo>
                        <a:pt x="652" y="89"/>
                      </a:lnTo>
                      <a:lnTo>
                        <a:pt x="668" y="75"/>
                      </a:lnTo>
                      <a:lnTo>
                        <a:pt x="682" y="59"/>
                      </a:lnTo>
                      <a:lnTo>
                        <a:pt x="692" y="42"/>
                      </a:lnTo>
                      <a:lnTo>
                        <a:pt x="699" y="22"/>
                      </a:lnTo>
                      <a:lnTo>
                        <a:pt x="701" y="0"/>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0" name="Freeform 1056"/>
                <p:cNvSpPr/>
                <p:nvPr/>
              </p:nvSpPr>
              <p:spPr bwMode="auto">
                <a:xfrm>
                  <a:off x="4225" y="2272"/>
                  <a:ext cx="77" cy="88"/>
                </a:xfrm>
                <a:custGeom>
                  <a:avLst/>
                  <a:gdLst/>
                  <a:ahLst/>
                  <a:cxnLst>
                    <a:cxn ang="0">
                      <a:pos x="79" y="6"/>
                    </a:cxn>
                    <a:cxn ang="0">
                      <a:pos x="94" y="8"/>
                    </a:cxn>
                    <a:cxn ang="0">
                      <a:pos x="108" y="12"/>
                    </a:cxn>
                    <a:cxn ang="0">
                      <a:pos x="122" y="20"/>
                    </a:cxn>
                    <a:cxn ang="0">
                      <a:pos x="132" y="29"/>
                    </a:cxn>
                    <a:cxn ang="0">
                      <a:pos x="142" y="41"/>
                    </a:cxn>
                    <a:cxn ang="0">
                      <a:pos x="149" y="57"/>
                    </a:cxn>
                    <a:cxn ang="0">
                      <a:pos x="153" y="73"/>
                    </a:cxn>
                    <a:cxn ang="0">
                      <a:pos x="154" y="90"/>
                    </a:cxn>
                    <a:cxn ang="0">
                      <a:pos x="153" y="108"/>
                    </a:cxn>
                    <a:cxn ang="0">
                      <a:pos x="149" y="124"/>
                    </a:cxn>
                    <a:cxn ang="0">
                      <a:pos x="142" y="140"/>
                    </a:cxn>
                    <a:cxn ang="0">
                      <a:pos x="122" y="163"/>
                    </a:cxn>
                    <a:cxn ang="0">
                      <a:pos x="108" y="171"/>
                    </a:cxn>
                    <a:cxn ang="0">
                      <a:pos x="94" y="175"/>
                    </a:cxn>
                    <a:cxn ang="0">
                      <a:pos x="79" y="177"/>
                    </a:cxn>
                    <a:cxn ang="0">
                      <a:pos x="63" y="175"/>
                    </a:cxn>
                    <a:cxn ang="0">
                      <a:pos x="48" y="171"/>
                    </a:cxn>
                    <a:cxn ang="0">
                      <a:pos x="34" y="163"/>
                    </a:cxn>
                    <a:cxn ang="0">
                      <a:pos x="13" y="140"/>
                    </a:cxn>
                    <a:cxn ang="0">
                      <a:pos x="7" y="124"/>
                    </a:cxn>
                    <a:cxn ang="0">
                      <a:pos x="1" y="108"/>
                    </a:cxn>
                    <a:cxn ang="0">
                      <a:pos x="0" y="90"/>
                    </a:cxn>
                    <a:cxn ang="0">
                      <a:pos x="1" y="73"/>
                    </a:cxn>
                    <a:cxn ang="0">
                      <a:pos x="7" y="57"/>
                    </a:cxn>
                    <a:cxn ang="0">
                      <a:pos x="13" y="41"/>
                    </a:cxn>
                    <a:cxn ang="0">
                      <a:pos x="24" y="29"/>
                    </a:cxn>
                    <a:cxn ang="0">
                      <a:pos x="34" y="20"/>
                    </a:cxn>
                    <a:cxn ang="0">
                      <a:pos x="48" y="12"/>
                    </a:cxn>
                    <a:cxn ang="0">
                      <a:pos x="63" y="8"/>
                    </a:cxn>
                    <a:cxn ang="0">
                      <a:pos x="79" y="6"/>
                    </a:cxn>
                    <a:cxn ang="0">
                      <a:pos x="75" y="0"/>
                    </a:cxn>
                    <a:cxn ang="0">
                      <a:pos x="79" y="6"/>
                    </a:cxn>
                  </a:cxnLst>
                  <a:rect l="0" t="0" r="r" b="b"/>
                  <a:pathLst>
                    <a:path w="154" h="177">
                      <a:moveTo>
                        <a:pt x="79" y="6"/>
                      </a:moveTo>
                      <a:lnTo>
                        <a:pt x="94" y="8"/>
                      </a:lnTo>
                      <a:lnTo>
                        <a:pt x="108" y="12"/>
                      </a:lnTo>
                      <a:lnTo>
                        <a:pt x="122" y="20"/>
                      </a:lnTo>
                      <a:lnTo>
                        <a:pt x="132" y="29"/>
                      </a:lnTo>
                      <a:lnTo>
                        <a:pt x="142" y="41"/>
                      </a:lnTo>
                      <a:lnTo>
                        <a:pt x="149" y="57"/>
                      </a:lnTo>
                      <a:lnTo>
                        <a:pt x="153" y="73"/>
                      </a:lnTo>
                      <a:lnTo>
                        <a:pt x="154" y="90"/>
                      </a:lnTo>
                      <a:lnTo>
                        <a:pt x="153" y="108"/>
                      </a:lnTo>
                      <a:lnTo>
                        <a:pt x="149" y="124"/>
                      </a:lnTo>
                      <a:lnTo>
                        <a:pt x="142" y="140"/>
                      </a:lnTo>
                      <a:lnTo>
                        <a:pt x="122" y="163"/>
                      </a:lnTo>
                      <a:lnTo>
                        <a:pt x="108" y="171"/>
                      </a:lnTo>
                      <a:lnTo>
                        <a:pt x="94" y="175"/>
                      </a:lnTo>
                      <a:lnTo>
                        <a:pt x="79" y="177"/>
                      </a:lnTo>
                      <a:lnTo>
                        <a:pt x="63" y="175"/>
                      </a:lnTo>
                      <a:lnTo>
                        <a:pt x="48" y="171"/>
                      </a:lnTo>
                      <a:lnTo>
                        <a:pt x="34" y="163"/>
                      </a:lnTo>
                      <a:lnTo>
                        <a:pt x="13" y="140"/>
                      </a:lnTo>
                      <a:lnTo>
                        <a:pt x="7" y="124"/>
                      </a:lnTo>
                      <a:lnTo>
                        <a:pt x="1" y="108"/>
                      </a:lnTo>
                      <a:lnTo>
                        <a:pt x="0" y="90"/>
                      </a:lnTo>
                      <a:lnTo>
                        <a:pt x="1" y="73"/>
                      </a:lnTo>
                      <a:lnTo>
                        <a:pt x="7" y="57"/>
                      </a:lnTo>
                      <a:lnTo>
                        <a:pt x="13" y="41"/>
                      </a:lnTo>
                      <a:lnTo>
                        <a:pt x="24" y="29"/>
                      </a:lnTo>
                      <a:lnTo>
                        <a:pt x="34" y="20"/>
                      </a:lnTo>
                      <a:lnTo>
                        <a:pt x="48" y="12"/>
                      </a:lnTo>
                      <a:lnTo>
                        <a:pt x="63" y="8"/>
                      </a:lnTo>
                      <a:lnTo>
                        <a:pt x="79" y="6"/>
                      </a:lnTo>
                      <a:lnTo>
                        <a:pt x="75" y="0"/>
                      </a:lnTo>
                      <a:lnTo>
                        <a:pt x="79" y="6"/>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1" name="Freeform 1057"/>
                <p:cNvSpPr/>
                <p:nvPr/>
              </p:nvSpPr>
              <p:spPr bwMode="auto">
                <a:xfrm>
                  <a:off x="4162" y="2379"/>
                  <a:ext cx="206" cy="375"/>
                </a:xfrm>
                <a:custGeom>
                  <a:avLst/>
                  <a:gdLst/>
                  <a:ahLst/>
                  <a:cxnLst>
                    <a:cxn ang="0">
                      <a:pos x="205" y="749"/>
                    </a:cxn>
                    <a:cxn ang="0">
                      <a:pos x="172" y="747"/>
                    </a:cxn>
                    <a:cxn ang="0">
                      <a:pos x="143" y="743"/>
                    </a:cxn>
                    <a:cxn ang="0">
                      <a:pos x="117" y="735"/>
                    </a:cxn>
                    <a:cxn ang="0">
                      <a:pos x="95" y="725"/>
                    </a:cxn>
                    <a:cxn ang="0">
                      <a:pos x="74" y="712"/>
                    </a:cxn>
                    <a:cxn ang="0">
                      <a:pos x="57" y="696"/>
                    </a:cxn>
                    <a:cxn ang="0">
                      <a:pos x="40" y="674"/>
                    </a:cxn>
                    <a:cxn ang="0">
                      <a:pos x="26" y="651"/>
                    </a:cxn>
                    <a:cxn ang="0">
                      <a:pos x="16" y="627"/>
                    </a:cxn>
                    <a:cxn ang="0">
                      <a:pos x="7" y="602"/>
                    </a:cxn>
                    <a:cxn ang="0">
                      <a:pos x="2" y="576"/>
                    </a:cxn>
                    <a:cxn ang="0">
                      <a:pos x="0" y="551"/>
                    </a:cxn>
                    <a:cxn ang="0">
                      <a:pos x="2" y="497"/>
                    </a:cxn>
                    <a:cxn ang="0">
                      <a:pos x="12" y="442"/>
                    </a:cxn>
                    <a:cxn ang="0">
                      <a:pos x="19" y="411"/>
                    </a:cxn>
                    <a:cxn ang="0">
                      <a:pos x="28" y="380"/>
                    </a:cxn>
                    <a:cxn ang="0">
                      <a:pos x="50" y="311"/>
                    </a:cxn>
                    <a:cxn ang="0">
                      <a:pos x="77" y="242"/>
                    </a:cxn>
                    <a:cxn ang="0">
                      <a:pos x="105" y="179"/>
                    </a:cxn>
                    <a:cxn ang="0">
                      <a:pos x="124" y="140"/>
                    </a:cxn>
                    <a:cxn ang="0">
                      <a:pos x="146" y="99"/>
                    </a:cxn>
                    <a:cxn ang="0">
                      <a:pos x="174" y="51"/>
                    </a:cxn>
                    <a:cxn ang="0">
                      <a:pos x="205" y="0"/>
                    </a:cxn>
                    <a:cxn ang="0">
                      <a:pos x="239" y="51"/>
                    </a:cxn>
                    <a:cxn ang="0">
                      <a:pos x="267" y="99"/>
                    </a:cxn>
                    <a:cxn ang="0">
                      <a:pos x="291" y="140"/>
                    </a:cxn>
                    <a:cxn ang="0">
                      <a:pos x="310" y="179"/>
                    </a:cxn>
                    <a:cxn ang="0">
                      <a:pos x="334" y="242"/>
                    </a:cxn>
                    <a:cxn ang="0">
                      <a:pos x="361" y="311"/>
                    </a:cxn>
                    <a:cxn ang="0">
                      <a:pos x="384" y="380"/>
                    </a:cxn>
                    <a:cxn ang="0">
                      <a:pos x="403" y="442"/>
                    </a:cxn>
                    <a:cxn ang="0">
                      <a:pos x="411" y="497"/>
                    </a:cxn>
                    <a:cxn ang="0">
                      <a:pos x="413" y="551"/>
                    </a:cxn>
                    <a:cxn ang="0">
                      <a:pos x="410" y="576"/>
                    </a:cxn>
                    <a:cxn ang="0">
                      <a:pos x="404" y="602"/>
                    </a:cxn>
                    <a:cxn ang="0">
                      <a:pos x="396" y="627"/>
                    </a:cxn>
                    <a:cxn ang="0">
                      <a:pos x="384" y="651"/>
                    </a:cxn>
                    <a:cxn ang="0">
                      <a:pos x="372" y="674"/>
                    </a:cxn>
                    <a:cxn ang="0">
                      <a:pos x="356" y="696"/>
                    </a:cxn>
                    <a:cxn ang="0">
                      <a:pos x="339" y="712"/>
                    </a:cxn>
                    <a:cxn ang="0">
                      <a:pos x="320" y="725"/>
                    </a:cxn>
                    <a:cxn ang="0">
                      <a:pos x="296" y="735"/>
                    </a:cxn>
                    <a:cxn ang="0">
                      <a:pos x="270" y="743"/>
                    </a:cxn>
                    <a:cxn ang="0">
                      <a:pos x="241" y="747"/>
                    </a:cxn>
                    <a:cxn ang="0">
                      <a:pos x="208" y="749"/>
                    </a:cxn>
                    <a:cxn ang="0">
                      <a:pos x="205" y="745"/>
                    </a:cxn>
                    <a:cxn ang="0">
                      <a:pos x="201" y="745"/>
                    </a:cxn>
                    <a:cxn ang="0">
                      <a:pos x="205" y="749"/>
                    </a:cxn>
                  </a:cxnLst>
                  <a:rect l="0" t="0" r="r" b="b"/>
                  <a:pathLst>
                    <a:path w="413" h="749">
                      <a:moveTo>
                        <a:pt x="205" y="749"/>
                      </a:moveTo>
                      <a:lnTo>
                        <a:pt x="172" y="747"/>
                      </a:lnTo>
                      <a:lnTo>
                        <a:pt x="143" y="743"/>
                      </a:lnTo>
                      <a:lnTo>
                        <a:pt x="117" y="735"/>
                      </a:lnTo>
                      <a:lnTo>
                        <a:pt x="95" y="725"/>
                      </a:lnTo>
                      <a:lnTo>
                        <a:pt x="74" y="712"/>
                      </a:lnTo>
                      <a:lnTo>
                        <a:pt x="57" y="696"/>
                      </a:lnTo>
                      <a:lnTo>
                        <a:pt x="40" y="674"/>
                      </a:lnTo>
                      <a:lnTo>
                        <a:pt x="26" y="651"/>
                      </a:lnTo>
                      <a:lnTo>
                        <a:pt x="16" y="627"/>
                      </a:lnTo>
                      <a:lnTo>
                        <a:pt x="7" y="602"/>
                      </a:lnTo>
                      <a:lnTo>
                        <a:pt x="2" y="576"/>
                      </a:lnTo>
                      <a:lnTo>
                        <a:pt x="0" y="551"/>
                      </a:lnTo>
                      <a:lnTo>
                        <a:pt x="2" y="497"/>
                      </a:lnTo>
                      <a:lnTo>
                        <a:pt x="12" y="442"/>
                      </a:lnTo>
                      <a:lnTo>
                        <a:pt x="19" y="411"/>
                      </a:lnTo>
                      <a:lnTo>
                        <a:pt x="28" y="380"/>
                      </a:lnTo>
                      <a:lnTo>
                        <a:pt x="50" y="311"/>
                      </a:lnTo>
                      <a:lnTo>
                        <a:pt x="77" y="242"/>
                      </a:lnTo>
                      <a:lnTo>
                        <a:pt x="105" y="179"/>
                      </a:lnTo>
                      <a:lnTo>
                        <a:pt x="124" y="140"/>
                      </a:lnTo>
                      <a:lnTo>
                        <a:pt x="146" y="99"/>
                      </a:lnTo>
                      <a:lnTo>
                        <a:pt x="174" y="51"/>
                      </a:lnTo>
                      <a:lnTo>
                        <a:pt x="205" y="0"/>
                      </a:lnTo>
                      <a:lnTo>
                        <a:pt x="239" y="51"/>
                      </a:lnTo>
                      <a:lnTo>
                        <a:pt x="267" y="99"/>
                      </a:lnTo>
                      <a:lnTo>
                        <a:pt x="291" y="140"/>
                      </a:lnTo>
                      <a:lnTo>
                        <a:pt x="310" y="179"/>
                      </a:lnTo>
                      <a:lnTo>
                        <a:pt x="334" y="242"/>
                      </a:lnTo>
                      <a:lnTo>
                        <a:pt x="361" y="311"/>
                      </a:lnTo>
                      <a:lnTo>
                        <a:pt x="384" y="380"/>
                      </a:lnTo>
                      <a:lnTo>
                        <a:pt x="403" y="442"/>
                      </a:lnTo>
                      <a:lnTo>
                        <a:pt x="411" y="497"/>
                      </a:lnTo>
                      <a:lnTo>
                        <a:pt x="413" y="551"/>
                      </a:lnTo>
                      <a:lnTo>
                        <a:pt x="410" y="576"/>
                      </a:lnTo>
                      <a:lnTo>
                        <a:pt x="404" y="602"/>
                      </a:lnTo>
                      <a:lnTo>
                        <a:pt x="396" y="627"/>
                      </a:lnTo>
                      <a:lnTo>
                        <a:pt x="384" y="651"/>
                      </a:lnTo>
                      <a:lnTo>
                        <a:pt x="372" y="674"/>
                      </a:lnTo>
                      <a:lnTo>
                        <a:pt x="356" y="696"/>
                      </a:lnTo>
                      <a:lnTo>
                        <a:pt x="339" y="712"/>
                      </a:lnTo>
                      <a:lnTo>
                        <a:pt x="320" y="725"/>
                      </a:lnTo>
                      <a:lnTo>
                        <a:pt x="296" y="735"/>
                      </a:lnTo>
                      <a:lnTo>
                        <a:pt x="270" y="743"/>
                      </a:lnTo>
                      <a:lnTo>
                        <a:pt x="241" y="747"/>
                      </a:lnTo>
                      <a:lnTo>
                        <a:pt x="208" y="749"/>
                      </a:lnTo>
                      <a:lnTo>
                        <a:pt x="205" y="745"/>
                      </a:lnTo>
                      <a:lnTo>
                        <a:pt x="201" y="745"/>
                      </a:lnTo>
                      <a:lnTo>
                        <a:pt x="205" y="749"/>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2" name="Freeform 1058"/>
                <p:cNvSpPr/>
                <p:nvPr/>
              </p:nvSpPr>
              <p:spPr bwMode="auto">
                <a:xfrm>
                  <a:off x="4191" y="3200"/>
                  <a:ext cx="140" cy="408"/>
                </a:xfrm>
                <a:custGeom>
                  <a:avLst/>
                  <a:gdLst/>
                  <a:ahLst/>
                  <a:cxnLst>
                    <a:cxn ang="0">
                      <a:pos x="139" y="816"/>
                    </a:cxn>
                    <a:cxn ang="0">
                      <a:pos x="153" y="814"/>
                    </a:cxn>
                    <a:cxn ang="0">
                      <a:pos x="168" y="808"/>
                    </a:cxn>
                    <a:cxn ang="0">
                      <a:pos x="182" y="798"/>
                    </a:cxn>
                    <a:cxn ang="0">
                      <a:pos x="194" y="785"/>
                    </a:cxn>
                    <a:cxn ang="0">
                      <a:pos x="206" y="767"/>
                    </a:cxn>
                    <a:cxn ang="0">
                      <a:pos x="218" y="745"/>
                    </a:cxn>
                    <a:cxn ang="0">
                      <a:pos x="228" y="722"/>
                    </a:cxn>
                    <a:cxn ang="0">
                      <a:pos x="239" y="696"/>
                    </a:cxn>
                    <a:cxn ang="0">
                      <a:pos x="256" y="635"/>
                    </a:cxn>
                    <a:cxn ang="0">
                      <a:pos x="268" y="564"/>
                    </a:cxn>
                    <a:cxn ang="0">
                      <a:pos x="275" y="488"/>
                    </a:cxn>
                    <a:cxn ang="0">
                      <a:pos x="278" y="405"/>
                    </a:cxn>
                    <a:cxn ang="0">
                      <a:pos x="275" y="325"/>
                    </a:cxn>
                    <a:cxn ang="0">
                      <a:pos x="268" y="250"/>
                    </a:cxn>
                    <a:cxn ang="0">
                      <a:pos x="256" y="181"/>
                    </a:cxn>
                    <a:cxn ang="0">
                      <a:pos x="239" y="120"/>
                    </a:cxn>
                    <a:cxn ang="0">
                      <a:pos x="228" y="95"/>
                    </a:cxn>
                    <a:cxn ang="0">
                      <a:pos x="218" y="71"/>
                    </a:cxn>
                    <a:cxn ang="0">
                      <a:pos x="206" y="50"/>
                    </a:cxn>
                    <a:cxn ang="0">
                      <a:pos x="194" y="32"/>
                    </a:cxn>
                    <a:cxn ang="0">
                      <a:pos x="182" y="18"/>
                    </a:cxn>
                    <a:cxn ang="0">
                      <a:pos x="168" y="8"/>
                    </a:cxn>
                    <a:cxn ang="0">
                      <a:pos x="153" y="2"/>
                    </a:cxn>
                    <a:cxn ang="0">
                      <a:pos x="139" y="0"/>
                    </a:cxn>
                    <a:cxn ang="0">
                      <a:pos x="125" y="2"/>
                    </a:cxn>
                    <a:cxn ang="0">
                      <a:pos x="110" y="8"/>
                    </a:cxn>
                    <a:cxn ang="0">
                      <a:pos x="96" y="18"/>
                    </a:cxn>
                    <a:cxn ang="0">
                      <a:pos x="84" y="32"/>
                    </a:cxn>
                    <a:cxn ang="0">
                      <a:pos x="72" y="50"/>
                    </a:cxn>
                    <a:cxn ang="0">
                      <a:pos x="60" y="71"/>
                    </a:cxn>
                    <a:cxn ang="0">
                      <a:pos x="49" y="95"/>
                    </a:cxn>
                    <a:cxn ang="0">
                      <a:pos x="39" y="120"/>
                    </a:cxn>
                    <a:cxn ang="0">
                      <a:pos x="24" y="181"/>
                    </a:cxn>
                    <a:cxn ang="0">
                      <a:pos x="10" y="250"/>
                    </a:cxn>
                    <a:cxn ang="0">
                      <a:pos x="3" y="325"/>
                    </a:cxn>
                    <a:cxn ang="0">
                      <a:pos x="0" y="405"/>
                    </a:cxn>
                    <a:cxn ang="0">
                      <a:pos x="3" y="488"/>
                    </a:cxn>
                    <a:cxn ang="0">
                      <a:pos x="10" y="564"/>
                    </a:cxn>
                    <a:cxn ang="0">
                      <a:pos x="24" y="635"/>
                    </a:cxn>
                    <a:cxn ang="0">
                      <a:pos x="39" y="696"/>
                    </a:cxn>
                    <a:cxn ang="0">
                      <a:pos x="49" y="722"/>
                    </a:cxn>
                    <a:cxn ang="0">
                      <a:pos x="60" y="745"/>
                    </a:cxn>
                    <a:cxn ang="0">
                      <a:pos x="72" y="767"/>
                    </a:cxn>
                    <a:cxn ang="0">
                      <a:pos x="84" y="785"/>
                    </a:cxn>
                    <a:cxn ang="0">
                      <a:pos x="96" y="798"/>
                    </a:cxn>
                    <a:cxn ang="0">
                      <a:pos x="110" y="808"/>
                    </a:cxn>
                    <a:cxn ang="0">
                      <a:pos x="125" y="814"/>
                    </a:cxn>
                    <a:cxn ang="0">
                      <a:pos x="139" y="816"/>
                    </a:cxn>
                    <a:cxn ang="0">
                      <a:pos x="135" y="812"/>
                    </a:cxn>
                    <a:cxn ang="0">
                      <a:pos x="139" y="816"/>
                    </a:cxn>
                  </a:cxnLst>
                  <a:rect l="0" t="0" r="r" b="b"/>
                  <a:pathLst>
                    <a:path w="278" h="816">
                      <a:moveTo>
                        <a:pt x="139" y="816"/>
                      </a:moveTo>
                      <a:lnTo>
                        <a:pt x="153" y="814"/>
                      </a:lnTo>
                      <a:lnTo>
                        <a:pt x="168" y="808"/>
                      </a:lnTo>
                      <a:lnTo>
                        <a:pt x="182" y="798"/>
                      </a:lnTo>
                      <a:lnTo>
                        <a:pt x="194" y="785"/>
                      </a:lnTo>
                      <a:lnTo>
                        <a:pt x="206" y="767"/>
                      </a:lnTo>
                      <a:lnTo>
                        <a:pt x="218" y="745"/>
                      </a:lnTo>
                      <a:lnTo>
                        <a:pt x="228" y="722"/>
                      </a:lnTo>
                      <a:lnTo>
                        <a:pt x="239" y="696"/>
                      </a:lnTo>
                      <a:lnTo>
                        <a:pt x="256" y="635"/>
                      </a:lnTo>
                      <a:lnTo>
                        <a:pt x="268" y="564"/>
                      </a:lnTo>
                      <a:lnTo>
                        <a:pt x="275" y="488"/>
                      </a:lnTo>
                      <a:lnTo>
                        <a:pt x="278" y="405"/>
                      </a:lnTo>
                      <a:lnTo>
                        <a:pt x="275" y="325"/>
                      </a:lnTo>
                      <a:lnTo>
                        <a:pt x="268" y="250"/>
                      </a:lnTo>
                      <a:lnTo>
                        <a:pt x="256" y="181"/>
                      </a:lnTo>
                      <a:lnTo>
                        <a:pt x="239" y="120"/>
                      </a:lnTo>
                      <a:lnTo>
                        <a:pt x="228" y="95"/>
                      </a:lnTo>
                      <a:lnTo>
                        <a:pt x="218" y="71"/>
                      </a:lnTo>
                      <a:lnTo>
                        <a:pt x="206" y="50"/>
                      </a:lnTo>
                      <a:lnTo>
                        <a:pt x="194" y="32"/>
                      </a:lnTo>
                      <a:lnTo>
                        <a:pt x="182" y="18"/>
                      </a:lnTo>
                      <a:lnTo>
                        <a:pt x="168" y="8"/>
                      </a:lnTo>
                      <a:lnTo>
                        <a:pt x="153" y="2"/>
                      </a:lnTo>
                      <a:lnTo>
                        <a:pt x="139" y="0"/>
                      </a:lnTo>
                      <a:lnTo>
                        <a:pt x="125" y="2"/>
                      </a:lnTo>
                      <a:lnTo>
                        <a:pt x="110" y="8"/>
                      </a:lnTo>
                      <a:lnTo>
                        <a:pt x="96" y="18"/>
                      </a:lnTo>
                      <a:lnTo>
                        <a:pt x="84" y="32"/>
                      </a:lnTo>
                      <a:lnTo>
                        <a:pt x="72" y="50"/>
                      </a:lnTo>
                      <a:lnTo>
                        <a:pt x="60" y="71"/>
                      </a:lnTo>
                      <a:lnTo>
                        <a:pt x="49" y="95"/>
                      </a:lnTo>
                      <a:lnTo>
                        <a:pt x="39" y="120"/>
                      </a:lnTo>
                      <a:lnTo>
                        <a:pt x="24" y="181"/>
                      </a:lnTo>
                      <a:lnTo>
                        <a:pt x="10" y="250"/>
                      </a:lnTo>
                      <a:lnTo>
                        <a:pt x="3" y="325"/>
                      </a:lnTo>
                      <a:lnTo>
                        <a:pt x="0" y="405"/>
                      </a:lnTo>
                      <a:lnTo>
                        <a:pt x="3" y="488"/>
                      </a:lnTo>
                      <a:lnTo>
                        <a:pt x="10" y="564"/>
                      </a:lnTo>
                      <a:lnTo>
                        <a:pt x="24" y="635"/>
                      </a:lnTo>
                      <a:lnTo>
                        <a:pt x="39" y="696"/>
                      </a:lnTo>
                      <a:lnTo>
                        <a:pt x="49" y="722"/>
                      </a:lnTo>
                      <a:lnTo>
                        <a:pt x="60" y="745"/>
                      </a:lnTo>
                      <a:lnTo>
                        <a:pt x="72" y="767"/>
                      </a:lnTo>
                      <a:lnTo>
                        <a:pt x="84" y="785"/>
                      </a:lnTo>
                      <a:lnTo>
                        <a:pt x="96" y="798"/>
                      </a:lnTo>
                      <a:lnTo>
                        <a:pt x="110" y="808"/>
                      </a:lnTo>
                      <a:lnTo>
                        <a:pt x="125" y="814"/>
                      </a:lnTo>
                      <a:lnTo>
                        <a:pt x="139" y="816"/>
                      </a:lnTo>
                      <a:lnTo>
                        <a:pt x="135" y="812"/>
                      </a:lnTo>
                      <a:lnTo>
                        <a:pt x="139" y="816"/>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3" name="Freeform 1059"/>
                <p:cNvSpPr/>
                <p:nvPr/>
              </p:nvSpPr>
              <p:spPr bwMode="auto">
                <a:xfrm>
                  <a:off x="4212" y="3569"/>
                  <a:ext cx="100" cy="115"/>
                </a:xfrm>
                <a:custGeom>
                  <a:avLst/>
                  <a:gdLst/>
                  <a:ahLst/>
                  <a:cxnLst>
                    <a:cxn ang="0">
                      <a:pos x="69" y="224"/>
                    </a:cxn>
                    <a:cxn ang="0">
                      <a:pos x="88" y="230"/>
                    </a:cxn>
                    <a:cxn ang="0">
                      <a:pos x="108" y="230"/>
                    </a:cxn>
                    <a:cxn ang="0">
                      <a:pos x="127" y="226"/>
                    </a:cxn>
                    <a:cxn ang="0">
                      <a:pos x="144" y="219"/>
                    </a:cxn>
                    <a:cxn ang="0">
                      <a:pos x="160" y="207"/>
                    </a:cxn>
                    <a:cxn ang="0">
                      <a:pos x="175" y="193"/>
                    </a:cxn>
                    <a:cxn ang="0">
                      <a:pos x="186" y="175"/>
                    </a:cxn>
                    <a:cxn ang="0">
                      <a:pos x="194" y="154"/>
                    </a:cxn>
                    <a:cxn ang="0">
                      <a:pos x="199" y="130"/>
                    </a:cxn>
                    <a:cxn ang="0">
                      <a:pos x="199" y="108"/>
                    </a:cxn>
                    <a:cxn ang="0">
                      <a:pos x="196" y="87"/>
                    </a:cxn>
                    <a:cxn ang="0">
                      <a:pos x="191" y="65"/>
                    </a:cxn>
                    <a:cxn ang="0">
                      <a:pos x="180" y="46"/>
                    </a:cxn>
                    <a:cxn ang="0">
                      <a:pos x="167" y="30"/>
                    </a:cxn>
                    <a:cxn ang="0">
                      <a:pos x="151" y="16"/>
                    </a:cxn>
                    <a:cxn ang="0">
                      <a:pos x="134" y="6"/>
                    </a:cxn>
                    <a:cxn ang="0">
                      <a:pos x="113" y="0"/>
                    </a:cxn>
                    <a:cxn ang="0">
                      <a:pos x="94" y="0"/>
                    </a:cxn>
                    <a:cxn ang="0">
                      <a:pos x="74" y="4"/>
                    </a:cxn>
                    <a:cxn ang="0">
                      <a:pos x="57" y="14"/>
                    </a:cxn>
                    <a:cxn ang="0">
                      <a:pos x="39" y="26"/>
                    </a:cxn>
                    <a:cxn ang="0">
                      <a:pos x="26" y="42"/>
                    </a:cxn>
                    <a:cxn ang="0">
                      <a:pos x="14" y="59"/>
                    </a:cxn>
                    <a:cxn ang="0">
                      <a:pos x="5" y="81"/>
                    </a:cxn>
                    <a:cxn ang="0">
                      <a:pos x="0" y="103"/>
                    </a:cxn>
                    <a:cxn ang="0">
                      <a:pos x="0" y="124"/>
                    </a:cxn>
                    <a:cxn ang="0">
                      <a:pos x="3" y="146"/>
                    </a:cxn>
                    <a:cxn ang="0">
                      <a:pos x="10" y="165"/>
                    </a:cxn>
                    <a:cxn ang="0">
                      <a:pos x="20" y="185"/>
                    </a:cxn>
                    <a:cxn ang="0">
                      <a:pos x="34" y="201"/>
                    </a:cxn>
                    <a:cxn ang="0">
                      <a:pos x="50" y="215"/>
                    </a:cxn>
                    <a:cxn ang="0">
                      <a:pos x="69" y="224"/>
                    </a:cxn>
                    <a:cxn ang="0">
                      <a:pos x="65" y="224"/>
                    </a:cxn>
                    <a:cxn ang="0">
                      <a:pos x="69" y="224"/>
                    </a:cxn>
                  </a:cxnLst>
                  <a:rect l="0" t="0" r="r" b="b"/>
                  <a:pathLst>
                    <a:path w="199" h="230">
                      <a:moveTo>
                        <a:pt x="69" y="224"/>
                      </a:moveTo>
                      <a:lnTo>
                        <a:pt x="88" y="230"/>
                      </a:lnTo>
                      <a:lnTo>
                        <a:pt x="108" y="230"/>
                      </a:lnTo>
                      <a:lnTo>
                        <a:pt x="127" y="226"/>
                      </a:lnTo>
                      <a:lnTo>
                        <a:pt x="144" y="219"/>
                      </a:lnTo>
                      <a:lnTo>
                        <a:pt x="160" y="207"/>
                      </a:lnTo>
                      <a:lnTo>
                        <a:pt x="175" y="193"/>
                      </a:lnTo>
                      <a:lnTo>
                        <a:pt x="186" y="175"/>
                      </a:lnTo>
                      <a:lnTo>
                        <a:pt x="194" y="154"/>
                      </a:lnTo>
                      <a:lnTo>
                        <a:pt x="199" y="130"/>
                      </a:lnTo>
                      <a:lnTo>
                        <a:pt x="199" y="108"/>
                      </a:lnTo>
                      <a:lnTo>
                        <a:pt x="196" y="87"/>
                      </a:lnTo>
                      <a:lnTo>
                        <a:pt x="191" y="65"/>
                      </a:lnTo>
                      <a:lnTo>
                        <a:pt x="180" y="46"/>
                      </a:lnTo>
                      <a:lnTo>
                        <a:pt x="167" y="30"/>
                      </a:lnTo>
                      <a:lnTo>
                        <a:pt x="151" y="16"/>
                      </a:lnTo>
                      <a:lnTo>
                        <a:pt x="134" y="6"/>
                      </a:lnTo>
                      <a:lnTo>
                        <a:pt x="113" y="0"/>
                      </a:lnTo>
                      <a:lnTo>
                        <a:pt x="94" y="0"/>
                      </a:lnTo>
                      <a:lnTo>
                        <a:pt x="74" y="4"/>
                      </a:lnTo>
                      <a:lnTo>
                        <a:pt x="57" y="14"/>
                      </a:lnTo>
                      <a:lnTo>
                        <a:pt x="39" y="26"/>
                      </a:lnTo>
                      <a:lnTo>
                        <a:pt x="26" y="42"/>
                      </a:lnTo>
                      <a:lnTo>
                        <a:pt x="14" y="59"/>
                      </a:lnTo>
                      <a:lnTo>
                        <a:pt x="5" y="81"/>
                      </a:lnTo>
                      <a:lnTo>
                        <a:pt x="0" y="103"/>
                      </a:lnTo>
                      <a:lnTo>
                        <a:pt x="0" y="124"/>
                      </a:lnTo>
                      <a:lnTo>
                        <a:pt x="3" y="146"/>
                      </a:lnTo>
                      <a:lnTo>
                        <a:pt x="10" y="165"/>
                      </a:lnTo>
                      <a:lnTo>
                        <a:pt x="20" y="185"/>
                      </a:lnTo>
                      <a:lnTo>
                        <a:pt x="34" y="201"/>
                      </a:lnTo>
                      <a:lnTo>
                        <a:pt x="50" y="215"/>
                      </a:lnTo>
                      <a:lnTo>
                        <a:pt x="69" y="224"/>
                      </a:lnTo>
                      <a:lnTo>
                        <a:pt x="65" y="224"/>
                      </a:lnTo>
                      <a:lnTo>
                        <a:pt x="69" y="224"/>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4" name="Freeform 1060"/>
                <p:cNvSpPr/>
                <p:nvPr/>
              </p:nvSpPr>
              <p:spPr bwMode="auto">
                <a:xfrm>
                  <a:off x="4212" y="3127"/>
                  <a:ext cx="100" cy="115"/>
                </a:xfrm>
                <a:custGeom>
                  <a:avLst/>
                  <a:gdLst/>
                  <a:ahLst/>
                  <a:cxnLst>
                    <a:cxn ang="0">
                      <a:pos x="69" y="224"/>
                    </a:cxn>
                    <a:cxn ang="0">
                      <a:pos x="88" y="230"/>
                    </a:cxn>
                    <a:cxn ang="0">
                      <a:pos x="108" y="230"/>
                    </a:cxn>
                    <a:cxn ang="0">
                      <a:pos x="127" y="226"/>
                    </a:cxn>
                    <a:cxn ang="0">
                      <a:pos x="144" y="218"/>
                    </a:cxn>
                    <a:cxn ang="0">
                      <a:pos x="160" y="206"/>
                    </a:cxn>
                    <a:cxn ang="0">
                      <a:pos x="175" y="193"/>
                    </a:cxn>
                    <a:cxn ang="0">
                      <a:pos x="186" y="175"/>
                    </a:cxn>
                    <a:cxn ang="0">
                      <a:pos x="194" y="153"/>
                    </a:cxn>
                    <a:cxn ang="0">
                      <a:pos x="199" y="130"/>
                    </a:cxn>
                    <a:cxn ang="0">
                      <a:pos x="199" y="108"/>
                    </a:cxn>
                    <a:cxn ang="0">
                      <a:pos x="196" y="86"/>
                    </a:cxn>
                    <a:cxn ang="0">
                      <a:pos x="191" y="65"/>
                    </a:cxn>
                    <a:cxn ang="0">
                      <a:pos x="180" y="45"/>
                    </a:cxn>
                    <a:cxn ang="0">
                      <a:pos x="167" y="29"/>
                    </a:cxn>
                    <a:cxn ang="0">
                      <a:pos x="151" y="16"/>
                    </a:cxn>
                    <a:cxn ang="0">
                      <a:pos x="134" y="6"/>
                    </a:cxn>
                    <a:cxn ang="0">
                      <a:pos x="113" y="0"/>
                    </a:cxn>
                    <a:cxn ang="0">
                      <a:pos x="94" y="0"/>
                    </a:cxn>
                    <a:cxn ang="0">
                      <a:pos x="74" y="4"/>
                    </a:cxn>
                    <a:cxn ang="0">
                      <a:pos x="57" y="14"/>
                    </a:cxn>
                    <a:cxn ang="0">
                      <a:pos x="39" y="25"/>
                    </a:cxn>
                    <a:cxn ang="0">
                      <a:pos x="26" y="41"/>
                    </a:cxn>
                    <a:cxn ang="0">
                      <a:pos x="14" y="59"/>
                    </a:cxn>
                    <a:cxn ang="0">
                      <a:pos x="5" y="81"/>
                    </a:cxn>
                    <a:cxn ang="0">
                      <a:pos x="0" y="104"/>
                    </a:cxn>
                    <a:cxn ang="0">
                      <a:pos x="0" y="126"/>
                    </a:cxn>
                    <a:cxn ang="0">
                      <a:pos x="3" y="147"/>
                    </a:cxn>
                    <a:cxn ang="0">
                      <a:pos x="10" y="169"/>
                    </a:cxn>
                    <a:cxn ang="0">
                      <a:pos x="20" y="187"/>
                    </a:cxn>
                    <a:cxn ang="0">
                      <a:pos x="34" y="202"/>
                    </a:cxn>
                    <a:cxn ang="0">
                      <a:pos x="50" y="216"/>
                    </a:cxn>
                    <a:cxn ang="0">
                      <a:pos x="69" y="224"/>
                    </a:cxn>
                    <a:cxn ang="0">
                      <a:pos x="65" y="224"/>
                    </a:cxn>
                    <a:cxn ang="0">
                      <a:pos x="69" y="224"/>
                    </a:cxn>
                  </a:cxnLst>
                  <a:rect l="0" t="0" r="r" b="b"/>
                  <a:pathLst>
                    <a:path w="199" h="230">
                      <a:moveTo>
                        <a:pt x="69" y="224"/>
                      </a:moveTo>
                      <a:lnTo>
                        <a:pt x="88" y="230"/>
                      </a:lnTo>
                      <a:lnTo>
                        <a:pt x="108" y="230"/>
                      </a:lnTo>
                      <a:lnTo>
                        <a:pt x="127" y="226"/>
                      </a:lnTo>
                      <a:lnTo>
                        <a:pt x="144" y="218"/>
                      </a:lnTo>
                      <a:lnTo>
                        <a:pt x="160" y="206"/>
                      </a:lnTo>
                      <a:lnTo>
                        <a:pt x="175" y="193"/>
                      </a:lnTo>
                      <a:lnTo>
                        <a:pt x="186" y="175"/>
                      </a:lnTo>
                      <a:lnTo>
                        <a:pt x="194" y="153"/>
                      </a:lnTo>
                      <a:lnTo>
                        <a:pt x="199" y="130"/>
                      </a:lnTo>
                      <a:lnTo>
                        <a:pt x="199" y="108"/>
                      </a:lnTo>
                      <a:lnTo>
                        <a:pt x="196" y="86"/>
                      </a:lnTo>
                      <a:lnTo>
                        <a:pt x="191" y="65"/>
                      </a:lnTo>
                      <a:lnTo>
                        <a:pt x="180" y="45"/>
                      </a:lnTo>
                      <a:lnTo>
                        <a:pt x="167" y="29"/>
                      </a:lnTo>
                      <a:lnTo>
                        <a:pt x="151" y="16"/>
                      </a:lnTo>
                      <a:lnTo>
                        <a:pt x="134" y="6"/>
                      </a:lnTo>
                      <a:lnTo>
                        <a:pt x="113" y="0"/>
                      </a:lnTo>
                      <a:lnTo>
                        <a:pt x="94" y="0"/>
                      </a:lnTo>
                      <a:lnTo>
                        <a:pt x="74" y="4"/>
                      </a:lnTo>
                      <a:lnTo>
                        <a:pt x="57" y="14"/>
                      </a:lnTo>
                      <a:lnTo>
                        <a:pt x="39" y="25"/>
                      </a:lnTo>
                      <a:lnTo>
                        <a:pt x="26" y="41"/>
                      </a:lnTo>
                      <a:lnTo>
                        <a:pt x="14" y="59"/>
                      </a:lnTo>
                      <a:lnTo>
                        <a:pt x="5" y="81"/>
                      </a:lnTo>
                      <a:lnTo>
                        <a:pt x="0" y="104"/>
                      </a:lnTo>
                      <a:lnTo>
                        <a:pt x="0" y="126"/>
                      </a:lnTo>
                      <a:lnTo>
                        <a:pt x="3" y="147"/>
                      </a:lnTo>
                      <a:lnTo>
                        <a:pt x="10" y="169"/>
                      </a:lnTo>
                      <a:lnTo>
                        <a:pt x="20" y="187"/>
                      </a:lnTo>
                      <a:lnTo>
                        <a:pt x="34" y="202"/>
                      </a:lnTo>
                      <a:lnTo>
                        <a:pt x="50" y="216"/>
                      </a:lnTo>
                      <a:lnTo>
                        <a:pt x="69" y="224"/>
                      </a:lnTo>
                      <a:lnTo>
                        <a:pt x="65" y="224"/>
                      </a:lnTo>
                      <a:lnTo>
                        <a:pt x="69" y="224"/>
                      </a:lnTo>
                      <a:close/>
                    </a:path>
                  </a:pathLst>
                </a:custGeom>
                <a:grpFill/>
                <a:ln w="9525">
                  <a:noFill/>
                  <a:round/>
                </a:ln>
              </p:spPr>
              <p:txBody>
                <a:bodyPr/>
                <a:lstStyle/>
                <a:p>
                  <a:endParaRPr lang="en-GB">
                    <a:solidFill>
                      <a:schemeClr val="bg1"/>
                    </a:solidFill>
                    <a:cs typeface="Arial" panose="020B0604020202020204" pitchFamily="34" charset="0"/>
                  </a:endParaRPr>
                </a:p>
              </p:txBody>
            </p:sp>
            <p:sp>
              <p:nvSpPr>
                <p:cNvPr id="1048775" name="Rectangle 1061"/>
                <p:cNvSpPr>
                  <a:spLocks noChangeArrowheads="1"/>
                </p:cNvSpPr>
                <p:nvPr/>
              </p:nvSpPr>
              <p:spPr bwMode="auto">
                <a:xfrm>
                  <a:off x="3978" y="3628"/>
                  <a:ext cx="593" cy="90"/>
                </a:xfrm>
                <a:prstGeom prst="rect">
                  <a:avLst/>
                </a:prstGeom>
                <a:grpFill/>
                <a:ln w="9525">
                  <a:noFill/>
                  <a:miter lim="800000"/>
                </a:ln>
              </p:spPr>
              <p:txBody>
                <a:bodyPr/>
                <a:lstStyle/>
                <a:p>
                  <a:endParaRPr lang="en-GB">
                    <a:solidFill>
                      <a:schemeClr val="bg1"/>
                    </a:solidFill>
                    <a:cs typeface="Arial" panose="020B0604020202020204" pitchFamily="34" charset="0"/>
                  </a:endParaRPr>
                </a:p>
              </p:txBody>
            </p:sp>
            <p:sp>
              <p:nvSpPr>
                <p:cNvPr id="1048776" name="Rectangle 1062"/>
                <p:cNvSpPr>
                  <a:spLocks noChangeArrowheads="1"/>
                </p:cNvSpPr>
                <p:nvPr/>
              </p:nvSpPr>
              <p:spPr bwMode="auto">
                <a:xfrm>
                  <a:off x="3856" y="3693"/>
                  <a:ext cx="815" cy="83"/>
                </a:xfrm>
                <a:prstGeom prst="rect">
                  <a:avLst/>
                </a:prstGeom>
                <a:grpFill/>
                <a:ln w="9525">
                  <a:noFill/>
                  <a:miter lim="800000"/>
                </a:ln>
              </p:spPr>
              <p:txBody>
                <a:bodyPr/>
                <a:lstStyle/>
                <a:p>
                  <a:endParaRPr lang="en-GB">
                    <a:solidFill>
                      <a:schemeClr val="bg1"/>
                    </a:solidFill>
                    <a:cs typeface="Arial" panose="020B0604020202020204" pitchFamily="34" charset="0"/>
                  </a:endParaRPr>
                </a:p>
              </p:txBody>
            </p:sp>
            <p:sp>
              <p:nvSpPr>
                <p:cNvPr id="1048777" name="Freeform 1063"/>
                <p:cNvSpPr/>
                <p:nvPr/>
              </p:nvSpPr>
              <p:spPr bwMode="auto">
                <a:xfrm>
                  <a:off x="3736" y="3751"/>
                  <a:ext cx="1050" cy="57"/>
                </a:xfrm>
                <a:custGeom>
                  <a:avLst/>
                  <a:gdLst/>
                  <a:ahLst/>
                  <a:cxnLst>
                    <a:cxn ang="0">
                      <a:pos x="0" y="114"/>
                    </a:cxn>
                    <a:cxn ang="0">
                      <a:pos x="2099" y="114"/>
                    </a:cxn>
                    <a:cxn ang="0">
                      <a:pos x="2096" y="94"/>
                    </a:cxn>
                    <a:cxn ang="0">
                      <a:pos x="2089" y="75"/>
                    </a:cxn>
                    <a:cxn ang="0">
                      <a:pos x="2080" y="57"/>
                    </a:cxn>
                    <a:cxn ang="0">
                      <a:pos x="2068" y="39"/>
                    </a:cxn>
                    <a:cxn ang="0">
                      <a:pos x="2055" y="24"/>
                    </a:cxn>
                    <a:cxn ang="0">
                      <a:pos x="2039" y="12"/>
                    </a:cxn>
                    <a:cxn ang="0">
                      <a:pos x="2022" y="2"/>
                    </a:cxn>
                    <a:cxn ang="0">
                      <a:pos x="2003" y="0"/>
                    </a:cxn>
                    <a:cxn ang="0">
                      <a:pos x="100" y="0"/>
                    </a:cxn>
                    <a:cxn ang="0">
                      <a:pos x="83" y="2"/>
                    </a:cxn>
                    <a:cxn ang="0">
                      <a:pos x="66" y="6"/>
                    </a:cxn>
                    <a:cxn ang="0">
                      <a:pos x="50" y="16"/>
                    </a:cxn>
                    <a:cxn ang="0">
                      <a:pos x="35" y="28"/>
                    </a:cxn>
                    <a:cxn ang="0">
                      <a:pos x="23" y="43"/>
                    </a:cxn>
                    <a:cxn ang="0">
                      <a:pos x="12" y="63"/>
                    </a:cxn>
                    <a:cxn ang="0">
                      <a:pos x="6" y="86"/>
                    </a:cxn>
                    <a:cxn ang="0">
                      <a:pos x="0" y="114"/>
                    </a:cxn>
                  </a:cxnLst>
                  <a:rect l="0" t="0" r="r" b="b"/>
                  <a:pathLst>
                    <a:path w="2099" h="114">
                      <a:moveTo>
                        <a:pt x="0" y="114"/>
                      </a:moveTo>
                      <a:lnTo>
                        <a:pt x="2099" y="114"/>
                      </a:lnTo>
                      <a:lnTo>
                        <a:pt x="2096" y="94"/>
                      </a:lnTo>
                      <a:lnTo>
                        <a:pt x="2089" y="75"/>
                      </a:lnTo>
                      <a:lnTo>
                        <a:pt x="2080" y="57"/>
                      </a:lnTo>
                      <a:lnTo>
                        <a:pt x="2068" y="39"/>
                      </a:lnTo>
                      <a:lnTo>
                        <a:pt x="2055" y="24"/>
                      </a:lnTo>
                      <a:lnTo>
                        <a:pt x="2039" y="12"/>
                      </a:lnTo>
                      <a:lnTo>
                        <a:pt x="2022" y="2"/>
                      </a:lnTo>
                      <a:lnTo>
                        <a:pt x="2003" y="0"/>
                      </a:lnTo>
                      <a:lnTo>
                        <a:pt x="100" y="0"/>
                      </a:lnTo>
                      <a:lnTo>
                        <a:pt x="83" y="2"/>
                      </a:lnTo>
                      <a:lnTo>
                        <a:pt x="66" y="6"/>
                      </a:lnTo>
                      <a:lnTo>
                        <a:pt x="50" y="16"/>
                      </a:lnTo>
                      <a:lnTo>
                        <a:pt x="35" y="28"/>
                      </a:lnTo>
                      <a:lnTo>
                        <a:pt x="23" y="43"/>
                      </a:lnTo>
                      <a:lnTo>
                        <a:pt x="12" y="63"/>
                      </a:lnTo>
                      <a:lnTo>
                        <a:pt x="6" y="86"/>
                      </a:lnTo>
                      <a:lnTo>
                        <a:pt x="0" y="114"/>
                      </a:lnTo>
                      <a:close/>
                    </a:path>
                  </a:pathLst>
                </a:custGeom>
                <a:grpFill/>
                <a:ln w="9525">
                  <a:noFill/>
                  <a:round/>
                </a:ln>
              </p:spPr>
              <p:txBody>
                <a:bodyPr/>
                <a:lstStyle/>
                <a:p>
                  <a:endParaRPr lang="en-GB">
                    <a:solidFill>
                      <a:schemeClr val="bg1"/>
                    </a:solidFill>
                    <a:cs typeface="Arial" panose="020B0604020202020204" pitchFamily="34" charset="0"/>
                  </a:endParaRPr>
                </a:p>
              </p:txBody>
            </p:sp>
          </p:grpSp>
          <p:sp>
            <p:nvSpPr>
              <p:cNvPr id="1048778" name="Text Box 1064"/>
              <p:cNvSpPr txBox="1">
                <a:spLocks noChangeArrowheads="1"/>
              </p:cNvSpPr>
              <p:nvPr/>
            </p:nvSpPr>
            <p:spPr bwMode="auto">
              <a:xfrm>
                <a:off x="4543" y="2591"/>
                <a:ext cx="472" cy="281"/>
              </a:xfrm>
              <a:prstGeom prst="rect">
                <a:avLst/>
              </a:prstGeom>
              <a:grpFill/>
              <a:ln w="9525">
                <a:noFill/>
                <a:miter lim="800000"/>
              </a:ln>
              <a:effectLst/>
            </p:spPr>
            <p:txBody>
              <a:bodyPr wrap="none">
                <a:spAutoFit/>
              </a:bodyPr>
              <a:lstStyle/>
              <a:p>
                <a:r>
                  <a:rPr lang="zh-CN" altLang="en-GB" dirty="0">
                    <a:solidFill>
                      <a:schemeClr val="bg1"/>
                    </a:solidFill>
                    <a:latin typeface="Arial" panose="020B0604020202020204" pitchFamily="34" charset="0"/>
                    <a:cs typeface="Arial" panose="020B0604020202020204" pitchFamily="34" charset="0"/>
                  </a:rPr>
                  <a:t>便利</a:t>
                </a:r>
              </a:p>
            </p:txBody>
          </p:sp>
          <p:sp>
            <p:nvSpPr>
              <p:cNvPr id="1048779" name="Text Box 1065"/>
              <p:cNvSpPr txBox="1">
                <a:spLocks noChangeArrowheads="1"/>
              </p:cNvSpPr>
              <p:nvPr/>
            </p:nvSpPr>
            <p:spPr bwMode="auto">
              <a:xfrm>
                <a:off x="3390" y="2395"/>
                <a:ext cx="660" cy="281"/>
              </a:xfrm>
              <a:prstGeom prst="rect">
                <a:avLst/>
              </a:prstGeom>
              <a:grpFill/>
              <a:ln w="9525">
                <a:noFill/>
                <a:miter lim="800000"/>
              </a:ln>
              <a:effectLst/>
            </p:spPr>
            <p:txBody>
              <a:bodyPr>
                <a:spAutoFit/>
              </a:bodyPr>
              <a:lstStyle/>
              <a:p>
                <a:pPr algn="ctr"/>
                <a:r>
                  <a:rPr lang="zh-CN" altLang="en-GB" dirty="0">
                    <a:solidFill>
                      <a:schemeClr val="bg1"/>
                    </a:solidFill>
                    <a:latin typeface="Arial" panose="020B0604020202020204" pitchFamily="34" charset="0"/>
                    <a:cs typeface="Arial" panose="020B0604020202020204" pitchFamily="34" charset="0"/>
                  </a:rPr>
                  <a:t>视力</a:t>
                </a:r>
              </a:p>
            </p:txBody>
          </p:sp>
        </p:grpSp>
      </p:grpSp>
      <p:sp>
        <p:nvSpPr>
          <p:cNvPr id="1048780" name="Rectangle 41"/>
          <p:cNvSpPr>
            <a:spLocks noChangeArrowheads="1"/>
          </p:cNvSpPr>
          <p:nvPr/>
        </p:nvSpPr>
        <p:spPr bwMode="auto">
          <a:xfrm>
            <a:off x="983765" y="745210"/>
            <a:ext cx="7169177" cy="396239"/>
          </a:xfrm>
          <a:prstGeom prst="rect">
            <a:avLst/>
          </a:prstGeom>
          <a:noFill/>
          <a:ln w="9525">
            <a:noFill/>
            <a:miter lim="800000"/>
          </a:ln>
        </p:spPr>
        <p:txBody>
          <a:bodyPr wrap="square">
            <a:spAutoFit/>
          </a:bodyPr>
          <a:lstStyle/>
          <a:p>
            <a:pPr algn="ctr"/>
            <a:r>
              <a:rPr lang="zh-CN" altLang="en-GB" b="1" dirty="0">
                <a:solidFill>
                  <a:srgbClr val="5C6F7B"/>
                </a:solidFill>
                <a:latin typeface="Arial" panose="020B0604020202020204" pitchFamily="34" charset="0"/>
                <a:cs typeface="Arial" panose="020B0604020202020204" pitchFamily="34" charset="0"/>
              </a:rPr>
              <a:t>如有必要</a:t>
            </a:r>
            <a:r>
              <a:rPr lang="en-GB" b="1" dirty="0">
                <a:solidFill>
                  <a:srgbClr val="5C6F7B"/>
                </a:solidFill>
                <a:latin typeface="Arial" panose="020B0604020202020204" pitchFamily="34" charset="0"/>
                <a:cs typeface="Arial" panose="020B0604020202020204" pitchFamily="34" charset="0"/>
              </a:rPr>
              <a:t>, </a:t>
            </a:r>
            <a:r>
              <a:rPr lang="zh-CN" altLang="en-GB" b="1" dirty="0">
                <a:solidFill>
                  <a:srgbClr val="5C6F7B"/>
                </a:solidFill>
                <a:latin typeface="Arial" panose="020B0604020202020204" pitchFamily="34" charset="0"/>
                <a:cs typeface="Arial" panose="020B0604020202020204" pitchFamily="34" charset="0"/>
              </a:rPr>
              <a:t>解释接触镜的</a:t>
            </a:r>
            <a:r>
              <a:rPr lang="en-GB" dirty="0">
                <a:solidFill>
                  <a:srgbClr val="5C6F7B"/>
                </a:solidFill>
                <a:latin typeface="Arial" panose="020B0604020202020204" pitchFamily="34" charset="0"/>
                <a:cs typeface="Arial" panose="020B0604020202020204" pitchFamily="34" charset="0"/>
              </a:rPr>
              <a:t> </a:t>
            </a:r>
            <a:r>
              <a:rPr lang="zh-CN" altLang="en-GB" dirty="0">
                <a:solidFill>
                  <a:srgbClr val="FF0000"/>
                </a:solidFill>
                <a:latin typeface="Arial" panose="020B0604020202020204" pitchFamily="34" charset="0"/>
                <a:cs typeface="Arial" panose="020B0604020202020204" pitchFamily="34" charset="0"/>
              </a:rPr>
              <a:t>用途限制</a:t>
            </a:r>
          </a:p>
        </p:txBody>
      </p:sp>
      <p:sp>
        <p:nvSpPr>
          <p:cNvPr id="1048781" name="Rectangle 44"/>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GB" sz="2800" dirty="0">
                <a:solidFill>
                  <a:schemeClr val="bg1"/>
                </a:solidFill>
                <a:latin typeface="Arial" panose="020B0604020202020204" pitchFamily="34" charset="0"/>
                <a:cs typeface="Arial" panose="020B0604020202020204" pitchFamily="34" charset="0"/>
              </a:rPr>
              <a:t>问问题</a:t>
            </a:r>
            <a:r>
              <a:rPr lang="en-GB" sz="2800" dirty="0">
                <a:solidFill>
                  <a:schemeClr val="bg1"/>
                </a:solidFill>
                <a:latin typeface="Arial" panose="020B0604020202020204" pitchFamily="34" charset="0"/>
                <a:cs typeface="Arial" panose="020B0604020202020204" pitchFamily="34" charset="0"/>
              </a:rPr>
              <a:t>, </a:t>
            </a:r>
            <a:r>
              <a:rPr lang="zh-CN" altLang="en-GB" sz="2800" dirty="0">
                <a:solidFill>
                  <a:schemeClr val="bg1"/>
                </a:solidFill>
                <a:latin typeface="Arial" panose="020B0604020202020204" pitchFamily="34" charset="0"/>
                <a:cs typeface="Arial" panose="020B0604020202020204" pitchFamily="34" charset="0"/>
              </a:rPr>
              <a:t>确定需求</a:t>
            </a:r>
          </a:p>
        </p:txBody>
      </p:sp>
      <p:sp>
        <p:nvSpPr>
          <p:cNvPr id="1048782" name="Rectangle 1"/>
          <p:cNvSpPr/>
          <p:nvPr/>
        </p:nvSpPr>
        <p:spPr>
          <a:xfrm>
            <a:off x="983765" y="5299363"/>
            <a:ext cx="7980723" cy="751840"/>
          </a:xfrm>
          <a:prstGeom prst="rect">
            <a:avLst/>
          </a:prstGeom>
        </p:spPr>
        <p:txBody>
          <a:bodyPr wrap="square">
            <a:spAutoFit/>
          </a:bodyPr>
          <a:lstStyle/>
          <a:p>
            <a:pPr lvl="1">
              <a:spcBef>
                <a:spcPts val="600"/>
              </a:spcBef>
              <a:spcAft>
                <a:spcPts val="600"/>
              </a:spcAft>
              <a:buClr>
                <a:schemeClr val="bg1">
                  <a:lumMod val="50000"/>
                </a:schemeClr>
              </a:buClr>
            </a:pPr>
            <a:r>
              <a:rPr lang="zh-CN" altLang="en-GB" sz="2000" b="1" dirty="0">
                <a:solidFill>
                  <a:srgbClr val="5C6F7B"/>
                </a:solidFill>
                <a:latin typeface="Arial" panose="020B0604020202020204" pitchFamily="34" charset="0"/>
                <a:cs typeface="Arial" panose="020B0604020202020204" pitchFamily="34" charset="0"/>
              </a:rPr>
              <a:t>询问开放性问题</a:t>
            </a:r>
            <a:r>
              <a:rPr lang="en-GB" sz="2000" b="1" i="1" dirty="0">
                <a:solidFill>
                  <a:srgbClr val="5C6F7B"/>
                </a:solidFill>
                <a:latin typeface="Arial" panose="020B0604020202020204" pitchFamily="34" charset="0"/>
                <a:cs typeface="Arial" panose="020B0604020202020204" pitchFamily="34" charset="0"/>
              </a:rPr>
              <a:t> </a:t>
            </a:r>
            <a:r>
              <a:rPr lang="en-GB" sz="2000" b="1" dirty="0">
                <a:solidFill>
                  <a:srgbClr val="5C6F7B"/>
                </a:solidFill>
                <a:latin typeface="Arial" panose="020B0604020202020204" pitchFamily="34" charset="0"/>
                <a:cs typeface="Arial" panose="020B0604020202020204" pitchFamily="34" charset="0"/>
              </a:rPr>
              <a:t>(</a:t>
            </a:r>
            <a:r>
              <a:rPr lang="zh-CN" altLang="en-GB" sz="2000" b="1" dirty="0">
                <a:solidFill>
                  <a:srgbClr val="5C6F7B"/>
                </a:solidFill>
                <a:latin typeface="Arial" panose="020B0604020202020204" pitchFamily="34" charset="0"/>
                <a:cs typeface="Arial" panose="020B0604020202020204" pitchFamily="34" charset="0"/>
              </a:rPr>
              <a:t>必</a:t>
            </a:r>
            <a:r>
              <a:rPr lang="zh-CN" altLang="en-US" sz="2000" b="1" dirty="0">
                <a:solidFill>
                  <a:srgbClr val="5C6F7B"/>
                </a:solidFill>
                <a:latin typeface="Arial" panose="020B0604020202020204" pitchFamily="34" charset="0"/>
                <a:cs typeface="Arial" panose="020B0604020202020204" pitchFamily="34" charset="0"/>
              </a:rPr>
              <a:t>需提供</a:t>
            </a:r>
            <a:r>
              <a:rPr lang="en-GB" sz="2000" b="1" dirty="0">
                <a:solidFill>
                  <a:srgbClr val="5C6F7B"/>
                </a:solidFill>
                <a:latin typeface="Arial" panose="020B0604020202020204" pitchFamily="34" charset="0"/>
                <a:cs typeface="Arial" panose="020B0604020202020204" pitchFamily="34" charset="0"/>
              </a:rPr>
              <a:t> </a:t>
            </a:r>
            <a:r>
              <a:rPr lang="en-GB" sz="2000" b="1" dirty="0">
                <a:solidFill>
                  <a:srgbClr val="5C6F7B"/>
                </a:solidFill>
                <a:latin typeface="Arial" panose="020B0604020202020204" pitchFamily="34" charset="0"/>
                <a:cs typeface="Arial" panose="020B0604020202020204" pitchFamily="34" charset="0"/>
                <a:sym typeface="Symbol" panose="05050102010706020507"/>
              </a:rPr>
              <a:t> </a:t>
            </a:r>
            <a:r>
              <a:rPr lang="zh-CN" altLang="en-GB" sz="2000" b="1" dirty="0">
                <a:solidFill>
                  <a:srgbClr val="5C6F7B"/>
                </a:solidFill>
                <a:latin typeface="Arial" panose="020B0604020202020204" pitchFamily="34" charset="0"/>
                <a:cs typeface="Arial" panose="020B0604020202020204" pitchFamily="34" charset="0"/>
                <a:sym typeface="Symbol" panose="05050102010706020507"/>
              </a:rPr>
              <a:t>一些</a:t>
            </a:r>
            <a:r>
              <a:rPr lang="en-GB" sz="2000" b="1" dirty="0">
                <a:solidFill>
                  <a:srgbClr val="5C6F7B"/>
                </a:solidFill>
                <a:latin typeface="Arial" panose="020B0604020202020204" pitchFamily="34" charset="0"/>
                <a:cs typeface="Arial" panose="020B0604020202020204" pitchFamily="34" charset="0"/>
                <a:sym typeface="Symbol" panose="05050102010706020507"/>
              </a:rPr>
              <a:t> </a:t>
            </a:r>
            <a:r>
              <a:rPr lang="en-GB" sz="2000" b="1" dirty="0">
                <a:solidFill>
                  <a:srgbClr val="5C6F7B"/>
                </a:solidFill>
                <a:latin typeface="Arial" panose="020B0604020202020204" pitchFamily="34" charset="0"/>
                <a:cs typeface="Arial" panose="020B0604020202020204" pitchFamily="34" charset="0"/>
              </a:rPr>
              <a:t>‘</a:t>
            </a:r>
            <a:r>
              <a:rPr lang="zh-CN" altLang="en-GB" sz="2000" b="1" dirty="0">
                <a:solidFill>
                  <a:srgbClr val="5C6F7B"/>
                </a:solidFill>
                <a:latin typeface="Arial" panose="020B0604020202020204" pitchFamily="34" charset="0"/>
                <a:cs typeface="Arial" panose="020B0604020202020204" pitchFamily="34" charset="0"/>
              </a:rPr>
              <a:t>信息</a:t>
            </a:r>
            <a:r>
              <a:rPr lang="en-GB" sz="2000" b="1" dirty="0">
                <a:solidFill>
                  <a:srgbClr val="5C6F7B"/>
                </a:solidFill>
                <a:latin typeface="Arial" panose="020B0604020202020204" pitchFamily="34" charset="0"/>
                <a:cs typeface="Arial" panose="020B0604020202020204" pitchFamily="34" charset="0"/>
              </a:rPr>
              <a:t>’)</a:t>
            </a:r>
            <a:br>
              <a:rPr lang="en-GB" sz="2000" b="1" dirty="0">
                <a:solidFill>
                  <a:srgbClr val="5C6F7B"/>
                </a:solidFill>
                <a:latin typeface="Arial" panose="020B0604020202020204" pitchFamily="34" charset="0"/>
                <a:cs typeface="Arial" panose="020B0604020202020204" pitchFamily="34" charset="0"/>
              </a:rPr>
            </a:br>
            <a:r>
              <a:rPr lang="zh-CN" altLang="en-GB" sz="2000" b="1" dirty="0">
                <a:solidFill>
                  <a:srgbClr val="FF0000"/>
                </a:solidFill>
                <a:latin typeface="Arial" panose="020B0604020202020204" pitchFamily="34" charset="0"/>
                <a:cs typeface="Arial" panose="020B0604020202020204" pitchFamily="34" charset="0"/>
              </a:rPr>
              <a:t>不要问</a:t>
            </a:r>
            <a:r>
              <a:rPr lang="zh-CN" altLang="en-GB" sz="2000" b="1" dirty="0">
                <a:solidFill>
                  <a:srgbClr val="5C6F7B"/>
                </a:solidFill>
                <a:latin typeface="Arial" panose="020B0604020202020204" pitchFamily="34" charset="0"/>
                <a:cs typeface="Arial" panose="020B0604020202020204" pitchFamily="34" charset="0"/>
              </a:rPr>
              <a:t>封闭性问题</a:t>
            </a:r>
            <a:r>
              <a:rPr lang="en-GB" sz="2000" b="1" i="1" dirty="0">
                <a:solidFill>
                  <a:srgbClr val="5C6F7B"/>
                </a:solidFill>
                <a:latin typeface="Arial" panose="020B0604020202020204" pitchFamily="34" charset="0"/>
                <a:cs typeface="Arial" panose="020B0604020202020204" pitchFamily="34" charset="0"/>
              </a:rPr>
              <a:t> </a:t>
            </a:r>
            <a:r>
              <a:rPr lang="en-GB" sz="2000" b="1" dirty="0">
                <a:solidFill>
                  <a:srgbClr val="5C6F7B"/>
                </a:solidFill>
                <a:latin typeface="Arial" panose="020B0604020202020204" pitchFamily="34" charset="0"/>
                <a:cs typeface="Arial" panose="020B0604020202020204" pitchFamily="34" charset="0"/>
              </a:rPr>
              <a:t>(</a:t>
            </a:r>
            <a:r>
              <a:rPr lang="zh-CN" altLang="en-GB" sz="2000" b="1" dirty="0">
                <a:solidFill>
                  <a:srgbClr val="5C6F7B"/>
                </a:solidFill>
                <a:latin typeface="Arial" panose="020B0604020202020204" pitchFamily="34" charset="0"/>
                <a:cs typeface="Arial" panose="020B0604020202020204" pitchFamily="34" charset="0"/>
              </a:rPr>
              <a:t>只需要回答</a:t>
            </a:r>
            <a:r>
              <a:rPr lang="zh-CN" altLang="en-GB" sz="2000" b="1" dirty="0">
                <a:solidFill>
                  <a:srgbClr val="00B050"/>
                </a:solidFill>
                <a:latin typeface="Arial" panose="020B0604020202020204" pitchFamily="34" charset="0"/>
                <a:cs typeface="Arial" panose="020B0604020202020204" pitchFamily="34" charset="0"/>
              </a:rPr>
              <a:t>是</a:t>
            </a:r>
            <a:r>
              <a:rPr lang="en-GB" sz="2000" b="1" dirty="0">
                <a:solidFill>
                  <a:srgbClr val="5C6F7B"/>
                </a:solidFill>
                <a:latin typeface="Arial" panose="020B0604020202020204" pitchFamily="34" charset="0"/>
                <a:cs typeface="Arial" panose="020B0604020202020204" pitchFamily="34" charset="0"/>
              </a:rPr>
              <a:t> </a:t>
            </a:r>
            <a:r>
              <a:rPr lang="zh-CN" altLang="en-GB" sz="2000" b="1" dirty="0">
                <a:solidFill>
                  <a:srgbClr val="5C6F7B"/>
                </a:solidFill>
                <a:latin typeface="Arial" panose="020B0604020202020204" pitchFamily="34" charset="0"/>
                <a:cs typeface="Arial" panose="020B0604020202020204" pitchFamily="34" charset="0"/>
              </a:rPr>
              <a:t>或</a:t>
            </a:r>
            <a:r>
              <a:rPr lang="en-GB" sz="2000" b="1" dirty="0">
                <a:solidFill>
                  <a:srgbClr val="5C6F7B"/>
                </a:solidFill>
                <a:latin typeface="Arial" panose="020B0604020202020204" pitchFamily="34" charset="0"/>
                <a:cs typeface="Arial" panose="020B0604020202020204" pitchFamily="34" charset="0"/>
              </a:rPr>
              <a:t> </a:t>
            </a:r>
            <a:r>
              <a:rPr lang="zh-CN" altLang="en-GB" sz="2000" b="1" dirty="0">
                <a:solidFill>
                  <a:srgbClr val="FF0000"/>
                </a:solidFill>
                <a:latin typeface="Arial" panose="020B0604020202020204" pitchFamily="34" charset="0"/>
                <a:cs typeface="Arial" panose="020B0604020202020204" pitchFamily="34" charset="0"/>
              </a:rPr>
              <a:t>否</a:t>
            </a:r>
            <a:r>
              <a:rPr lang="en-GB" sz="2000" b="1" dirty="0">
                <a:solidFill>
                  <a:srgbClr val="5C6F7B"/>
                </a:solidFill>
                <a:latin typeface="Arial" panose="020B0604020202020204" pitchFamily="34" charset="0"/>
                <a:cs typeface="Arial" panose="020B0604020202020204" pitchFamily="34" charset="0"/>
              </a:rPr>
              <a: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6" name="Rectangle 4"/>
          <p:cNvSpPr/>
          <p:nvPr/>
        </p:nvSpPr>
        <p:spPr>
          <a:xfrm>
            <a:off x="323850" y="1279525"/>
            <a:ext cx="8604250" cy="4676140"/>
          </a:xfrm>
          <a:prstGeom prst="rect">
            <a:avLst/>
          </a:prstGeom>
        </p:spPr>
        <p:txBody>
          <a:bodyPr>
            <a:spAutoFit/>
          </a:bodyPr>
          <a:lstStyle/>
          <a:p>
            <a:pPr>
              <a:spcBef>
                <a:spcPts val="600"/>
              </a:spcBef>
              <a:spcAft>
                <a:spcPts val="600"/>
              </a:spcAft>
              <a:buClr>
                <a:schemeClr val="bg1">
                  <a:lumMod val="50000"/>
                </a:schemeClr>
              </a:buClr>
              <a:buFont typeface="Arial" panose="020B0604020202020204" pitchFamily="34" charset="0"/>
              <a:buChar char="•"/>
            </a:pPr>
            <a:r>
              <a:rPr lang="en-GB" sz="24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计划全天还是部分时间</a:t>
            </a:r>
            <a:r>
              <a:rPr lang="zh-CN" altLang="en-GB" sz="2000" dirty="0">
                <a:solidFill>
                  <a:srgbClr val="5C6F7B"/>
                </a:solidFill>
                <a:latin typeface="Arial" panose="020B0604020202020204" pitchFamily="34" charset="0"/>
              </a:rPr>
              <a:t>配戴接触镜</a:t>
            </a:r>
            <a:r>
              <a:rPr lang="en-GB" sz="2000" dirty="0">
                <a:solidFill>
                  <a:srgbClr val="5C6F7B"/>
                </a:solidFill>
                <a:latin typeface="Arial" panose="020B0604020202020204" pitchFamily="34" charset="0"/>
              </a:rPr>
              <a:t>? </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患者的视觉</a:t>
            </a:r>
            <a:r>
              <a:rPr lang="zh-CN" altLang="en-US" sz="2000" dirty="0">
                <a:solidFill>
                  <a:srgbClr val="5C6F7B"/>
                </a:solidFill>
                <a:latin typeface="Arial" panose="020B0604020202020204" pitchFamily="34" charset="0"/>
              </a:rPr>
              <a:t>优先顺序</a:t>
            </a:r>
            <a:r>
              <a:rPr lang="zh-CN" altLang="en-GB" sz="2000" dirty="0">
                <a:solidFill>
                  <a:srgbClr val="5C6F7B"/>
                </a:solidFill>
                <a:latin typeface="Arial" panose="020B0604020202020204" pitchFamily="34" charset="0"/>
              </a:rPr>
              <a:t>是什么</a:t>
            </a:r>
            <a:r>
              <a:rPr lang="en-GB" sz="2000" dirty="0">
                <a:solidFill>
                  <a:srgbClr val="5C6F7B"/>
                </a:solidFill>
                <a:latin typeface="Arial" panose="020B0604020202020204" pitchFamily="34" charset="0"/>
              </a:rPr>
              <a:t>?</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会有眼干的症状吗</a:t>
            </a:r>
            <a:r>
              <a:rPr lang="en-GB" sz="2000" dirty="0">
                <a:solidFill>
                  <a:srgbClr val="5C6F7B"/>
                </a:solidFill>
                <a:latin typeface="Arial" panose="020B0604020202020204" pitchFamily="34" charset="0"/>
              </a:rPr>
              <a:t>? </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日常活动会对戴镜</a:t>
            </a:r>
            <a:r>
              <a:rPr lang="zh-CN" altLang="en-US" sz="2000" dirty="0">
                <a:solidFill>
                  <a:srgbClr val="5C6F7B"/>
                </a:solidFill>
                <a:latin typeface="Arial" panose="020B0604020202020204" pitchFamily="34" charset="0"/>
              </a:rPr>
              <a:t>偏好</a:t>
            </a:r>
            <a:r>
              <a:rPr lang="zh-CN" altLang="en-GB" sz="2000" dirty="0">
                <a:solidFill>
                  <a:srgbClr val="5C6F7B"/>
                </a:solidFill>
                <a:latin typeface="Arial" panose="020B0604020202020204" pitchFamily="34" charset="0"/>
              </a:rPr>
              <a:t>产生影响吗</a:t>
            </a:r>
            <a:r>
              <a:rPr lang="en-GB" sz="2000" dirty="0">
                <a:solidFill>
                  <a:srgbClr val="5C6F7B"/>
                </a:solidFill>
                <a:latin typeface="Arial" panose="020B0604020202020204" pitchFamily="34" charset="0"/>
              </a:rPr>
              <a:t>? </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他们是敏锐的观察者还是没有什么特别的视觉需求</a:t>
            </a:r>
            <a:r>
              <a:rPr lang="en-GB" sz="2000" dirty="0">
                <a:solidFill>
                  <a:srgbClr val="5C6F7B"/>
                </a:solidFill>
                <a:latin typeface="Arial" panose="020B0604020202020204" pitchFamily="34" charset="0"/>
              </a:rPr>
              <a:t>? </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有多大的散光</a:t>
            </a:r>
            <a:r>
              <a:rPr lang="en-GB" sz="2000" dirty="0">
                <a:solidFill>
                  <a:srgbClr val="5C6F7B"/>
                </a:solidFill>
                <a:latin typeface="Arial" panose="020B0604020202020204" pitchFamily="34" charset="0"/>
              </a:rPr>
              <a:t>? </a:t>
            </a:r>
          </a:p>
          <a:p>
            <a:pPr>
              <a:spcBef>
                <a:spcPts val="600"/>
              </a:spcBef>
              <a:spcAft>
                <a:spcPts val="600"/>
              </a:spcAft>
              <a:buClr>
                <a:schemeClr val="bg1">
                  <a:lumMod val="50000"/>
                </a:schemeClr>
              </a:buClr>
              <a:buFont typeface="Arial" panose="020B0604020202020204" pitchFamily="34" charset="0"/>
              <a:buChar char="•"/>
            </a:pP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每天</a:t>
            </a:r>
            <a:r>
              <a:rPr lang="zh-CN" altLang="en-US" sz="2000" dirty="0">
                <a:solidFill>
                  <a:srgbClr val="5C6F7B"/>
                </a:solidFill>
                <a:latin typeface="Arial" panose="020B0604020202020204" pitchFamily="34" charset="0"/>
              </a:rPr>
              <a:t>使</a:t>
            </a:r>
            <a:r>
              <a:rPr lang="zh-CN" altLang="en-GB" sz="2000" dirty="0">
                <a:solidFill>
                  <a:srgbClr val="5C6F7B"/>
                </a:solidFill>
                <a:latin typeface="Arial" panose="020B0604020202020204" pitchFamily="34" charset="0"/>
              </a:rPr>
              <a:t>用</a:t>
            </a:r>
            <a:r>
              <a:rPr lang="zh-CN" altLang="en-US" sz="2000" dirty="0">
                <a:solidFill>
                  <a:srgbClr val="5C6F7B"/>
                </a:solidFill>
                <a:latin typeface="Arial" panose="020B0604020202020204" pitchFamily="34" charset="0"/>
              </a:rPr>
              <a:t>多久</a:t>
            </a:r>
            <a:r>
              <a:rPr lang="zh-CN" altLang="en-GB" sz="2000" dirty="0">
                <a:solidFill>
                  <a:srgbClr val="5C6F7B"/>
                </a:solidFill>
                <a:latin typeface="Arial" panose="020B0604020202020204" pitchFamily="34" charset="0"/>
              </a:rPr>
              <a:t>电脑或电子产品</a:t>
            </a:r>
            <a:r>
              <a:rPr lang="en-GB" sz="2000" dirty="0">
                <a:solidFill>
                  <a:srgbClr val="5C6F7B"/>
                </a:solidFill>
                <a:latin typeface="Arial" panose="020B0604020202020204" pitchFamily="34" charset="0"/>
              </a:rPr>
              <a:t>? </a:t>
            </a:r>
          </a:p>
          <a:p>
            <a:pPr lvl="1">
              <a:spcBef>
                <a:spcPts val="600"/>
              </a:spcBef>
              <a:spcAft>
                <a:spcPts val="600"/>
              </a:spcAft>
              <a:buClr>
                <a:schemeClr val="bg1">
                  <a:lumMod val="50000"/>
                </a:schemeClr>
              </a:buClr>
            </a:pPr>
            <a:r>
              <a:rPr lang="en-GB" sz="2000" dirty="0">
                <a:solidFill>
                  <a:srgbClr val="5C6F7B"/>
                </a:solidFill>
                <a:latin typeface="Arial" panose="020B0604020202020204" pitchFamily="34" charset="0"/>
              </a:rPr>
              <a:t> </a:t>
            </a:r>
          </a:p>
          <a:p>
            <a:pPr lvl="1">
              <a:spcBef>
                <a:spcPts val="600"/>
              </a:spcBef>
              <a:spcAft>
                <a:spcPts val="600"/>
              </a:spcAft>
              <a:buClr>
                <a:schemeClr val="bg1">
                  <a:lumMod val="50000"/>
                </a:schemeClr>
              </a:buClr>
            </a:pPr>
            <a:r>
              <a:rPr lang="en-GB" sz="2000" b="1" dirty="0">
                <a:solidFill>
                  <a:srgbClr val="5C6F7B"/>
                </a:solidFill>
                <a:latin typeface="Arial" panose="020B0604020202020204" pitchFamily="34" charset="0"/>
              </a:rPr>
              <a:t>	</a:t>
            </a:r>
            <a:r>
              <a:rPr lang="zh-CN" altLang="en-GB" sz="2000" b="1" dirty="0">
                <a:solidFill>
                  <a:srgbClr val="5C6F7B"/>
                </a:solidFill>
                <a:latin typeface="Arial" panose="020B0604020202020204" pitchFamily="34" charset="0"/>
              </a:rPr>
              <a:t>询问开放性问题</a:t>
            </a:r>
            <a:r>
              <a:rPr lang="en-GB" sz="2000" b="1" dirty="0">
                <a:solidFill>
                  <a:srgbClr val="5C6F7B"/>
                </a:solidFill>
                <a:latin typeface="Arial" panose="020B0604020202020204" pitchFamily="34" charset="0"/>
              </a:rPr>
              <a:t>(</a:t>
            </a:r>
            <a:r>
              <a:rPr lang="zh-CN" altLang="en-GB" sz="2000" b="1" dirty="0">
                <a:solidFill>
                  <a:srgbClr val="5C6F7B"/>
                </a:solidFill>
                <a:latin typeface="Arial" panose="020B0604020202020204" pitchFamily="34" charset="0"/>
              </a:rPr>
              <a:t>开放试探</a:t>
            </a:r>
            <a:r>
              <a:rPr lang="en-GB" sz="2000" b="1" dirty="0">
                <a:solidFill>
                  <a:srgbClr val="5C6F7B"/>
                </a:solidFill>
                <a:latin typeface="Arial" panose="020B0604020202020204" pitchFamily="34" charset="0"/>
              </a:rPr>
              <a:t>, </a:t>
            </a:r>
            <a:r>
              <a:rPr lang="zh-CN" altLang="en-US" sz="2000" b="1" dirty="0">
                <a:solidFill>
                  <a:srgbClr val="5C6F7B"/>
                </a:solidFill>
                <a:latin typeface="Arial" panose="020B0604020202020204" pitchFamily="34" charset="0"/>
              </a:rPr>
              <a:t>必须</a:t>
            </a:r>
            <a:r>
              <a:rPr lang="zh-CN" altLang="en-GB" sz="2000" b="1" dirty="0">
                <a:solidFill>
                  <a:srgbClr val="5C6F7B"/>
                </a:solidFill>
                <a:latin typeface="Arial" panose="020B0604020202020204" pitchFamily="34" charset="0"/>
              </a:rPr>
              <a:t>给出</a:t>
            </a:r>
            <a:r>
              <a:rPr lang="en-GB" sz="2000" b="1" dirty="0">
                <a:solidFill>
                  <a:srgbClr val="5C6F7B"/>
                </a:solidFill>
                <a:latin typeface="Arial" panose="020B0604020202020204" pitchFamily="34" charset="0"/>
              </a:rPr>
              <a:t> ‘</a:t>
            </a:r>
            <a:r>
              <a:rPr lang="zh-CN" altLang="en-GB" sz="2000" b="1" dirty="0">
                <a:solidFill>
                  <a:srgbClr val="5C6F7B"/>
                </a:solidFill>
                <a:latin typeface="Arial" panose="020B0604020202020204" pitchFamily="34" charset="0"/>
              </a:rPr>
              <a:t>信息</a:t>
            </a:r>
            <a:r>
              <a:rPr lang="en-GB" sz="2000" b="1" dirty="0">
                <a:solidFill>
                  <a:srgbClr val="5C6F7B"/>
                </a:solidFill>
                <a:latin typeface="Arial" panose="020B0604020202020204" pitchFamily="34" charset="0"/>
              </a:rPr>
              <a:t>’)</a:t>
            </a:r>
            <a:br>
              <a:rPr lang="en-GB" sz="2000" b="1" dirty="0">
                <a:solidFill>
                  <a:srgbClr val="5C6F7B"/>
                </a:solidFill>
                <a:latin typeface="Arial" panose="020B0604020202020204" pitchFamily="34" charset="0"/>
              </a:rPr>
            </a:br>
            <a:r>
              <a:rPr lang="zh-CN" altLang="en-GB" sz="2000" b="1" dirty="0">
                <a:solidFill>
                  <a:srgbClr val="FF0000"/>
                </a:solidFill>
                <a:latin typeface="Arial" panose="020B0604020202020204" pitchFamily="34" charset="0"/>
              </a:rPr>
              <a:t>不要问</a:t>
            </a:r>
            <a:r>
              <a:rPr lang="zh-CN" altLang="en-GB" sz="2000" b="1" dirty="0">
                <a:solidFill>
                  <a:srgbClr val="5C6F7B"/>
                </a:solidFill>
                <a:latin typeface="Arial" panose="020B0604020202020204" pitchFamily="34" charset="0"/>
              </a:rPr>
              <a:t>封闭性问题</a:t>
            </a:r>
            <a:r>
              <a:rPr lang="en-GB" sz="2000" b="1" i="1" dirty="0">
                <a:solidFill>
                  <a:srgbClr val="5C6F7B"/>
                </a:solidFill>
                <a:latin typeface="Arial" panose="020B0604020202020204" pitchFamily="34" charset="0"/>
              </a:rPr>
              <a:t> </a:t>
            </a:r>
            <a:r>
              <a:rPr lang="en-GB" sz="2000" b="1" dirty="0">
                <a:solidFill>
                  <a:srgbClr val="5C6F7B"/>
                </a:solidFill>
                <a:latin typeface="Arial" panose="020B0604020202020204" pitchFamily="34" charset="0"/>
              </a:rPr>
              <a:t>(</a:t>
            </a:r>
            <a:r>
              <a:rPr lang="zh-CN" altLang="en-GB" sz="2000" b="1" dirty="0">
                <a:solidFill>
                  <a:srgbClr val="5C6F7B"/>
                </a:solidFill>
                <a:latin typeface="Arial" panose="020B0604020202020204" pitchFamily="34" charset="0"/>
              </a:rPr>
              <a:t>只需回答是或否</a:t>
            </a:r>
            <a:r>
              <a:rPr lang="en-GB" sz="2000" b="1" dirty="0">
                <a:solidFill>
                  <a:srgbClr val="5C6F7B"/>
                </a:solidFill>
                <a:latin typeface="Arial" panose="020B0604020202020204" pitchFamily="34" charset="0"/>
              </a:rPr>
              <a:t>)</a:t>
            </a:r>
          </a:p>
        </p:txBody>
      </p:sp>
      <p:sp>
        <p:nvSpPr>
          <p:cNvPr id="1048787"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提出</a:t>
            </a:r>
            <a:r>
              <a:rPr lang="zh-CN" altLang="en-GB" sz="2800" dirty="0">
                <a:solidFill>
                  <a:schemeClr val="bg1"/>
                </a:solidFill>
                <a:latin typeface="Arial" panose="020B0604020202020204" pitchFamily="34" charset="0"/>
              </a:rPr>
              <a:t>问题</a:t>
            </a:r>
            <a:r>
              <a:rPr lang="zh-CN" altLang="en-US" sz="2800" dirty="0">
                <a:solidFill>
                  <a:schemeClr val="bg1"/>
                </a:solidFill>
                <a:latin typeface="Arial" panose="020B0604020202020204" pitchFamily="34" charset="0"/>
              </a:rPr>
              <a:t>，大量问题</a:t>
            </a:r>
            <a:r>
              <a:rPr lang="en-GB" sz="2800" dirty="0">
                <a:solidFill>
                  <a:schemeClr val="bg1"/>
                </a:solidFill>
                <a:latin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1" name="Rectangle 3"/>
          <p:cNvSpPr>
            <a:spLocks noGrp="1" noChangeArrowheads="1"/>
          </p:cNvSpPr>
          <p:nvPr>
            <p:ph idx="1"/>
          </p:nvPr>
        </p:nvSpPr>
        <p:spPr>
          <a:xfrm>
            <a:off x="323850" y="1000125"/>
            <a:ext cx="7343775" cy="3168650"/>
          </a:xfrm>
        </p:spPr>
        <p:txBody>
          <a:bodyPr/>
          <a:lstStyle/>
          <a:p>
            <a:pPr eaLnBrk="1" hangingPunct="1">
              <a:spcBef>
                <a:spcPts val="600"/>
              </a:spcBef>
              <a:spcAft>
                <a:spcPts val="600"/>
              </a:spcAft>
            </a:pPr>
            <a:r>
              <a:rPr lang="zh-CN" altLang="en-US" sz="2400" b="1" dirty="0"/>
              <a:t>基本需求</a:t>
            </a:r>
            <a:endParaRPr lang="en-US" sz="2400" b="1" dirty="0"/>
          </a:p>
          <a:p>
            <a:pPr lvl="1" eaLnBrk="1" hangingPunct="1">
              <a:spcBef>
                <a:spcPts val="600"/>
              </a:spcBef>
              <a:spcAft>
                <a:spcPts val="600"/>
              </a:spcAft>
            </a:pPr>
            <a:r>
              <a:rPr lang="zh-CN" altLang="en-US" sz="2400" dirty="0"/>
              <a:t>远距离</a:t>
            </a:r>
            <a:r>
              <a:rPr lang="en-US" sz="2400" dirty="0"/>
              <a:t>, </a:t>
            </a:r>
            <a:r>
              <a:rPr lang="zh-CN" altLang="en-US" sz="2400" dirty="0"/>
              <a:t>中距离或近距离</a:t>
            </a:r>
            <a:r>
              <a:rPr lang="en-US" sz="2400" dirty="0"/>
              <a:t>?</a:t>
            </a:r>
          </a:p>
          <a:p>
            <a:pPr eaLnBrk="1" hangingPunct="1">
              <a:spcBef>
                <a:spcPts val="600"/>
              </a:spcBef>
              <a:spcAft>
                <a:spcPts val="600"/>
              </a:spcAft>
            </a:pPr>
            <a:r>
              <a:rPr lang="zh-CN" altLang="en-US" sz="2400" b="1" dirty="0"/>
              <a:t>工作环境</a:t>
            </a:r>
            <a:endParaRPr lang="en-US" sz="2400" b="1" dirty="0"/>
          </a:p>
          <a:p>
            <a:pPr lvl="1" eaLnBrk="1" hangingPunct="1">
              <a:spcBef>
                <a:spcPts val="600"/>
              </a:spcBef>
              <a:spcAft>
                <a:spcPts val="600"/>
              </a:spcAft>
            </a:pPr>
            <a:r>
              <a:rPr lang="zh-CN" altLang="en-US" sz="2400" dirty="0"/>
              <a:t>注视方向</a:t>
            </a:r>
            <a:r>
              <a:rPr lang="en-US" sz="2400" dirty="0"/>
              <a:t>, </a:t>
            </a:r>
            <a:r>
              <a:rPr lang="zh-CN" altLang="en-US" sz="2400" dirty="0"/>
              <a:t>固视时长</a:t>
            </a:r>
            <a:endParaRPr lang="en-US" sz="2400" dirty="0"/>
          </a:p>
          <a:p>
            <a:pPr eaLnBrk="1" hangingPunct="1">
              <a:spcBef>
                <a:spcPts val="600"/>
              </a:spcBef>
              <a:spcAft>
                <a:spcPts val="600"/>
              </a:spcAft>
            </a:pPr>
            <a:r>
              <a:rPr lang="zh-CN" altLang="en-US" sz="2400" b="1" dirty="0"/>
              <a:t>次要需求</a:t>
            </a:r>
            <a:endParaRPr lang="en-US" sz="2400" b="1" dirty="0"/>
          </a:p>
          <a:p>
            <a:pPr lvl="1" eaLnBrk="1" hangingPunct="1">
              <a:spcBef>
                <a:spcPts val="600"/>
              </a:spcBef>
              <a:spcAft>
                <a:spcPts val="600"/>
              </a:spcAft>
            </a:pPr>
            <a:r>
              <a:rPr lang="zh-CN" altLang="en-US" sz="2400" dirty="0"/>
              <a:t>社交</a:t>
            </a:r>
            <a:r>
              <a:rPr lang="en-US" sz="2400" dirty="0"/>
              <a:t>, </a:t>
            </a:r>
            <a:r>
              <a:rPr lang="zh-CN" altLang="en-US" sz="2400" dirty="0"/>
              <a:t>其他兼职工作</a:t>
            </a:r>
            <a:endParaRPr lang="en-US" sz="2400" dirty="0"/>
          </a:p>
          <a:p>
            <a:pPr lvl="1" eaLnBrk="1" hangingPunct="1">
              <a:lnSpc>
                <a:spcPct val="80000"/>
              </a:lnSpc>
            </a:pPr>
            <a:endParaRPr lang="en-US" sz="3200" dirty="0"/>
          </a:p>
        </p:txBody>
      </p:sp>
      <p:sp>
        <p:nvSpPr>
          <p:cNvPr id="1048792" name="Rectangle 6"/>
          <p:cNvSpPr>
            <a:spLocks noChangeArrowheads="1"/>
          </p:cNvSpPr>
          <p:nvPr/>
        </p:nvSpPr>
        <p:spPr bwMode="auto">
          <a:xfrm>
            <a:off x="3571875" y="357188"/>
            <a:ext cx="8424863" cy="519112"/>
          </a:xfrm>
          <a:prstGeom prst="rect">
            <a:avLst/>
          </a:prstGeom>
          <a:noFill/>
          <a:ln w="9525">
            <a:noFill/>
            <a:miter lim="800000"/>
          </a:ln>
        </p:spPr>
        <p:txBody>
          <a:bodyPr anchor="ctr"/>
          <a:lstStyle/>
          <a:p>
            <a:endParaRPr lang="en-GB" altLang="en-US" sz="2800">
              <a:solidFill>
                <a:schemeClr val="bg1"/>
              </a:solidFill>
              <a:latin typeface="Arial" panose="020B0604020202020204" pitchFamily="34" charset="0"/>
            </a:endParaRPr>
          </a:p>
        </p:txBody>
      </p:sp>
      <p:pic>
        <p:nvPicPr>
          <p:cNvPr id="2097178" name="Picture 5" descr="http://opip0g.blu.livefilestore.com/y1pNWitB6tPvFBK3_aquvIOihZ7JxqKj2gTEbYNGtDqRyJCtFfmb0ERZC-hpvZPFa6M2KiZQyttCuW9fir_rUY5Qv2_cu8P1IWh/priorities%20wordle.jpg"/>
          <p:cNvPicPr>
            <a:picLocks noChangeAspect="1" noChangeArrowheads="1"/>
          </p:cNvPicPr>
          <p:nvPr/>
        </p:nvPicPr>
        <p:blipFill>
          <a:blip r:embed="rId3" cstate="print"/>
          <a:srcRect/>
          <a:stretch>
            <a:fillRect/>
          </a:stretch>
        </p:blipFill>
        <p:spPr bwMode="auto">
          <a:xfrm>
            <a:off x="4233863" y="4214813"/>
            <a:ext cx="4267200" cy="1943100"/>
          </a:xfrm>
          <a:prstGeom prst="rect">
            <a:avLst/>
          </a:prstGeom>
          <a:noFill/>
          <a:ln w="9525">
            <a:noFill/>
            <a:miter lim="800000"/>
            <a:headEnd/>
            <a:tailEnd/>
          </a:ln>
        </p:spPr>
      </p:pic>
      <p:sp>
        <p:nvSpPr>
          <p:cNvPr id="1048793"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GB" sz="2800">
                <a:solidFill>
                  <a:schemeClr val="bg1"/>
                </a:solidFill>
                <a:latin typeface="Arial" panose="020B0604020202020204" pitchFamily="34" charset="0"/>
              </a:rPr>
              <a:t>优先需求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5" name="Rectangle 2"/>
          <p:cNvSpPr>
            <a:spLocks noChangeArrowheads="1"/>
          </p:cNvSpPr>
          <p:nvPr/>
        </p:nvSpPr>
        <p:spPr bwMode="auto">
          <a:xfrm>
            <a:off x="842976" y="871712"/>
            <a:ext cx="5486400" cy="4895850"/>
          </a:xfrm>
          <a:prstGeom prst="rect">
            <a:avLst/>
          </a:prstGeom>
          <a:noFill/>
          <a:ln w="9525">
            <a:noFill/>
            <a:miter lim="800000"/>
          </a:ln>
          <a:effectLst/>
        </p:spPr>
        <p:txBody>
          <a:bodyPr/>
          <a:lstStyle/>
          <a:p>
            <a:pPr marL="342900" indent="-342900">
              <a:spcBef>
                <a:spcPct val="20000"/>
              </a:spcBef>
            </a:pPr>
            <a:endParaRPr lang="en-US" sz="700" dirty="0">
              <a:solidFill>
                <a:srgbClr val="5C6F7B"/>
              </a:solidFill>
              <a:latin typeface="Arial" panose="020B0604020202020204" pitchFamily="34" charset="0"/>
              <a:cs typeface="Arial" panose="020B0604020202020204" pitchFamily="34" charset="0"/>
            </a:endParaRPr>
          </a:p>
          <a:p>
            <a:pPr marL="342900" indent="-342900">
              <a:spcBef>
                <a:spcPts val="600"/>
              </a:spcBef>
              <a:spcAft>
                <a:spcPts val="600"/>
              </a:spcAft>
              <a:buClr>
                <a:schemeClr val="bg1">
                  <a:lumMod val="50000"/>
                </a:schemeClr>
              </a:buClr>
              <a:buFontTx/>
              <a:buChar char="•"/>
            </a:pPr>
            <a:r>
              <a:rPr lang="zh-CN" altLang="en-US" sz="2000" b="1" dirty="0">
                <a:solidFill>
                  <a:srgbClr val="5C6F7B"/>
                </a:solidFill>
                <a:latin typeface="Arial" panose="020B0604020202020204" pitchFamily="34" charset="0"/>
                <a:cs typeface="Arial" panose="020B0604020202020204" pitchFamily="34" charset="0"/>
              </a:rPr>
              <a:t>什么都没有</a:t>
            </a:r>
            <a:r>
              <a:rPr lang="en-US" sz="2000" b="1" dirty="0">
                <a:solidFill>
                  <a:srgbClr val="5C6F7B"/>
                </a:solidFill>
                <a:latin typeface="Arial" panose="020B0604020202020204" pitchFamily="34" charset="0"/>
                <a:cs typeface="Arial" panose="020B0604020202020204" pitchFamily="34" charset="0"/>
              </a:rPr>
              <a:t> !</a:t>
            </a:r>
          </a:p>
          <a:p>
            <a:pPr marL="342900" indent="-342900">
              <a:spcBef>
                <a:spcPts val="600"/>
              </a:spcBef>
              <a:spcAft>
                <a:spcPts val="600"/>
              </a:spcAft>
              <a:buClr>
                <a:schemeClr val="bg1">
                  <a:lumMod val="50000"/>
                </a:schemeClr>
              </a:buClr>
              <a:buFontTx/>
              <a:buChar char="•"/>
            </a:pPr>
            <a:r>
              <a:rPr lang="zh-CN" altLang="en-US" sz="2000" b="1" dirty="0">
                <a:solidFill>
                  <a:srgbClr val="5C6F7B"/>
                </a:solidFill>
                <a:latin typeface="Arial" panose="020B0604020202020204" pitchFamily="34" charset="0"/>
                <a:cs typeface="Arial" panose="020B0604020202020204" pitchFamily="34" charset="0"/>
              </a:rPr>
              <a:t>框架镜</a:t>
            </a:r>
            <a:endParaRPr lang="en-US" sz="2000" b="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i="1" dirty="0">
                <a:solidFill>
                  <a:srgbClr val="5C6F7B"/>
                </a:solidFill>
                <a:latin typeface="Arial" panose="020B0604020202020204" pitchFamily="34" charset="0"/>
                <a:cs typeface="Arial" panose="020B0604020202020204" pitchFamily="34" charset="0"/>
              </a:rPr>
              <a:t>阅读镜</a:t>
            </a:r>
            <a:endParaRPr lang="en-US" sz="2000" i="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i="1" dirty="0">
                <a:solidFill>
                  <a:srgbClr val="5C6F7B"/>
                </a:solidFill>
                <a:latin typeface="Arial" panose="020B0604020202020204" pitchFamily="34" charset="0"/>
                <a:cs typeface="Arial" panose="020B0604020202020204" pitchFamily="34" charset="0"/>
              </a:rPr>
              <a:t>双光</a:t>
            </a:r>
            <a:r>
              <a:rPr lang="en-US" sz="2000" i="1" dirty="0">
                <a:solidFill>
                  <a:srgbClr val="5C6F7B"/>
                </a:solidFill>
                <a:latin typeface="Arial" panose="020B0604020202020204" pitchFamily="34" charset="0"/>
                <a:cs typeface="Arial" panose="020B0604020202020204" pitchFamily="34" charset="0"/>
              </a:rPr>
              <a:t>/ </a:t>
            </a:r>
            <a:r>
              <a:rPr lang="zh-CN" altLang="en-US" sz="2000" i="1" dirty="0">
                <a:solidFill>
                  <a:srgbClr val="5C6F7B"/>
                </a:solidFill>
                <a:latin typeface="Arial" panose="020B0604020202020204" pitchFamily="34" charset="0"/>
                <a:cs typeface="Arial" panose="020B0604020202020204" pitchFamily="34" charset="0"/>
              </a:rPr>
              <a:t>多焦点</a:t>
            </a:r>
            <a:r>
              <a:rPr lang="en-US" sz="2000" i="1" dirty="0">
                <a:solidFill>
                  <a:srgbClr val="5C6F7B"/>
                </a:solidFill>
                <a:latin typeface="Arial" panose="020B0604020202020204" pitchFamily="34" charset="0"/>
                <a:cs typeface="Arial" panose="020B0604020202020204" pitchFamily="34" charset="0"/>
              </a:rPr>
              <a:t> /</a:t>
            </a:r>
            <a:r>
              <a:rPr lang="zh-CN" altLang="en-US" sz="2000" i="1" dirty="0">
                <a:solidFill>
                  <a:srgbClr val="5C6F7B"/>
                </a:solidFill>
                <a:latin typeface="Arial" panose="020B0604020202020204" pitchFamily="34" charset="0"/>
                <a:cs typeface="Arial" panose="020B0604020202020204" pitchFamily="34" charset="0"/>
              </a:rPr>
              <a:t>渐进镜</a:t>
            </a:r>
            <a:endParaRPr lang="en-US" sz="2000" i="1" dirty="0">
              <a:solidFill>
                <a:srgbClr val="5C6F7B"/>
              </a:solidFill>
              <a:latin typeface="Arial" panose="020B0604020202020204" pitchFamily="34" charset="0"/>
              <a:cs typeface="Arial" panose="020B0604020202020204" pitchFamily="34" charset="0"/>
            </a:endParaRPr>
          </a:p>
          <a:p>
            <a:pPr marL="342900" indent="-342900">
              <a:spcBef>
                <a:spcPts val="600"/>
              </a:spcBef>
              <a:spcAft>
                <a:spcPts val="600"/>
              </a:spcAft>
              <a:buClr>
                <a:schemeClr val="bg1">
                  <a:lumMod val="50000"/>
                </a:schemeClr>
              </a:buClr>
              <a:buFontTx/>
              <a:buChar char="•"/>
            </a:pPr>
            <a:r>
              <a:rPr lang="zh-CN" altLang="en-US" sz="2000" b="1" dirty="0">
                <a:solidFill>
                  <a:srgbClr val="5C6F7B"/>
                </a:solidFill>
                <a:latin typeface="Arial" panose="020B0604020202020204" pitchFamily="34" charset="0"/>
                <a:cs typeface="Arial" panose="020B0604020202020204" pitchFamily="34" charset="0"/>
              </a:rPr>
              <a:t>接触镜</a:t>
            </a:r>
            <a:endParaRPr lang="en-US" sz="2000" b="1"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cs typeface="Arial" panose="020B0604020202020204" pitchFamily="34" charset="0"/>
              </a:rPr>
              <a:t>视远用接触镜</a:t>
            </a:r>
            <a:r>
              <a:rPr lang="en-US" sz="2000" dirty="0">
                <a:solidFill>
                  <a:srgbClr val="5C6F7B"/>
                </a:solidFill>
                <a:latin typeface="Arial" panose="020B0604020202020204" pitchFamily="34" charset="0"/>
                <a:cs typeface="Arial" panose="020B0604020202020204" pitchFamily="34" charset="0"/>
              </a:rPr>
              <a:t> + </a:t>
            </a:r>
            <a:r>
              <a:rPr lang="zh-CN" altLang="en-US" sz="2000" dirty="0">
                <a:solidFill>
                  <a:srgbClr val="5C6F7B"/>
                </a:solidFill>
                <a:latin typeface="Arial" panose="020B0604020202020204" pitchFamily="34" charset="0"/>
                <a:cs typeface="Arial" panose="020B0604020202020204" pitchFamily="34" charset="0"/>
              </a:rPr>
              <a:t>阅读眼镜</a:t>
            </a:r>
            <a:endParaRPr lang="en-US" sz="20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BF0000"/>
                </a:solidFill>
                <a:latin typeface="Arial" panose="020B0604020202020204" pitchFamily="34" charset="0"/>
                <a:cs typeface="Arial" panose="020B0604020202020204" pitchFamily="34" charset="0"/>
              </a:rPr>
              <a:t>单眼视型</a:t>
            </a:r>
            <a:endParaRPr lang="en-US" sz="2000" dirty="0">
              <a:solidFill>
                <a:srgbClr val="BF0000"/>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dirty="0" err="1">
                <a:solidFill>
                  <a:srgbClr val="5C6F7B"/>
                </a:solidFill>
                <a:latin typeface="Arial" panose="020B0604020202020204" pitchFamily="34" charset="0"/>
                <a:cs typeface="Arial" panose="020B0604020202020204" pitchFamily="34" charset="0"/>
              </a:rPr>
              <a:t>双眼配戴渐进镜</a:t>
            </a:r>
            <a:r>
              <a:rPr lang="en-US" sz="2000" dirty="0">
                <a:solidFill>
                  <a:srgbClr val="5C6F7B"/>
                </a:solidFill>
                <a:latin typeface="Arial" panose="020B0604020202020204" pitchFamily="34" charset="0"/>
                <a:cs typeface="Arial" panose="020B0604020202020204" pitchFamily="34" charset="0"/>
              </a:rPr>
              <a:t> / </a:t>
            </a:r>
            <a:r>
              <a:rPr lang="zh-CN" altLang="en-US" sz="2000" dirty="0">
                <a:solidFill>
                  <a:srgbClr val="5C6F7B"/>
                </a:solidFill>
                <a:latin typeface="Arial" panose="020B0604020202020204" pitchFamily="34" charset="0"/>
                <a:cs typeface="Arial" panose="020B0604020202020204" pitchFamily="34" charset="0"/>
              </a:rPr>
              <a:t>双光镜</a:t>
            </a:r>
            <a:endParaRPr lang="en-US" sz="2000" dirty="0">
              <a:solidFill>
                <a:srgbClr val="5C6F7B"/>
              </a:solidFill>
              <a:latin typeface="Arial" panose="020B0604020202020204" pitchFamily="34" charset="0"/>
              <a:cs typeface="Arial" panose="020B0604020202020204" pitchFamily="34" charset="0"/>
            </a:endParaRPr>
          </a:p>
          <a:p>
            <a:pPr marL="800100" lvl="1" indent="-34290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cs typeface="Arial" panose="020B0604020202020204" pitchFamily="34" charset="0"/>
              </a:rPr>
              <a:t>改良的单眼视型</a:t>
            </a:r>
            <a:endParaRPr lang="en-US" sz="2000" dirty="0">
              <a:solidFill>
                <a:srgbClr val="5C6F7B"/>
              </a:solidFill>
              <a:latin typeface="Arial" panose="020B0604020202020204" pitchFamily="34" charset="0"/>
              <a:cs typeface="Arial" panose="020B0604020202020204" pitchFamily="34" charset="0"/>
            </a:endParaRPr>
          </a:p>
          <a:p>
            <a:pPr marL="285750" indent="-285750">
              <a:spcBef>
                <a:spcPts val="600"/>
              </a:spcBef>
              <a:spcAft>
                <a:spcPts val="600"/>
              </a:spcAft>
              <a:buClr>
                <a:schemeClr val="bg1">
                  <a:lumMod val="50000"/>
                </a:schemeClr>
              </a:buClr>
              <a:buFontTx/>
              <a:buChar char="•"/>
            </a:pPr>
            <a:r>
              <a:rPr lang="zh-CN" altLang="en-US" sz="2000" b="1" dirty="0">
                <a:solidFill>
                  <a:srgbClr val="5C6F7B"/>
                </a:solidFill>
                <a:latin typeface="Arial" panose="020B0604020202020204" pitchFamily="34" charset="0"/>
                <a:cs typeface="Arial" panose="020B0604020202020204" pitchFamily="34" charset="0"/>
              </a:rPr>
              <a:t>屈光手术</a:t>
            </a:r>
            <a:r>
              <a:rPr lang="en-US" sz="2000" b="1" dirty="0">
                <a:solidFill>
                  <a:srgbClr val="5C6F7B"/>
                </a:solidFill>
                <a:latin typeface="Arial" panose="020B0604020202020204" pitchFamily="34" charset="0"/>
                <a:cs typeface="Arial" panose="020B0604020202020204" pitchFamily="34" charset="0"/>
              </a:rPr>
              <a:t> (?) </a:t>
            </a:r>
            <a:endParaRPr lang="en-US" sz="2400" b="1" dirty="0">
              <a:solidFill>
                <a:srgbClr val="5C6F7B"/>
              </a:solidFill>
              <a:latin typeface="Arial" panose="020B0604020202020204" pitchFamily="34" charset="0"/>
              <a:cs typeface="Arial" panose="020B0604020202020204" pitchFamily="34" charset="0"/>
            </a:endParaRPr>
          </a:p>
        </p:txBody>
      </p:sp>
      <p:grpSp>
        <p:nvGrpSpPr>
          <p:cNvPr id="247" name="Group 4"/>
          <p:cNvGrpSpPr/>
          <p:nvPr/>
        </p:nvGrpSpPr>
        <p:grpSpPr>
          <a:xfrm>
            <a:off x="5994722" y="3785128"/>
            <a:ext cx="2825750" cy="1689098"/>
            <a:chOff x="5994722" y="4077072"/>
            <a:chExt cx="2825750" cy="1689098"/>
          </a:xfrm>
        </p:grpSpPr>
        <p:grpSp>
          <p:nvGrpSpPr>
            <p:cNvPr id="248" name="Group 10"/>
            <p:cNvGrpSpPr/>
            <p:nvPr/>
          </p:nvGrpSpPr>
          <p:grpSpPr bwMode="auto">
            <a:xfrm>
              <a:off x="6053460" y="4077072"/>
              <a:ext cx="2273300" cy="725487"/>
              <a:chOff x="3639" y="3181"/>
              <a:chExt cx="1432" cy="457"/>
            </a:xfrm>
            <a:solidFill>
              <a:srgbClr val="5C6F7B"/>
            </a:solidFill>
          </p:grpSpPr>
          <p:sp>
            <p:nvSpPr>
              <p:cNvPr id="1048806" name="Line 3"/>
              <p:cNvSpPr>
                <a:spLocks noChangeShapeType="1"/>
              </p:cNvSpPr>
              <p:nvPr/>
            </p:nvSpPr>
            <p:spPr bwMode="auto">
              <a:xfrm rot="392760" flipV="1">
                <a:off x="3639" y="3250"/>
                <a:ext cx="821" cy="388"/>
              </a:xfrm>
              <a:prstGeom prst="line">
                <a:avLst/>
              </a:prstGeom>
              <a:grpFill/>
              <a:ln w="28575">
                <a:solidFill>
                  <a:schemeClr val="bg1">
                    <a:lumMod val="50000"/>
                  </a:schemeClr>
                </a:solidFill>
                <a:round/>
                <a:tailEnd type="triangle" w="med" len="med"/>
              </a:ln>
            </p:spPr>
            <p:txBody>
              <a:bodyPr wrap="none" anchor="ctr"/>
              <a:lstStyle/>
              <a:p>
                <a:endParaRPr lang="en-GB">
                  <a:cs typeface="Arial" panose="020B0604020202020204" pitchFamily="34" charset="0"/>
                </a:endParaRPr>
              </a:p>
            </p:txBody>
          </p:sp>
          <p:sp>
            <p:nvSpPr>
              <p:cNvPr id="1048807" name="Text Box 5"/>
              <p:cNvSpPr txBox="1">
                <a:spLocks noChangeArrowheads="1"/>
              </p:cNvSpPr>
              <p:nvPr/>
            </p:nvSpPr>
            <p:spPr bwMode="auto">
              <a:xfrm>
                <a:off x="4694" y="3181"/>
                <a:ext cx="377" cy="250"/>
              </a:xfrm>
              <a:prstGeom prst="rect">
                <a:avLst/>
              </a:prstGeom>
              <a:grpFill/>
              <a:ln w="12700">
                <a:solidFill>
                  <a:srgbClr val="002060"/>
                </a:solidFill>
                <a:miter lim="800000"/>
              </a:ln>
            </p:spPr>
            <p:txBody>
              <a:bodyPr>
                <a:spAutoFit/>
              </a:bodyPr>
              <a:lstStyle/>
              <a:p>
                <a:r>
                  <a:rPr lang="en-US" b="1" dirty="0">
                    <a:solidFill>
                      <a:schemeClr val="bg1"/>
                    </a:solidFill>
                    <a:latin typeface="Arial" panose="020B0604020202020204" pitchFamily="34" charset="0"/>
                    <a:cs typeface="Arial" panose="020B0604020202020204" pitchFamily="34" charset="0"/>
                  </a:rPr>
                  <a:t>GP</a:t>
                </a:r>
              </a:p>
            </p:txBody>
          </p:sp>
        </p:grpSp>
        <p:grpSp>
          <p:nvGrpSpPr>
            <p:cNvPr id="249" name="Group 11"/>
            <p:cNvGrpSpPr/>
            <p:nvPr/>
          </p:nvGrpSpPr>
          <p:grpSpPr bwMode="auto">
            <a:xfrm>
              <a:off x="5994722" y="4827957"/>
              <a:ext cx="2825750" cy="938213"/>
              <a:chOff x="3558" y="3623"/>
              <a:chExt cx="1780" cy="591"/>
            </a:xfrm>
          </p:grpSpPr>
          <p:sp>
            <p:nvSpPr>
              <p:cNvPr id="1048808" name="Text Box 4"/>
              <p:cNvSpPr txBox="1">
                <a:spLocks noChangeArrowheads="1"/>
              </p:cNvSpPr>
              <p:nvPr/>
            </p:nvSpPr>
            <p:spPr bwMode="auto">
              <a:xfrm>
                <a:off x="4528" y="3740"/>
                <a:ext cx="810" cy="474"/>
              </a:xfrm>
              <a:prstGeom prst="rect">
                <a:avLst/>
              </a:prstGeom>
              <a:solidFill>
                <a:srgbClr val="5C6F7B"/>
              </a:solidFill>
              <a:ln w="12700">
                <a:solidFill>
                  <a:schemeClr val="bg1">
                    <a:lumMod val="50000"/>
                  </a:schemeClr>
                </a:solidFill>
                <a:miter lim="800000"/>
              </a:ln>
            </p:spPr>
            <p:txBody>
              <a:bodyPr>
                <a:spAutoFit/>
              </a:bodyPr>
              <a:lstStyle/>
              <a:p>
                <a:pPr algn="ctr"/>
                <a:r>
                  <a:rPr lang="en-US" sz="2000" dirty="0" err="1">
                    <a:solidFill>
                      <a:schemeClr val="bg1"/>
                    </a:solidFill>
                    <a:latin typeface="Arial" panose="020B0604020202020204" pitchFamily="34" charset="0"/>
                    <a:cs typeface="Arial" panose="020B0604020202020204" pitchFamily="34" charset="0"/>
                  </a:rPr>
                  <a:t>Hy</a:t>
                </a:r>
                <a:r>
                  <a:rPr lang="en-US" sz="2000" dirty="0">
                    <a:solidFill>
                      <a:schemeClr val="bg1"/>
                    </a:solidFill>
                    <a:latin typeface="Arial" panose="020B0604020202020204" pitchFamily="34" charset="0"/>
                    <a:cs typeface="Arial" panose="020B0604020202020204" pitchFamily="34" charset="0"/>
                  </a:rPr>
                  <a:t> or</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SiHy</a:t>
                </a:r>
              </a:p>
            </p:txBody>
          </p:sp>
          <p:sp>
            <p:nvSpPr>
              <p:cNvPr id="1048809" name="Line 6"/>
              <p:cNvSpPr>
                <a:spLocks noChangeShapeType="1"/>
              </p:cNvSpPr>
              <p:nvPr/>
            </p:nvSpPr>
            <p:spPr bwMode="auto">
              <a:xfrm rot="502024">
                <a:off x="3558" y="3623"/>
                <a:ext cx="912" cy="184"/>
              </a:xfrm>
              <a:prstGeom prst="line">
                <a:avLst/>
              </a:prstGeom>
              <a:noFill/>
              <a:ln w="28575">
                <a:solidFill>
                  <a:schemeClr val="bg1">
                    <a:lumMod val="50000"/>
                  </a:schemeClr>
                </a:solidFill>
                <a:round/>
                <a:tailEnd type="triangle" w="med" len="med"/>
              </a:ln>
            </p:spPr>
            <p:txBody>
              <a:bodyPr wrap="none" anchor="ctr"/>
              <a:lstStyle/>
              <a:p>
                <a:pPr algn="ctr"/>
                <a:endParaRPr lang="en-GB">
                  <a:cs typeface="Arial" panose="020B0604020202020204" pitchFamily="34" charset="0"/>
                </a:endParaRPr>
              </a:p>
            </p:txBody>
          </p:sp>
        </p:grpSp>
      </p:grpSp>
      <p:sp>
        <p:nvSpPr>
          <p:cNvPr id="1048810" name="Rectangle 7"/>
          <p:cNvSpPr>
            <a:spLocks noChangeArrowheads="1"/>
          </p:cNvSpPr>
          <p:nvPr/>
        </p:nvSpPr>
        <p:spPr bwMode="auto">
          <a:xfrm>
            <a:off x="3857620" y="0"/>
            <a:ext cx="7772400" cy="720725"/>
          </a:xfrm>
          <a:prstGeom prst="rect">
            <a:avLst/>
          </a:prstGeom>
          <a:noFill/>
          <a:ln w="9525">
            <a:noFill/>
            <a:miter lim="800000"/>
          </a:ln>
        </p:spPr>
        <p:txBody>
          <a:bodyPr anchor="ctr"/>
          <a:lstStyle/>
          <a:p>
            <a:endParaRPr lang="en-GB" altLang="en-US" sz="2800" dirty="0">
              <a:solidFill>
                <a:schemeClr val="bg1"/>
              </a:solidFill>
              <a:latin typeface="Arial" panose="020B0604020202020204" pitchFamily="34" charset="0"/>
            </a:endParaRPr>
          </a:p>
        </p:txBody>
      </p:sp>
      <p:sp>
        <p:nvSpPr>
          <p:cNvPr id="1048811"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当前老视矫正方法</a:t>
            </a:r>
            <a:r>
              <a:rPr lang="en-GB" altLang="en-US" sz="2800" dirty="0">
                <a:solidFill>
                  <a:schemeClr val="bg1"/>
                </a:solidFill>
                <a:latin typeface="Arial" panose="020B0604020202020204" pitchFamily="34" charset="0"/>
              </a:rPr>
              <a:t>…</a:t>
            </a:r>
          </a:p>
        </p:txBody>
      </p:sp>
      <p:pic>
        <p:nvPicPr>
          <p:cNvPr id="2097179" name="Picture 6" descr="varifocals lenses glasses progressive glasses"/>
          <p:cNvPicPr>
            <a:picLocks noChangeAspect="1" noChangeArrowheads="1"/>
          </p:cNvPicPr>
          <p:nvPr/>
        </p:nvPicPr>
        <p:blipFill>
          <a:blip r:embed="rId3" cstate="print"/>
          <a:srcRect/>
          <a:stretch>
            <a:fillRect/>
          </a:stretch>
        </p:blipFill>
        <p:spPr bwMode="auto">
          <a:xfrm>
            <a:off x="4472725" y="5740928"/>
            <a:ext cx="2278311" cy="712408"/>
          </a:xfrm>
          <a:prstGeom prst="rect">
            <a:avLst/>
          </a:prstGeom>
          <a:noFill/>
          <a:ln w="9525">
            <a:noFill/>
            <a:miter lim="800000"/>
            <a:headEnd/>
            <a:tailEnd/>
          </a:ln>
        </p:spPr>
      </p:pic>
      <p:sp>
        <p:nvSpPr>
          <p:cNvPr id="1048812" name="Rectangle 7"/>
          <p:cNvSpPr>
            <a:spLocks noChangeArrowheads="1"/>
          </p:cNvSpPr>
          <p:nvPr/>
        </p:nvSpPr>
        <p:spPr bwMode="auto">
          <a:xfrm>
            <a:off x="5131820" y="5110251"/>
            <a:ext cx="1803401" cy="396240"/>
          </a:xfrm>
          <a:prstGeom prst="rect">
            <a:avLst/>
          </a:prstGeom>
          <a:noFill/>
          <a:ln w="9525">
            <a:noFill/>
            <a:miter lim="800000"/>
          </a:ln>
        </p:spPr>
        <p:txBody>
          <a:bodyPr wrap="square">
            <a:spAutoFit/>
          </a:bodyPr>
          <a:lstStyle/>
          <a:p>
            <a:pPr>
              <a:spcBef>
                <a:spcPts val="600"/>
              </a:spcBef>
            </a:pPr>
            <a:r>
              <a:rPr lang="zh-CN" altLang="en-GB" dirty="0">
                <a:solidFill>
                  <a:srgbClr val="5C6F7B"/>
                </a:solidFill>
                <a:latin typeface="Arial" panose="020B0604020202020204" pitchFamily="34" charset="0"/>
              </a:rPr>
              <a:t>多焦点</a:t>
            </a:r>
            <a:r>
              <a:rPr lang="en-GB" altLang="en-US" dirty="0">
                <a:solidFill>
                  <a:srgbClr val="5C6F7B"/>
                </a:solidFill>
                <a:latin typeface="Arial" panose="020B0604020202020204" pitchFamily="34" charset="0"/>
              </a:rPr>
              <a:t> </a:t>
            </a:r>
          </a:p>
        </p:txBody>
      </p:sp>
      <p:cxnSp>
        <p:nvCxnSpPr>
          <p:cNvPr id="3145729" name="Straight Connector 15"/>
          <p:cNvCxnSpPr/>
          <p:nvPr/>
        </p:nvCxnSpPr>
        <p:spPr>
          <a:xfrm>
            <a:off x="4942453" y="5097675"/>
            <a:ext cx="1338855" cy="393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8813" name="TextBox 16"/>
          <p:cNvSpPr txBox="1"/>
          <p:nvPr/>
        </p:nvSpPr>
        <p:spPr>
          <a:xfrm>
            <a:off x="4863641" y="5430132"/>
            <a:ext cx="1516380" cy="396240"/>
          </a:xfrm>
          <a:prstGeom prst="rect">
            <a:avLst/>
          </a:prstGeom>
          <a:noFill/>
        </p:spPr>
        <p:txBody>
          <a:bodyPr wrap="none" rtlCol="0">
            <a:spAutoFit/>
          </a:bodyPr>
          <a:lstStyle/>
          <a:p>
            <a:r>
              <a:rPr lang="zh-CN" altLang="en-AU" b="1" dirty="0">
                <a:solidFill>
                  <a:srgbClr val="0073AE"/>
                </a:solidFill>
              </a:rPr>
              <a:t>渐进镜</a:t>
            </a:r>
            <a:r>
              <a:rPr lang="en-AU" b="1" dirty="0">
                <a:solidFill>
                  <a:srgbClr val="0073AE"/>
                </a:solidFill>
              </a:rPr>
              <a:t> (</a:t>
            </a:r>
            <a:r>
              <a:rPr lang="en-AU" b="1" dirty="0" err="1">
                <a:solidFill>
                  <a:srgbClr val="0073AE"/>
                </a:solidFill>
              </a:rPr>
              <a:t>PPLs</a:t>
            </a:r>
            <a:r>
              <a:rPr lang="en-AU" b="1" dirty="0">
                <a:solidFill>
                  <a:srgbClr val="0073AE"/>
                </a:solidFill>
              </a:rPr>
              <a:t>)</a:t>
            </a:r>
            <a:endParaRPr lang="en-GB" b="1" dirty="0">
              <a:solidFill>
                <a:srgbClr val="0073AE"/>
              </a:solidFill>
            </a:endParaRPr>
          </a:p>
        </p:txBody>
      </p:sp>
      <p:cxnSp>
        <p:nvCxnSpPr>
          <p:cNvPr id="3145730" name="Straight Connector 22"/>
          <p:cNvCxnSpPr/>
          <p:nvPr/>
        </p:nvCxnSpPr>
        <p:spPr>
          <a:xfrm flipH="1">
            <a:off x="4932040" y="5085184"/>
            <a:ext cx="1338855" cy="393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97180" name="Picture 2"/>
          <p:cNvPicPr>
            <a:picLocks noChangeAspect="1"/>
          </p:cNvPicPr>
          <p:nvPr/>
        </p:nvPicPr>
        <p:blipFill rotWithShape="1">
          <a:blip r:embed="rId4" cstate="print"/>
          <a:srcRect t="3490" r="14094" b="6983"/>
          <a:stretch>
            <a:fillRect/>
          </a:stretch>
        </p:blipFill>
        <p:spPr>
          <a:xfrm rot="16200000">
            <a:off x="-195382" y="975989"/>
            <a:ext cx="1280244" cy="889475"/>
          </a:xfrm>
          <a:prstGeom prst="rect">
            <a:avLst/>
          </a:prstGeom>
        </p:spPr>
      </p:pic>
      <p:pic>
        <p:nvPicPr>
          <p:cNvPr id="2097181" name="Picture 3"/>
          <p:cNvPicPr>
            <a:picLocks noChangeAspect="1"/>
          </p:cNvPicPr>
          <p:nvPr/>
        </p:nvPicPr>
        <p:blipFill rotWithShape="1">
          <a:blip r:embed="rId5" cstate="print"/>
          <a:srcRect r="24187"/>
          <a:stretch>
            <a:fillRect/>
          </a:stretch>
        </p:blipFill>
        <p:spPr>
          <a:xfrm>
            <a:off x="7199471" y="848651"/>
            <a:ext cx="2033593" cy="1788261"/>
          </a:xfrm>
          <a:prstGeom prst="rect">
            <a:avLst/>
          </a:prstGeom>
        </p:spPr>
      </p:pic>
      <p:pic>
        <p:nvPicPr>
          <p:cNvPr id="2097182" name="Picture 5"/>
          <p:cNvPicPr>
            <a:picLocks noChangeAspect="1"/>
          </p:cNvPicPr>
          <p:nvPr/>
        </p:nvPicPr>
        <p:blipFill>
          <a:blip r:embed="rId6" cstate="print"/>
          <a:stretch>
            <a:fillRect/>
          </a:stretch>
        </p:blipFill>
        <p:spPr>
          <a:xfrm>
            <a:off x="3594340" y="859988"/>
            <a:ext cx="1909303" cy="1272868"/>
          </a:xfrm>
          <a:prstGeom prst="rect">
            <a:avLst/>
          </a:prstGeom>
        </p:spPr>
      </p:pic>
      <p:pic>
        <p:nvPicPr>
          <p:cNvPr id="2097183" name="Picture 6"/>
          <p:cNvPicPr>
            <a:picLocks noChangeAspect="1"/>
          </p:cNvPicPr>
          <p:nvPr/>
        </p:nvPicPr>
        <p:blipFill>
          <a:blip r:embed="rId7" cstate="print"/>
          <a:stretch>
            <a:fillRect/>
          </a:stretch>
        </p:blipFill>
        <p:spPr>
          <a:xfrm>
            <a:off x="5503643" y="856037"/>
            <a:ext cx="1694067" cy="1129378"/>
          </a:xfrm>
          <a:prstGeom prst="rect">
            <a:avLst/>
          </a:prstGeom>
        </p:spPr>
      </p:pic>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7" name="Rectangle 1028"/>
          <p:cNvSpPr>
            <a:spLocks noGrp="1" noChangeArrowheads="1"/>
          </p:cNvSpPr>
          <p:nvPr>
            <p:ph type="body" idx="1"/>
          </p:nvPr>
        </p:nvSpPr>
        <p:spPr>
          <a:xfrm>
            <a:off x="971550" y="1052513"/>
            <a:ext cx="6778625" cy="1308100"/>
          </a:xfrm>
        </p:spPr>
        <p:txBody>
          <a:bodyPr/>
          <a:lstStyle/>
          <a:p>
            <a:pPr eaLnBrk="1" hangingPunct="1">
              <a:spcBef>
                <a:spcPts val="600"/>
              </a:spcBef>
              <a:buFontTx/>
              <a:buNone/>
            </a:pPr>
            <a:r>
              <a:rPr lang="zh-CN" altLang="en-GB" sz="2400" b="1" dirty="0"/>
              <a:t>廉价</a:t>
            </a:r>
            <a:endParaRPr lang="en-GB" sz="2400" b="1" dirty="0"/>
          </a:p>
          <a:p>
            <a:pPr eaLnBrk="1" hangingPunct="1">
              <a:spcBef>
                <a:spcPts val="600"/>
              </a:spcBef>
            </a:pPr>
            <a:r>
              <a:rPr lang="zh-CN" altLang="en-GB" sz="2000" dirty="0"/>
              <a:t>尤其是成品阅读</a:t>
            </a:r>
            <a:r>
              <a:rPr lang="zh-CN" altLang="en-US" sz="2000" dirty="0"/>
              <a:t>眼</a:t>
            </a:r>
            <a:r>
              <a:rPr lang="zh-CN" altLang="en-GB" sz="2000" dirty="0"/>
              <a:t>镜</a:t>
            </a:r>
            <a:endParaRPr lang="en-GB" sz="2000" dirty="0"/>
          </a:p>
          <a:p>
            <a:pPr eaLnBrk="1" hangingPunct="1">
              <a:spcBef>
                <a:spcPts val="600"/>
              </a:spcBef>
            </a:pPr>
            <a:r>
              <a:rPr lang="zh-CN" altLang="en-US" sz="2000" dirty="0"/>
              <a:t>很多副</a:t>
            </a:r>
            <a:r>
              <a:rPr lang="en-GB" sz="2000" dirty="0"/>
              <a:t>- </a:t>
            </a:r>
            <a:r>
              <a:rPr lang="zh-CN" altLang="en-US" sz="2000" dirty="0"/>
              <a:t>每个房间放一副</a:t>
            </a:r>
            <a:r>
              <a:rPr lang="en-GB" sz="2000" dirty="0"/>
              <a:t>!</a:t>
            </a:r>
          </a:p>
        </p:txBody>
      </p:sp>
      <p:sp>
        <p:nvSpPr>
          <p:cNvPr id="1048818"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框架镜</a:t>
            </a:r>
            <a:r>
              <a:rPr lang="en-GB" altLang="en-US" sz="2800" dirty="0">
                <a:solidFill>
                  <a:schemeClr val="bg1"/>
                </a:solidFill>
                <a:latin typeface="Arial" panose="020B0604020202020204" pitchFamily="34" charset="0"/>
              </a:rPr>
              <a:t>: </a:t>
            </a:r>
            <a:r>
              <a:rPr lang="zh-CN" altLang="en-GB" sz="2800" dirty="0">
                <a:solidFill>
                  <a:srgbClr val="FFFF00"/>
                </a:solidFill>
                <a:latin typeface="Arial" panose="020B0604020202020204" pitchFamily="34" charset="0"/>
              </a:rPr>
              <a:t>阅读</a:t>
            </a:r>
            <a:r>
              <a:rPr lang="zh-CN" altLang="en-US" sz="2800" dirty="0">
                <a:solidFill>
                  <a:srgbClr val="FFFF00"/>
                </a:solidFill>
                <a:latin typeface="Arial" panose="020B0604020202020204" pitchFamily="34" charset="0"/>
              </a:rPr>
              <a:t>眼</a:t>
            </a:r>
            <a:r>
              <a:rPr lang="zh-CN" altLang="en-GB" sz="2800" dirty="0">
                <a:solidFill>
                  <a:srgbClr val="FFFF00"/>
                </a:solidFill>
                <a:latin typeface="Arial" panose="020B0604020202020204" pitchFamily="34" charset="0"/>
              </a:rPr>
              <a:t>镜</a:t>
            </a:r>
          </a:p>
        </p:txBody>
      </p:sp>
      <p:pic>
        <p:nvPicPr>
          <p:cNvPr id="2097184" name="Picture 1"/>
          <p:cNvPicPr>
            <a:picLocks noChangeAspect="1"/>
          </p:cNvPicPr>
          <p:nvPr/>
        </p:nvPicPr>
        <p:blipFill>
          <a:blip r:embed="rId3" cstate="print"/>
          <a:stretch>
            <a:fillRect/>
          </a:stretch>
        </p:blipFill>
        <p:spPr>
          <a:xfrm rot="5400000">
            <a:off x="4317339" y="1961424"/>
            <a:ext cx="5443491" cy="3061964"/>
          </a:xfrm>
          <a:prstGeom prst="rect">
            <a:avLst/>
          </a:prstGeom>
        </p:spPr>
      </p:pic>
      <p:pic>
        <p:nvPicPr>
          <p:cNvPr id="2097185" name="Picture 2"/>
          <p:cNvPicPr>
            <a:picLocks noChangeAspect="1"/>
          </p:cNvPicPr>
          <p:nvPr/>
        </p:nvPicPr>
        <p:blipFill>
          <a:blip r:embed="rId4" cstate="print"/>
          <a:stretch>
            <a:fillRect/>
          </a:stretch>
        </p:blipFill>
        <p:spPr>
          <a:xfrm rot="16200000">
            <a:off x="968839" y="3120361"/>
            <a:ext cx="3962774" cy="222906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6" name="Picture 6" descr="varifocals lenses glasses progressive glasses"/>
          <p:cNvPicPr>
            <a:picLocks noChangeAspect="1" noChangeArrowheads="1"/>
          </p:cNvPicPr>
          <p:nvPr/>
        </p:nvPicPr>
        <p:blipFill>
          <a:blip r:embed="rId3" cstate="print"/>
          <a:srcRect/>
          <a:stretch>
            <a:fillRect/>
          </a:stretch>
        </p:blipFill>
        <p:spPr bwMode="auto">
          <a:xfrm>
            <a:off x="5219700" y="2060575"/>
            <a:ext cx="3457575" cy="1152525"/>
          </a:xfrm>
          <a:prstGeom prst="rect">
            <a:avLst/>
          </a:prstGeom>
          <a:noFill/>
          <a:ln w="9525">
            <a:noFill/>
            <a:miter lim="800000"/>
            <a:headEnd/>
            <a:tailEnd/>
          </a:ln>
        </p:spPr>
      </p:pic>
      <p:pic>
        <p:nvPicPr>
          <p:cNvPr id="2097187" name="Picture 8" descr="varifocals spectacles and glasses  illustration of blur and distortion"/>
          <p:cNvPicPr>
            <a:picLocks noChangeAspect="1" noChangeArrowheads="1"/>
          </p:cNvPicPr>
          <p:nvPr/>
        </p:nvPicPr>
        <p:blipFill>
          <a:blip r:embed="rId4" cstate="print"/>
          <a:srcRect/>
          <a:stretch>
            <a:fillRect/>
          </a:stretch>
        </p:blipFill>
        <p:spPr bwMode="auto">
          <a:xfrm>
            <a:off x="5292725" y="3644900"/>
            <a:ext cx="3457575" cy="1152525"/>
          </a:xfrm>
          <a:prstGeom prst="rect">
            <a:avLst/>
          </a:prstGeom>
          <a:noFill/>
          <a:ln w="9525">
            <a:noFill/>
            <a:miter lim="800000"/>
            <a:headEnd/>
            <a:tailEnd/>
          </a:ln>
        </p:spPr>
      </p:pic>
      <p:pic>
        <p:nvPicPr>
          <p:cNvPr id="2097188" name="Picture 10" descr="Varifocals lenses and what they do for you"/>
          <p:cNvPicPr>
            <a:picLocks noChangeAspect="1" noChangeArrowheads="1"/>
          </p:cNvPicPr>
          <p:nvPr/>
        </p:nvPicPr>
        <p:blipFill>
          <a:blip r:embed="rId5" cstate="print"/>
          <a:srcRect/>
          <a:stretch>
            <a:fillRect/>
          </a:stretch>
        </p:blipFill>
        <p:spPr bwMode="auto">
          <a:xfrm>
            <a:off x="323850" y="2060575"/>
            <a:ext cx="3887788" cy="1944688"/>
          </a:xfrm>
          <a:prstGeom prst="rect">
            <a:avLst/>
          </a:prstGeom>
          <a:noFill/>
          <a:ln w="9525">
            <a:noFill/>
            <a:miter lim="800000"/>
            <a:headEnd/>
            <a:tailEnd/>
          </a:ln>
        </p:spPr>
      </p:pic>
      <p:pic>
        <p:nvPicPr>
          <p:cNvPr id="2097189" name="Picture 12" descr="bifocals glasses and what you can see"/>
          <p:cNvPicPr>
            <a:picLocks noChangeAspect="1" noChangeArrowheads="1"/>
          </p:cNvPicPr>
          <p:nvPr/>
        </p:nvPicPr>
        <p:blipFill>
          <a:blip r:embed="rId6" cstate="print"/>
          <a:srcRect/>
          <a:stretch>
            <a:fillRect/>
          </a:stretch>
        </p:blipFill>
        <p:spPr bwMode="auto">
          <a:xfrm>
            <a:off x="323850" y="3716338"/>
            <a:ext cx="3887788" cy="1944687"/>
          </a:xfrm>
          <a:prstGeom prst="rect">
            <a:avLst/>
          </a:prstGeom>
          <a:noFill/>
          <a:ln w="9525">
            <a:noFill/>
            <a:miter lim="800000"/>
            <a:headEnd/>
            <a:tailEnd/>
          </a:ln>
        </p:spPr>
      </p:pic>
      <p:sp>
        <p:nvSpPr>
          <p:cNvPr id="1048822" name="Rectangle 6"/>
          <p:cNvSpPr>
            <a:spLocks noChangeArrowheads="1"/>
          </p:cNvSpPr>
          <p:nvPr/>
        </p:nvSpPr>
        <p:spPr bwMode="auto">
          <a:xfrm>
            <a:off x="1547813" y="1116013"/>
            <a:ext cx="1511300" cy="398780"/>
          </a:xfrm>
          <a:prstGeom prst="rect">
            <a:avLst/>
          </a:prstGeom>
          <a:noFill/>
          <a:ln w="9525">
            <a:noFill/>
            <a:miter lim="800000"/>
          </a:ln>
        </p:spPr>
        <p:txBody>
          <a:bodyPr>
            <a:spAutoFit/>
          </a:bodyPr>
          <a:lstStyle/>
          <a:p>
            <a:pPr>
              <a:spcBef>
                <a:spcPts val="600"/>
              </a:spcBef>
            </a:pPr>
            <a:r>
              <a:rPr lang="zh-CN" altLang="en-GB" sz="2000">
                <a:solidFill>
                  <a:srgbClr val="5C6F7B"/>
                </a:solidFill>
                <a:latin typeface="Arial" panose="020B0604020202020204" pitchFamily="34" charset="0"/>
              </a:rPr>
              <a:t>双光镜</a:t>
            </a:r>
            <a:r>
              <a:rPr lang="en-GB" altLang="en-US" sz="2000">
                <a:solidFill>
                  <a:srgbClr val="5C6F7B"/>
                </a:solidFill>
                <a:latin typeface="Arial" panose="020B0604020202020204" pitchFamily="34" charset="0"/>
              </a:rPr>
              <a:t> </a:t>
            </a:r>
          </a:p>
        </p:txBody>
      </p:sp>
      <p:sp>
        <p:nvSpPr>
          <p:cNvPr id="1048823" name="Rectangle 7"/>
          <p:cNvSpPr>
            <a:spLocks noChangeArrowheads="1"/>
          </p:cNvSpPr>
          <p:nvPr/>
        </p:nvSpPr>
        <p:spPr bwMode="auto">
          <a:xfrm>
            <a:off x="5652293" y="1125538"/>
            <a:ext cx="2592388" cy="398780"/>
          </a:xfrm>
          <a:prstGeom prst="rect">
            <a:avLst/>
          </a:prstGeom>
          <a:noFill/>
          <a:ln w="9525">
            <a:noFill/>
            <a:miter lim="800000"/>
          </a:ln>
        </p:spPr>
        <p:txBody>
          <a:bodyPr wrap="square">
            <a:spAutoFit/>
          </a:bodyPr>
          <a:lstStyle/>
          <a:p>
            <a:pPr algn="ctr">
              <a:spcBef>
                <a:spcPts val="600"/>
              </a:spcBef>
            </a:pPr>
            <a:r>
              <a:rPr lang="zh-CN" altLang="en-GB" sz="2000" dirty="0">
                <a:solidFill>
                  <a:srgbClr val="5C6F7B"/>
                </a:solidFill>
                <a:latin typeface="Arial" panose="020B0604020202020204" pitchFamily="34" charset="0"/>
              </a:rPr>
              <a:t>渐进镜</a:t>
            </a:r>
            <a:r>
              <a:rPr lang="en-GB" altLang="en-US" sz="2000" dirty="0">
                <a:solidFill>
                  <a:srgbClr val="5C6F7B"/>
                </a:solidFill>
                <a:latin typeface="Arial" panose="020B0604020202020204" pitchFamily="34" charset="0"/>
              </a:rPr>
              <a:t> (</a:t>
            </a:r>
            <a:r>
              <a:rPr lang="en-GB" altLang="en-US" sz="2000" dirty="0" err="1">
                <a:solidFill>
                  <a:srgbClr val="5C6F7B"/>
                </a:solidFill>
                <a:latin typeface="Arial" panose="020B0604020202020204" pitchFamily="34" charset="0"/>
              </a:rPr>
              <a:t>PPLs</a:t>
            </a:r>
            <a:r>
              <a:rPr lang="en-GB" altLang="en-US" sz="2000" dirty="0">
                <a:solidFill>
                  <a:srgbClr val="5C6F7B"/>
                </a:solidFill>
                <a:latin typeface="Arial" panose="020B0604020202020204" pitchFamily="34" charset="0"/>
              </a:rPr>
              <a:t>)</a:t>
            </a:r>
          </a:p>
        </p:txBody>
      </p:sp>
      <p:sp>
        <p:nvSpPr>
          <p:cNvPr id="1048824" name="Rectangle 8"/>
          <p:cNvSpPr>
            <a:spLocks noChangeArrowheads="1"/>
          </p:cNvSpPr>
          <p:nvPr/>
        </p:nvSpPr>
        <p:spPr bwMode="auto">
          <a:xfrm>
            <a:off x="3995738" y="5214938"/>
            <a:ext cx="4176712" cy="828039"/>
          </a:xfrm>
          <a:prstGeom prst="rect">
            <a:avLst/>
          </a:prstGeom>
          <a:noFill/>
          <a:ln w="9525">
            <a:noFill/>
            <a:miter lim="800000"/>
          </a:ln>
        </p:spPr>
        <p:txBody>
          <a:bodyPr>
            <a:spAutoFit/>
          </a:bodyPr>
          <a:lstStyle/>
          <a:p>
            <a:pPr algn="ctr">
              <a:spcBef>
                <a:spcPts val="600"/>
              </a:spcBef>
            </a:pPr>
            <a:r>
              <a:rPr lang="zh-CN" altLang="en-GB" sz="2000" b="1">
                <a:solidFill>
                  <a:srgbClr val="5C6F7B"/>
                </a:solidFill>
                <a:latin typeface="Arial" panose="020B0604020202020204" pitchFamily="34" charset="0"/>
              </a:rPr>
              <a:t>两种矫正方式都有</a:t>
            </a:r>
          </a:p>
          <a:p>
            <a:pPr algn="ctr">
              <a:spcBef>
                <a:spcPts val="600"/>
              </a:spcBef>
            </a:pPr>
            <a:r>
              <a:rPr lang="zh-CN" altLang="en-GB" sz="2000" b="1">
                <a:solidFill>
                  <a:srgbClr val="5C6F7B"/>
                </a:solidFill>
                <a:latin typeface="Arial" panose="020B0604020202020204" pitchFamily="34" charset="0"/>
              </a:rPr>
              <a:t>视觉</a:t>
            </a:r>
            <a:r>
              <a:rPr lang="en-GB" sz="2000" b="1">
                <a:solidFill>
                  <a:srgbClr val="5C6F7B"/>
                </a:solidFill>
                <a:latin typeface="Arial" panose="020B0604020202020204" pitchFamily="34" charset="0"/>
              </a:rPr>
              <a:t> ‘</a:t>
            </a:r>
            <a:r>
              <a:rPr lang="zh-CN" altLang="en-GB" sz="2000" b="1">
                <a:solidFill>
                  <a:srgbClr val="5C6F7B"/>
                </a:solidFill>
                <a:latin typeface="Arial" panose="020B0604020202020204" pitchFamily="34" charset="0"/>
              </a:rPr>
              <a:t>妥协</a:t>
            </a:r>
            <a:r>
              <a:rPr lang="en-GB" sz="2000" b="1">
                <a:solidFill>
                  <a:srgbClr val="5C6F7B"/>
                </a:solidFill>
                <a:latin typeface="Arial" panose="020B0604020202020204" pitchFamily="34" charset="0"/>
              </a:rPr>
              <a:t>’</a:t>
            </a:r>
          </a:p>
        </p:txBody>
      </p:sp>
      <p:sp>
        <p:nvSpPr>
          <p:cNvPr id="1048825"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框架镜</a:t>
            </a:r>
            <a:r>
              <a:rPr lang="en-GB" altLang="en-US" sz="2800" dirty="0">
                <a:solidFill>
                  <a:schemeClr val="bg1"/>
                </a:solidFill>
                <a:latin typeface="Arial" panose="020B0604020202020204" pitchFamily="34" charset="0"/>
              </a:rPr>
              <a:t>: </a:t>
            </a:r>
            <a:r>
              <a:rPr lang="zh-CN" altLang="en-GB" sz="2800" dirty="0">
                <a:solidFill>
                  <a:srgbClr val="FFFF00"/>
                </a:solidFill>
                <a:latin typeface="Arial" panose="020B0604020202020204" pitchFamily="34" charset="0"/>
              </a:rPr>
              <a:t>双光</a:t>
            </a:r>
            <a:r>
              <a:rPr lang="en-GB" altLang="en-US" sz="2800" dirty="0">
                <a:solidFill>
                  <a:srgbClr val="FFFF00"/>
                </a:solidFill>
                <a:latin typeface="Arial" panose="020B0604020202020204" pitchFamily="34" charset="0"/>
              </a:rPr>
              <a:t> / </a:t>
            </a:r>
            <a:r>
              <a:rPr lang="zh-CN" altLang="en-GB" sz="2800" dirty="0" err="1">
                <a:solidFill>
                  <a:srgbClr val="FFFF00"/>
                </a:solidFill>
                <a:latin typeface="Arial" panose="020B0604020202020204" pitchFamily="34" charset="0"/>
              </a:rPr>
              <a:t>多焦点</a:t>
            </a:r>
            <a:r>
              <a:rPr lang="en-GB" altLang="en-US" sz="2800" dirty="0">
                <a:solidFill>
                  <a:srgbClr val="FFFF00"/>
                </a:solidFill>
                <a:latin typeface="Arial" panose="020B0604020202020204" pitchFamily="34" charset="0"/>
              </a:rPr>
              <a:t> /</a:t>
            </a:r>
            <a:r>
              <a:rPr lang="zh-CN" altLang="en-GB" sz="2800" dirty="0">
                <a:solidFill>
                  <a:srgbClr val="FFFF00"/>
                </a:solidFill>
                <a:latin typeface="Arial" panose="020B0604020202020204" pitchFamily="34" charset="0"/>
              </a:rPr>
              <a:t>渐进</a:t>
            </a:r>
            <a:r>
              <a:rPr lang="zh-CN" altLang="en-US" sz="2800" dirty="0">
                <a:solidFill>
                  <a:srgbClr val="FFFF00"/>
                </a:solidFill>
                <a:latin typeface="Arial" panose="020B0604020202020204" pitchFamily="34" charset="0"/>
              </a:rPr>
              <a:t>镜</a:t>
            </a:r>
            <a:endParaRPr lang="zh-CN" altLang="en-GB" sz="2800" dirty="0">
              <a:solidFill>
                <a:srgbClr val="FFFF00"/>
              </a:solidFill>
              <a:latin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29" name="Rectangle 4"/>
          <p:cNvSpPr>
            <a:spLocks noGrp="1" noChangeArrowheads="1"/>
          </p:cNvSpPr>
          <p:nvPr>
            <p:ph type="body" idx="1"/>
          </p:nvPr>
        </p:nvSpPr>
        <p:spPr>
          <a:xfrm>
            <a:off x="642938" y="857250"/>
            <a:ext cx="7867650" cy="1801813"/>
          </a:xfrm>
        </p:spPr>
        <p:txBody>
          <a:bodyPr/>
          <a:lstStyle/>
          <a:p>
            <a:pPr algn="ctr">
              <a:buFont typeface="Wingdings" panose="05000000000000000000" pitchFamily="2" charset="2"/>
              <a:buNone/>
            </a:pPr>
            <a:endParaRPr lang="en-GB"/>
          </a:p>
          <a:p>
            <a:pPr algn="ctr">
              <a:buFont typeface="Wingdings" panose="05000000000000000000" pitchFamily="2" charset="2"/>
              <a:buNone/>
            </a:pPr>
            <a:r>
              <a:rPr lang="en-GB" sz="2400" i="1"/>
              <a:t>…</a:t>
            </a:r>
            <a:r>
              <a:rPr lang="zh-CN" altLang="en-GB" sz="2400" i="1"/>
              <a:t>是一只眼用于阅读，不会与另一只眼融像的</a:t>
            </a:r>
          </a:p>
          <a:p>
            <a:pPr algn="ctr">
              <a:buFont typeface="Wingdings" panose="05000000000000000000" pitchFamily="2" charset="2"/>
              <a:buNone/>
            </a:pPr>
            <a:r>
              <a:rPr lang="zh-CN" altLang="en-GB" sz="2400" i="1"/>
              <a:t>接触镜</a:t>
            </a:r>
            <a:r>
              <a:rPr lang="en-US" altLang="zh-CN" sz="2400" i="1"/>
              <a:t>“</a:t>
            </a:r>
            <a:r>
              <a:rPr lang="zh-CN" altLang="en-US" sz="2400" i="1"/>
              <a:t>技巧</a:t>
            </a:r>
            <a:r>
              <a:rPr lang="en-US" altLang="zh-CN" sz="2400" i="1"/>
              <a:t>”</a:t>
            </a:r>
            <a:r>
              <a:rPr lang="zh-CN" altLang="en-US" sz="2400" i="1"/>
              <a:t>，</a:t>
            </a:r>
            <a:r>
              <a:rPr lang="zh-CN" altLang="en-GB" sz="2400" i="1"/>
              <a:t>通常将非主视眼作为视近眼</a:t>
            </a:r>
            <a:endParaRPr lang="en-GB" sz="2400" i="1"/>
          </a:p>
          <a:p>
            <a:pPr>
              <a:buFont typeface="Wingdings" panose="05000000000000000000" pitchFamily="2" charset="2"/>
              <a:buNone/>
            </a:pPr>
            <a:endParaRPr lang="en-GB" sz="2400" i="1"/>
          </a:p>
        </p:txBody>
      </p:sp>
      <p:sp>
        <p:nvSpPr>
          <p:cNvPr id="1048830" name="Title 4"/>
          <p:cNvSpPr>
            <a:spLocks noGrp="1"/>
          </p:cNvSpPr>
          <p:nvPr>
            <p:ph type="title"/>
          </p:nvPr>
        </p:nvSpPr>
        <p:spPr bwMode="auto">
          <a:xfrm>
            <a:off x="3303588" y="17463"/>
            <a:ext cx="8769350" cy="674687"/>
          </a:xfrm>
          <a:noFill/>
          <a:ln>
            <a:miter lim="800000"/>
          </a:ln>
        </p:spPr>
        <p:txBody>
          <a:bodyPr vert="horz" wrap="square" lIns="91440" tIns="45720" rIns="91440" bIns="45720" numCol="1" anchor="t" anchorCtr="0" compatLnSpc="1">
            <a:normAutofit/>
          </a:bodyPr>
          <a:lstStyle/>
          <a:p>
            <a:r>
              <a:rPr lang="en-GB" altLang="en-US" sz="3600">
                <a:solidFill>
                  <a:srgbClr val="002060"/>
                </a:solidFill>
                <a:latin typeface="Century Gothic" panose="020B0502020202020204" pitchFamily="34" charset="0"/>
              </a:rPr>
              <a:t> </a:t>
            </a:r>
          </a:p>
        </p:txBody>
      </p:sp>
      <p:sp>
        <p:nvSpPr>
          <p:cNvPr id="1048831"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dirty="0">
                <a:solidFill>
                  <a:schemeClr val="bg1"/>
                </a:solidFill>
                <a:latin typeface="Arial" panose="020B0604020202020204" pitchFamily="34" charset="0"/>
              </a:rPr>
              <a:t>单眼视</a:t>
            </a:r>
            <a:r>
              <a:rPr lang="zh-CN" altLang="en-US" sz="2800" dirty="0">
                <a:solidFill>
                  <a:schemeClr val="bg1"/>
                </a:solidFill>
                <a:latin typeface="Arial" panose="020B0604020202020204" pitchFamily="34" charset="0"/>
              </a:rPr>
              <a:t>型</a:t>
            </a:r>
            <a:r>
              <a:rPr lang="en-GB" altLang="en-US" sz="2800" dirty="0">
                <a:solidFill>
                  <a:schemeClr val="bg1"/>
                </a:solidFill>
                <a:latin typeface="Arial" panose="020B0604020202020204" pitchFamily="34" charset="0"/>
              </a:rPr>
              <a:t>: </a:t>
            </a:r>
            <a:r>
              <a:rPr lang="zh-CN" altLang="en-GB" sz="2800" dirty="0">
                <a:solidFill>
                  <a:srgbClr val="FFFF00"/>
                </a:solidFill>
                <a:latin typeface="Arial" panose="020B0604020202020204" pitchFamily="34" charset="0"/>
              </a:rPr>
              <a:t>定义</a:t>
            </a:r>
          </a:p>
        </p:txBody>
      </p:sp>
      <p:pic>
        <p:nvPicPr>
          <p:cNvPr id="2097190" name="Picture 1" descr="C:\Users\Suneet Eng\Desktop\B 99\Picture21.jpg"/>
          <p:cNvPicPr>
            <a:picLocks noChangeAspect="1" noChangeArrowheads="1"/>
          </p:cNvPicPr>
          <p:nvPr/>
        </p:nvPicPr>
        <p:blipFill>
          <a:blip r:embed="rId3" cstate="print"/>
          <a:srcRect/>
          <a:stretch>
            <a:fillRect/>
          </a:stretch>
        </p:blipFill>
        <p:spPr bwMode="auto">
          <a:xfrm>
            <a:off x="2643174" y="2786058"/>
            <a:ext cx="3943350" cy="29813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39" name="Rectangle 3"/>
          <p:cNvSpPr>
            <a:spLocks noChangeArrowheads="1"/>
          </p:cNvSpPr>
          <p:nvPr/>
        </p:nvSpPr>
        <p:spPr bwMode="auto">
          <a:xfrm>
            <a:off x="3124200" y="6248400"/>
            <a:ext cx="2895600" cy="457200"/>
          </a:xfrm>
          <a:prstGeom prst="rect">
            <a:avLst/>
          </a:prstGeom>
          <a:noFill/>
          <a:ln w="12700">
            <a:noFill/>
            <a:miter lim="800000"/>
          </a:ln>
        </p:spPr>
        <p:txBody>
          <a:bodyPr wrap="none" anchor="ctr"/>
          <a:lstStyle/>
          <a:p>
            <a:endParaRPr lang="en-US" altLang="en-US"/>
          </a:p>
        </p:txBody>
      </p:sp>
      <p:sp>
        <p:nvSpPr>
          <p:cNvPr id="1048840" name="Rectangle 4"/>
          <p:cNvSpPr>
            <a:spLocks noChangeArrowheads="1"/>
          </p:cNvSpPr>
          <p:nvPr/>
        </p:nvSpPr>
        <p:spPr bwMode="auto">
          <a:xfrm>
            <a:off x="1252538" y="6248400"/>
            <a:ext cx="1905000" cy="457200"/>
          </a:xfrm>
          <a:prstGeom prst="rect">
            <a:avLst/>
          </a:prstGeom>
          <a:noFill/>
          <a:ln w="12700">
            <a:noFill/>
            <a:miter lim="800000"/>
          </a:ln>
        </p:spPr>
        <p:txBody>
          <a:bodyPr wrap="none" anchor="ctr"/>
          <a:lstStyle/>
          <a:p>
            <a:endParaRPr lang="en-US" altLang="en-US"/>
          </a:p>
        </p:txBody>
      </p:sp>
      <p:sp>
        <p:nvSpPr>
          <p:cNvPr id="1048841" name="Rectangle 5"/>
          <p:cNvSpPr>
            <a:spLocks noChangeArrowheads="1"/>
          </p:cNvSpPr>
          <p:nvPr/>
        </p:nvSpPr>
        <p:spPr bwMode="auto">
          <a:xfrm>
            <a:off x="3690938" y="6248400"/>
            <a:ext cx="2895600" cy="457200"/>
          </a:xfrm>
          <a:prstGeom prst="rect">
            <a:avLst/>
          </a:prstGeom>
          <a:noFill/>
          <a:ln w="12700">
            <a:noFill/>
            <a:miter lim="800000"/>
          </a:ln>
        </p:spPr>
        <p:txBody>
          <a:bodyPr wrap="none" anchor="ctr"/>
          <a:lstStyle/>
          <a:p>
            <a:endParaRPr lang="en-US" altLang="en-US"/>
          </a:p>
        </p:txBody>
      </p:sp>
      <p:sp>
        <p:nvSpPr>
          <p:cNvPr id="1048842" name="Rectangle 7"/>
          <p:cNvSpPr>
            <a:spLocks noGrp="1" noChangeArrowheads="1"/>
          </p:cNvSpPr>
          <p:nvPr>
            <p:ph type="body" sz="half" idx="1"/>
          </p:nvPr>
        </p:nvSpPr>
        <p:spPr>
          <a:xfrm>
            <a:off x="357188" y="1143000"/>
            <a:ext cx="7931150" cy="647700"/>
          </a:xfrm>
        </p:spPr>
        <p:txBody>
          <a:bodyPr lIns="90488" tIns="44450" rIns="90488" bIns="44450"/>
          <a:lstStyle/>
          <a:p>
            <a:pPr marL="0" indent="0" algn="ctr" eaLnBrk="1" hangingPunct="1">
              <a:lnSpc>
                <a:spcPct val="105000"/>
              </a:lnSpc>
              <a:buClr>
                <a:schemeClr val="accent2"/>
              </a:buClr>
              <a:buFontTx/>
              <a:buNone/>
            </a:pPr>
            <a:r>
              <a:rPr lang="en-GB" sz="1600"/>
              <a:t> </a:t>
            </a:r>
            <a:r>
              <a:rPr lang="zh-CN" altLang="en-GB" sz="2400"/>
              <a:t>临床试验表明</a:t>
            </a:r>
            <a:r>
              <a:rPr lang="en-GB" sz="2400" b="1"/>
              <a:t>67%</a:t>
            </a:r>
            <a:r>
              <a:rPr lang="zh-CN" altLang="en-GB" sz="2400" b="1"/>
              <a:t>成功率，</a:t>
            </a:r>
            <a:r>
              <a:rPr lang="en-GB" sz="2400" b="1"/>
              <a:t>33%</a:t>
            </a:r>
            <a:r>
              <a:rPr lang="zh-CN" altLang="en-GB" sz="2400" b="1"/>
              <a:t>失败率</a:t>
            </a:r>
            <a:r>
              <a:rPr lang="en-GB" sz="2400" b="1"/>
              <a:t> !</a:t>
            </a:r>
            <a:endParaRPr lang="en-GB" sz="2000" b="1"/>
          </a:p>
          <a:p>
            <a:pPr marL="0" indent="0" algn="ctr" eaLnBrk="1" hangingPunct="1">
              <a:lnSpc>
                <a:spcPct val="105000"/>
              </a:lnSpc>
              <a:buClr>
                <a:schemeClr val="accent2"/>
              </a:buClr>
              <a:buFontTx/>
              <a:buNone/>
            </a:pPr>
            <a:r>
              <a:rPr lang="en-GB" sz="2000"/>
              <a:t> </a:t>
            </a:r>
            <a:endParaRPr lang="en-US" sz="2000" i="1"/>
          </a:p>
        </p:txBody>
      </p:sp>
      <p:sp>
        <p:nvSpPr>
          <p:cNvPr id="1048843" name="Rectangle 11"/>
          <p:cNvSpPr>
            <a:spLocks noChangeArrowheads="1"/>
          </p:cNvSpPr>
          <p:nvPr/>
        </p:nvSpPr>
        <p:spPr bwMode="auto">
          <a:xfrm>
            <a:off x="738188" y="2205038"/>
            <a:ext cx="7762875" cy="3224212"/>
          </a:xfrm>
          <a:prstGeom prst="rect">
            <a:avLst/>
          </a:prstGeom>
          <a:noFill/>
          <a:ln w="12700">
            <a:noFill/>
            <a:miter lim="800000"/>
          </a:ln>
        </p:spPr>
        <p:txBody>
          <a:bodyPr lIns="90488" tIns="44450" rIns="90488" bIns="44450"/>
          <a:lstStyle/>
          <a:p>
            <a:pPr>
              <a:lnSpc>
                <a:spcPct val="105000"/>
              </a:lnSpc>
              <a:spcBef>
                <a:spcPct val="20000"/>
              </a:spcBef>
              <a:buClr>
                <a:schemeClr val="accent2"/>
              </a:buClr>
            </a:pPr>
            <a:r>
              <a:rPr lang="zh-CN" altLang="en-GB" sz="2400">
                <a:solidFill>
                  <a:srgbClr val="5C6F7B"/>
                </a:solidFill>
                <a:latin typeface="Arial" panose="020B0604020202020204" pitchFamily="34" charset="0"/>
              </a:rPr>
              <a:t>矫正早期老视最伟大的成功，但是</a:t>
            </a:r>
            <a:r>
              <a:rPr lang="en-GB" sz="2400">
                <a:solidFill>
                  <a:srgbClr val="5C6F7B"/>
                </a:solidFill>
                <a:latin typeface="Arial" panose="020B0604020202020204" pitchFamily="34" charset="0"/>
              </a:rPr>
              <a:t>…</a:t>
            </a:r>
          </a:p>
          <a:p>
            <a:pPr>
              <a:lnSpc>
                <a:spcPct val="105000"/>
              </a:lnSpc>
              <a:spcBef>
                <a:spcPct val="20000"/>
              </a:spcBef>
              <a:buClr>
                <a:srgbClr val="5C6F7B"/>
              </a:buClr>
              <a:buFontTx/>
              <a:buChar char="•"/>
            </a:pPr>
            <a:r>
              <a:rPr lang="en-US" sz="2000">
                <a:solidFill>
                  <a:srgbClr val="5C6F7B"/>
                </a:solidFill>
                <a:latin typeface="Arial" panose="020B0604020202020204" pitchFamily="34" charset="0"/>
              </a:rPr>
              <a:t> </a:t>
            </a:r>
            <a:r>
              <a:rPr lang="zh-CN" altLang="en-US" sz="2000">
                <a:solidFill>
                  <a:srgbClr val="5C6F7B"/>
                </a:solidFill>
                <a:latin typeface="Arial" panose="020B0604020202020204" pitchFamily="34" charset="0"/>
              </a:rPr>
              <a:t>立体视</a:t>
            </a:r>
            <a:r>
              <a:rPr lang="en-US" sz="2000">
                <a:solidFill>
                  <a:srgbClr val="5C6F7B"/>
                </a:solidFill>
                <a:latin typeface="Arial" panose="020B0604020202020204" pitchFamily="34" charset="0"/>
              </a:rPr>
              <a:t> </a:t>
            </a:r>
            <a:r>
              <a:rPr lang="en-US" sz="2000" i="1">
                <a:solidFill>
                  <a:srgbClr val="5C6F7B"/>
                </a:solidFill>
                <a:latin typeface="Arial" panose="020B0604020202020204" pitchFamily="34" charset="0"/>
              </a:rPr>
              <a:t>(</a:t>
            </a:r>
            <a:r>
              <a:rPr lang="zh-CN" altLang="en-US" sz="2000" i="1">
                <a:solidFill>
                  <a:srgbClr val="5C6F7B"/>
                </a:solidFill>
                <a:latin typeface="Arial" panose="020B0604020202020204" pitchFamily="34" charset="0"/>
              </a:rPr>
              <a:t>深度觉</a:t>
            </a:r>
            <a:r>
              <a:rPr lang="en-US" sz="2000" i="1">
                <a:solidFill>
                  <a:srgbClr val="5C6F7B"/>
                </a:solidFill>
                <a:latin typeface="Arial" panose="020B0604020202020204" pitchFamily="34" charset="0"/>
              </a:rPr>
              <a:t>)</a:t>
            </a:r>
          </a:p>
          <a:p>
            <a:pPr>
              <a:lnSpc>
                <a:spcPct val="105000"/>
              </a:lnSpc>
              <a:spcBef>
                <a:spcPct val="20000"/>
              </a:spcBef>
              <a:buClr>
                <a:srgbClr val="5C6F7B"/>
              </a:buClr>
              <a:buFontTx/>
              <a:buChar char="•"/>
            </a:pPr>
            <a:r>
              <a:rPr lang="en-US" sz="2000">
                <a:solidFill>
                  <a:srgbClr val="5C6F7B"/>
                </a:solidFill>
                <a:latin typeface="Arial" panose="020B0604020202020204" pitchFamily="34" charset="0"/>
              </a:rPr>
              <a:t> </a:t>
            </a:r>
            <a:r>
              <a:rPr lang="zh-CN" altLang="en-US" sz="2000">
                <a:solidFill>
                  <a:srgbClr val="5C6F7B"/>
                </a:solidFill>
                <a:latin typeface="Arial" panose="020B0604020202020204" pitchFamily="34" charset="0"/>
              </a:rPr>
              <a:t>降低对比度</a:t>
            </a:r>
            <a:endParaRPr lang="en-US" sz="2000">
              <a:solidFill>
                <a:srgbClr val="5C6F7B"/>
              </a:solidFill>
              <a:latin typeface="Arial" panose="020B0604020202020204" pitchFamily="34" charset="0"/>
            </a:endParaRPr>
          </a:p>
          <a:p>
            <a:pPr>
              <a:lnSpc>
                <a:spcPct val="105000"/>
              </a:lnSpc>
              <a:spcBef>
                <a:spcPct val="20000"/>
              </a:spcBef>
              <a:buClr>
                <a:srgbClr val="5C6F7B"/>
              </a:buClr>
              <a:buFontTx/>
              <a:buChar char="•"/>
            </a:pPr>
            <a:r>
              <a:rPr lang="en-US" sz="2000">
                <a:solidFill>
                  <a:srgbClr val="5C6F7B"/>
                </a:solidFill>
                <a:latin typeface="Arial" panose="020B0604020202020204" pitchFamily="34" charset="0"/>
              </a:rPr>
              <a:t> </a:t>
            </a:r>
            <a:r>
              <a:rPr lang="zh-CN" altLang="en-US" sz="2000">
                <a:solidFill>
                  <a:srgbClr val="5C6F7B"/>
                </a:solidFill>
                <a:latin typeface="Arial" panose="020B0604020202020204" pitchFamily="34" charset="0"/>
              </a:rPr>
              <a:t>减短了阅读时间</a:t>
            </a:r>
            <a:endParaRPr lang="en-US" sz="2000">
              <a:solidFill>
                <a:srgbClr val="5C6F7B"/>
              </a:solidFill>
              <a:latin typeface="Arial" panose="020B0604020202020204" pitchFamily="34" charset="0"/>
            </a:endParaRPr>
          </a:p>
          <a:p>
            <a:pPr>
              <a:lnSpc>
                <a:spcPct val="105000"/>
              </a:lnSpc>
              <a:spcBef>
                <a:spcPct val="20000"/>
              </a:spcBef>
              <a:buClr>
                <a:srgbClr val="5C6F7B"/>
              </a:buClr>
              <a:buFontTx/>
              <a:buChar char="•"/>
            </a:pPr>
            <a:r>
              <a:rPr lang="en-GB" sz="2000">
                <a:solidFill>
                  <a:srgbClr val="5C6F7B"/>
                </a:solidFill>
                <a:latin typeface="Arial" panose="020B0604020202020204" pitchFamily="34" charset="0"/>
              </a:rPr>
              <a:t> </a:t>
            </a:r>
            <a:r>
              <a:rPr lang="zh-CN" altLang="en-GB" sz="2000">
                <a:solidFill>
                  <a:srgbClr val="5C6F7B"/>
                </a:solidFill>
                <a:latin typeface="Arial" panose="020B0604020202020204" pitchFamily="34" charset="0"/>
              </a:rPr>
              <a:t>中距离视物不清</a:t>
            </a:r>
            <a:endParaRPr lang="en-GB" sz="2000">
              <a:solidFill>
                <a:srgbClr val="5C6F7B"/>
              </a:solidFill>
              <a:latin typeface="Arial" panose="020B0604020202020204" pitchFamily="34" charset="0"/>
            </a:endParaRPr>
          </a:p>
          <a:p>
            <a:pPr>
              <a:lnSpc>
                <a:spcPct val="105000"/>
              </a:lnSpc>
              <a:spcBef>
                <a:spcPct val="20000"/>
              </a:spcBef>
              <a:buClr>
                <a:srgbClr val="5C6F7B"/>
              </a:buClr>
              <a:buFontTx/>
              <a:buChar char="•"/>
            </a:pPr>
            <a:r>
              <a:rPr lang="en-GB" sz="2000">
                <a:solidFill>
                  <a:srgbClr val="5C6F7B"/>
                </a:solidFill>
                <a:latin typeface="Arial" panose="020B0604020202020204" pitchFamily="34" charset="0"/>
              </a:rPr>
              <a:t> </a:t>
            </a:r>
            <a:r>
              <a:rPr lang="zh-CN" altLang="en-GB" sz="2000">
                <a:solidFill>
                  <a:srgbClr val="5C6F7B"/>
                </a:solidFill>
                <a:latin typeface="Arial" panose="020B0604020202020204" pitchFamily="34" charset="0"/>
              </a:rPr>
              <a:t>道德方面</a:t>
            </a:r>
            <a:r>
              <a:rPr lang="en-GB" sz="2000">
                <a:solidFill>
                  <a:srgbClr val="5C6F7B"/>
                </a:solidFill>
                <a:latin typeface="Arial" panose="020B0604020202020204" pitchFamily="34" charset="0"/>
              </a:rPr>
              <a:t> / </a:t>
            </a:r>
            <a:r>
              <a:rPr lang="zh-CN" altLang="en-GB" sz="2000">
                <a:solidFill>
                  <a:srgbClr val="5C6F7B"/>
                </a:solidFill>
                <a:latin typeface="Arial" panose="020B0604020202020204" pitchFamily="34" charset="0"/>
              </a:rPr>
              <a:t>职业性的困境</a:t>
            </a:r>
            <a:endParaRPr lang="en-GB" sz="2000">
              <a:solidFill>
                <a:srgbClr val="5C6F7B"/>
              </a:solidFill>
              <a:latin typeface="Arial" panose="020B0604020202020204" pitchFamily="34" charset="0"/>
            </a:endParaRPr>
          </a:p>
          <a:p>
            <a:pPr lvl="1">
              <a:lnSpc>
                <a:spcPct val="105000"/>
              </a:lnSpc>
              <a:spcBef>
                <a:spcPct val="20000"/>
              </a:spcBef>
              <a:buClr>
                <a:srgbClr val="5C6F7B"/>
              </a:buClr>
              <a:buFontTx/>
              <a:buChar char="•"/>
            </a:pPr>
            <a:r>
              <a:rPr lang="en-US" sz="2000">
                <a:solidFill>
                  <a:srgbClr val="5C6F7B"/>
                </a:solidFill>
                <a:latin typeface="Arial" panose="020B0604020202020204" pitchFamily="34" charset="0"/>
              </a:rPr>
              <a:t> </a:t>
            </a:r>
            <a:r>
              <a:rPr lang="zh-CN" altLang="en-US" sz="2000">
                <a:solidFill>
                  <a:srgbClr val="5C6F7B"/>
                </a:solidFill>
                <a:latin typeface="Arial" panose="020B0604020202020204" pitchFamily="34" charset="0"/>
              </a:rPr>
              <a:t>你会选择单眼视型眼镜吗</a:t>
            </a:r>
            <a:r>
              <a:rPr lang="en-US" sz="2000">
                <a:solidFill>
                  <a:srgbClr val="5C6F7B"/>
                </a:solidFill>
                <a:latin typeface="Arial" panose="020B0604020202020204" pitchFamily="34" charset="0"/>
              </a:rPr>
              <a:t>?</a:t>
            </a:r>
          </a:p>
        </p:txBody>
      </p:sp>
      <p:graphicFrame>
        <p:nvGraphicFramePr>
          <p:cNvPr id="4194307" name="Object 64"/>
          <p:cNvGraphicFramePr>
            <a:graphicFrameLocks noGrp="1" noChangeAspect="1"/>
          </p:cNvGraphicFramePr>
          <p:nvPr>
            <p:ph sz="half" idx="2"/>
          </p:nvPr>
        </p:nvGraphicFramePr>
        <p:xfrm>
          <a:off x="6516688" y="3549650"/>
          <a:ext cx="2239962" cy="1978025"/>
        </p:xfrm>
        <a:graphic>
          <a:graphicData uri="http://schemas.openxmlformats.org/presentationml/2006/ole">
            <mc:AlternateContent xmlns:mc="http://schemas.openxmlformats.org/markup-compatibility/2006">
              <mc:Choice xmlns:v="urn:schemas-microsoft-com:vml" Requires="v">
                <p:oleObj spid="_x0000_s3140" name="Clip" r:id="rId4" imgW="24803100" imgH="21897975" progId="">
                  <p:embed/>
                </p:oleObj>
              </mc:Choice>
              <mc:Fallback>
                <p:oleObj name="Clip" r:id="rId4" imgW="24803100" imgH="21897975" progId="">
                  <p:embed/>
                  <p:pic>
                    <p:nvPicPr>
                      <p:cNvPr id="0" name="图片 3072"/>
                      <p:cNvPicPr>
                        <a:picLocks noGrp="1" noChangeAspect="1"/>
                      </p:cNvPicPr>
                      <p:nvPr/>
                    </p:nvPicPr>
                    <p:blipFill>
                      <a:blip r:embed="rId5"/>
                      <a:stretch>
                        <a:fillRect/>
                      </a:stretch>
                    </p:blipFill>
                    <p:spPr>
                      <a:xfrm>
                        <a:off x="6516688" y="3549650"/>
                        <a:ext cx="2239962" cy="1978025"/>
                      </a:xfrm>
                      <a:prstGeom prst="rect">
                        <a:avLst/>
                      </a:prstGeom>
                      <a:noFill/>
                      <a:ln w="9525">
                        <a:noFill/>
                      </a:ln>
                    </p:spPr>
                  </p:pic>
                </p:oleObj>
              </mc:Fallback>
            </mc:AlternateContent>
          </a:graphicData>
        </a:graphic>
      </p:graphicFrame>
      <p:sp>
        <p:nvSpPr>
          <p:cNvPr id="1048844"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单眼视</a:t>
            </a:r>
            <a:r>
              <a:rPr lang="en-GB" altLang="en-US" sz="2800">
                <a:solidFill>
                  <a:schemeClr val="bg1"/>
                </a:solidFill>
                <a:latin typeface="Arial" panose="020B0604020202020204" pitchFamily="34" charset="0"/>
              </a:rPr>
              <a:t>: </a:t>
            </a:r>
            <a:r>
              <a:rPr lang="zh-CN" altLang="en-GB" sz="2800">
                <a:solidFill>
                  <a:srgbClr val="FFFF00"/>
                </a:solidFill>
                <a:latin typeface="Arial" panose="020B0604020202020204" pitchFamily="34" charset="0"/>
              </a:rPr>
              <a:t>成果</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52" name="Rectangle 6"/>
          <p:cNvSpPr>
            <a:spLocks noGrp="1" noChangeArrowheads="1"/>
          </p:cNvSpPr>
          <p:nvPr>
            <p:ph type="title"/>
          </p:nvPr>
        </p:nvSpPr>
        <p:spPr bwMode="auto">
          <a:noFill/>
          <a:ln>
            <a:miter lim="800000"/>
          </a:ln>
        </p:spPr>
        <p:txBody>
          <a:bodyPr vert="horz" wrap="square" lIns="90488" tIns="44450" rIns="90488" bIns="44450" numCol="1" anchor="t" anchorCtr="0" compatLnSpc="1"/>
          <a:lstStyle/>
          <a:p>
            <a:pPr eaLnBrk="1" hangingPunct="1"/>
            <a:r>
              <a:rPr lang="en-GB" altLang="en-US" sz="4400"/>
              <a:t>Determining Dominance</a:t>
            </a:r>
            <a:r>
              <a:rPr lang="en-GB" altLang="en-US"/>
              <a:t>   </a:t>
            </a:r>
          </a:p>
        </p:txBody>
      </p:sp>
      <p:sp>
        <p:nvSpPr>
          <p:cNvPr id="1048853" name="Rectangle 2"/>
          <p:cNvSpPr>
            <a:spLocks noGrp="1" noChangeArrowheads="1"/>
          </p:cNvSpPr>
          <p:nvPr>
            <p:ph type="body" sz="half" idx="1"/>
          </p:nvPr>
        </p:nvSpPr>
        <p:spPr>
          <a:xfrm>
            <a:off x="557756" y="1125538"/>
            <a:ext cx="8016875" cy="1035050"/>
          </a:xfrm>
        </p:spPr>
        <p:txBody>
          <a:bodyPr/>
          <a:lstStyle/>
          <a:p>
            <a:pPr algn="ctr" eaLnBrk="1" hangingPunct="1">
              <a:buFontTx/>
              <a:buNone/>
            </a:pPr>
            <a:r>
              <a:rPr lang="zh-CN" altLang="en-GB" sz="2400" i="1" dirty="0"/>
              <a:t>许多</a:t>
            </a:r>
            <a:r>
              <a:rPr lang="zh-CN" altLang="en-US" sz="2400" i="1" dirty="0"/>
              <a:t>种优势眼类型</a:t>
            </a:r>
            <a:r>
              <a:rPr lang="en-GB" sz="2400" i="1" dirty="0"/>
              <a:t> = </a:t>
            </a:r>
            <a:r>
              <a:rPr lang="zh-CN" altLang="en-GB" sz="2400" i="1" dirty="0"/>
              <a:t>许多</a:t>
            </a:r>
            <a:r>
              <a:rPr lang="zh-CN" altLang="en-US" sz="2400" i="1" dirty="0"/>
              <a:t>优势眼</a:t>
            </a:r>
            <a:r>
              <a:rPr lang="zh-CN" altLang="en-GB" sz="2400" i="1" dirty="0"/>
              <a:t>测试</a:t>
            </a:r>
            <a:r>
              <a:rPr lang="zh-CN" altLang="en-US" sz="2400" i="1" dirty="0"/>
              <a:t>方法</a:t>
            </a:r>
            <a:endParaRPr lang="zh-CN" altLang="en-GB" sz="2400" i="1" dirty="0"/>
          </a:p>
        </p:txBody>
      </p:sp>
      <p:sp>
        <p:nvSpPr>
          <p:cNvPr id="1048854" name="Rectangle 3"/>
          <p:cNvSpPr>
            <a:spLocks noChangeArrowheads="1"/>
          </p:cNvSpPr>
          <p:nvPr/>
        </p:nvSpPr>
        <p:spPr bwMode="auto">
          <a:xfrm>
            <a:off x="571500" y="2928938"/>
            <a:ext cx="5175250" cy="1284287"/>
          </a:xfrm>
          <a:prstGeom prst="rect">
            <a:avLst/>
          </a:prstGeom>
          <a:noFill/>
          <a:ln w="12700">
            <a:noFill/>
            <a:miter lim="800000"/>
          </a:ln>
        </p:spPr>
        <p:txBody>
          <a:bodyPr lIns="90488" tIns="44450" rIns="90488" bIns="44450"/>
          <a:lstStyle/>
          <a:p>
            <a:pPr marL="342900" indent="-342900">
              <a:spcBef>
                <a:spcPct val="20000"/>
              </a:spcBef>
              <a:buSzPct val="100000"/>
            </a:pPr>
            <a:r>
              <a:rPr lang="zh-CN" altLang="en-GB" sz="2400" b="1" dirty="0">
                <a:solidFill>
                  <a:srgbClr val="5C6F7B"/>
                </a:solidFill>
                <a:latin typeface="Arial" panose="020B0604020202020204" pitchFamily="34" charset="0"/>
              </a:rPr>
              <a:t>现在使用的方法</a:t>
            </a:r>
            <a:r>
              <a:rPr lang="zh-CN" altLang="en-US" sz="2400" b="1" dirty="0">
                <a:solidFill>
                  <a:srgbClr val="5C6F7B"/>
                </a:solidFill>
                <a:latin typeface="Arial" panose="020B0604020202020204" pitchFamily="34" charset="0"/>
              </a:rPr>
              <a:t>包括</a:t>
            </a:r>
            <a:endParaRPr lang="en-GB" sz="2400" b="1" dirty="0">
              <a:solidFill>
                <a:srgbClr val="5C6F7B"/>
              </a:solidFill>
              <a:latin typeface="Arial" panose="020B0604020202020204" pitchFamily="34" charset="0"/>
            </a:endParaRPr>
          </a:p>
          <a:p>
            <a:pPr marL="342900" indent="-342900">
              <a:spcBef>
                <a:spcPct val="20000"/>
              </a:spcBef>
              <a:buSzPct val="100000"/>
              <a:buFontTx/>
              <a:buChar char="•"/>
            </a:pPr>
            <a:r>
              <a:rPr lang="zh-CN" altLang="en-US" sz="2400" b="1" dirty="0">
                <a:solidFill>
                  <a:srgbClr val="5C6F7B"/>
                </a:solidFill>
                <a:latin typeface="Arial" panose="020B0604020202020204" pitchFamily="34" charset="0"/>
              </a:rPr>
              <a:t>瞄准优势</a:t>
            </a:r>
            <a:endParaRPr lang="en-GB" sz="2400" b="1" dirty="0">
              <a:solidFill>
                <a:srgbClr val="5C6F7B"/>
              </a:solidFill>
              <a:latin typeface="Arial" panose="020B0604020202020204" pitchFamily="34" charset="0"/>
            </a:endParaRPr>
          </a:p>
          <a:p>
            <a:pPr marL="342900" indent="-342900">
              <a:spcBef>
                <a:spcPct val="20000"/>
              </a:spcBef>
              <a:buSzPct val="100000"/>
              <a:buFontTx/>
              <a:buChar char="•"/>
            </a:pPr>
            <a:r>
              <a:rPr lang="zh-CN" altLang="en-GB" sz="2400" b="1" dirty="0">
                <a:solidFill>
                  <a:srgbClr val="5C6F7B"/>
                </a:solidFill>
                <a:latin typeface="Arial" panose="020B0604020202020204" pitchFamily="34" charset="0"/>
              </a:rPr>
              <a:t>模糊抑制</a:t>
            </a:r>
            <a:endParaRPr lang="en-GB" sz="2400" b="1" dirty="0">
              <a:solidFill>
                <a:srgbClr val="5C6F7B"/>
              </a:solidFill>
              <a:latin typeface="Arial" panose="020B0604020202020204" pitchFamily="34" charset="0"/>
            </a:endParaRPr>
          </a:p>
          <a:p>
            <a:pPr marL="342900" indent="-342900">
              <a:spcBef>
                <a:spcPct val="20000"/>
              </a:spcBef>
              <a:buSzPct val="100000"/>
            </a:pPr>
            <a:endParaRPr lang="en-GB" dirty="0">
              <a:solidFill>
                <a:srgbClr val="5C6F7B"/>
              </a:solidFill>
            </a:endParaRPr>
          </a:p>
        </p:txBody>
      </p:sp>
      <p:pic>
        <p:nvPicPr>
          <p:cNvPr id="2097193" name="Picture 10" descr="YOUR COUNTRY NEEDS YOU : PICTURE THE REAL LORD KITCHENER"/>
          <p:cNvPicPr>
            <a:picLocks noChangeAspect="1" noChangeArrowheads="1"/>
          </p:cNvPicPr>
          <p:nvPr/>
        </p:nvPicPr>
        <p:blipFill>
          <a:blip r:embed="rId3" cstate="print"/>
          <a:srcRect/>
          <a:stretch>
            <a:fillRect/>
          </a:stretch>
        </p:blipFill>
        <p:spPr bwMode="auto">
          <a:xfrm>
            <a:off x="6000750" y="2428875"/>
            <a:ext cx="2424113" cy="3203575"/>
          </a:xfrm>
          <a:prstGeom prst="rect">
            <a:avLst/>
          </a:prstGeom>
          <a:noFill/>
          <a:ln w="12700">
            <a:solidFill>
              <a:schemeClr val="accent2"/>
            </a:solidFill>
            <a:miter lim="800000"/>
            <a:headEnd/>
            <a:tailEnd/>
          </a:ln>
        </p:spPr>
      </p:pic>
      <p:sp>
        <p:nvSpPr>
          <p:cNvPr id="1048855" name="Rectangle 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优势眼</a:t>
            </a:r>
            <a:endParaRPr lang="zh-CN" altLang="en-GB" sz="2800" dirty="0">
              <a:solidFill>
                <a:schemeClr val="bg1"/>
              </a:solidFill>
              <a:latin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4551"/>
            <a:ext cx="7687733" cy="335476"/>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946567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59" name="Rectangle 2"/>
          <p:cNvSpPr>
            <a:spLocks noGrp="1" noChangeArrowheads="1"/>
          </p:cNvSpPr>
          <p:nvPr>
            <p:ph type="body" sz="half" idx="1"/>
          </p:nvPr>
        </p:nvSpPr>
        <p:spPr>
          <a:xfrm>
            <a:off x="574675" y="1412875"/>
            <a:ext cx="6300788" cy="2159000"/>
          </a:xfrm>
        </p:spPr>
        <p:txBody>
          <a:bodyPr/>
          <a:lstStyle/>
          <a:p>
            <a:pPr eaLnBrk="1" hangingPunct="1">
              <a:spcBef>
                <a:spcPts val="600"/>
              </a:spcBef>
              <a:spcAft>
                <a:spcPct val="5000"/>
              </a:spcAft>
            </a:pPr>
            <a:r>
              <a:rPr lang="zh-CN" altLang="en-GB" sz="2000" dirty="0"/>
              <a:t>单手指物可能受使用手以及</a:t>
            </a:r>
            <a:r>
              <a:rPr lang="zh-CN" altLang="en-US" sz="2000" dirty="0"/>
              <a:t>惯用手</a:t>
            </a:r>
            <a:r>
              <a:rPr lang="zh-CN" altLang="en-GB" sz="2000" dirty="0"/>
              <a:t>的影响</a:t>
            </a:r>
            <a:endParaRPr lang="en-GB" sz="2000" dirty="0"/>
          </a:p>
          <a:p>
            <a:pPr eaLnBrk="1" hangingPunct="1">
              <a:spcBef>
                <a:spcPts val="600"/>
              </a:spcBef>
              <a:spcAft>
                <a:spcPct val="5000"/>
              </a:spcAft>
            </a:pPr>
            <a:r>
              <a:rPr lang="zh-CN" altLang="en-US" sz="2000" dirty="0"/>
              <a:t>卡洞法、</a:t>
            </a:r>
            <a:r>
              <a:rPr lang="zh-CN" altLang="en-GB" sz="2000" dirty="0"/>
              <a:t>双手</a:t>
            </a:r>
            <a:r>
              <a:rPr lang="zh-CN" altLang="en-US" sz="2000" dirty="0"/>
              <a:t>法与真实的</a:t>
            </a:r>
            <a:r>
              <a:rPr lang="zh-CN" altLang="en-GB" sz="2000" dirty="0"/>
              <a:t>方向</a:t>
            </a:r>
            <a:r>
              <a:rPr lang="zh-CN" altLang="en-US" sz="2000" dirty="0"/>
              <a:t>性优势有差别</a:t>
            </a:r>
            <a:endParaRPr lang="en-GB" sz="2000" dirty="0"/>
          </a:p>
          <a:p>
            <a:pPr eaLnBrk="1" hangingPunct="1">
              <a:spcBef>
                <a:spcPts val="600"/>
              </a:spcBef>
              <a:spcAft>
                <a:spcPct val="5000"/>
              </a:spcAft>
            </a:pPr>
            <a:r>
              <a:rPr lang="zh-CN" altLang="en-US" sz="2000" dirty="0"/>
              <a:t>随注视姿势</a:t>
            </a:r>
            <a:r>
              <a:rPr lang="zh-CN" altLang="en-GB" sz="2000" dirty="0"/>
              <a:t>变化</a:t>
            </a:r>
            <a:endParaRPr lang="en-GB" sz="2000" dirty="0"/>
          </a:p>
          <a:p>
            <a:pPr eaLnBrk="1" hangingPunct="1">
              <a:spcBef>
                <a:spcPts val="600"/>
              </a:spcBef>
              <a:spcAft>
                <a:spcPct val="5000"/>
              </a:spcAft>
            </a:pPr>
            <a:r>
              <a:rPr lang="zh-CN" altLang="en-US" sz="2000" dirty="0"/>
              <a:t>当在一眼前加正镜片时发生变化</a:t>
            </a:r>
            <a:r>
              <a:rPr lang="en-GB" sz="2000" dirty="0"/>
              <a:t>!</a:t>
            </a:r>
          </a:p>
          <a:p>
            <a:pPr eaLnBrk="1" hangingPunct="1"/>
            <a:endParaRPr lang="en-GB" sz="2800" dirty="0"/>
          </a:p>
          <a:p>
            <a:pPr eaLnBrk="1" hangingPunct="1"/>
            <a:endParaRPr lang="en-GB" sz="2800" dirty="0"/>
          </a:p>
        </p:txBody>
      </p:sp>
      <p:sp>
        <p:nvSpPr>
          <p:cNvPr id="1048860" name="Rectangle 4"/>
          <p:cNvSpPr>
            <a:spLocks noChangeArrowheads="1"/>
          </p:cNvSpPr>
          <p:nvPr/>
        </p:nvSpPr>
        <p:spPr bwMode="auto">
          <a:xfrm>
            <a:off x="468313" y="4437063"/>
            <a:ext cx="5868987" cy="1046162"/>
          </a:xfrm>
          <a:prstGeom prst="rect">
            <a:avLst/>
          </a:prstGeom>
          <a:noFill/>
          <a:ln w="12700">
            <a:noFill/>
            <a:miter lim="800000"/>
          </a:ln>
        </p:spPr>
        <p:txBody>
          <a:bodyPr lIns="90488" tIns="44450" rIns="90488" bIns="44450"/>
          <a:lstStyle/>
          <a:p>
            <a:pPr marL="342900" indent="-342900" algn="ctr">
              <a:spcBef>
                <a:spcPct val="20000"/>
              </a:spcBef>
              <a:buSzPct val="100000"/>
            </a:pPr>
            <a:r>
              <a:rPr lang="zh-CN" altLang="en-US" sz="2000" dirty="0">
                <a:solidFill>
                  <a:srgbClr val="5C6F7B"/>
                </a:solidFill>
                <a:latin typeface="Arial" panose="020B0604020202020204" pitchFamily="34" charset="0"/>
              </a:rPr>
              <a:t>那么为什么要在一个随着单眼视觉适应而改变的</a:t>
            </a:r>
            <a:endParaRPr lang="en-US" altLang="zh-CN" sz="2000" dirty="0">
              <a:solidFill>
                <a:srgbClr val="5C6F7B"/>
              </a:solidFill>
              <a:latin typeface="Arial" panose="020B0604020202020204" pitchFamily="34" charset="0"/>
            </a:endParaRPr>
          </a:p>
          <a:p>
            <a:pPr marL="342900" indent="-342900" algn="ctr">
              <a:spcBef>
                <a:spcPct val="20000"/>
              </a:spcBef>
              <a:buSzPct val="100000"/>
            </a:pPr>
            <a:r>
              <a:rPr lang="zh-CN" altLang="en-US" sz="2000" dirty="0">
                <a:solidFill>
                  <a:srgbClr val="5C6F7B"/>
                </a:solidFill>
                <a:latin typeface="Arial" panose="020B0604020202020204" pitchFamily="34" charset="0"/>
              </a:rPr>
              <a:t>测试基础上给与单眼视型处方呢</a:t>
            </a:r>
            <a:r>
              <a:rPr lang="en-GB" sz="2000" dirty="0">
                <a:solidFill>
                  <a:srgbClr val="5C6F7B"/>
                </a:solidFill>
                <a:latin typeface="Arial" panose="020B0604020202020204" pitchFamily="34" charset="0"/>
              </a:rPr>
              <a:t>?</a:t>
            </a:r>
          </a:p>
        </p:txBody>
      </p:sp>
      <p:sp>
        <p:nvSpPr>
          <p:cNvPr id="1048861"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瞄准优势</a:t>
            </a:r>
            <a:endParaRPr lang="zh-CN" altLang="en-GB" sz="2800" dirty="0">
              <a:solidFill>
                <a:schemeClr val="bg1"/>
              </a:solidFill>
              <a:latin typeface="Arial" panose="020B0604020202020204" pitchFamily="34" charset="0"/>
            </a:endParaRPr>
          </a:p>
        </p:txBody>
      </p:sp>
      <p:pic>
        <p:nvPicPr>
          <p:cNvPr id="2097194" name="Picture 2" descr="C:\Users\Suneet Eng\Desktop\B 99\Picture24.jpg"/>
          <p:cNvPicPr>
            <a:picLocks noChangeAspect="1" noChangeArrowheads="1"/>
          </p:cNvPicPr>
          <p:nvPr/>
        </p:nvPicPr>
        <p:blipFill>
          <a:blip r:embed="rId3" cstate="print"/>
          <a:srcRect/>
          <a:stretch>
            <a:fillRect/>
          </a:stretch>
        </p:blipFill>
        <p:spPr bwMode="auto">
          <a:xfrm>
            <a:off x="6300192" y="4190350"/>
            <a:ext cx="2668987" cy="2145859"/>
          </a:xfrm>
          <a:prstGeom prst="rect">
            <a:avLst/>
          </a:prstGeom>
          <a:noFill/>
        </p:spPr>
      </p:pic>
      <p:pic>
        <p:nvPicPr>
          <p:cNvPr id="2097195" name="Picture 1" descr="C:\Users\Suneet Eng\Desktop\B 99\Picture23.jpg"/>
          <p:cNvPicPr>
            <a:picLocks noChangeAspect="1" noChangeArrowheads="1"/>
          </p:cNvPicPr>
          <p:nvPr/>
        </p:nvPicPr>
        <p:blipFill>
          <a:blip r:embed="rId4" cstate="print"/>
          <a:srcRect/>
          <a:stretch>
            <a:fillRect/>
          </a:stretch>
        </p:blipFill>
        <p:spPr bwMode="auto">
          <a:xfrm>
            <a:off x="6629428" y="980728"/>
            <a:ext cx="2254041" cy="3220271"/>
          </a:xfrm>
          <a:prstGeom prst="rect">
            <a:avLst/>
          </a:prstGeom>
          <a:noFill/>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65" name="Rectangle 2"/>
          <p:cNvSpPr>
            <a:spLocks noGrp="1" noChangeArrowheads="1"/>
          </p:cNvSpPr>
          <p:nvPr>
            <p:ph type="body" sz="half" idx="1"/>
          </p:nvPr>
        </p:nvSpPr>
        <p:spPr>
          <a:xfrm>
            <a:off x="642938" y="1143000"/>
            <a:ext cx="7200900" cy="4440238"/>
          </a:xfrm>
        </p:spPr>
        <p:txBody>
          <a:bodyPr lIns="153619" tIns="76810" rIns="153619" bIns="76810"/>
          <a:lstStyle/>
          <a:p>
            <a:pPr marL="344805" indent="-344805" eaLnBrk="1" hangingPunct="1">
              <a:spcBef>
                <a:spcPts val="600"/>
              </a:spcBef>
              <a:spcAft>
                <a:spcPts val="600"/>
              </a:spcAft>
            </a:pPr>
            <a:r>
              <a:rPr lang="zh-CN" altLang="en-GB" sz="2000" dirty="0"/>
              <a:t>双眼进行最佳视远矫正去观察远距离的点状光源</a:t>
            </a:r>
            <a:endParaRPr lang="en-GB" sz="2000" dirty="0"/>
          </a:p>
          <a:p>
            <a:pPr marL="344805" indent="-344805" eaLnBrk="1" hangingPunct="1">
              <a:spcBef>
                <a:spcPts val="600"/>
              </a:spcBef>
              <a:spcAft>
                <a:spcPts val="600"/>
              </a:spcAft>
            </a:pPr>
            <a:r>
              <a:rPr lang="zh-CN" altLang="en-GB" sz="2000" dirty="0"/>
              <a:t>在双眼前</a:t>
            </a:r>
            <a:r>
              <a:rPr lang="zh-CN" altLang="en-US" sz="2000" b="1" dirty="0"/>
              <a:t>交替</a:t>
            </a:r>
            <a:r>
              <a:rPr lang="zh-CN" altLang="en-US" sz="2000" dirty="0"/>
              <a:t>增</a:t>
            </a:r>
            <a:r>
              <a:rPr lang="zh-CN" altLang="en-GB" sz="2000" dirty="0"/>
              <a:t>加一个正镜度的下加光</a:t>
            </a:r>
            <a:endParaRPr lang="en-GB" sz="2000" dirty="0"/>
          </a:p>
          <a:p>
            <a:pPr marL="344805" indent="-344805" eaLnBrk="1" hangingPunct="1">
              <a:spcBef>
                <a:spcPts val="600"/>
              </a:spcBef>
              <a:spcAft>
                <a:spcPts val="600"/>
              </a:spcAft>
            </a:pPr>
            <a:r>
              <a:rPr lang="zh-CN" altLang="en-US" sz="2000" dirty="0"/>
              <a:t>询问被检者哪只眼更容易忽视放射状的光线 </a:t>
            </a:r>
            <a:endParaRPr lang="en-GB" sz="2000" dirty="0"/>
          </a:p>
          <a:p>
            <a:pPr marL="744855" lvl="1" indent="-344805" eaLnBrk="1" hangingPunct="1">
              <a:spcBef>
                <a:spcPts val="600"/>
              </a:spcBef>
              <a:spcAft>
                <a:spcPts val="600"/>
              </a:spcAft>
            </a:pPr>
            <a:r>
              <a:rPr lang="zh-CN" altLang="en-GB" sz="2000" dirty="0"/>
              <a:t>那</a:t>
            </a:r>
            <a:r>
              <a:rPr lang="zh-CN" altLang="en-US" sz="2000" dirty="0"/>
              <a:t>只眼</a:t>
            </a:r>
            <a:r>
              <a:rPr lang="zh-CN" altLang="en-GB" sz="2000" dirty="0"/>
              <a:t>就是</a:t>
            </a:r>
            <a:r>
              <a:rPr lang="zh-CN" altLang="en-GB" sz="2000" b="1" dirty="0"/>
              <a:t>非优势眼</a:t>
            </a:r>
            <a:endParaRPr lang="en-GB" sz="2000" b="1" dirty="0"/>
          </a:p>
          <a:p>
            <a:pPr marL="344805" indent="-344805" eaLnBrk="1" hangingPunct="1">
              <a:spcBef>
                <a:spcPts val="600"/>
              </a:spcBef>
              <a:spcAft>
                <a:spcPts val="600"/>
              </a:spcAft>
            </a:pPr>
            <a:endParaRPr lang="en-GB" sz="2000" dirty="0"/>
          </a:p>
          <a:p>
            <a:pPr marL="344805" indent="-344805" eaLnBrk="1" hangingPunct="1">
              <a:spcBef>
                <a:spcPts val="600"/>
              </a:spcBef>
              <a:spcAft>
                <a:spcPts val="600"/>
              </a:spcAft>
            </a:pPr>
            <a:r>
              <a:rPr lang="en-GB" sz="2000" b="1" dirty="0"/>
              <a:t>+2.00DS</a:t>
            </a:r>
            <a:r>
              <a:rPr lang="zh-CN" altLang="en-GB" sz="2000" b="1" dirty="0"/>
              <a:t>模糊测试</a:t>
            </a:r>
            <a:r>
              <a:rPr lang="en-GB" sz="2000" b="1" dirty="0"/>
              <a:t> </a:t>
            </a:r>
          </a:p>
          <a:p>
            <a:pPr marL="744855" lvl="1" indent="-287655" eaLnBrk="1" hangingPunct="1">
              <a:spcBef>
                <a:spcPts val="600"/>
              </a:spcBef>
              <a:spcAft>
                <a:spcPts val="600"/>
              </a:spcAft>
            </a:pPr>
            <a:r>
              <a:rPr lang="zh-CN" altLang="en-GB" sz="2000" i="1" dirty="0"/>
              <a:t>使用相同方式，但改用字母表</a:t>
            </a:r>
            <a:endParaRPr lang="en-GB" sz="2000" i="1" dirty="0"/>
          </a:p>
          <a:p>
            <a:pPr marL="344805" indent="-287655" eaLnBrk="1" hangingPunct="1">
              <a:spcBef>
                <a:spcPts val="600"/>
              </a:spcBef>
              <a:spcAft>
                <a:spcPts val="600"/>
              </a:spcAft>
            </a:pPr>
            <a:r>
              <a:rPr lang="zh-CN" altLang="en-GB" sz="2000" dirty="0"/>
              <a:t>如果</a:t>
            </a:r>
            <a:r>
              <a:rPr lang="zh-CN" altLang="en-US" sz="2000" dirty="0"/>
              <a:t>无偏向性</a:t>
            </a:r>
            <a:r>
              <a:rPr lang="zh-CN" altLang="en-GB" sz="2000" dirty="0"/>
              <a:t>，则将视力</a:t>
            </a:r>
            <a:r>
              <a:rPr lang="zh-CN" altLang="en-US" sz="2000" dirty="0"/>
              <a:t>最</a:t>
            </a:r>
            <a:r>
              <a:rPr lang="zh-CN" altLang="en-GB" sz="2000" dirty="0"/>
              <a:t>好的眼作</a:t>
            </a:r>
            <a:r>
              <a:rPr lang="zh-CN" altLang="en-US" sz="2000" dirty="0"/>
              <a:t>为</a:t>
            </a:r>
            <a:r>
              <a:rPr lang="zh-CN" altLang="en-GB" sz="2000" dirty="0"/>
              <a:t>优势眼</a:t>
            </a:r>
            <a:r>
              <a:rPr lang="en-GB" sz="2000" dirty="0"/>
              <a:t> </a:t>
            </a:r>
          </a:p>
          <a:p>
            <a:pPr marL="744855" lvl="1" indent="-287655" eaLnBrk="1" hangingPunct="1">
              <a:spcBef>
                <a:spcPts val="600"/>
              </a:spcBef>
              <a:spcAft>
                <a:spcPts val="600"/>
              </a:spcAft>
            </a:pPr>
            <a:endParaRPr lang="en-GB" sz="2400" i="1" dirty="0"/>
          </a:p>
        </p:txBody>
      </p:sp>
      <p:sp>
        <p:nvSpPr>
          <p:cNvPr id="1048866" name="AutoShape 29"/>
          <p:cNvSpPr>
            <a:spLocks noChangeArrowheads="1"/>
          </p:cNvSpPr>
          <p:nvPr/>
        </p:nvSpPr>
        <p:spPr bwMode="auto">
          <a:xfrm>
            <a:off x="7929563" y="2635250"/>
            <a:ext cx="744537" cy="1008063"/>
          </a:xfrm>
          <a:prstGeom prst="irregularSeal1">
            <a:avLst/>
          </a:prstGeom>
          <a:solidFill>
            <a:srgbClr val="FFFF00">
              <a:alpha val="49804"/>
            </a:srgbClr>
          </a:solidFill>
          <a:ln w="12700">
            <a:solidFill>
              <a:schemeClr val="bg2">
                <a:lumMod val="90000"/>
              </a:schemeClr>
            </a:solidFill>
            <a:miter lim="800000"/>
            <a:headEnd type="none" w="sm" len="sm"/>
            <a:tailEnd type="none" w="sm" len="sm"/>
          </a:ln>
          <a:effectLst/>
        </p:spPr>
        <p:txBody>
          <a:bodyPr wrap="none" anchor="ctr"/>
          <a:lstStyle/>
          <a:p>
            <a:endParaRPr lang="en-GB"/>
          </a:p>
        </p:txBody>
      </p:sp>
      <p:sp>
        <p:nvSpPr>
          <p:cNvPr id="1048867" name="Oval 10"/>
          <p:cNvSpPr>
            <a:spLocks noChangeArrowheads="1"/>
          </p:cNvSpPr>
          <p:nvPr/>
        </p:nvSpPr>
        <p:spPr bwMode="auto">
          <a:xfrm>
            <a:off x="8143875" y="1700213"/>
            <a:ext cx="228600" cy="228600"/>
          </a:xfrm>
          <a:prstGeom prst="ellipse">
            <a:avLst/>
          </a:prstGeom>
          <a:solidFill>
            <a:srgbClr val="FFFF00"/>
          </a:solidFill>
          <a:ln w="12700">
            <a:solidFill>
              <a:schemeClr val="bg2">
                <a:lumMod val="90000"/>
              </a:schemeClr>
            </a:solidFill>
            <a:round/>
            <a:headEnd type="none" w="sm" len="sm"/>
            <a:tailEnd type="none" w="sm" len="sm"/>
          </a:ln>
          <a:effectLst/>
        </p:spPr>
        <p:txBody>
          <a:bodyPr wrap="none" anchor="ctr"/>
          <a:lstStyle/>
          <a:p>
            <a:endParaRPr lang="en-GB"/>
          </a:p>
        </p:txBody>
      </p:sp>
      <p:sp>
        <p:nvSpPr>
          <p:cNvPr id="1048868"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模糊抑制</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72" name="Rectangle 3"/>
          <p:cNvSpPr>
            <a:spLocks noChangeArrowheads="1"/>
          </p:cNvSpPr>
          <p:nvPr/>
        </p:nvSpPr>
        <p:spPr bwMode="auto">
          <a:xfrm>
            <a:off x="468313" y="1412875"/>
            <a:ext cx="8064500" cy="2016125"/>
          </a:xfrm>
          <a:prstGeom prst="rect">
            <a:avLst/>
          </a:prstGeom>
          <a:noFill/>
          <a:ln w="12700">
            <a:noFill/>
            <a:miter lim="800000"/>
          </a:ln>
        </p:spPr>
        <p:txBody>
          <a:bodyPr lIns="90488" tIns="44450" rIns="90488" bIns="44450"/>
          <a:lstStyle/>
          <a:p>
            <a:pPr marL="342900" indent="-342900">
              <a:spcBef>
                <a:spcPct val="20000"/>
              </a:spcBef>
              <a:buSzPct val="100000"/>
              <a:buFontTx/>
              <a:buChar char="•"/>
            </a:pPr>
            <a:r>
              <a:rPr lang="zh-CN" altLang="en-GB" sz="2400" dirty="0">
                <a:solidFill>
                  <a:srgbClr val="5C6F7B"/>
                </a:solidFill>
                <a:latin typeface="Arial" panose="020B0604020202020204" pitchFamily="34" charset="0"/>
              </a:rPr>
              <a:t>给患者两只眼睛做最佳</a:t>
            </a:r>
            <a:r>
              <a:rPr lang="zh-CN" altLang="en-US" sz="2400" dirty="0">
                <a:solidFill>
                  <a:srgbClr val="5C6F7B"/>
                </a:solidFill>
                <a:latin typeface="Arial" panose="020B0604020202020204" pitchFamily="34" charset="0"/>
              </a:rPr>
              <a:t>远</a:t>
            </a:r>
            <a:r>
              <a:rPr lang="zh-CN" altLang="en-GB" sz="2400" dirty="0">
                <a:solidFill>
                  <a:srgbClr val="5C6F7B"/>
                </a:solidFill>
                <a:latin typeface="Arial" panose="020B0604020202020204" pitchFamily="34" charset="0"/>
              </a:rPr>
              <a:t>矫正</a:t>
            </a:r>
            <a:r>
              <a:rPr lang="en-GB" sz="2400" dirty="0">
                <a:solidFill>
                  <a:srgbClr val="5C6F7B"/>
                </a:solidFill>
                <a:latin typeface="Arial" panose="020B0604020202020204" pitchFamily="34" charset="0"/>
              </a:rPr>
              <a:t> </a:t>
            </a:r>
          </a:p>
          <a:p>
            <a:pPr marL="342900" indent="-342900">
              <a:spcBef>
                <a:spcPct val="20000"/>
              </a:spcBef>
              <a:buSzPct val="100000"/>
              <a:buFontTx/>
              <a:buChar char="•"/>
            </a:pPr>
            <a:r>
              <a:rPr lang="zh-CN" altLang="en-GB" sz="2400" dirty="0">
                <a:solidFill>
                  <a:srgbClr val="5C6F7B"/>
                </a:solidFill>
                <a:latin typeface="Arial" panose="020B0604020202020204" pitchFamily="34" charset="0"/>
              </a:rPr>
              <a:t>矫正超过</a:t>
            </a:r>
            <a:r>
              <a:rPr lang="en-US" altLang="zh-CN" sz="2400" dirty="0">
                <a:solidFill>
                  <a:srgbClr val="5C6F7B"/>
                </a:solidFill>
                <a:latin typeface="Arial" panose="020B0604020202020204" pitchFamily="34" charset="0"/>
              </a:rPr>
              <a:t>0.75DC</a:t>
            </a:r>
            <a:r>
              <a:rPr lang="zh-CN" altLang="en-US" sz="2400" dirty="0">
                <a:solidFill>
                  <a:srgbClr val="5C6F7B"/>
                </a:solidFill>
                <a:latin typeface="Arial" panose="020B0604020202020204" pitchFamily="34" charset="0"/>
              </a:rPr>
              <a:t>的散光以提高视力</a:t>
            </a:r>
            <a:endParaRPr lang="en-GB" sz="2400" dirty="0">
              <a:solidFill>
                <a:srgbClr val="5C6F7B"/>
              </a:solidFill>
              <a:latin typeface="Arial" panose="020B0604020202020204" pitchFamily="34" charset="0"/>
            </a:endParaRPr>
          </a:p>
          <a:p>
            <a:pPr marL="342900" indent="-342900">
              <a:spcBef>
                <a:spcPct val="20000"/>
              </a:spcBef>
              <a:buSzPct val="100000"/>
              <a:buFontTx/>
              <a:buChar char="•"/>
            </a:pPr>
            <a:r>
              <a:rPr lang="zh-CN" altLang="en-GB" sz="2400" dirty="0">
                <a:solidFill>
                  <a:srgbClr val="5C6F7B"/>
                </a:solidFill>
                <a:latin typeface="Arial" panose="020B0604020202020204" pitchFamily="34" charset="0"/>
              </a:rPr>
              <a:t>选择分辨优势眼的方法</a:t>
            </a:r>
          </a:p>
        </p:txBody>
      </p:sp>
      <p:sp>
        <p:nvSpPr>
          <p:cNvPr id="1048873" name="Rectangle 2"/>
          <p:cNvSpPr txBox="1">
            <a:spLocks noChangeArrowheads="1"/>
          </p:cNvSpPr>
          <p:nvPr/>
        </p:nvSpPr>
        <p:spPr bwMode="auto">
          <a:xfrm>
            <a:off x="1146175" y="4286250"/>
            <a:ext cx="6840538" cy="1227138"/>
          </a:xfrm>
          <a:prstGeom prst="rect">
            <a:avLst/>
          </a:prstGeom>
          <a:noFill/>
          <a:ln w="9525">
            <a:noFill/>
            <a:miter lim="800000"/>
          </a:ln>
        </p:spPr>
        <p:txBody>
          <a:bodyPr/>
          <a:lstStyle/>
          <a:p>
            <a:pPr marL="342900" indent="-342900" algn="ctr">
              <a:lnSpc>
                <a:spcPct val="95000"/>
              </a:lnSpc>
              <a:spcBef>
                <a:spcPct val="25000"/>
              </a:spcBef>
              <a:spcAft>
                <a:spcPct val="5000"/>
              </a:spcAft>
            </a:pPr>
            <a:r>
              <a:rPr lang="zh-CN" altLang="en-GB" sz="2800" b="1">
                <a:solidFill>
                  <a:srgbClr val="00B050"/>
                </a:solidFill>
                <a:latin typeface="Arial" panose="020B0604020202020204" pitchFamily="34" charset="0"/>
              </a:rPr>
              <a:t>优势眼做视远矫正</a:t>
            </a:r>
            <a:endParaRPr lang="en-GB" sz="2800" b="1">
              <a:solidFill>
                <a:srgbClr val="00B050"/>
              </a:solidFill>
              <a:latin typeface="Arial" panose="020B0604020202020204" pitchFamily="34" charset="0"/>
            </a:endParaRPr>
          </a:p>
          <a:p>
            <a:pPr marL="342900" indent="-342900" algn="ctr">
              <a:lnSpc>
                <a:spcPct val="95000"/>
              </a:lnSpc>
              <a:spcBef>
                <a:spcPct val="25000"/>
              </a:spcBef>
              <a:spcAft>
                <a:spcPct val="5000"/>
              </a:spcAft>
            </a:pPr>
            <a:r>
              <a:rPr lang="zh-CN" altLang="en-GB" sz="2400" b="1">
                <a:solidFill>
                  <a:srgbClr val="FF0000"/>
                </a:solidFill>
                <a:latin typeface="Arial" panose="020B0604020202020204" pitchFamily="34" charset="0"/>
              </a:rPr>
              <a:t>非优势眼做视近矫正</a:t>
            </a:r>
            <a:r>
              <a:rPr lang="en-GB" sz="2400" b="1">
                <a:solidFill>
                  <a:srgbClr val="FF0000"/>
                </a:solidFill>
                <a:latin typeface="Arial" panose="020B0604020202020204" pitchFamily="34" charset="0"/>
              </a:rPr>
              <a:t> </a:t>
            </a:r>
          </a:p>
        </p:txBody>
      </p:sp>
      <p:sp>
        <p:nvSpPr>
          <p:cNvPr id="1048874"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确定</a:t>
            </a:r>
            <a:r>
              <a:rPr lang="zh-CN" altLang="en-GB" sz="2800" dirty="0">
                <a:solidFill>
                  <a:schemeClr val="bg1"/>
                </a:solidFill>
                <a:latin typeface="Arial" panose="020B0604020202020204" pitchFamily="34" charset="0"/>
              </a:rPr>
              <a:t>优势眼</a:t>
            </a:r>
            <a:r>
              <a:rPr lang="en-GB" altLang="en-US" sz="2800" dirty="0">
                <a:solidFill>
                  <a:schemeClr val="bg1"/>
                </a:solidFill>
                <a:latin typeface="Arial" panose="020B0604020202020204"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78" name="Rectangle 2"/>
          <p:cNvSpPr>
            <a:spLocks noGrp="1" noChangeArrowheads="1"/>
          </p:cNvSpPr>
          <p:nvPr>
            <p:ph type="body" idx="1"/>
          </p:nvPr>
        </p:nvSpPr>
        <p:spPr>
          <a:xfrm>
            <a:off x="371475" y="1068388"/>
            <a:ext cx="8161338" cy="4718050"/>
          </a:xfrm>
        </p:spPr>
        <p:txBody>
          <a:bodyPr/>
          <a:lstStyle/>
          <a:p>
            <a:pPr eaLnBrk="1" hangingPunct="1">
              <a:spcBef>
                <a:spcPts val="600"/>
              </a:spcBef>
              <a:spcAft>
                <a:spcPts val="600"/>
              </a:spcAft>
            </a:pPr>
            <a:r>
              <a:rPr lang="zh-CN" altLang="en-GB" sz="2400" dirty="0"/>
              <a:t>开始发</a:t>
            </a:r>
            <a:r>
              <a:rPr lang="zh-CN" altLang="en-US" sz="2400" dirty="0"/>
              <a:t>生</a:t>
            </a:r>
            <a:r>
              <a:rPr lang="zh-CN" altLang="en-GB" sz="2400" dirty="0"/>
              <a:t>老视的患者可能</a:t>
            </a:r>
            <a:r>
              <a:rPr lang="zh-CN" altLang="en-US" sz="2400" dirty="0"/>
              <a:t>在讨论这个概念之前</a:t>
            </a:r>
            <a:r>
              <a:rPr lang="zh-CN" altLang="en-GB" sz="2400" dirty="0"/>
              <a:t>已经开始单眼视</a:t>
            </a:r>
            <a:r>
              <a:rPr lang="en-GB" sz="2400" dirty="0"/>
              <a:t> !</a:t>
            </a:r>
          </a:p>
          <a:p>
            <a:pPr lvl="1" eaLnBrk="1" hangingPunct="1">
              <a:spcBef>
                <a:spcPts val="600"/>
              </a:spcBef>
              <a:spcAft>
                <a:spcPts val="600"/>
              </a:spcAft>
            </a:pPr>
            <a:r>
              <a:rPr lang="zh-CN" altLang="en-GB" sz="2400" dirty="0"/>
              <a:t>由于</a:t>
            </a:r>
            <a:r>
              <a:rPr lang="en-GB" sz="2400" dirty="0"/>
              <a:t>… </a:t>
            </a:r>
          </a:p>
          <a:p>
            <a:pPr lvl="2" eaLnBrk="1" hangingPunct="1">
              <a:spcBef>
                <a:spcPts val="600"/>
              </a:spcBef>
              <a:spcAft>
                <a:spcPts val="600"/>
              </a:spcAft>
            </a:pPr>
            <a:r>
              <a:rPr lang="zh-CN" altLang="en-GB" sz="2400" i="1" dirty="0"/>
              <a:t>处方的变换</a:t>
            </a:r>
            <a:r>
              <a:rPr lang="en-GB" sz="2400" i="1" dirty="0"/>
              <a:t> </a:t>
            </a:r>
          </a:p>
          <a:p>
            <a:pPr lvl="2" eaLnBrk="1" hangingPunct="1">
              <a:spcBef>
                <a:spcPts val="600"/>
              </a:spcBef>
              <a:spcAft>
                <a:spcPts val="600"/>
              </a:spcAft>
            </a:pPr>
            <a:r>
              <a:rPr lang="zh-CN" altLang="en-GB" sz="2400" i="1" dirty="0"/>
              <a:t>更换了镜片</a:t>
            </a:r>
            <a:r>
              <a:rPr lang="en-GB" sz="2400" i="1" dirty="0"/>
              <a:t>! </a:t>
            </a:r>
          </a:p>
          <a:p>
            <a:pPr lvl="2" eaLnBrk="1" hangingPunct="1">
              <a:spcBef>
                <a:spcPts val="600"/>
              </a:spcBef>
              <a:spcAft>
                <a:spcPts val="600"/>
              </a:spcAft>
            </a:pPr>
            <a:r>
              <a:rPr lang="zh-CN" altLang="en-GB" sz="2400" i="1" dirty="0"/>
              <a:t>使用旧镜</a:t>
            </a:r>
            <a:r>
              <a:rPr lang="en-GB" sz="2400" i="1" dirty="0"/>
              <a:t> (</a:t>
            </a:r>
            <a:r>
              <a:rPr lang="zh-CN" altLang="en-GB" sz="2400" i="1" dirty="0"/>
              <a:t>低度处方</a:t>
            </a:r>
            <a:r>
              <a:rPr lang="en-GB" sz="2400" i="1" dirty="0"/>
              <a:t>)</a:t>
            </a:r>
          </a:p>
          <a:p>
            <a:pPr eaLnBrk="1" hangingPunct="1">
              <a:spcBef>
                <a:spcPts val="600"/>
              </a:spcBef>
              <a:spcAft>
                <a:spcPts val="600"/>
              </a:spcAft>
            </a:pPr>
            <a:endParaRPr lang="en-GB" sz="1400" dirty="0"/>
          </a:p>
          <a:p>
            <a:pPr eaLnBrk="1" hangingPunct="1">
              <a:spcBef>
                <a:spcPts val="600"/>
              </a:spcBef>
              <a:spcAft>
                <a:spcPts val="600"/>
              </a:spcAft>
            </a:pPr>
            <a:r>
              <a:rPr lang="zh-CN" altLang="en-GB" sz="2400" dirty="0"/>
              <a:t>如遇此种情况则按</a:t>
            </a:r>
            <a:r>
              <a:rPr lang="zh-CN" altLang="en-US" sz="2400" dirty="0"/>
              <a:t>流程走</a:t>
            </a:r>
            <a:r>
              <a:rPr lang="en-GB" sz="2400" dirty="0"/>
              <a:t>…</a:t>
            </a:r>
          </a:p>
          <a:p>
            <a:pPr lvl="1" eaLnBrk="1" hangingPunct="1">
              <a:spcBef>
                <a:spcPts val="600"/>
              </a:spcBef>
              <a:spcAft>
                <a:spcPts val="600"/>
              </a:spcAft>
            </a:pPr>
            <a:r>
              <a:rPr lang="zh-CN" altLang="en-US" sz="2400" dirty="0"/>
              <a:t>考虑到眼睛是为远视觉而矫正的</a:t>
            </a:r>
            <a:endParaRPr lang="en-GB" sz="2400" dirty="0"/>
          </a:p>
        </p:txBody>
      </p:sp>
      <p:sp>
        <p:nvSpPr>
          <p:cNvPr id="1048879"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自发单眼视</a:t>
            </a:r>
            <a:r>
              <a:rPr lang="en-GB" altLang="en-US" sz="2800">
                <a:solidFill>
                  <a:schemeClr val="bg1"/>
                </a:solidFill>
                <a:latin typeface="Arial" panose="020B060402020202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83" name="Rectangle 2"/>
          <p:cNvSpPr>
            <a:spLocks noGrp="1" noChangeArrowheads="1"/>
          </p:cNvSpPr>
          <p:nvPr>
            <p:ph type="body" sz="half" idx="1"/>
          </p:nvPr>
        </p:nvSpPr>
        <p:spPr>
          <a:xfrm>
            <a:off x="357188" y="1071563"/>
            <a:ext cx="7289800" cy="4241800"/>
          </a:xfrm>
        </p:spPr>
        <p:txBody>
          <a:bodyPr/>
          <a:lstStyle/>
          <a:p>
            <a:pPr eaLnBrk="1" hangingPunct="1">
              <a:spcBef>
                <a:spcPts val="600"/>
              </a:spcBef>
              <a:spcAft>
                <a:spcPts val="600"/>
              </a:spcAft>
              <a:buFontTx/>
              <a:buNone/>
            </a:pPr>
            <a:r>
              <a:rPr lang="zh-CN" altLang="en-US" sz="2400" b="1" dirty="0"/>
              <a:t>超过</a:t>
            </a:r>
            <a:r>
              <a:rPr lang="en-GB" sz="2400" b="1" dirty="0"/>
              <a:t>2.25 D</a:t>
            </a:r>
            <a:r>
              <a:rPr lang="zh-CN" altLang="en-US" sz="2400" b="1" dirty="0"/>
              <a:t>下加光损失中间视觉</a:t>
            </a:r>
            <a:endParaRPr lang="en-GB" sz="2400" b="1" dirty="0"/>
          </a:p>
          <a:p>
            <a:pPr eaLnBrk="1" hangingPunct="1">
              <a:spcBef>
                <a:spcPts val="600"/>
              </a:spcBef>
              <a:spcAft>
                <a:spcPts val="600"/>
              </a:spcAft>
            </a:pPr>
            <a:r>
              <a:rPr lang="zh-CN" altLang="en-US" sz="2400" dirty="0"/>
              <a:t>补充的矫正方式</a:t>
            </a:r>
            <a:endParaRPr lang="en-GB" sz="2400" dirty="0"/>
          </a:p>
          <a:p>
            <a:pPr lvl="1" eaLnBrk="1" hangingPunct="1">
              <a:spcBef>
                <a:spcPts val="600"/>
              </a:spcBef>
              <a:spcAft>
                <a:spcPts val="600"/>
              </a:spcAft>
              <a:buFontTx/>
              <a:buChar char="•"/>
            </a:pPr>
            <a:r>
              <a:rPr lang="zh-CN" altLang="en-US" sz="2400" dirty="0"/>
              <a:t>精细近距离工作的阅读者</a:t>
            </a:r>
          </a:p>
          <a:p>
            <a:pPr lvl="1" eaLnBrk="1" hangingPunct="1">
              <a:spcBef>
                <a:spcPts val="600"/>
              </a:spcBef>
              <a:spcAft>
                <a:spcPts val="600"/>
              </a:spcAft>
              <a:buFontTx/>
              <a:buChar char="•"/>
            </a:pPr>
            <a:r>
              <a:rPr lang="zh-CN" altLang="en-US" sz="2400" dirty="0"/>
              <a:t>单光老花成镜不行</a:t>
            </a:r>
            <a:endParaRPr lang="en-GB" sz="2400" i="1" dirty="0"/>
          </a:p>
          <a:p>
            <a:pPr lvl="1" eaLnBrk="1" hangingPunct="1">
              <a:spcBef>
                <a:spcPts val="600"/>
              </a:spcBef>
              <a:spcAft>
                <a:spcPts val="600"/>
              </a:spcAft>
              <a:buFontTx/>
              <a:buChar char="•"/>
            </a:pPr>
            <a:r>
              <a:rPr lang="zh-CN" altLang="en-US" sz="2400" dirty="0"/>
              <a:t>双眼矫正不再平衡</a:t>
            </a:r>
            <a:r>
              <a:rPr lang="en-GB" sz="2400" dirty="0"/>
              <a:t> </a:t>
            </a:r>
          </a:p>
          <a:p>
            <a:pPr eaLnBrk="1" hangingPunct="1">
              <a:spcBef>
                <a:spcPts val="600"/>
              </a:spcBef>
              <a:spcAft>
                <a:spcPts val="600"/>
              </a:spcAft>
              <a:buFontTx/>
              <a:buChar char="•"/>
            </a:pPr>
            <a:r>
              <a:rPr lang="zh-CN" altLang="en-US" sz="2400" dirty="0"/>
              <a:t>驾驶眼镜</a:t>
            </a:r>
            <a:r>
              <a:rPr lang="en-GB" sz="2400" dirty="0"/>
              <a:t>?</a:t>
            </a:r>
          </a:p>
          <a:p>
            <a:pPr eaLnBrk="1" hangingPunct="1">
              <a:spcBef>
                <a:spcPts val="600"/>
              </a:spcBef>
              <a:spcAft>
                <a:spcPts val="600"/>
              </a:spcAft>
              <a:buFontTx/>
              <a:buChar char="•"/>
            </a:pPr>
            <a:r>
              <a:rPr lang="zh-CN" altLang="en-US" sz="2400" b="1" dirty="0"/>
              <a:t>考虑额外的（第三只）接触镜</a:t>
            </a:r>
            <a:endParaRPr lang="en-GB" sz="2400" b="1" dirty="0"/>
          </a:p>
          <a:p>
            <a:pPr lvl="2" eaLnBrk="1" hangingPunct="1">
              <a:spcBef>
                <a:spcPts val="600"/>
              </a:spcBef>
              <a:spcAft>
                <a:spcPts val="600"/>
              </a:spcAft>
            </a:pPr>
            <a:r>
              <a:rPr lang="zh-CN" altLang="en-US" sz="2400" i="1" dirty="0"/>
              <a:t>为特殊的观察距离</a:t>
            </a:r>
            <a:endParaRPr lang="en-GB" sz="2400" dirty="0"/>
          </a:p>
        </p:txBody>
      </p:sp>
      <p:sp>
        <p:nvSpPr>
          <p:cNvPr id="1048884"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单眼视的缺陷</a:t>
            </a:r>
            <a:r>
              <a:rPr lang="en-GB" altLang="en-US" sz="2800" dirty="0">
                <a:solidFill>
                  <a:schemeClr val="bg1"/>
                </a:solidFill>
                <a:latin typeface="Arial" panose="020B0604020202020204" pitchFamily="34" charset="0"/>
              </a:rPr>
              <a:t>! </a:t>
            </a:r>
          </a:p>
        </p:txBody>
      </p:sp>
      <p:pic>
        <p:nvPicPr>
          <p:cNvPr id="2097196" name="Picture 1" descr="C:\Users\Suneet Eng\Desktop\New folder (2)\Picture4.jpg"/>
          <p:cNvPicPr>
            <a:picLocks noChangeAspect="1" noChangeArrowheads="1"/>
          </p:cNvPicPr>
          <p:nvPr/>
        </p:nvPicPr>
        <p:blipFill>
          <a:blip r:embed="rId3" cstate="print"/>
          <a:srcRect/>
          <a:stretch>
            <a:fillRect/>
          </a:stretch>
        </p:blipFill>
        <p:spPr bwMode="auto">
          <a:xfrm>
            <a:off x="5786446" y="3786190"/>
            <a:ext cx="3249613" cy="2097087"/>
          </a:xfrm>
          <a:prstGeom prst="rect">
            <a:avLst/>
          </a:prstGeom>
          <a:noFill/>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8" name="Text Box 1026"/>
          <p:cNvSpPr txBox="1">
            <a:spLocks noChangeArrowheads="1"/>
          </p:cNvSpPr>
          <p:nvPr/>
        </p:nvSpPr>
        <p:spPr bwMode="auto">
          <a:xfrm>
            <a:off x="136525" y="341313"/>
            <a:ext cx="246380" cy="396240"/>
          </a:xfrm>
          <a:prstGeom prst="rect">
            <a:avLst/>
          </a:prstGeom>
          <a:noFill/>
          <a:ln w="9525">
            <a:noFill/>
            <a:miter lim="800000"/>
          </a:ln>
        </p:spPr>
        <p:txBody>
          <a:bodyPr wrap="none">
            <a:spAutoFit/>
          </a:bodyPr>
          <a:lstStyle/>
          <a:p>
            <a:endParaRPr lang="en-US" altLang="en-US"/>
          </a:p>
        </p:txBody>
      </p:sp>
      <p:sp>
        <p:nvSpPr>
          <p:cNvPr id="1048889" name="Text Box 1027"/>
          <p:cNvSpPr txBox="1">
            <a:spLocks noChangeArrowheads="1"/>
          </p:cNvSpPr>
          <p:nvPr/>
        </p:nvSpPr>
        <p:spPr bwMode="auto">
          <a:xfrm>
            <a:off x="684213" y="1016000"/>
            <a:ext cx="7412037" cy="4154170"/>
          </a:xfrm>
          <a:prstGeom prst="rect">
            <a:avLst/>
          </a:prstGeom>
          <a:noFill/>
          <a:ln w="9525">
            <a:noFill/>
            <a:miter lim="800000"/>
          </a:ln>
        </p:spPr>
        <p:txBody>
          <a:bodyPr>
            <a:spAutoFit/>
          </a:bodyPr>
          <a:lstStyle/>
          <a:p>
            <a:pPr marL="228600" indent="-228600">
              <a:spcBef>
                <a:spcPts val="600"/>
              </a:spcBef>
              <a:spcAft>
                <a:spcPts val="600"/>
              </a:spcAft>
              <a:buClr>
                <a:schemeClr val="bg1">
                  <a:lumMod val="50000"/>
                </a:schemeClr>
              </a:buClr>
              <a:buFontTx/>
              <a:buChar char="•"/>
            </a:pPr>
            <a:r>
              <a:rPr lang="zh-CN" altLang="en-US" sz="2400" b="1" dirty="0">
                <a:solidFill>
                  <a:srgbClr val="5C6F7B"/>
                </a:solidFill>
                <a:latin typeface="Arial" panose="020B0604020202020204" pitchFamily="34" charset="0"/>
              </a:rPr>
              <a:t>已适应的</a:t>
            </a:r>
            <a:r>
              <a:rPr lang="zh-CN" altLang="en-US" sz="2400" dirty="0">
                <a:solidFill>
                  <a:srgbClr val="5C6F7B"/>
                </a:solidFill>
                <a:latin typeface="Arial" panose="020B0604020202020204" pitchFamily="34" charset="0"/>
              </a:rPr>
              <a:t>单眼视型患者必须重新学习双眼视物，会有一个重新适应期，所以你需要让他们完全准备好</a:t>
            </a:r>
            <a:endParaRPr lang="en-US" sz="2400" dirty="0">
              <a:solidFill>
                <a:srgbClr val="5C6F7B"/>
              </a:solidFill>
              <a:latin typeface="Arial" panose="020B0604020202020204" pitchFamily="34" charset="0"/>
            </a:endParaRPr>
          </a:p>
          <a:p>
            <a:pPr marL="228600" indent="-228600">
              <a:spcBef>
                <a:spcPts val="600"/>
              </a:spcBef>
              <a:spcAft>
                <a:spcPts val="600"/>
              </a:spcAft>
              <a:buClr>
                <a:schemeClr val="bg1">
                  <a:lumMod val="50000"/>
                </a:schemeClr>
              </a:buClr>
              <a:buFontTx/>
              <a:buChar char="•"/>
            </a:pPr>
            <a:endParaRPr lang="en-US" sz="1600" b="1" dirty="0">
              <a:solidFill>
                <a:srgbClr val="5C6F7B"/>
              </a:solidFill>
              <a:latin typeface="Arial" panose="020B0604020202020204" pitchFamily="34" charset="0"/>
            </a:endParaRPr>
          </a:p>
          <a:p>
            <a:pPr marL="228600" indent="-228600">
              <a:spcBef>
                <a:spcPts val="600"/>
              </a:spcBef>
              <a:spcAft>
                <a:spcPts val="600"/>
              </a:spcAft>
              <a:buClr>
                <a:schemeClr val="bg1">
                  <a:lumMod val="50000"/>
                </a:schemeClr>
              </a:buClr>
              <a:buFontTx/>
              <a:buChar char="•"/>
            </a:pPr>
            <a:r>
              <a:rPr lang="zh-CN" altLang="en-US" sz="2400" b="1" dirty="0">
                <a:solidFill>
                  <a:srgbClr val="5C6F7B"/>
                </a:solidFill>
                <a:latin typeface="Arial" panose="020B0604020202020204" pitchFamily="34" charset="0"/>
              </a:rPr>
              <a:t>帮他们脱离单眼视，</a:t>
            </a:r>
            <a:r>
              <a:rPr lang="zh-CN" altLang="en-US" sz="2400" dirty="0">
                <a:solidFill>
                  <a:srgbClr val="5C6F7B"/>
                </a:solidFill>
                <a:latin typeface="Arial" panose="020B0604020202020204" pitchFamily="34" charset="0"/>
              </a:rPr>
              <a:t>验配远用接触镜并提供几天内短期使用的阅读镜，让他们在重新验配前重新适应双眼视觉</a:t>
            </a:r>
          </a:p>
          <a:p>
            <a:pPr marL="228600" indent="-228600">
              <a:spcBef>
                <a:spcPts val="600"/>
              </a:spcBef>
              <a:spcAft>
                <a:spcPts val="600"/>
              </a:spcAft>
              <a:buClr>
                <a:schemeClr val="bg1">
                  <a:lumMod val="50000"/>
                </a:schemeClr>
              </a:buClr>
              <a:buFontTx/>
              <a:buChar char="•"/>
            </a:pPr>
            <a:endParaRPr lang="en-US" sz="1600" b="1" dirty="0">
              <a:solidFill>
                <a:srgbClr val="5C6F7B"/>
              </a:solidFill>
              <a:latin typeface="Arial" panose="020B0604020202020204" pitchFamily="34" charset="0"/>
            </a:endParaRPr>
          </a:p>
          <a:p>
            <a:pPr marL="228600" indent="-228600">
              <a:spcBef>
                <a:spcPts val="600"/>
              </a:spcBef>
              <a:spcAft>
                <a:spcPts val="600"/>
              </a:spcAft>
              <a:buClr>
                <a:schemeClr val="bg1">
                  <a:lumMod val="50000"/>
                </a:schemeClr>
              </a:buClr>
              <a:buFontTx/>
              <a:buChar char="•"/>
            </a:pPr>
            <a:r>
              <a:rPr lang="zh-CN" altLang="en-US" sz="2400" b="1" dirty="0">
                <a:solidFill>
                  <a:srgbClr val="5C6F7B"/>
                </a:solidFill>
                <a:latin typeface="Arial" panose="020B0604020202020204" pitchFamily="34" charset="0"/>
              </a:rPr>
              <a:t>在合适的日子验配</a:t>
            </a:r>
            <a:r>
              <a:rPr lang="en-US"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用视觉范围鼓励他们，尤其是中间距离和夜间驾驶的视觉范围会好的多（又有</a:t>
            </a:r>
            <a:r>
              <a:rPr lang="en-US" altLang="zh-CN" sz="2400" dirty="0">
                <a:solidFill>
                  <a:srgbClr val="5C6F7B"/>
                </a:solidFill>
                <a:latin typeface="Arial" panose="020B0604020202020204" pitchFamily="34" charset="0"/>
              </a:rPr>
              <a:t>3D</a:t>
            </a:r>
            <a:r>
              <a:rPr lang="zh-CN" altLang="en-US" sz="2400" dirty="0">
                <a:solidFill>
                  <a:srgbClr val="5C6F7B"/>
                </a:solidFill>
                <a:latin typeface="Arial" panose="020B0604020202020204" pitchFamily="34" charset="0"/>
              </a:rPr>
              <a:t>视觉了</a:t>
            </a:r>
            <a:endParaRPr lang="en-US" sz="2400" dirty="0">
              <a:solidFill>
                <a:srgbClr val="5C6F7B"/>
              </a:solidFill>
              <a:latin typeface="Arial" panose="020B0604020202020204" pitchFamily="34" charset="0"/>
            </a:endParaRPr>
          </a:p>
        </p:txBody>
      </p:sp>
      <p:sp>
        <p:nvSpPr>
          <p:cNvPr id="1048890"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重新验配单眼视型患者</a:t>
            </a:r>
            <a:r>
              <a:rPr lang="en-GB" altLang="en-US" sz="2800" dirty="0">
                <a:solidFill>
                  <a:schemeClr val="bg1"/>
                </a:solidFill>
                <a:latin typeface="Arial" panose="020B0604020202020204" pitchFamily="34" charset="0"/>
              </a:rPr>
              <a:t> </a:t>
            </a:r>
          </a:p>
        </p:txBody>
      </p:sp>
    </p:spTree>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94" name="Rectangle 3"/>
          <p:cNvSpPr>
            <a:spLocks noGrp="1" noChangeArrowheads="1"/>
          </p:cNvSpPr>
          <p:nvPr>
            <p:ph type="body" idx="1"/>
          </p:nvPr>
        </p:nvSpPr>
        <p:spPr>
          <a:xfrm>
            <a:off x="457200" y="1268413"/>
            <a:ext cx="8147050" cy="2016125"/>
          </a:xfrm>
        </p:spPr>
        <p:txBody>
          <a:bodyPr/>
          <a:lstStyle/>
          <a:p>
            <a:r>
              <a:rPr lang="zh-CN" altLang="en-US" sz="2400" b="1" dirty="0"/>
              <a:t>改良型单眼视</a:t>
            </a:r>
            <a:endParaRPr lang="en-GB" sz="2400" b="1" dirty="0"/>
          </a:p>
          <a:p>
            <a:pPr lvl="1"/>
            <a:r>
              <a:rPr lang="zh-CN" altLang="en-US" sz="2400" dirty="0"/>
              <a:t>优势眼：侧重远视力的双光镜</a:t>
            </a:r>
            <a:endParaRPr lang="en-US" altLang="zh-CN" sz="2400" dirty="0"/>
          </a:p>
          <a:p>
            <a:pPr lvl="1"/>
            <a:r>
              <a:rPr lang="zh-CN" altLang="en-US" sz="2400" dirty="0"/>
              <a:t>另一眼：侧重近视力的双光镜</a:t>
            </a:r>
            <a:endParaRPr lang="en-US" altLang="zh-CN" sz="2400" dirty="0"/>
          </a:p>
          <a:p>
            <a:endParaRPr lang="en-GB" sz="2000" b="1" i="1" dirty="0"/>
          </a:p>
          <a:p>
            <a:r>
              <a:rPr lang="zh-CN" altLang="en-US" sz="2000" i="1" dirty="0"/>
              <a:t>随着下加光度</a:t>
            </a:r>
            <a:r>
              <a:rPr lang="en-GB" sz="2000" i="1" dirty="0">
                <a:sym typeface="Symbol" panose="05050102010706020507" pitchFamily="18" charset="2"/>
              </a:rPr>
              <a:t></a:t>
            </a:r>
            <a:r>
              <a:rPr lang="zh-CN" altLang="en-US" sz="2000" i="1" dirty="0">
                <a:sym typeface="Symbol" panose="05050102010706020507" pitchFamily="18" charset="2"/>
              </a:rPr>
              <a:t>，在多焦点接触镜中</a:t>
            </a:r>
            <a:r>
              <a:rPr lang="zh-CN" altLang="en-US" sz="2000" b="1" i="1" dirty="0">
                <a:sym typeface="Symbol" panose="05050102010706020507" pitchFamily="18" charset="2"/>
              </a:rPr>
              <a:t>较为普遍</a:t>
            </a:r>
            <a:endParaRPr lang="en-GB" sz="2000" b="1" i="1" dirty="0"/>
          </a:p>
        </p:txBody>
      </p:sp>
      <p:sp>
        <p:nvSpPr>
          <p:cNvPr id="1048895" name="Rectangle 3"/>
          <p:cNvSpPr txBox="1">
            <a:spLocks noChangeArrowheads="1"/>
          </p:cNvSpPr>
          <p:nvPr/>
        </p:nvSpPr>
        <p:spPr bwMode="auto">
          <a:xfrm>
            <a:off x="428625" y="3857625"/>
            <a:ext cx="5334000" cy="1512888"/>
          </a:xfrm>
          <a:prstGeom prst="rect">
            <a:avLst/>
          </a:prstGeom>
          <a:noFill/>
          <a:ln w="9525">
            <a:noFill/>
            <a:miter lim="800000"/>
          </a:ln>
        </p:spPr>
        <p:txBody>
          <a:bodyPr/>
          <a:lstStyle/>
          <a:p>
            <a:pPr marL="342900" indent="-342900" eaLnBrk="0" hangingPunct="0">
              <a:spcBef>
                <a:spcPct val="20000"/>
              </a:spcBef>
              <a:buFont typeface="Arial" panose="020B0604020202020204" pitchFamily="34" charset="0"/>
              <a:buChar char="•"/>
            </a:pPr>
            <a:r>
              <a:rPr lang="zh-CN" altLang="en-US" sz="2400" b="1" dirty="0">
                <a:solidFill>
                  <a:srgbClr val="5C6F7B"/>
                </a:solidFill>
                <a:latin typeface="Arial" panose="020B0604020202020204" pitchFamily="34" charset="0"/>
              </a:rPr>
              <a:t>增强型单眼视</a:t>
            </a:r>
            <a:endParaRPr lang="en-GB" sz="2400" b="1" dirty="0">
              <a:solidFill>
                <a:srgbClr val="5C6F7B"/>
              </a:solidFill>
              <a:latin typeface="Arial" panose="020B0604020202020204" pitchFamily="34" charset="0"/>
            </a:endParaRPr>
          </a:p>
          <a:p>
            <a:pPr marL="742950" lvl="1"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优势眼：单光镜矫正</a:t>
            </a:r>
          </a:p>
          <a:p>
            <a:pPr marL="742950" lvl="1"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另一眼：双光镜矫正</a:t>
            </a:r>
          </a:p>
          <a:p>
            <a:pPr marL="742950" lvl="1" indent="-285750" eaLnBrk="0" hangingPunct="0">
              <a:spcBef>
                <a:spcPct val="20000"/>
              </a:spcBef>
              <a:buFont typeface="Arial" panose="020B0604020202020204" pitchFamily="34" charset="0"/>
              <a:buChar char="•"/>
            </a:pPr>
            <a:endParaRPr lang="en-GB" sz="2400" dirty="0">
              <a:solidFill>
                <a:srgbClr val="5C6F7B"/>
              </a:solidFill>
              <a:latin typeface="Arial" panose="020B0604020202020204" pitchFamily="34" charset="0"/>
            </a:endParaRPr>
          </a:p>
        </p:txBody>
      </p:sp>
      <p:sp>
        <p:nvSpPr>
          <p:cNvPr id="1048896"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单眼视的机遇</a:t>
            </a:r>
            <a:endParaRPr lang="en-GB" altLang="en-US" sz="2800" dirty="0">
              <a:solidFill>
                <a:schemeClr val="bg1"/>
              </a:solidFill>
              <a:latin typeface="Arial" panose="020B0604020202020204" pitchFamily="34" charset="0"/>
            </a:endParaRP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97" name="Rectangle 2"/>
          <p:cNvSpPr>
            <a:spLocks noGrp="1" noChangeArrowheads="1"/>
          </p:cNvSpPr>
          <p:nvPr>
            <p:ph type="body" idx="1"/>
          </p:nvPr>
        </p:nvSpPr>
        <p:spPr>
          <a:xfrm>
            <a:off x="684213" y="1196975"/>
            <a:ext cx="7173912" cy="4589463"/>
          </a:xfrm>
        </p:spPr>
        <p:txBody>
          <a:bodyPr/>
          <a:lstStyle/>
          <a:p>
            <a:pPr eaLnBrk="1" hangingPunct="1">
              <a:spcBef>
                <a:spcPts val="600"/>
              </a:spcBef>
              <a:spcAft>
                <a:spcPts val="600"/>
              </a:spcAft>
            </a:pPr>
            <a:r>
              <a:rPr lang="zh-CN" altLang="en-US" sz="2400" b="1" dirty="0"/>
              <a:t>与我们所受的教育和培训相悖</a:t>
            </a:r>
            <a:endParaRPr lang="en-GB" sz="2400" b="1" dirty="0"/>
          </a:p>
          <a:p>
            <a:pPr lvl="1" eaLnBrk="1" hangingPunct="1">
              <a:spcBef>
                <a:spcPts val="600"/>
              </a:spcBef>
              <a:spcAft>
                <a:spcPts val="600"/>
              </a:spcAft>
            </a:pPr>
            <a:r>
              <a:rPr lang="zh-CN" altLang="en-US" sz="2400" dirty="0"/>
              <a:t>通常推荐双眼全矫</a:t>
            </a:r>
            <a:endParaRPr lang="en-GB" sz="2400" dirty="0"/>
          </a:p>
          <a:p>
            <a:pPr lvl="1" eaLnBrk="1" hangingPunct="1">
              <a:spcBef>
                <a:spcPts val="600"/>
              </a:spcBef>
              <a:spcAft>
                <a:spcPts val="600"/>
              </a:spcAft>
            </a:pPr>
            <a:r>
              <a:rPr lang="zh-CN" altLang="en-US" sz="2400" dirty="0"/>
              <a:t>谨慎的视觉妥协</a:t>
            </a:r>
            <a:endParaRPr lang="en-GB" sz="2400" dirty="0"/>
          </a:p>
          <a:p>
            <a:pPr eaLnBrk="1" hangingPunct="1">
              <a:spcBef>
                <a:spcPts val="600"/>
              </a:spcBef>
              <a:spcAft>
                <a:spcPts val="600"/>
              </a:spcAft>
            </a:pPr>
            <a:r>
              <a:rPr lang="zh-CN" altLang="en-US" sz="2400" b="1" dirty="0"/>
              <a:t>戴镜者的职业是什么</a:t>
            </a:r>
            <a:r>
              <a:rPr lang="en-GB" sz="2400" b="1" dirty="0"/>
              <a:t>?</a:t>
            </a:r>
          </a:p>
          <a:p>
            <a:pPr lvl="1" eaLnBrk="1" hangingPunct="1">
              <a:spcBef>
                <a:spcPts val="600"/>
              </a:spcBef>
              <a:spcAft>
                <a:spcPts val="600"/>
              </a:spcAft>
            </a:pPr>
            <a:r>
              <a:rPr lang="zh-CN" altLang="en-US" sz="2400" dirty="0"/>
              <a:t>职业责任</a:t>
            </a:r>
            <a:r>
              <a:rPr lang="en-GB" sz="2400" dirty="0"/>
              <a:t>/ </a:t>
            </a:r>
            <a:r>
              <a:rPr lang="zh-CN" altLang="en-US" sz="2400" dirty="0"/>
              <a:t>过失问题</a:t>
            </a:r>
            <a:endParaRPr lang="en-GB" sz="2400" dirty="0"/>
          </a:p>
          <a:p>
            <a:pPr lvl="2" eaLnBrk="1" hangingPunct="1">
              <a:spcBef>
                <a:spcPts val="600"/>
              </a:spcBef>
              <a:spcAft>
                <a:spcPts val="600"/>
              </a:spcAft>
            </a:pPr>
            <a:r>
              <a:rPr lang="zh-CN" altLang="en-US" sz="2400" i="1" dirty="0"/>
              <a:t>需要谨慎</a:t>
            </a:r>
            <a:endParaRPr lang="en-GB" sz="2400" i="1" dirty="0"/>
          </a:p>
          <a:p>
            <a:pPr eaLnBrk="1" hangingPunct="1">
              <a:spcBef>
                <a:spcPts val="600"/>
              </a:spcBef>
              <a:spcAft>
                <a:spcPts val="600"/>
              </a:spcAft>
            </a:pPr>
            <a:r>
              <a:rPr lang="zh-CN" altLang="en-US" sz="2400" b="1" dirty="0"/>
              <a:t>考虑补充的框架镜或接触镜</a:t>
            </a:r>
            <a:endParaRPr lang="en-GB" sz="2400" b="1" dirty="0"/>
          </a:p>
          <a:p>
            <a:pPr lvl="1" eaLnBrk="1" hangingPunct="1">
              <a:spcBef>
                <a:spcPts val="600"/>
              </a:spcBef>
              <a:spcAft>
                <a:spcPts val="600"/>
              </a:spcAft>
            </a:pPr>
            <a:r>
              <a:rPr lang="zh-CN" altLang="en-US" sz="2400" dirty="0"/>
              <a:t>提高近视力（精细的近距离工作）</a:t>
            </a:r>
            <a:endParaRPr lang="en-GB" sz="2400" dirty="0"/>
          </a:p>
          <a:p>
            <a:pPr lvl="1" eaLnBrk="1" hangingPunct="1">
              <a:spcBef>
                <a:spcPts val="600"/>
              </a:spcBef>
              <a:spcAft>
                <a:spcPts val="600"/>
              </a:spcAft>
            </a:pPr>
            <a:r>
              <a:rPr lang="zh-CN" altLang="en-US" sz="2400" dirty="0"/>
              <a:t>提高远视力（驾驶）</a:t>
            </a:r>
            <a:r>
              <a:rPr lang="en-GB" sz="2400" dirty="0"/>
              <a:t>?</a:t>
            </a:r>
          </a:p>
          <a:p>
            <a:pPr lvl="1" eaLnBrk="1" hangingPunct="1">
              <a:spcBef>
                <a:spcPts val="600"/>
              </a:spcBef>
              <a:spcAft>
                <a:spcPts val="600"/>
              </a:spcAft>
            </a:pPr>
            <a:endParaRPr lang="en-GB" sz="2400" dirty="0"/>
          </a:p>
        </p:txBody>
      </p:sp>
      <p:sp>
        <p:nvSpPr>
          <p:cNvPr id="1048898"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伦理方面</a:t>
            </a:r>
            <a:endParaRPr lang="en-GB" altLang="en-US" sz="2800" dirty="0">
              <a:solidFill>
                <a:schemeClr val="bg1"/>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02" name="Rectangle 2"/>
          <p:cNvSpPr>
            <a:spLocks noGrp="1" noChangeArrowheads="1"/>
          </p:cNvSpPr>
          <p:nvPr>
            <p:ph type="body" sz="half" idx="1"/>
          </p:nvPr>
        </p:nvSpPr>
        <p:spPr>
          <a:xfrm>
            <a:off x="466725" y="1071563"/>
            <a:ext cx="6034088" cy="2665412"/>
          </a:xfrm>
        </p:spPr>
        <p:txBody>
          <a:bodyPr/>
          <a:lstStyle/>
          <a:p>
            <a:pPr eaLnBrk="1" hangingPunct="1">
              <a:lnSpc>
                <a:spcPct val="90000"/>
              </a:lnSpc>
              <a:buFontTx/>
              <a:buNone/>
            </a:pPr>
            <a:r>
              <a:rPr lang="zh-CN" altLang="en-US" sz="2000" b="1" dirty="0"/>
              <a:t>优点</a:t>
            </a:r>
            <a:endParaRPr lang="en-GB" sz="2000" b="1" dirty="0"/>
          </a:p>
          <a:p>
            <a:pPr eaLnBrk="1" hangingPunct="1">
              <a:lnSpc>
                <a:spcPct val="90000"/>
              </a:lnSpc>
            </a:pPr>
            <a:r>
              <a:rPr lang="zh-CN" altLang="en-US" sz="2000" dirty="0"/>
              <a:t>早期老视好用</a:t>
            </a:r>
            <a:endParaRPr lang="en-GB" sz="2000" dirty="0"/>
          </a:p>
          <a:p>
            <a:pPr eaLnBrk="1" hangingPunct="1">
              <a:lnSpc>
                <a:spcPct val="90000"/>
              </a:lnSpc>
            </a:pPr>
            <a:r>
              <a:rPr lang="zh-CN" altLang="en-US" sz="2000" dirty="0"/>
              <a:t>易于验配</a:t>
            </a:r>
            <a:endParaRPr lang="en-GB" sz="2000" dirty="0"/>
          </a:p>
          <a:p>
            <a:pPr lvl="1" eaLnBrk="1" hangingPunct="1">
              <a:lnSpc>
                <a:spcPct val="90000"/>
              </a:lnSpc>
            </a:pPr>
            <a:r>
              <a:rPr lang="zh-CN" altLang="en-US" sz="2000" dirty="0"/>
              <a:t>镜片设计、材料及样式的范围</a:t>
            </a:r>
            <a:endParaRPr lang="en-GB" sz="2000" dirty="0"/>
          </a:p>
          <a:p>
            <a:pPr eaLnBrk="1" hangingPunct="1">
              <a:lnSpc>
                <a:spcPct val="90000"/>
              </a:lnSpc>
            </a:pPr>
            <a:r>
              <a:rPr lang="zh-CN" altLang="en-US" sz="2000" dirty="0"/>
              <a:t>就诊时间短</a:t>
            </a:r>
            <a:r>
              <a:rPr lang="en-GB" sz="2000" dirty="0"/>
              <a:t>? </a:t>
            </a:r>
          </a:p>
          <a:p>
            <a:pPr eaLnBrk="1" hangingPunct="1">
              <a:lnSpc>
                <a:spcPct val="90000"/>
              </a:lnSpc>
            </a:pPr>
            <a:r>
              <a:rPr lang="zh-CN" altLang="en-US" sz="2000" dirty="0"/>
              <a:t>花费较少</a:t>
            </a:r>
            <a:endParaRPr lang="en-GB" sz="2000" dirty="0"/>
          </a:p>
          <a:p>
            <a:pPr lvl="1" eaLnBrk="1" hangingPunct="1">
              <a:lnSpc>
                <a:spcPct val="90000"/>
              </a:lnSpc>
            </a:pPr>
            <a:endParaRPr lang="en-GB" dirty="0"/>
          </a:p>
        </p:txBody>
      </p:sp>
      <p:sp>
        <p:nvSpPr>
          <p:cNvPr id="1048903" name="Rectangle 3"/>
          <p:cNvSpPr>
            <a:spLocks noGrp="1" noChangeArrowheads="1"/>
          </p:cNvSpPr>
          <p:nvPr>
            <p:ph type="body" sz="half" idx="2"/>
          </p:nvPr>
        </p:nvSpPr>
        <p:spPr>
          <a:xfrm>
            <a:off x="3000375" y="3500438"/>
            <a:ext cx="4873625" cy="2076450"/>
          </a:xfrm>
        </p:spPr>
        <p:txBody>
          <a:bodyPr/>
          <a:lstStyle/>
          <a:p>
            <a:pPr eaLnBrk="1" hangingPunct="1">
              <a:buFontTx/>
              <a:buNone/>
            </a:pPr>
            <a:r>
              <a:rPr lang="zh-CN" altLang="en-US" sz="2000" b="1" dirty="0"/>
              <a:t>缺点</a:t>
            </a:r>
            <a:endParaRPr lang="en-GB" sz="2000" b="1" dirty="0"/>
          </a:p>
          <a:p>
            <a:pPr eaLnBrk="1" hangingPunct="1"/>
            <a:r>
              <a:rPr lang="zh-CN" altLang="en-US" sz="2000" dirty="0"/>
              <a:t>立体视及对比度的下降</a:t>
            </a:r>
            <a:endParaRPr lang="en-GB" sz="2000" dirty="0"/>
          </a:p>
          <a:p>
            <a:pPr eaLnBrk="1" hangingPunct="1"/>
            <a:r>
              <a:rPr lang="zh-CN" altLang="en-US" sz="2000" dirty="0"/>
              <a:t>适应期（抑制）</a:t>
            </a:r>
            <a:endParaRPr lang="en-GB" sz="2000" dirty="0"/>
          </a:p>
          <a:p>
            <a:pPr eaLnBrk="1" hangingPunct="1"/>
            <a:r>
              <a:rPr lang="zh-CN" altLang="en-US" sz="2000" dirty="0"/>
              <a:t>中间视力（高下加）</a:t>
            </a:r>
            <a:endParaRPr lang="en-GB" sz="2000" dirty="0"/>
          </a:p>
          <a:p>
            <a:pPr eaLnBrk="1" hangingPunct="1"/>
            <a:r>
              <a:rPr lang="zh-CN" altLang="en-US" sz="2000" dirty="0"/>
              <a:t>不适用单眼视的病人</a:t>
            </a:r>
            <a:endParaRPr lang="en-GB" sz="2000" dirty="0"/>
          </a:p>
        </p:txBody>
      </p:sp>
      <p:graphicFrame>
        <p:nvGraphicFramePr>
          <p:cNvPr id="4194308" name="Object 58"/>
          <p:cNvGraphicFramePr>
            <a:graphicFrameLocks noChangeAspect="1"/>
          </p:cNvGraphicFramePr>
          <p:nvPr/>
        </p:nvGraphicFramePr>
        <p:xfrm>
          <a:off x="6516688" y="1341438"/>
          <a:ext cx="2278062" cy="2011362"/>
        </p:xfrm>
        <a:graphic>
          <a:graphicData uri="http://schemas.openxmlformats.org/presentationml/2006/ole">
            <mc:AlternateContent xmlns:mc="http://schemas.openxmlformats.org/markup-compatibility/2006">
              <mc:Choice xmlns:v="urn:schemas-microsoft-com:vml" Requires="v">
                <p:oleObj spid="_x0000_s4165" name="Clip" r:id="rId4" imgW="24803100" imgH="21897975" progId="">
                  <p:embed/>
                </p:oleObj>
              </mc:Choice>
              <mc:Fallback>
                <p:oleObj name="Clip" r:id="rId4" imgW="24803100" imgH="21897975" progId="">
                  <p:embed/>
                  <p:pic>
                    <p:nvPicPr>
                      <p:cNvPr id="0" name="图片 4096"/>
                      <p:cNvPicPr>
                        <a:picLocks noChangeAspect="1"/>
                      </p:cNvPicPr>
                      <p:nvPr/>
                    </p:nvPicPr>
                    <p:blipFill>
                      <a:blip r:embed="rId5"/>
                      <a:stretch>
                        <a:fillRect/>
                      </a:stretch>
                    </p:blipFill>
                    <p:spPr>
                      <a:xfrm>
                        <a:off x="6516688" y="1341438"/>
                        <a:ext cx="2278062" cy="2011362"/>
                      </a:xfrm>
                      <a:prstGeom prst="rect">
                        <a:avLst/>
                      </a:prstGeom>
                      <a:noFill/>
                      <a:ln w="9525">
                        <a:noFill/>
                      </a:ln>
                    </p:spPr>
                  </p:pic>
                </p:oleObj>
              </mc:Fallback>
            </mc:AlternateContent>
          </a:graphicData>
        </a:graphic>
      </p:graphicFrame>
      <p:sp>
        <p:nvSpPr>
          <p:cNvPr id="1048904"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单眼视型</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小结</a:t>
            </a:r>
            <a:endParaRPr lang="en-GB" altLang="en-US" sz="2800" dirty="0">
              <a:solidFill>
                <a:srgbClr val="FFFF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8" name="Rectangle 11"/>
          <p:cNvSpPr>
            <a:spLocks noChangeArrowheads="1"/>
          </p:cNvSpPr>
          <p:nvPr/>
        </p:nvSpPr>
        <p:spPr bwMode="auto">
          <a:xfrm>
            <a:off x="2080904" y="3058910"/>
            <a:ext cx="4973637" cy="2289175"/>
          </a:xfrm>
          <a:prstGeom prst="rect">
            <a:avLst/>
          </a:prstGeom>
          <a:noFill/>
          <a:ln w="12700">
            <a:noFill/>
            <a:miter lim="800000"/>
          </a:ln>
        </p:spPr>
        <p:txBody>
          <a:bodyPr lIns="90488" tIns="44450" rIns="90488" bIns="44450"/>
          <a:lstStyle/>
          <a:p>
            <a:pPr algn="ctr">
              <a:lnSpc>
                <a:spcPct val="105000"/>
              </a:lnSpc>
              <a:spcBef>
                <a:spcPct val="20000"/>
              </a:spcBef>
              <a:buClr>
                <a:srgbClr val="0099BC"/>
              </a:buClr>
            </a:pPr>
            <a:r>
              <a:rPr lang="en-US" sz="2400" dirty="0">
                <a:solidFill>
                  <a:srgbClr val="5C6F7B"/>
                </a:solidFill>
                <a:cs typeface="Arial" panose="020B0604020202020204" pitchFamily="34" charset="0"/>
              </a:rPr>
              <a:t> </a:t>
            </a:r>
            <a:r>
              <a:rPr lang="zh-CN" altLang="en-US" sz="2400" i="1" dirty="0">
                <a:solidFill>
                  <a:srgbClr val="5C6F7B"/>
                </a:solidFill>
                <a:latin typeface="Arial" panose="020B0604020202020204" pitchFamily="34" charset="0"/>
              </a:rPr>
              <a:t>立体视下降</a:t>
            </a:r>
            <a:endParaRPr lang="en-US" sz="2400" i="1" dirty="0">
              <a:solidFill>
                <a:srgbClr val="5C6F7B"/>
              </a:solidFill>
              <a:latin typeface="Arial" panose="020B0604020202020204" pitchFamily="34" charset="0"/>
            </a:endParaRPr>
          </a:p>
          <a:p>
            <a:pPr algn="ctr">
              <a:lnSpc>
                <a:spcPct val="105000"/>
              </a:lnSpc>
              <a:spcBef>
                <a:spcPct val="20000"/>
              </a:spcBef>
              <a:buClr>
                <a:srgbClr val="0099BC"/>
              </a:buClr>
            </a:pPr>
            <a:r>
              <a:rPr lang="zh-CN" altLang="en-US" sz="2400" i="1" dirty="0">
                <a:solidFill>
                  <a:srgbClr val="5C6F7B"/>
                </a:solidFill>
                <a:latin typeface="Arial" panose="020B0604020202020204" pitchFamily="34" charset="0"/>
              </a:rPr>
              <a:t>对比度降低</a:t>
            </a:r>
            <a:endParaRPr lang="en-US" altLang="zh-CN" sz="2400" i="1" dirty="0">
              <a:solidFill>
                <a:srgbClr val="5C6F7B"/>
              </a:solidFill>
              <a:latin typeface="Arial" panose="020B0604020202020204" pitchFamily="34" charset="0"/>
            </a:endParaRPr>
          </a:p>
          <a:p>
            <a:pPr algn="ctr">
              <a:lnSpc>
                <a:spcPct val="105000"/>
              </a:lnSpc>
              <a:spcBef>
                <a:spcPct val="20000"/>
              </a:spcBef>
              <a:buClr>
                <a:srgbClr val="0099BC"/>
              </a:buClr>
            </a:pPr>
            <a:r>
              <a:rPr lang="en-US" sz="2400" i="1" dirty="0">
                <a:solidFill>
                  <a:srgbClr val="5C6F7B"/>
                </a:solidFill>
                <a:latin typeface="Arial" panose="020B0604020202020204" pitchFamily="34" charset="0"/>
              </a:rPr>
              <a:t> </a:t>
            </a:r>
            <a:r>
              <a:rPr lang="zh-CN" altLang="en-US" sz="2400" i="1" dirty="0">
                <a:solidFill>
                  <a:srgbClr val="5C6F7B"/>
                </a:solidFill>
                <a:latin typeface="Arial" panose="020B0604020202020204" pitchFamily="34" charset="0"/>
              </a:rPr>
              <a:t>中间视力的妥协</a:t>
            </a:r>
            <a:r>
              <a:rPr lang="en-GB" sz="2400" i="1" dirty="0">
                <a:solidFill>
                  <a:srgbClr val="5C6F7B"/>
                </a:solidFill>
                <a:latin typeface="Arial" panose="020B0604020202020204" pitchFamily="34" charset="0"/>
              </a:rPr>
              <a:t> </a:t>
            </a:r>
            <a:endParaRPr lang="en-US" sz="2400" i="1" dirty="0">
              <a:solidFill>
                <a:srgbClr val="5C6F7B"/>
              </a:solidFill>
              <a:latin typeface="Arial" panose="020B0604020202020204" pitchFamily="34" charset="0"/>
            </a:endParaRPr>
          </a:p>
          <a:p>
            <a:pPr algn="ctr">
              <a:spcBef>
                <a:spcPct val="20000"/>
              </a:spcBef>
              <a:buClr>
                <a:srgbClr val="0099BC"/>
              </a:buClr>
            </a:pPr>
            <a:r>
              <a:rPr lang="en-US" sz="2400" i="1" dirty="0">
                <a:solidFill>
                  <a:srgbClr val="5C6F7B"/>
                </a:solidFill>
                <a:latin typeface="Arial" panose="020B0604020202020204" pitchFamily="34" charset="0"/>
              </a:rPr>
              <a:t> </a:t>
            </a:r>
            <a:r>
              <a:rPr lang="zh-CN" altLang="en-US" sz="2400" i="1" dirty="0">
                <a:solidFill>
                  <a:srgbClr val="5C6F7B"/>
                </a:solidFill>
                <a:latin typeface="Arial" panose="020B0604020202020204" pitchFamily="34" charset="0"/>
              </a:rPr>
              <a:t>夜间驾驶问题</a:t>
            </a:r>
            <a:r>
              <a:rPr lang="en-US" sz="2400" i="1" dirty="0">
                <a:solidFill>
                  <a:srgbClr val="5C6F7B"/>
                </a:solidFill>
                <a:latin typeface="Arial" panose="020B0604020202020204" pitchFamily="34" charset="0"/>
              </a:rPr>
              <a:t> </a:t>
            </a:r>
          </a:p>
          <a:p>
            <a:pPr algn="ctr">
              <a:spcBef>
                <a:spcPct val="20000"/>
              </a:spcBef>
              <a:buClr>
                <a:srgbClr val="0099BC"/>
              </a:buClr>
            </a:pPr>
            <a:r>
              <a:rPr lang="en-US" sz="2400" i="1" dirty="0">
                <a:solidFill>
                  <a:srgbClr val="5C6F7B"/>
                </a:solidFill>
                <a:latin typeface="Arial" panose="020B0604020202020204" pitchFamily="34" charset="0"/>
              </a:rPr>
              <a:t> </a:t>
            </a:r>
            <a:r>
              <a:rPr lang="zh-CN" altLang="en-US" sz="2400" i="1" dirty="0">
                <a:solidFill>
                  <a:srgbClr val="5C6F7B"/>
                </a:solidFill>
                <a:latin typeface="Arial" panose="020B0604020202020204" pitchFamily="34" charset="0"/>
              </a:rPr>
              <a:t>阅读时间减少</a:t>
            </a:r>
            <a:endParaRPr lang="en-US" sz="2400" i="1" dirty="0">
              <a:solidFill>
                <a:srgbClr val="5C6F7B"/>
              </a:solidFill>
              <a:latin typeface="Arial" panose="020B0604020202020204" pitchFamily="34" charset="0"/>
            </a:endParaRPr>
          </a:p>
          <a:p>
            <a:pPr>
              <a:spcBef>
                <a:spcPct val="20000"/>
              </a:spcBef>
              <a:buClr>
                <a:srgbClr val="0099BC"/>
              </a:buClr>
            </a:pPr>
            <a:r>
              <a:rPr lang="en-GB" sz="2400" dirty="0">
                <a:solidFill>
                  <a:srgbClr val="5C6F7B"/>
                </a:solidFill>
                <a:latin typeface="+mn-lt"/>
                <a:cs typeface="Arial" panose="020B0604020202020204" pitchFamily="34" charset="0"/>
              </a:rPr>
              <a:t> </a:t>
            </a:r>
            <a:endParaRPr lang="en-US" sz="2400" dirty="0">
              <a:solidFill>
                <a:srgbClr val="5C6F7B"/>
              </a:solidFill>
              <a:latin typeface="+mn-lt"/>
              <a:cs typeface="Arial" panose="020B0604020202020204" pitchFamily="34" charset="0"/>
            </a:endParaRPr>
          </a:p>
        </p:txBody>
      </p:sp>
      <p:sp>
        <p:nvSpPr>
          <p:cNvPr id="1048909" name="Rectangle 15"/>
          <p:cNvSpPr txBox="1">
            <a:spLocks noChangeArrowheads="1"/>
          </p:cNvSpPr>
          <p:nvPr/>
        </p:nvSpPr>
        <p:spPr>
          <a:xfrm>
            <a:off x="539750" y="1268413"/>
            <a:ext cx="7848600" cy="874712"/>
          </a:xfrm>
          <a:prstGeom prst="rect">
            <a:avLst/>
          </a:prstGeom>
        </p:spPr>
        <p:txBody>
          <a:bodyPr lIns="90488" tIns="44450" rIns="90488" bIns="44450"/>
          <a:lstStyle/>
          <a:p>
            <a:pPr algn="ctr" defTabSz="801370">
              <a:spcBef>
                <a:spcPts val="600"/>
              </a:spcBef>
              <a:spcAft>
                <a:spcPts val="0"/>
              </a:spcAft>
              <a:buClr>
                <a:schemeClr val="accent2"/>
              </a:buClr>
              <a:buSzPct val="115000"/>
            </a:pPr>
            <a:r>
              <a:rPr lang="en-GB" sz="2400" b="1" kern="0" dirty="0">
                <a:solidFill>
                  <a:srgbClr val="5C6F7B"/>
                </a:solidFill>
                <a:latin typeface="+mn-lt"/>
                <a:cs typeface="Arial" panose="020B0604020202020204" pitchFamily="34" charset="0"/>
              </a:rPr>
              <a:t> </a:t>
            </a:r>
            <a:r>
              <a:rPr lang="zh-CN" altLang="en-US" sz="2400" b="1" kern="0" dirty="0">
                <a:solidFill>
                  <a:srgbClr val="5C6F7B"/>
                </a:solidFill>
                <a:latin typeface="+mn-lt"/>
                <a:cs typeface="Arial" panose="020B0604020202020204" pitchFamily="34" charset="0"/>
              </a:rPr>
              <a:t>如果你只做一直做的</a:t>
            </a:r>
            <a:r>
              <a:rPr lang="en-GB" sz="2400" b="1" kern="0" dirty="0">
                <a:solidFill>
                  <a:srgbClr val="5C6F7B"/>
                </a:solidFill>
                <a:latin typeface="Arial" panose="020B0604020202020204" pitchFamily="34" charset="0"/>
              </a:rPr>
              <a:t>…</a:t>
            </a:r>
          </a:p>
          <a:p>
            <a:pPr algn="ctr" defTabSz="801370">
              <a:spcBef>
                <a:spcPts val="600"/>
              </a:spcBef>
              <a:spcAft>
                <a:spcPts val="0"/>
              </a:spcAft>
              <a:buClr>
                <a:schemeClr val="accent2"/>
              </a:buClr>
              <a:buSzPct val="115000"/>
            </a:pPr>
            <a:r>
              <a:rPr lang="en-GB" sz="2400" b="1" kern="0" dirty="0">
                <a:solidFill>
                  <a:srgbClr val="5C6F7B"/>
                </a:solidFill>
                <a:latin typeface="Arial" panose="020B0604020202020204" pitchFamily="34" charset="0"/>
              </a:rPr>
              <a:t> </a:t>
            </a:r>
            <a:r>
              <a:rPr lang="zh-CN" altLang="en-US" sz="2400" b="1" kern="0" dirty="0">
                <a:solidFill>
                  <a:srgbClr val="5C6F7B"/>
                </a:solidFill>
                <a:latin typeface="Arial" panose="020B0604020202020204" pitchFamily="34" charset="0"/>
              </a:rPr>
              <a:t>那你只会得到已有的</a:t>
            </a:r>
            <a:endParaRPr lang="en-US" sz="2400" b="1" i="1" kern="0" dirty="0">
              <a:solidFill>
                <a:srgbClr val="5C6F7B"/>
              </a:solidFill>
              <a:latin typeface="Arial" panose="020B0604020202020204" pitchFamily="34" charset="0"/>
            </a:endParaRPr>
          </a:p>
        </p:txBody>
      </p:sp>
      <p:sp>
        <p:nvSpPr>
          <p:cNvPr id="1048910"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逃离单眼视</a:t>
            </a:r>
            <a:r>
              <a:rPr lang="en-GB" altLang="en-US" sz="2800" dirty="0">
                <a:solidFill>
                  <a:schemeClr val="bg1"/>
                </a:solidFill>
                <a:latin typeface="Arial" panose="020B0604020202020204" pitchFamily="34" charset="0"/>
              </a:rPr>
              <a:t> </a:t>
            </a:r>
          </a:p>
        </p:txBody>
      </p:sp>
      <p:pic>
        <p:nvPicPr>
          <p:cNvPr id="2097199" name="Picture 3"/>
          <p:cNvPicPr>
            <a:picLocks noChangeAspect="1" noChangeArrowheads="1"/>
          </p:cNvPicPr>
          <p:nvPr/>
        </p:nvPicPr>
        <p:blipFill>
          <a:blip r:embed="rId3" cstate="print"/>
          <a:srcRect/>
          <a:stretch>
            <a:fillRect/>
          </a:stretch>
        </p:blipFill>
        <p:spPr bwMode="auto">
          <a:xfrm>
            <a:off x="745443" y="2773820"/>
            <a:ext cx="1940366" cy="2880494"/>
          </a:xfrm>
          <a:prstGeom prst="rect">
            <a:avLst/>
          </a:prstGeom>
          <a:noFill/>
          <a:ln>
            <a:noFill/>
          </a:ln>
        </p:spPr>
      </p:pic>
      <p:pic>
        <p:nvPicPr>
          <p:cNvPr id="2097200" name="Picture 3"/>
          <p:cNvPicPr>
            <a:picLocks noChangeAspect="1"/>
          </p:cNvPicPr>
          <p:nvPr/>
        </p:nvPicPr>
        <p:blipFill rotWithShape="1">
          <a:blip r:embed="rId4" cstate="print"/>
          <a:srcRect l="11702" t="14557" r="27873" b="11303"/>
          <a:stretch>
            <a:fillRect/>
          </a:stretch>
        </p:blipFill>
        <p:spPr>
          <a:xfrm rot="16200000">
            <a:off x="6320797" y="3012351"/>
            <a:ext cx="2938285" cy="24034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361" y="1152302"/>
            <a:ext cx="7697767" cy="4456289"/>
          </a:xfrm>
          <a:solidFill>
            <a:schemeClr val="bg1">
              <a:lumMod val="85000"/>
            </a:schemeClr>
          </a:solidFill>
        </p:spPr>
        <p:txBody>
          <a:bodyPr/>
          <a:lstStyle/>
          <a:p>
            <a:pPr>
              <a:buFontTx/>
              <a:buNone/>
              <a:defRPr/>
            </a:pPr>
            <a:r>
              <a:rPr lang="en-CA" b="1" dirty="0"/>
              <a:t>					</a:t>
            </a:r>
            <a:br>
              <a:rPr lang="en-CA" b="1" dirty="0"/>
            </a:br>
            <a:r>
              <a:rPr lang="en-US" b="1" dirty="0"/>
              <a:t> </a:t>
            </a:r>
            <a:endParaRPr lang="en-AU" b="1" dirty="0"/>
          </a:p>
          <a:p>
            <a:pPr>
              <a:defRPr/>
            </a:pPr>
            <a:r>
              <a:rPr lang="zh-CN" altLang="en-US" sz="1778" b="1" dirty="0"/>
              <a:t>国际接触镜教育者学会是</a:t>
            </a:r>
            <a:r>
              <a:rPr lang="en-US" altLang="zh-CN" sz="1778" b="1" dirty="0"/>
              <a:t>IACLE</a:t>
            </a:r>
            <a:r>
              <a:rPr lang="zh-CN" altLang="en-US" sz="1778" b="1" dirty="0"/>
              <a:t>接触镜镜课程（简称</a:t>
            </a:r>
            <a:r>
              <a:rPr lang="en-US" altLang="zh-CN" sz="1778" b="1" dirty="0"/>
              <a:t>ICLC</a:t>
            </a:r>
            <a:r>
              <a:rPr lang="zh-CN" altLang="en-US" sz="1778" b="1" dirty="0"/>
              <a:t>）所有格式和版本的唯一所有者，受版权保护。若要获得该接触镜材料，您需要同意以下条款：</a:t>
            </a:r>
            <a:endParaRPr lang="en-US" altLang="zh-CN" sz="1778" b="1" dirty="0"/>
          </a:p>
          <a:p>
            <a:pPr>
              <a:defRPr/>
            </a:pPr>
            <a:r>
              <a:rPr lang="en-US" altLang="zh-CN" sz="1778" b="1" dirty="0"/>
              <a:t> IACLE</a:t>
            </a:r>
            <a:r>
              <a:rPr lang="zh-CN" altLang="en-US" sz="1778" b="1" dirty="0"/>
              <a:t>接触镜课程只能用于个人或学习用途。未经</a:t>
            </a:r>
            <a:r>
              <a:rPr lang="en-US" altLang="zh-CN" sz="1778" b="1" dirty="0"/>
              <a:t>IACLE</a:t>
            </a:r>
            <a:r>
              <a:rPr lang="zh-CN" altLang="en-US" sz="1778" b="1" dirty="0"/>
              <a:t>书面同意，严禁传播或销售</a:t>
            </a:r>
            <a:r>
              <a:rPr lang="en-US" altLang="zh-CN" sz="1778" b="1" dirty="0"/>
              <a:t>ICLC</a:t>
            </a:r>
            <a:r>
              <a:rPr lang="zh-CN" altLang="en-US" sz="1778" b="1" dirty="0"/>
              <a:t>的全部或部分内容，或将本教材用于教育及个人以外的用途。除以下声明外，不得复制、重新发布、出版或分发</a:t>
            </a:r>
            <a:r>
              <a:rPr lang="en-US" altLang="zh-CN" sz="1778" b="1" dirty="0"/>
              <a:t>ICLC</a:t>
            </a:r>
            <a:r>
              <a:rPr lang="zh-CN" altLang="en-US" sz="1778" b="1" dirty="0"/>
              <a:t>中包含的任何材料。</a:t>
            </a:r>
            <a:endParaRPr lang="en-US" altLang="zh-CN" sz="1778" b="1" dirty="0"/>
          </a:p>
          <a:p>
            <a:pPr>
              <a:defRPr/>
            </a:pPr>
            <a:r>
              <a:rPr lang="zh-CN" altLang="en-US" sz="1778" b="1" dirty="0"/>
              <a:t>你可以在个人或教育使用时打印课程材料。所有版权信息，包括</a:t>
            </a:r>
            <a:r>
              <a:rPr lang="en-US" altLang="zh-CN" sz="1778" b="1" dirty="0"/>
              <a:t>IACLE</a:t>
            </a:r>
            <a:r>
              <a:rPr lang="zh-CN" altLang="en-US" sz="1778" b="1" dirty="0"/>
              <a:t>徽标必须保留在材料上。使用</a:t>
            </a:r>
            <a:r>
              <a:rPr lang="en-US" altLang="zh-CN" sz="1778" b="1" dirty="0"/>
              <a:t>ICLC</a:t>
            </a:r>
            <a:r>
              <a:rPr lang="zh-CN" altLang="en-US" sz="1778" b="1" dirty="0"/>
              <a:t>的任何内容，包括文本，图片或注释等必须提供合适的引用标记。</a:t>
            </a:r>
            <a:endParaRPr lang="en-AU" altLang="zh-CN" sz="1778" b="1" dirty="0"/>
          </a:p>
          <a:p>
            <a:pPr>
              <a:defRPr/>
            </a:pPr>
            <a:endParaRPr lang="en-AU" sz="1778" dirty="0"/>
          </a:p>
        </p:txBody>
      </p:sp>
      <p:sp>
        <p:nvSpPr>
          <p:cNvPr id="4" name="TextBox 3"/>
          <p:cNvSpPr txBox="1">
            <a:spLocks noChangeArrowheads="1"/>
          </p:cNvSpPr>
          <p:nvPr/>
        </p:nvSpPr>
        <p:spPr bwMode="auto">
          <a:xfrm>
            <a:off x="1779416" y="44624"/>
            <a:ext cx="5568244" cy="584775"/>
          </a:xfrm>
          <a:prstGeom prst="rect">
            <a:avLst/>
          </a:prstGeom>
          <a:noFill/>
          <a:ln w="9525">
            <a:noFill/>
            <a:miter lim="800000"/>
          </a:ln>
        </p:spPr>
        <p:txBody>
          <a:bodyPr>
            <a:spAutoFit/>
          </a:bodyPr>
          <a:lstStyle/>
          <a:p>
            <a:pPr algn="ctr"/>
            <a:r>
              <a:rPr lang="zh-CN" altLang="en-US" sz="3200" b="1" dirty="0">
                <a:solidFill>
                  <a:srgbClr val="FFFFFF"/>
                </a:solidFill>
                <a:latin typeface="Arial" panose="020B0604020202020204" pitchFamily="34" charset="0"/>
              </a:rPr>
              <a:t>版权声明</a:t>
            </a:r>
            <a:endParaRPr lang="en-AU" altLang="en-US" sz="3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270823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4" name="Rectangle 2"/>
          <p:cNvSpPr>
            <a:spLocks noChangeArrowheads="1"/>
          </p:cNvSpPr>
          <p:nvPr/>
        </p:nvSpPr>
        <p:spPr bwMode="auto">
          <a:xfrm>
            <a:off x="685800" y="6248400"/>
            <a:ext cx="1905000" cy="457200"/>
          </a:xfrm>
          <a:prstGeom prst="rect">
            <a:avLst/>
          </a:prstGeom>
          <a:noFill/>
          <a:ln w="12700">
            <a:noFill/>
            <a:miter lim="800000"/>
          </a:ln>
        </p:spPr>
        <p:txBody>
          <a:bodyPr wrap="none" anchor="ctr"/>
          <a:lstStyle/>
          <a:p>
            <a:pPr algn="ctr" eaLnBrk="0" hangingPunct="0"/>
            <a:endParaRPr lang="en-US" altLang="en-US"/>
          </a:p>
        </p:txBody>
      </p:sp>
      <p:sp>
        <p:nvSpPr>
          <p:cNvPr id="1048915" name="Rectangle 3"/>
          <p:cNvSpPr>
            <a:spLocks noChangeArrowheads="1"/>
          </p:cNvSpPr>
          <p:nvPr/>
        </p:nvSpPr>
        <p:spPr bwMode="auto">
          <a:xfrm>
            <a:off x="3124200" y="6248400"/>
            <a:ext cx="2895600" cy="457200"/>
          </a:xfrm>
          <a:prstGeom prst="rect">
            <a:avLst/>
          </a:prstGeom>
          <a:noFill/>
          <a:ln w="12700">
            <a:noFill/>
            <a:miter lim="800000"/>
          </a:ln>
        </p:spPr>
        <p:txBody>
          <a:bodyPr wrap="none" anchor="ctr"/>
          <a:lstStyle/>
          <a:p>
            <a:pPr algn="ctr" eaLnBrk="0" hangingPunct="0"/>
            <a:endParaRPr lang="en-US" altLang="en-US"/>
          </a:p>
        </p:txBody>
      </p:sp>
      <p:sp>
        <p:nvSpPr>
          <p:cNvPr id="1048916" name="Rectangle 4"/>
          <p:cNvSpPr>
            <a:spLocks noChangeArrowheads="1"/>
          </p:cNvSpPr>
          <p:nvPr/>
        </p:nvSpPr>
        <p:spPr bwMode="auto">
          <a:xfrm>
            <a:off x="1252538" y="6248400"/>
            <a:ext cx="1905000" cy="457200"/>
          </a:xfrm>
          <a:prstGeom prst="rect">
            <a:avLst/>
          </a:prstGeom>
          <a:noFill/>
          <a:ln w="12700">
            <a:noFill/>
            <a:miter lim="800000"/>
          </a:ln>
        </p:spPr>
        <p:txBody>
          <a:bodyPr wrap="none" anchor="ctr"/>
          <a:lstStyle/>
          <a:p>
            <a:pPr algn="ctr" eaLnBrk="0" hangingPunct="0"/>
            <a:endParaRPr lang="en-US" altLang="en-US"/>
          </a:p>
        </p:txBody>
      </p:sp>
      <p:sp>
        <p:nvSpPr>
          <p:cNvPr id="1048917" name="Rectangle 5"/>
          <p:cNvSpPr>
            <a:spLocks noChangeArrowheads="1"/>
          </p:cNvSpPr>
          <p:nvPr/>
        </p:nvSpPr>
        <p:spPr bwMode="auto">
          <a:xfrm>
            <a:off x="3690938" y="6248400"/>
            <a:ext cx="2895600" cy="457200"/>
          </a:xfrm>
          <a:prstGeom prst="rect">
            <a:avLst/>
          </a:prstGeom>
          <a:noFill/>
          <a:ln w="12700">
            <a:noFill/>
            <a:miter lim="800000"/>
          </a:ln>
        </p:spPr>
        <p:txBody>
          <a:bodyPr wrap="none" anchor="ctr"/>
          <a:lstStyle/>
          <a:p>
            <a:pPr algn="ctr" eaLnBrk="0" hangingPunct="0"/>
            <a:endParaRPr lang="en-US" altLang="en-US"/>
          </a:p>
        </p:txBody>
      </p:sp>
      <p:sp>
        <p:nvSpPr>
          <p:cNvPr id="1048918" name="Rectangle 12"/>
          <p:cNvSpPr/>
          <p:nvPr/>
        </p:nvSpPr>
        <p:spPr bwMode="auto">
          <a:xfrm>
            <a:off x="0" y="5122863"/>
            <a:ext cx="9144000" cy="1728787"/>
          </a:xfrm>
          <a:prstGeom prst="rect">
            <a:avLst/>
          </a:prstGeom>
          <a:noFill/>
          <a:ln w="9525">
            <a:noFill/>
            <a:miter lim="800000"/>
          </a:ln>
        </p:spPr>
        <p:txBody>
          <a:bodyPr lIns="0" tIns="0" rIns="0" bIns="0" anchor="ctr"/>
          <a:lstStyle/>
          <a:p>
            <a:pPr algn="ctr" defTabSz="822325">
              <a:lnSpc>
                <a:spcPct val="85000"/>
              </a:lnSpc>
              <a:spcBef>
                <a:spcPts val="2250"/>
              </a:spcBef>
              <a:buSzPct val="125000"/>
              <a:buFont typeface="Arial" panose="020B0604020202020204" pitchFamily="34" charset="0"/>
              <a:buNone/>
            </a:pPr>
            <a:r>
              <a:rPr lang="en-US" altLang="en-US" sz="3300" b="1">
                <a:sym typeface="Arial" panose="020B0604020202020204" pitchFamily="34" charset="0"/>
              </a:rPr>
              <a:t> </a:t>
            </a:r>
            <a:endParaRPr lang="en-US" altLang="en-US" sz="3300" b="1">
              <a:solidFill>
                <a:schemeClr val="accent2"/>
              </a:solidFill>
              <a:sym typeface="Arial" panose="020B0604020202020204" pitchFamily="34" charset="0"/>
            </a:endParaRPr>
          </a:p>
        </p:txBody>
      </p:sp>
      <p:sp>
        <p:nvSpPr>
          <p:cNvPr id="1048919" name="Text Box 12"/>
          <p:cNvSpPr txBox="1">
            <a:spLocks noChangeArrowheads="1"/>
          </p:cNvSpPr>
          <p:nvPr/>
        </p:nvSpPr>
        <p:spPr bwMode="auto">
          <a:xfrm>
            <a:off x="468313" y="857232"/>
            <a:ext cx="7991475" cy="675639"/>
          </a:xfrm>
          <a:prstGeom prst="rect">
            <a:avLst/>
          </a:prstGeom>
          <a:noFill/>
          <a:ln w="12700">
            <a:noFill/>
            <a:miter lim="800000"/>
          </a:ln>
        </p:spPr>
        <p:txBody>
          <a:bodyPr>
            <a:spAutoFit/>
          </a:bodyPr>
          <a:lstStyle/>
          <a:p>
            <a:pPr algn="ctr">
              <a:lnSpc>
                <a:spcPct val="90000"/>
              </a:lnSpc>
              <a:spcBef>
                <a:spcPct val="20000"/>
              </a:spcBef>
              <a:spcAft>
                <a:spcPct val="5000"/>
              </a:spcAft>
            </a:pPr>
            <a:r>
              <a:rPr lang="zh-CN" altLang="en-US" sz="2000" b="1" dirty="0">
                <a:solidFill>
                  <a:srgbClr val="5C6F7B"/>
                </a:solidFill>
                <a:latin typeface="Arial" panose="020B0604020202020204" pitchFamily="34" charset="0"/>
                <a:cs typeface="Arial" panose="020B0604020202020204" pitchFamily="34" charset="0"/>
              </a:rPr>
              <a:t>视觉感知</a:t>
            </a:r>
            <a:r>
              <a:rPr lang="en-GB" sz="2000" dirty="0">
                <a:solidFill>
                  <a:srgbClr val="5C6F7B"/>
                </a:solidFill>
                <a:latin typeface="Arial" panose="020B0604020202020204" pitchFamily="34" charset="0"/>
                <a:cs typeface="Arial" panose="020B0604020202020204" pitchFamily="34" charset="0"/>
              </a:rPr>
              <a:t> – </a:t>
            </a:r>
            <a:r>
              <a:rPr lang="zh-CN" altLang="en-US" sz="2000" dirty="0">
                <a:solidFill>
                  <a:srgbClr val="5C6F7B"/>
                </a:solidFill>
                <a:latin typeface="Arial" panose="020B0604020202020204" pitchFamily="34" charset="0"/>
                <a:cs typeface="Arial" panose="020B0604020202020204" pitchFamily="34" charset="0"/>
              </a:rPr>
              <a:t>多焦点接触镜产生诸如鬼影之类的视觉问题，尤其在夜间驾驶时，所以很多从业者甚至不配多焦点。</a:t>
            </a:r>
            <a:endParaRPr lang="en-GB" sz="2000" dirty="0">
              <a:solidFill>
                <a:srgbClr val="5C6F7B"/>
              </a:solidFill>
              <a:latin typeface="Arial" panose="020B0604020202020204" pitchFamily="34" charset="0"/>
              <a:cs typeface="Arial" panose="020B0604020202020204" pitchFamily="34" charset="0"/>
            </a:endParaRPr>
          </a:p>
        </p:txBody>
      </p:sp>
      <p:sp>
        <p:nvSpPr>
          <p:cNvPr id="1048920" name="Text Box 4"/>
          <p:cNvSpPr txBox="1">
            <a:spLocks noChangeArrowheads="1"/>
          </p:cNvSpPr>
          <p:nvPr/>
        </p:nvSpPr>
        <p:spPr bwMode="auto">
          <a:xfrm>
            <a:off x="241300" y="6080125"/>
            <a:ext cx="8439150" cy="338138"/>
          </a:xfrm>
          <a:prstGeom prst="rect">
            <a:avLst/>
          </a:prstGeom>
          <a:noFill/>
          <a:ln w="12700">
            <a:noFill/>
            <a:miter lim="800000"/>
          </a:ln>
        </p:spPr>
        <p:txBody>
          <a:bodyPr>
            <a:spAutoFit/>
          </a:bodyPr>
          <a:lstStyle/>
          <a:p>
            <a:endParaRPr lang="en-US" altLang="en-US" sz="1600">
              <a:solidFill>
                <a:schemeClr val="bg2"/>
              </a:solidFill>
            </a:endParaRPr>
          </a:p>
        </p:txBody>
      </p:sp>
      <p:sp>
        <p:nvSpPr>
          <p:cNvPr id="1048921" name="Rectangle 20"/>
          <p:cNvSpPr/>
          <p:nvPr/>
        </p:nvSpPr>
        <p:spPr>
          <a:xfrm>
            <a:off x="393830" y="5211906"/>
            <a:ext cx="8353425" cy="400110"/>
          </a:xfrm>
          <a:prstGeom prst="rect">
            <a:avLst/>
          </a:prstGeom>
        </p:spPr>
        <p:txBody>
          <a:bodyPr>
            <a:spAutoFit/>
          </a:bodyPr>
          <a:lstStyle/>
          <a:p>
            <a:pPr algn="ctr"/>
            <a:r>
              <a:rPr lang="zh-CN" altLang="en-US" sz="2000" b="1" dirty="0">
                <a:solidFill>
                  <a:srgbClr val="5C6F7B"/>
                </a:solidFill>
                <a:latin typeface="Arial" panose="020B0604020202020204" pitchFamily="34" charset="0"/>
                <a:cs typeface="Arial" panose="020B0604020202020204" pitchFamily="34" charset="0"/>
              </a:rPr>
              <a:t>多焦点接触镜在除高对比度近视力之外的所有方面都比单眼视型表现好</a:t>
            </a:r>
            <a:endParaRPr lang="en-GB" sz="2000" b="1" dirty="0">
              <a:solidFill>
                <a:srgbClr val="5C6F7B"/>
              </a:solidFill>
              <a:latin typeface="Arial" panose="020B0604020202020204" pitchFamily="34" charset="0"/>
              <a:cs typeface="Arial" panose="020B0604020202020204" pitchFamily="34" charset="0"/>
            </a:endParaRPr>
          </a:p>
        </p:txBody>
      </p:sp>
      <p:sp>
        <p:nvSpPr>
          <p:cNvPr id="1048922" name="Rectangle 1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视觉评价</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多焦点 </a:t>
            </a:r>
            <a:r>
              <a:rPr lang="en-US" altLang="en-US" sz="2800" i="1" dirty="0">
                <a:solidFill>
                  <a:srgbClr val="FFFF00"/>
                </a:solidFill>
                <a:latin typeface="Arial" panose="020B0604020202020204" pitchFamily="34" charset="0"/>
              </a:rPr>
              <a:t>vs</a:t>
            </a:r>
            <a:r>
              <a:rPr lang="en-US" altLang="en-US" sz="2800" dirty="0">
                <a:solidFill>
                  <a:srgbClr val="FFFF00"/>
                </a:solidFill>
                <a:latin typeface="Arial" panose="020B0604020202020204" pitchFamily="34" charset="0"/>
              </a:rPr>
              <a:t> </a:t>
            </a:r>
            <a:r>
              <a:rPr lang="zh-CN" altLang="en-US" sz="2800" dirty="0">
                <a:solidFill>
                  <a:srgbClr val="FFFF00"/>
                </a:solidFill>
                <a:latin typeface="Arial" panose="020B0604020202020204" pitchFamily="34" charset="0"/>
              </a:rPr>
              <a:t>单眼视</a:t>
            </a:r>
            <a:endParaRPr lang="en-GB" altLang="en-US" sz="2800" dirty="0">
              <a:solidFill>
                <a:srgbClr val="FFFF00"/>
              </a:solidFill>
              <a:latin typeface="Arial" panose="020B0604020202020204" pitchFamily="34" charset="0"/>
            </a:endParaRPr>
          </a:p>
        </p:txBody>
      </p:sp>
      <p:pic>
        <p:nvPicPr>
          <p:cNvPr id="2097201" name="Picture 129" descr="C:\Users\Suneet Eng\Desktop\New folder (2)\Picture5.jpg"/>
          <p:cNvPicPr>
            <a:picLocks noChangeAspect="1" noChangeArrowheads="1"/>
          </p:cNvPicPr>
          <p:nvPr/>
        </p:nvPicPr>
        <p:blipFill>
          <a:blip r:embed="rId3" cstate="print"/>
          <a:srcRect/>
          <a:stretch>
            <a:fillRect/>
          </a:stretch>
        </p:blipFill>
        <p:spPr bwMode="auto">
          <a:xfrm>
            <a:off x="345380" y="2348880"/>
            <a:ext cx="3938588" cy="2535238"/>
          </a:xfrm>
          <a:prstGeom prst="rect">
            <a:avLst/>
          </a:prstGeom>
          <a:noFill/>
        </p:spPr>
      </p:pic>
      <p:pic>
        <p:nvPicPr>
          <p:cNvPr id="2097202" name="Picture 130" descr="C:\Users\Suneet Eng\Desktop\New folder (2)\Picture61.jpg"/>
          <p:cNvPicPr>
            <a:picLocks noChangeAspect="1" noChangeArrowheads="1"/>
          </p:cNvPicPr>
          <p:nvPr/>
        </p:nvPicPr>
        <p:blipFill>
          <a:blip r:embed="rId4" cstate="print"/>
          <a:srcRect/>
          <a:stretch>
            <a:fillRect/>
          </a:stretch>
        </p:blipFill>
        <p:spPr bwMode="auto">
          <a:xfrm>
            <a:off x="4786314" y="2060848"/>
            <a:ext cx="4011612" cy="2908300"/>
          </a:xfrm>
          <a:prstGeom prst="rect">
            <a:avLst/>
          </a:prstGeom>
          <a:noFill/>
        </p:spPr>
      </p:pic>
    </p:spTree>
  </p:cSld>
  <p:clrMapOvr>
    <a:masterClrMapping/>
  </p:clrMapOvr>
  <p:transition spd="med" advClick="0"/>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30" name="Rectangle 2"/>
          <p:cNvSpPr>
            <a:spLocks noChangeArrowheads="1"/>
          </p:cNvSpPr>
          <p:nvPr/>
        </p:nvSpPr>
        <p:spPr bwMode="auto">
          <a:xfrm>
            <a:off x="685800" y="6248400"/>
            <a:ext cx="1905000" cy="457200"/>
          </a:xfrm>
          <a:prstGeom prst="rect">
            <a:avLst/>
          </a:prstGeom>
          <a:noFill/>
          <a:ln w="12700">
            <a:noFill/>
            <a:miter lim="800000"/>
          </a:ln>
        </p:spPr>
        <p:txBody>
          <a:bodyPr wrap="none" anchor="ctr"/>
          <a:lstStyle/>
          <a:p>
            <a:pPr algn="ctr" eaLnBrk="0" hangingPunct="0"/>
            <a:endParaRPr lang="en-US" altLang="en-US"/>
          </a:p>
        </p:txBody>
      </p:sp>
      <p:sp>
        <p:nvSpPr>
          <p:cNvPr id="1048931" name="Rectangle 3"/>
          <p:cNvSpPr>
            <a:spLocks noChangeArrowheads="1"/>
          </p:cNvSpPr>
          <p:nvPr/>
        </p:nvSpPr>
        <p:spPr bwMode="auto">
          <a:xfrm>
            <a:off x="3124200" y="6248400"/>
            <a:ext cx="2895600" cy="457200"/>
          </a:xfrm>
          <a:prstGeom prst="rect">
            <a:avLst/>
          </a:prstGeom>
          <a:noFill/>
          <a:ln w="12700">
            <a:noFill/>
            <a:miter lim="800000"/>
          </a:ln>
        </p:spPr>
        <p:txBody>
          <a:bodyPr wrap="none" anchor="ctr"/>
          <a:lstStyle/>
          <a:p>
            <a:pPr algn="ctr" eaLnBrk="0" hangingPunct="0"/>
            <a:endParaRPr lang="en-US" altLang="en-US"/>
          </a:p>
        </p:txBody>
      </p:sp>
      <p:sp>
        <p:nvSpPr>
          <p:cNvPr id="1048932" name="Rectangle 4"/>
          <p:cNvSpPr>
            <a:spLocks noChangeArrowheads="1"/>
          </p:cNvSpPr>
          <p:nvPr/>
        </p:nvSpPr>
        <p:spPr bwMode="auto">
          <a:xfrm>
            <a:off x="1252538" y="6248400"/>
            <a:ext cx="1905000" cy="457200"/>
          </a:xfrm>
          <a:prstGeom prst="rect">
            <a:avLst/>
          </a:prstGeom>
          <a:noFill/>
          <a:ln w="12700">
            <a:noFill/>
            <a:miter lim="800000"/>
          </a:ln>
        </p:spPr>
        <p:txBody>
          <a:bodyPr wrap="none" anchor="ctr"/>
          <a:lstStyle/>
          <a:p>
            <a:pPr algn="ctr" eaLnBrk="0" hangingPunct="0"/>
            <a:endParaRPr lang="en-US" altLang="en-US"/>
          </a:p>
        </p:txBody>
      </p:sp>
      <p:sp>
        <p:nvSpPr>
          <p:cNvPr id="1048933" name="Rectangle 5"/>
          <p:cNvSpPr>
            <a:spLocks noChangeArrowheads="1"/>
          </p:cNvSpPr>
          <p:nvPr/>
        </p:nvSpPr>
        <p:spPr bwMode="auto">
          <a:xfrm>
            <a:off x="3690938" y="6248400"/>
            <a:ext cx="2895600" cy="457200"/>
          </a:xfrm>
          <a:prstGeom prst="rect">
            <a:avLst/>
          </a:prstGeom>
          <a:noFill/>
          <a:ln w="12700">
            <a:noFill/>
            <a:miter lim="800000"/>
          </a:ln>
        </p:spPr>
        <p:txBody>
          <a:bodyPr wrap="none" anchor="ctr"/>
          <a:lstStyle/>
          <a:p>
            <a:pPr algn="ctr" eaLnBrk="0" hangingPunct="0"/>
            <a:endParaRPr lang="en-US" altLang="en-US"/>
          </a:p>
        </p:txBody>
      </p:sp>
      <p:sp>
        <p:nvSpPr>
          <p:cNvPr id="1048934" name="Rectangle 12"/>
          <p:cNvSpPr/>
          <p:nvPr/>
        </p:nvSpPr>
        <p:spPr bwMode="auto">
          <a:xfrm>
            <a:off x="0" y="5122863"/>
            <a:ext cx="9144000" cy="1728787"/>
          </a:xfrm>
          <a:prstGeom prst="rect">
            <a:avLst/>
          </a:prstGeom>
          <a:noFill/>
          <a:ln w="9525">
            <a:noFill/>
            <a:miter lim="800000"/>
          </a:ln>
        </p:spPr>
        <p:txBody>
          <a:bodyPr lIns="0" tIns="0" rIns="0" bIns="0" anchor="ctr"/>
          <a:lstStyle/>
          <a:p>
            <a:pPr algn="ctr" defTabSz="822325">
              <a:lnSpc>
                <a:spcPct val="85000"/>
              </a:lnSpc>
              <a:spcBef>
                <a:spcPts val="2250"/>
              </a:spcBef>
              <a:buSzPct val="125000"/>
              <a:buFont typeface="Arial" panose="020B0604020202020204" pitchFamily="34" charset="0"/>
              <a:buNone/>
            </a:pPr>
            <a:r>
              <a:rPr lang="en-US" altLang="en-US" sz="3300" b="1">
                <a:sym typeface="Arial" panose="020B0604020202020204" pitchFamily="34" charset="0"/>
              </a:rPr>
              <a:t> </a:t>
            </a:r>
            <a:endParaRPr lang="en-US" altLang="en-US" sz="3300" b="1">
              <a:solidFill>
                <a:schemeClr val="accent2"/>
              </a:solidFill>
              <a:sym typeface="Arial" panose="020B0604020202020204" pitchFamily="34" charset="0"/>
            </a:endParaRPr>
          </a:p>
        </p:txBody>
      </p:sp>
      <p:pic>
        <p:nvPicPr>
          <p:cNvPr id="2097203" name="Picture 11" descr="http://www.clspectrum.com/archive/2010/March/images/CLS0310_A14_Fig04.jpg"/>
          <p:cNvPicPr>
            <a:picLocks noChangeAspect="1" noChangeArrowheads="1"/>
          </p:cNvPicPr>
          <p:nvPr/>
        </p:nvPicPr>
        <p:blipFill>
          <a:blip r:embed="rId3" cstate="print"/>
          <a:srcRect l="5325" t="30077" r="5405" b="10622"/>
          <a:stretch>
            <a:fillRect/>
          </a:stretch>
        </p:blipFill>
        <p:spPr bwMode="auto">
          <a:xfrm>
            <a:off x="928688" y="2357438"/>
            <a:ext cx="5089525" cy="1357312"/>
          </a:xfrm>
          <a:prstGeom prst="rect">
            <a:avLst/>
          </a:prstGeom>
          <a:noFill/>
          <a:ln w="9525">
            <a:noFill/>
            <a:miter lim="800000"/>
            <a:headEnd/>
            <a:tailEnd/>
          </a:ln>
        </p:spPr>
      </p:pic>
      <p:sp>
        <p:nvSpPr>
          <p:cNvPr id="1048935" name="Text Box 12"/>
          <p:cNvSpPr txBox="1">
            <a:spLocks noChangeArrowheads="1"/>
          </p:cNvSpPr>
          <p:nvPr/>
        </p:nvSpPr>
        <p:spPr bwMode="auto">
          <a:xfrm>
            <a:off x="428625" y="1071563"/>
            <a:ext cx="7475538" cy="1006475"/>
          </a:xfrm>
          <a:prstGeom prst="rect">
            <a:avLst/>
          </a:prstGeom>
          <a:noFill/>
          <a:ln w="12700">
            <a:noFill/>
            <a:miter lim="800000"/>
          </a:ln>
        </p:spPr>
        <p:txBody>
          <a:bodyPr>
            <a:spAutoFit/>
          </a:bodyPr>
          <a:lstStyle/>
          <a:p>
            <a:pPr marL="514350" indent="-514350">
              <a:lnSpc>
                <a:spcPct val="90000"/>
              </a:lnSpc>
              <a:spcBef>
                <a:spcPct val="20000"/>
              </a:spcBef>
              <a:spcAft>
                <a:spcPct val="5000"/>
              </a:spcAft>
              <a:buClr>
                <a:srgbClr val="C00000"/>
              </a:buClr>
            </a:pPr>
            <a:r>
              <a:rPr lang="zh-CN" altLang="en-US" b="1" dirty="0">
                <a:solidFill>
                  <a:srgbClr val="5C6F7B"/>
                </a:solidFill>
                <a:latin typeface="Arial" panose="020B0604020202020204" pitchFamily="34" charset="0"/>
              </a:rPr>
              <a:t>验配时的就诊时间</a:t>
            </a:r>
            <a:endParaRPr lang="zh-CN" altLang="en-US" sz="2000" b="1" dirty="0">
              <a:solidFill>
                <a:srgbClr val="BF0000"/>
              </a:solidFill>
              <a:latin typeface="Arial" panose="020B0604020202020204" pitchFamily="34" charset="0"/>
            </a:endParaRPr>
          </a:p>
          <a:p>
            <a:pPr marL="288925" indent="-288925">
              <a:lnSpc>
                <a:spcPct val="90000"/>
              </a:lnSpc>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在单眼视型和多焦点接触镜之间无显著差异</a:t>
            </a:r>
            <a:endParaRPr lang="en-GB" dirty="0">
              <a:solidFill>
                <a:srgbClr val="5C6F7B"/>
              </a:solidFill>
              <a:latin typeface="Arial" panose="020B0604020202020204" pitchFamily="34" charset="0"/>
            </a:endParaRPr>
          </a:p>
          <a:p>
            <a:pPr marL="288925" indent="-288925">
              <a:lnSpc>
                <a:spcPct val="90000"/>
              </a:lnSpc>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也许是受最新的接触镜设计的影响</a:t>
            </a:r>
            <a:endParaRPr lang="en-GB" dirty="0">
              <a:solidFill>
                <a:srgbClr val="5C6F7B"/>
              </a:solidFill>
              <a:latin typeface="Arial" panose="020B0604020202020204" pitchFamily="34" charset="0"/>
            </a:endParaRPr>
          </a:p>
        </p:txBody>
      </p:sp>
      <p:sp>
        <p:nvSpPr>
          <p:cNvPr id="1048936" name="Text Box 12"/>
          <p:cNvSpPr txBox="1">
            <a:spLocks noChangeArrowheads="1"/>
          </p:cNvSpPr>
          <p:nvPr/>
        </p:nvSpPr>
        <p:spPr bwMode="auto">
          <a:xfrm>
            <a:off x="346075" y="3929063"/>
            <a:ext cx="8512175" cy="1987804"/>
          </a:xfrm>
          <a:prstGeom prst="rect">
            <a:avLst/>
          </a:prstGeom>
          <a:noFill/>
          <a:ln w="12700">
            <a:noFill/>
            <a:miter lim="800000"/>
          </a:ln>
        </p:spPr>
        <p:txBody>
          <a:bodyPr>
            <a:spAutoFit/>
          </a:bodyPr>
          <a:lstStyle/>
          <a:p>
            <a:pPr marL="457200" indent="-457200">
              <a:lnSpc>
                <a:spcPct val="90000"/>
              </a:lnSpc>
              <a:spcBef>
                <a:spcPct val="20000"/>
              </a:spcBef>
              <a:spcAft>
                <a:spcPct val="5000"/>
              </a:spcAft>
              <a:buClr>
                <a:schemeClr val="bg1">
                  <a:lumMod val="50000"/>
                </a:schemeClr>
              </a:buClr>
            </a:pPr>
            <a:r>
              <a:rPr lang="zh-CN" altLang="en-US" sz="2000" b="1" dirty="0">
                <a:solidFill>
                  <a:srgbClr val="5C6F7B"/>
                </a:solidFill>
                <a:latin typeface="Arial" panose="020B0604020202020204" pitchFamily="34" charset="0"/>
              </a:rPr>
              <a:t>患者无需为多焦点接触镜支出更多</a:t>
            </a:r>
            <a:endParaRPr lang="en-GB" sz="2000" b="1" dirty="0">
              <a:solidFill>
                <a:srgbClr val="5C6F7B"/>
              </a:solidFill>
              <a:latin typeface="Arial" panose="020B0604020202020204" pitchFamily="34" charset="0"/>
            </a:endParaRPr>
          </a:p>
          <a:p>
            <a:pPr marL="288925" indent="-288925">
              <a:lnSpc>
                <a:spcPct val="90000"/>
              </a:lnSpc>
              <a:spcBef>
                <a:spcPct val="20000"/>
              </a:spcBef>
              <a:spcAft>
                <a:spcPct val="500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老视患者通常在财务上是最稳定的，通常位于职业收入的高峰，通常愿意在提升满意度和便利性的结局下支付额外费用</a:t>
            </a:r>
            <a:r>
              <a:rPr lang="en-GB" dirty="0">
                <a:solidFill>
                  <a:srgbClr val="5C6F7B"/>
                </a:solidFill>
                <a:latin typeface="Arial" panose="020B0604020202020204" pitchFamily="34" charset="0"/>
              </a:rPr>
              <a:t> </a:t>
            </a:r>
          </a:p>
          <a:p>
            <a:pPr marL="288925" indent="-288925">
              <a:lnSpc>
                <a:spcPct val="90000"/>
              </a:lnSpc>
              <a:spcBef>
                <a:spcPct val="20000"/>
              </a:spcBef>
              <a:spcAft>
                <a:spcPct val="5000"/>
              </a:spcAft>
              <a:buClr>
                <a:schemeClr val="bg1">
                  <a:lumMod val="50000"/>
                </a:schemeClr>
              </a:buClr>
              <a:buFont typeface="Arial" panose="020B0604020202020204" pitchFamily="34" charset="0"/>
              <a:buChar char="•"/>
            </a:pPr>
            <a:r>
              <a:rPr lang="zh-CN" altLang="en-US" i="1" dirty="0">
                <a:solidFill>
                  <a:srgbClr val="5C6F7B"/>
                </a:solidFill>
                <a:latin typeface="Arial" panose="020B0604020202020204" pitchFamily="34" charset="0"/>
              </a:rPr>
              <a:t>部分时间使用</a:t>
            </a:r>
            <a:r>
              <a:rPr lang="en-GB" dirty="0">
                <a:solidFill>
                  <a:srgbClr val="5C6F7B"/>
                </a:solidFill>
                <a:latin typeface="Arial" panose="020B0604020202020204" pitchFamily="34" charset="0"/>
              </a:rPr>
              <a:t>, </a:t>
            </a:r>
            <a:r>
              <a:rPr lang="zh-CN" altLang="en-US" dirty="0">
                <a:solidFill>
                  <a:srgbClr val="5C6F7B"/>
                </a:solidFill>
                <a:latin typeface="Arial" panose="020B0604020202020204" pitchFamily="34" charset="0"/>
              </a:rPr>
              <a:t>尤其的抛弃型多焦点接触镜，更好地解决了便利性问题，以及与优质镜片相关的高材料成本</a:t>
            </a:r>
            <a:endParaRPr lang="en-GB" b="1" dirty="0">
              <a:solidFill>
                <a:srgbClr val="5C6F7B"/>
              </a:solidFill>
              <a:latin typeface="Arial" panose="020B0604020202020204" pitchFamily="34" charset="0"/>
            </a:endParaRPr>
          </a:p>
          <a:p>
            <a:pPr marL="457200" indent="-457200">
              <a:lnSpc>
                <a:spcPct val="90000"/>
              </a:lnSpc>
              <a:spcBef>
                <a:spcPct val="20000"/>
              </a:spcBef>
              <a:spcAft>
                <a:spcPct val="5000"/>
              </a:spcAft>
              <a:buClr>
                <a:schemeClr val="bg1">
                  <a:lumMod val="50000"/>
                </a:schemeClr>
              </a:buClr>
            </a:pPr>
            <a:r>
              <a:rPr lang="en-GB" b="1" dirty="0">
                <a:solidFill>
                  <a:srgbClr val="5C6F7B"/>
                </a:solidFill>
                <a:latin typeface="Arial" panose="020B0604020202020204" pitchFamily="34" charset="0"/>
              </a:rPr>
              <a:t> </a:t>
            </a:r>
          </a:p>
        </p:txBody>
      </p:sp>
      <p:sp>
        <p:nvSpPr>
          <p:cNvPr id="1048937"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单眼视</a:t>
            </a:r>
            <a:r>
              <a:rPr lang="en-GB" altLang="en-US" sz="2800" dirty="0">
                <a:solidFill>
                  <a:schemeClr val="bg1"/>
                </a:solidFill>
                <a:latin typeface="Arial" panose="020B0604020202020204" pitchFamily="34" charset="0"/>
              </a:rPr>
              <a:t> </a:t>
            </a:r>
            <a:r>
              <a:rPr lang="en-GB" altLang="en-US" sz="2800" i="1" dirty="0">
                <a:solidFill>
                  <a:schemeClr val="bg1"/>
                </a:solidFill>
                <a:latin typeface="Arial" panose="020B0604020202020204" pitchFamily="34" charset="0"/>
              </a:rPr>
              <a:t>vs</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多焦点</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讹传</a:t>
            </a:r>
            <a:endParaRPr lang="en-GB" altLang="en-US" sz="2800" dirty="0">
              <a:solidFill>
                <a:srgbClr val="FFFF00"/>
              </a:solidFill>
              <a:latin typeface="Arial" panose="020B0604020202020204" pitchFamily="34" charset="0"/>
            </a:endParaRPr>
          </a:p>
        </p:txBody>
      </p:sp>
    </p:spTree>
  </p:cSld>
  <p:clrMapOvr>
    <a:masterClrMapping/>
  </p:clrMapOvr>
  <p:transition spd="med" advClick="0"/>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04" name="Picture 1" descr="C:\Users\Suneet Eng\Desktop\B 99\Picture29.jpg"/>
          <p:cNvPicPr>
            <a:picLocks noChangeAspect="1" noChangeArrowheads="1"/>
          </p:cNvPicPr>
          <p:nvPr/>
        </p:nvPicPr>
        <p:blipFill>
          <a:blip r:embed="rId3" cstate="print"/>
          <a:srcRect/>
          <a:stretch>
            <a:fillRect/>
          </a:stretch>
        </p:blipFill>
        <p:spPr bwMode="auto">
          <a:xfrm>
            <a:off x="4500562" y="836712"/>
            <a:ext cx="3962400" cy="3736975"/>
          </a:xfrm>
          <a:prstGeom prst="rect">
            <a:avLst/>
          </a:prstGeom>
          <a:noFill/>
        </p:spPr>
      </p:pic>
      <p:sp>
        <p:nvSpPr>
          <p:cNvPr id="1048945" name="Rectangle 2050"/>
          <p:cNvSpPr>
            <a:spLocks noGrp="1" noChangeArrowheads="1"/>
          </p:cNvSpPr>
          <p:nvPr>
            <p:ph type="title"/>
          </p:nvPr>
        </p:nvSpPr>
        <p:spPr bwMode="auto">
          <a:xfrm>
            <a:off x="71438" y="115888"/>
            <a:ext cx="8839200" cy="685800"/>
          </a:xfrm>
          <a:noFill/>
          <a:ln>
            <a:miter lim="800000"/>
          </a:ln>
        </p:spPr>
        <p:txBody>
          <a:bodyPr vert="horz" wrap="square" lIns="91440" tIns="45720" rIns="91440" bIns="45720" numCol="1" anchor="t" anchorCtr="0" compatLnSpc="1"/>
          <a:lstStyle/>
          <a:p>
            <a:r>
              <a:rPr lang="zh-CN" altLang="en-US" dirty="0"/>
              <a:t>接触镜选项</a:t>
            </a:r>
            <a:r>
              <a:rPr lang="en-GB" altLang="en-US" dirty="0"/>
              <a:t>: </a:t>
            </a:r>
            <a:r>
              <a:rPr lang="zh-CN" altLang="en-US" dirty="0">
                <a:solidFill>
                  <a:srgbClr val="FFFF00"/>
                </a:solidFill>
              </a:rPr>
              <a:t>透气硬镜</a:t>
            </a:r>
            <a:r>
              <a:rPr lang="en-GB" altLang="en-US" dirty="0">
                <a:solidFill>
                  <a:srgbClr val="FFFF00"/>
                </a:solidFill>
              </a:rPr>
              <a:t> &amp; </a:t>
            </a:r>
            <a:r>
              <a:rPr lang="zh-CN" altLang="en-US" dirty="0">
                <a:solidFill>
                  <a:srgbClr val="FFFF00"/>
                </a:solidFill>
              </a:rPr>
              <a:t>水凝胶</a:t>
            </a:r>
            <a:endParaRPr lang="en-GB" altLang="en-US" dirty="0">
              <a:solidFill>
                <a:srgbClr val="FFFF00"/>
              </a:solidFill>
            </a:endParaRPr>
          </a:p>
        </p:txBody>
      </p:sp>
      <p:sp>
        <p:nvSpPr>
          <p:cNvPr id="1048946" name="Rectangle 2053"/>
          <p:cNvSpPr>
            <a:spLocks noChangeArrowheads="1"/>
          </p:cNvSpPr>
          <p:nvPr/>
        </p:nvSpPr>
        <p:spPr bwMode="auto">
          <a:xfrm>
            <a:off x="741313" y="1185664"/>
            <a:ext cx="2822575" cy="2230437"/>
          </a:xfrm>
          <a:prstGeom prst="rect">
            <a:avLst/>
          </a:prstGeom>
          <a:noFill/>
          <a:ln w="12700">
            <a:noFill/>
            <a:miter lim="800000"/>
          </a:ln>
        </p:spPr>
        <p:txBody>
          <a:bodyPr lIns="90488" tIns="44450" rIns="90488" bIns="44450"/>
          <a:lstStyle/>
          <a:p>
            <a:pPr marL="342900" indent="-342900">
              <a:spcBef>
                <a:spcPct val="20000"/>
              </a:spcBef>
              <a:buSzPct val="100000"/>
            </a:pPr>
            <a:r>
              <a:rPr lang="en-GB" sz="2400" dirty="0">
                <a:solidFill>
                  <a:schemeClr val="bg1"/>
                </a:solidFill>
                <a:latin typeface="Arial" panose="020B0604020202020204" pitchFamily="34" charset="0"/>
              </a:rPr>
              <a:t>GP</a:t>
            </a:r>
          </a:p>
          <a:p>
            <a:pPr marL="742950" lvl="1" indent="-285750">
              <a:spcBef>
                <a:spcPct val="20000"/>
              </a:spcBef>
              <a:buSzPct val="100000"/>
              <a:buFont typeface="Arial" panose="020B0604020202020204" pitchFamily="34" charset="0"/>
              <a:buChar char="•"/>
            </a:pPr>
            <a:r>
              <a:rPr lang="en-GB" sz="2400" i="1" dirty="0">
                <a:solidFill>
                  <a:schemeClr val="bg1"/>
                </a:solidFill>
                <a:latin typeface="Arial" panose="020B0604020202020204" pitchFamily="34" charset="0"/>
              </a:rPr>
              <a:t>Simultaneous </a:t>
            </a:r>
          </a:p>
          <a:p>
            <a:pPr marL="1143000" lvl="2" indent="-228600">
              <a:spcBef>
                <a:spcPct val="20000"/>
              </a:spcBef>
              <a:buSzPct val="100000"/>
              <a:buFont typeface="Arial" panose="020B0604020202020204" pitchFamily="34" charset="0"/>
              <a:buChar char="•"/>
            </a:pPr>
            <a:r>
              <a:rPr lang="en-GB" sz="2000" dirty="0">
                <a:solidFill>
                  <a:schemeClr val="bg1"/>
                </a:solidFill>
                <a:latin typeface="Arial" panose="020B0604020202020204" pitchFamily="34" charset="0"/>
              </a:rPr>
              <a:t>Spherical</a:t>
            </a:r>
          </a:p>
          <a:p>
            <a:pPr marL="1143000" lvl="2" indent="-228600">
              <a:spcBef>
                <a:spcPct val="20000"/>
              </a:spcBef>
              <a:buSzPct val="100000"/>
              <a:buFont typeface="Arial" panose="020B0604020202020204" pitchFamily="34" charset="0"/>
              <a:buChar char="•"/>
            </a:pPr>
            <a:r>
              <a:rPr lang="en-GB" sz="2000" dirty="0">
                <a:solidFill>
                  <a:schemeClr val="bg1"/>
                </a:solidFill>
                <a:latin typeface="Arial" panose="020B0604020202020204" pitchFamily="34" charset="0"/>
              </a:rPr>
              <a:t>Aspheric</a:t>
            </a:r>
          </a:p>
          <a:p>
            <a:pPr marL="685800" lvl="1" indent="-228600">
              <a:spcBef>
                <a:spcPct val="20000"/>
              </a:spcBef>
              <a:buSzPct val="100000"/>
              <a:buFont typeface="Arial" panose="020B0604020202020204" pitchFamily="34" charset="0"/>
              <a:buChar char="•"/>
            </a:pPr>
            <a:endParaRPr lang="en-GB" sz="2400" i="1" dirty="0">
              <a:solidFill>
                <a:schemeClr val="bg1"/>
              </a:solidFill>
              <a:latin typeface="Arial" panose="020B0604020202020204" pitchFamily="34" charset="0"/>
            </a:endParaRPr>
          </a:p>
          <a:p>
            <a:pPr marL="685800" lvl="1" indent="-228600">
              <a:spcBef>
                <a:spcPct val="20000"/>
              </a:spcBef>
              <a:buSzPct val="100000"/>
              <a:buFont typeface="Arial" panose="020B0604020202020204" pitchFamily="34" charset="0"/>
              <a:buChar char="•"/>
            </a:pPr>
            <a:r>
              <a:rPr lang="en-GB" sz="2400" i="1" dirty="0">
                <a:solidFill>
                  <a:schemeClr val="bg1"/>
                </a:solidFill>
                <a:latin typeface="Arial" panose="020B0604020202020204" pitchFamily="34" charset="0"/>
              </a:rPr>
              <a:t>Translating</a:t>
            </a:r>
          </a:p>
          <a:p>
            <a:pPr marL="1143000" lvl="2" indent="-228600">
              <a:spcBef>
                <a:spcPct val="20000"/>
              </a:spcBef>
              <a:buSzPct val="100000"/>
              <a:buFont typeface="Arial" panose="020B0604020202020204" pitchFamily="34" charset="0"/>
              <a:buChar char="•"/>
            </a:pPr>
            <a:endParaRPr lang="en-GB" sz="2000" dirty="0">
              <a:solidFill>
                <a:schemeClr val="bg1"/>
              </a:solidFill>
              <a:latin typeface="Arial" panose="020B0604020202020204" pitchFamily="34" charset="0"/>
            </a:endParaRPr>
          </a:p>
        </p:txBody>
      </p:sp>
      <p:pic>
        <p:nvPicPr>
          <p:cNvPr id="2097205" name="Picture 8"/>
          <p:cNvPicPr>
            <a:picLocks noChangeAspect="1"/>
          </p:cNvPicPr>
          <p:nvPr/>
        </p:nvPicPr>
        <p:blipFill>
          <a:blip r:embed="rId4" cstate="print"/>
          <a:stretch>
            <a:fillRect/>
          </a:stretch>
        </p:blipFill>
        <p:spPr>
          <a:xfrm>
            <a:off x="1187624" y="4581128"/>
            <a:ext cx="1128197" cy="2201267"/>
          </a:xfrm>
          <a:prstGeom prst="rect">
            <a:avLst/>
          </a:prstGeom>
        </p:spPr>
      </p:pic>
      <p:sp>
        <p:nvSpPr>
          <p:cNvPr id="1048947" name="TextBox 12"/>
          <p:cNvSpPr txBox="1"/>
          <p:nvPr/>
        </p:nvSpPr>
        <p:spPr>
          <a:xfrm>
            <a:off x="6475901" y="5195200"/>
            <a:ext cx="1402079" cy="358139"/>
          </a:xfrm>
          <a:prstGeom prst="rect">
            <a:avLst/>
          </a:prstGeom>
          <a:noFill/>
        </p:spPr>
        <p:txBody>
          <a:bodyPr wrap="none" rtlCol="0">
            <a:spAutoFit/>
          </a:bodyPr>
          <a:lstStyle/>
          <a:p>
            <a:r>
              <a:rPr lang="zh-CN" altLang="en-US" sz="1600" dirty="0">
                <a:latin typeface="Arial" panose="020B0604020202020204"/>
                <a:cs typeface="Arial" panose="020B0604020202020204"/>
              </a:rPr>
              <a:t>周边正镜度</a:t>
            </a:r>
            <a:r>
              <a:rPr lang="en-GB" sz="1600" dirty="0">
                <a:latin typeface="Arial" panose="020B0604020202020204"/>
                <a:cs typeface="Arial" panose="020B0604020202020204"/>
              </a:rPr>
              <a:t>↑ </a:t>
            </a:r>
            <a:endParaRPr lang="en-GB" sz="1600" dirty="0"/>
          </a:p>
        </p:txBody>
      </p:sp>
      <p:pic>
        <p:nvPicPr>
          <p:cNvPr id="2097206" name="Picture 9"/>
          <p:cNvPicPr>
            <a:picLocks noChangeAspect="1"/>
          </p:cNvPicPr>
          <p:nvPr/>
        </p:nvPicPr>
        <p:blipFill>
          <a:blip r:embed="rId5" cstate="print"/>
          <a:stretch>
            <a:fillRect/>
          </a:stretch>
        </p:blipFill>
        <p:spPr>
          <a:xfrm flipH="1">
            <a:off x="8385217" y="4275619"/>
            <a:ext cx="723287" cy="2177717"/>
          </a:xfrm>
          <a:prstGeom prst="rect">
            <a:avLst/>
          </a:prstGeom>
        </p:spPr>
      </p:pic>
      <p:sp>
        <p:nvSpPr>
          <p:cNvPr id="1048948" name="TextBox 10"/>
          <p:cNvSpPr txBox="1"/>
          <p:nvPr/>
        </p:nvSpPr>
        <p:spPr>
          <a:xfrm>
            <a:off x="8352928" y="3861047"/>
            <a:ext cx="827584" cy="338554"/>
          </a:xfrm>
          <a:prstGeom prst="rect">
            <a:avLst/>
          </a:prstGeom>
          <a:solidFill>
            <a:srgbClr val="CCFFCC"/>
          </a:solidFill>
        </p:spPr>
        <p:txBody>
          <a:bodyPr wrap="square" rtlCol="0">
            <a:spAutoFit/>
          </a:bodyPr>
          <a:lstStyle/>
          <a:p>
            <a:r>
              <a:rPr lang="zh-CN" altLang="en-US" sz="1600" dirty="0"/>
              <a:t>球面</a:t>
            </a:r>
            <a:endParaRPr lang="en-GB" sz="1600" dirty="0"/>
          </a:p>
        </p:txBody>
      </p:sp>
      <p:sp>
        <p:nvSpPr>
          <p:cNvPr id="1048949" name="TextBox 11"/>
          <p:cNvSpPr txBox="1"/>
          <p:nvPr/>
        </p:nvSpPr>
        <p:spPr>
          <a:xfrm>
            <a:off x="7122505" y="5661248"/>
            <a:ext cx="589280" cy="624839"/>
          </a:xfrm>
          <a:prstGeom prst="rect">
            <a:avLst/>
          </a:prstGeom>
          <a:solidFill>
            <a:srgbClr val="FFCCFF"/>
          </a:solidFill>
        </p:spPr>
        <p:txBody>
          <a:bodyPr wrap="none" rtlCol="0">
            <a:spAutoFit/>
          </a:bodyPr>
          <a:lstStyle/>
          <a:p>
            <a:pPr algn="ctr"/>
            <a:r>
              <a:rPr lang="zh-CN" altLang="en-US" sz="1600" dirty="0"/>
              <a:t>扁长</a:t>
            </a:r>
            <a:endParaRPr lang="en-US" altLang="zh-CN" sz="1600" dirty="0"/>
          </a:p>
          <a:p>
            <a:pPr algn="ctr"/>
            <a:r>
              <a:rPr lang="zh-CN" altLang="en-US" sz="1600" dirty="0"/>
              <a:t>椭圆</a:t>
            </a:r>
            <a:endParaRPr lang="en-GB" dirty="0"/>
          </a:p>
        </p:txBody>
      </p:sp>
      <p:cxnSp>
        <p:nvCxnSpPr>
          <p:cNvPr id="3145731" name="Straight Connector 13"/>
          <p:cNvCxnSpPr/>
          <p:nvPr/>
        </p:nvCxnSpPr>
        <p:spPr>
          <a:xfrm>
            <a:off x="7864063" y="5531143"/>
            <a:ext cx="50388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07" name="Picture 4" descr="C:\Users\Suneet Eng\Desktop\B 99\Picture73.jpg"/>
          <p:cNvPicPr>
            <a:picLocks noChangeAspect="1" noChangeArrowheads="1"/>
          </p:cNvPicPr>
          <p:nvPr/>
        </p:nvPicPr>
        <p:blipFill>
          <a:blip r:embed="rId6" cstate="print"/>
          <a:srcRect/>
          <a:stretch>
            <a:fillRect/>
          </a:stretch>
        </p:blipFill>
        <p:spPr bwMode="auto">
          <a:xfrm>
            <a:off x="214282" y="764704"/>
            <a:ext cx="4087810" cy="3773487"/>
          </a:xfrm>
          <a:prstGeom prst="rect">
            <a:avLst/>
          </a:prstGeom>
          <a:noFill/>
        </p:spPr>
      </p:pic>
    </p:spTree>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3" name="Text Box 12"/>
          <p:cNvSpPr txBox="1">
            <a:spLocks noChangeArrowheads="1"/>
          </p:cNvSpPr>
          <p:nvPr/>
        </p:nvSpPr>
        <p:spPr bwMode="auto">
          <a:xfrm>
            <a:off x="250825" y="1125538"/>
            <a:ext cx="8575675" cy="5374640"/>
          </a:xfrm>
          <a:prstGeom prst="rect">
            <a:avLst/>
          </a:prstGeom>
          <a:noFill/>
          <a:ln w="12700">
            <a:noFill/>
            <a:miter lim="800000"/>
          </a:ln>
        </p:spPr>
        <p:txBody>
          <a:bodyPr wrap="square">
            <a:spAutoFit/>
          </a:bodyPr>
          <a:lstStyle/>
          <a:p>
            <a:pPr>
              <a:spcBef>
                <a:spcPts val="600"/>
              </a:spcBef>
              <a:spcAft>
                <a:spcPts val="600"/>
              </a:spcAft>
              <a:buClr>
                <a:srgbClr val="C00000"/>
              </a:buClr>
            </a:pPr>
            <a:r>
              <a:rPr lang="zh-CN" altLang="en-US" sz="2400" b="1" dirty="0">
                <a:solidFill>
                  <a:srgbClr val="5C6F7B"/>
                </a:solidFill>
                <a:latin typeface="Arial" panose="020B0604020202020204" pitchFamily="34" charset="0"/>
              </a:rPr>
              <a:t>从哪里开始</a:t>
            </a:r>
            <a:r>
              <a:rPr lang="en-GB" sz="2400" b="1" dirty="0">
                <a:solidFill>
                  <a:srgbClr val="5C6F7B"/>
                </a:solidFill>
                <a:latin typeface="Arial" panose="020B0604020202020204" pitchFamily="34" charset="0"/>
              </a:rPr>
              <a:t>?</a:t>
            </a:r>
          </a:p>
          <a:p>
            <a:pPr marL="742950" lvl="1"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你的“必选”镜片</a:t>
            </a:r>
            <a:r>
              <a:rPr lang="en-GB" sz="2000" dirty="0">
                <a:solidFill>
                  <a:srgbClr val="5C6F7B"/>
                </a:solidFill>
                <a:latin typeface="Arial" panose="020B0604020202020204" pitchFamily="34" charset="0"/>
              </a:rPr>
              <a:t> – </a:t>
            </a:r>
            <a:r>
              <a:rPr lang="zh-CN" altLang="en-US" sz="2000" dirty="0">
                <a:solidFill>
                  <a:srgbClr val="5C6F7B"/>
                </a:solidFill>
                <a:latin typeface="Arial" panose="020B0604020202020204" pitchFamily="34" charset="0"/>
              </a:rPr>
              <a:t>它有用，大多时候好用</a:t>
            </a:r>
            <a:r>
              <a:rPr lang="en-GB" sz="2000" dirty="0">
                <a:solidFill>
                  <a:srgbClr val="5C6F7B"/>
                </a:solidFill>
                <a:latin typeface="Arial" panose="020B0604020202020204" pitchFamily="34" charset="0"/>
              </a:rPr>
              <a:t>!</a:t>
            </a:r>
            <a:endParaRPr lang="en-GB" dirty="0">
              <a:solidFill>
                <a:srgbClr val="5C6F7B"/>
              </a:solidFill>
              <a:latin typeface="Arial" panose="020B0604020202020204" pitchFamily="34" charset="0"/>
            </a:endParaRPr>
          </a:p>
          <a:p>
            <a:pPr lvl="2">
              <a:spcBef>
                <a:spcPts val="600"/>
              </a:spcBef>
              <a:spcAft>
                <a:spcPts val="600"/>
              </a:spcAft>
              <a:buClr>
                <a:schemeClr val="bg1">
                  <a:lumMod val="50000"/>
                </a:schemeClr>
              </a:buClr>
              <a:buFont typeface="Arial" panose="020B0604020202020204" pitchFamily="34" charset="0"/>
              <a:buChar char="•"/>
            </a:pPr>
            <a:r>
              <a:rPr lang="nl-NL"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基于你所了解的</a:t>
            </a:r>
            <a:r>
              <a:rPr lang="nl-NL"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从各种来源中收集</a:t>
            </a:r>
            <a:endParaRPr lang="nl-NL" sz="2000" dirty="0">
              <a:solidFill>
                <a:srgbClr val="5C6F7B"/>
              </a:solidFill>
              <a:latin typeface="Arial" panose="020B0604020202020204" pitchFamily="34" charset="0"/>
            </a:endParaRPr>
          </a:p>
          <a:p>
            <a:pPr>
              <a:spcBef>
                <a:spcPts val="600"/>
              </a:spcBef>
              <a:spcAft>
                <a:spcPts val="600"/>
              </a:spcAft>
              <a:buClr>
                <a:schemeClr val="bg1">
                  <a:lumMod val="50000"/>
                </a:schemeClr>
              </a:buClr>
            </a:pPr>
            <a:r>
              <a:rPr lang="zh-CN" altLang="en-US" sz="2400" b="1" dirty="0">
                <a:solidFill>
                  <a:srgbClr val="5C6F7B"/>
                </a:solidFill>
                <a:latin typeface="Arial" panose="020B0604020202020204" pitchFamily="34" charset="0"/>
              </a:rPr>
              <a:t>考虑</a:t>
            </a:r>
            <a:r>
              <a:rPr lang="en-GB" sz="2400" b="1" dirty="0">
                <a:solidFill>
                  <a:srgbClr val="5C6F7B"/>
                </a:solidFill>
                <a:latin typeface="Arial" panose="020B0604020202020204" pitchFamily="34" charset="0"/>
              </a:rPr>
              <a:t>…</a:t>
            </a:r>
            <a:endParaRPr lang="en-GB" sz="2000" b="1" dirty="0">
              <a:solidFill>
                <a:srgbClr val="5C6F7B"/>
              </a:solidFill>
              <a:latin typeface="Arial" panose="020B0604020202020204" pitchFamily="34" charset="0"/>
            </a:endParaRPr>
          </a:p>
          <a:p>
            <a:pPr marL="742950" lvl="1"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患者简况</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需求</a:t>
            </a:r>
            <a:r>
              <a:rPr lang="en-GB" sz="2000" dirty="0">
                <a:solidFill>
                  <a:srgbClr val="5C6F7B"/>
                </a:solidFill>
                <a:latin typeface="Arial" panose="020B0604020202020204" pitchFamily="34" charset="0"/>
              </a:rPr>
              <a:t> </a:t>
            </a:r>
          </a:p>
          <a:p>
            <a:pPr marL="742950" lvl="1"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设计</a:t>
            </a:r>
            <a:endParaRPr lang="en-GB" sz="2000" dirty="0">
              <a:solidFill>
                <a:srgbClr val="5C6F7B"/>
              </a:solidFill>
              <a:latin typeface="Arial" panose="020B0604020202020204" pitchFamily="34" charset="0"/>
            </a:endParaRPr>
          </a:p>
          <a:p>
            <a:pPr marL="1200150" lvl="2"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同时视</a:t>
            </a:r>
            <a:r>
              <a:rPr lang="en-GB" sz="2000" dirty="0">
                <a:solidFill>
                  <a:srgbClr val="5C6F7B"/>
                </a:solidFill>
                <a:latin typeface="Arial" panose="020B0604020202020204" pitchFamily="34" charset="0"/>
              </a:rPr>
              <a:t> / </a:t>
            </a:r>
            <a:r>
              <a:rPr lang="zh-CN" altLang="en-US" sz="2000" dirty="0">
                <a:solidFill>
                  <a:srgbClr val="5C6F7B"/>
                </a:solidFill>
                <a:latin typeface="Arial" panose="020B0604020202020204" pitchFamily="34" charset="0"/>
              </a:rPr>
              <a:t>交替视</a:t>
            </a:r>
            <a:r>
              <a:rPr lang="en-GB" sz="2000" dirty="0">
                <a:solidFill>
                  <a:srgbClr val="5C6F7B"/>
                </a:solidFill>
                <a:latin typeface="Arial" panose="020B0604020202020204" pitchFamily="34" charset="0"/>
              </a:rPr>
              <a:t>   </a:t>
            </a:r>
          </a:p>
          <a:p>
            <a:pPr marL="742950" lvl="1"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材料</a:t>
            </a:r>
            <a:endParaRPr lang="en-GB" sz="2000" dirty="0">
              <a:solidFill>
                <a:srgbClr val="5C6F7B"/>
              </a:solidFill>
              <a:latin typeface="Arial" panose="020B0604020202020204" pitchFamily="34" charset="0"/>
            </a:endParaRPr>
          </a:p>
          <a:p>
            <a:pPr marL="1200150" lvl="2"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透气硬镜</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水凝胶</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软镜</a:t>
            </a:r>
            <a:r>
              <a:rPr lang="en-GB" sz="2000" dirty="0">
                <a:solidFill>
                  <a:srgbClr val="5C6F7B"/>
                </a:solidFill>
                <a:latin typeface="Arial" panose="020B0604020202020204" pitchFamily="34" charset="0"/>
              </a:rPr>
              <a:t> / </a:t>
            </a:r>
            <a:r>
              <a:rPr lang="zh-CN" altLang="en-US" sz="2000" dirty="0">
                <a:solidFill>
                  <a:srgbClr val="5C6F7B"/>
                </a:solidFill>
                <a:latin typeface="Arial" panose="020B0604020202020204" pitchFamily="34" charset="0"/>
              </a:rPr>
              <a:t>硅水凝胶</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混合材料</a:t>
            </a:r>
            <a:endParaRPr lang="en-GB" sz="2000" dirty="0">
              <a:solidFill>
                <a:srgbClr val="5C6F7B"/>
              </a:solidFill>
              <a:latin typeface="Arial" panose="020B0604020202020204" pitchFamily="34" charset="0"/>
            </a:endParaRPr>
          </a:p>
          <a:p>
            <a:pPr marL="742950" lvl="1"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可选参数</a:t>
            </a:r>
            <a:r>
              <a:rPr lang="en-GB" sz="2000" dirty="0">
                <a:solidFill>
                  <a:srgbClr val="5C6F7B"/>
                </a:solidFill>
                <a:latin typeface="Arial" panose="020B0604020202020204" pitchFamily="34" charset="0"/>
              </a:rPr>
              <a:t> </a:t>
            </a:r>
          </a:p>
          <a:p>
            <a:pPr marL="1200150" lvl="2" indent="-285750">
              <a:spcBef>
                <a:spcPts val="600"/>
              </a:spcBef>
              <a:spcAft>
                <a:spcPts val="600"/>
              </a:spcAft>
              <a:buClr>
                <a:schemeClr val="bg1">
                  <a:lumMod val="50000"/>
                </a:schemeClr>
              </a:buClr>
              <a:buFont typeface="Arial" panose="020B0604020202020204" pitchFamily="34" charset="0"/>
              <a:buChar char="•"/>
            </a:pPr>
            <a:r>
              <a:rPr lang="zh-CN" altLang="en-US" sz="2000" dirty="0">
                <a:solidFill>
                  <a:srgbClr val="5C6F7B"/>
                </a:solidFill>
                <a:latin typeface="Arial" panose="020B0604020202020204" pitchFamily="34" charset="0"/>
              </a:rPr>
              <a:t>处方</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散光</a:t>
            </a:r>
            <a:r>
              <a:rPr lang="en-GB" sz="2000" dirty="0">
                <a:solidFill>
                  <a:srgbClr val="5C6F7B"/>
                </a:solidFill>
                <a:latin typeface="Arial" panose="020B0604020202020204" pitchFamily="34" charset="0"/>
              </a:rPr>
              <a:t>, &amp; </a:t>
            </a:r>
            <a:r>
              <a:rPr lang="zh-CN" altLang="en-US" sz="2000" dirty="0">
                <a:solidFill>
                  <a:srgbClr val="5C6F7B"/>
                </a:solidFill>
                <a:latin typeface="Arial" panose="020B0604020202020204" pitchFamily="34" charset="0"/>
              </a:rPr>
              <a:t>下加光</a:t>
            </a:r>
            <a:endParaRPr lang="en-GB" sz="2000" dirty="0">
              <a:solidFill>
                <a:srgbClr val="5C6F7B"/>
              </a:solidFill>
              <a:latin typeface="Arial" panose="020B0604020202020204" pitchFamily="34" charset="0"/>
            </a:endParaRPr>
          </a:p>
        </p:txBody>
      </p:sp>
      <p:pic>
        <p:nvPicPr>
          <p:cNvPr id="2097208" name="Picture 5" descr="question-mark.jpg"/>
          <p:cNvPicPr>
            <a:picLocks noChangeAspect="1"/>
          </p:cNvPicPr>
          <p:nvPr/>
        </p:nvPicPr>
        <p:blipFill>
          <a:blip r:embed="rId3" cstate="print">
            <a:duotone>
              <a:prstClr val="black"/>
              <a:schemeClr val="accent5">
                <a:tint val="45000"/>
                <a:satMod val="400000"/>
              </a:schemeClr>
            </a:duotone>
          </a:blip>
          <a:srcRect/>
          <a:stretch>
            <a:fillRect/>
          </a:stretch>
        </p:blipFill>
        <p:spPr bwMode="auto">
          <a:xfrm>
            <a:off x="5796136" y="2543344"/>
            <a:ext cx="2609557" cy="2304256"/>
          </a:xfrm>
          <a:prstGeom prst="rect">
            <a:avLst/>
          </a:prstGeom>
          <a:ln>
            <a:noFill/>
          </a:ln>
          <a:effectLst>
            <a:outerShdw blurRad="292100" dist="139700" dir="2700000" algn="tl" rotWithShape="0">
              <a:srgbClr val="333333">
                <a:alpha val="65000"/>
              </a:srgbClr>
            </a:outerShdw>
          </a:effectLst>
        </p:spPr>
      </p:pic>
      <p:sp>
        <p:nvSpPr>
          <p:cNvPr id="1048954"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产品选择</a:t>
            </a:r>
            <a:endParaRPr lang="en-GB" altLang="en-US" sz="2800" dirty="0">
              <a:solidFill>
                <a:schemeClr val="bg1"/>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58" name="Rectangle 3"/>
          <p:cNvSpPr>
            <a:spLocks noGrp="1" noChangeArrowheads="1"/>
          </p:cNvSpPr>
          <p:nvPr>
            <p:ph type="body" sz="half" idx="1"/>
          </p:nvPr>
        </p:nvSpPr>
        <p:spPr>
          <a:xfrm>
            <a:off x="466725" y="1071563"/>
            <a:ext cx="7962900" cy="4659312"/>
          </a:xfrm>
        </p:spPr>
        <p:txBody>
          <a:bodyPr/>
          <a:lstStyle/>
          <a:p>
            <a:r>
              <a:rPr lang="zh-CN" altLang="en-US" sz="2400" b="1" dirty="0"/>
              <a:t>没有一种镜片类型</a:t>
            </a:r>
            <a:r>
              <a:rPr lang="en-US" sz="2400" b="1" dirty="0"/>
              <a:t> / </a:t>
            </a:r>
            <a:r>
              <a:rPr lang="zh-CN" altLang="en-US" sz="2400" b="1" dirty="0"/>
              <a:t>设计完美适用于所有人</a:t>
            </a:r>
            <a:endParaRPr lang="en-US" sz="2400" b="1" dirty="0"/>
          </a:p>
          <a:p>
            <a:pPr lvl="1"/>
            <a:r>
              <a:rPr lang="zh-CN" altLang="en-US" sz="2400" dirty="0"/>
              <a:t>透气硬镜的视觉成功率依然最高</a:t>
            </a:r>
            <a:endParaRPr lang="en-US" sz="2400" dirty="0"/>
          </a:p>
          <a:p>
            <a:pPr lvl="1"/>
            <a:r>
              <a:rPr lang="zh-CN" altLang="en-US" sz="2400" dirty="0"/>
              <a:t>如果“同时视”镜片失败，考虑改良型单眼视或交替视的镜片设计</a:t>
            </a:r>
            <a:r>
              <a:rPr lang="en-US" sz="2400" dirty="0"/>
              <a:t> </a:t>
            </a:r>
          </a:p>
          <a:p>
            <a:endParaRPr lang="en-US" sz="1600" dirty="0"/>
          </a:p>
          <a:p>
            <a:r>
              <a:rPr lang="zh-CN" altLang="en-US" sz="2400" b="1" dirty="0"/>
              <a:t>适用于谁</a:t>
            </a:r>
            <a:r>
              <a:rPr lang="en-US" sz="2400" b="1" dirty="0"/>
              <a:t>?</a:t>
            </a:r>
          </a:p>
          <a:p>
            <a:pPr lvl="1"/>
            <a:r>
              <a:rPr lang="zh-CN" altLang="en-US" sz="2400" dirty="0"/>
              <a:t>几乎所有患者</a:t>
            </a:r>
            <a:r>
              <a:rPr lang="en-US" sz="2400" dirty="0"/>
              <a:t>&amp; </a:t>
            </a:r>
            <a:r>
              <a:rPr lang="zh-CN" altLang="en-US" sz="2400" dirty="0"/>
              <a:t>处方</a:t>
            </a:r>
            <a:r>
              <a:rPr lang="en-US" sz="2400" dirty="0"/>
              <a:t> (</a:t>
            </a:r>
            <a:r>
              <a:rPr lang="zh-CN" altLang="en-US" sz="2400" dirty="0"/>
              <a:t>受限</a:t>
            </a:r>
            <a:r>
              <a:rPr lang="en-US" sz="2400" dirty="0"/>
              <a:t>: </a:t>
            </a:r>
            <a:r>
              <a:rPr lang="zh-CN" altLang="en-US" sz="2400" dirty="0"/>
              <a:t>高下加</a:t>
            </a:r>
            <a:r>
              <a:rPr lang="en-US" sz="2400" dirty="0"/>
              <a:t>)</a:t>
            </a:r>
          </a:p>
          <a:p>
            <a:pPr lvl="1"/>
            <a:r>
              <a:rPr lang="zh-CN" altLang="en-US" sz="2400" dirty="0"/>
              <a:t>能接受某种程度的“视觉平衡”的患者</a:t>
            </a:r>
            <a:r>
              <a:rPr lang="en-US" sz="2400" dirty="0"/>
              <a:t> </a:t>
            </a:r>
          </a:p>
          <a:p>
            <a:endParaRPr lang="en-US" sz="1600" dirty="0"/>
          </a:p>
          <a:p>
            <a:r>
              <a:rPr lang="zh-CN" altLang="en-US" sz="2400" b="1" dirty="0">
                <a:solidFill>
                  <a:srgbClr val="FF0000"/>
                </a:solidFill>
              </a:rPr>
              <a:t>动机</a:t>
            </a:r>
            <a:r>
              <a:rPr lang="en-US" sz="2400" b="1" dirty="0"/>
              <a:t> </a:t>
            </a:r>
            <a:r>
              <a:rPr lang="zh-CN" altLang="en-US" sz="2400" b="1" dirty="0"/>
              <a:t>是唯一最重要的因素</a:t>
            </a:r>
            <a:endParaRPr lang="en-US" sz="2400" b="1" dirty="0"/>
          </a:p>
          <a:p>
            <a:pPr lvl="1">
              <a:buFont typeface="Arial" panose="020B0604020202020204" pitchFamily="34" charset="0"/>
              <a:buChar char="‒"/>
            </a:pPr>
            <a:r>
              <a:rPr lang="en-US" sz="2400" b="1" dirty="0"/>
              <a:t>  6/</a:t>
            </a:r>
            <a:r>
              <a:rPr lang="zh-CN" altLang="en-US" sz="2400" b="1" dirty="0"/>
              <a:t>满意</a:t>
            </a:r>
            <a:r>
              <a:rPr lang="en-US" sz="2400" b="1" dirty="0"/>
              <a:t>  (20/</a:t>
            </a:r>
            <a:r>
              <a:rPr lang="zh-CN" altLang="en-US" sz="2400" b="1" dirty="0"/>
              <a:t>满意</a:t>
            </a:r>
            <a:r>
              <a:rPr lang="en-US" sz="2400" b="1" dirty="0"/>
              <a:t>) </a:t>
            </a:r>
          </a:p>
        </p:txBody>
      </p:sp>
      <p:sp>
        <p:nvSpPr>
          <p:cNvPr id="1048959"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选择标准</a:t>
            </a:r>
            <a:endParaRPr lang="en-GB" altLang="en-US" sz="2800" dirty="0">
              <a:solidFill>
                <a:schemeClr val="bg1"/>
              </a:solidFill>
              <a:latin typeface="Arial" panose="020B0604020202020204" pitchFamily="34" charset="0"/>
            </a:endParaRPr>
          </a:p>
        </p:txBody>
      </p:sp>
    </p:spTree>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60" name="Rectangle 3"/>
          <p:cNvSpPr>
            <a:spLocks noGrp="1" noChangeArrowheads="1"/>
          </p:cNvSpPr>
          <p:nvPr>
            <p:ph type="body" sz="half" idx="1"/>
          </p:nvPr>
        </p:nvSpPr>
        <p:spPr>
          <a:xfrm>
            <a:off x="322263" y="1214438"/>
            <a:ext cx="6107112" cy="3143250"/>
          </a:xfrm>
        </p:spPr>
        <p:txBody>
          <a:bodyPr/>
          <a:lstStyle/>
          <a:p>
            <a:pPr>
              <a:spcBef>
                <a:spcPts val="600"/>
              </a:spcBef>
              <a:spcAft>
                <a:spcPts val="600"/>
              </a:spcAft>
              <a:buFont typeface="Arial" panose="020B0604020202020204" pitchFamily="34" charset="0"/>
              <a:buNone/>
            </a:pPr>
            <a:r>
              <a:rPr lang="zh-CN" altLang="en-US" sz="2400" b="1" dirty="0"/>
              <a:t>一些患者比其他人更容易吗</a:t>
            </a:r>
            <a:r>
              <a:rPr lang="en-US" sz="2400" b="1" dirty="0"/>
              <a:t>?</a:t>
            </a:r>
          </a:p>
          <a:p>
            <a:pPr lvl="1">
              <a:spcBef>
                <a:spcPts val="600"/>
              </a:spcBef>
              <a:spcAft>
                <a:spcPts val="600"/>
              </a:spcAft>
            </a:pPr>
            <a:r>
              <a:rPr lang="zh-CN" altLang="en-US" sz="2400" dirty="0"/>
              <a:t>远视眼</a:t>
            </a:r>
            <a:r>
              <a:rPr lang="en-US" sz="2400" dirty="0"/>
              <a:t> </a:t>
            </a:r>
            <a:r>
              <a:rPr lang="en-US" sz="2400" i="1" dirty="0"/>
              <a:t>vs</a:t>
            </a:r>
            <a:r>
              <a:rPr lang="en-US" sz="2400" dirty="0"/>
              <a:t> </a:t>
            </a:r>
            <a:r>
              <a:rPr lang="zh-CN" altLang="en-US" sz="2400" dirty="0"/>
              <a:t>近视眼</a:t>
            </a:r>
            <a:endParaRPr lang="en-US" sz="2400" dirty="0"/>
          </a:p>
          <a:p>
            <a:pPr lvl="1">
              <a:spcBef>
                <a:spcPts val="600"/>
              </a:spcBef>
              <a:spcAft>
                <a:spcPts val="600"/>
              </a:spcAft>
            </a:pPr>
            <a:r>
              <a:rPr lang="zh-CN" altLang="en-US" sz="2400" dirty="0"/>
              <a:t>非正视眼</a:t>
            </a:r>
            <a:r>
              <a:rPr lang="en-US" sz="2400" dirty="0"/>
              <a:t> </a:t>
            </a:r>
            <a:r>
              <a:rPr lang="en-US" sz="2400" i="1" dirty="0"/>
              <a:t>vs</a:t>
            </a:r>
            <a:r>
              <a:rPr lang="en-US" sz="2400" dirty="0"/>
              <a:t> </a:t>
            </a:r>
            <a:r>
              <a:rPr lang="zh-CN" altLang="en-US" sz="2400" dirty="0"/>
              <a:t>正视眼</a:t>
            </a:r>
            <a:r>
              <a:rPr lang="en-US" sz="2400" dirty="0"/>
              <a:t> </a:t>
            </a:r>
          </a:p>
          <a:p>
            <a:pPr lvl="1">
              <a:spcBef>
                <a:spcPts val="600"/>
              </a:spcBef>
              <a:spcAft>
                <a:spcPts val="600"/>
              </a:spcAft>
            </a:pPr>
            <a:r>
              <a:rPr lang="zh-CN" altLang="en-US" sz="2400" dirty="0"/>
              <a:t>顺规</a:t>
            </a:r>
            <a:r>
              <a:rPr lang="en-US" sz="2400" dirty="0"/>
              <a:t> vs </a:t>
            </a:r>
            <a:r>
              <a:rPr lang="zh-CN" altLang="en-US" sz="2400" dirty="0"/>
              <a:t>逆规散光</a:t>
            </a:r>
            <a:endParaRPr lang="en-US" sz="2400" dirty="0"/>
          </a:p>
          <a:p>
            <a:pPr lvl="1">
              <a:spcBef>
                <a:spcPts val="600"/>
              </a:spcBef>
              <a:spcAft>
                <a:spcPts val="600"/>
              </a:spcAft>
            </a:pPr>
            <a:r>
              <a:rPr lang="zh-CN" altLang="en-US" sz="2400" dirty="0"/>
              <a:t>低下加</a:t>
            </a:r>
            <a:r>
              <a:rPr lang="en-US" sz="2400" dirty="0"/>
              <a:t> </a:t>
            </a:r>
            <a:r>
              <a:rPr lang="en-US" sz="2400" i="1" dirty="0"/>
              <a:t>vs</a:t>
            </a:r>
            <a:r>
              <a:rPr lang="en-US" sz="2400" dirty="0"/>
              <a:t> </a:t>
            </a:r>
            <a:r>
              <a:rPr lang="zh-CN" altLang="en-US" sz="2400" dirty="0"/>
              <a:t>高下加</a:t>
            </a:r>
            <a:endParaRPr lang="en-US" sz="2400" dirty="0"/>
          </a:p>
          <a:p>
            <a:pPr lvl="1">
              <a:spcBef>
                <a:spcPts val="600"/>
              </a:spcBef>
              <a:spcAft>
                <a:spcPts val="600"/>
              </a:spcAft>
            </a:pPr>
            <a:r>
              <a:rPr lang="zh-CN" altLang="en-US" sz="2400" dirty="0"/>
              <a:t>小瞳孔 </a:t>
            </a:r>
            <a:r>
              <a:rPr lang="en-US" sz="2400" i="1" dirty="0"/>
              <a:t>vs</a:t>
            </a:r>
            <a:r>
              <a:rPr lang="en-US" sz="2400" dirty="0"/>
              <a:t> </a:t>
            </a:r>
            <a:r>
              <a:rPr lang="zh-CN" altLang="en-US" sz="2400" dirty="0"/>
              <a:t>大瞳孔</a:t>
            </a:r>
            <a:endParaRPr lang="en-US" sz="2400" dirty="0"/>
          </a:p>
        </p:txBody>
      </p:sp>
      <p:pic>
        <p:nvPicPr>
          <p:cNvPr id="2097209" name="Picture 2" descr="The Ideal Candidate"/>
          <p:cNvPicPr>
            <a:picLocks noChangeAspect="1" noChangeArrowheads="1"/>
          </p:cNvPicPr>
          <p:nvPr/>
        </p:nvPicPr>
        <p:blipFill>
          <a:blip r:embed="rId2" cstate="print"/>
          <a:srcRect/>
          <a:stretch>
            <a:fillRect/>
          </a:stretch>
        </p:blipFill>
        <p:spPr bwMode="auto">
          <a:xfrm>
            <a:off x="5214938" y="4500563"/>
            <a:ext cx="3676650" cy="1390650"/>
          </a:xfrm>
          <a:prstGeom prst="rect">
            <a:avLst/>
          </a:prstGeom>
          <a:noFill/>
          <a:ln w="9525">
            <a:noFill/>
            <a:miter lim="800000"/>
            <a:headEnd/>
            <a:tailEnd/>
          </a:ln>
        </p:spPr>
      </p:pic>
      <p:sp>
        <p:nvSpPr>
          <p:cNvPr id="1048961"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患者选择</a:t>
            </a:r>
            <a:endParaRPr lang="en-GB" altLang="en-US" sz="2800" dirty="0">
              <a:solidFill>
                <a:schemeClr val="bg1"/>
              </a:solidFill>
              <a:latin typeface="Arial" panose="020B0604020202020204" pitchFamily="34" charset="0"/>
            </a:endParaRPr>
          </a:p>
        </p:txBody>
      </p:sp>
    </p:spTree>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62" name="Oval 18"/>
          <p:cNvSpPr>
            <a:spLocks noChangeArrowheads="1"/>
          </p:cNvSpPr>
          <p:nvPr/>
        </p:nvSpPr>
        <p:spPr bwMode="auto">
          <a:xfrm>
            <a:off x="1692275" y="3500537"/>
            <a:ext cx="1981200" cy="2014537"/>
          </a:xfrm>
          <a:prstGeom prst="ellipse">
            <a:avLst/>
          </a:prstGeom>
          <a:noFill/>
          <a:ln w="38100">
            <a:solidFill>
              <a:srgbClr val="FFFFFF"/>
            </a:solidFill>
            <a:round/>
          </a:ln>
        </p:spPr>
        <p:txBody>
          <a:bodyPr wrap="none" anchor="ctr"/>
          <a:lstStyle/>
          <a:p>
            <a:endParaRPr lang="en-US" altLang="en-US"/>
          </a:p>
        </p:txBody>
      </p:sp>
      <p:sp>
        <p:nvSpPr>
          <p:cNvPr id="1048963" name="AutoShape 23"/>
          <p:cNvSpPr>
            <a:spLocks noChangeArrowheads="1"/>
          </p:cNvSpPr>
          <p:nvPr/>
        </p:nvSpPr>
        <p:spPr bwMode="auto">
          <a:xfrm>
            <a:off x="3919538" y="3914874"/>
            <a:ext cx="576262" cy="5238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240" y="10800"/>
                </a:moveTo>
                <a:cubicBezTo>
                  <a:pt x="3240" y="14975"/>
                  <a:pt x="6625" y="18360"/>
                  <a:pt x="10800" y="18360"/>
                </a:cubicBezTo>
                <a:cubicBezTo>
                  <a:pt x="14975" y="18360"/>
                  <a:pt x="18360" y="14975"/>
                  <a:pt x="18360" y="10800"/>
                </a:cubicBezTo>
                <a:cubicBezTo>
                  <a:pt x="18360" y="6625"/>
                  <a:pt x="14975" y="3240"/>
                  <a:pt x="10800" y="3240"/>
                </a:cubicBezTo>
                <a:cubicBezTo>
                  <a:pt x="6625" y="3240"/>
                  <a:pt x="3240" y="6625"/>
                  <a:pt x="3240" y="10800"/>
                </a:cubicBezTo>
                <a:close/>
              </a:path>
            </a:pathLst>
          </a:custGeom>
          <a:solidFill>
            <a:srgbClr val="00CCFF"/>
          </a:solidFill>
          <a:ln w="9525">
            <a:solidFill>
              <a:srgbClr val="33CC33"/>
            </a:solidFill>
            <a:round/>
          </a:ln>
        </p:spPr>
        <p:txBody>
          <a:bodyPr wrap="none" anchor="ctr"/>
          <a:lstStyle/>
          <a:p>
            <a:endParaRPr lang="en-US"/>
          </a:p>
        </p:txBody>
      </p:sp>
      <p:sp>
        <p:nvSpPr>
          <p:cNvPr id="1048964" name="AutoShape 24"/>
          <p:cNvSpPr>
            <a:spLocks noChangeArrowheads="1"/>
          </p:cNvSpPr>
          <p:nvPr/>
        </p:nvSpPr>
        <p:spPr bwMode="auto">
          <a:xfrm>
            <a:off x="3962400" y="4676874"/>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240" y="10800"/>
                </a:moveTo>
                <a:cubicBezTo>
                  <a:pt x="3240" y="14975"/>
                  <a:pt x="6625" y="18360"/>
                  <a:pt x="10800" y="18360"/>
                </a:cubicBezTo>
                <a:cubicBezTo>
                  <a:pt x="14975" y="18360"/>
                  <a:pt x="18360" y="14975"/>
                  <a:pt x="18360" y="10800"/>
                </a:cubicBezTo>
                <a:cubicBezTo>
                  <a:pt x="18360" y="6625"/>
                  <a:pt x="14975" y="3240"/>
                  <a:pt x="10800" y="3240"/>
                </a:cubicBezTo>
                <a:cubicBezTo>
                  <a:pt x="6625" y="3240"/>
                  <a:pt x="3240" y="6625"/>
                  <a:pt x="3240" y="10800"/>
                </a:cubicBezTo>
                <a:close/>
              </a:path>
            </a:pathLst>
          </a:custGeom>
          <a:solidFill>
            <a:srgbClr val="FFFF00"/>
          </a:solidFill>
          <a:ln w="9525">
            <a:noFill/>
            <a:round/>
          </a:ln>
        </p:spPr>
        <p:txBody>
          <a:bodyPr wrap="none" anchor="ctr"/>
          <a:lstStyle/>
          <a:p>
            <a:endParaRPr lang="en-US"/>
          </a:p>
        </p:txBody>
      </p:sp>
      <p:sp>
        <p:nvSpPr>
          <p:cNvPr id="1048965" name="Text Box 25"/>
          <p:cNvSpPr txBox="1">
            <a:spLocks noChangeArrowheads="1"/>
          </p:cNvSpPr>
          <p:nvPr/>
        </p:nvSpPr>
        <p:spPr bwMode="auto">
          <a:xfrm>
            <a:off x="4038600" y="3991074"/>
            <a:ext cx="501650" cy="396239"/>
          </a:xfrm>
          <a:prstGeom prst="rect">
            <a:avLst/>
          </a:prstGeom>
          <a:noFill/>
          <a:ln w="12700">
            <a:noFill/>
            <a:miter lim="800000"/>
          </a:ln>
        </p:spPr>
        <p:txBody>
          <a:bodyPr>
            <a:spAutoFit/>
          </a:bodyPr>
          <a:lstStyle/>
          <a:p>
            <a:r>
              <a:rPr lang="sv-SE" altLang="en-US" b="1" dirty="0"/>
              <a:t>D</a:t>
            </a:r>
            <a:endParaRPr lang="en-GB" altLang="en-US" b="1" dirty="0"/>
          </a:p>
        </p:txBody>
      </p:sp>
      <p:sp>
        <p:nvSpPr>
          <p:cNvPr id="1048966" name="Text Box 26"/>
          <p:cNvSpPr txBox="1">
            <a:spLocks noChangeArrowheads="1"/>
          </p:cNvSpPr>
          <p:nvPr/>
        </p:nvSpPr>
        <p:spPr bwMode="auto">
          <a:xfrm>
            <a:off x="4070350" y="4767362"/>
            <a:ext cx="335280" cy="396240"/>
          </a:xfrm>
          <a:prstGeom prst="rect">
            <a:avLst/>
          </a:prstGeom>
          <a:noFill/>
          <a:ln w="12700">
            <a:noFill/>
            <a:miter lim="800000"/>
          </a:ln>
        </p:spPr>
        <p:txBody>
          <a:bodyPr wrap="none">
            <a:spAutoFit/>
          </a:bodyPr>
          <a:lstStyle/>
          <a:p>
            <a:r>
              <a:rPr lang="sv-SE" altLang="en-US" b="1" dirty="0"/>
              <a:t>N</a:t>
            </a:r>
            <a:endParaRPr lang="en-GB" altLang="en-US" b="1" dirty="0"/>
          </a:p>
        </p:txBody>
      </p:sp>
      <p:sp>
        <p:nvSpPr>
          <p:cNvPr id="1048967" name="Text Box 29"/>
          <p:cNvSpPr txBox="1">
            <a:spLocks noChangeArrowheads="1"/>
          </p:cNvSpPr>
          <p:nvPr/>
        </p:nvSpPr>
        <p:spPr bwMode="auto">
          <a:xfrm>
            <a:off x="6300192" y="5477162"/>
            <a:ext cx="1218320" cy="400110"/>
          </a:xfrm>
          <a:prstGeom prst="rect">
            <a:avLst/>
          </a:prstGeom>
          <a:noFill/>
          <a:ln w="12700">
            <a:noFill/>
            <a:miter lim="800000"/>
          </a:ln>
        </p:spPr>
        <p:txBody>
          <a:bodyPr wrap="square">
            <a:spAutoFit/>
          </a:bodyPr>
          <a:lstStyle/>
          <a:p>
            <a:pPr>
              <a:spcBef>
                <a:spcPct val="50000"/>
              </a:spcBef>
            </a:pPr>
            <a:r>
              <a:rPr lang="zh-CN" altLang="en-US" sz="2000" dirty="0">
                <a:solidFill>
                  <a:srgbClr val="5C6F7B"/>
                </a:solidFill>
                <a:latin typeface="Arial" panose="020B0604020202020204" pitchFamily="34" charset="0"/>
                <a:cs typeface="Arial" panose="020B0604020202020204" pitchFamily="34" charset="0"/>
              </a:rPr>
              <a:t>切换视</a:t>
            </a:r>
            <a:endParaRPr lang="en-US" altLang="en-US" sz="2000" b="1" dirty="0">
              <a:solidFill>
                <a:srgbClr val="5C6F7B"/>
              </a:solidFill>
              <a:latin typeface="Arial" panose="020B0604020202020204" pitchFamily="34" charset="0"/>
              <a:cs typeface="Arial" panose="020B0604020202020204" pitchFamily="34" charset="0"/>
            </a:endParaRPr>
          </a:p>
        </p:txBody>
      </p:sp>
      <p:sp>
        <p:nvSpPr>
          <p:cNvPr id="1048968" name="Text Box 30"/>
          <p:cNvSpPr txBox="1">
            <a:spLocks noChangeArrowheads="1"/>
          </p:cNvSpPr>
          <p:nvPr/>
        </p:nvSpPr>
        <p:spPr bwMode="auto">
          <a:xfrm>
            <a:off x="4788024" y="2708920"/>
            <a:ext cx="4494782" cy="400110"/>
          </a:xfrm>
          <a:prstGeom prst="rect">
            <a:avLst/>
          </a:prstGeom>
          <a:noFill/>
          <a:ln w="12700">
            <a:noFill/>
            <a:miter lim="800000"/>
          </a:ln>
        </p:spPr>
        <p:txBody>
          <a:bodyPr wrap="square">
            <a:spAutoFit/>
          </a:bodyPr>
          <a:lstStyle/>
          <a:p>
            <a:pPr>
              <a:spcBef>
                <a:spcPct val="50000"/>
              </a:spcBef>
            </a:pPr>
            <a:r>
              <a:rPr lang="zh-CN" altLang="en-US" sz="2000" dirty="0">
                <a:solidFill>
                  <a:srgbClr val="5C6F7B"/>
                </a:solidFill>
                <a:latin typeface="Arial" panose="020B0604020202020204" pitchFamily="34" charset="0"/>
                <a:cs typeface="Arial" panose="020B0604020202020204" pitchFamily="34" charset="0"/>
              </a:rPr>
              <a:t>同时视型</a:t>
            </a:r>
            <a:r>
              <a:rPr lang="en-US" alt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rPr>
              <a:t>非球面中央看近</a:t>
            </a:r>
            <a:r>
              <a:rPr lang="en-US" altLang="en-US" sz="2000" dirty="0">
                <a:solidFill>
                  <a:srgbClr val="5C6F7B"/>
                </a:solidFill>
                <a:latin typeface="Arial" panose="020B0604020202020204" pitchFamily="34" charset="0"/>
              </a:rPr>
              <a:t> &amp; </a:t>
            </a:r>
            <a:r>
              <a:rPr lang="zh-CN" altLang="en-US" sz="2000" dirty="0">
                <a:solidFill>
                  <a:srgbClr val="5C6F7B"/>
                </a:solidFill>
                <a:latin typeface="Arial" panose="020B0604020202020204" pitchFamily="34" charset="0"/>
              </a:rPr>
              <a:t>中央看远</a:t>
            </a:r>
            <a:r>
              <a:rPr lang="en-US" altLang="en-US" sz="2000" dirty="0">
                <a:solidFill>
                  <a:srgbClr val="5C6F7B"/>
                </a:solidFill>
                <a:latin typeface="Arial" panose="020B0604020202020204" pitchFamily="34" charset="0"/>
              </a:rPr>
              <a:t> </a:t>
            </a:r>
            <a:endParaRPr lang="en-US" altLang="en-US" sz="2000" dirty="0">
              <a:solidFill>
                <a:srgbClr val="5C6F7B"/>
              </a:solidFill>
              <a:latin typeface="Arial" panose="020B0604020202020204" pitchFamily="34" charset="0"/>
              <a:cs typeface="Arial" panose="020B0604020202020204" pitchFamily="34" charset="0"/>
            </a:endParaRPr>
          </a:p>
        </p:txBody>
      </p:sp>
      <p:sp>
        <p:nvSpPr>
          <p:cNvPr id="1048969" name="Text Box 31"/>
          <p:cNvSpPr txBox="1">
            <a:spLocks noChangeArrowheads="1"/>
          </p:cNvSpPr>
          <p:nvPr/>
        </p:nvSpPr>
        <p:spPr bwMode="auto">
          <a:xfrm>
            <a:off x="808126" y="5312034"/>
            <a:ext cx="3087689" cy="400110"/>
          </a:xfrm>
          <a:prstGeom prst="rect">
            <a:avLst/>
          </a:prstGeom>
          <a:noFill/>
          <a:ln w="12700">
            <a:noFill/>
            <a:miter lim="800000"/>
          </a:ln>
        </p:spPr>
        <p:txBody>
          <a:bodyPr wrap="square">
            <a:spAutoFit/>
          </a:bodyPr>
          <a:lstStyle/>
          <a:p>
            <a:pPr algn="ctr">
              <a:spcBef>
                <a:spcPct val="50000"/>
              </a:spcBef>
            </a:pPr>
            <a:r>
              <a:rPr lang="zh-CN" altLang="en-US" sz="2000" dirty="0">
                <a:solidFill>
                  <a:srgbClr val="5C6F7B"/>
                </a:solidFill>
                <a:latin typeface="Arial" panose="020B0604020202020204" pitchFamily="34" charset="0"/>
                <a:cs typeface="Arial" panose="020B0604020202020204" pitchFamily="34" charset="0"/>
              </a:rPr>
              <a:t>同时视型</a:t>
            </a:r>
            <a:r>
              <a:rPr lang="en-US" alt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多区域</a:t>
            </a:r>
            <a:endParaRPr lang="en-US" altLang="en-US" sz="2000" dirty="0">
              <a:solidFill>
                <a:srgbClr val="5C6F7B"/>
              </a:solidFill>
              <a:latin typeface="Arial" panose="020B0604020202020204" pitchFamily="34" charset="0"/>
              <a:cs typeface="Arial" panose="020B0604020202020204" pitchFamily="34" charset="0"/>
            </a:endParaRPr>
          </a:p>
        </p:txBody>
      </p:sp>
      <p:sp>
        <p:nvSpPr>
          <p:cNvPr id="1048970" name="Text Box 33"/>
          <p:cNvSpPr txBox="1">
            <a:spLocks noChangeArrowheads="1"/>
          </p:cNvSpPr>
          <p:nvPr/>
        </p:nvSpPr>
        <p:spPr bwMode="auto">
          <a:xfrm>
            <a:off x="-50146" y="2708920"/>
            <a:ext cx="4622146" cy="400110"/>
          </a:xfrm>
          <a:prstGeom prst="rect">
            <a:avLst/>
          </a:prstGeom>
          <a:noFill/>
          <a:ln w="12700">
            <a:noFill/>
            <a:miter lim="800000"/>
          </a:ln>
        </p:spPr>
        <p:txBody>
          <a:bodyPr wrap="square">
            <a:spAutoFit/>
          </a:bodyPr>
          <a:lstStyle/>
          <a:p>
            <a:pPr>
              <a:spcBef>
                <a:spcPct val="50000"/>
              </a:spcBef>
            </a:pPr>
            <a:r>
              <a:rPr lang="zh-CN" altLang="en-US" sz="2000" dirty="0">
                <a:solidFill>
                  <a:srgbClr val="5C6F7B"/>
                </a:solidFill>
                <a:latin typeface="Arial" panose="020B0604020202020204" pitchFamily="34" charset="0"/>
                <a:cs typeface="Arial" panose="020B0604020202020204" pitchFamily="34" charset="0"/>
              </a:rPr>
              <a:t>同时视型</a:t>
            </a:r>
            <a:r>
              <a:rPr lang="en-US" alt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中央看近</a:t>
            </a:r>
            <a:r>
              <a:rPr lang="en-US" altLang="en-US" sz="2000" dirty="0">
                <a:solidFill>
                  <a:srgbClr val="5C6F7B"/>
                </a:solidFill>
                <a:latin typeface="Arial" panose="020B0604020202020204" pitchFamily="34" charset="0"/>
                <a:cs typeface="Arial" panose="020B0604020202020204" pitchFamily="34" charset="0"/>
              </a:rPr>
              <a:t> &amp; </a:t>
            </a:r>
            <a:r>
              <a:rPr lang="zh-CN" altLang="en-US" sz="2000" dirty="0">
                <a:solidFill>
                  <a:srgbClr val="5C6F7B"/>
                </a:solidFill>
                <a:latin typeface="Arial" panose="020B0604020202020204" pitchFamily="34" charset="0"/>
              </a:rPr>
              <a:t>中央看远</a:t>
            </a:r>
            <a:r>
              <a:rPr lang="en-US" alt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双焦点</a:t>
            </a:r>
            <a:endParaRPr lang="en-US" altLang="en-US" sz="2000" dirty="0">
              <a:solidFill>
                <a:srgbClr val="5C6F7B"/>
              </a:solidFill>
              <a:latin typeface="Arial" panose="020B0604020202020204" pitchFamily="34" charset="0"/>
              <a:cs typeface="Arial" panose="020B0604020202020204" pitchFamily="34" charset="0"/>
            </a:endParaRPr>
          </a:p>
        </p:txBody>
      </p:sp>
      <p:sp>
        <p:nvSpPr>
          <p:cNvPr id="1048971" name="Rectangle 4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镜片设计</a:t>
            </a:r>
            <a:endParaRPr lang="en-GB" altLang="en-US" sz="2800" dirty="0">
              <a:solidFill>
                <a:schemeClr val="bg1"/>
              </a:solidFill>
              <a:latin typeface="Arial" panose="020B0604020202020204" pitchFamily="34" charset="0"/>
            </a:endParaRPr>
          </a:p>
        </p:txBody>
      </p:sp>
      <p:pic>
        <p:nvPicPr>
          <p:cNvPr id="2097210" name="Picture 3"/>
          <p:cNvPicPr>
            <a:picLocks noChangeAspect="1"/>
          </p:cNvPicPr>
          <p:nvPr/>
        </p:nvPicPr>
        <p:blipFill>
          <a:blip r:embed="rId3" cstate="print"/>
          <a:stretch>
            <a:fillRect/>
          </a:stretch>
        </p:blipFill>
        <p:spPr>
          <a:xfrm>
            <a:off x="5528" y="980728"/>
            <a:ext cx="9128779" cy="1728220"/>
          </a:xfrm>
          <a:prstGeom prst="rect">
            <a:avLst/>
          </a:prstGeom>
        </p:spPr>
      </p:pic>
      <p:pic>
        <p:nvPicPr>
          <p:cNvPr id="2097211" name="Picture 4"/>
          <p:cNvPicPr>
            <a:picLocks noChangeAspect="1"/>
          </p:cNvPicPr>
          <p:nvPr/>
        </p:nvPicPr>
        <p:blipFill>
          <a:blip r:embed="rId4" cstate="print"/>
          <a:stretch>
            <a:fillRect/>
          </a:stretch>
        </p:blipFill>
        <p:spPr>
          <a:xfrm>
            <a:off x="1403648" y="3429000"/>
            <a:ext cx="1904512" cy="1904512"/>
          </a:xfrm>
          <a:prstGeom prst="rect">
            <a:avLst/>
          </a:prstGeom>
        </p:spPr>
      </p:pic>
      <p:pic>
        <p:nvPicPr>
          <p:cNvPr id="2097212" name="Picture 1"/>
          <p:cNvPicPr>
            <a:picLocks noChangeAspect="1"/>
          </p:cNvPicPr>
          <p:nvPr/>
        </p:nvPicPr>
        <p:blipFill>
          <a:blip r:embed="rId5" cstate="print"/>
          <a:stretch>
            <a:fillRect/>
          </a:stretch>
        </p:blipFill>
        <p:spPr>
          <a:xfrm>
            <a:off x="5714400" y="3428999"/>
            <a:ext cx="2016225" cy="20162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75" name="Rectangle 3"/>
          <p:cNvSpPr>
            <a:spLocks noGrp="1" noChangeArrowheads="1"/>
          </p:cNvSpPr>
          <p:nvPr>
            <p:ph type="body" sz="half" idx="1"/>
          </p:nvPr>
        </p:nvSpPr>
        <p:spPr>
          <a:xfrm>
            <a:off x="323850" y="1341438"/>
            <a:ext cx="8439150" cy="1147762"/>
          </a:xfrm>
        </p:spPr>
        <p:txBody>
          <a:bodyPr lIns="90488" tIns="44450" rIns="90488" bIns="44450"/>
          <a:lstStyle/>
          <a:p>
            <a:pPr marL="0" indent="0" eaLnBrk="1" hangingPunct="1">
              <a:lnSpc>
                <a:spcPct val="95000"/>
              </a:lnSpc>
              <a:spcBef>
                <a:spcPct val="5000"/>
              </a:spcBef>
              <a:spcAft>
                <a:spcPct val="5000"/>
              </a:spcAft>
              <a:buFont typeface="Arial" panose="020B0604020202020204" pitchFamily="34" charset="0"/>
              <a:buNone/>
            </a:pPr>
            <a:r>
              <a:rPr lang="zh-CN" altLang="en-US" sz="2400" b="1" dirty="0"/>
              <a:t>低照度有利于近距视觉</a:t>
            </a:r>
            <a:endParaRPr lang="en-GB" sz="2400" b="1" dirty="0">
              <a:solidFill>
                <a:schemeClr val="tx1">
                  <a:lumMod val="50000"/>
                  <a:lumOff val="50000"/>
                </a:schemeClr>
              </a:solidFill>
            </a:endParaRPr>
          </a:p>
          <a:p>
            <a:pPr marL="0" indent="0" eaLnBrk="1" hangingPunct="1">
              <a:lnSpc>
                <a:spcPct val="95000"/>
              </a:lnSpc>
              <a:spcBef>
                <a:spcPct val="5000"/>
              </a:spcBef>
              <a:spcAft>
                <a:spcPct val="5000"/>
              </a:spcAft>
              <a:buFont typeface="Arial" panose="020B0604020202020204" pitchFamily="34" charset="0"/>
              <a:buNone/>
            </a:pPr>
            <a:r>
              <a:rPr lang="zh-CN" altLang="en-US" sz="2400" b="1" dirty="0"/>
              <a:t>高照度有利于远距视觉</a:t>
            </a:r>
            <a:r>
              <a:rPr lang="en-GB" sz="2400" dirty="0">
                <a:solidFill>
                  <a:schemeClr val="accent2"/>
                </a:solidFill>
              </a:rPr>
              <a:t> </a:t>
            </a:r>
            <a:r>
              <a:rPr lang="en-GB" sz="2400" dirty="0">
                <a:solidFill>
                  <a:srgbClr val="51DC00"/>
                </a:solidFill>
              </a:rPr>
              <a:t>  </a:t>
            </a:r>
          </a:p>
          <a:p>
            <a:pPr marL="0" indent="0" algn="ctr" eaLnBrk="1" hangingPunct="1">
              <a:lnSpc>
                <a:spcPct val="95000"/>
              </a:lnSpc>
              <a:spcBef>
                <a:spcPct val="5000"/>
              </a:spcBef>
              <a:spcAft>
                <a:spcPct val="5000"/>
              </a:spcAft>
            </a:pPr>
            <a:endParaRPr lang="en-GB" sz="2400" dirty="0">
              <a:solidFill>
                <a:srgbClr val="FAFD00"/>
              </a:solidFill>
            </a:endParaRPr>
          </a:p>
          <a:p>
            <a:pPr marL="0" indent="0" algn="ctr" eaLnBrk="1" hangingPunct="1">
              <a:lnSpc>
                <a:spcPct val="95000"/>
              </a:lnSpc>
              <a:spcBef>
                <a:spcPct val="5000"/>
              </a:spcBef>
              <a:spcAft>
                <a:spcPct val="5000"/>
              </a:spcAft>
            </a:pPr>
            <a:endParaRPr lang="en-GB" sz="2400" dirty="0">
              <a:solidFill>
                <a:schemeClr val="accent2"/>
              </a:solidFill>
            </a:endParaRPr>
          </a:p>
          <a:p>
            <a:pPr marL="0" indent="0" algn="ctr" eaLnBrk="1" hangingPunct="1">
              <a:lnSpc>
                <a:spcPct val="95000"/>
              </a:lnSpc>
              <a:spcBef>
                <a:spcPct val="5000"/>
              </a:spcBef>
              <a:spcAft>
                <a:spcPct val="5000"/>
              </a:spcAft>
            </a:pPr>
            <a:endParaRPr lang="en-GB" sz="2400" dirty="0">
              <a:solidFill>
                <a:schemeClr val="accent2"/>
              </a:solidFill>
            </a:endParaRPr>
          </a:p>
          <a:p>
            <a:pPr marL="0" indent="0" algn="ctr" eaLnBrk="1" hangingPunct="1">
              <a:lnSpc>
                <a:spcPct val="95000"/>
              </a:lnSpc>
              <a:spcBef>
                <a:spcPct val="5000"/>
              </a:spcBef>
              <a:spcAft>
                <a:spcPct val="5000"/>
              </a:spcAft>
              <a:buFontTx/>
              <a:buNone/>
            </a:pPr>
            <a:endParaRPr lang="en-GB" sz="2400" dirty="0">
              <a:solidFill>
                <a:schemeClr val="accent2"/>
              </a:solidFill>
            </a:endParaRPr>
          </a:p>
          <a:p>
            <a:pPr marL="0" indent="0" algn="ctr" eaLnBrk="1" hangingPunct="1">
              <a:lnSpc>
                <a:spcPct val="95000"/>
              </a:lnSpc>
              <a:spcBef>
                <a:spcPct val="5000"/>
              </a:spcBef>
              <a:spcAft>
                <a:spcPct val="5000"/>
              </a:spcAft>
              <a:buFontTx/>
              <a:buNone/>
            </a:pPr>
            <a:endParaRPr lang="en-GB" sz="2400" dirty="0">
              <a:solidFill>
                <a:schemeClr val="accent2"/>
              </a:solidFill>
            </a:endParaRPr>
          </a:p>
        </p:txBody>
      </p:sp>
      <p:sp>
        <p:nvSpPr>
          <p:cNvPr id="1048976" name="Rectangle 3"/>
          <p:cNvSpPr txBox="1">
            <a:spLocks noChangeArrowheads="1"/>
          </p:cNvSpPr>
          <p:nvPr/>
        </p:nvSpPr>
        <p:spPr bwMode="auto">
          <a:xfrm>
            <a:off x="34925" y="3933825"/>
            <a:ext cx="4897438" cy="1150938"/>
          </a:xfrm>
          <a:prstGeom prst="rect">
            <a:avLst/>
          </a:prstGeom>
          <a:noFill/>
          <a:ln w="9525">
            <a:noFill/>
            <a:miter lim="800000"/>
          </a:ln>
        </p:spPr>
        <p:txBody>
          <a:bodyPr lIns="90488" tIns="44450" rIns="90488" bIns="44450"/>
          <a:lstStyle/>
          <a:p>
            <a:pPr algn="ctr">
              <a:lnSpc>
                <a:spcPct val="95000"/>
              </a:lnSpc>
              <a:spcBef>
                <a:spcPct val="5000"/>
              </a:spcBef>
              <a:spcAft>
                <a:spcPct val="5000"/>
              </a:spcAft>
            </a:pPr>
            <a:r>
              <a:rPr lang="en-GB" sz="2400" dirty="0">
                <a:solidFill>
                  <a:srgbClr val="5C6F7B"/>
                </a:solidFill>
                <a:latin typeface="Arial" panose="020B0604020202020204" pitchFamily="34" charset="0"/>
              </a:rPr>
              <a:t>   </a:t>
            </a:r>
            <a:r>
              <a:rPr lang="zh-CN" altLang="en-US" sz="2400" b="1" dirty="0">
                <a:solidFill>
                  <a:srgbClr val="5C6F7B"/>
                </a:solidFill>
                <a:latin typeface="Arial" panose="020B0604020202020204" pitchFamily="34" charset="0"/>
              </a:rPr>
              <a:t>在沙滩上阅读需要配戴太阳镜</a:t>
            </a:r>
            <a:r>
              <a:rPr lang="en-GB" sz="2400" b="1" dirty="0">
                <a:solidFill>
                  <a:srgbClr val="5C6F7B"/>
                </a:solidFill>
                <a:latin typeface="Arial" panose="020B0604020202020204" pitchFamily="34" charset="0"/>
              </a:rPr>
              <a:t>! </a:t>
            </a:r>
          </a:p>
        </p:txBody>
      </p:sp>
      <p:pic>
        <p:nvPicPr>
          <p:cNvPr id="2097213" name="Picture 2" descr="http://www.onthebeach.co.uk/blog/wp-content/uploads/2013/08/summer-reading-533.jpg"/>
          <p:cNvPicPr>
            <a:picLocks noChangeAspect="1" noChangeArrowheads="1"/>
          </p:cNvPicPr>
          <p:nvPr/>
        </p:nvPicPr>
        <p:blipFill>
          <a:blip r:embed="rId3" cstate="print"/>
          <a:srcRect l="5673" r="9225"/>
          <a:stretch>
            <a:fillRect/>
          </a:stretch>
        </p:blipFill>
        <p:spPr bwMode="auto">
          <a:xfrm>
            <a:off x="5148263" y="3644900"/>
            <a:ext cx="3527425" cy="2419350"/>
          </a:xfrm>
          <a:prstGeom prst="rect">
            <a:avLst/>
          </a:prstGeom>
          <a:noFill/>
          <a:ln w="9525">
            <a:noFill/>
            <a:miter lim="800000"/>
            <a:headEnd/>
            <a:tailEnd/>
          </a:ln>
        </p:spPr>
      </p:pic>
      <p:sp>
        <p:nvSpPr>
          <p:cNvPr id="1048977" name="Rectangle 1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中央看远设计</a:t>
            </a:r>
            <a:endParaRPr lang="en-GB" altLang="en-US" sz="2800" dirty="0">
              <a:solidFill>
                <a:schemeClr val="bg1"/>
              </a:solidFill>
              <a:latin typeface="Arial" panose="020B0604020202020204" pitchFamily="34" charset="0"/>
            </a:endParaRPr>
          </a:p>
        </p:txBody>
      </p:sp>
      <p:grpSp>
        <p:nvGrpSpPr>
          <p:cNvPr id="314" name="Group 15"/>
          <p:cNvGrpSpPr/>
          <p:nvPr/>
        </p:nvGrpSpPr>
        <p:grpSpPr bwMode="auto">
          <a:xfrm>
            <a:off x="6588125" y="973138"/>
            <a:ext cx="1982787" cy="2016125"/>
            <a:chOff x="496085" y="940692"/>
            <a:chExt cx="1982713" cy="2016125"/>
          </a:xfrm>
        </p:grpSpPr>
        <p:sp>
          <p:nvSpPr>
            <p:cNvPr id="1048978" name="Oval 16"/>
            <p:cNvSpPr>
              <a:spLocks noChangeArrowheads="1"/>
            </p:cNvSpPr>
            <p:nvPr/>
          </p:nvSpPr>
          <p:spPr bwMode="auto">
            <a:xfrm>
              <a:off x="1114379" y="1589979"/>
              <a:ext cx="746125" cy="717550"/>
            </a:xfrm>
            <a:prstGeom prst="ellipse">
              <a:avLst/>
            </a:prstGeom>
            <a:noFill/>
            <a:ln w="28575">
              <a:solidFill>
                <a:srgbClr val="002060"/>
              </a:solidFill>
              <a:round/>
            </a:ln>
          </p:spPr>
          <p:txBody>
            <a:bodyPr wrap="none" anchor="ctr"/>
            <a:lstStyle/>
            <a:p>
              <a:endParaRPr lang="en-US" altLang="en-US"/>
            </a:p>
          </p:txBody>
        </p:sp>
        <p:sp>
          <p:nvSpPr>
            <p:cNvPr id="1048979" name="Oval 36"/>
            <p:cNvSpPr>
              <a:spLocks noChangeArrowheads="1"/>
            </p:cNvSpPr>
            <p:nvPr/>
          </p:nvSpPr>
          <p:spPr bwMode="auto">
            <a:xfrm>
              <a:off x="496085" y="940692"/>
              <a:ext cx="1982713" cy="2016125"/>
            </a:xfrm>
            <a:prstGeom prst="ellipse">
              <a:avLst/>
            </a:prstGeom>
            <a:noFill/>
            <a:ln w="28575">
              <a:solidFill>
                <a:srgbClr val="002060"/>
              </a:solidFill>
              <a:round/>
            </a:ln>
          </p:spPr>
          <p:txBody>
            <a:bodyPr wrap="none" anchor="ctr"/>
            <a:lstStyle/>
            <a:p>
              <a:endParaRPr lang="en-US" altLang="en-US"/>
            </a:p>
          </p:txBody>
        </p:sp>
        <p:sp>
          <p:nvSpPr>
            <p:cNvPr id="1048980" name="Oval 37"/>
            <p:cNvSpPr>
              <a:spLocks noChangeArrowheads="1"/>
            </p:cNvSpPr>
            <p:nvPr/>
          </p:nvSpPr>
          <p:spPr bwMode="auto">
            <a:xfrm>
              <a:off x="782591" y="1272479"/>
              <a:ext cx="1409700" cy="1352550"/>
            </a:xfrm>
            <a:prstGeom prst="ellipse">
              <a:avLst/>
            </a:prstGeom>
            <a:noFill/>
            <a:ln w="28575">
              <a:solidFill>
                <a:srgbClr val="002060"/>
              </a:solidFill>
              <a:round/>
            </a:ln>
          </p:spPr>
          <p:txBody>
            <a:bodyPr wrap="none" anchor="ctr"/>
            <a:lstStyle/>
            <a:p>
              <a:endParaRPr lang="en-US" altLang="en-US"/>
            </a:p>
          </p:txBody>
        </p:sp>
        <p:sp>
          <p:nvSpPr>
            <p:cNvPr id="1048981" name="Text Box 38"/>
            <p:cNvSpPr txBox="1">
              <a:spLocks noChangeArrowheads="1"/>
            </p:cNvSpPr>
            <p:nvPr/>
          </p:nvSpPr>
          <p:spPr bwMode="auto">
            <a:xfrm>
              <a:off x="1287028" y="1719563"/>
              <a:ext cx="373367" cy="485139"/>
            </a:xfrm>
            <a:prstGeom prst="rect">
              <a:avLst/>
            </a:prstGeom>
            <a:noFill/>
            <a:ln w="12700">
              <a:noFill/>
              <a:miter lim="800000"/>
            </a:ln>
          </p:spPr>
          <p:txBody>
            <a:bodyPr wrap="none">
              <a:spAutoFit/>
            </a:bodyPr>
            <a:lstStyle/>
            <a:p>
              <a:r>
                <a:rPr lang="en-US" altLang="en-US" sz="2400" b="1">
                  <a:solidFill>
                    <a:srgbClr val="33CC33"/>
                  </a:solidFill>
                  <a:latin typeface="Verdana" panose="020B0604030504040204" pitchFamily="34" charset="0"/>
                </a:rPr>
                <a:t>D</a:t>
              </a:r>
            </a:p>
          </p:txBody>
        </p:sp>
        <p:sp>
          <p:nvSpPr>
            <p:cNvPr id="1048982" name="Rectangle 39"/>
            <p:cNvSpPr>
              <a:spLocks noChangeArrowheads="1"/>
            </p:cNvSpPr>
            <p:nvPr/>
          </p:nvSpPr>
          <p:spPr bwMode="auto">
            <a:xfrm>
              <a:off x="1843786" y="1769512"/>
              <a:ext cx="347968" cy="421640"/>
            </a:xfrm>
            <a:prstGeom prst="rect">
              <a:avLst/>
            </a:prstGeom>
            <a:noFill/>
            <a:ln w="12700">
              <a:noFill/>
              <a:miter lim="800000"/>
            </a:ln>
          </p:spPr>
          <p:txBody>
            <a:bodyPr wrap="none">
              <a:spAutoFit/>
            </a:bodyPr>
            <a:lstStyle/>
            <a:p>
              <a:r>
                <a:rPr lang="en-US" altLang="en-US" sz="2000" b="1">
                  <a:solidFill>
                    <a:srgbClr val="FF0000"/>
                  </a:solidFill>
                  <a:latin typeface="Verdana" panose="020B0604030504040204" pitchFamily="34" charset="0"/>
                </a:rPr>
                <a:t>N</a:t>
              </a:r>
            </a:p>
          </p:txBody>
        </p:sp>
        <p:sp>
          <p:nvSpPr>
            <p:cNvPr id="1048983" name="Rectangle 39"/>
            <p:cNvSpPr>
              <a:spLocks noChangeArrowheads="1"/>
            </p:cNvSpPr>
            <p:nvPr/>
          </p:nvSpPr>
          <p:spPr bwMode="auto">
            <a:xfrm>
              <a:off x="1302698" y="2265643"/>
              <a:ext cx="347969" cy="421640"/>
            </a:xfrm>
            <a:prstGeom prst="rect">
              <a:avLst/>
            </a:prstGeom>
            <a:noFill/>
            <a:ln w="12700">
              <a:noFill/>
              <a:miter lim="800000"/>
            </a:ln>
          </p:spPr>
          <p:txBody>
            <a:bodyPr wrap="none">
              <a:spAutoFit/>
            </a:bodyPr>
            <a:lstStyle/>
            <a:p>
              <a:r>
                <a:rPr lang="en-US" altLang="en-US" sz="2000" b="1">
                  <a:solidFill>
                    <a:srgbClr val="FF0000"/>
                  </a:solidFill>
                  <a:latin typeface="Verdana" panose="020B0604030504040204" pitchFamily="34" charset="0"/>
                </a:rPr>
                <a:t>N</a:t>
              </a:r>
            </a:p>
          </p:txBody>
        </p:sp>
        <p:sp>
          <p:nvSpPr>
            <p:cNvPr id="1048984" name="Rectangle 39"/>
            <p:cNvSpPr>
              <a:spLocks noChangeArrowheads="1"/>
            </p:cNvSpPr>
            <p:nvPr/>
          </p:nvSpPr>
          <p:spPr bwMode="auto">
            <a:xfrm>
              <a:off x="1302698" y="1243295"/>
              <a:ext cx="347969" cy="421640"/>
            </a:xfrm>
            <a:prstGeom prst="rect">
              <a:avLst/>
            </a:prstGeom>
            <a:noFill/>
            <a:ln w="12700">
              <a:noFill/>
              <a:miter lim="800000"/>
            </a:ln>
          </p:spPr>
          <p:txBody>
            <a:bodyPr wrap="none">
              <a:spAutoFit/>
            </a:bodyPr>
            <a:lstStyle/>
            <a:p>
              <a:r>
                <a:rPr lang="en-US" altLang="en-US" sz="2000" b="1">
                  <a:solidFill>
                    <a:srgbClr val="FF0000"/>
                  </a:solidFill>
                  <a:latin typeface="Verdana" panose="020B0604030504040204" pitchFamily="34" charset="0"/>
                </a:rPr>
                <a:t>N</a:t>
              </a:r>
            </a:p>
          </p:txBody>
        </p:sp>
        <p:sp>
          <p:nvSpPr>
            <p:cNvPr id="1048985" name="Rectangle 39"/>
            <p:cNvSpPr>
              <a:spLocks noChangeArrowheads="1"/>
            </p:cNvSpPr>
            <p:nvPr/>
          </p:nvSpPr>
          <p:spPr bwMode="auto">
            <a:xfrm>
              <a:off x="763135" y="1781083"/>
              <a:ext cx="347968" cy="421640"/>
            </a:xfrm>
            <a:prstGeom prst="rect">
              <a:avLst/>
            </a:prstGeom>
            <a:noFill/>
            <a:ln w="12700">
              <a:noFill/>
              <a:miter lim="800000"/>
            </a:ln>
          </p:spPr>
          <p:txBody>
            <a:bodyPr wrap="none">
              <a:spAutoFit/>
            </a:bodyPr>
            <a:lstStyle/>
            <a:p>
              <a:r>
                <a:rPr lang="en-US" altLang="en-US" sz="2000" b="1">
                  <a:solidFill>
                    <a:srgbClr val="FF0000"/>
                  </a:solidFill>
                  <a:latin typeface="Verdana" panose="020B0604030504040204" pitchFamily="34" charset="0"/>
                </a:rPr>
                <a:t>N</a:t>
              </a:r>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989" name="Rectangle 3"/>
          <p:cNvSpPr txBox="1">
            <a:spLocks noChangeArrowheads="1"/>
          </p:cNvSpPr>
          <p:nvPr/>
        </p:nvSpPr>
        <p:spPr bwMode="auto">
          <a:xfrm>
            <a:off x="323850" y="1341438"/>
            <a:ext cx="8439150" cy="1147762"/>
          </a:xfrm>
          <a:prstGeom prst="rect">
            <a:avLst/>
          </a:prstGeom>
          <a:noFill/>
          <a:ln w="9525">
            <a:noFill/>
            <a:miter lim="800000"/>
          </a:ln>
        </p:spPr>
        <p:txBody>
          <a:bodyPr lIns="90488" tIns="44450" rIns="90488" bIns="44450"/>
          <a:lstStyle/>
          <a:p>
            <a:pPr marL="0" indent="0" eaLnBrk="1" hangingPunct="1">
              <a:lnSpc>
                <a:spcPct val="95000"/>
              </a:lnSpc>
              <a:spcBef>
                <a:spcPct val="5000"/>
              </a:spcBef>
              <a:spcAft>
                <a:spcPct val="5000"/>
              </a:spcAft>
              <a:buFont typeface="Arial" panose="020B0604020202020204" pitchFamily="34" charset="0"/>
              <a:buNone/>
            </a:pPr>
            <a:r>
              <a:rPr lang="zh-CN" altLang="en-US" sz="2400" b="1" dirty="0"/>
              <a:t>低照度有利于远距视觉</a:t>
            </a:r>
            <a:endParaRPr lang="en-GB" altLang="zh-CN" sz="2400" b="1" dirty="0">
              <a:solidFill>
                <a:schemeClr val="tx1">
                  <a:lumMod val="50000"/>
                  <a:lumOff val="50000"/>
                </a:schemeClr>
              </a:solidFill>
            </a:endParaRPr>
          </a:p>
          <a:p>
            <a:pPr marL="0" indent="0" eaLnBrk="1" hangingPunct="1">
              <a:lnSpc>
                <a:spcPct val="95000"/>
              </a:lnSpc>
              <a:spcBef>
                <a:spcPct val="5000"/>
              </a:spcBef>
              <a:spcAft>
                <a:spcPct val="5000"/>
              </a:spcAft>
              <a:buFont typeface="Arial" panose="020B0604020202020204" pitchFamily="34" charset="0"/>
              <a:buNone/>
            </a:pPr>
            <a:r>
              <a:rPr lang="zh-CN" altLang="en-US" sz="2400" b="1" dirty="0"/>
              <a:t>高照度有利于近距视觉</a:t>
            </a:r>
            <a:r>
              <a:rPr lang="en-GB" altLang="zh-CN" sz="2400" dirty="0">
                <a:solidFill>
                  <a:schemeClr val="accent2"/>
                </a:solidFill>
              </a:rPr>
              <a:t> </a:t>
            </a:r>
            <a:r>
              <a:rPr lang="en-GB" altLang="zh-CN" sz="2400" dirty="0">
                <a:solidFill>
                  <a:srgbClr val="51DC00"/>
                </a:solidFill>
              </a:rPr>
              <a:t>  </a:t>
            </a:r>
          </a:p>
          <a:p>
            <a:pPr>
              <a:lnSpc>
                <a:spcPct val="95000"/>
              </a:lnSpc>
              <a:spcBef>
                <a:spcPct val="5000"/>
              </a:spcBef>
              <a:spcAft>
                <a:spcPct val="5000"/>
              </a:spcAft>
            </a:pPr>
            <a:r>
              <a:rPr lang="en-GB" dirty="0">
                <a:solidFill>
                  <a:schemeClr val="accent2"/>
                </a:solidFill>
                <a:latin typeface="Arial" panose="020B0604020202020204" pitchFamily="34" charset="0"/>
              </a:rPr>
              <a:t> </a:t>
            </a:r>
            <a:r>
              <a:rPr lang="en-GB" sz="2800" dirty="0">
                <a:solidFill>
                  <a:srgbClr val="51DC00"/>
                </a:solidFill>
                <a:latin typeface="Arial" panose="020B0604020202020204" pitchFamily="34" charset="0"/>
              </a:rPr>
              <a:t>  </a:t>
            </a:r>
          </a:p>
          <a:p>
            <a:pPr algn="ctr">
              <a:lnSpc>
                <a:spcPct val="95000"/>
              </a:lnSpc>
              <a:spcBef>
                <a:spcPct val="5000"/>
              </a:spcBef>
              <a:spcAft>
                <a:spcPct val="5000"/>
              </a:spcAft>
              <a:buFont typeface="Arial" panose="020B0604020202020204" pitchFamily="34" charset="0"/>
              <a:buChar char="•"/>
            </a:pPr>
            <a:endParaRPr lang="en-GB" sz="2800" dirty="0">
              <a:solidFill>
                <a:srgbClr val="FAFD00"/>
              </a:solidFill>
              <a:latin typeface="Arial" panose="020B0604020202020204" pitchFamily="34" charset="0"/>
            </a:endParaRPr>
          </a:p>
          <a:p>
            <a:pPr algn="ctr">
              <a:lnSpc>
                <a:spcPct val="95000"/>
              </a:lnSpc>
              <a:spcBef>
                <a:spcPct val="5000"/>
              </a:spcBef>
              <a:spcAft>
                <a:spcPct val="5000"/>
              </a:spcAft>
              <a:buFont typeface="Arial" panose="020B0604020202020204" pitchFamily="34" charset="0"/>
              <a:buChar char="•"/>
            </a:pPr>
            <a:endParaRPr lang="en-GB" sz="2800" dirty="0">
              <a:solidFill>
                <a:schemeClr val="accent2"/>
              </a:solidFill>
              <a:latin typeface="Arial" panose="020B0604020202020204" pitchFamily="34" charset="0"/>
            </a:endParaRPr>
          </a:p>
          <a:p>
            <a:pPr algn="ctr">
              <a:lnSpc>
                <a:spcPct val="95000"/>
              </a:lnSpc>
              <a:spcBef>
                <a:spcPct val="5000"/>
              </a:spcBef>
              <a:spcAft>
                <a:spcPct val="5000"/>
              </a:spcAft>
              <a:buFont typeface="Arial" panose="020B0604020202020204" pitchFamily="34" charset="0"/>
              <a:buChar char="•"/>
            </a:pPr>
            <a:endParaRPr lang="en-GB" sz="2800" dirty="0">
              <a:solidFill>
                <a:schemeClr val="accent2"/>
              </a:solidFill>
              <a:latin typeface="Arial" panose="020B0604020202020204" pitchFamily="34" charset="0"/>
            </a:endParaRPr>
          </a:p>
          <a:p>
            <a:pPr algn="ctr">
              <a:lnSpc>
                <a:spcPct val="95000"/>
              </a:lnSpc>
              <a:spcBef>
                <a:spcPct val="5000"/>
              </a:spcBef>
              <a:spcAft>
                <a:spcPct val="5000"/>
              </a:spcAft>
            </a:pPr>
            <a:endParaRPr lang="en-GB" sz="2800" dirty="0">
              <a:solidFill>
                <a:schemeClr val="accent2"/>
              </a:solidFill>
              <a:latin typeface="Arial" panose="020B0604020202020204" pitchFamily="34" charset="0"/>
            </a:endParaRPr>
          </a:p>
          <a:p>
            <a:pPr algn="ctr">
              <a:lnSpc>
                <a:spcPct val="95000"/>
              </a:lnSpc>
              <a:spcBef>
                <a:spcPct val="5000"/>
              </a:spcBef>
              <a:spcAft>
                <a:spcPct val="5000"/>
              </a:spcAft>
            </a:pPr>
            <a:endParaRPr lang="en-GB" sz="2800" dirty="0">
              <a:solidFill>
                <a:schemeClr val="accent2"/>
              </a:solidFill>
              <a:latin typeface="Arial" panose="020B0604020202020204" pitchFamily="34" charset="0"/>
            </a:endParaRPr>
          </a:p>
        </p:txBody>
      </p:sp>
      <p:sp>
        <p:nvSpPr>
          <p:cNvPr id="1048990" name="Rectangle 3"/>
          <p:cNvSpPr>
            <a:spLocks noGrp="1" noChangeArrowheads="1"/>
          </p:cNvSpPr>
          <p:nvPr>
            <p:ph type="body" sz="half" idx="1"/>
          </p:nvPr>
        </p:nvSpPr>
        <p:spPr>
          <a:xfrm>
            <a:off x="500063" y="4437063"/>
            <a:ext cx="5214937" cy="576262"/>
          </a:xfrm>
        </p:spPr>
        <p:txBody>
          <a:bodyPr lIns="90488" tIns="44450" rIns="90488" bIns="44450"/>
          <a:lstStyle/>
          <a:p>
            <a:pPr marL="0" indent="0" eaLnBrk="1" hangingPunct="1">
              <a:buFont typeface="Arial" panose="020B0604020202020204" pitchFamily="34" charset="0"/>
              <a:buNone/>
            </a:pPr>
            <a:r>
              <a:rPr lang="en-GB" sz="2400" dirty="0">
                <a:solidFill>
                  <a:schemeClr val="accent2"/>
                </a:solidFill>
              </a:rPr>
              <a:t> </a:t>
            </a:r>
            <a:r>
              <a:rPr lang="zh-CN" altLang="en-US" sz="2400" b="1" dirty="0"/>
              <a:t>驾驶员需配戴太阳镜</a:t>
            </a:r>
            <a:r>
              <a:rPr lang="en-GB" sz="2400" b="1" dirty="0"/>
              <a:t>!</a:t>
            </a:r>
          </a:p>
        </p:txBody>
      </p:sp>
      <p:pic>
        <p:nvPicPr>
          <p:cNvPr id="2097214" name="Picture 2" descr="Dog Wearing Sunglasses in Convertible Car"/>
          <p:cNvPicPr>
            <a:picLocks noChangeAspect="1" noChangeArrowheads="1"/>
          </p:cNvPicPr>
          <p:nvPr/>
        </p:nvPicPr>
        <p:blipFill>
          <a:blip r:embed="rId3" cstate="print"/>
          <a:srcRect l="23625"/>
          <a:stretch>
            <a:fillRect/>
          </a:stretch>
        </p:blipFill>
        <p:spPr bwMode="auto">
          <a:xfrm>
            <a:off x="5811838" y="3429000"/>
            <a:ext cx="2687637" cy="2357438"/>
          </a:xfrm>
          <a:prstGeom prst="rect">
            <a:avLst/>
          </a:prstGeom>
          <a:noFill/>
          <a:ln w="9525">
            <a:noFill/>
            <a:miter lim="800000"/>
            <a:headEnd/>
            <a:tailEnd/>
          </a:ln>
        </p:spPr>
      </p:pic>
      <p:sp>
        <p:nvSpPr>
          <p:cNvPr id="1048991" name="Rectangle 1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中央看近设计</a:t>
            </a:r>
            <a:endParaRPr lang="en-GB" altLang="en-US" sz="2800" dirty="0">
              <a:solidFill>
                <a:schemeClr val="bg1"/>
              </a:solidFill>
              <a:latin typeface="Arial" panose="020B0604020202020204" pitchFamily="34" charset="0"/>
            </a:endParaRPr>
          </a:p>
        </p:txBody>
      </p:sp>
      <p:grpSp>
        <p:nvGrpSpPr>
          <p:cNvPr id="318" name="Group 13"/>
          <p:cNvGrpSpPr/>
          <p:nvPr/>
        </p:nvGrpSpPr>
        <p:grpSpPr bwMode="auto">
          <a:xfrm>
            <a:off x="6584950" y="989013"/>
            <a:ext cx="1982787" cy="2016125"/>
            <a:chOff x="3779912" y="908149"/>
            <a:chExt cx="1982713" cy="2016125"/>
          </a:xfrm>
        </p:grpSpPr>
        <p:sp>
          <p:nvSpPr>
            <p:cNvPr id="1048992" name="Oval 16"/>
            <p:cNvSpPr>
              <a:spLocks noChangeArrowheads="1"/>
            </p:cNvSpPr>
            <p:nvPr/>
          </p:nvSpPr>
          <p:spPr bwMode="auto">
            <a:xfrm>
              <a:off x="4398206" y="1557436"/>
              <a:ext cx="746125" cy="717550"/>
            </a:xfrm>
            <a:prstGeom prst="ellipse">
              <a:avLst/>
            </a:prstGeom>
            <a:noFill/>
            <a:ln w="28575">
              <a:solidFill>
                <a:srgbClr val="002060"/>
              </a:solidFill>
              <a:round/>
            </a:ln>
          </p:spPr>
          <p:txBody>
            <a:bodyPr wrap="none" anchor="ctr"/>
            <a:lstStyle/>
            <a:p>
              <a:endParaRPr lang="en-US" altLang="en-US"/>
            </a:p>
          </p:txBody>
        </p:sp>
        <p:sp>
          <p:nvSpPr>
            <p:cNvPr id="1048993" name="Oval 36"/>
            <p:cNvSpPr>
              <a:spLocks noChangeArrowheads="1"/>
            </p:cNvSpPr>
            <p:nvPr/>
          </p:nvSpPr>
          <p:spPr bwMode="auto">
            <a:xfrm>
              <a:off x="3779912" y="908149"/>
              <a:ext cx="1982713" cy="2016125"/>
            </a:xfrm>
            <a:prstGeom prst="ellipse">
              <a:avLst/>
            </a:prstGeom>
            <a:noFill/>
            <a:ln w="28575">
              <a:solidFill>
                <a:srgbClr val="002060"/>
              </a:solidFill>
              <a:round/>
            </a:ln>
          </p:spPr>
          <p:txBody>
            <a:bodyPr wrap="none" anchor="ctr"/>
            <a:lstStyle/>
            <a:p>
              <a:endParaRPr lang="en-US" altLang="en-US"/>
            </a:p>
          </p:txBody>
        </p:sp>
        <p:sp>
          <p:nvSpPr>
            <p:cNvPr id="1048994" name="Oval 37"/>
            <p:cNvSpPr>
              <a:spLocks noChangeArrowheads="1"/>
            </p:cNvSpPr>
            <p:nvPr/>
          </p:nvSpPr>
          <p:spPr bwMode="auto">
            <a:xfrm>
              <a:off x="4066418" y="1239936"/>
              <a:ext cx="1409700" cy="1352550"/>
            </a:xfrm>
            <a:prstGeom prst="ellipse">
              <a:avLst/>
            </a:prstGeom>
            <a:noFill/>
            <a:ln w="28575">
              <a:solidFill>
                <a:srgbClr val="002060"/>
              </a:solidFill>
              <a:round/>
            </a:ln>
          </p:spPr>
          <p:txBody>
            <a:bodyPr wrap="none" anchor="ctr"/>
            <a:lstStyle/>
            <a:p>
              <a:endParaRPr lang="en-US" altLang="en-US"/>
            </a:p>
          </p:txBody>
        </p:sp>
        <p:sp>
          <p:nvSpPr>
            <p:cNvPr id="1048995" name="Text Box 38"/>
            <p:cNvSpPr txBox="1">
              <a:spLocks noChangeArrowheads="1"/>
            </p:cNvSpPr>
            <p:nvPr/>
          </p:nvSpPr>
          <p:spPr bwMode="auto">
            <a:xfrm>
              <a:off x="4590883" y="2211690"/>
              <a:ext cx="373367" cy="485139"/>
            </a:xfrm>
            <a:prstGeom prst="rect">
              <a:avLst/>
            </a:prstGeom>
            <a:noFill/>
            <a:ln w="12700">
              <a:noFill/>
              <a:miter lim="800000"/>
            </a:ln>
          </p:spPr>
          <p:txBody>
            <a:bodyPr wrap="none">
              <a:spAutoFit/>
            </a:bodyPr>
            <a:lstStyle/>
            <a:p>
              <a:r>
                <a:rPr lang="en-US" altLang="en-US" sz="2400" b="1">
                  <a:solidFill>
                    <a:srgbClr val="33CC33"/>
                  </a:solidFill>
                  <a:latin typeface="Verdana" panose="020B0604030504040204" pitchFamily="34" charset="0"/>
                </a:rPr>
                <a:t>D</a:t>
              </a:r>
            </a:p>
          </p:txBody>
        </p:sp>
        <p:sp>
          <p:nvSpPr>
            <p:cNvPr id="1048996" name="Rectangle 39"/>
            <p:cNvSpPr>
              <a:spLocks noChangeArrowheads="1"/>
            </p:cNvSpPr>
            <p:nvPr/>
          </p:nvSpPr>
          <p:spPr bwMode="auto">
            <a:xfrm>
              <a:off x="4585494" y="1729680"/>
              <a:ext cx="347969" cy="421640"/>
            </a:xfrm>
            <a:prstGeom prst="rect">
              <a:avLst/>
            </a:prstGeom>
            <a:noFill/>
            <a:ln w="12700">
              <a:noFill/>
              <a:miter lim="800000"/>
            </a:ln>
          </p:spPr>
          <p:txBody>
            <a:bodyPr wrap="none">
              <a:spAutoFit/>
            </a:bodyPr>
            <a:lstStyle/>
            <a:p>
              <a:r>
                <a:rPr lang="en-US" altLang="en-US" sz="2000" b="1">
                  <a:solidFill>
                    <a:srgbClr val="FF0000"/>
                  </a:solidFill>
                  <a:latin typeface="Verdana" panose="020B0604030504040204" pitchFamily="34" charset="0"/>
                </a:rPr>
                <a:t>N</a:t>
              </a:r>
            </a:p>
          </p:txBody>
        </p:sp>
        <p:sp>
          <p:nvSpPr>
            <p:cNvPr id="1048997" name="Text Box 40"/>
            <p:cNvSpPr txBox="1">
              <a:spLocks noChangeArrowheads="1"/>
            </p:cNvSpPr>
            <p:nvPr/>
          </p:nvSpPr>
          <p:spPr bwMode="auto">
            <a:xfrm>
              <a:off x="4590883" y="1180388"/>
              <a:ext cx="373367" cy="485139"/>
            </a:xfrm>
            <a:prstGeom prst="rect">
              <a:avLst/>
            </a:prstGeom>
            <a:noFill/>
            <a:ln w="12700">
              <a:noFill/>
              <a:miter lim="800000"/>
            </a:ln>
          </p:spPr>
          <p:txBody>
            <a:bodyPr wrap="none">
              <a:spAutoFit/>
            </a:bodyPr>
            <a:lstStyle/>
            <a:p>
              <a:r>
                <a:rPr lang="en-US" altLang="en-US" sz="2400" b="1">
                  <a:solidFill>
                    <a:srgbClr val="33CC33"/>
                  </a:solidFill>
                  <a:latin typeface="Verdana" panose="020B0604030504040204" pitchFamily="34" charset="0"/>
                </a:rPr>
                <a:t>D</a:t>
              </a:r>
            </a:p>
          </p:txBody>
        </p:sp>
        <p:sp>
          <p:nvSpPr>
            <p:cNvPr id="1048998" name="Text Box 41"/>
            <p:cNvSpPr txBox="1">
              <a:spLocks noChangeArrowheads="1"/>
            </p:cNvSpPr>
            <p:nvPr/>
          </p:nvSpPr>
          <p:spPr bwMode="auto">
            <a:xfrm>
              <a:off x="5112747" y="1709836"/>
              <a:ext cx="373367" cy="485139"/>
            </a:xfrm>
            <a:prstGeom prst="rect">
              <a:avLst/>
            </a:prstGeom>
            <a:noFill/>
            <a:ln w="12700">
              <a:noFill/>
              <a:miter lim="800000"/>
            </a:ln>
          </p:spPr>
          <p:txBody>
            <a:bodyPr wrap="none">
              <a:spAutoFit/>
            </a:bodyPr>
            <a:lstStyle/>
            <a:p>
              <a:r>
                <a:rPr lang="en-US" altLang="en-US" sz="2400" b="1">
                  <a:solidFill>
                    <a:srgbClr val="33CC33"/>
                  </a:solidFill>
                  <a:latin typeface="Verdana" panose="020B0604030504040204" pitchFamily="34" charset="0"/>
                </a:rPr>
                <a:t>D</a:t>
              </a:r>
            </a:p>
          </p:txBody>
        </p:sp>
        <p:sp>
          <p:nvSpPr>
            <p:cNvPr id="1048999" name="Text Box 42"/>
            <p:cNvSpPr txBox="1">
              <a:spLocks noChangeArrowheads="1"/>
            </p:cNvSpPr>
            <p:nvPr/>
          </p:nvSpPr>
          <p:spPr bwMode="auto">
            <a:xfrm>
              <a:off x="4044562" y="1709836"/>
              <a:ext cx="373367" cy="485139"/>
            </a:xfrm>
            <a:prstGeom prst="rect">
              <a:avLst/>
            </a:prstGeom>
            <a:noFill/>
            <a:ln w="12700">
              <a:noFill/>
              <a:miter lim="800000"/>
            </a:ln>
          </p:spPr>
          <p:txBody>
            <a:bodyPr wrap="none">
              <a:spAutoFit/>
            </a:bodyPr>
            <a:lstStyle/>
            <a:p>
              <a:r>
                <a:rPr lang="en-US" altLang="en-US" sz="2400" b="1">
                  <a:solidFill>
                    <a:srgbClr val="33CC33"/>
                  </a:solidFill>
                  <a:latin typeface="Verdana" panose="020B0604030504040204" pitchFamily="34" charset="0"/>
                </a:rPr>
                <a:t>D</a:t>
              </a: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3" name="Rectangle 6"/>
          <p:cNvSpPr>
            <a:spLocks noChangeArrowheads="1"/>
          </p:cNvSpPr>
          <p:nvPr/>
        </p:nvSpPr>
        <p:spPr bwMode="auto">
          <a:xfrm>
            <a:off x="755650" y="858192"/>
            <a:ext cx="7632700" cy="2847340"/>
          </a:xfrm>
          <a:prstGeom prst="rect">
            <a:avLst/>
          </a:prstGeom>
          <a:noFill/>
          <a:ln w="9525">
            <a:noFill/>
            <a:miter lim="800000"/>
          </a:ln>
        </p:spPr>
        <p:txBody>
          <a:bodyPr>
            <a:spAutoFit/>
          </a:bodyPr>
          <a:lstStyle/>
          <a:p>
            <a:r>
              <a:rPr lang="zh-CN" altLang="en-US" sz="2400" dirty="0">
                <a:solidFill>
                  <a:srgbClr val="FF0000"/>
                </a:solidFill>
                <a:latin typeface="Arial" panose="020B0604020202020204" pitchFamily="34" charset="0"/>
              </a:rPr>
              <a:t>与</a:t>
            </a:r>
            <a:r>
              <a:rPr lang="zh-CN" altLang="en-US" sz="2400" dirty="0">
                <a:solidFill>
                  <a:srgbClr val="FF0000"/>
                </a:solidFill>
                <a:latin typeface="Arial" panose="020B0604020202020204" pitchFamily="34" charset="0"/>
                <a:cs typeface="Arial" panose="020B0604020202020204" pitchFamily="34" charset="0"/>
              </a:rPr>
              <a:t>渐进多焦点框架眼镜的镜片设计</a:t>
            </a:r>
            <a:r>
              <a:rPr lang="zh-CN" altLang="en-US" sz="2400" dirty="0">
                <a:solidFill>
                  <a:srgbClr val="5C6F7B"/>
                </a:solidFill>
                <a:latin typeface="Arial" panose="020B0604020202020204" pitchFamily="34" charset="0"/>
              </a:rPr>
              <a:t>包含一个垂直的屈光力梯度</a:t>
            </a:r>
            <a:r>
              <a:rPr lang="zh-CN" altLang="en-US" sz="2400" dirty="0">
                <a:solidFill>
                  <a:srgbClr val="FF0000"/>
                </a:solidFill>
                <a:latin typeface="Arial" panose="020B0604020202020204" pitchFamily="34" charset="0"/>
                <a:cs typeface="Arial" panose="020B0604020202020204" pitchFamily="34" charset="0"/>
              </a:rPr>
              <a:t>不同，</a:t>
            </a:r>
            <a:r>
              <a:rPr lang="en-GB" sz="2400" dirty="0">
                <a:solidFill>
                  <a:srgbClr val="5C6F7B"/>
                </a:solidFill>
                <a:latin typeface="Arial" panose="020B0604020202020204" pitchFamily="34" charset="0"/>
                <a:cs typeface="Arial" panose="020B0604020202020204" pitchFamily="34" charset="0"/>
              </a:rPr>
              <a:t> </a:t>
            </a:r>
          </a:p>
          <a:p>
            <a:r>
              <a:rPr lang="zh-CN" altLang="en-US" sz="2400" dirty="0">
                <a:solidFill>
                  <a:srgbClr val="FF0000"/>
                </a:solidFill>
                <a:latin typeface="Arial" panose="020B0604020202020204" pitchFamily="34" charset="0"/>
                <a:cs typeface="Arial" panose="020B0604020202020204" pitchFamily="34" charset="0"/>
              </a:rPr>
              <a:t>多数渐进多焦点接触镜采用一种称为“同时成像”（即同时视觉）的概念</a:t>
            </a:r>
            <a:endParaRPr lang="en-GB" sz="2400" dirty="0">
              <a:solidFill>
                <a:srgbClr val="FF0000"/>
              </a:solidFill>
              <a:latin typeface="Arial" panose="020B0604020202020204" pitchFamily="34" charset="0"/>
              <a:cs typeface="Arial" panose="020B0604020202020204" pitchFamily="34" charset="0"/>
            </a:endParaRPr>
          </a:p>
          <a:p>
            <a:endParaRPr lang="en-GB" sz="2400" dirty="0">
              <a:solidFill>
                <a:srgbClr val="5C6F7B"/>
              </a:solidFill>
              <a:latin typeface="Arial" panose="020B0604020202020204" pitchFamily="34" charset="0"/>
              <a:cs typeface="Arial" panose="020B0604020202020204" pitchFamily="34" charset="0"/>
            </a:endParaRPr>
          </a:p>
          <a:p>
            <a:endParaRPr lang="en-GB" sz="2400" dirty="0">
              <a:solidFill>
                <a:srgbClr val="5C6F7B"/>
              </a:solidFill>
              <a:latin typeface="Arial" panose="020B0604020202020204" pitchFamily="34" charset="0"/>
              <a:cs typeface="Arial" panose="020B0604020202020204" pitchFamily="34" charset="0"/>
            </a:endParaRPr>
          </a:p>
          <a:p>
            <a:endParaRPr lang="en-GB" sz="2400" dirty="0">
              <a:solidFill>
                <a:srgbClr val="5C6F7B"/>
              </a:solidFill>
              <a:cs typeface="Arial" panose="020B0604020202020204" pitchFamily="34" charset="0"/>
            </a:endParaRPr>
          </a:p>
        </p:txBody>
      </p:sp>
      <p:sp>
        <p:nvSpPr>
          <p:cNvPr id="1049004"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cs typeface="Arial" panose="020B0604020202020204" pitchFamily="34" charset="0"/>
              </a:rPr>
              <a:t>渐进多焦点接触镜设计原则</a:t>
            </a:r>
            <a:endParaRPr lang="en-GB" sz="2800" dirty="0">
              <a:solidFill>
                <a:schemeClr val="bg1"/>
              </a:solidFill>
              <a:latin typeface="Arial" panose="020B0604020202020204" pitchFamily="34" charset="0"/>
              <a:cs typeface="Arial" panose="020B0604020202020204" pitchFamily="34" charset="0"/>
            </a:endParaRPr>
          </a:p>
        </p:txBody>
      </p:sp>
      <p:sp>
        <p:nvSpPr>
          <p:cNvPr id="1049005" name="TextBox 1"/>
          <p:cNvSpPr txBox="1"/>
          <p:nvPr/>
        </p:nvSpPr>
        <p:spPr>
          <a:xfrm>
            <a:off x="860003" y="3717032"/>
            <a:ext cx="7423993" cy="1615439"/>
          </a:xfrm>
          <a:prstGeom prst="rect">
            <a:avLst/>
          </a:prstGeom>
          <a:solidFill>
            <a:srgbClr val="FFFFCC"/>
          </a:solidFill>
        </p:spPr>
        <p:txBody>
          <a:bodyPr wrap="square" rtlCol="0">
            <a:spAutoFit/>
          </a:bodyPr>
          <a:lstStyle/>
          <a:p>
            <a:r>
              <a:rPr lang="en-AU" b="1" dirty="0">
                <a:solidFill>
                  <a:srgbClr val="FF0000"/>
                </a:solidFill>
              </a:rPr>
              <a:t>*</a:t>
            </a:r>
            <a:r>
              <a:rPr lang="en-AU" b="1" dirty="0"/>
              <a:t> </a:t>
            </a:r>
            <a:r>
              <a:rPr lang="zh-CN" altLang="en-US" b="1" dirty="0">
                <a:solidFill>
                  <a:srgbClr val="FF0000"/>
                </a:solidFill>
              </a:rPr>
              <a:t>术语</a:t>
            </a:r>
            <a:r>
              <a:rPr lang="en-AU" b="1" dirty="0">
                <a:solidFill>
                  <a:srgbClr val="FF0000"/>
                </a:solidFill>
              </a:rPr>
              <a:t>:</a:t>
            </a:r>
            <a:r>
              <a:rPr lang="en-AU" b="1" dirty="0"/>
              <a:t> </a:t>
            </a:r>
            <a:r>
              <a:rPr lang="zh-CN" altLang="en-US" dirty="0"/>
              <a:t>在某些行政地区，使用术语</a:t>
            </a:r>
            <a:r>
              <a:rPr lang="en-US" altLang="zh-CN" dirty="0"/>
              <a:t>PAL</a:t>
            </a:r>
            <a:r>
              <a:rPr lang="zh-CN" altLang="en-US" dirty="0"/>
              <a:t>（渐进下加光度镜片），然而</a:t>
            </a:r>
            <a:r>
              <a:rPr lang="en-AU" dirty="0"/>
              <a:t>ISO</a:t>
            </a:r>
            <a:r>
              <a:rPr lang="zh-CN" altLang="en-US" dirty="0"/>
              <a:t>标准</a:t>
            </a:r>
            <a:r>
              <a:rPr lang="en-AU" dirty="0"/>
              <a:t> (</a:t>
            </a:r>
            <a:r>
              <a:rPr lang="zh-CN" altLang="en-US" dirty="0"/>
              <a:t>即</a:t>
            </a:r>
            <a:r>
              <a:rPr lang="en-AU" dirty="0"/>
              <a:t> ISO/CD 8980-2) </a:t>
            </a:r>
            <a:r>
              <a:rPr lang="zh-CN" altLang="en-US" dirty="0"/>
              <a:t>现已改为</a:t>
            </a:r>
            <a:r>
              <a:rPr lang="en-AU" dirty="0"/>
              <a:t>PPL (</a:t>
            </a:r>
            <a:r>
              <a:rPr lang="zh-CN" altLang="en-US" dirty="0"/>
              <a:t>渐进屈光度镜片</a:t>
            </a:r>
            <a:r>
              <a:rPr lang="en-AU" dirty="0"/>
              <a:t>)</a:t>
            </a:r>
            <a:r>
              <a:rPr lang="zh-CN" altLang="en-US" dirty="0"/>
              <a:t>。在某些地区，术语“多焦点”有不同的含义（尤其在摄影学中），但许多从业者和接触镜厂商常常继续使用“多焦点”。事实上，</a:t>
            </a:r>
            <a:r>
              <a:rPr lang="en-AU" altLang="zh-CN" dirty="0"/>
              <a:t> PPL </a:t>
            </a:r>
            <a:r>
              <a:rPr lang="zh-CN" altLang="en-US" dirty="0"/>
              <a:t>会是一个更准确的描述（或者简称渐进镜）。</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bwMode="auto">
          <a:xfrm>
            <a:off x="914400" y="1587502"/>
            <a:ext cx="7247467" cy="4445000"/>
          </a:xfrm>
          <a:noFill/>
          <a:ln>
            <a:miter lim="800000"/>
          </a:ln>
        </p:spPr>
        <p:txBody>
          <a:bodyPr vert="horz" wrap="square" lIns="81280" tIns="40640" rIns="81280" bIns="40640" numCol="1" anchor="t" anchorCtr="0" compatLnSpc="1">
            <a:normAutofit/>
          </a:bodyPr>
          <a:lstStyle/>
          <a:p>
            <a:r>
              <a:rPr lang="zh-CN" altLang="en-US" sz="1422" i="1" dirty="0">
                <a:solidFill>
                  <a:schemeClr val="tx1"/>
                </a:solidFill>
              </a:rPr>
              <a:t>出版</a:t>
            </a:r>
            <a:br>
              <a:rPr lang="en-CA" altLang="en-US" sz="1422" i="1" dirty="0">
                <a:solidFill>
                  <a:schemeClr val="tx1"/>
                </a:solidFill>
              </a:rPr>
            </a:br>
            <a:r>
              <a:rPr lang="zh-CN" altLang="en-US" sz="1422" i="1" dirty="0">
                <a:solidFill>
                  <a:schemeClr val="tx1"/>
                </a:solidFill>
              </a:rPr>
              <a:t>国际接触镜教育者学会</a:t>
            </a:r>
            <a:r>
              <a:rPr lang="en-US" altLang="en-US" sz="1422" i="1" dirty="0">
                <a:solidFill>
                  <a:schemeClr val="tx1"/>
                </a:solidFill>
              </a:rPr>
              <a:t>(IACLE)</a:t>
            </a:r>
            <a:br>
              <a:rPr lang="en-US" altLang="en-US" sz="1422" i="1" dirty="0">
                <a:solidFill>
                  <a:schemeClr val="tx1"/>
                </a:solidFill>
              </a:rPr>
            </a:br>
            <a:br>
              <a:rPr lang="en-US" altLang="en-US" sz="1422" i="1" dirty="0">
                <a:solidFill>
                  <a:schemeClr val="tx1"/>
                </a:solidFill>
              </a:rPr>
            </a:br>
            <a:r>
              <a:rPr lang="en-CA" altLang="en-US" sz="1422" i="1" dirty="0">
                <a:solidFill>
                  <a:schemeClr val="tx1"/>
                </a:solidFill>
              </a:rPr>
              <a:t>2016</a:t>
            </a:r>
            <a:r>
              <a:rPr lang="zh-CN" altLang="en-US" sz="1422" i="1" dirty="0">
                <a:solidFill>
                  <a:schemeClr val="tx1"/>
                </a:solidFill>
              </a:rPr>
              <a:t>修订版</a:t>
            </a:r>
            <a:br>
              <a:rPr lang="en-CA" altLang="en-US" sz="1422" i="1" dirty="0">
                <a:solidFill>
                  <a:schemeClr val="tx1"/>
                </a:solidFill>
              </a:rPr>
            </a:br>
            <a:br>
              <a:rPr lang="en-CA" altLang="en-US" sz="1422" i="1" dirty="0">
                <a:solidFill>
                  <a:schemeClr val="tx1"/>
                </a:solidFill>
              </a:rPr>
            </a:br>
            <a:r>
              <a:rPr lang="en-CA" altLang="en-US" sz="1422" i="1" dirty="0">
                <a:solidFill>
                  <a:schemeClr val="tx1"/>
                </a:solidFill>
              </a:rPr>
              <a:t>© </a:t>
            </a:r>
            <a:r>
              <a:rPr lang="zh-CN" altLang="en-US" sz="1422" i="1" dirty="0">
                <a:solidFill>
                  <a:schemeClr val="tx1"/>
                </a:solidFill>
              </a:rPr>
              <a:t>国际接触镜教育者学会</a:t>
            </a:r>
            <a:r>
              <a:rPr lang="en-US" altLang="en-US" sz="1422" i="1" dirty="0">
                <a:solidFill>
                  <a:schemeClr val="tx1"/>
                </a:solidFill>
              </a:rPr>
              <a:t>2000-2015</a:t>
            </a:r>
            <a:br>
              <a:rPr lang="en-US" altLang="en-US" sz="1422" i="1" dirty="0">
                <a:solidFill>
                  <a:schemeClr val="tx1"/>
                </a:solidFill>
              </a:rPr>
            </a:br>
            <a:r>
              <a:rPr lang="zh-CN" altLang="en-US" sz="1422" i="1" dirty="0">
                <a:solidFill>
                  <a:schemeClr val="tx1"/>
                </a:solidFill>
              </a:rPr>
              <a:t>版权所有。未经国际接触镜教育者学会事先书面许可，本出版物的任何部分不得复制、储存在检索系统中，或以任何形式或传播： </a:t>
            </a:r>
            <a:br>
              <a:rPr lang="en-CA" altLang="en-US" sz="1422" i="1" dirty="0">
                <a:solidFill>
                  <a:schemeClr val="tx1"/>
                </a:solidFill>
              </a:rPr>
            </a:br>
            <a:br>
              <a:rPr lang="en-CA" altLang="en-US" sz="1422" i="1" dirty="0">
                <a:solidFill>
                  <a:schemeClr val="tx1"/>
                </a:solidFill>
              </a:rPr>
            </a:br>
            <a:r>
              <a:rPr lang="zh-CN" altLang="en-US" sz="1422" b="1" dirty="0">
                <a:ea typeface="宋体" panose="02010600030101010101" pitchFamily="2" charset="-122"/>
              </a:rPr>
              <a:t>国际接触镜教育者学会</a:t>
            </a:r>
            <a:br>
              <a:rPr lang="zh-CN" altLang="en-US" sz="1422" b="1" dirty="0">
                <a:ea typeface="宋体" panose="02010600030101010101" pitchFamily="2" charset="-122"/>
              </a:rPr>
            </a:br>
            <a:r>
              <a:rPr lang="en-US" altLang="zh-CN" sz="1422" b="1" dirty="0">
                <a:ea typeface="宋体" panose="02010600030101010101" pitchFamily="2" charset="-122"/>
              </a:rPr>
              <a:t>IACLE</a:t>
            </a:r>
            <a:r>
              <a:rPr lang="zh-CN" altLang="en-US" sz="1422" b="1" dirty="0">
                <a:ea typeface="宋体" panose="02010600030101010101" pitchFamily="2" charset="-122"/>
              </a:rPr>
              <a:t>秘书处，</a:t>
            </a:r>
            <a:br>
              <a:rPr lang="zh-CN" altLang="en-US" sz="1422" b="1" dirty="0">
                <a:ea typeface="宋体" panose="02010600030101010101" pitchFamily="2" charset="-122"/>
              </a:rPr>
            </a:br>
            <a:r>
              <a:rPr lang="en-CA" altLang="en-US" sz="1422" i="1" dirty="0">
                <a:solidFill>
                  <a:schemeClr val="tx1"/>
                </a:solidFill>
              </a:rPr>
              <a:t>PO Box 656 KENSINGTON</a:t>
            </a:r>
            <a:br>
              <a:rPr lang="en-CA" altLang="en-US" sz="1422" i="1" dirty="0">
                <a:solidFill>
                  <a:schemeClr val="tx1"/>
                </a:solidFill>
              </a:rPr>
            </a:br>
            <a:r>
              <a:rPr lang="en-CA" altLang="en-US" sz="1422" i="1" dirty="0">
                <a:solidFill>
                  <a:schemeClr val="tx1"/>
                </a:solidFill>
              </a:rPr>
              <a:t>NSW 2033</a:t>
            </a:r>
            <a:br>
              <a:rPr lang="en-CA" altLang="en-US" sz="1422" i="1" dirty="0">
                <a:solidFill>
                  <a:schemeClr val="tx1"/>
                </a:solidFill>
              </a:rPr>
            </a:br>
            <a:r>
              <a:rPr lang="en-CA" altLang="en-US" sz="1422" i="1" dirty="0">
                <a:solidFill>
                  <a:schemeClr val="tx1"/>
                </a:solidFill>
              </a:rPr>
              <a:t>Australia</a:t>
            </a:r>
            <a:br>
              <a:rPr lang="en-CA" altLang="en-US" sz="1422" i="1" dirty="0">
                <a:solidFill>
                  <a:schemeClr val="tx1"/>
                </a:solidFill>
              </a:rPr>
            </a:br>
            <a:br>
              <a:rPr lang="zh-CN" altLang="en-US" sz="1422" b="1" dirty="0">
                <a:ea typeface="宋体" panose="02010600030101010101" pitchFamily="2" charset="-122"/>
              </a:rPr>
            </a:br>
            <a:r>
              <a:rPr lang="zh-CN" altLang="en-US" sz="1422" b="1" dirty="0">
                <a:ea typeface="宋体" panose="02010600030101010101" pitchFamily="2" charset="-122"/>
              </a:rPr>
              <a:t>电子邮件：</a:t>
            </a:r>
            <a:r>
              <a:rPr lang="en-US" altLang="zh-CN" sz="1422" b="1" dirty="0">
                <a:ea typeface="宋体" panose="02010600030101010101" pitchFamily="2" charset="-122"/>
              </a:rPr>
              <a:t>iacle@iacle.org</a:t>
            </a:r>
            <a:endParaRPr lang="en-CA" altLang="en-US" sz="1422" dirty="0">
              <a:solidFill>
                <a:schemeClr val="tx1"/>
              </a:solidFill>
            </a:endParaRPr>
          </a:p>
        </p:txBody>
      </p:sp>
    </p:spTree>
    <p:extLst>
      <p:ext uri="{BB962C8B-B14F-4D97-AF65-F5344CB8AC3E}">
        <p14:creationId xmlns:p14="http://schemas.microsoft.com/office/powerpoint/2010/main" val="3366859800"/>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9"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cs typeface="Arial" panose="020B0604020202020204" pitchFamily="34" charset="0"/>
              </a:rPr>
              <a:t>渐进多焦接触镜设计原则</a:t>
            </a:r>
            <a:endParaRPr lang="en-GB" sz="2800" dirty="0">
              <a:solidFill>
                <a:schemeClr val="bg1"/>
              </a:solidFill>
              <a:latin typeface="Arial" panose="020B0604020202020204" pitchFamily="34" charset="0"/>
              <a:cs typeface="Arial" panose="020B0604020202020204" pitchFamily="34" charset="0"/>
            </a:endParaRPr>
          </a:p>
        </p:txBody>
      </p:sp>
      <p:pic>
        <p:nvPicPr>
          <p:cNvPr id="2097215" name="Picture 5"/>
          <p:cNvPicPr>
            <a:picLocks noChangeAspect="1"/>
          </p:cNvPicPr>
          <p:nvPr/>
        </p:nvPicPr>
        <p:blipFill>
          <a:blip r:embed="rId3" cstate="print"/>
          <a:stretch>
            <a:fillRect/>
          </a:stretch>
        </p:blipFill>
        <p:spPr>
          <a:xfrm>
            <a:off x="-360" y="782600"/>
            <a:ext cx="9144000" cy="2576297"/>
          </a:xfrm>
          <a:prstGeom prst="rect">
            <a:avLst/>
          </a:prstGeom>
        </p:spPr>
      </p:pic>
      <p:pic>
        <p:nvPicPr>
          <p:cNvPr id="2097216" name="Picture 6"/>
          <p:cNvPicPr>
            <a:picLocks noChangeAspect="1"/>
          </p:cNvPicPr>
          <p:nvPr/>
        </p:nvPicPr>
        <p:blipFill>
          <a:blip r:embed="rId4" cstate="print"/>
          <a:stretch>
            <a:fillRect/>
          </a:stretch>
        </p:blipFill>
        <p:spPr>
          <a:xfrm>
            <a:off x="-360" y="3284984"/>
            <a:ext cx="9144000" cy="2643341"/>
          </a:xfrm>
          <a:prstGeom prst="rect">
            <a:avLst/>
          </a:prstGeom>
        </p:spPr>
      </p:pic>
      <p:sp>
        <p:nvSpPr>
          <p:cNvPr id="1049010" name="TextBox 7"/>
          <p:cNvSpPr txBox="1"/>
          <p:nvPr/>
        </p:nvSpPr>
        <p:spPr>
          <a:xfrm>
            <a:off x="3778759" y="5877272"/>
            <a:ext cx="1554480" cy="396239"/>
          </a:xfrm>
          <a:prstGeom prst="rect">
            <a:avLst/>
          </a:prstGeom>
          <a:noFill/>
        </p:spPr>
        <p:txBody>
          <a:bodyPr wrap="none" rtlCol="0">
            <a:spAutoFit/>
          </a:bodyPr>
          <a:lstStyle/>
          <a:p>
            <a:pPr algn="ctr"/>
            <a:r>
              <a:rPr lang="zh-CN" altLang="en-US" b="1" dirty="0"/>
              <a:t>距离不按比例</a:t>
            </a:r>
            <a:endParaRPr lang="en-GB" b="1" dirty="0"/>
          </a:p>
        </p:txBody>
      </p:sp>
      <p:sp>
        <p:nvSpPr>
          <p:cNvPr id="1049011" name="TextBox 8"/>
          <p:cNvSpPr txBox="1"/>
          <p:nvPr/>
        </p:nvSpPr>
        <p:spPr>
          <a:xfrm>
            <a:off x="3966" y="2633788"/>
            <a:ext cx="2316480" cy="485140"/>
          </a:xfrm>
          <a:prstGeom prst="rect">
            <a:avLst/>
          </a:prstGeom>
          <a:noFill/>
        </p:spPr>
        <p:txBody>
          <a:bodyPr wrap="none" rtlCol="0">
            <a:spAutoFit/>
          </a:bodyPr>
          <a:lstStyle/>
          <a:p>
            <a:r>
              <a:rPr lang="zh-CN" altLang="en-US" sz="2400" b="1" dirty="0"/>
              <a:t>有用的同时成像</a:t>
            </a:r>
            <a:endParaRPr lang="en-GB" sz="2400" b="1" dirty="0"/>
          </a:p>
        </p:txBody>
      </p:sp>
      <p:sp>
        <p:nvSpPr>
          <p:cNvPr id="1049012" name="TextBox 10"/>
          <p:cNvSpPr txBox="1"/>
          <p:nvPr/>
        </p:nvSpPr>
        <p:spPr>
          <a:xfrm>
            <a:off x="3966" y="5487837"/>
            <a:ext cx="2316480" cy="485140"/>
          </a:xfrm>
          <a:prstGeom prst="rect">
            <a:avLst/>
          </a:prstGeom>
          <a:noFill/>
        </p:spPr>
        <p:txBody>
          <a:bodyPr wrap="none" rtlCol="0">
            <a:spAutoFit/>
          </a:bodyPr>
          <a:lstStyle/>
          <a:p>
            <a:r>
              <a:rPr lang="zh-CN" altLang="en-US" sz="2400" b="1" dirty="0"/>
              <a:t>混乱的同时成像</a:t>
            </a:r>
            <a:endParaRPr lang="en-GB" sz="2400" b="1" dirty="0"/>
          </a:p>
        </p:txBody>
      </p:sp>
      <p:pic>
        <p:nvPicPr>
          <p:cNvPr id="2097217" name="Picture 9"/>
          <p:cNvPicPr>
            <a:picLocks noChangeAspect="1"/>
          </p:cNvPicPr>
          <p:nvPr/>
        </p:nvPicPr>
        <p:blipFill>
          <a:blip r:embed="rId5" cstate="print"/>
          <a:stretch>
            <a:fillRect/>
          </a:stretch>
        </p:blipFill>
        <p:spPr>
          <a:xfrm>
            <a:off x="7203320" y="908720"/>
            <a:ext cx="1122855" cy="1422322"/>
          </a:xfrm>
          <a:prstGeom prst="rect">
            <a:avLst/>
          </a:prstGeom>
        </p:spPr>
      </p:pic>
      <p:pic>
        <p:nvPicPr>
          <p:cNvPr id="2097218" name="Picture 11"/>
          <p:cNvPicPr>
            <a:picLocks noChangeAspect="1"/>
          </p:cNvPicPr>
          <p:nvPr/>
        </p:nvPicPr>
        <p:blipFill>
          <a:blip r:embed="rId6" cstate="print"/>
          <a:stretch>
            <a:fillRect/>
          </a:stretch>
        </p:blipFill>
        <p:spPr>
          <a:xfrm>
            <a:off x="6660232" y="5016198"/>
            <a:ext cx="823132" cy="852111"/>
          </a:xfrm>
          <a:prstGeom prst="rect">
            <a:avLst/>
          </a:prstGeom>
        </p:spPr>
      </p:pic>
      <p:sp>
        <p:nvSpPr>
          <p:cNvPr id="1049013" name="TextBox 12"/>
          <p:cNvSpPr txBox="1"/>
          <p:nvPr/>
        </p:nvSpPr>
        <p:spPr>
          <a:xfrm>
            <a:off x="2555776" y="3136612"/>
            <a:ext cx="2824479" cy="624839"/>
          </a:xfrm>
          <a:prstGeom prst="rect">
            <a:avLst/>
          </a:prstGeom>
          <a:noFill/>
        </p:spPr>
        <p:txBody>
          <a:bodyPr wrap="none" rtlCol="0">
            <a:spAutoFit/>
          </a:bodyPr>
          <a:lstStyle/>
          <a:p>
            <a:r>
              <a:rPr lang="zh-CN" altLang="en-US" sz="3200" b="1" i="1" dirty="0">
                <a:solidFill>
                  <a:srgbClr val="FF00FF"/>
                </a:solidFill>
              </a:rPr>
              <a:t>但与此同时</a:t>
            </a:r>
            <a:r>
              <a:rPr lang="en-AU" sz="3200" b="1" i="1" dirty="0">
                <a:solidFill>
                  <a:srgbClr val="FF00FF"/>
                </a:solidFill>
              </a:rPr>
              <a:t>…</a:t>
            </a:r>
            <a:endParaRPr lang="en-GB" sz="3200" b="1" i="1" dirty="0">
              <a:solidFill>
                <a:srgbClr val="FF00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7" name="Rectangle 9"/>
          <p:cNvSpPr>
            <a:spLocks noChangeArrowheads="1"/>
          </p:cNvSpPr>
          <p:nvPr/>
        </p:nvSpPr>
        <p:spPr bwMode="auto">
          <a:xfrm>
            <a:off x="1260475" y="3933825"/>
            <a:ext cx="2374900" cy="1158240"/>
          </a:xfrm>
          <a:prstGeom prst="rect">
            <a:avLst/>
          </a:prstGeom>
          <a:noFill/>
          <a:ln w="9525">
            <a:noFill/>
            <a:miter lim="800000"/>
          </a:ln>
        </p:spPr>
        <p:txBody>
          <a:bodyPr>
            <a:spAutoFit/>
          </a:bodyPr>
          <a:lstStyle/>
          <a:p>
            <a:pPr algn="ctr"/>
            <a:r>
              <a:rPr lang="zh-CN" altLang="en-US" sz="1600" dirty="0">
                <a:solidFill>
                  <a:srgbClr val="5C6F7B"/>
                </a:solidFill>
                <a:latin typeface="Arial" panose="020B0604020202020204" pitchFamily="34" charset="0"/>
              </a:rPr>
              <a:t>模拟标准字母表在恰当矫正眼的视网膜成像，通过合适的远矫处方光学区域看远。</a:t>
            </a:r>
            <a:endParaRPr lang="en-GB" sz="1600" dirty="0">
              <a:solidFill>
                <a:srgbClr val="5C6F7B"/>
              </a:solidFill>
              <a:latin typeface="Arial" panose="020B0604020202020204" pitchFamily="34" charset="0"/>
            </a:endParaRPr>
          </a:p>
        </p:txBody>
      </p:sp>
      <p:sp>
        <p:nvSpPr>
          <p:cNvPr id="1049018" name="Rectangle 9"/>
          <p:cNvSpPr>
            <a:spLocks noChangeArrowheads="1"/>
          </p:cNvSpPr>
          <p:nvPr/>
        </p:nvSpPr>
        <p:spPr bwMode="auto">
          <a:xfrm>
            <a:off x="5867400" y="3933825"/>
            <a:ext cx="2233613" cy="1424940"/>
          </a:xfrm>
          <a:prstGeom prst="rect">
            <a:avLst/>
          </a:prstGeom>
          <a:noFill/>
          <a:ln w="9525">
            <a:noFill/>
            <a:miter lim="800000"/>
          </a:ln>
        </p:spPr>
        <p:txBody>
          <a:bodyPr>
            <a:spAutoFit/>
          </a:bodyPr>
          <a:lstStyle/>
          <a:p>
            <a:pPr algn="ctr"/>
            <a:r>
              <a:rPr lang="zh-CN" altLang="en-US" sz="1600" dirty="0">
                <a:solidFill>
                  <a:srgbClr val="5C6F7B"/>
                </a:solidFill>
                <a:latin typeface="Arial" panose="020B0604020202020204" pitchFamily="34" charset="0"/>
              </a:rPr>
              <a:t>就像会在同时成像接触镜发生的一样，当这只眼通过远、近屈光度光学区同时看远获得的合并结果。</a:t>
            </a:r>
            <a:endParaRPr lang="en-GB" sz="1600" b="1" dirty="0">
              <a:solidFill>
                <a:srgbClr val="5C6F7B"/>
              </a:solidFill>
              <a:latin typeface="Arial" panose="020B0604020202020204" pitchFamily="34" charset="0"/>
            </a:endParaRPr>
          </a:p>
        </p:txBody>
      </p:sp>
      <p:sp>
        <p:nvSpPr>
          <p:cNvPr id="1049019" name="Rectangle 9"/>
          <p:cNvSpPr>
            <a:spLocks noChangeArrowheads="1"/>
          </p:cNvSpPr>
          <p:nvPr/>
        </p:nvSpPr>
        <p:spPr bwMode="auto">
          <a:xfrm>
            <a:off x="3708400" y="4062413"/>
            <a:ext cx="1943100" cy="891540"/>
          </a:xfrm>
          <a:prstGeom prst="rect">
            <a:avLst/>
          </a:prstGeom>
          <a:noFill/>
          <a:ln w="9525">
            <a:noFill/>
            <a:miter lim="800000"/>
          </a:ln>
        </p:spPr>
        <p:txBody>
          <a:bodyPr>
            <a:spAutoFit/>
          </a:bodyPr>
          <a:lstStyle/>
          <a:p>
            <a:pPr algn="ctr"/>
            <a:r>
              <a:rPr lang="zh-CN" altLang="en-US" sz="1600" dirty="0">
                <a:solidFill>
                  <a:srgbClr val="5C6F7B"/>
                </a:solidFill>
                <a:latin typeface="Arial" panose="020B0604020202020204" pitchFamily="34" charset="0"/>
              </a:rPr>
              <a:t>同一只眼通过（离焦的）近用下加光光学区看远。</a:t>
            </a:r>
            <a:endParaRPr lang="en-GB" sz="1600" dirty="0">
              <a:solidFill>
                <a:srgbClr val="5C6F7B"/>
              </a:solidFill>
              <a:latin typeface="Arial" panose="020B0604020202020204" pitchFamily="34" charset="0"/>
            </a:endParaRPr>
          </a:p>
        </p:txBody>
      </p:sp>
      <p:sp>
        <p:nvSpPr>
          <p:cNvPr id="1049020"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渐进多焦接触镜设计原则</a:t>
            </a:r>
            <a:endParaRPr lang="en-GB" altLang="zh-CN" sz="2800" dirty="0">
              <a:solidFill>
                <a:schemeClr val="bg1"/>
              </a:solidFill>
              <a:latin typeface="Arial" panose="020B0604020202020204" pitchFamily="34" charset="0"/>
            </a:endParaRPr>
          </a:p>
        </p:txBody>
      </p:sp>
      <p:pic>
        <p:nvPicPr>
          <p:cNvPr id="2097219" name="Picture 1" descr="C:\Users\Suneet Eng\Desktop\New folder (2)\Picture9.jpg"/>
          <p:cNvPicPr>
            <a:picLocks noChangeAspect="1" noChangeArrowheads="1"/>
          </p:cNvPicPr>
          <p:nvPr/>
        </p:nvPicPr>
        <p:blipFill>
          <a:blip r:embed="rId3" cstate="print"/>
          <a:srcRect/>
          <a:stretch>
            <a:fillRect/>
          </a:stretch>
        </p:blipFill>
        <p:spPr bwMode="auto">
          <a:xfrm>
            <a:off x="1643042" y="857232"/>
            <a:ext cx="6215106" cy="296703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24" name="Rectangle 1028"/>
          <p:cNvSpPr>
            <a:spLocks noGrp="1" noChangeArrowheads="1"/>
          </p:cNvSpPr>
          <p:nvPr>
            <p:ph type="body" sz="half" idx="1"/>
          </p:nvPr>
        </p:nvSpPr>
        <p:spPr>
          <a:xfrm>
            <a:off x="1116012" y="1181100"/>
            <a:ext cx="1223963" cy="808038"/>
          </a:xfrm>
        </p:spPr>
        <p:txBody>
          <a:bodyPr>
            <a:normAutofit fontScale="95455" lnSpcReduction="10000"/>
          </a:bodyPr>
          <a:lstStyle/>
          <a:p>
            <a:pPr algn="r" eaLnBrk="1" hangingPunct="1">
              <a:buFont typeface="Arial" panose="020B0604020202020204" pitchFamily="34" charset="0"/>
              <a:buNone/>
            </a:pPr>
            <a:r>
              <a:rPr lang="zh-CN" altLang="en-US" sz="2600" dirty="0"/>
              <a:t>球面</a:t>
            </a:r>
            <a:endParaRPr lang="en-US" altLang="zh-CN" sz="2600" dirty="0"/>
          </a:p>
          <a:p>
            <a:pPr algn="r" eaLnBrk="1" hangingPunct="1">
              <a:buFont typeface="Arial" panose="020B0604020202020204" pitchFamily="34" charset="0"/>
              <a:buNone/>
            </a:pPr>
            <a:r>
              <a:rPr lang="zh-CN" altLang="en-US" sz="2200" dirty="0"/>
              <a:t>同心圆</a:t>
            </a:r>
            <a:endParaRPr lang="en-GB" sz="2200" dirty="0"/>
          </a:p>
        </p:txBody>
      </p:sp>
      <p:sp>
        <p:nvSpPr>
          <p:cNvPr id="1049025" name="Rectangle 1030"/>
          <p:cNvSpPr>
            <a:spLocks noChangeArrowheads="1"/>
          </p:cNvSpPr>
          <p:nvPr/>
        </p:nvSpPr>
        <p:spPr bwMode="auto">
          <a:xfrm>
            <a:off x="5105400" y="3192463"/>
            <a:ext cx="2743200" cy="2667000"/>
          </a:xfrm>
          <a:prstGeom prst="rect">
            <a:avLst/>
          </a:prstGeom>
          <a:noFill/>
          <a:ln w="12700">
            <a:noFill/>
            <a:miter lim="800000"/>
          </a:ln>
        </p:spPr>
        <p:txBody>
          <a:bodyPr lIns="90488" tIns="44450" rIns="90488" bIns="44450"/>
          <a:lstStyle/>
          <a:p>
            <a:pPr marL="342900" indent="-342900">
              <a:spcBef>
                <a:spcPct val="20000"/>
              </a:spcBef>
              <a:spcAft>
                <a:spcPct val="20000"/>
              </a:spcAft>
              <a:buFontTx/>
              <a:buChar char="•"/>
            </a:pPr>
            <a:endParaRPr lang="en-US" altLang="en-US" sz="2800">
              <a:solidFill>
                <a:srgbClr val="003399"/>
              </a:solidFill>
            </a:endParaRPr>
          </a:p>
        </p:txBody>
      </p:sp>
      <p:sp>
        <p:nvSpPr>
          <p:cNvPr id="1049026" name="Rectangle 1031"/>
          <p:cNvSpPr>
            <a:spLocks noGrp="1" noChangeArrowheads="1"/>
          </p:cNvSpPr>
          <p:nvPr>
            <p:ph type="body" sz="half" idx="2"/>
          </p:nvPr>
        </p:nvSpPr>
        <p:spPr>
          <a:xfrm>
            <a:off x="4067175" y="1052513"/>
            <a:ext cx="3168650" cy="936625"/>
          </a:xfrm>
        </p:spPr>
        <p:txBody>
          <a:bodyPr/>
          <a:lstStyle/>
          <a:p>
            <a:pPr algn="r" eaLnBrk="1" hangingPunct="1">
              <a:buFont typeface="Arial" panose="020B0604020202020204" pitchFamily="34" charset="0"/>
              <a:buNone/>
            </a:pPr>
            <a:r>
              <a:rPr lang="zh-CN" altLang="en-US" sz="2400" dirty="0"/>
              <a:t>非球面</a:t>
            </a:r>
            <a:endParaRPr lang="en-US" altLang="zh-CN" sz="2400" dirty="0"/>
          </a:p>
          <a:p>
            <a:pPr algn="r" eaLnBrk="1" hangingPunct="1">
              <a:buFont typeface="Arial" panose="020B0604020202020204" pitchFamily="34" charset="0"/>
              <a:buNone/>
            </a:pPr>
            <a:r>
              <a:rPr lang="zh-CN" altLang="en-US" sz="2000" dirty="0"/>
              <a:t>前表面或后表面</a:t>
            </a:r>
            <a:endParaRPr lang="en-GB" sz="2000" dirty="0"/>
          </a:p>
        </p:txBody>
      </p:sp>
      <p:graphicFrame>
        <p:nvGraphicFramePr>
          <p:cNvPr id="4194309" name="Object 175"/>
          <p:cNvGraphicFramePr>
            <a:graphicFrameLocks noChangeAspect="1"/>
          </p:cNvGraphicFramePr>
          <p:nvPr/>
        </p:nvGraphicFramePr>
        <p:xfrm>
          <a:off x="2268538" y="1125538"/>
          <a:ext cx="846137" cy="762000"/>
        </p:xfrm>
        <a:graphic>
          <a:graphicData uri="http://schemas.openxmlformats.org/presentationml/2006/ole">
            <mc:AlternateContent xmlns:mc="http://schemas.openxmlformats.org/markup-compatibility/2006">
              <mc:Choice xmlns:v="urn:schemas-microsoft-com:vml" Requires="v">
                <p:oleObj spid="_x0000_s5317" name="Bitmapafbeelding" r:id="rId4" imgW="1609725" imgH="1447800" progId="PBrush">
                  <p:embed/>
                </p:oleObj>
              </mc:Choice>
              <mc:Fallback>
                <p:oleObj name="Bitmapafbeelding" r:id="rId4" imgW="1609725" imgH="1447800" progId="PBrush">
                  <p:embed/>
                  <p:pic>
                    <p:nvPicPr>
                      <p:cNvPr id="0" name="图片 5120"/>
                      <p:cNvPicPr>
                        <a:picLocks noChangeAspect="1"/>
                      </p:cNvPicPr>
                      <p:nvPr/>
                    </p:nvPicPr>
                    <p:blipFill>
                      <a:blip r:embed="rId5"/>
                      <a:stretch>
                        <a:fillRect/>
                      </a:stretch>
                    </p:blipFill>
                    <p:spPr>
                      <a:xfrm>
                        <a:off x="2268538" y="1125538"/>
                        <a:ext cx="846137" cy="762000"/>
                      </a:xfrm>
                      <a:prstGeom prst="rect">
                        <a:avLst/>
                      </a:prstGeom>
                      <a:noFill/>
                      <a:ln w="9525" cap="flat" cmpd="sng">
                        <a:solidFill>
                          <a:srgbClr val="4F81BD"/>
                        </a:solidFill>
                        <a:prstDash val="solid"/>
                        <a:miter/>
                        <a:headEnd type="none" w="med" len="med"/>
                        <a:tailEnd type="none" w="med" len="med"/>
                      </a:ln>
                    </p:spPr>
                  </p:pic>
                </p:oleObj>
              </mc:Fallback>
            </mc:AlternateContent>
          </a:graphicData>
        </a:graphic>
      </p:graphicFrame>
      <p:graphicFrame>
        <p:nvGraphicFramePr>
          <p:cNvPr id="4194310" name="Object 176">
            <a:hlinkClick r:id="rId6" action="ppaction://hlinksldjump"/>
          </p:cNvPr>
          <p:cNvGraphicFramePr>
            <a:graphicFrameLocks noChangeAspect="1"/>
          </p:cNvGraphicFramePr>
          <p:nvPr/>
        </p:nvGraphicFramePr>
        <p:xfrm>
          <a:off x="7308850" y="1125538"/>
          <a:ext cx="719138" cy="684212"/>
        </p:xfrm>
        <a:graphic>
          <a:graphicData uri="http://schemas.openxmlformats.org/presentationml/2006/ole">
            <mc:AlternateContent xmlns:mc="http://schemas.openxmlformats.org/markup-compatibility/2006">
              <mc:Choice xmlns:v="urn:schemas-microsoft-com:vml" Requires="v">
                <p:oleObj spid="_x0000_s5318" name="Photo Editor-foto" r:id="rId7" imgW="6124575" imgH="3057525" progId="">
                  <p:embed/>
                </p:oleObj>
              </mc:Choice>
              <mc:Fallback>
                <p:oleObj name="Photo Editor-foto" r:id="rId7" imgW="6124575" imgH="3057525" progId="">
                  <p:embed/>
                  <p:pic>
                    <p:nvPicPr>
                      <p:cNvPr id="0" name="图片 5121"/>
                      <p:cNvPicPr>
                        <a:picLocks noChangeAspect="1"/>
                      </p:cNvPicPr>
                      <p:nvPr/>
                    </p:nvPicPr>
                    <p:blipFill>
                      <a:blip r:embed="rId8"/>
                      <a:srcRect l="6522" t="4356" r="50000" b="12886"/>
                      <a:stretch>
                        <a:fillRect/>
                      </a:stretch>
                    </p:blipFill>
                    <p:spPr>
                      <a:xfrm>
                        <a:off x="7308850" y="1125538"/>
                        <a:ext cx="719138" cy="684212"/>
                      </a:xfrm>
                      <a:prstGeom prst="rect">
                        <a:avLst/>
                      </a:prstGeom>
                      <a:noFill/>
                      <a:ln w="9525" cap="flat" cmpd="sng">
                        <a:solidFill>
                          <a:srgbClr val="4F81BD"/>
                        </a:solidFill>
                        <a:prstDash val="solid"/>
                        <a:miter/>
                        <a:headEnd type="none" w="med" len="med"/>
                        <a:tailEnd type="none" w="med" len="med"/>
                      </a:ln>
                    </p:spPr>
                  </p:pic>
                </p:oleObj>
              </mc:Fallback>
            </mc:AlternateContent>
          </a:graphicData>
        </a:graphic>
      </p:graphicFrame>
      <p:sp>
        <p:nvSpPr>
          <p:cNvPr id="1049027" name="Rectangle 6"/>
          <p:cNvSpPr>
            <a:spLocks noChangeArrowheads="1"/>
          </p:cNvSpPr>
          <p:nvPr/>
        </p:nvSpPr>
        <p:spPr bwMode="auto">
          <a:xfrm>
            <a:off x="684213" y="2922588"/>
            <a:ext cx="3590925" cy="1858962"/>
          </a:xfrm>
          <a:prstGeom prst="rect">
            <a:avLst/>
          </a:prstGeom>
          <a:noFill/>
          <a:ln w="12700">
            <a:noFill/>
            <a:miter lim="800000"/>
          </a:ln>
        </p:spPr>
        <p:txBody>
          <a:bodyPr lIns="90488" tIns="44450" rIns="90488" bIns="44450"/>
          <a:lstStyle/>
          <a:p>
            <a:pPr marL="342900" indent="-342900" algn="ctr">
              <a:spcBef>
                <a:spcPct val="20000"/>
              </a:spcBef>
            </a:pPr>
            <a:r>
              <a:rPr lang="en-GB" altLang="en-US" sz="2000">
                <a:solidFill>
                  <a:schemeClr val="bg1"/>
                </a:solidFill>
                <a:latin typeface="Arial Narrow" panose="020B0606020202030204" pitchFamily="34" charset="0"/>
              </a:rPr>
              <a:t>Totally custom made</a:t>
            </a:r>
          </a:p>
          <a:p>
            <a:pPr marL="342900" indent="-342900" algn="ctr">
              <a:spcBef>
                <a:spcPct val="20000"/>
              </a:spcBef>
            </a:pPr>
            <a:r>
              <a:rPr lang="en-GB" altLang="en-US" sz="2000">
                <a:solidFill>
                  <a:schemeClr val="bg1"/>
                </a:solidFill>
                <a:latin typeface="Arial Narrow" panose="020B0606020202030204" pitchFamily="34" charset="0"/>
              </a:rPr>
              <a:t>Thickness similar to SV</a:t>
            </a:r>
          </a:p>
          <a:p>
            <a:pPr marL="342900" indent="-342900" algn="ctr">
              <a:spcBef>
                <a:spcPct val="20000"/>
              </a:spcBef>
            </a:pPr>
            <a:endParaRPr lang="en-GB" altLang="en-US" sz="2000">
              <a:solidFill>
                <a:schemeClr val="bg1"/>
              </a:solidFill>
              <a:latin typeface="Arial Narrow" panose="020B0606020202030204" pitchFamily="34" charset="0"/>
            </a:endParaRPr>
          </a:p>
          <a:p>
            <a:pPr marL="342900" indent="-342900" algn="ctr">
              <a:spcBef>
                <a:spcPct val="20000"/>
              </a:spcBef>
            </a:pPr>
            <a:r>
              <a:rPr lang="en-GB" altLang="en-US" sz="2000">
                <a:solidFill>
                  <a:schemeClr val="bg1"/>
                </a:solidFill>
                <a:latin typeface="Arial Narrow" panose="020B0606020202030204" pitchFamily="34" charset="0"/>
              </a:rPr>
              <a:t>Usually CD</a:t>
            </a:r>
          </a:p>
          <a:p>
            <a:pPr marL="342900" indent="-342900" algn="ctr">
              <a:spcBef>
                <a:spcPct val="20000"/>
              </a:spcBef>
            </a:pPr>
            <a:r>
              <a:rPr lang="en-GB" altLang="en-US" sz="2000">
                <a:solidFill>
                  <a:schemeClr val="bg1"/>
                </a:solidFill>
                <a:latin typeface="Arial Narrow" panose="020B0606020202030204" pitchFamily="34" charset="0"/>
              </a:rPr>
              <a:t>Segment often only visible with a ret</a:t>
            </a:r>
          </a:p>
        </p:txBody>
      </p:sp>
      <p:graphicFrame>
        <p:nvGraphicFramePr>
          <p:cNvPr id="4194311" name="Object 177"/>
          <p:cNvGraphicFramePr>
            <a:graphicFrameLocks noChangeAspect="1"/>
          </p:cNvGraphicFramePr>
          <p:nvPr/>
        </p:nvGraphicFramePr>
        <p:xfrm>
          <a:off x="8172450" y="1125538"/>
          <a:ext cx="720725" cy="688975"/>
        </p:xfrm>
        <a:graphic>
          <a:graphicData uri="http://schemas.openxmlformats.org/presentationml/2006/ole">
            <mc:AlternateContent xmlns:mc="http://schemas.openxmlformats.org/markup-compatibility/2006">
              <mc:Choice xmlns:v="urn:schemas-microsoft-com:vml" Requires="v">
                <p:oleObj spid="_x0000_s5319" name="Bitmapafbeelding" r:id="rId9" imgW="1609725" imgH="1447800" progId="PBrush">
                  <p:embed/>
                </p:oleObj>
              </mc:Choice>
              <mc:Fallback>
                <p:oleObj name="Bitmapafbeelding" r:id="rId9" imgW="1609725" imgH="1447800" progId="PBrush">
                  <p:embed/>
                  <p:pic>
                    <p:nvPicPr>
                      <p:cNvPr id="0" name="图片 5122"/>
                      <p:cNvPicPr>
                        <a:picLocks noChangeAspect="1"/>
                      </p:cNvPicPr>
                      <p:nvPr/>
                    </p:nvPicPr>
                    <p:blipFill>
                      <a:blip r:embed="rId5"/>
                      <a:stretch>
                        <a:fillRect/>
                      </a:stretch>
                    </p:blipFill>
                    <p:spPr>
                      <a:xfrm>
                        <a:off x="8172450" y="1125538"/>
                        <a:ext cx="720725" cy="688975"/>
                      </a:xfrm>
                      <a:prstGeom prst="rect">
                        <a:avLst/>
                      </a:prstGeom>
                      <a:noFill/>
                      <a:ln w="9525" cap="flat" cmpd="sng">
                        <a:solidFill>
                          <a:srgbClr val="4F81BD"/>
                        </a:solidFill>
                        <a:prstDash val="solid"/>
                        <a:miter/>
                        <a:headEnd type="none" w="med" len="med"/>
                        <a:tailEnd type="none" w="med" len="med"/>
                      </a:ln>
                    </p:spPr>
                  </p:pic>
                </p:oleObj>
              </mc:Fallback>
            </mc:AlternateContent>
          </a:graphicData>
        </a:graphic>
      </p:graphicFrame>
      <p:sp>
        <p:nvSpPr>
          <p:cNvPr id="1049028"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透气硬镜</a:t>
            </a:r>
            <a:endParaRPr lang="en-GB" sz="2800" dirty="0">
              <a:solidFill>
                <a:srgbClr val="FFFF00"/>
              </a:solidFill>
              <a:latin typeface="Arial" panose="020B0604020202020204" pitchFamily="34" charset="0"/>
            </a:endParaRPr>
          </a:p>
        </p:txBody>
      </p:sp>
      <p:pic>
        <p:nvPicPr>
          <p:cNvPr id="2097223" name="Picture 183" descr="C:\Users\Suneet Eng\Desktop\B 99\Picture33.jpg"/>
          <p:cNvPicPr>
            <a:picLocks noChangeAspect="1" noChangeArrowheads="1"/>
          </p:cNvPicPr>
          <p:nvPr/>
        </p:nvPicPr>
        <p:blipFill>
          <a:blip r:embed="rId10" cstate="print"/>
          <a:srcRect/>
          <a:stretch>
            <a:fillRect/>
          </a:stretch>
        </p:blipFill>
        <p:spPr bwMode="auto">
          <a:xfrm>
            <a:off x="210812" y="2204864"/>
            <a:ext cx="4505204" cy="3672408"/>
          </a:xfrm>
          <a:prstGeom prst="rect">
            <a:avLst/>
          </a:prstGeom>
          <a:noFill/>
        </p:spPr>
      </p:pic>
      <p:pic>
        <p:nvPicPr>
          <p:cNvPr id="2097224" name="Picture 182" descr="C:\Users\Suneet Eng\Desktop\B 99\Picture34.jpg"/>
          <p:cNvPicPr>
            <a:picLocks noChangeAspect="1" noChangeArrowheads="1"/>
          </p:cNvPicPr>
          <p:nvPr/>
        </p:nvPicPr>
        <p:blipFill>
          <a:blip r:embed="rId11" cstate="print"/>
          <a:srcRect/>
          <a:stretch>
            <a:fillRect/>
          </a:stretch>
        </p:blipFill>
        <p:spPr bwMode="auto">
          <a:xfrm>
            <a:off x="4682141" y="2143116"/>
            <a:ext cx="4333875" cy="3687763"/>
          </a:xfrm>
          <a:prstGeom prst="rect">
            <a:avLst/>
          </a:prstGeom>
          <a:noFill/>
        </p:spPr>
      </p:pic>
      <p:sp>
        <p:nvSpPr>
          <p:cNvPr id="1049029" name="Rectangle 10"/>
          <p:cNvSpPr>
            <a:spLocks noChangeArrowheads="1"/>
          </p:cNvSpPr>
          <p:nvPr/>
        </p:nvSpPr>
        <p:spPr bwMode="auto">
          <a:xfrm>
            <a:off x="4679950" y="2203797"/>
            <a:ext cx="4213225" cy="3673475"/>
          </a:xfrm>
          <a:prstGeom prst="rect">
            <a:avLst/>
          </a:prstGeom>
          <a:noFill/>
          <a:ln w="12700">
            <a:noFill/>
            <a:miter lim="800000"/>
          </a:ln>
        </p:spPr>
        <p:txBody>
          <a:bodyPr lIns="90488" tIns="44450" rIns="90488" bIns="44450"/>
          <a:lstStyle/>
          <a:p>
            <a:pPr marL="342900" indent="-342900" algn="ctr">
              <a:spcBef>
                <a:spcPts val="600"/>
              </a:spcBef>
            </a:pPr>
            <a:r>
              <a:rPr lang="zh-CN" altLang="en-US" sz="2000" dirty="0">
                <a:solidFill>
                  <a:schemeClr val="bg1"/>
                </a:solidFill>
                <a:latin typeface="Arial Narrow" panose="020B0606020202030204" pitchFamily="34" charset="0"/>
              </a:rPr>
              <a:t>个性化定制</a:t>
            </a:r>
            <a:r>
              <a:rPr lang="en-GB" altLang="en-US" sz="2000" dirty="0">
                <a:solidFill>
                  <a:schemeClr val="bg1"/>
                </a:solidFill>
                <a:latin typeface="Arial Narrow" panose="020B0606020202030204" pitchFamily="34" charset="0"/>
              </a:rPr>
              <a:t>&amp; </a:t>
            </a:r>
            <a:r>
              <a:rPr lang="zh-CN" altLang="en-US" sz="2000" dirty="0">
                <a:solidFill>
                  <a:schemeClr val="bg1"/>
                </a:solidFill>
                <a:latin typeface="Arial Narrow" panose="020B0606020202030204" pitchFamily="34" charset="0"/>
              </a:rPr>
              <a:t>专利设计</a:t>
            </a:r>
            <a:endParaRPr lang="en-GB" altLang="en-US" sz="2000" dirty="0">
              <a:solidFill>
                <a:schemeClr val="bg1"/>
              </a:solidFill>
              <a:latin typeface="Arial Narrow" panose="020B0606020202030204" pitchFamily="34" charset="0"/>
            </a:endParaRPr>
          </a:p>
          <a:p>
            <a:pPr marL="342900" indent="-342900" algn="ctr">
              <a:spcBef>
                <a:spcPts val="600"/>
              </a:spcBef>
            </a:pPr>
            <a:r>
              <a:rPr lang="zh-CN" altLang="en-US" sz="2000" dirty="0">
                <a:solidFill>
                  <a:schemeClr val="bg1"/>
                </a:solidFill>
                <a:latin typeface="Arial Narrow" panose="020B0606020202030204" pitchFamily="34" charset="0"/>
              </a:rPr>
              <a:t>与单焦点厚度相似</a:t>
            </a:r>
            <a:endParaRPr lang="en-US" altLang="zh-CN" sz="2000" dirty="0">
              <a:solidFill>
                <a:schemeClr val="bg1"/>
              </a:solidFill>
              <a:latin typeface="Arial Narrow" panose="020B0606020202030204" pitchFamily="34" charset="0"/>
            </a:endParaRPr>
          </a:p>
          <a:p>
            <a:pPr marL="342900" indent="-342900" algn="ctr">
              <a:spcBef>
                <a:spcPts val="600"/>
              </a:spcBef>
            </a:pPr>
            <a:endParaRPr lang="en-GB" altLang="en-US" sz="2000" dirty="0">
              <a:solidFill>
                <a:schemeClr val="bg1"/>
              </a:solidFill>
              <a:latin typeface="Arial Narrow" panose="020B0606020202030204" pitchFamily="34" charset="0"/>
            </a:endParaRPr>
          </a:p>
          <a:p>
            <a:pPr marL="342900" indent="-342900" algn="ctr"/>
            <a:r>
              <a:rPr lang="zh-CN" altLang="en-US" sz="2000" dirty="0">
                <a:solidFill>
                  <a:schemeClr val="bg1"/>
                </a:solidFill>
                <a:latin typeface="Arial Narrow" panose="020B0606020202030204" pitchFamily="34" charset="0"/>
              </a:rPr>
              <a:t>前表面通常为中央看远</a:t>
            </a:r>
            <a:endParaRPr lang="en-GB" altLang="en-US" sz="2000" dirty="0">
              <a:solidFill>
                <a:schemeClr val="bg1"/>
              </a:solidFill>
              <a:latin typeface="Arial Narrow" panose="020B0606020202030204" pitchFamily="34" charset="0"/>
            </a:endParaRPr>
          </a:p>
          <a:p>
            <a:pPr marL="342900" indent="-342900" algn="ctr"/>
            <a:r>
              <a:rPr lang="en-GB" altLang="en-US" sz="2000" dirty="0">
                <a:solidFill>
                  <a:schemeClr val="bg1"/>
                </a:solidFill>
                <a:latin typeface="Arial Narrow" panose="020B0606020202030204" pitchFamily="34" charset="0"/>
              </a:rPr>
              <a:t>Maxim, Quasar </a:t>
            </a:r>
          </a:p>
          <a:p>
            <a:pPr marL="342900" indent="-342900" algn="ctr"/>
            <a:endParaRPr lang="en-GB" altLang="en-US" sz="2000" dirty="0">
              <a:solidFill>
                <a:schemeClr val="bg1"/>
              </a:solidFill>
              <a:latin typeface="Arial Narrow" panose="020B0606020202030204" pitchFamily="34" charset="0"/>
            </a:endParaRPr>
          </a:p>
          <a:p>
            <a:pPr marL="342900" indent="-342900" algn="ctr"/>
            <a:endParaRPr lang="en-GB" altLang="en-US" sz="2000" dirty="0">
              <a:solidFill>
                <a:schemeClr val="bg1"/>
              </a:solidFill>
              <a:latin typeface="Arial Narrow" panose="020B0606020202030204" pitchFamily="34" charset="0"/>
            </a:endParaRPr>
          </a:p>
          <a:p>
            <a:pPr marL="342900" indent="-342900" algn="ctr"/>
            <a:r>
              <a:rPr lang="zh-CN" altLang="en-US" sz="2000" dirty="0">
                <a:solidFill>
                  <a:schemeClr val="bg1"/>
                </a:solidFill>
                <a:latin typeface="Arial Narrow" panose="020B0606020202030204" pitchFamily="34" charset="0"/>
              </a:rPr>
              <a:t>后表面通常为中央看远</a:t>
            </a:r>
            <a:endParaRPr lang="en-GB" altLang="en-US" sz="2000" dirty="0">
              <a:solidFill>
                <a:schemeClr val="bg1"/>
              </a:solidFill>
              <a:latin typeface="Arial Narrow" panose="020B0606020202030204" pitchFamily="34" charset="0"/>
            </a:endParaRPr>
          </a:p>
          <a:p>
            <a:pPr marL="742950" lvl="1" indent="-285750" algn="ctr"/>
            <a:r>
              <a:rPr lang="en-GB" altLang="en-US" sz="1600" i="1" dirty="0">
                <a:solidFill>
                  <a:schemeClr val="bg1"/>
                </a:solidFill>
                <a:latin typeface="Arial Narrow" panose="020B0606020202030204" pitchFamily="34" charset="0"/>
              </a:rPr>
              <a:t>Lifestyle, Boston </a:t>
            </a:r>
            <a:r>
              <a:rPr lang="en-GB" altLang="en-US" sz="1600" i="1" dirty="0" err="1">
                <a:solidFill>
                  <a:schemeClr val="bg1"/>
                </a:solidFill>
                <a:latin typeface="Arial Narrow" panose="020B0606020202030204" pitchFamily="34" charset="0"/>
              </a:rPr>
              <a:t>Multivision</a:t>
            </a:r>
            <a:r>
              <a:rPr lang="en-GB" altLang="en-US" sz="1600" i="1" dirty="0">
                <a:solidFill>
                  <a:schemeClr val="bg1"/>
                </a:solidFill>
                <a:latin typeface="Arial Narrow" panose="020B0606020202030204" pitchFamily="34" charset="0"/>
              </a:rPr>
              <a:t>, Essential</a:t>
            </a:r>
          </a:p>
          <a:p>
            <a:pPr marL="342900" indent="-342900" algn="ctr"/>
            <a:r>
              <a:rPr lang="zh-CN" altLang="en-US" sz="2000" dirty="0">
                <a:solidFill>
                  <a:schemeClr val="bg1"/>
                </a:solidFill>
                <a:latin typeface="Arial Narrow" panose="020B0606020202030204" pitchFamily="34" charset="0"/>
              </a:rPr>
              <a:t>后表面定制非球面中央看远</a:t>
            </a:r>
            <a:endParaRPr lang="en-GB" altLang="en-US" sz="2000" dirty="0">
              <a:solidFill>
                <a:schemeClr val="bg1"/>
              </a:solidFill>
              <a:latin typeface="Arial Narrow" panose="020B0606020202030204" pitchFamily="34" charset="0"/>
            </a:endParaRPr>
          </a:p>
          <a:p>
            <a:pPr marL="742950" lvl="1" indent="-285750" algn="ctr"/>
            <a:r>
              <a:rPr lang="en-GB" altLang="en-US" sz="1600" i="1" dirty="0">
                <a:solidFill>
                  <a:schemeClr val="bg1"/>
                </a:solidFill>
                <a:latin typeface="Arial Narrow" panose="020B0606020202030204" pitchFamily="34" charset="0"/>
              </a:rPr>
              <a:t>Quasar Plus, </a:t>
            </a:r>
            <a:r>
              <a:rPr lang="en-GB" altLang="en-US" sz="1600" i="1" dirty="0" err="1">
                <a:solidFill>
                  <a:schemeClr val="bg1"/>
                </a:solidFill>
                <a:latin typeface="Arial Narrow" panose="020B0606020202030204" pitchFamily="34" charset="0"/>
              </a:rPr>
              <a:t>Vari</a:t>
            </a:r>
            <a:r>
              <a:rPr lang="en-GB" altLang="en-US" sz="1600" i="1" dirty="0">
                <a:solidFill>
                  <a:schemeClr val="bg1"/>
                </a:solidFill>
                <a:latin typeface="Arial Narrow" panose="020B0606020202030204" pitchFamily="34" charset="0"/>
              </a:rPr>
              <a:t>-vision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3" name="Rectangle 3"/>
          <p:cNvSpPr>
            <a:spLocks noGrp="1" noChangeArrowheads="1"/>
          </p:cNvSpPr>
          <p:nvPr>
            <p:ph type="body" idx="1"/>
          </p:nvPr>
        </p:nvSpPr>
        <p:spPr>
          <a:xfrm>
            <a:off x="304800" y="1828800"/>
            <a:ext cx="7772400" cy="4114800"/>
          </a:xfrm>
        </p:spPr>
        <p:txBody>
          <a:bodyPr/>
          <a:lstStyle/>
          <a:p>
            <a:pPr eaLnBrk="1" hangingPunct="1">
              <a:buFontTx/>
              <a:buNone/>
            </a:pPr>
            <a:endParaRPr lang="en-US" altLang="en-US"/>
          </a:p>
          <a:p>
            <a:pPr lvl="1" eaLnBrk="1" hangingPunct="1"/>
            <a:endParaRPr lang="nl-NL" altLang="en-US"/>
          </a:p>
        </p:txBody>
      </p:sp>
      <p:sp>
        <p:nvSpPr>
          <p:cNvPr id="1049034" name="Text Box 34"/>
          <p:cNvSpPr txBox="1">
            <a:spLocks noChangeArrowheads="1"/>
          </p:cNvSpPr>
          <p:nvPr/>
        </p:nvSpPr>
        <p:spPr bwMode="auto">
          <a:xfrm>
            <a:off x="2500313" y="981075"/>
            <a:ext cx="5959475" cy="955039"/>
          </a:xfrm>
          <a:prstGeom prst="rect">
            <a:avLst/>
          </a:prstGeom>
          <a:noFill/>
          <a:ln>
            <a:noFill/>
          </a:ln>
          <a:effec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600"/>
              </a:spcBef>
              <a:spcAft>
                <a:spcPts val="0"/>
              </a:spcAft>
              <a:buClr>
                <a:schemeClr val="bg1">
                  <a:lumMod val="50000"/>
                </a:schemeClr>
              </a:buClr>
            </a:pPr>
            <a:r>
              <a:rPr lang="zh-CN" altLang="en-US" dirty="0">
                <a:solidFill>
                  <a:srgbClr val="5C6F7B"/>
                </a:solidFill>
                <a:latin typeface="Arial" panose="020B0604020202020204" pitchFamily="34" charset="0"/>
              </a:rPr>
              <a:t>理想情况是在向下注视时有一些</a:t>
            </a:r>
            <a:r>
              <a:rPr lang="zh-CN" altLang="en-US" i="1" dirty="0">
                <a:solidFill>
                  <a:srgbClr val="5C6F7B"/>
                </a:solidFill>
                <a:latin typeface="Arial" panose="020B0604020202020204" pitchFamily="34" charset="0"/>
              </a:rPr>
              <a:t>位置切换</a:t>
            </a:r>
            <a:endParaRPr lang="en-GB" i="1" dirty="0">
              <a:solidFill>
                <a:srgbClr val="5C6F7B"/>
              </a:solidFill>
              <a:latin typeface="Arial" panose="020B0604020202020204" pitchFamily="34" charset="0"/>
            </a:endParaRPr>
          </a:p>
          <a:p>
            <a:pPr lvl="1" eaLnBrk="1" hangingPunct="1">
              <a:spcBef>
                <a:spcPts val="600"/>
              </a:spcBef>
              <a:spcAft>
                <a:spcPts val="0"/>
              </a:spcAft>
              <a:buClr>
                <a:schemeClr val="bg1">
                  <a:lumMod val="50000"/>
                </a:schemeClr>
              </a:buClr>
              <a:buFont typeface="Arial" panose="020B0604020202020204" pitchFamily="34" charset="0"/>
              <a:buChar char="•"/>
            </a:pPr>
            <a:r>
              <a:rPr lang="zh-CN" altLang="en-US" dirty="0">
                <a:solidFill>
                  <a:srgbClr val="5C6F7B"/>
                </a:solidFill>
                <a:latin typeface="Arial" panose="020B0604020202020204" pitchFamily="34" charset="0"/>
              </a:rPr>
              <a:t>一种中央视远设计有助于近距视觉</a:t>
            </a:r>
            <a:endParaRPr lang="en-GB" dirty="0">
              <a:solidFill>
                <a:srgbClr val="5C6F7B"/>
              </a:solidFill>
              <a:latin typeface="Arial" panose="020B0604020202020204" pitchFamily="34" charset="0"/>
            </a:endParaRPr>
          </a:p>
        </p:txBody>
      </p:sp>
      <p:sp>
        <p:nvSpPr>
          <p:cNvPr id="1049035" name="Text Box 10"/>
          <p:cNvSpPr txBox="1">
            <a:spLocks noChangeArrowheads="1"/>
          </p:cNvSpPr>
          <p:nvPr/>
        </p:nvSpPr>
        <p:spPr bwMode="auto">
          <a:xfrm>
            <a:off x="506413" y="5622925"/>
            <a:ext cx="3249612" cy="485140"/>
          </a:xfrm>
          <a:prstGeom prst="rect">
            <a:avLst/>
          </a:prstGeom>
          <a:noFill/>
          <a:ln w="9525">
            <a:noFill/>
            <a:miter lim="800000"/>
          </a:ln>
        </p:spPr>
        <p:txBody>
          <a:bodyPr>
            <a:spAutoFit/>
          </a:bodyPr>
          <a:lstStyle/>
          <a:p>
            <a:pPr>
              <a:spcBef>
                <a:spcPct val="50000"/>
              </a:spcBef>
            </a:pPr>
            <a:endParaRPr lang="nl-NL" altLang="en-US" sz="2400">
              <a:latin typeface="Times New Roman" panose="02020603050405020304" pitchFamily="18" charset="0"/>
            </a:endParaRPr>
          </a:p>
        </p:txBody>
      </p:sp>
      <p:sp>
        <p:nvSpPr>
          <p:cNvPr id="1049036" name="Rectangle 23"/>
          <p:cNvSpPr>
            <a:spLocks noChangeArrowheads="1"/>
          </p:cNvSpPr>
          <p:nvPr/>
        </p:nvSpPr>
        <p:spPr bwMode="auto">
          <a:xfrm>
            <a:off x="4403725" y="2505075"/>
            <a:ext cx="528638" cy="396875"/>
          </a:xfrm>
          <a:prstGeom prst="rect">
            <a:avLst/>
          </a:prstGeom>
          <a:solidFill>
            <a:srgbClr val="0070C0"/>
          </a:solidFill>
          <a:ln w="9525">
            <a:solidFill>
              <a:schemeClr val="tx1"/>
            </a:solidFill>
            <a:miter lim="800000"/>
          </a:ln>
        </p:spPr>
        <p:txBody>
          <a:bodyPr wrap="none" anchor="ctr"/>
          <a:lstStyle/>
          <a:p>
            <a:endParaRPr lang="nl-NL" altLang="en-US"/>
          </a:p>
        </p:txBody>
      </p:sp>
      <p:sp>
        <p:nvSpPr>
          <p:cNvPr id="1049037" name="Rectangle 24"/>
          <p:cNvSpPr>
            <a:spLocks noChangeArrowheads="1"/>
          </p:cNvSpPr>
          <p:nvPr/>
        </p:nvSpPr>
        <p:spPr bwMode="auto">
          <a:xfrm>
            <a:off x="4403725" y="3035300"/>
            <a:ext cx="528638" cy="398463"/>
          </a:xfrm>
          <a:prstGeom prst="rect">
            <a:avLst/>
          </a:prstGeom>
          <a:solidFill>
            <a:schemeClr val="accent1">
              <a:lumMod val="40000"/>
              <a:lumOff val="60000"/>
            </a:schemeClr>
          </a:solidFill>
          <a:ln w="9525">
            <a:solidFill>
              <a:schemeClr val="tx1"/>
            </a:solidFill>
            <a:miter lim="800000"/>
          </a:ln>
          <a:effectLst/>
        </p:spPr>
        <p:txBody>
          <a:bodyPr wrap="none" anchor="ctr"/>
          <a:lstStyle/>
          <a:p>
            <a:endParaRPr lang="nl-NL"/>
          </a:p>
        </p:txBody>
      </p:sp>
      <p:sp>
        <p:nvSpPr>
          <p:cNvPr id="1049038" name="Rectangle 25"/>
          <p:cNvSpPr>
            <a:spLocks noChangeArrowheads="1"/>
          </p:cNvSpPr>
          <p:nvPr/>
        </p:nvSpPr>
        <p:spPr bwMode="auto">
          <a:xfrm>
            <a:off x="4403725" y="3963988"/>
            <a:ext cx="528638" cy="398462"/>
          </a:xfrm>
          <a:prstGeom prst="rect">
            <a:avLst/>
          </a:prstGeom>
          <a:solidFill>
            <a:srgbClr val="FF99CC"/>
          </a:solidFill>
          <a:ln w="9525">
            <a:solidFill>
              <a:schemeClr val="tx1"/>
            </a:solidFill>
            <a:miter lim="800000"/>
          </a:ln>
        </p:spPr>
        <p:txBody>
          <a:bodyPr wrap="none" anchor="ctr"/>
          <a:lstStyle/>
          <a:p>
            <a:endParaRPr lang="nl-NL" altLang="en-US"/>
          </a:p>
        </p:txBody>
      </p:sp>
      <p:sp>
        <p:nvSpPr>
          <p:cNvPr id="1049039" name="Rectangle 26"/>
          <p:cNvSpPr>
            <a:spLocks noChangeArrowheads="1"/>
          </p:cNvSpPr>
          <p:nvPr/>
        </p:nvSpPr>
        <p:spPr bwMode="auto">
          <a:xfrm>
            <a:off x="4403725" y="4560888"/>
            <a:ext cx="528638" cy="398462"/>
          </a:xfrm>
          <a:prstGeom prst="rect">
            <a:avLst/>
          </a:prstGeom>
          <a:solidFill>
            <a:srgbClr val="FF0000"/>
          </a:solidFill>
          <a:ln w="9525">
            <a:solidFill>
              <a:schemeClr val="tx1"/>
            </a:solidFill>
            <a:miter lim="800000"/>
          </a:ln>
        </p:spPr>
        <p:txBody>
          <a:bodyPr wrap="none" anchor="ctr"/>
          <a:lstStyle/>
          <a:p>
            <a:endParaRPr lang="nl-NL" altLang="en-US"/>
          </a:p>
        </p:txBody>
      </p:sp>
      <p:sp>
        <p:nvSpPr>
          <p:cNvPr id="1049040" name="Text Box 27"/>
          <p:cNvSpPr txBox="1">
            <a:spLocks noChangeArrowheads="1"/>
          </p:cNvSpPr>
          <p:nvPr/>
        </p:nvSpPr>
        <p:spPr bwMode="auto">
          <a:xfrm>
            <a:off x="3646488" y="2597150"/>
            <a:ext cx="831850" cy="276225"/>
          </a:xfrm>
          <a:prstGeom prst="rect">
            <a:avLst/>
          </a:prstGeom>
          <a:noFill/>
          <a:ln w="9525">
            <a:noFill/>
            <a:miter lim="800000"/>
          </a:ln>
        </p:spPr>
        <p:txBody>
          <a:bodyPr>
            <a:spAutoFit/>
          </a:bodyPr>
          <a:lstStyle/>
          <a:p>
            <a:pPr>
              <a:spcBef>
                <a:spcPct val="50000"/>
              </a:spcBef>
            </a:pPr>
            <a:r>
              <a:rPr lang="zh-CN" altLang="en-US" sz="1200" dirty="0">
                <a:latin typeface="Arial" panose="020B0604020202020204" pitchFamily="34" charset="0"/>
              </a:rPr>
              <a:t>远用处方</a:t>
            </a:r>
            <a:endParaRPr lang="nl-NL" altLang="en-US" sz="1200" dirty="0">
              <a:latin typeface="Arial" panose="020B0604020202020204" pitchFamily="34" charset="0"/>
            </a:endParaRPr>
          </a:p>
        </p:txBody>
      </p:sp>
      <p:sp>
        <p:nvSpPr>
          <p:cNvPr id="1049041" name="Text Box 28"/>
          <p:cNvSpPr txBox="1">
            <a:spLocks noChangeArrowheads="1"/>
          </p:cNvSpPr>
          <p:nvPr/>
        </p:nvSpPr>
        <p:spPr bwMode="auto">
          <a:xfrm>
            <a:off x="3600450" y="4654550"/>
            <a:ext cx="831850" cy="276225"/>
          </a:xfrm>
          <a:prstGeom prst="rect">
            <a:avLst/>
          </a:prstGeom>
          <a:noFill/>
          <a:ln w="9525">
            <a:noFill/>
            <a:miter lim="800000"/>
          </a:ln>
        </p:spPr>
        <p:txBody>
          <a:bodyPr>
            <a:spAutoFit/>
          </a:bodyPr>
          <a:lstStyle/>
          <a:p>
            <a:pPr>
              <a:spcBef>
                <a:spcPct val="50000"/>
              </a:spcBef>
            </a:pPr>
            <a:r>
              <a:rPr lang="zh-CN" altLang="en-US" sz="1200" dirty="0">
                <a:latin typeface="Arial" panose="020B0604020202020204" pitchFamily="34" charset="0"/>
              </a:rPr>
              <a:t>近用处方</a:t>
            </a:r>
            <a:endParaRPr lang="nl-NL" altLang="en-US" sz="1200" dirty="0">
              <a:latin typeface="Arial" panose="020B0604020202020204" pitchFamily="34" charset="0"/>
            </a:endParaRPr>
          </a:p>
        </p:txBody>
      </p:sp>
      <p:sp>
        <p:nvSpPr>
          <p:cNvPr id="1049042" name="Text Box 29"/>
          <p:cNvSpPr txBox="1">
            <a:spLocks noChangeArrowheads="1"/>
          </p:cNvSpPr>
          <p:nvPr/>
        </p:nvSpPr>
        <p:spPr bwMode="auto">
          <a:xfrm>
            <a:off x="3886200" y="4019550"/>
            <a:ext cx="546100" cy="421640"/>
          </a:xfrm>
          <a:prstGeom prst="rect">
            <a:avLst/>
          </a:prstGeom>
          <a:noFill/>
          <a:ln w="9525">
            <a:noFill/>
            <a:miter lim="800000"/>
          </a:ln>
        </p:spPr>
        <p:txBody>
          <a:bodyPr>
            <a:spAutoFit/>
          </a:bodyPr>
          <a:lstStyle/>
          <a:p>
            <a:pPr>
              <a:spcBef>
                <a:spcPct val="50000"/>
              </a:spcBef>
            </a:pPr>
            <a:r>
              <a:rPr lang="nl-NL" altLang="en-US" sz="1400">
                <a:latin typeface="Times New Roman" panose="02020603050405020304" pitchFamily="18" charset="0"/>
              </a:rPr>
              <a:t>  </a:t>
            </a:r>
            <a:r>
              <a:rPr lang="nl-NL" altLang="en-US" sz="2000">
                <a:latin typeface="Times New Roman" panose="02020603050405020304" pitchFamily="18" charset="0"/>
              </a:rPr>
              <a:t>+</a:t>
            </a:r>
          </a:p>
        </p:txBody>
      </p:sp>
      <p:sp>
        <p:nvSpPr>
          <p:cNvPr id="1049043" name="Oval 8"/>
          <p:cNvSpPr>
            <a:spLocks noChangeArrowheads="1"/>
          </p:cNvSpPr>
          <p:nvPr/>
        </p:nvSpPr>
        <p:spPr bwMode="auto">
          <a:xfrm>
            <a:off x="3338513" y="5462588"/>
            <a:ext cx="273050" cy="250825"/>
          </a:xfrm>
          <a:prstGeom prst="ellipse">
            <a:avLst/>
          </a:prstGeom>
          <a:noFill/>
          <a:ln w="57150">
            <a:solidFill>
              <a:schemeClr val="tx1"/>
            </a:solidFill>
            <a:prstDash val="sysDot"/>
            <a:round/>
          </a:ln>
        </p:spPr>
        <p:txBody>
          <a:bodyPr wrap="none" anchor="ctr"/>
          <a:lstStyle/>
          <a:p>
            <a:endParaRPr lang="nl-NL" altLang="en-US"/>
          </a:p>
        </p:txBody>
      </p:sp>
      <p:sp>
        <p:nvSpPr>
          <p:cNvPr id="1049044" name="Tekstvak 2"/>
          <p:cNvSpPr txBox="1">
            <a:spLocks noChangeArrowheads="1"/>
          </p:cNvSpPr>
          <p:nvPr/>
        </p:nvSpPr>
        <p:spPr bwMode="auto">
          <a:xfrm>
            <a:off x="1790700" y="5435600"/>
            <a:ext cx="2460625" cy="338554"/>
          </a:xfrm>
          <a:prstGeom prst="rect">
            <a:avLst/>
          </a:prstGeom>
          <a:noFill/>
          <a:ln w="9525">
            <a:noFill/>
            <a:miter lim="800000"/>
          </a:ln>
        </p:spPr>
        <p:txBody>
          <a:bodyPr>
            <a:spAutoFit/>
          </a:bodyPr>
          <a:lstStyle/>
          <a:p>
            <a:r>
              <a:rPr lang="zh-CN" altLang="en-US" sz="1600" dirty="0">
                <a:latin typeface="Arial" panose="020B0604020202020204" pitchFamily="34" charset="0"/>
              </a:rPr>
              <a:t>瞳孔</a:t>
            </a:r>
            <a:r>
              <a:rPr lang="nl-NL" altLang="en-US" sz="1600" dirty="0">
                <a:latin typeface="Arial" panose="020B0604020202020204" pitchFamily="34" charset="0"/>
              </a:rPr>
              <a:t> Ø 4 mm</a:t>
            </a:r>
          </a:p>
        </p:txBody>
      </p:sp>
      <p:sp>
        <p:nvSpPr>
          <p:cNvPr id="1049045" name="Line 6"/>
          <p:cNvSpPr>
            <a:spLocks noChangeShapeType="1"/>
          </p:cNvSpPr>
          <p:nvPr/>
        </p:nvSpPr>
        <p:spPr bwMode="auto">
          <a:xfrm>
            <a:off x="107950" y="3749675"/>
            <a:ext cx="3609975" cy="11113"/>
          </a:xfrm>
          <a:prstGeom prst="line">
            <a:avLst/>
          </a:prstGeom>
          <a:noFill/>
          <a:ln w="9525">
            <a:solidFill>
              <a:schemeClr val="tx1"/>
            </a:solidFill>
            <a:prstDash val="dashDot"/>
            <a:round/>
          </a:ln>
        </p:spPr>
        <p:txBody>
          <a:bodyPr/>
          <a:lstStyle/>
          <a:p>
            <a:endParaRPr lang="en-US"/>
          </a:p>
        </p:txBody>
      </p:sp>
      <p:sp>
        <p:nvSpPr>
          <p:cNvPr id="1049046" name="Line 7"/>
          <p:cNvSpPr>
            <a:spLocks noChangeShapeType="1"/>
          </p:cNvSpPr>
          <p:nvPr/>
        </p:nvSpPr>
        <p:spPr bwMode="auto">
          <a:xfrm>
            <a:off x="1933575" y="2138363"/>
            <a:ext cx="0" cy="3041650"/>
          </a:xfrm>
          <a:prstGeom prst="line">
            <a:avLst/>
          </a:prstGeom>
          <a:noFill/>
          <a:ln w="9525">
            <a:solidFill>
              <a:schemeClr val="tx1"/>
            </a:solidFill>
            <a:prstDash val="dashDot"/>
            <a:round/>
          </a:ln>
        </p:spPr>
        <p:txBody>
          <a:bodyPr/>
          <a:lstStyle/>
          <a:p>
            <a:endParaRPr lang="en-US"/>
          </a:p>
        </p:txBody>
      </p:sp>
      <p:grpSp>
        <p:nvGrpSpPr>
          <p:cNvPr id="334" name="Group 1"/>
          <p:cNvGrpSpPr/>
          <p:nvPr/>
        </p:nvGrpSpPr>
        <p:grpSpPr bwMode="auto">
          <a:xfrm>
            <a:off x="731838" y="2616200"/>
            <a:ext cx="2413000" cy="2257425"/>
            <a:chOff x="790290" y="2577328"/>
            <a:chExt cx="2356513" cy="2257532"/>
          </a:xfrm>
        </p:grpSpPr>
        <p:sp>
          <p:nvSpPr>
            <p:cNvPr id="1049047" name="Oval 12"/>
            <p:cNvSpPr>
              <a:spLocks noChangeArrowheads="1"/>
            </p:cNvSpPr>
            <p:nvPr/>
          </p:nvSpPr>
          <p:spPr bwMode="auto">
            <a:xfrm>
              <a:off x="790290" y="2577328"/>
              <a:ext cx="2356513" cy="2257532"/>
            </a:xfrm>
            <a:prstGeom prst="ellipse">
              <a:avLst/>
            </a:prstGeom>
            <a:solidFill>
              <a:srgbClr val="FF0000"/>
            </a:solidFill>
            <a:ln w="9525">
              <a:solidFill>
                <a:schemeClr val="tx1"/>
              </a:solidFill>
              <a:round/>
            </a:ln>
          </p:spPr>
          <p:txBody>
            <a:bodyPr wrap="none" anchor="ctr"/>
            <a:lstStyle/>
            <a:p>
              <a:endParaRPr lang="nl-NL" altLang="en-US"/>
            </a:p>
          </p:txBody>
        </p:sp>
        <p:sp>
          <p:nvSpPr>
            <p:cNvPr id="1049048" name="Oval 13"/>
            <p:cNvSpPr>
              <a:spLocks noChangeArrowheads="1"/>
            </p:cNvSpPr>
            <p:nvPr/>
          </p:nvSpPr>
          <p:spPr bwMode="auto">
            <a:xfrm>
              <a:off x="1505660" y="3236655"/>
              <a:ext cx="925773" cy="938878"/>
            </a:xfrm>
            <a:prstGeom prst="ellipse">
              <a:avLst/>
            </a:prstGeom>
            <a:solidFill>
              <a:srgbClr val="FF99CC"/>
            </a:solidFill>
            <a:ln w="9525">
              <a:solidFill>
                <a:schemeClr val="tx1"/>
              </a:solidFill>
              <a:round/>
            </a:ln>
          </p:spPr>
          <p:txBody>
            <a:bodyPr wrap="none" anchor="ctr"/>
            <a:lstStyle/>
            <a:p>
              <a:endParaRPr lang="nl-NL" altLang="en-US"/>
            </a:p>
          </p:txBody>
        </p:sp>
        <p:sp>
          <p:nvSpPr>
            <p:cNvPr id="1049049" name="Oval 14"/>
            <p:cNvSpPr>
              <a:spLocks noChangeArrowheads="1"/>
            </p:cNvSpPr>
            <p:nvPr/>
          </p:nvSpPr>
          <p:spPr bwMode="auto">
            <a:xfrm>
              <a:off x="1590264" y="3318726"/>
              <a:ext cx="756565" cy="774737"/>
            </a:xfrm>
            <a:prstGeom prst="ellipse">
              <a:avLst/>
            </a:prstGeom>
            <a:solidFill>
              <a:schemeClr val="accent1">
                <a:lumMod val="40000"/>
                <a:lumOff val="60000"/>
              </a:schemeClr>
            </a:solidFill>
            <a:ln w="9525">
              <a:solidFill>
                <a:schemeClr val="tx1"/>
              </a:solidFill>
              <a:round/>
            </a:ln>
            <a:effectLst/>
          </p:spPr>
          <p:txBody>
            <a:bodyPr wrap="none" anchor="ctr"/>
            <a:lstStyle/>
            <a:p>
              <a:endParaRPr lang="nl-NL"/>
            </a:p>
          </p:txBody>
        </p:sp>
        <p:sp>
          <p:nvSpPr>
            <p:cNvPr id="1049050" name="Oval 15"/>
            <p:cNvSpPr>
              <a:spLocks noChangeArrowheads="1"/>
            </p:cNvSpPr>
            <p:nvPr/>
          </p:nvSpPr>
          <p:spPr bwMode="auto">
            <a:xfrm>
              <a:off x="1675257" y="3398438"/>
              <a:ext cx="586578" cy="615312"/>
            </a:xfrm>
            <a:prstGeom prst="ellipse">
              <a:avLst/>
            </a:prstGeom>
            <a:solidFill>
              <a:srgbClr val="0070C0"/>
            </a:solidFill>
            <a:ln w="9525">
              <a:solidFill>
                <a:schemeClr val="tx1"/>
              </a:solidFill>
              <a:round/>
            </a:ln>
          </p:spPr>
          <p:txBody>
            <a:bodyPr wrap="none" anchor="ctr"/>
            <a:lstStyle/>
            <a:p>
              <a:endParaRPr lang="nl-NL" altLang="en-US"/>
            </a:p>
          </p:txBody>
        </p:sp>
        <p:sp>
          <p:nvSpPr>
            <p:cNvPr id="1049051" name="Oval 32"/>
            <p:cNvSpPr>
              <a:spLocks noChangeArrowheads="1"/>
            </p:cNvSpPr>
            <p:nvPr/>
          </p:nvSpPr>
          <p:spPr bwMode="auto">
            <a:xfrm>
              <a:off x="1409668" y="3156002"/>
              <a:ext cx="1117757" cy="1100185"/>
            </a:xfrm>
            <a:prstGeom prst="ellipse">
              <a:avLst/>
            </a:prstGeom>
            <a:noFill/>
            <a:ln w="57150">
              <a:solidFill>
                <a:schemeClr val="tx1"/>
              </a:solidFill>
              <a:prstDash val="sysDot"/>
              <a:round/>
            </a:ln>
          </p:spPr>
          <p:txBody>
            <a:bodyPr wrap="none" anchor="ctr"/>
            <a:lstStyle/>
            <a:p>
              <a:endParaRPr lang="nl-NL" altLang="en-US"/>
            </a:p>
          </p:txBody>
        </p:sp>
      </p:grpSp>
      <p:sp>
        <p:nvSpPr>
          <p:cNvPr id="1049052" name="Text Box 29"/>
          <p:cNvSpPr txBox="1">
            <a:spLocks noChangeArrowheads="1"/>
          </p:cNvSpPr>
          <p:nvPr/>
        </p:nvSpPr>
        <p:spPr bwMode="auto">
          <a:xfrm>
            <a:off x="3932238" y="3044825"/>
            <a:ext cx="546100" cy="421640"/>
          </a:xfrm>
          <a:prstGeom prst="rect">
            <a:avLst/>
          </a:prstGeom>
          <a:noFill/>
          <a:ln w="9525">
            <a:noFill/>
            <a:miter lim="800000"/>
          </a:ln>
        </p:spPr>
        <p:txBody>
          <a:bodyPr>
            <a:spAutoFit/>
          </a:bodyPr>
          <a:lstStyle/>
          <a:p>
            <a:pPr>
              <a:spcBef>
                <a:spcPct val="50000"/>
              </a:spcBef>
            </a:pPr>
            <a:r>
              <a:rPr lang="nl-NL" altLang="en-US" sz="1400">
                <a:latin typeface="Times New Roman" panose="02020603050405020304" pitchFamily="18" charset="0"/>
              </a:rPr>
              <a:t>  </a:t>
            </a:r>
            <a:r>
              <a:rPr lang="nl-NL" altLang="en-US" sz="2000">
                <a:latin typeface="Times New Roman" panose="02020603050405020304" pitchFamily="18" charset="0"/>
              </a:rPr>
              <a:t>+</a:t>
            </a:r>
          </a:p>
        </p:txBody>
      </p:sp>
      <p:sp>
        <p:nvSpPr>
          <p:cNvPr id="1049053" name="Rectangle 2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透气硬镜</a:t>
            </a:r>
            <a:endParaRPr lang="en-GB" altLang="zh-CN" sz="2800" dirty="0">
              <a:solidFill>
                <a:srgbClr val="FFFF00"/>
              </a:solidFill>
              <a:latin typeface="Arial" panose="020B0604020202020204" pitchFamily="34" charset="0"/>
            </a:endParaRPr>
          </a:p>
        </p:txBody>
      </p:sp>
      <p:pic>
        <p:nvPicPr>
          <p:cNvPr id="2097228" name="Picture 1" descr="C:\Users\Suneet Eng\Desktop\B 99\Picture35.jpg"/>
          <p:cNvPicPr>
            <a:picLocks noChangeAspect="1" noChangeArrowheads="1"/>
          </p:cNvPicPr>
          <p:nvPr/>
        </p:nvPicPr>
        <p:blipFill>
          <a:blip r:embed="rId3" cstate="print"/>
          <a:srcRect/>
          <a:stretch>
            <a:fillRect/>
          </a:stretch>
        </p:blipFill>
        <p:spPr bwMode="auto">
          <a:xfrm>
            <a:off x="5286380" y="2428868"/>
            <a:ext cx="3181350" cy="281622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57" name="Rectangle 2"/>
          <p:cNvSpPr>
            <a:spLocks noGrp="1" noChangeArrowheads="1"/>
          </p:cNvSpPr>
          <p:nvPr>
            <p:ph type="body" sz="half" idx="1"/>
          </p:nvPr>
        </p:nvSpPr>
        <p:spPr>
          <a:xfrm>
            <a:off x="2339057" y="5804495"/>
            <a:ext cx="4321175" cy="504825"/>
          </a:xfrm>
        </p:spPr>
        <p:txBody>
          <a:bodyPr/>
          <a:lstStyle/>
          <a:p>
            <a:pPr algn="ctr" eaLnBrk="1" hangingPunct="1">
              <a:buFontTx/>
              <a:buNone/>
            </a:pPr>
            <a:r>
              <a:rPr lang="zh-CN" altLang="en-US" sz="2400" b="1" dirty="0"/>
              <a:t>标准的平行配适</a:t>
            </a:r>
            <a:endParaRPr lang="en-GB" sz="2400" b="1" dirty="0"/>
          </a:p>
        </p:txBody>
      </p:sp>
      <p:sp>
        <p:nvSpPr>
          <p:cNvPr id="1049058"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前表面非球面渐进多焦透气硬镜</a:t>
            </a:r>
            <a:endParaRPr lang="en-GB" sz="2800" dirty="0">
              <a:solidFill>
                <a:schemeClr val="bg1"/>
              </a:solidFill>
              <a:latin typeface="Arial" panose="020B0604020202020204" pitchFamily="34" charset="0"/>
            </a:endParaRPr>
          </a:p>
        </p:txBody>
      </p:sp>
      <p:pic>
        <p:nvPicPr>
          <p:cNvPr id="2097229" name="Picture 1" descr="C:\Users\Suneet Eng\Desktop\B 99\Picture36.jpg"/>
          <p:cNvPicPr>
            <a:picLocks noChangeAspect="1" noChangeArrowheads="1"/>
          </p:cNvPicPr>
          <p:nvPr/>
        </p:nvPicPr>
        <p:blipFill>
          <a:blip r:embed="rId3" cstate="print"/>
          <a:srcRect t="3555"/>
          <a:stretch>
            <a:fillRect/>
          </a:stretch>
        </p:blipFill>
        <p:spPr bwMode="auto">
          <a:xfrm>
            <a:off x="0" y="779719"/>
            <a:ext cx="3232625" cy="2361249"/>
          </a:xfrm>
          <a:prstGeom prst="rect">
            <a:avLst/>
          </a:prstGeom>
          <a:noFill/>
        </p:spPr>
      </p:pic>
      <p:pic>
        <p:nvPicPr>
          <p:cNvPr id="2097230" name="Picture 2" descr="C:\Users\Suneet Eng\Desktop\B 99\Picture37.jpg"/>
          <p:cNvPicPr>
            <a:picLocks noChangeAspect="1" noChangeArrowheads="1"/>
          </p:cNvPicPr>
          <p:nvPr/>
        </p:nvPicPr>
        <p:blipFill>
          <a:blip r:embed="rId4" cstate="print"/>
          <a:srcRect/>
          <a:stretch>
            <a:fillRect/>
          </a:stretch>
        </p:blipFill>
        <p:spPr bwMode="auto">
          <a:xfrm>
            <a:off x="2843808" y="3212976"/>
            <a:ext cx="3415321" cy="2520280"/>
          </a:xfrm>
          <a:prstGeom prst="rect">
            <a:avLst/>
          </a:prstGeom>
          <a:noFill/>
        </p:spPr>
      </p:pic>
      <p:pic>
        <p:nvPicPr>
          <p:cNvPr id="2097231" name="Picture 3" descr="C:\Users\Suneet Eng\Desktop\B 99\Picture38.jpg"/>
          <p:cNvPicPr>
            <a:picLocks noChangeAspect="1" noChangeArrowheads="1"/>
          </p:cNvPicPr>
          <p:nvPr/>
        </p:nvPicPr>
        <p:blipFill>
          <a:blip r:embed="rId5" cstate="print"/>
          <a:srcRect l="2885" t="3529"/>
          <a:stretch>
            <a:fillRect/>
          </a:stretch>
        </p:blipFill>
        <p:spPr bwMode="auto">
          <a:xfrm>
            <a:off x="6012161" y="742568"/>
            <a:ext cx="3131840" cy="2542416"/>
          </a:xfrm>
          <a:prstGeom prst="rect">
            <a:avLst/>
          </a:prstGeom>
          <a:noFill/>
        </p:spPr>
      </p:pic>
    </p:spTree>
  </p:cSld>
  <p:clrMapOvr>
    <a:masterClrMapping/>
  </p:clrMapOvr>
  <p:transition spd="med" advClick="0"/>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62" name="Rectangle 2"/>
          <p:cNvSpPr>
            <a:spLocks noGrp="1" noChangeArrowheads="1"/>
          </p:cNvSpPr>
          <p:nvPr>
            <p:ph type="body" sz="half" idx="1"/>
          </p:nvPr>
        </p:nvSpPr>
        <p:spPr>
          <a:xfrm>
            <a:off x="395289" y="1214438"/>
            <a:ext cx="4896791" cy="3871912"/>
          </a:xfrm>
        </p:spPr>
        <p:txBody>
          <a:bodyPr>
            <a:noAutofit/>
          </a:bodyPr>
          <a:lstStyle/>
          <a:p>
            <a:pPr eaLnBrk="1" hangingPunct="1">
              <a:spcBef>
                <a:spcPts val="600"/>
              </a:spcBef>
              <a:buClr>
                <a:schemeClr val="bg1">
                  <a:lumMod val="50000"/>
                </a:schemeClr>
              </a:buClr>
              <a:buFont typeface="Arial" panose="020B0604020202020204" pitchFamily="34" charset="0"/>
              <a:buNone/>
            </a:pPr>
            <a:r>
              <a:rPr lang="zh-CN" altLang="en-US" sz="2000" b="1" dirty="0"/>
              <a:t>有时配适图形看起来有点奇怪</a:t>
            </a:r>
            <a:r>
              <a:rPr lang="en-GB" sz="2000" b="1" dirty="0"/>
              <a:t> …</a:t>
            </a:r>
          </a:p>
          <a:p>
            <a:pPr eaLnBrk="1" hangingPunct="1">
              <a:spcBef>
                <a:spcPts val="600"/>
              </a:spcBef>
              <a:buClr>
                <a:schemeClr val="bg1">
                  <a:lumMod val="50000"/>
                </a:schemeClr>
              </a:buClr>
            </a:pPr>
            <a:r>
              <a:rPr lang="zh-CN" altLang="en-US" sz="2000" dirty="0"/>
              <a:t>中央染色液积聚</a:t>
            </a:r>
            <a:r>
              <a:rPr lang="en-GB" sz="2000" dirty="0"/>
              <a:t>! </a:t>
            </a:r>
          </a:p>
          <a:p>
            <a:pPr eaLnBrk="1" hangingPunct="1">
              <a:spcBef>
                <a:spcPts val="600"/>
              </a:spcBef>
              <a:buClr>
                <a:schemeClr val="bg1">
                  <a:lumMod val="50000"/>
                </a:schemeClr>
              </a:buClr>
            </a:pPr>
            <a:r>
              <a:rPr lang="zh-CN" altLang="en-US" sz="2000" dirty="0"/>
              <a:t>中周部平行</a:t>
            </a:r>
            <a:endParaRPr lang="en-US" altLang="zh-CN" sz="2000" dirty="0"/>
          </a:p>
          <a:p>
            <a:pPr eaLnBrk="1" hangingPunct="1">
              <a:spcBef>
                <a:spcPts val="600"/>
              </a:spcBef>
              <a:buClr>
                <a:schemeClr val="bg1">
                  <a:lumMod val="50000"/>
                </a:schemeClr>
              </a:buClr>
            </a:pPr>
            <a:endParaRPr lang="en-GB" sz="2000" dirty="0"/>
          </a:p>
          <a:p>
            <a:pPr eaLnBrk="1" hangingPunct="1">
              <a:spcBef>
                <a:spcPts val="600"/>
              </a:spcBef>
              <a:buClr>
                <a:schemeClr val="bg1">
                  <a:lumMod val="50000"/>
                </a:schemeClr>
              </a:buClr>
            </a:pPr>
            <a:r>
              <a:rPr lang="zh-CN" altLang="en-US" sz="2000" b="1" dirty="0"/>
              <a:t>可能造成框架镜模糊</a:t>
            </a:r>
            <a:endParaRPr lang="en-GB" sz="2000" b="1" dirty="0"/>
          </a:p>
          <a:p>
            <a:pPr lvl="1">
              <a:spcBef>
                <a:spcPts val="600"/>
              </a:spcBef>
              <a:spcAft>
                <a:spcPts val="600"/>
              </a:spcAft>
              <a:buClr>
                <a:schemeClr val="bg1">
                  <a:lumMod val="50000"/>
                </a:schemeClr>
              </a:buClr>
              <a:buSzPct val="83000"/>
            </a:pPr>
            <a:r>
              <a:rPr lang="zh-CN" altLang="en-US" sz="2000" dirty="0"/>
              <a:t>增加</a:t>
            </a:r>
            <a:r>
              <a:rPr lang="en-GB" sz="2000" dirty="0"/>
              <a:t>add (</a:t>
            </a:r>
            <a:r>
              <a:rPr lang="zh-CN" altLang="en-US" sz="2000" dirty="0"/>
              <a:t>陡峭度</a:t>
            </a:r>
            <a:r>
              <a:rPr lang="en-GB" sz="2000" dirty="0"/>
              <a:t>) </a:t>
            </a:r>
            <a:r>
              <a:rPr lang="zh-CN" altLang="en-US" sz="2000" dirty="0"/>
              <a:t>在某些角膜上会造成翘曲</a:t>
            </a:r>
            <a:r>
              <a:rPr lang="en-GB" sz="2000" dirty="0"/>
              <a:t>!</a:t>
            </a:r>
          </a:p>
          <a:p>
            <a:pPr lvl="2">
              <a:spcBef>
                <a:spcPts val="600"/>
              </a:spcBef>
              <a:spcAft>
                <a:spcPts val="600"/>
              </a:spcAft>
              <a:buClr>
                <a:schemeClr val="bg1">
                  <a:lumMod val="50000"/>
                </a:schemeClr>
              </a:buClr>
              <a:buSzPct val="83000"/>
            </a:pPr>
            <a:r>
              <a:rPr lang="zh-CN" altLang="en-US" sz="2000" dirty="0"/>
              <a:t>即使是高</a:t>
            </a:r>
            <a:r>
              <a:rPr lang="en-GB" sz="2000" dirty="0"/>
              <a:t>Dk</a:t>
            </a:r>
            <a:r>
              <a:rPr lang="zh-CN" altLang="en-US" sz="2000" dirty="0"/>
              <a:t>材料</a:t>
            </a:r>
            <a:r>
              <a:rPr lang="en-GB" sz="2000" dirty="0"/>
              <a:t> </a:t>
            </a:r>
          </a:p>
          <a:p>
            <a:pPr>
              <a:spcBef>
                <a:spcPts val="600"/>
              </a:spcBef>
              <a:spcAft>
                <a:spcPts val="600"/>
              </a:spcAft>
              <a:buClr>
                <a:schemeClr val="bg1">
                  <a:lumMod val="50000"/>
                </a:schemeClr>
              </a:buClr>
              <a:buSzPct val="83000"/>
            </a:pPr>
            <a:r>
              <a:rPr lang="zh-CN" altLang="en-US" sz="2000" dirty="0"/>
              <a:t>然而，它们确实看起来能提高</a:t>
            </a:r>
            <a:r>
              <a:rPr lang="zh-CN" altLang="en-US" sz="2000" i="1" dirty="0"/>
              <a:t>所有</a:t>
            </a:r>
            <a:r>
              <a:rPr lang="zh-CN" altLang="en-US" sz="2000" dirty="0"/>
              <a:t>距离的视力</a:t>
            </a:r>
            <a:endParaRPr lang="en-GB" sz="2800" dirty="0"/>
          </a:p>
        </p:txBody>
      </p:sp>
      <p:sp>
        <p:nvSpPr>
          <p:cNvPr id="1049063" name="Rectangle 7"/>
          <p:cNvSpPr>
            <a:spLocks noChangeArrowheads="1"/>
          </p:cNvSpPr>
          <p:nvPr/>
        </p:nvSpPr>
        <p:spPr bwMode="auto">
          <a:xfrm>
            <a:off x="6156325" y="1928813"/>
            <a:ext cx="2089150" cy="360362"/>
          </a:xfrm>
          <a:prstGeom prst="rect">
            <a:avLst/>
          </a:prstGeom>
          <a:noFill/>
          <a:ln w="12700">
            <a:noFill/>
            <a:miter lim="800000"/>
          </a:ln>
        </p:spPr>
        <p:txBody>
          <a:bodyPr lIns="90488" tIns="44450" rIns="90488" bIns="44450"/>
          <a:lstStyle/>
          <a:p>
            <a:pPr marL="342900" indent="-342900">
              <a:spcBef>
                <a:spcPct val="20000"/>
              </a:spcBef>
              <a:spcAft>
                <a:spcPct val="20000"/>
              </a:spcAft>
            </a:pPr>
            <a:r>
              <a:rPr lang="en-GB" altLang="en-US" sz="2400">
                <a:solidFill>
                  <a:schemeClr val="bg1"/>
                </a:solidFill>
                <a:latin typeface="Arial Narrow" panose="020B0606020202030204" pitchFamily="34" charset="0"/>
              </a:rPr>
              <a:t>Well-fitted lens</a:t>
            </a:r>
            <a:endParaRPr lang="en-GB" altLang="en-US" sz="4800">
              <a:solidFill>
                <a:schemeClr val="bg1"/>
              </a:solidFill>
            </a:endParaRPr>
          </a:p>
        </p:txBody>
      </p:sp>
      <p:sp>
        <p:nvSpPr>
          <p:cNvPr id="1049064" name="Rectangle 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后表面非球面渐进多焦透气硬镜</a:t>
            </a:r>
            <a:endParaRPr lang="en-GB" altLang="zh-CN" sz="2800" dirty="0">
              <a:solidFill>
                <a:schemeClr val="bg1"/>
              </a:solidFill>
              <a:latin typeface="Arial" panose="020B0604020202020204" pitchFamily="34" charset="0"/>
            </a:endParaRPr>
          </a:p>
        </p:txBody>
      </p:sp>
      <p:pic>
        <p:nvPicPr>
          <p:cNvPr id="2097232" name="Picture 1" descr="C:\Users\Suneet Eng\Desktop\B 99\Picture39.jpg"/>
          <p:cNvPicPr>
            <a:picLocks noChangeAspect="1" noChangeArrowheads="1"/>
          </p:cNvPicPr>
          <p:nvPr/>
        </p:nvPicPr>
        <p:blipFill>
          <a:blip r:embed="rId3" cstate="print"/>
          <a:srcRect/>
          <a:stretch>
            <a:fillRect/>
          </a:stretch>
        </p:blipFill>
        <p:spPr bwMode="auto">
          <a:xfrm>
            <a:off x="5220073" y="2006680"/>
            <a:ext cx="3563889" cy="2914489"/>
          </a:xfrm>
          <a:prstGeom prst="rect">
            <a:avLst/>
          </a:prstGeom>
          <a:noFill/>
        </p:spPr>
      </p:pic>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9062"/>
                                        </p:tgtEl>
                                        <p:attrNameLst>
                                          <p:attrName>style.visibility</p:attrName>
                                        </p:attrNameLst>
                                      </p:cBhvr>
                                      <p:to>
                                        <p:strVal val="visible"/>
                                      </p:to>
                                    </p:set>
                                    <p:animEffect transition="in" filter="wipe(up)">
                                      <p:cBhvr>
                                        <p:cTn id="7" dur="500"/>
                                        <p:tgtEl>
                                          <p:spTgt spid="1049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68" name="Text Box 8"/>
          <p:cNvSpPr txBox="1">
            <a:spLocks noChangeArrowheads="1"/>
          </p:cNvSpPr>
          <p:nvPr/>
        </p:nvSpPr>
        <p:spPr bwMode="auto">
          <a:xfrm>
            <a:off x="6578600" y="1052513"/>
            <a:ext cx="1306513" cy="701040"/>
          </a:xfrm>
          <a:prstGeom prst="rect">
            <a:avLst/>
          </a:prstGeom>
          <a:noFill/>
          <a:ln w="12700">
            <a:noFill/>
            <a:miter lim="800000"/>
          </a:ln>
        </p:spPr>
        <p:txBody>
          <a:bodyPr>
            <a:spAutoFit/>
          </a:bodyPr>
          <a:lstStyle/>
          <a:p>
            <a:pPr>
              <a:spcBef>
                <a:spcPct val="50000"/>
              </a:spcBef>
            </a:pPr>
            <a:r>
              <a:rPr lang="en-US" dirty="0">
                <a:solidFill>
                  <a:schemeClr val="bg1"/>
                </a:solidFill>
                <a:latin typeface="+mj-lt"/>
              </a:rPr>
              <a:t>Initial Map</a:t>
            </a:r>
            <a:endParaRPr lang="nl-NL" dirty="0">
              <a:solidFill>
                <a:schemeClr val="bg1"/>
              </a:solidFill>
              <a:latin typeface="+mj-lt"/>
            </a:endParaRPr>
          </a:p>
        </p:txBody>
      </p:sp>
      <p:sp>
        <p:nvSpPr>
          <p:cNvPr id="1049069" name="Rectangle 2"/>
          <p:cNvSpPr>
            <a:spLocks noGrp="1" noChangeArrowheads="1"/>
          </p:cNvSpPr>
          <p:nvPr>
            <p:ph type="body" sz="half" idx="1"/>
          </p:nvPr>
        </p:nvSpPr>
        <p:spPr>
          <a:xfrm>
            <a:off x="827088" y="3714750"/>
            <a:ext cx="3240087" cy="2214563"/>
          </a:xfrm>
        </p:spPr>
        <p:txBody>
          <a:bodyPr>
            <a:noAutofit/>
          </a:bodyPr>
          <a:lstStyle/>
          <a:p>
            <a:pPr eaLnBrk="1" hangingPunct="1">
              <a:spcBef>
                <a:spcPts val="600"/>
              </a:spcBef>
              <a:buClr>
                <a:schemeClr val="bg1">
                  <a:lumMod val="50000"/>
                </a:schemeClr>
              </a:buClr>
              <a:buFont typeface="Arial" panose="020B0604020202020204" pitchFamily="34" charset="0"/>
              <a:buNone/>
            </a:pPr>
            <a:r>
              <a:rPr lang="zh-CN" altLang="en-US" dirty="0"/>
              <a:t>视力很好</a:t>
            </a:r>
            <a:endParaRPr lang="en-GB" dirty="0"/>
          </a:p>
          <a:p>
            <a:pPr eaLnBrk="1" hangingPunct="1">
              <a:spcBef>
                <a:spcPts val="600"/>
              </a:spcBef>
              <a:buClr>
                <a:schemeClr val="bg1">
                  <a:lumMod val="50000"/>
                </a:schemeClr>
              </a:buClr>
            </a:pPr>
            <a:r>
              <a:rPr lang="en-GB" dirty="0"/>
              <a:t>6/6 &amp; N5</a:t>
            </a:r>
          </a:p>
          <a:p>
            <a:pPr eaLnBrk="1" hangingPunct="1">
              <a:spcBef>
                <a:spcPts val="600"/>
              </a:spcBef>
              <a:buClr>
                <a:schemeClr val="bg1">
                  <a:lumMod val="50000"/>
                </a:schemeClr>
              </a:buClr>
              <a:buFont typeface="Arial" panose="020B0604020202020204" pitchFamily="34" charset="0"/>
              <a:buNone/>
            </a:pPr>
            <a:r>
              <a:rPr lang="zh-CN" altLang="en-US" dirty="0"/>
              <a:t>戴镜时间</a:t>
            </a:r>
            <a:r>
              <a:rPr lang="en-GB" dirty="0"/>
              <a:t> </a:t>
            </a:r>
          </a:p>
          <a:p>
            <a:pPr eaLnBrk="1" hangingPunct="1">
              <a:spcBef>
                <a:spcPts val="600"/>
              </a:spcBef>
              <a:buClr>
                <a:schemeClr val="bg1">
                  <a:lumMod val="50000"/>
                </a:schemeClr>
              </a:buClr>
            </a:pPr>
            <a:r>
              <a:rPr lang="en-GB" dirty="0"/>
              <a:t>14-16</a:t>
            </a:r>
            <a:r>
              <a:rPr lang="zh-CN" altLang="en-US" dirty="0"/>
              <a:t>小时</a:t>
            </a:r>
            <a:r>
              <a:rPr lang="en-GB" dirty="0"/>
              <a:t>, 7/7</a:t>
            </a:r>
          </a:p>
          <a:p>
            <a:pPr eaLnBrk="1" hangingPunct="1">
              <a:spcBef>
                <a:spcPts val="600"/>
              </a:spcBef>
              <a:buClr>
                <a:schemeClr val="bg1">
                  <a:lumMod val="50000"/>
                </a:schemeClr>
              </a:buClr>
              <a:buFont typeface="Arial" panose="020B0604020202020204" pitchFamily="34" charset="0"/>
              <a:buNone/>
            </a:pPr>
            <a:r>
              <a:rPr lang="zh-CN" altLang="en-US" dirty="0"/>
              <a:t>舒适性好</a:t>
            </a:r>
            <a:endParaRPr lang="en-GB" dirty="0"/>
          </a:p>
          <a:p>
            <a:pPr eaLnBrk="1" hangingPunct="1">
              <a:spcBef>
                <a:spcPts val="600"/>
              </a:spcBef>
              <a:buClr>
                <a:schemeClr val="bg1">
                  <a:lumMod val="50000"/>
                </a:schemeClr>
              </a:buClr>
            </a:pPr>
            <a:r>
              <a:rPr lang="zh-CN" altLang="en-US" dirty="0"/>
              <a:t>摘镜后“框架模糊”</a:t>
            </a:r>
            <a:endParaRPr lang="en-GB" dirty="0"/>
          </a:p>
        </p:txBody>
      </p:sp>
      <p:sp>
        <p:nvSpPr>
          <p:cNvPr id="1049070" name="Rectangle 1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后表面非球面渐进多焦透气硬镜</a:t>
            </a:r>
            <a:endParaRPr lang="en-GB" altLang="zh-CN" sz="2800" dirty="0">
              <a:solidFill>
                <a:schemeClr val="bg1"/>
              </a:solidFill>
              <a:latin typeface="Arial" panose="020B0604020202020204" pitchFamily="34" charset="0"/>
            </a:endParaRPr>
          </a:p>
        </p:txBody>
      </p:sp>
      <p:pic>
        <p:nvPicPr>
          <p:cNvPr id="2097233" name="Picture 2" descr="C:\Users\Suneet Eng\Desktop\B 99\Picture41.jpg"/>
          <p:cNvPicPr>
            <a:picLocks noChangeAspect="1" noChangeArrowheads="1"/>
          </p:cNvPicPr>
          <p:nvPr/>
        </p:nvPicPr>
        <p:blipFill>
          <a:blip r:embed="rId3" cstate="print"/>
          <a:srcRect/>
          <a:stretch>
            <a:fillRect/>
          </a:stretch>
        </p:blipFill>
        <p:spPr bwMode="auto">
          <a:xfrm>
            <a:off x="4067944" y="908720"/>
            <a:ext cx="4687887" cy="3133725"/>
          </a:xfrm>
          <a:prstGeom prst="rect">
            <a:avLst/>
          </a:prstGeom>
          <a:noFill/>
        </p:spPr>
      </p:pic>
      <p:pic>
        <p:nvPicPr>
          <p:cNvPr id="2097234" name="Picture 1" descr="C:\Users\Suneet Eng\Desktop\B 99\Picture40.jpg"/>
          <p:cNvPicPr>
            <a:picLocks noChangeAspect="1" noChangeArrowheads="1"/>
          </p:cNvPicPr>
          <p:nvPr/>
        </p:nvPicPr>
        <p:blipFill>
          <a:blip r:embed="rId4" cstate="print"/>
          <a:srcRect/>
          <a:stretch>
            <a:fillRect/>
          </a:stretch>
        </p:blipFill>
        <p:spPr bwMode="auto">
          <a:xfrm>
            <a:off x="661833" y="1052736"/>
            <a:ext cx="2758039" cy="2592288"/>
          </a:xfrm>
          <a:prstGeom prst="rect">
            <a:avLst/>
          </a:prstGeom>
          <a:noFill/>
        </p:spPr>
      </p:pic>
      <p:pic>
        <p:nvPicPr>
          <p:cNvPr id="2097235" name="Picture 3" descr="C:\Users\Suneet Eng\Desktop\B 99\Picture42.jpg"/>
          <p:cNvPicPr>
            <a:picLocks noChangeAspect="1" noChangeArrowheads="1"/>
          </p:cNvPicPr>
          <p:nvPr/>
        </p:nvPicPr>
        <p:blipFill>
          <a:blip r:embed="rId5" cstate="print"/>
          <a:srcRect/>
          <a:stretch>
            <a:fillRect/>
          </a:stretch>
        </p:blipFill>
        <p:spPr bwMode="auto">
          <a:xfrm>
            <a:off x="4357686" y="4214818"/>
            <a:ext cx="1968500" cy="1957388"/>
          </a:xfrm>
          <a:prstGeom prst="rect">
            <a:avLst/>
          </a:prstGeom>
          <a:noFill/>
        </p:spPr>
      </p:pic>
      <p:pic>
        <p:nvPicPr>
          <p:cNvPr id="2097236" name="Picture 4" descr="C:\Users\Suneet Eng\Desktop\B 99\Picture43.jpg"/>
          <p:cNvPicPr>
            <a:picLocks noChangeAspect="1" noChangeArrowheads="1"/>
          </p:cNvPicPr>
          <p:nvPr/>
        </p:nvPicPr>
        <p:blipFill>
          <a:blip r:embed="rId6" cstate="print"/>
          <a:srcRect/>
          <a:stretch>
            <a:fillRect/>
          </a:stretch>
        </p:blipFill>
        <p:spPr bwMode="auto">
          <a:xfrm>
            <a:off x="6429388" y="4214818"/>
            <a:ext cx="1993900" cy="197485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9069"/>
                                        </p:tgtEl>
                                        <p:attrNameLst>
                                          <p:attrName>style.visibility</p:attrName>
                                        </p:attrNameLst>
                                      </p:cBhvr>
                                      <p:to>
                                        <p:strVal val="visible"/>
                                      </p:to>
                                    </p:set>
                                    <p:animEffect transition="in" filter="wipe(up)">
                                      <p:cBhvr>
                                        <p:cTn id="7" dur="500"/>
                                        <p:tgtEl>
                                          <p:spTgt spid="1049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69"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4" name="Rectangle 2"/>
          <p:cNvSpPr>
            <a:spLocks noGrp="1" noChangeArrowheads="1"/>
          </p:cNvSpPr>
          <p:nvPr>
            <p:ph type="body" idx="1"/>
          </p:nvPr>
        </p:nvSpPr>
        <p:spPr>
          <a:xfrm>
            <a:off x="781050" y="1143000"/>
            <a:ext cx="7577138" cy="4660900"/>
          </a:xfrm>
        </p:spPr>
        <p:txBody>
          <a:bodyPr/>
          <a:lstStyle/>
          <a:p>
            <a:pPr>
              <a:spcBef>
                <a:spcPts val="600"/>
              </a:spcBef>
              <a:spcAft>
                <a:spcPts val="600"/>
              </a:spcAft>
            </a:pPr>
            <a:r>
              <a:rPr lang="zh-CN" altLang="en-US" sz="2400" dirty="0"/>
              <a:t>注视依赖最小</a:t>
            </a:r>
            <a:endParaRPr lang="en-GB" altLang="en-US" sz="2400" dirty="0"/>
          </a:p>
          <a:p>
            <a:pPr>
              <a:spcBef>
                <a:spcPts val="600"/>
              </a:spcBef>
              <a:spcAft>
                <a:spcPts val="600"/>
              </a:spcAft>
            </a:pPr>
            <a:r>
              <a:rPr lang="zh-CN" altLang="en-US" sz="2400" dirty="0"/>
              <a:t>渐进镜的作用</a:t>
            </a:r>
            <a:endParaRPr lang="en-GB" altLang="en-US" sz="2400" dirty="0"/>
          </a:p>
          <a:p>
            <a:pPr lvl="1">
              <a:spcBef>
                <a:spcPts val="600"/>
              </a:spcBef>
              <a:spcAft>
                <a:spcPts val="600"/>
              </a:spcAft>
              <a:buFont typeface="Arial" panose="020B0604020202020204" pitchFamily="34" charset="0"/>
              <a:buChar char="‒"/>
            </a:pPr>
            <a:r>
              <a:rPr lang="zh-CN" altLang="en-US" sz="2400" dirty="0"/>
              <a:t>电脑使用者</a:t>
            </a:r>
            <a:endParaRPr lang="en-GB" altLang="en-US" sz="2400" dirty="0"/>
          </a:p>
          <a:p>
            <a:pPr>
              <a:spcBef>
                <a:spcPts val="600"/>
              </a:spcBef>
              <a:spcAft>
                <a:spcPts val="600"/>
              </a:spcAft>
            </a:pPr>
            <a:r>
              <a:rPr lang="zh-CN" altLang="en-US" sz="2400" dirty="0"/>
              <a:t>与单焦点透气硬镜舒适度相当</a:t>
            </a:r>
            <a:endParaRPr lang="en-GB" altLang="en-US" sz="2400" dirty="0"/>
          </a:p>
          <a:p>
            <a:pPr>
              <a:spcBef>
                <a:spcPts val="600"/>
              </a:spcBef>
              <a:spcAft>
                <a:spcPts val="600"/>
              </a:spcAft>
            </a:pPr>
            <a:r>
              <a:rPr lang="en-GB" altLang="en-US" sz="2400" dirty="0"/>
              <a:t>3-4 mm </a:t>
            </a:r>
            <a:r>
              <a:rPr lang="zh-CN" altLang="en-US" sz="2400" dirty="0"/>
              <a:t>或更大的瞳孔较合适</a:t>
            </a:r>
            <a:endParaRPr lang="en-GB" altLang="en-US" sz="2400" dirty="0"/>
          </a:p>
          <a:p>
            <a:pPr>
              <a:spcBef>
                <a:spcPts val="600"/>
              </a:spcBef>
              <a:spcAft>
                <a:spcPts val="600"/>
              </a:spcAft>
            </a:pPr>
            <a:r>
              <a:rPr lang="zh-CN" altLang="en-US" sz="2400" dirty="0"/>
              <a:t>早到中期老视</a:t>
            </a:r>
            <a:r>
              <a:rPr lang="en-GB" altLang="en-US" sz="2400" dirty="0"/>
              <a:t> (</a:t>
            </a:r>
            <a:r>
              <a:rPr lang="zh-CN" altLang="en-US" sz="2400" dirty="0"/>
              <a:t>下加光</a:t>
            </a:r>
            <a:r>
              <a:rPr lang="en-GB" altLang="en-US" sz="2400" dirty="0"/>
              <a:t> 1.00 </a:t>
            </a:r>
            <a:r>
              <a:rPr lang="en-US" altLang="zh-CN" sz="2400" dirty="0"/>
              <a:t>-</a:t>
            </a:r>
            <a:r>
              <a:rPr lang="en-GB" altLang="en-US" sz="2400" dirty="0"/>
              <a:t> 2.50 D)</a:t>
            </a:r>
          </a:p>
          <a:p>
            <a:pPr>
              <a:spcBef>
                <a:spcPts val="600"/>
              </a:spcBef>
              <a:spcAft>
                <a:spcPts val="600"/>
              </a:spcAft>
            </a:pPr>
            <a:r>
              <a:rPr lang="zh-CN" altLang="en-US" sz="2400" dirty="0"/>
              <a:t>正常立体视</a:t>
            </a:r>
            <a:endParaRPr lang="en-GB" altLang="en-US" sz="2400" dirty="0"/>
          </a:p>
          <a:p>
            <a:pPr>
              <a:spcBef>
                <a:spcPts val="600"/>
              </a:spcBef>
              <a:spcAft>
                <a:spcPts val="600"/>
              </a:spcAft>
            </a:pPr>
            <a:r>
              <a:rPr lang="zh-CN" altLang="en-US" sz="2400" dirty="0"/>
              <a:t>无像跳</a:t>
            </a:r>
            <a:endParaRPr lang="en-US" altLang="zh-CN" sz="2400" dirty="0"/>
          </a:p>
          <a:p>
            <a:pPr>
              <a:spcBef>
                <a:spcPts val="600"/>
              </a:spcBef>
              <a:spcAft>
                <a:spcPts val="600"/>
              </a:spcAft>
            </a:pPr>
            <a:r>
              <a:rPr lang="zh-CN" altLang="en-US" sz="2400" dirty="0"/>
              <a:t>比交替视型透气硬镜设计更容易验配</a:t>
            </a:r>
            <a:endParaRPr lang="en-GB" altLang="en-US" sz="2400" dirty="0"/>
          </a:p>
        </p:txBody>
      </p:sp>
      <p:sp>
        <p:nvSpPr>
          <p:cNvPr id="1049075"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同时视型渐进多焦透气硬镜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优点</a:t>
            </a:r>
            <a:endParaRPr lang="en-GB" sz="2800" dirty="0">
              <a:solidFill>
                <a:srgbClr val="FFFF00"/>
              </a:solidFill>
              <a:latin typeface="Arial" panose="020B0604020202020204" pitchFamily="34" charset="0"/>
            </a:endParaRPr>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6" name="Rectangle 1026"/>
          <p:cNvSpPr>
            <a:spLocks noGrp="1" noChangeArrowheads="1"/>
          </p:cNvSpPr>
          <p:nvPr>
            <p:ph type="body" idx="1"/>
          </p:nvPr>
        </p:nvSpPr>
        <p:spPr>
          <a:xfrm>
            <a:off x="611188" y="1198563"/>
            <a:ext cx="7604125" cy="4516437"/>
          </a:xfrm>
        </p:spPr>
        <p:txBody>
          <a:bodyPr/>
          <a:lstStyle/>
          <a:p>
            <a:pPr>
              <a:spcBef>
                <a:spcPts val="600"/>
              </a:spcBef>
              <a:spcAft>
                <a:spcPts val="600"/>
              </a:spcAft>
            </a:pPr>
            <a:r>
              <a:rPr lang="zh-CN" altLang="en-US" sz="2400" dirty="0"/>
              <a:t>难以达到高下加光度</a:t>
            </a:r>
            <a:r>
              <a:rPr lang="en-GB" altLang="en-US" sz="2400" dirty="0"/>
              <a:t> (&gt;2.50 D)</a:t>
            </a:r>
          </a:p>
          <a:p>
            <a:pPr lvl="1">
              <a:spcBef>
                <a:spcPts val="600"/>
              </a:spcBef>
              <a:spcAft>
                <a:spcPts val="600"/>
              </a:spcAft>
            </a:pPr>
            <a:r>
              <a:rPr lang="zh-CN" altLang="en-US" sz="2400" dirty="0"/>
              <a:t>加戴框架镜</a:t>
            </a:r>
            <a:endParaRPr lang="en-GB" altLang="en-US" sz="2400" dirty="0"/>
          </a:p>
          <a:p>
            <a:pPr lvl="1">
              <a:spcBef>
                <a:spcPts val="600"/>
              </a:spcBef>
              <a:spcAft>
                <a:spcPts val="600"/>
              </a:spcAft>
            </a:pPr>
            <a:r>
              <a:rPr lang="zh-CN" altLang="en-US" sz="2400" dirty="0"/>
              <a:t>或改良型单眼视</a:t>
            </a:r>
            <a:endParaRPr lang="en-GB" altLang="en-US" sz="2400" i="1" dirty="0"/>
          </a:p>
          <a:p>
            <a:pPr>
              <a:spcBef>
                <a:spcPts val="600"/>
              </a:spcBef>
              <a:spcAft>
                <a:spcPts val="600"/>
              </a:spcAft>
            </a:pPr>
            <a:r>
              <a:rPr lang="zh-CN" altLang="en-US" sz="2400" dirty="0"/>
              <a:t>损失部分对比度的视觉妥协</a:t>
            </a:r>
            <a:endParaRPr lang="en-GB" altLang="en-US" sz="2400" dirty="0"/>
          </a:p>
          <a:p>
            <a:pPr>
              <a:spcBef>
                <a:spcPts val="600"/>
              </a:spcBef>
              <a:spcAft>
                <a:spcPts val="600"/>
              </a:spcAft>
            </a:pPr>
            <a:r>
              <a:rPr lang="zh-CN" altLang="en-US" sz="2400" dirty="0"/>
              <a:t>可能难以获得需要的中心定位</a:t>
            </a:r>
            <a:endParaRPr lang="en-GB" altLang="en-US" sz="2400" dirty="0"/>
          </a:p>
          <a:p>
            <a:pPr>
              <a:spcBef>
                <a:spcPts val="600"/>
              </a:spcBef>
              <a:spcAft>
                <a:spcPts val="600"/>
              </a:spcAft>
            </a:pPr>
            <a:r>
              <a:rPr lang="zh-CN" altLang="en-US" sz="2400" dirty="0"/>
              <a:t>后表面非球面</a:t>
            </a:r>
            <a:endParaRPr lang="en-GB" altLang="en-US" sz="2400" dirty="0"/>
          </a:p>
          <a:p>
            <a:pPr lvl="1">
              <a:spcBef>
                <a:spcPts val="600"/>
              </a:spcBef>
              <a:spcAft>
                <a:spcPts val="600"/>
              </a:spcAft>
            </a:pPr>
            <a:r>
              <a:rPr lang="zh-CN" altLang="en-US" sz="2400" dirty="0"/>
              <a:t>高下加光的框架镜模糊</a:t>
            </a:r>
            <a:endParaRPr lang="en-GB" altLang="en-US" sz="2400" dirty="0"/>
          </a:p>
          <a:p>
            <a:pPr lvl="1">
              <a:spcBef>
                <a:spcPts val="600"/>
              </a:spcBef>
              <a:spcAft>
                <a:spcPts val="600"/>
              </a:spcAft>
            </a:pPr>
            <a:r>
              <a:rPr lang="zh-CN" altLang="en-US" sz="2400" dirty="0"/>
              <a:t>不提供后表面环曲面设计</a:t>
            </a:r>
            <a:endParaRPr lang="en-GB" altLang="en-US" sz="2400" dirty="0"/>
          </a:p>
        </p:txBody>
      </p:sp>
      <p:sp>
        <p:nvSpPr>
          <p:cNvPr id="1049077"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同时视型渐进多焦透气硬镜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缺点</a:t>
            </a:r>
            <a:endParaRPr lang="en-GB" altLang="zh-CN" sz="2800" dirty="0">
              <a:solidFill>
                <a:srgbClr val="FFFF00"/>
              </a:solidFill>
              <a:latin typeface="Arial" panose="020B0604020202020204" pitchFamily="34" charset="0"/>
            </a:endParaRPr>
          </a:p>
        </p:txBody>
      </p:sp>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8" name="Rectangle 2"/>
          <p:cNvSpPr>
            <a:spLocks noChangeArrowheads="1"/>
          </p:cNvSpPr>
          <p:nvPr/>
        </p:nvSpPr>
        <p:spPr bwMode="auto">
          <a:xfrm>
            <a:off x="1214438" y="1052513"/>
            <a:ext cx="6604000" cy="1800225"/>
          </a:xfrm>
          <a:prstGeom prst="rect">
            <a:avLst/>
          </a:prstGeom>
          <a:noFill/>
          <a:ln w="12700">
            <a:noFill/>
            <a:miter lim="800000"/>
          </a:ln>
        </p:spPr>
        <p:txBody>
          <a:bodyPr lIns="90488" tIns="44450" rIns="90488" bIns="44450"/>
          <a:lstStyle/>
          <a:p>
            <a:pPr marL="342900" indent="-342900">
              <a:spcBef>
                <a:spcPts val="600"/>
              </a:spcBef>
              <a:spcAft>
                <a:spcPts val="600"/>
              </a:spcAft>
              <a:buClr>
                <a:srgbClr val="C00000"/>
              </a:buClr>
            </a:pPr>
            <a:r>
              <a:rPr lang="zh-CN" altLang="en-US" sz="2400" b="1" dirty="0">
                <a:solidFill>
                  <a:srgbClr val="5C6F7B"/>
                </a:solidFill>
                <a:latin typeface="Arial" panose="020B0604020202020204" pitchFamily="34" charset="0"/>
              </a:rPr>
              <a:t>良好的镜片中心定位是成功的关键</a:t>
            </a:r>
            <a:endParaRPr lang="en-GB" sz="2400" b="1" dirty="0">
              <a:solidFill>
                <a:srgbClr val="5C6F7B"/>
              </a:solidFill>
              <a:latin typeface="Arial" panose="020B0604020202020204" pitchFamily="34" charset="0"/>
            </a:endParaRPr>
          </a:p>
          <a:p>
            <a:pPr marL="285750" indent="-285750">
              <a:spcBef>
                <a:spcPts val="600"/>
              </a:spcBef>
              <a:spcAft>
                <a:spcPts val="600"/>
              </a:spcAft>
              <a:buClr>
                <a:schemeClr val="bg1">
                  <a:lumMod val="50000"/>
                </a:schemeClr>
              </a:buClr>
              <a:buFont typeface="Arial" panose="020B0604020202020204" pitchFamily="34" charset="0"/>
              <a:buChar char="•"/>
            </a:pPr>
            <a:r>
              <a:rPr lang="en-GB" sz="2400"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非球面属性随配适不良而改变</a:t>
            </a:r>
            <a:endParaRPr lang="en-GB" sz="2400" dirty="0">
              <a:solidFill>
                <a:srgbClr val="5C6F7B"/>
              </a:solidFill>
              <a:latin typeface="Arial" panose="020B0604020202020204" pitchFamily="34" charset="0"/>
            </a:endParaRPr>
          </a:p>
          <a:p>
            <a:pPr marL="342900" indent="-342900">
              <a:spcBef>
                <a:spcPts val="600"/>
              </a:spcBef>
              <a:spcAft>
                <a:spcPts val="600"/>
              </a:spcAft>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rPr>
              <a:t>透气硬镜的阅读效果通常较好，因为在向下注视时总会有一些切换视效果</a:t>
            </a:r>
            <a:r>
              <a:rPr lang="en-GB" sz="2400" dirty="0">
                <a:solidFill>
                  <a:srgbClr val="5C6F7B"/>
                </a:solidFill>
                <a:latin typeface="Arial" panose="020B0604020202020204" pitchFamily="34" charset="0"/>
              </a:rPr>
              <a:t> </a:t>
            </a:r>
          </a:p>
          <a:p>
            <a:pPr marL="342900" indent="-342900">
              <a:lnSpc>
                <a:spcPct val="140000"/>
              </a:lnSpc>
              <a:spcBef>
                <a:spcPct val="20000"/>
              </a:spcBef>
              <a:spcAft>
                <a:spcPct val="20000"/>
              </a:spcAft>
              <a:buFont typeface="Wingdings" panose="05000000000000000000" pitchFamily="2" charset="2"/>
              <a:buChar char="§"/>
            </a:pPr>
            <a:endParaRPr lang="en-GB" sz="3600" dirty="0">
              <a:solidFill>
                <a:srgbClr val="5C6F7B"/>
              </a:solidFill>
              <a:cs typeface="Arial" panose="020B0604020202020204" pitchFamily="34" charset="0"/>
            </a:endParaRPr>
          </a:p>
        </p:txBody>
      </p:sp>
      <p:sp>
        <p:nvSpPr>
          <p:cNvPr id="1049079"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接触镜验配</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中心定位</a:t>
            </a:r>
            <a:endParaRPr lang="en-GB" sz="2800" dirty="0">
              <a:solidFill>
                <a:srgbClr val="FFFF00"/>
              </a:solidFill>
              <a:latin typeface="Arial" panose="020B0604020202020204" pitchFamily="34" charset="0"/>
            </a:endParaRPr>
          </a:p>
        </p:txBody>
      </p:sp>
      <p:pic>
        <p:nvPicPr>
          <p:cNvPr id="2097237" name="Picture 2" descr="C:\Users\Suneet Eng\Desktop\B 99\Picture45.jpg"/>
          <p:cNvPicPr>
            <a:picLocks noChangeAspect="1" noChangeArrowheads="1"/>
          </p:cNvPicPr>
          <p:nvPr/>
        </p:nvPicPr>
        <p:blipFill>
          <a:blip r:embed="rId3" cstate="print"/>
          <a:srcRect/>
          <a:stretch>
            <a:fillRect/>
          </a:stretch>
        </p:blipFill>
        <p:spPr bwMode="auto">
          <a:xfrm>
            <a:off x="4643438" y="3143248"/>
            <a:ext cx="3486150" cy="2822575"/>
          </a:xfrm>
          <a:prstGeom prst="rect">
            <a:avLst/>
          </a:prstGeom>
          <a:noFill/>
        </p:spPr>
      </p:pic>
      <p:pic>
        <p:nvPicPr>
          <p:cNvPr id="2097238" name="Picture 1" descr="C:\Users\Suneet Eng\Desktop\B 99\Picture44.jpg"/>
          <p:cNvPicPr>
            <a:picLocks noChangeAspect="1" noChangeArrowheads="1"/>
          </p:cNvPicPr>
          <p:nvPr/>
        </p:nvPicPr>
        <p:blipFill>
          <a:blip r:embed="rId4" cstate="print"/>
          <a:srcRect/>
          <a:stretch>
            <a:fillRect/>
          </a:stretch>
        </p:blipFill>
        <p:spPr bwMode="auto">
          <a:xfrm>
            <a:off x="928662" y="3143248"/>
            <a:ext cx="3402013" cy="28225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3"/>
          <p:cNvSpPr>
            <a:spLocks noGrp="1"/>
          </p:cNvSpPr>
          <p:nvPr>
            <p:ph type="title"/>
          </p:nvPr>
        </p:nvSpPr>
        <p:spPr bwMode="auto">
          <a:xfrm>
            <a:off x="152400" y="115888"/>
            <a:ext cx="8839200" cy="685800"/>
          </a:xfrm>
          <a:noFill/>
          <a:ln>
            <a:miter lim="800000"/>
          </a:ln>
        </p:spPr>
        <p:txBody>
          <a:bodyPr vert="horz" wrap="square" lIns="91440" tIns="45720" rIns="91440" bIns="45720" numCol="1" anchor="t" anchorCtr="0" compatLnSpc="1">
            <a:normAutofit fontScale="90000"/>
          </a:bodyPr>
          <a:lstStyle/>
          <a:p>
            <a:pPr eaLnBrk="1" hangingPunct="1"/>
            <a:r>
              <a:rPr lang="zh-CN" altLang="en-GB"/>
              <a:t>老</a:t>
            </a:r>
            <a:r>
              <a:rPr lang="en-US" altLang="zh-CN"/>
              <a:t>...</a:t>
            </a:r>
            <a:r>
              <a:rPr lang="zh-CN" altLang="en-US"/>
              <a:t>什么</a:t>
            </a:r>
            <a:r>
              <a:rPr lang="en-GB"/>
              <a:t>?</a:t>
            </a:r>
            <a:br>
              <a:rPr lang="en-GB"/>
            </a:br>
            <a:endParaRPr lang="en-US"/>
          </a:p>
        </p:txBody>
      </p:sp>
      <p:sp>
        <p:nvSpPr>
          <p:cNvPr id="1048625" name="Content Placeholder 4"/>
          <p:cNvSpPr>
            <a:spLocks noGrp="1"/>
          </p:cNvSpPr>
          <p:nvPr>
            <p:ph idx="1"/>
          </p:nvPr>
        </p:nvSpPr>
        <p:spPr>
          <a:xfrm>
            <a:off x="296863" y="1422400"/>
            <a:ext cx="8596312" cy="4167188"/>
          </a:xfrm>
        </p:spPr>
        <p:txBody>
          <a:bodyPr/>
          <a:lstStyle/>
          <a:p>
            <a:pPr eaLnBrk="1" hangingPunct="1">
              <a:spcBef>
                <a:spcPct val="0"/>
              </a:spcBef>
            </a:pPr>
            <a:r>
              <a:rPr lang="zh-CN" altLang="en-GB" sz="2000" b="1" dirty="0"/>
              <a:t>老视（</a:t>
            </a:r>
            <a:r>
              <a:rPr lang="en-GB" altLang="en-US" sz="2000" b="1" dirty="0"/>
              <a:t>Presbyopia</a:t>
            </a:r>
            <a:r>
              <a:rPr lang="zh-CN" altLang="en-GB" sz="2000" b="1" dirty="0"/>
              <a:t>）</a:t>
            </a:r>
            <a:r>
              <a:rPr lang="en-GB" altLang="en-US" sz="2000" dirty="0"/>
              <a:t> </a:t>
            </a:r>
            <a:r>
              <a:rPr lang="zh-CN" altLang="en-GB" sz="2000" dirty="0"/>
              <a:t>来源于希腊词汇</a:t>
            </a:r>
            <a:r>
              <a:rPr lang="en-GB" altLang="en-US" sz="2000" dirty="0"/>
              <a:t> </a:t>
            </a:r>
            <a:r>
              <a:rPr lang="en-GB" altLang="en-US" sz="2000" dirty="0" err="1"/>
              <a:t>presbys</a:t>
            </a:r>
            <a:r>
              <a:rPr lang="en-GB" altLang="en-US" sz="2000" dirty="0"/>
              <a:t>, </a:t>
            </a:r>
            <a:r>
              <a:rPr lang="zh-CN" altLang="en-GB" sz="2000" dirty="0"/>
              <a:t>意为</a:t>
            </a:r>
            <a:r>
              <a:rPr lang="en-US" altLang="zh-CN" sz="2000" dirty="0"/>
              <a:t>“</a:t>
            </a:r>
            <a:r>
              <a:rPr lang="zh-CN" altLang="en-US" sz="2000" dirty="0"/>
              <a:t>老的眼睛</a:t>
            </a:r>
            <a:r>
              <a:rPr lang="en-US" altLang="zh-CN" sz="2000" dirty="0"/>
              <a:t>”</a:t>
            </a:r>
            <a:endParaRPr lang="en-GB" altLang="en-US" sz="2000" dirty="0"/>
          </a:p>
          <a:p>
            <a:pPr lvl="1" eaLnBrk="1" hangingPunct="1">
              <a:spcBef>
                <a:spcPct val="0"/>
              </a:spcBef>
              <a:buFont typeface="Arial" panose="020B0604020202020204" pitchFamily="34" charset="0"/>
              <a:buChar char="‒"/>
            </a:pPr>
            <a:r>
              <a:rPr lang="zh-CN" altLang="en-GB" sz="2000" dirty="0"/>
              <a:t>患者不想听到 </a:t>
            </a:r>
            <a:endParaRPr lang="zh-CN" altLang="en-US"/>
          </a:p>
          <a:p>
            <a:pPr eaLnBrk="1" hangingPunct="1">
              <a:spcBef>
                <a:spcPct val="0"/>
              </a:spcBef>
            </a:pPr>
            <a:endParaRPr lang="en-GB" altLang="en-US" sz="2000" dirty="0"/>
          </a:p>
          <a:p>
            <a:pPr eaLnBrk="1" hangingPunct="1">
              <a:spcBef>
                <a:spcPct val="0"/>
              </a:spcBef>
            </a:pPr>
            <a:r>
              <a:rPr lang="zh-CN" altLang="en-GB" sz="2000" dirty="0"/>
              <a:t>新诊断出老视的患者仍然觉得自己很年轻很健康</a:t>
            </a:r>
            <a:r>
              <a:rPr lang="en-GB" altLang="en-US" sz="2000" dirty="0"/>
              <a:t>, </a:t>
            </a:r>
            <a:r>
              <a:rPr lang="zh-CN" altLang="en-GB" sz="2000" dirty="0"/>
              <a:t>经常表现得好像他们是第一个经历这种挑战的人</a:t>
            </a:r>
            <a:r>
              <a:rPr lang="en-GB" altLang="en-US" sz="2000" dirty="0"/>
              <a:t> </a:t>
            </a:r>
          </a:p>
          <a:p>
            <a:pPr eaLnBrk="1" hangingPunct="1">
              <a:spcBef>
                <a:spcPct val="0"/>
              </a:spcBef>
            </a:pPr>
            <a:endParaRPr lang="en-GB" altLang="en-US" sz="2000" dirty="0"/>
          </a:p>
          <a:p>
            <a:pPr eaLnBrk="1" hangingPunct="1">
              <a:spcBef>
                <a:spcPct val="0"/>
              </a:spcBef>
            </a:pPr>
            <a:r>
              <a:rPr lang="zh-CN" altLang="en-GB" sz="2000" dirty="0"/>
              <a:t>老视会</a:t>
            </a:r>
            <a:r>
              <a:rPr lang="zh-CN" altLang="en-GB" sz="2000" b="1" dirty="0"/>
              <a:t>逐渐影响到每一个人，</a:t>
            </a:r>
            <a:r>
              <a:rPr lang="zh-CN" altLang="en-GB" sz="2000" dirty="0"/>
              <a:t>但是在</a:t>
            </a:r>
            <a:r>
              <a:rPr lang="zh-CN" altLang="en-US" sz="2000" dirty="0"/>
              <a:t>被</a:t>
            </a:r>
            <a:r>
              <a:rPr lang="zh-CN" altLang="en-GB" sz="2000" dirty="0"/>
              <a:t>诊断</a:t>
            </a:r>
            <a:r>
              <a:rPr lang="zh-CN" altLang="en-US" sz="2000" dirty="0"/>
              <a:t>当时</a:t>
            </a:r>
            <a:r>
              <a:rPr lang="zh-CN" altLang="en-GB" sz="2000" dirty="0"/>
              <a:t>，几乎无人了解老视</a:t>
            </a:r>
            <a:r>
              <a:rPr lang="en-GB" altLang="en-US" sz="2000" dirty="0"/>
              <a:t> </a:t>
            </a:r>
          </a:p>
          <a:p>
            <a:pPr eaLnBrk="1" hangingPunct="1">
              <a:spcBef>
                <a:spcPct val="0"/>
              </a:spcBef>
            </a:pPr>
            <a:endParaRPr lang="en-GB" altLang="en-US" sz="2000" dirty="0"/>
          </a:p>
          <a:p>
            <a:pPr eaLnBrk="1" hangingPunct="1">
              <a:spcBef>
                <a:spcPct val="0"/>
              </a:spcBef>
            </a:pPr>
            <a:r>
              <a:rPr lang="zh-CN" altLang="en-GB" sz="2000" dirty="0"/>
              <a:t>老</a:t>
            </a:r>
            <a:r>
              <a:rPr lang="zh-CN" altLang="en-US" sz="2000" dirty="0"/>
              <a:t>视</a:t>
            </a:r>
            <a:r>
              <a:rPr lang="zh-CN" altLang="en-GB" sz="2000" dirty="0"/>
              <a:t>研究报告表明</a:t>
            </a:r>
            <a:r>
              <a:rPr lang="en-GB" altLang="en-US" sz="2000" dirty="0"/>
              <a:t> </a:t>
            </a:r>
          </a:p>
          <a:p>
            <a:pPr lvl="1" eaLnBrk="1" hangingPunct="1">
              <a:spcBef>
                <a:spcPct val="0"/>
              </a:spcBef>
            </a:pPr>
            <a:r>
              <a:rPr lang="en-GB" altLang="en-US" sz="2000" dirty="0">
                <a:sym typeface="+mn-ea"/>
              </a:rPr>
              <a:t>40-44</a:t>
            </a:r>
            <a:r>
              <a:rPr lang="zh-CN" altLang="en-GB" sz="2000" dirty="0">
                <a:sym typeface="+mn-ea"/>
              </a:rPr>
              <a:t>岁的人群中</a:t>
            </a:r>
            <a:r>
              <a:rPr lang="zh-CN" altLang="en-GB" sz="2000" dirty="0"/>
              <a:t>只有</a:t>
            </a:r>
            <a:r>
              <a:rPr lang="en-GB" altLang="en-US" sz="2000" dirty="0"/>
              <a:t>17%</a:t>
            </a:r>
            <a:r>
              <a:rPr lang="zh-CN" altLang="en-GB" sz="2000" dirty="0"/>
              <a:t>了解过</a:t>
            </a:r>
            <a:r>
              <a:rPr lang="en-US" altLang="zh-CN" sz="2000" dirty="0"/>
              <a:t>“</a:t>
            </a:r>
            <a:r>
              <a:rPr lang="zh-CN" altLang="en-US" sz="2000" dirty="0"/>
              <a:t>老视</a:t>
            </a:r>
            <a:r>
              <a:rPr lang="en-US" altLang="zh-CN" sz="2000" dirty="0"/>
              <a:t>”</a:t>
            </a:r>
            <a:r>
              <a:rPr lang="zh-CN" altLang="en-US" sz="2000" dirty="0"/>
              <a:t>一词</a:t>
            </a:r>
            <a:endParaRPr lang="en-GB" altLang="en-US" sz="2000" dirty="0"/>
          </a:p>
          <a:p>
            <a:pPr lvl="1" eaLnBrk="1" hangingPunct="1">
              <a:spcBef>
                <a:spcPct val="0"/>
              </a:spcBef>
            </a:pPr>
            <a:r>
              <a:rPr lang="zh-CN" altLang="en-GB" sz="2000" dirty="0">
                <a:sym typeface="+mn-ea"/>
              </a:rPr>
              <a:t>而</a:t>
            </a:r>
            <a:r>
              <a:rPr lang="en-GB" altLang="en-US" sz="2000" dirty="0">
                <a:sym typeface="+mn-ea"/>
              </a:rPr>
              <a:t>50-55</a:t>
            </a:r>
            <a:r>
              <a:rPr lang="zh-CN" altLang="en-GB" sz="2000" dirty="0">
                <a:sym typeface="+mn-ea"/>
              </a:rPr>
              <a:t>岁的人群中约有</a:t>
            </a:r>
            <a:r>
              <a:rPr lang="en-GB" altLang="en-US" sz="2000" dirty="0"/>
              <a:t>49% </a:t>
            </a:r>
          </a:p>
          <a:p>
            <a:pPr eaLnBrk="1" hangingPunct="1">
              <a:spcBef>
                <a:spcPct val="0"/>
              </a:spcBef>
            </a:pPr>
            <a:endParaRPr lang="en-GB" altLang="en-US" sz="2400" dirty="0"/>
          </a:p>
          <a:p>
            <a:pPr eaLnBrk="1" hangingPunct="1"/>
            <a:endParaRPr lang="en-GB" altLang="en-US" dirty="0"/>
          </a:p>
          <a:p>
            <a:pPr eaLnBrk="1" hangingPunct="1"/>
            <a:endParaRPr lang="en-GB" altLang="en-US" dirty="0"/>
          </a:p>
          <a:p>
            <a:pPr eaLnBrk="1" hangingPunct="1"/>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3" name="Line 5"/>
          <p:cNvSpPr>
            <a:spLocks noChangeShapeType="1"/>
          </p:cNvSpPr>
          <p:nvPr/>
        </p:nvSpPr>
        <p:spPr bwMode="auto">
          <a:xfrm>
            <a:off x="4267200" y="5410200"/>
            <a:ext cx="762000" cy="0"/>
          </a:xfrm>
          <a:prstGeom prst="line">
            <a:avLst/>
          </a:prstGeom>
          <a:noFill/>
          <a:ln w="76200">
            <a:solidFill>
              <a:schemeClr val="bg1"/>
            </a:solidFill>
            <a:round/>
            <a:tailEnd type="triangle" w="med" len="med"/>
          </a:ln>
        </p:spPr>
        <p:txBody>
          <a:bodyPr/>
          <a:lstStyle/>
          <a:p>
            <a:endParaRPr lang="en-US"/>
          </a:p>
        </p:txBody>
      </p:sp>
      <p:sp>
        <p:nvSpPr>
          <p:cNvPr id="1049084" name="Text Box 8"/>
          <p:cNvSpPr txBox="1">
            <a:spLocks noChangeArrowheads="1"/>
          </p:cNvSpPr>
          <p:nvPr/>
        </p:nvSpPr>
        <p:spPr bwMode="auto">
          <a:xfrm>
            <a:off x="-1158875" y="2936875"/>
            <a:ext cx="259080" cy="485139"/>
          </a:xfrm>
          <a:prstGeom prst="rect">
            <a:avLst/>
          </a:prstGeom>
          <a:noFill/>
          <a:ln w="9525">
            <a:noFill/>
            <a:miter lim="800000"/>
          </a:ln>
        </p:spPr>
        <p:txBody>
          <a:bodyPr wrap="none">
            <a:spAutoFit/>
          </a:bodyPr>
          <a:lstStyle/>
          <a:p>
            <a:endParaRPr lang="nl-NL" altLang="en-US" sz="2400">
              <a:latin typeface="Times New Roman" panose="02020603050405020304" pitchFamily="18" charset="0"/>
            </a:endParaRPr>
          </a:p>
        </p:txBody>
      </p:sp>
      <p:sp>
        <p:nvSpPr>
          <p:cNvPr id="1049085" name="Text Box 9"/>
          <p:cNvSpPr txBox="1">
            <a:spLocks noChangeArrowheads="1"/>
          </p:cNvSpPr>
          <p:nvPr/>
        </p:nvSpPr>
        <p:spPr bwMode="auto">
          <a:xfrm>
            <a:off x="166688" y="2571750"/>
            <a:ext cx="8763000" cy="461665"/>
          </a:xfrm>
          <a:prstGeom prst="rect">
            <a:avLst/>
          </a:prstGeom>
          <a:noFill/>
          <a:ln w="9525">
            <a:noFill/>
            <a:miter lim="800000"/>
          </a:ln>
        </p:spPr>
        <p:txBody>
          <a:bodyPr>
            <a:spAutoFit/>
          </a:bodyPr>
          <a:lstStyle/>
          <a:p>
            <a:pPr algn="ctr">
              <a:spcBef>
                <a:spcPct val="50000"/>
              </a:spcBef>
            </a:pPr>
            <a:r>
              <a:rPr lang="zh-CN" altLang="en-US" sz="2400" b="1" dirty="0">
                <a:solidFill>
                  <a:srgbClr val="5C6F7B"/>
                </a:solidFill>
                <a:latin typeface="Arial" panose="020B0604020202020204" pitchFamily="34" charset="0"/>
              </a:rPr>
              <a:t>考虑（重新）验配一个后环曲面镜片</a:t>
            </a:r>
            <a:endParaRPr lang="nl-NL" sz="2400" b="1" dirty="0">
              <a:solidFill>
                <a:srgbClr val="5C6F7B"/>
              </a:solidFill>
              <a:latin typeface="Arial" panose="020B0604020202020204" pitchFamily="34" charset="0"/>
            </a:endParaRPr>
          </a:p>
        </p:txBody>
      </p:sp>
      <p:sp>
        <p:nvSpPr>
          <p:cNvPr id="1049086" name="Rectangle 14"/>
          <p:cNvSpPr>
            <a:spLocks noChangeArrowheads="1"/>
          </p:cNvSpPr>
          <p:nvPr/>
        </p:nvSpPr>
        <p:spPr bwMode="auto">
          <a:xfrm>
            <a:off x="714375" y="908050"/>
            <a:ext cx="7643813" cy="1284288"/>
          </a:xfrm>
          <a:prstGeom prst="rect">
            <a:avLst/>
          </a:prstGeom>
          <a:noFill/>
          <a:ln>
            <a:noFill/>
          </a:ln>
          <a:effectLst/>
        </p:spPr>
        <p:txBody>
          <a:bodyPr lIns="90488" tIns="44450" rIns="90488" bIns="44450"/>
          <a:lstStyle/>
          <a:p>
            <a:pPr marL="1143000" lvl="2" indent="-228600">
              <a:spcBef>
                <a:spcPct val="20000"/>
              </a:spcBef>
              <a:buClr>
                <a:schemeClr val="bg1">
                  <a:lumMod val="50000"/>
                </a:schemeClr>
              </a:buClr>
            </a:pPr>
            <a:r>
              <a:rPr lang="zh-CN" altLang="en-US" sz="2800" b="1" dirty="0">
                <a:solidFill>
                  <a:srgbClr val="5C6F7B"/>
                </a:solidFill>
                <a:latin typeface="Arial" panose="020B0604020202020204" pitchFamily="34" charset="0"/>
              </a:rPr>
              <a:t>良好的中心定位是决定性的</a:t>
            </a:r>
            <a:endParaRPr lang="en-GB" sz="2800" b="1" dirty="0">
              <a:solidFill>
                <a:srgbClr val="5C6F7B"/>
              </a:solidFill>
              <a:latin typeface="Arial" panose="020B0604020202020204" pitchFamily="34" charset="0"/>
            </a:endParaRPr>
          </a:p>
          <a:p>
            <a:pPr marL="1143000" lvl="2" indent="-228600">
              <a:spcBef>
                <a:spcPct val="20000"/>
              </a:spcBef>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rPr>
              <a:t>未达最佳配适时视觉质量</a:t>
            </a:r>
            <a:r>
              <a:rPr lang="en-GB" sz="2400" dirty="0">
                <a:solidFill>
                  <a:srgbClr val="5C6F7B"/>
                </a:solidFill>
                <a:latin typeface="Arial" panose="020B0604020202020204" pitchFamily="34" charset="0"/>
              </a:rPr>
              <a:t> </a:t>
            </a:r>
            <a:r>
              <a:rPr lang="en-GB" sz="2400" dirty="0">
                <a:solidFill>
                  <a:srgbClr val="5C6F7B"/>
                </a:solidFill>
                <a:latin typeface="Arial" panose="020B0604020202020204"/>
                <a:cs typeface="Arial" panose="020B0604020202020204"/>
              </a:rPr>
              <a:t>↓ </a:t>
            </a:r>
            <a:endParaRPr lang="en-GB" sz="2400" dirty="0">
              <a:solidFill>
                <a:srgbClr val="5C6F7B"/>
              </a:solidFill>
              <a:latin typeface="Arial" panose="020B0604020202020204" pitchFamily="34" charset="0"/>
            </a:endParaRPr>
          </a:p>
          <a:p>
            <a:pPr marL="1143000" lvl="2" indent="-228600">
              <a:spcBef>
                <a:spcPct val="20000"/>
              </a:spcBef>
              <a:buClr>
                <a:schemeClr val="bg1">
                  <a:lumMod val="50000"/>
                </a:schemeClr>
              </a:buClr>
              <a:buFont typeface="Arial" panose="020B0604020202020204" pitchFamily="34" charset="0"/>
              <a:buChar char="•"/>
            </a:pPr>
            <a:r>
              <a:rPr lang="zh-CN" altLang="en-US" sz="2400" dirty="0">
                <a:solidFill>
                  <a:srgbClr val="5C6F7B"/>
                </a:solidFill>
                <a:latin typeface="Arial" panose="020B0604020202020204" pitchFamily="34" charset="0"/>
              </a:rPr>
              <a:t>大直径有助于中心定位</a:t>
            </a:r>
            <a:endParaRPr lang="en-GB" sz="2400" dirty="0">
              <a:solidFill>
                <a:srgbClr val="5C6F7B"/>
              </a:solidFill>
              <a:latin typeface="Arial" panose="020B0604020202020204" pitchFamily="34" charset="0"/>
            </a:endParaRPr>
          </a:p>
        </p:txBody>
      </p:sp>
      <p:sp>
        <p:nvSpPr>
          <p:cNvPr id="1049087"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接触镜验配问题</a:t>
            </a:r>
            <a:endParaRPr lang="en-GB" sz="2800" dirty="0">
              <a:solidFill>
                <a:schemeClr val="bg1"/>
              </a:solidFill>
              <a:latin typeface="Arial" panose="020B0604020202020204" pitchFamily="34" charset="0"/>
            </a:endParaRPr>
          </a:p>
        </p:txBody>
      </p:sp>
      <p:pic>
        <p:nvPicPr>
          <p:cNvPr id="2097239" name="Picture 3" descr="C:\Users\Suneet Eng\Desktop\B 99\Picture48.jpg"/>
          <p:cNvPicPr>
            <a:picLocks noChangeAspect="1" noChangeArrowheads="1"/>
          </p:cNvPicPr>
          <p:nvPr/>
        </p:nvPicPr>
        <p:blipFill>
          <a:blip r:embed="rId3" cstate="print"/>
          <a:srcRect/>
          <a:stretch>
            <a:fillRect/>
          </a:stretch>
        </p:blipFill>
        <p:spPr bwMode="auto">
          <a:xfrm>
            <a:off x="5355105" y="3284984"/>
            <a:ext cx="3465367" cy="2942234"/>
          </a:xfrm>
          <a:prstGeom prst="rect">
            <a:avLst/>
          </a:prstGeom>
          <a:noFill/>
        </p:spPr>
      </p:pic>
      <p:pic>
        <p:nvPicPr>
          <p:cNvPr id="2097240" name="Picture 2" descr="C:\Users\Suneet Eng\Desktop\B 99\Picture47.jpg"/>
          <p:cNvPicPr>
            <a:picLocks noChangeAspect="1" noChangeArrowheads="1"/>
          </p:cNvPicPr>
          <p:nvPr/>
        </p:nvPicPr>
        <p:blipFill>
          <a:blip r:embed="rId4" cstate="print"/>
          <a:srcRect/>
          <a:stretch>
            <a:fillRect/>
          </a:stretch>
        </p:blipFill>
        <p:spPr bwMode="auto">
          <a:xfrm>
            <a:off x="3337386" y="3785050"/>
            <a:ext cx="2186942" cy="1973355"/>
          </a:xfrm>
          <a:prstGeom prst="rect">
            <a:avLst/>
          </a:prstGeom>
          <a:noFill/>
        </p:spPr>
      </p:pic>
      <p:pic>
        <p:nvPicPr>
          <p:cNvPr id="2097241" name="Picture 1" descr="C:\Users\Suneet Eng\Desktop\B 99\Picture46.jpg"/>
          <p:cNvPicPr>
            <a:picLocks noChangeAspect="1" noChangeArrowheads="1"/>
          </p:cNvPicPr>
          <p:nvPr/>
        </p:nvPicPr>
        <p:blipFill>
          <a:blip r:embed="rId5" cstate="print"/>
          <a:srcRect/>
          <a:stretch>
            <a:fillRect/>
          </a:stretch>
        </p:blipFill>
        <p:spPr bwMode="auto">
          <a:xfrm>
            <a:off x="122677" y="3356422"/>
            <a:ext cx="3459176" cy="2942233"/>
          </a:xfrm>
          <a:prstGeom prst="rect">
            <a:avLst/>
          </a:prstGeom>
          <a:noFill/>
        </p:spPr>
      </p:pic>
      <p:sp>
        <p:nvSpPr>
          <p:cNvPr id="1049088" name="Line 5"/>
          <p:cNvSpPr>
            <a:spLocks noChangeShapeType="1"/>
          </p:cNvSpPr>
          <p:nvPr/>
        </p:nvSpPr>
        <p:spPr bwMode="auto">
          <a:xfrm>
            <a:off x="4032718" y="5480498"/>
            <a:ext cx="729328" cy="0"/>
          </a:xfrm>
          <a:prstGeom prst="line">
            <a:avLst/>
          </a:prstGeom>
          <a:noFill/>
          <a:ln w="76200">
            <a:solidFill>
              <a:schemeClr val="bg1"/>
            </a:solidFill>
            <a:round/>
            <a:tailEnd type="triangle" w="med" len="med"/>
          </a:ln>
        </p:spPr>
        <p:txBody>
          <a:bodyPr/>
          <a:lstStyle/>
          <a:p>
            <a:endParaRPr lang="en-US"/>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92" name="Rectangle 3"/>
          <p:cNvSpPr>
            <a:spLocks noGrp="1" noChangeArrowheads="1"/>
          </p:cNvSpPr>
          <p:nvPr>
            <p:ph type="body" idx="1"/>
          </p:nvPr>
        </p:nvSpPr>
        <p:spPr>
          <a:xfrm>
            <a:off x="395288" y="1357313"/>
            <a:ext cx="5113337" cy="4464050"/>
          </a:xfrm>
        </p:spPr>
        <p:txBody>
          <a:bodyPr/>
          <a:lstStyle/>
          <a:p>
            <a:pPr>
              <a:lnSpc>
                <a:spcPct val="90000"/>
              </a:lnSpc>
              <a:buFont typeface="Arial" panose="020B0604020202020204" pitchFamily="34" charset="0"/>
              <a:buNone/>
            </a:pPr>
            <a:r>
              <a:rPr lang="zh-CN" altLang="en-US" sz="2000" b="1" dirty="0"/>
              <a:t>高骑跨位</a:t>
            </a:r>
            <a:endParaRPr lang="en-GB" sz="2000" b="1" dirty="0"/>
          </a:p>
          <a:p>
            <a:pPr>
              <a:lnSpc>
                <a:spcPct val="90000"/>
              </a:lnSpc>
            </a:pPr>
            <a:r>
              <a:rPr lang="zh-CN" altLang="en-US" sz="2000" dirty="0"/>
              <a:t>确保配适不过于平坦</a:t>
            </a:r>
            <a:endParaRPr lang="en-GB" sz="2000" dirty="0"/>
          </a:p>
          <a:p>
            <a:pPr>
              <a:lnSpc>
                <a:spcPct val="90000"/>
              </a:lnSpc>
            </a:pPr>
            <a:r>
              <a:rPr lang="zh-CN" altLang="en-US" sz="2000" dirty="0"/>
              <a:t>避免过多的眼睑控制</a:t>
            </a:r>
            <a:endParaRPr lang="en-GB" sz="2000" dirty="0"/>
          </a:p>
          <a:p>
            <a:pPr lvl="1">
              <a:lnSpc>
                <a:spcPct val="90000"/>
              </a:lnSpc>
            </a:pPr>
            <a:r>
              <a:rPr lang="zh-CN" altLang="en-US" dirty="0"/>
              <a:t>优化厚度</a:t>
            </a:r>
            <a:endParaRPr lang="en-GB" dirty="0"/>
          </a:p>
          <a:p>
            <a:pPr marL="342900" lvl="1" indent="-342900">
              <a:lnSpc>
                <a:spcPct val="90000"/>
              </a:lnSpc>
            </a:pPr>
            <a:r>
              <a:rPr lang="en-GB" sz="2000" dirty="0">
                <a:latin typeface="Arial" panose="020B0604020202020204"/>
                <a:cs typeface="Arial" panose="020B0604020202020204"/>
              </a:rPr>
              <a:t>↓ </a:t>
            </a:r>
            <a:r>
              <a:rPr lang="zh-CN" altLang="en-US" sz="2000" dirty="0">
                <a:latin typeface="Arial" panose="020B0604020202020204"/>
                <a:cs typeface="Arial" panose="020B0604020202020204"/>
              </a:rPr>
              <a:t>镜片直径</a:t>
            </a:r>
            <a:r>
              <a:rPr lang="en-GB" sz="2000" dirty="0"/>
              <a:t> (TD) </a:t>
            </a:r>
          </a:p>
          <a:p>
            <a:pPr marL="742950" lvl="2" indent="-342900">
              <a:lnSpc>
                <a:spcPct val="90000"/>
              </a:lnSpc>
            </a:pPr>
            <a:r>
              <a:rPr lang="zh-CN" altLang="en-US" sz="2000" dirty="0"/>
              <a:t>若睑裂窄</a:t>
            </a:r>
            <a:endParaRPr lang="en-GB" sz="2000" dirty="0"/>
          </a:p>
          <a:p>
            <a:pPr>
              <a:lnSpc>
                <a:spcPct val="90000"/>
              </a:lnSpc>
            </a:pPr>
            <a:r>
              <a:rPr lang="zh-CN" altLang="en-US" sz="2000" dirty="0"/>
              <a:t>避免</a:t>
            </a:r>
            <a:r>
              <a:rPr lang="en-GB" sz="2000" dirty="0"/>
              <a:t>&gt;2.50 D</a:t>
            </a:r>
            <a:r>
              <a:rPr lang="zh-CN" altLang="en-US" sz="2000" dirty="0"/>
              <a:t>的顺规散光</a:t>
            </a:r>
            <a:endParaRPr lang="en-GB" sz="2000" dirty="0"/>
          </a:p>
          <a:p>
            <a:pPr>
              <a:lnSpc>
                <a:spcPct val="90000"/>
              </a:lnSpc>
            </a:pPr>
            <a:r>
              <a:rPr lang="zh-CN" altLang="en-US" sz="2000" dirty="0"/>
              <a:t>考虑棱镜负载</a:t>
            </a:r>
            <a:r>
              <a:rPr lang="en-GB" sz="2000" dirty="0"/>
              <a:t>?</a:t>
            </a:r>
          </a:p>
          <a:p>
            <a:pPr>
              <a:lnSpc>
                <a:spcPct val="90000"/>
              </a:lnSpc>
              <a:buFont typeface="Arial" panose="020B0604020202020204" pitchFamily="34" charset="0"/>
              <a:buNone/>
            </a:pPr>
            <a:endParaRPr lang="en-GB" sz="2000" dirty="0"/>
          </a:p>
          <a:p>
            <a:pPr>
              <a:lnSpc>
                <a:spcPct val="90000"/>
              </a:lnSpc>
              <a:buFont typeface="Arial" panose="020B0604020202020204" pitchFamily="34" charset="0"/>
              <a:buNone/>
            </a:pPr>
            <a:r>
              <a:rPr lang="zh-CN" altLang="en-US" sz="2000" b="1" dirty="0"/>
              <a:t>横向偏中心</a:t>
            </a:r>
            <a:endParaRPr lang="en-GB" sz="2000" b="1" dirty="0"/>
          </a:p>
          <a:p>
            <a:pPr>
              <a:lnSpc>
                <a:spcPct val="90000"/>
              </a:lnSpc>
            </a:pPr>
            <a:r>
              <a:rPr lang="zh-CN" altLang="en-US" sz="2000" dirty="0"/>
              <a:t>避免中等量的逆规散光</a:t>
            </a:r>
            <a:r>
              <a:rPr lang="en-GB" sz="2000" dirty="0"/>
              <a:t>(&gt;1.50 DC)</a:t>
            </a:r>
          </a:p>
          <a:p>
            <a:pPr>
              <a:lnSpc>
                <a:spcPct val="90000"/>
              </a:lnSpc>
            </a:pPr>
            <a:r>
              <a:rPr lang="en-GB" sz="2000" dirty="0">
                <a:sym typeface="Symbol" panose="05050102010706020507"/>
              </a:rPr>
              <a:t> </a:t>
            </a:r>
            <a:r>
              <a:rPr lang="zh-CN" altLang="en-US" sz="2000" dirty="0">
                <a:sym typeface="Symbol" panose="05050102010706020507"/>
              </a:rPr>
              <a:t>镜片直径</a:t>
            </a:r>
            <a:endParaRPr lang="en-GB" sz="2000" dirty="0"/>
          </a:p>
        </p:txBody>
      </p:sp>
      <p:sp>
        <p:nvSpPr>
          <p:cNvPr id="1049093"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接触镜验配问题</a:t>
            </a:r>
            <a:endParaRPr lang="en-GB" altLang="zh-CN" sz="2800" dirty="0">
              <a:solidFill>
                <a:schemeClr val="bg1"/>
              </a:solidFill>
              <a:latin typeface="Arial" panose="020B0604020202020204" pitchFamily="34" charset="0"/>
            </a:endParaRPr>
          </a:p>
        </p:txBody>
      </p:sp>
      <p:pic>
        <p:nvPicPr>
          <p:cNvPr id="2097242" name="Picture 1" descr="C:\Users\Suneet Eng\Desktop\B 99\Picture49.jpg"/>
          <p:cNvPicPr>
            <a:picLocks noChangeAspect="1" noChangeArrowheads="1"/>
          </p:cNvPicPr>
          <p:nvPr/>
        </p:nvPicPr>
        <p:blipFill>
          <a:blip r:embed="rId2" cstate="print"/>
          <a:srcRect/>
          <a:stretch>
            <a:fillRect/>
          </a:stretch>
        </p:blipFill>
        <p:spPr bwMode="auto">
          <a:xfrm>
            <a:off x="5643570" y="1214422"/>
            <a:ext cx="2840038" cy="2133600"/>
          </a:xfrm>
          <a:prstGeom prst="rect">
            <a:avLst/>
          </a:prstGeom>
          <a:noFill/>
        </p:spPr>
      </p:pic>
      <p:pic>
        <p:nvPicPr>
          <p:cNvPr id="2097243" name="Picture 2" descr="C:\Users\Suneet Eng\Desktop\B 99\Picture50.jpg"/>
          <p:cNvPicPr>
            <a:picLocks noChangeAspect="1" noChangeArrowheads="1"/>
          </p:cNvPicPr>
          <p:nvPr/>
        </p:nvPicPr>
        <p:blipFill>
          <a:blip r:embed="rId3" cstate="print"/>
          <a:srcRect/>
          <a:stretch>
            <a:fillRect/>
          </a:stretch>
        </p:blipFill>
        <p:spPr bwMode="auto">
          <a:xfrm>
            <a:off x="5643570" y="3786190"/>
            <a:ext cx="2840037" cy="2206625"/>
          </a:xfrm>
          <a:prstGeom prst="rect">
            <a:avLst/>
          </a:prstGeom>
          <a:noFill/>
        </p:spPr>
      </p:pic>
    </p:spTree>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94" name="Rectangle 3"/>
          <p:cNvSpPr>
            <a:spLocks noGrp="1" noChangeArrowheads="1"/>
          </p:cNvSpPr>
          <p:nvPr>
            <p:ph type="body" idx="1"/>
          </p:nvPr>
        </p:nvSpPr>
        <p:spPr>
          <a:xfrm>
            <a:off x="428625" y="1357313"/>
            <a:ext cx="6303963" cy="3643312"/>
          </a:xfrm>
        </p:spPr>
        <p:txBody>
          <a:bodyPr/>
          <a:lstStyle/>
          <a:p>
            <a:pPr>
              <a:buFont typeface="Arial" panose="020B0604020202020204" pitchFamily="34" charset="0"/>
              <a:buNone/>
            </a:pPr>
            <a:r>
              <a:rPr lang="zh-CN" altLang="en-US" sz="2400" b="1" dirty="0"/>
              <a:t>低位骑跨</a:t>
            </a:r>
            <a:endParaRPr lang="en-GB" altLang="en-US" sz="2000" b="1" dirty="0"/>
          </a:p>
          <a:p>
            <a:r>
              <a:rPr lang="zh-CN" altLang="en-US" sz="2400" dirty="0"/>
              <a:t>避免陡峭配适</a:t>
            </a:r>
            <a:endParaRPr lang="en-GB" altLang="en-US" sz="2400" dirty="0"/>
          </a:p>
          <a:p>
            <a:r>
              <a:rPr lang="en-GB" altLang="en-US" sz="2400" dirty="0">
                <a:sym typeface="Symbol" panose="05050102010706020507" pitchFamily="18" charset="2"/>
              </a:rPr>
              <a:t> </a:t>
            </a:r>
            <a:r>
              <a:rPr lang="zh-CN" altLang="en-US" sz="2400" dirty="0">
                <a:sym typeface="Symbol" panose="05050102010706020507" pitchFamily="18" charset="2"/>
              </a:rPr>
              <a:t>镜片直径</a:t>
            </a:r>
            <a:endParaRPr lang="en-GB" altLang="en-US" sz="2400" dirty="0"/>
          </a:p>
          <a:p>
            <a:r>
              <a:rPr lang="zh-CN" altLang="en-US" sz="2400" dirty="0"/>
              <a:t>边缘设计</a:t>
            </a:r>
            <a:endParaRPr lang="en-GB" altLang="en-US" sz="2400" dirty="0"/>
          </a:p>
          <a:p>
            <a:pPr lvl="1"/>
            <a:r>
              <a:rPr lang="zh-CN" altLang="en-US" sz="2400" dirty="0"/>
              <a:t>在高度正镜片加负镜负载</a:t>
            </a:r>
            <a:endParaRPr lang="en-GB" altLang="en-US" sz="2400" dirty="0"/>
          </a:p>
          <a:p>
            <a:r>
              <a:rPr lang="zh-CN" altLang="en-US" sz="2400" dirty="0"/>
              <a:t>厚度控制</a:t>
            </a:r>
            <a:endParaRPr lang="en-GB" altLang="en-US" sz="2400" dirty="0"/>
          </a:p>
          <a:p>
            <a:pPr lvl="1"/>
            <a:r>
              <a:rPr lang="en-GB" altLang="en-US" sz="2400" dirty="0"/>
              <a:t>↓ </a:t>
            </a:r>
            <a:r>
              <a:rPr lang="zh-CN" altLang="en-US" sz="2400" dirty="0"/>
              <a:t>体积</a:t>
            </a:r>
            <a:r>
              <a:rPr lang="en-GB" altLang="en-US" sz="2400" dirty="0"/>
              <a:t> </a:t>
            </a:r>
            <a:r>
              <a:rPr lang="en-GB" altLang="en-US" sz="2400" dirty="0">
                <a:sym typeface="Symbol" panose="05050102010706020507" pitchFamily="18" charset="2"/>
              </a:rPr>
              <a:t> </a:t>
            </a:r>
            <a:r>
              <a:rPr lang="en-GB" altLang="en-US" sz="2400" dirty="0"/>
              <a:t> </a:t>
            </a:r>
            <a:r>
              <a:rPr lang="zh-CN" altLang="en-US" sz="2400" dirty="0"/>
              <a:t>眼睑控制</a:t>
            </a:r>
            <a:endParaRPr lang="en-GB" altLang="en-US" sz="2400" dirty="0"/>
          </a:p>
          <a:p>
            <a:r>
              <a:rPr lang="zh-CN" altLang="en-US" sz="2400" dirty="0"/>
              <a:t>避免高度顺规散光 </a:t>
            </a:r>
            <a:r>
              <a:rPr lang="en-GB" altLang="en-US" sz="2400" dirty="0"/>
              <a:t>(&gt;2.50DC)</a:t>
            </a:r>
          </a:p>
        </p:txBody>
      </p:sp>
      <p:sp>
        <p:nvSpPr>
          <p:cNvPr id="1049095"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接触镜验配问题</a:t>
            </a:r>
            <a:endParaRPr lang="en-GB" altLang="zh-CN" sz="2800" dirty="0">
              <a:solidFill>
                <a:schemeClr val="bg1"/>
              </a:solidFill>
              <a:latin typeface="Arial" panose="020B0604020202020204" pitchFamily="34" charset="0"/>
            </a:endParaRPr>
          </a:p>
        </p:txBody>
      </p:sp>
      <p:pic>
        <p:nvPicPr>
          <p:cNvPr id="2097244" name="Picture 2" descr="C:\Users\Suneet Eng\Desktop\B 99\NEW 1.jpg"/>
          <p:cNvPicPr>
            <a:picLocks noChangeAspect="1" noChangeArrowheads="1"/>
          </p:cNvPicPr>
          <p:nvPr/>
        </p:nvPicPr>
        <p:blipFill>
          <a:blip r:embed="rId3" cstate="print"/>
          <a:srcRect/>
          <a:stretch>
            <a:fillRect/>
          </a:stretch>
        </p:blipFill>
        <p:spPr bwMode="auto">
          <a:xfrm>
            <a:off x="5364088" y="1484784"/>
            <a:ext cx="3121025" cy="2584450"/>
          </a:xfrm>
          <a:prstGeom prst="rect">
            <a:avLst/>
          </a:prstGeom>
          <a:noFill/>
        </p:spPr>
      </p:pic>
    </p:spTree>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099" name="Rectangle 3"/>
          <p:cNvSpPr>
            <a:spLocks noGrp="1" noChangeArrowheads="1"/>
          </p:cNvSpPr>
          <p:nvPr>
            <p:ph type="body" idx="1"/>
          </p:nvPr>
        </p:nvSpPr>
        <p:spPr>
          <a:xfrm>
            <a:off x="900113" y="1341438"/>
            <a:ext cx="3743325" cy="1658937"/>
          </a:xfrm>
        </p:spPr>
        <p:txBody>
          <a:bodyPr/>
          <a:lstStyle/>
          <a:p>
            <a:pPr>
              <a:lnSpc>
                <a:spcPct val="90000"/>
              </a:lnSpc>
              <a:buFont typeface="Arial" panose="020B0604020202020204" pitchFamily="34" charset="0"/>
              <a:buNone/>
            </a:pPr>
            <a:r>
              <a:rPr lang="zh-CN" altLang="en-US" sz="2400" b="1" dirty="0"/>
              <a:t>移动度过大</a:t>
            </a:r>
            <a:endParaRPr lang="en-GB" altLang="en-US" sz="2400" b="1" dirty="0"/>
          </a:p>
          <a:p>
            <a:pPr>
              <a:lnSpc>
                <a:spcPct val="90000"/>
              </a:lnSpc>
            </a:pPr>
            <a:r>
              <a:rPr lang="en-GB" altLang="en-US" sz="2400" dirty="0">
                <a:sym typeface="Symbol" panose="05050102010706020507" pitchFamily="18" charset="2"/>
              </a:rPr>
              <a:t> </a:t>
            </a:r>
            <a:r>
              <a:rPr lang="zh-CN" altLang="en-US" sz="2400" dirty="0">
                <a:sym typeface="Symbol" panose="05050102010706020507" pitchFamily="18" charset="2"/>
              </a:rPr>
              <a:t>镜片直径</a:t>
            </a:r>
            <a:endParaRPr lang="en-GB" altLang="en-US" sz="2400" dirty="0"/>
          </a:p>
          <a:p>
            <a:pPr>
              <a:lnSpc>
                <a:spcPct val="90000"/>
              </a:lnSpc>
            </a:pPr>
            <a:r>
              <a:rPr lang="en-GB" altLang="en-US" sz="2400" dirty="0"/>
              <a:t>↓ </a:t>
            </a:r>
            <a:r>
              <a:rPr lang="zh-CN" altLang="en-US" sz="2400" dirty="0"/>
              <a:t>边缘翘起</a:t>
            </a:r>
            <a:endParaRPr lang="en-GB" altLang="en-US" sz="2400" dirty="0"/>
          </a:p>
          <a:p>
            <a:pPr>
              <a:lnSpc>
                <a:spcPct val="90000"/>
              </a:lnSpc>
            </a:pPr>
            <a:r>
              <a:rPr lang="en-GB" altLang="en-US" sz="2400" dirty="0"/>
              <a:t>↓ </a:t>
            </a:r>
            <a:r>
              <a:rPr lang="zh-CN" altLang="en-US" sz="2400" dirty="0"/>
              <a:t>边缘厚度</a:t>
            </a:r>
            <a:endParaRPr lang="en-GB" altLang="en-US" sz="2400" dirty="0"/>
          </a:p>
        </p:txBody>
      </p:sp>
      <p:sp>
        <p:nvSpPr>
          <p:cNvPr id="1049100" name="Rectangle 3"/>
          <p:cNvSpPr txBox="1">
            <a:spLocks noChangeArrowheads="1"/>
          </p:cNvSpPr>
          <p:nvPr/>
        </p:nvSpPr>
        <p:spPr bwMode="auto">
          <a:xfrm>
            <a:off x="928688" y="3929063"/>
            <a:ext cx="5392737" cy="1511300"/>
          </a:xfrm>
          <a:prstGeom prst="rect">
            <a:avLst/>
          </a:prstGeom>
          <a:noFill/>
          <a:ln w="9525">
            <a:noFill/>
            <a:miter lim="800000"/>
          </a:ln>
        </p:spPr>
        <p:txBody>
          <a:bodyPr/>
          <a:lstStyle/>
          <a:p>
            <a:pPr marL="342900" indent="-342900" eaLnBrk="0" hangingPunct="0">
              <a:lnSpc>
                <a:spcPct val="90000"/>
              </a:lnSpc>
              <a:spcBef>
                <a:spcPct val="20000"/>
              </a:spcBef>
              <a:buFont typeface="Arial" panose="020B0604020202020204" pitchFamily="34" charset="0"/>
              <a:buNone/>
            </a:pPr>
            <a:r>
              <a:rPr lang="zh-CN" altLang="en-US" sz="2400" b="1" dirty="0">
                <a:solidFill>
                  <a:srgbClr val="5C6F7B"/>
                </a:solidFill>
                <a:latin typeface="Arial" panose="020B0604020202020204" pitchFamily="34" charset="0"/>
              </a:rPr>
              <a:t>向下注视时移动量不足</a:t>
            </a:r>
            <a:endParaRPr lang="en-GB" altLang="en-US" sz="2400" b="1" dirty="0">
              <a:solidFill>
                <a:srgbClr val="5C6F7B"/>
              </a:solidFill>
              <a:latin typeface="Arial" panose="020B0604020202020204" pitchFamily="34" charset="0"/>
            </a:endParaRP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别把镜片弄太大</a:t>
            </a:r>
            <a:r>
              <a:rPr lang="en-GB" altLang="en-US" sz="2400" dirty="0">
                <a:solidFill>
                  <a:srgbClr val="5C6F7B"/>
                </a:solidFill>
                <a:latin typeface="Arial" panose="020B0604020202020204" pitchFamily="34" charset="0"/>
              </a:rPr>
              <a:t>!</a:t>
            </a: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避免陡峭配适</a:t>
            </a:r>
            <a:endParaRPr lang="en-GB" altLang="en-US" sz="2400" dirty="0">
              <a:solidFill>
                <a:srgbClr val="5C6F7B"/>
              </a:solidFill>
              <a:latin typeface="Arial" panose="020B0604020202020204" pitchFamily="34" charset="0"/>
            </a:endParaRPr>
          </a:p>
          <a:p>
            <a:pPr marL="342900" indent="-342900" eaLnBrk="0" hangingPunct="0">
              <a:lnSpc>
                <a:spcPct val="90000"/>
              </a:lnSpc>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避免中心厚度过大</a:t>
            </a:r>
            <a:endParaRPr lang="en-GB" altLang="en-US" sz="2400" dirty="0">
              <a:solidFill>
                <a:srgbClr val="5C6F7B"/>
              </a:solidFill>
              <a:latin typeface="Arial" panose="020B0604020202020204" pitchFamily="34" charset="0"/>
            </a:endParaRPr>
          </a:p>
        </p:txBody>
      </p:sp>
      <p:sp>
        <p:nvSpPr>
          <p:cNvPr id="1049101"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动态接触镜验配问题</a:t>
            </a:r>
            <a:endParaRPr lang="en-GB" altLang="zh-CN" sz="2800" dirty="0">
              <a:solidFill>
                <a:schemeClr val="bg1"/>
              </a:solidFill>
              <a:latin typeface="Arial" panose="020B0604020202020204" pitchFamily="34" charset="0"/>
            </a:endParaRPr>
          </a:p>
        </p:txBody>
      </p:sp>
      <p:pic>
        <p:nvPicPr>
          <p:cNvPr id="2097245" name="Picture 1" descr="C:\Users\Suneet Eng\Desktop\B 99\Picture52.jpg"/>
          <p:cNvPicPr>
            <a:picLocks noChangeAspect="1" noChangeArrowheads="1"/>
          </p:cNvPicPr>
          <p:nvPr/>
        </p:nvPicPr>
        <p:blipFill>
          <a:blip r:embed="rId2" cstate="print"/>
          <a:srcRect/>
          <a:stretch>
            <a:fillRect/>
          </a:stretch>
        </p:blipFill>
        <p:spPr bwMode="auto">
          <a:xfrm>
            <a:off x="5623370" y="836712"/>
            <a:ext cx="3413126" cy="3163888"/>
          </a:xfrm>
          <a:prstGeom prst="rect">
            <a:avLst/>
          </a:prstGeom>
          <a:noFill/>
        </p:spPr>
      </p:pic>
    </p:spTree>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02" name="Rectangle 3"/>
          <p:cNvSpPr>
            <a:spLocks noGrp="1" noChangeArrowheads="1"/>
          </p:cNvSpPr>
          <p:nvPr>
            <p:ph type="body" idx="1"/>
          </p:nvPr>
        </p:nvSpPr>
        <p:spPr>
          <a:xfrm>
            <a:off x="368300" y="1052513"/>
            <a:ext cx="8812213" cy="2582862"/>
          </a:xfrm>
        </p:spPr>
        <p:txBody>
          <a:bodyPr/>
          <a:lstStyle/>
          <a:p>
            <a:pPr>
              <a:spcBef>
                <a:spcPts val="600"/>
              </a:spcBef>
              <a:buFont typeface="Arial" panose="020B0604020202020204" pitchFamily="34" charset="0"/>
              <a:buNone/>
            </a:pPr>
            <a:r>
              <a:rPr lang="zh-CN" altLang="en-US" sz="2000" b="1" dirty="0"/>
              <a:t>远视力差，中心定位好</a:t>
            </a:r>
            <a:endParaRPr lang="en-GB" altLang="en-US" sz="2000" b="1" dirty="0"/>
          </a:p>
          <a:p>
            <a:pPr>
              <a:spcBef>
                <a:spcPts val="600"/>
              </a:spcBef>
            </a:pPr>
            <a:r>
              <a:rPr lang="zh-CN" altLang="en-US" sz="2000" dirty="0"/>
              <a:t>片上验光</a:t>
            </a:r>
            <a:r>
              <a:rPr lang="en-GB" altLang="en-US" sz="2000" dirty="0"/>
              <a:t> &amp; </a:t>
            </a:r>
            <a:r>
              <a:rPr lang="zh-CN" altLang="en-US" sz="2000" dirty="0"/>
              <a:t>给予最小量额外的负镜</a:t>
            </a:r>
            <a:endParaRPr lang="en-GB" altLang="en-US" sz="2000" dirty="0"/>
          </a:p>
          <a:p>
            <a:pPr>
              <a:spcBef>
                <a:spcPts val="600"/>
              </a:spcBef>
            </a:pPr>
            <a:r>
              <a:rPr lang="en-GB" altLang="en-US" sz="2000" dirty="0"/>
              <a:t>↓ </a:t>
            </a:r>
            <a:r>
              <a:rPr lang="zh-CN" altLang="en-US" sz="2000" dirty="0"/>
              <a:t>优势眼的下加光度</a:t>
            </a:r>
            <a:endParaRPr lang="en-GB" altLang="en-US" sz="2000" dirty="0"/>
          </a:p>
          <a:p>
            <a:pPr>
              <a:spcBef>
                <a:spcPts val="600"/>
              </a:spcBef>
            </a:pPr>
            <a:r>
              <a:rPr lang="zh-CN" altLang="en-US" sz="2000" dirty="0"/>
              <a:t>把优势眼镜片改为单焦点</a:t>
            </a:r>
            <a:r>
              <a:rPr lang="en-GB" altLang="en-US" sz="2000" dirty="0"/>
              <a:t> </a:t>
            </a:r>
            <a:r>
              <a:rPr lang="en-GB" altLang="en-US" sz="2000" i="1" dirty="0"/>
              <a:t>(</a:t>
            </a:r>
            <a:r>
              <a:rPr lang="zh-CN" altLang="en-US" sz="2000" i="1" dirty="0"/>
              <a:t>增强型单眼视</a:t>
            </a:r>
            <a:r>
              <a:rPr lang="en-GB" altLang="en-US" sz="2000" i="1" dirty="0"/>
              <a:t>)</a:t>
            </a:r>
          </a:p>
          <a:p>
            <a:pPr>
              <a:spcBef>
                <a:spcPts val="600"/>
              </a:spcBef>
            </a:pPr>
            <a:r>
              <a:rPr lang="en-GB" altLang="en-US" sz="2000" dirty="0">
                <a:sym typeface="Symbol" panose="05050102010706020507" pitchFamily="18" charset="2"/>
              </a:rPr>
              <a:t> </a:t>
            </a:r>
            <a:r>
              <a:rPr lang="zh-CN" altLang="en-US" sz="2000" dirty="0">
                <a:sym typeface="Symbol" panose="05050102010706020507" pitchFamily="18" charset="2"/>
              </a:rPr>
              <a:t>有下加光功能的区域</a:t>
            </a:r>
            <a:r>
              <a:rPr lang="en-GB" altLang="en-US" sz="2000" dirty="0"/>
              <a:t> (</a:t>
            </a:r>
            <a:r>
              <a:rPr lang="zh-CN" altLang="en-US" sz="2000" dirty="0"/>
              <a:t>同心圆设计</a:t>
            </a:r>
            <a:r>
              <a:rPr lang="en-GB" altLang="en-US" sz="2000" dirty="0"/>
              <a:t>)</a:t>
            </a:r>
          </a:p>
          <a:p>
            <a:pPr lvl="1">
              <a:spcBef>
                <a:spcPts val="600"/>
              </a:spcBef>
            </a:pPr>
            <a:r>
              <a:rPr lang="zh-CN" altLang="en-US" sz="2000" dirty="0"/>
              <a:t>仅用于大瞳孔患者</a:t>
            </a:r>
            <a:r>
              <a:rPr lang="en-GB" altLang="en-US" sz="2000" dirty="0"/>
              <a:t> (&gt;5 mm)</a:t>
            </a:r>
          </a:p>
          <a:p>
            <a:pPr lvl="1"/>
            <a:endParaRPr lang="en-GB" altLang="en-US" sz="2400" dirty="0"/>
          </a:p>
        </p:txBody>
      </p:sp>
      <p:sp>
        <p:nvSpPr>
          <p:cNvPr id="1049103" name="Rectangle 3"/>
          <p:cNvSpPr txBox="1">
            <a:spLocks noChangeArrowheads="1"/>
          </p:cNvSpPr>
          <p:nvPr/>
        </p:nvSpPr>
        <p:spPr bwMode="auto">
          <a:xfrm>
            <a:off x="376238" y="3582988"/>
            <a:ext cx="8553450" cy="2366962"/>
          </a:xfrm>
          <a:prstGeom prst="rect">
            <a:avLst/>
          </a:prstGeom>
          <a:noFill/>
          <a:ln w="9525">
            <a:noFill/>
            <a:miter lim="800000"/>
          </a:ln>
        </p:spPr>
        <p:txBody>
          <a:bodyPr/>
          <a:lstStyle/>
          <a:p>
            <a:pPr marL="342900" indent="-342900" eaLnBrk="0" hangingPunct="0">
              <a:spcBef>
                <a:spcPct val="20000"/>
              </a:spcBef>
            </a:pPr>
            <a:r>
              <a:rPr lang="zh-CN" altLang="en-US" sz="2000" b="1" dirty="0">
                <a:solidFill>
                  <a:srgbClr val="5C6F7B"/>
                </a:solidFill>
                <a:latin typeface="Arial" panose="020B0604020202020204" pitchFamily="34" charset="0"/>
              </a:rPr>
              <a:t>近视力差，中心定位好</a:t>
            </a:r>
            <a:endParaRPr lang="en-GB" sz="2000" b="1" dirty="0">
              <a:solidFill>
                <a:srgbClr val="5C6F7B"/>
              </a:solidFill>
              <a:latin typeface="Arial" panose="020B0604020202020204" pitchFamily="34" charset="0"/>
            </a:endParaRPr>
          </a:p>
          <a:p>
            <a:pPr marL="285750" indent="-285750" eaLnBrk="0" hangingPunct="0">
              <a:spcBef>
                <a:spcPct val="20000"/>
              </a:spcBef>
              <a:buFont typeface="Arial" panose="020B0604020202020204" pitchFamily="34" charset="0"/>
              <a:buChar char="•"/>
            </a:pPr>
            <a:r>
              <a:rPr lang="en-GB" sz="2000" dirty="0">
                <a:solidFill>
                  <a:srgbClr val="5C6F7B"/>
                </a:solidFill>
                <a:latin typeface="Arial" panose="020B0604020202020204" pitchFamily="34" charset="0"/>
                <a:sym typeface="Symbol" panose="05050102010706020507"/>
              </a:rPr>
              <a:t> </a:t>
            </a:r>
            <a:r>
              <a:rPr lang="zh-CN" altLang="en-US" sz="2000" dirty="0">
                <a:solidFill>
                  <a:srgbClr val="5C6F7B"/>
                </a:solidFill>
                <a:latin typeface="Arial" panose="020B0604020202020204" pitchFamily="34" charset="0"/>
                <a:sym typeface="Symbol" panose="05050102010706020507"/>
              </a:rPr>
              <a:t>优势眼的下加光度</a:t>
            </a:r>
            <a:endParaRPr lang="en-GB" sz="2000" dirty="0">
              <a:solidFill>
                <a:srgbClr val="5C6F7B"/>
              </a:solidFill>
              <a:latin typeface="Arial" panose="020B0604020202020204" pitchFamily="34" charset="0"/>
            </a:endParaRPr>
          </a:p>
          <a:p>
            <a:pPr marL="285750" indent="-285750" eaLnBrk="0" hangingPunct="0">
              <a:spcBef>
                <a:spcPct val="20000"/>
              </a:spcBef>
              <a:buFont typeface="Arial" panose="020B0604020202020204" pitchFamily="34" charset="0"/>
              <a:buChar char="•"/>
            </a:pPr>
            <a:r>
              <a:rPr lang="zh-CN" altLang="en-US" sz="2000" dirty="0">
                <a:solidFill>
                  <a:srgbClr val="5C6F7B"/>
                </a:solidFill>
                <a:latin typeface="Arial" panose="020B0604020202020204" pitchFamily="34" charset="0"/>
              </a:rPr>
              <a:t>片上验光</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若所需下加光度总计</a:t>
            </a:r>
            <a:r>
              <a:rPr lang="en-GB" sz="2000" dirty="0">
                <a:solidFill>
                  <a:srgbClr val="5C6F7B"/>
                </a:solidFill>
                <a:latin typeface="Arial" panose="020B0604020202020204" pitchFamily="34" charset="0"/>
              </a:rPr>
              <a:t> &gt;1.75 , </a:t>
            </a:r>
            <a:r>
              <a:rPr lang="zh-CN" altLang="en-US" sz="2000" dirty="0">
                <a:solidFill>
                  <a:srgbClr val="5C6F7B"/>
                </a:solidFill>
                <a:latin typeface="Arial" panose="020B0604020202020204" pitchFamily="34" charset="0"/>
              </a:rPr>
              <a:t>在非优势眼的接触镜前表面操作</a:t>
            </a:r>
            <a:r>
              <a:rPr lang="en-GB" sz="2000" dirty="0">
                <a:solidFill>
                  <a:srgbClr val="5C6F7B"/>
                </a:solidFill>
                <a:latin typeface="Arial" panose="020B0604020202020204" pitchFamily="34" charset="0"/>
              </a:rPr>
              <a:t> </a:t>
            </a:r>
          </a:p>
          <a:p>
            <a:pPr marL="285750" indent="-285750" eaLnBrk="0" hangingPunct="0">
              <a:spcBef>
                <a:spcPct val="20000"/>
              </a:spcBef>
              <a:buFont typeface="Arial" panose="020B0604020202020204" pitchFamily="34" charset="0"/>
              <a:buChar char="•"/>
            </a:pPr>
            <a:r>
              <a:rPr lang="en-GB" sz="2000" dirty="0">
                <a:solidFill>
                  <a:srgbClr val="5C6F7B"/>
                </a:solidFill>
                <a:latin typeface="Arial" panose="020B0604020202020204"/>
                <a:cs typeface="Arial" panose="020B0604020202020204"/>
              </a:rPr>
              <a:t>↓</a:t>
            </a:r>
            <a:r>
              <a:rPr lang="zh-CN" altLang="en-US" sz="2000" dirty="0">
                <a:solidFill>
                  <a:srgbClr val="5C6F7B"/>
                </a:solidFill>
                <a:latin typeface="Arial" panose="020B0604020202020204" pitchFamily="34" charset="0"/>
                <a:sym typeface="Symbol" panose="05050102010706020507" pitchFamily="18" charset="2"/>
              </a:rPr>
              <a:t>有下加光功能的区域</a:t>
            </a:r>
            <a:r>
              <a:rPr lang="en-GB"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同心圆设计</a:t>
            </a:r>
            <a:r>
              <a:rPr lang="en-GB" altLang="en-US" sz="2000" dirty="0">
                <a:solidFill>
                  <a:srgbClr val="5C6F7B"/>
                </a:solidFill>
                <a:latin typeface="Arial" panose="020B0604020202020204" pitchFamily="34" charset="0"/>
              </a:rPr>
              <a:t>)</a:t>
            </a:r>
            <a:endParaRPr lang="en-GB" sz="2000" dirty="0">
              <a:solidFill>
                <a:srgbClr val="5C6F7B"/>
              </a:solidFill>
              <a:latin typeface="Arial" panose="020B0604020202020204" pitchFamily="34" charset="0"/>
            </a:endParaRPr>
          </a:p>
          <a:p>
            <a:pPr marL="685800" lvl="1" indent="-228600" eaLnBrk="0" hangingPunct="0">
              <a:spcBef>
                <a:spcPct val="20000"/>
              </a:spcBef>
              <a:buFont typeface="Arial" panose="020B0604020202020204" pitchFamily="34" charset="0"/>
              <a:buChar char="•"/>
            </a:pPr>
            <a:r>
              <a:rPr lang="zh-CN" altLang="en-US" sz="2000" dirty="0">
                <a:solidFill>
                  <a:srgbClr val="5C6F7B"/>
                </a:solidFill>
                <a:latin typeface="Arial" panose="020B0604020202020204" pitchFamily="34" charset="0"/>
              </a:rPr>
              <a:t>仅用于小瞳孔患者 </a:t>
            </a:r>
            <a:r>
              <a:rPr lang="en-GB" sz="2000" dirty="0">
                <a:solidFill>
                  <a:srgbClr val="5C6F7B"/>
                </a:solidFill>
                <a:latin typeface="Arial" panose="020B0604020202020204" pitchFamily="34" charset="0"/>
              </a:rPr>
              <a:t>(&lt;3 mm)</a:t>
            </a:r>
            <a:endParaRPr lang="en-GB" dirty="0">
              <a:solidFill>
                <a:srgbClr val="5C6F7B"/>
              </a:solidFill>
              <a:latin typeface="Arial" panose="020B0604020202020204" pitchFamily="34" charset="0"/>
            </a:endParaRPr>
          </a:p>
        </p:txBody>
      </p:sp>
      <p:sp>
        <p:nvSpPr>
          <p:cNvPr id="1049104"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问题</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中心定位好但视力差</a:t>
            </a:r>
            <a:endParaRPr lang="en-GB" sz="2800" dirty="0">
              <a:solidFill>
                <a:srgbClr val="FFFF00"/>
              </a:solidFill>
              <a:latin typeface="Arial" panose="020B0604020202020204" pitchFamily="34" charset="0"/>
            </a:endParaRPr>
          </a:p>
        </p:txBody>
      </p:sp>
    </p:spTree>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05" name="Rectangle 3"/>
          <p:cNvSpPr>
            <a:spLocks noGrp="1" noChangeArrowheads="1"/>
          </p:cNvSpPr>
          <p:nvPr>
            <p:ph type="body" idx="1"/>
          </p:nvPr>
        </p:nvSpPr>
        <p:spPr>
          <a:xfrm>
            <a:off x="304800" y="1196975"/>
            <a:ext cx="6499225" cy="4375150"/>
          </a:xfrm>
        </p:spPr>
        <p:txBody>
          <a:bodyPr/>
          <a:lstStyle/>
          <a:p>
            <a:pPr>
              <a:buFont typeface="Arial" panose="020B0604020202020204" pitchFamily="34" charset="0"/>
              <a:buNone/>
            </a:pPr>
            <a:r>
              <a:rPr lang="zh-CN" altLang="en-US" sz="2400" b="1" dirty="0"/>
              <a:t>向实验室提供</a:t>
            </a:r>
            <a:endParaRPr lang="en-GB" altLang="en-US" sz="2400" b="1" dirty="0"/>
          </a:p>
          <a:p>
            <a:pPr>
              <a:spcBef>
                <a:spcPts val="600"/>
              </a:spcBef>
            </a:pPr>
            <a:r>
              <a:rPr lang="zh-CN" altLang="en-US" sz="2000" dirty="0"/>
              <a:t>角膜曲率值</a:t>
            </a:r>
            <a:r>
              <a:rPr lang="en-GB" altLang="en-US" sz="2000" dirty="0"/>
              <a:t> / </a:t>
            </a:r>
            <a:r>
              <a:rPr lang="zh-CN" altLang="en-US" sz="2000" dirty="0"/>
              <a:t>角膜地形图</a:t>
            </a:r>
            <a:endParaRPr lang="en-GB" altLang="en-US" sz="2000" dirty="0"/>
          </a:p>
          <a:p>
            <a:pPr lvl="1">
              <a:spcBef>
                <a:spcPts val="600"/>
              </a:spcBef>
            </a:pPr>
            <a:r>
              <a:rPr lang="zh-CN" altLang="en-US" sz="2000" i="1" dirty="0"/>
              <a:t>避免角膜散光</a:t>
            </a:r>
            <a:r>
              <a:rPr lang="en-GB" altLang="en-US" sz="2000" i="1" dirty="0"/>
              <a:t>&gt;2.50 D:</a:t>
            </a:r>
            <a:r>
              <a:rPr lang="zh-CN" altLang="en-US" sz="2000" i="1" dirty="0"/>
              <a:t>顺规 </a:t>
            </a:r>
            <a:r>
              <a:rPr lang="en-GB" altLang="en-US" sz="2000" i="1" dirty="0"/>
              <a:t> &gt;1.50 D </a:t>
            </a:r>
            <a:r>
              <a:rPr lang="zh-CN" altLang="en-US" sz="2000" i="1" dirty="0"/>
              <a:t>逆规</a:t>
            </a:r>
            <a:endParaRPr lang="en-GB" altLang="en-US" sz="2000" i="1" dirty="0"/>
          </a:p>
          <a:p>
            <a:pPr>
              <a:spcBef>
                <a:spcPts val="600"/>
              </a:spcBef>
            </a:pPr>
            <a:r>
              <a:rPr lang="zh-CN" altLang="en-US" sz="2000" dirty="0"/>
              <a:t>水平虹膜可见径</a:t>
            </a:r>
            <a:r>
              <a:rPr lang="en-GB" altLang="en-US" sz="2000" dirty="0"/>
              <a:t>HVID</a:t>
            </a:r>
          </a:p>
          <a:p>
            <a:pPr lvl="1">
              <a:spcBef>
                <a:spcPts val="600"/>
              </a:spcBef>
            </a:pPr>
            <a:r>
              <a:rPr lang="zh-CN" altLang="en-US" sz="2000" dirty="0"/>
              <a:t>总直径</a:t>
            </a:r>
            <a:r>
              <a:rPr lang="en-GB" altLang="en-US" sz="2000" dirty="0"/>
              <a:t>TD</a:t>
            </a:r>
            <a:r>
              <a:rPr lang="zh-CN" altLang="en-US" sz="2000" dirty="0"/>
              <a:t>至少小</a:t>
            </a:r>
            <a:r>
              <a:rPr lang="en-GB" altLang="en-US" sz="2000" dirty="0"/>
              <a:t>1.5mm </a:t>
            </a:r>
          </a:p>
          <a:p>
            <a:pPr>
              <a:spcBef>
                <a:spcPts val="600"/>
              </a:spcBef>
            </a:pPr>
            <a:r>
              <a:rPr lang="zh-CN" altLang="en-US" sz="2000" dirty="0"/>
              <a:t>瞳孔直径 </a:t>
            </a:r>
            <a:r>
              <a:rPr lang="en-GB" altLang="en-US" sz="2000" dirty="0"/>
              <a:t>(</a:t>
            </a:r>
            <a:r>
              <a:rPr lang="zh-CN" altLang="en-US" sz="2000" dirty="0"/>
              <a:t>在习惯照明下</a:t>
            </a:r>
            <a:r>
              <a:rPr lang="en-GB" altLang="en-US" sz="2000" dirty="0"/>
              <a:t>)</a:t>
            </a:r>
          </a:p>
          <a:p>
            <a:pPr>
              <a:spcBef>
                <a:spcPts val="600"/>
              </a:spcBef>
            </a:pPr>
            <a:r>
              <a:rPr lang="zh-CN" altLang="en-US" sz="2000" dirty="0"/>
              <a:t>框架眼镜处方</a:t>
            </a:r>
            <a:endParaRPr lang="en-GB" altLang="en-US" sz="2000" dirty="0"/>
          </a:p>
          <a:p>
            <a:pPr lvl="1">
              <a:spcBef>
                <a:spcPts val="600"/>
              </a:spcBef>
            </a:pPr>
            <a:r>
              <a:rPr lang="zh-CN" altLang="en-US" sz="2000" dirty="0"/>
              <a:t>确保针对处方类型的最优设计</a:t>
            </a:r>
            <a:endParaRPr lang="en-GB" altLang="en-US" sz="2000" dirty="0"/>
          </a:p>
          <a:p>
            <a:pPr>
              <a:spcBef>
                <a:spcPts val="600"/>
              </a:spcBef>
            </a:pPr>
            <a:r>
              <a:rPr lang="zh-CN" altLang="en-US" sz="2000" dirty="0"/>
              <a:t>下加光度</a:t>
            </a:r>
            <a:endParaRPr lang="en-GB" altLang="en-US" sz="2000" dirty="0"/>
          </a:p>
          <a:p>
            <a:pPr lvl="1">
              <a:spcBef>
                <a:spcPts val="600"/>
              </a:spcBef>
            </a:pPr>
            <a:r>
              <a:rPr lang="zh-CN" altLang="en-US" sz="2000" dirty="0"/>
              <a:t>若</a:t>
            </a:r>
            <a:r>
              <a:rPr lang="en-GB" altLang="en-US" sz="2000" dirty="0"/>
              <a:t> &gt;2.25 D </a:t>
            </a:r>
            <a:r>
              <a:rPr lang="zh-CN" altLang="en-US" sz="2000" dirty="0"/>
              <a:t>考虑改良型单眼视</a:t>
            </a:r>
            <a:r>
              <a:rPr lang="en-GB" altLang="en-US" sz="2000" dirty="0"/>
              <a:t>!</a:t>
            </a:r>
          </a:p>
          <a:p>
            <a:pPr>
              <a:spcBef>
                <a:spcPts val="600"/>
              </a:spcBef>
            </a:pPr>
            <a:r>
              <a:rPr lang="zh-CN" altLang="en-US" sz="2000" dirty="0"/>
              <a:t>优势眼</a:t>
            </a:r>
            <a:endParaRPr lang="en-GB" altLang="en-US" sz="2000" dirty="0"/>
          </a:p>
          <a:p>
            <a:pPr>
              <a:spcBef>
                <a:spcPts val="600"/>
              </a:spcBef>
            </a:pPr>
            <a:endParaRPr lang="en-GB" altLang="en-US" sz="2000" dirty="0"/>
          </a:p>
        </p:txBody>
      </p:sp>
      <p:sp>
        <p:nvSpPr>
          <p:cNvPr id="1049106"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经验法验配</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同时视型渐进多焦接触镜</a:t>
            </a:r>
            <a:endParaRPr lang="en-GB" sz="2800" dirty="0">
              <a:solidFill>
                <a:srgbClr val="FFFF00"/>
              </a:solidFill>
              <a:latin typeface="Arial" panose="020B0604020202020204" pitchFamily="34" charset="0"/>
            </a:endParaRPr>
          </a:p>
        </p:txBody>
      </p:sp>
      <p:pic>
        <p:nvPicPr>
          <p:cNvPr id="2097246" name="Picture 2" descr="C:\Users\Suneet Eng\Desktop\B 99\Picture54.jpg"/>
          <p:cNvPicPr>
            <a:picLocks noChangeAspect="1" noChangeArrowheads="1"/>
          </p:cNvPicPr>
          <p:nvPr/>
        </p:nvPicPr>
        <p:blipFill>
          <a:blip r:embed="rId3" cstate="print"/>
          <a:srcRect/>
          <a:stretch>
            <a:fillRect/>
          </a:stretch>
        </p:blipFill>
        <p:spPr bwMode="auto">
          <a:xfrm>
            <a:off x="6396069" y="3643314"/>
            <a:ext cx="2676525" cy="2487612"/>
          </a:xfrm>
          <a:prstGeom prst="rect">
            <a:avLst/>
          </a:prstGeom>
          <a:noFill/>
        </p:spPr>
      </p:pic>
      <p:pic>
        <p:nvPicPr>
          <p:cNvPr id="2097247" name="Picture 1" descr="C:\Users\Suneet Eng\Desktop\B 99\Picture53.jpg"/>
          <p:cNvPicPr>
            <a:picLocks noChangeAspect="1" noChangeArrowheads="1"/>
          </p:cNvPicPr>
          <p:nvPr/>
        </p:nvPicPr>
        <p:blipFill>
          <a:blip r:embed="rId4" cstate="print"/>
          <a:srcRect/>
          <a:stretch>
            <a:fillRect/>
          </a:stretch>
        </p:blipFill>
        <p:spPr bwMode="auto">
          <a:xfrm>
            <a:off x="6384956" y="1142984"/>
            <a:ext cx="2687638" cy="2316163"/>
          </a:xfrm>
          <a:prstGeom prst="rect">
            <a:avLst/>
          </a:prstGeom>
          <a:noFill/>
        </p:spPr>
      </p:pic>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8" name="Picture 122" descr="C:\Users\Suneet Eng\Desktop\B 99\Picture60.jpg"/>
          <p:cNvPicPr>
            <a:picLocks noChangeAspect="1" noChangeArrowheads="1"/>
          </p:cNvPicPr>
          <p:nvPr/>
        </p:nvPicPr>
        <p:blipFill>
          <a:blip r:embed="rId3" cstate="print"/>
          <a:srcRect/>
          <a:stretch>
            <a:fillRect/>
          </a:stretch>
        </p:blipFill>
        <p:spPr bwMode="auto">
          <a:xfrm>
            <a:off x="611560" y="2564904"/>
            <a:ext cx="3659923" cy="3419489"/>
          </a:xfrm>
          <a:prstGeom prst="rect">
            <a:avLst/>
          </a:prstGeom>
          <a:noFill/>
        </p:spPr>
      </p:pic>
      <p:pic>
        <p:nvPicPr>
          <p:cNvPr id="2097249" name="Picture 120" descr="C:\Users\Suneet Eng\Desktop\B 99\Picture58.jpg"/>
          <p:cNvPicPr>
            <a:picLocks noChangeAspect="1" noChangeArrowheads="1"/>
          </p:cNvPicPr>
          <p:nvPr/>
        </p:nvPicPr>
        <p:blipFill>
          <a:blip r:embed="rId4" cstate="print"/>
          <a:srcRect/>
          <a:stretch>
            <a:fillRect/>
          </a:stretch>
        </p:blipFill>
        <p:spPr bwMode="auto">
          <a:xfrm>
            <a:off x="4643438" y="2643182"/>
            <a:ext cx="3541713" cy="3224212"/>
          </a:xfrm>
          <a:prstGeom prst="rect">
            <a:avLst/>
          </a:prstGeom>
          <a:noFill/>
        </p:spPr>
      </p:pic>
      <p:pic>
        <p:nvPicPr>
          <p:cNvPr id="2097250" name="Picture 119" descr="C:\Users\Suneet Eng\Desktop\B 99\Picture56.jpg"/>
          <p:cNvPicPr>
            <a:picLocks noChangeAspect="1" noChangeArrowheads="1"/>
          </p:cNvPicPr>
          <p:nvPr/>
        </p:nvPicPr>
        <p:blipFill>
          <a:blip r:embed="rId5" cstate="print"/>
          <a:srcRect/>
          <a:stretch>
            <a:fillRect/>
          </a:stretch>
        </p:blipFill>
        <p:spPr bwMode="auto">
          <a:xfrm>
            <a:off x="7643834" y="1785926"/>
            <a:ext cx="1238251" cy="628650"/>
          </a:xfrm>
          <a:prstGeom prst="rect">
            <a:avLst/>
          </a:prstGeom>
          <a:noFill/>
        </p:spPr>
      </p:pic>
      <p:pic>
        <p:nvPicPr>
          <p:cNvPr id="2097251" name="Picture 118" descr="C:\Users\Suneet Eng\Desktop\B 99\Picture55.jpg"/>
          <p:cNvPicPr>
            <a:picLocks noChangeAspect="1" noChangeArrowheads="1"/>
          </p:cNvPicPr>
          <p:nvPr/>
        </p:nvPicPr>
        <p:blipFill>
          <a:blip r:embed="rId6" cstate="print"/>
          <a:srcRect/>
          <a:stretch>
            <a:fillRect/>
          </a:stretch>
        </p:blipFill>
        <p:spPr bwMode="auto">
          <a:xfrm>
            <a:off x="2714612" y="1071546"/>
            <a:ext cx="1268413" cy="615950"/>
          </a:xfrm>
          <a:prstGeom prst="rect">
            <a:avLst/>
          </a:prstGeom>
          <a:noFill/>
        </p:spPr>
      </p:pic>
      <p:sp>
        <p:nvSpPr>
          <p:cNvPr id="1049110" name="Rectangle 2"/>
          <p:cNvSpPr>
            <a:spLocks noGrp="1" noChangeArrowheads="1"/>
          </p:cNvSpPr>
          <p:nvPr>
            <p:ph type="body" sz="half" idx="1"/>
          </p:nvPr>
        </p:nvSpPr>
        <p:spPr>
          <a:xfrm>
            <a:off x="381000" y="981075"/>
            <a:ext cx="4038600" cy="4114800"/>
          </a:xfrm>
        </p:spPr>
        <p:txBody>
          <a:bodyPr/>
          <a:lstStyle/>
          <a:p>
            <a:pPr eaLnBrk="1" hangingPunct="1">
              <a:buClr>
                <a:schemeClr val="bg1">
                  <a:lumMod val="50000"/>
                </a:schemeClr>
              </a:buClr>
              <a:buFontTx/>
              <a:buNone/>
            </a:pPr>
            <a:endParaRPr lang="en-GB" sz="2000" b="1" dirty="0">
              <a:solidFill>
                <a:schemeClr val="tx1">
                  <a:lumMod val="50000"/>
                  <a:lumOff val="50000"/>
                </a:schemeClr>
              </a:solidFill>
            </a:endParaRPr>
          </a:p>
          <a:p>
            <a:pPr eaLnBrk="1" hangingPunct="1">
              <a:buClr>
                <a:schemeClr val="bg1">
                  <a:lumMod val="50000"/>
                </a:schemeClr>
              </a:buClr>
              <a:buFontTx/>
              <a:buNone/>
            </a:pPr>
            <a:r>
              <a:rPr lang="zh-CN" altLang="en-US" sz="2000" b="1" dirty="0"/>
              <a:t>子片</a:t>
            </a:r>
            <a:r>
              <a:rPr lang="en-GB" sz="2000" dirty="0"/>
              <a:t> </a:t>
            </a:r>
          </a:p>
          <a:p>
            <a:pPr lvl="1" eaLnBrk="1" hangingPunct="1">
              <a:spcBef>
                <a:spcPct val="0"/>
              </a:spcBef>
              <a:buClr>
                <a:schemeClr val="bg1">
                  <a:lumMod val="50000"/>
                </a:schemeClr>
              </a:buClr>
              <a:buFont typeface="Arial" panose="020B0604020202020204" pitchFamily="34" charset="0"/>
              <a:buChar char="•"/>
            </a:pPr>
            <a:r>
              <a:rPr lang="zh-CN" altLang="en-US" sz="2000" dirty="0"/>
              <a:t>一线型</a:t>
            </a:r>
            <a:endParaRPr lang="en-GB" sz="2000" dirty="0"/>
          </a:p>
          <a:p>
            <a:pPr lvl="2" eaLnBrk="1" hangingPunct="1">
              <a:spcBef>
                <a:spcPct val="0"/>
              </a:spcBef>
              <a:buClr>
                <a:schemeClr val="bg1">
                  <a:lumMod val="50000"/>
                </a:schemeClr>
              </a:buClr>
            </a:pPr>
            <a:r>
              <a:rPr lang="en-GB" altLang="zh-CN" dirty="0"/>
              <a:t>Tangent Streak</a:t>
            </a:r>
            <a:endParaRPr lang="en-GB" sz="1800" dirty="0"/>
          </a:p>
        </p:txBody>
      </p:sp>
      <p:sp>
        <p:nvSpPr>
          <p:cNvPr id="1049111" name="Rectangle 4"/>
          <p:cNvSpPr>
            <a:spLocks noChangeArrowheads="1"/>
          </p:cNvSpPr>
          <p:nvPr/>
        </p:nvSpPr>
        <p:spPr bwMode="auto">
          <a:xfrm>
            <a:off x="588963" y="2852738"/>
            <a:ext cx="3767137" cy="1881187"/>
          </a:xfrm>
          <a:prstGeom prst="rect">
            <a:avLst/>
          </a:prstGeom>
          <a:noFill/>
          <a:ln w="12700">
            <a:noFill/>
            <a:miter lim="800000"/>
          </a:ln>
        </p:spPr>
        <p:txBody>
          <a:bodyPr lIns="90488" tIns="44450" rIns="90488" bIns="44450"/>
          <a:lstStyle/>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截边</a:t>
            </a:r>
            <a:endParaRPr lang="en-GB" altLang="en-US" sz="2400" dirty="0">
              <a:solidFill>
                <a:schemeClr val="bg1"/>
              </a:solidFill>
              <a:latin typeface="Arial Narrow" panose="020B0606020202030204" pitchFamily="34" charset="0"/>
            </a:endParaRPr>
          </a:p>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棱镜负载</a:t>
            </a:r>
            <a:endParaRPr lang="en-GB" altLang="en-US" sz="2400" dirty="0">
              <a:solidFill>
                <a:schemeClr val="bg1"/>
              </a:solidFill>
              <a:latin typeface="Arial Narrow" panose="020B0606020202030204" pitchFamily="34" charset="0"/>
            </a:endParaRPr>
          </a:p>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可提供后环曲面</a:t>
            </a:r>
            <a:endParaRPr lang="en-GB" altLang="en-US" sz="2400" dirty="0">
              <a:solidFill>
                <a:schemeClr val="bg1"/>
              </a:solidFill>
              <a:latin typeface="Arial Narrow" panose="020B0606020202030204" pitchFamily="34" charset="0"/>
            </a:endParaRPr>
          </a:p>
        </p:txBody>
      </p:sp>
      <p:sp>
        <p:nvSpPr>
          <p:cNvPr id="1049112" name="Rectangle 6"/>
          <p:cNvSpPr>
            <a:spLocks noChangeArrowheads="1"/>
          </p:cNvSpPr>
          <p:nvPr/>
        </p:nvSpPr>
        <p:spPr bwMode="auto">
          <a:xfrm>
            <a:off x="4572000" y="2852738"/>
            <a:ext cx="3775075" cy="1655762"/>
          </a:xfrm>
          <a:prstGeom prst="rect">
            <a:avLst/>
          </a:prstGeom>
          <a:noFill/>
          <a:ln w="12700">
            <a:noFill/>
            <a:miter lim="800000"/>
          </a:ln>
        </p:spPr>
        <p:txBody>
          <a:bodyPr lIns="90488" tIns="44450" rIns="90488" bIns="44450"/>
          <a:lstStyle/>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不截边</a:t>
            </a:r>
            <a:endParaRPr lang="en-GB" altLang="en-US" sz="2400" dirty="0">
              <a:solidFill>
                <a:schemeClr val="bg1"/>
              </a:solidFill>
              <a:latin typeface="Arial Narrow" panose="020B0606020202030204" pitchFamily="34" charset="0"/>
            </a:endParaRPr>
          </a:p>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棱镜负载</a:t>
            </a:r>
          </a:p>
          <a:p>
            <a:pPr marL="342900" indent="-342900" algn="ctr">
              <a:spcBef>
                <a:spcPct val="20000"/>
              </a:spcBef>
              <a:spcAft>
                <a:spcPct val="20000"/>
              </a:spcAft>
            </a:pPr>
            <a:r>
              <a:rPr lang="zh-CN" altLang="en-US" sz="2400" dirty="0">
                <a:solidFill>
                  <a:schemeClr val="bg1"/>
                </a:solidFill>
                <a:latin typeface="Arial Narrow" panose="020B0606020202030204" pitchFamily="34" charset="0"/>
              </a:rPr>
              <a:t>可提供后环曲面</a:t>
            </a:r>
          </a:p>
        </p:txBody>
      </p:sp>
      <p:sp>
        <p:nvSpPr>
          <p:cNvPr id="1049113" name="Rectangle 7"/>
          <p:cNvSpPr>
            <a:spLocks noGrp="1" noChangeArrowheads="1"/>
          </p:cNvSpPr>
          <p:nvPr>
            <p:ph type="body" sz="half" idx="2"/>
          </p:nvPr>
        </p:nvSpPr>
        <p:spPr>
          <a:xfrm>
            <a:off x="4502150" y="1052513"/>
            <a:ext cx="4533900" cy="1439862"/>
          </a:xfrm>
        </p:spPr>
        <p:txBody>
          <a:bodyPr/>
          <a:lstStyle/>
          <a:p>
            <a:pPr eaLnBrk="1" hangingPunct="1">
              <a:buClr>
                <a:schemeClr val="bg1">
                  <a:lumMod val="50000"/>
                </a:schemeClr>
              </a:buClr>
              <a:buFont typeface="Arial" panose="020B0604020202020204" pitchFamily="34" charset="0"/>
              <a:buNone/>
            </a:pPr>
            <a:endParaRPr lang="en-GB" sz="2000" b="1" dirty="0">
              <a:solidFill>
                <a:schemeClr val="tx1">
                  <a:lumMod val="50000"/>
                  <a:lumOff val="50000"/>
                </a:schemeClr>
              </a:solidFill>
            </a:endParaRPr>
          </a:p>
          <a:p>
            <a:pPr eaLnBrk="1" hangingPunct="1">
              <a:buClr>
                <a:schemeClr val="bg1">
                  <a:lumMod val="50000"/>
                </a:schemeClr>
              </a:buClr>
              <a:buFont typeface="Arial" panose="020B0604020202020204" pitchFamily="34" charset="0"/>
              <a:buNone/>
            </a:pPr>
            <a:r>
              <a:rPr lang="zh-CN" altLang="en-US" sz="2000" b="1" dirty="0"/>
              <a:t>子片</a:t>
            </a:r>
            <a:r>
              <a:rPr lang="en-GB" sz="2000" b="1" dirty="0"/>
              <a:t> </a:t>
            </a:r>
          </a:p>
          <a:p>
            <a:pPr lvl="1" eaLnBrk="1" hangingPunct="1">
              <a:spcBef>
                <a:spcPct val="0"/>
              </a:spcBef>
              <a:buClr>
                <a:schemeClr val="bg1">
                  <a:lumMod val="50000"/>
                </a:schemeClr>
              </a:buClr>
              <a:buFont typeface="Arial" panose="020B0604020202020204" pitchFamily="34" charset="0"/>
              <a:buChar char="•"/>
            </a:pPr>
            <a:r>
              <a:rPr lang="zh-CN" altLang="en-US" sz="2000" dirty="0"/>
              <a:t>三角形</a:t>
            </a:r>
            <a:endParaRPr lang="en-GB" sz="2000" dirty="0"/>
          </a:p>
          <a:p>
            <a:pPr lvl="2" eaLnBrk="1" hangingPunct="1">
              <a:spcBef>
                <a:spcPct val="0"/>
              </a:spcBef>
              <a:buClr>
                <a:schemeClr val="bg1">
                  <a:lumMod val="50000"/>
                </a:schemeClr>
              </a:buClr>
              <a:buFont typeface="Arial" panose="020B0604020202020204" pitchFamily="34" charset="0"/>
              <a:buChar char="•"/>
            </a:pPr>
            <a:r>
              <a:rPr lang="en-GB" dirty="0" err="1"/>
              <a:t>PresbyLite</a:t>
            </a:r>
            <a:r>
              <a:rPr lang="en-GB" dirty="0"/>
              <a:t> </a:t>
            </a:r>
          </a:p>
        </p:txBody>
      </p:sp>
      <p:sp>
        <p:nvSpPr>
          <p:cNvPr id="1049114"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切换视镜片</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透气硬镜</a:t>
            </a:r>
            <a:endParaRPr lang="en-GB" sz="2800" dirty="0">
              <a:solidFill>
                <a:srgbClr val="FFFF00"/>
              </a:solidFill>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18" name="Rectangle 3"/>
          <p:cNvSpPr>
            <a:spLocks noGrp="1" noChangeArrowheads="1"/>
          </p:cNvSpPr>
          <p:nvPr>
            <p:ph type="body" sz="half" idx="1"/>
          </p:nvPr>
        </p:nvSpPr>
        <p:spPr>
          <a:xfrm>
            <a:off x="395288" y="981075"/>
            <a:ext cx="6121400" cy="5111750"/>
          </a:xfrm>
        </p:spPr>
        <p:txBody>
          <a:bodyPr lIns="90488" tIns="44450" rIns="90488" bIns="44450"/>
          <a:lstStyle/>
          <a:p>
            <a:pPr>
              <a:spcBef>
                <a:spcPts val="600"/>
              </a:spcBef>
              <a:spcAft>
                <a:spcPts val="600"/>
              </a:spcAft>
              <a:buClr>
                <a:schemeClr val="bg1">
                  <a:lumMod val="50000"/>
                </a:schemeClr>
              </a:buClr>
              <a:buFont typeface="Arial" panose="020B0604020202020204" pitchFamily="34" charset="0"/>
              <a:buChar char="•"/>
            </a:pPr>
            <a:r>
              <a:rPr lang="zh-CN" altLang="en-US" sz="2000" b="1" dirty="0">
                <a:latin typeface="Arial" panose="020B0604020202020204" pitchFamily="34" charset="0"/>
              </a:rPr>
              <a:t>中心低位</a:t>
            </a:r>
            <a:r>
              <a:rPr lang="en-GB" sz="2000" b="1" dirty="0">
                <a:latin typeface="Arial" panose="020B0604020202020204" pitchFamily="34" charset="0"/>
              </a:rPr>
              <a:t> / </a:t>
            </a:r>
            <a:r>
              <a:rPr lang="zh-CN" altLang="en-US" sz="2000" b="1" dirty="0">
                <a:latin typeface="Arial" panose="020B0604020202020204" pitchFamily="34" charset="0"/>
              </a:rPr>
              <a:t>瞬目后恢复快</a:t>
            </a:r>
            <a:endParaRPr lang="en-GB" sz="2000" b="1" dirty="0">
              <a:latin typeface="Arial" panose="020B0604020202020204" pitchFamily="34" charset="0"/>
            </a:endParaRPr>
          </a:p>
          <a:p>
            <a:pPr lvl="1">
              <a:spcBef>
                <a:spcPts val="600"/>
              </a:spcBef>
              <a:spcAft>
                <a:spcPts val="600"/>
              </a:spcAft>
              <a:buClr>
                <a:schemeClr val="bg1">
                  <a:lumMod val="50000"/>
                </a:schemeClr>
              </a:buClr>
              <a:buFont typeface="Arial" panose="020B0604020202020204" pitchFamily="34" charset="0"/>
              <a:buChar char="•"/>
            </a:pPr>
            <a:r>
              <a:rPr lang="zh-CN" altLang="en-US" sz="2000" dirty="0">
                <a:latin typeface="Arial" panose="020B0604020202020204" pitchFamily="34" charset="0"/>
              </a:rPr>
              <a:t>棱镜负载</a:t>
            </a:r>
            <a:r>
              <a:rPr lang="en-GB" sz="2000" dirty="0">
                <a:latin typeface="Arial" panose="020B0604020202020204" pitchFamily="34" charset="0"/>
              </a:rPr>
              <a:t>/ </a:t>
            </a:r>
            <a:r>
              <a:rPr lang="zh-CN" altLang="en-US" sz="2000" dirty="0">
                <a:latin typeface="Arial" panose="020B0604020202020204" pitchFamily="34" charset="0"/>
              </a:rPr>
              <a:t>削薄上边缘</a:t>
            </a:r>
            <a:endParaRPr lang="en-GB" sz="2000" dirty="0">
              <a:latin typeface="Arial" panose="020B0604020202020204" pitchFamily="34" charset="0"/>
            </a:endParaRPr>
          </a:p>
          <a:p>
            <a:pPr>
              <a:buClr>
                <a:schemeClr val="bg1">
                  <a:lumMod val="50000"/>
                </a:schemeClr>
              </a:buClr>
            </a:pPr>
            <a:r>
              <a:rPr lang="zh-CN" altLang="en-US" sz="2000" b="1" dirty="0"/>
              <a:t>子片边界</a:t>
            </a:r>
            <a:r>
              <a:rPr lang="en-GB" sz="2000" b="1" dirty="0"/>
              <a:t> </a:t>
            </a:r>
          </a:p>
          <a:p>
            <a:pPr lvl="1">
              <a:buClr>
                <a:schemeClr val="bg1">
                  <a:lumMod val="50000"/>
                </a:schemeClr>
              </a:buClr>
            </a:pPr>
            <a:r>
              <a:rPr lang="en-GB" sz="2000" dirty="0"/>
              <a:t> </a:t>
            </a:r>
            <a:r>
              <a:rPr lang="zh-CN" altLang="en-US" sz="2000" dirty="0"/>
              <a:t>位于瞳孔下边缘或覆盖</a:t>
            </a:r>
            <a:r>
              <a:rPr lang="en-GB" sz="2000" dirty="0"/>
              <a:t> 20%</a:t>
            </a:r>
          </a:p>
          <a:p>
            <a:pPr>
              <a:buClr>
                <a:schemeClr val="bg1">
                  <a:lumMod val="50000"/>
                </a:schemeClr>
              </a:buClr>
            </a:pPr>
            <a:r>
              <a:rPr lang="zh-CN" altLang="en-US" sz="2000" b="1" dirty="0"/>
              <a:t>小瞳孔 </a:t>
            </a:r>
            <a:r>
              <a:rPr lang="zh-CN" altLang="en-US" sz="2000" dirty="0"/>
              <a:t>最利于避免眩光</a:t>
            </a:r>
            <a:endParaRPr lang="en-GB" sz="2000" dirty="0"/>
          </a:p>
          <a:p>
            <a:pPr>
              <a:buClr>
                <a:schemeClr val="bg1">
                  <a:lumMod val="50000"/>
                </a:schemeClr>
              </a:buClr>
            </a:pPr>
            <a:r>
              <a:rPr lang="zh-CN" altLang="en-US" sz="2000" b="1" dirty="0"/>
              <a:t>至少</a:t>
            </a:r>
            <a:r>
              <a:rPr lang="en-GB" sz="2000" b="1" dirty="0"/>
              <a:t> 2 mm </a:t>
            </a:r>
            <a:r>
              <a:rPr lang="zh-CN" altLang="en-US" sz="2000" b="1" dirty="0"/>
              <a:t>位置切换</a:t>
            </a:r>
            <a:endParaRPr lang="en-GB" sz="2000" b="1" dirty="0"/>
          </a:p>
          <a:p>
            <a:pPr lvl="1">
              <a:spcBef>
                <a:spcPts val="600"/>
              </a:spcBef>
              <a:spcAft>
                <a:spcPts val="600"/>
              </a:spcAft>
              <a:buClr>
                <a:schemeClr val="bg1">
                  <a:lumMod val="50000"/>
                </a:schemeClr>
              </a:buClr>
              <a:buFont typeface="Arial" panose="020B0604020202020204" pitchFamily="34" charset="0"/>
              <a:buChar char="•"/>
            </a:pPr>
            <a:r>
              <a:rPr lang="zh-CN" altLang="en-US" sz="2000" dirty="0">
                <a:latin typeface="Arial" panose="020B0604020202020204" pitchFamily="34" charset="0"/>
              </a:rPr>
              <a:t>下睑支撑</a:t>
            </a:r>
            <a:endParaRPr lang="en-GB" sz="2000" dirty="0">
              <a:latin typeface="Arial" panose="020B0604020202020204" pitchFamily="34" charset="0"/>
            </a:endParaRPr>
          </a:p>
          <a:p>
            <a:pPr lvl="1">
              <a:spcBef>
                <a:spcPts val="600"/>
              </a:spcBef>
              <a:spcAft>
                <a:spcPts val="600"/>
              </a:spcAft>
              <a:buClr>
                <a:schemeClr val="bg1">
                  <a:lumMod val="50000"/>
                </a:schemeClr>
              </a:buClr>
              <a:buFont typeface="Arial" panose="020B0604020202020204" pitchFamily="34" charset="0"/>
              <a:buChar char="•"/>
            </a:pPr>
            <a:r>
              <a:rPr lang="zh-CN" altLang="en-US" sz="2000" dirty="0">
                <a:latin typeface="Arial" panose="020B0604020202020204" pitchFamily="34" charset="0"/>
              </a:rPr>
              <a:t>需要时截边</a:t>
            </a:r>
            <a:endParaRPr lang="en-GB" sz="2000" dirty="0"/>
          </a:p>
          <a:p>
            <a:pPr lvl="2">
              <a:buClr>
                <a:schemeClr val="bg1">
                  <a:lumMod val="50000"/>
                </a:schemeClr>
              </a:buClr>
            </a:pPr>
            <a:r>
              <a:rPr lang="zh-CN" altLang="en-US" sz="2000" dirty="0"/>
              <a:t>尽可能不截边</a:t>
            </a:r>
            <a:endParaRPr lang="en-GB" sz="2000" dirty="0"/>
          </a:p>
          <a:p>
            <a:pPr lvl="2">
              <a:buClr>
                <a:schemeClr val="bg1">
                  <a:lumMod val="50000"/>
                </a:schemeClr>
              </a:buClr>
            </a:pPr>
            <a:r>
              <a:rPr lang="zh-CN" altLang="en-US" sz="2000" dirty="0"/>
              <a:t>舒适性</a:t>
            </a:r>
            <a:endParaRPr lang="en-GB" sz="2000" dirty="0"/>
          </a:p>
          <a:p>
            <a:pPr>
              <a:buClr>
                <a:schemeClr val="bg1">
                  <a:lumMod val="50000"/>
                </a:schemeClr>
              </a:buClr>
            </a:pPr>
            <a:r>
              <a:rPr lang="zh-CN" altLang="en-US" sz="2000" b="1" dirty="0"/>
              <a:t>尽可能少加棱镜</a:t>
            </a:r>
            <a:endParaRPr lang="en-GB" sz="2000" b="1" dirty="0"/>
          </a:p>
          <a:p>
            <a:pPr lvl="1">
              <a:buClr>
                <a:schemeClr val="bg1">
                  <a:lumMod val="50000"/>
                </a:schemeClr>
              </a:buClr>
            </a:pPr>
            <a:r>
              <a:rPr lang="zh-CN" altLang="en-US" sz="2000" dirty="0"/>
              <a:t>双眼视觉</a:t>
            </a:r>
            <a:endParaRPr lang="en-GB" sz="2000" dirty="0"/>
          </a:p>
          <a:p>
            <a:pPr lvl="1">
              <a:buClr>
                <a:schemeClr val="bg1">
                  <a:lumMod val="50000"/>
                </a:schemeClr>
              </a:buClr>
            </a:pPr>
            <a:r>
              <a:rPr lang="zh-CN" altLang="en-US" sz="2000" dirty="0"/>
              <a:t>舒适性</a:t>
            </a:r>
            <a:endParaRPr lang="en-GB" sz="2000" dirty="0"/>
          </a:p>
          <a:p>
            <a:pPr lvl="1">
              <a:lnSpc>
                <a:spcPct val="90000"/>
              </a:lnSpc>
              <a:buClr>
                <a:schemeClr val="folHlink"/>
              </a:buClr>
              <a:buFontTx/>
              <a:buChar char="–"/>
            </a:pPr>
            <a:endParaRPr lang="en-GB" sz="2800" dirty="0"/>
          </a:p>
          <a:p>
            <a:pPr lvl="1">
              <a:lnSpc>
                <a:spcPct val="90000"/>
              </a:lnSpc>
              <a:buClr>
                <a:schemeClr val="folHlink"/>
              </a:buClr>
              <a:buFontTx/>
              <a:buChar char="–"/>
            </a:pPr>
            <a:endParaRPr lang="en-GB" sz="2800" dirty="0"/>
          </a:p>
          <a:p>
            <a:pPr lvl="1">
              <a:lnSpc>
                <a:spcPct val="90000"/>
              </a:lnSpc>
              <a:buClr>
                <a:schemeClr val="folHlink"/>
              </a:buClr>
              <a:buFontTx/>
              <a:buChar char="–"/>
            </a:pPr>
            <a:endParaRPr lang="en-GB" sz="2800" dirty="0"/>
          </a:p>
        </p:txBody>
      </p:sp>
      <p:sp>
        <p:nvSpPr>
          <p:cNvPr id="1049119"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验配切换视透气硬镜</a:t>
            </a:r>
            <a:endParaRPr lang="en-GB" sz="2800" dirty="0">
              <a:solidFill>
                <a:schemeClr val="bg1"/>
              </a:solidFill>
              <a:latin typeface="Arial" panose="020B0604020202020204" pitchFamily="34" charset="0"/>
            </a:endParaRPr>
          </a:p>
        </p:txBody>
      </p:sp>
      <p:pic>
        <p:nvPicPr>
          <p:cNvPr id="2097252" name="Picture 1" descr="C:\Users\Suneet Eng\Desktop\B 99\Picture59.jpg"/>
          <p:cNvPicPr>
            <a:picLocks noChangeAspect="1" noChangeArrowheads="1"/>
          </p:cNvPicPr>
          <p:nvPr/>
        </p:nvPicPr>
        <p:blipFill>
          <a:blip r:embed="rId3" cstate="print"/>
          <a:srcRect/>
          <a:stretch>
            <a:fillRect/>
          </a:stretch>
        </p:blipFill>
        <p:spPr bwMode="auto">
          <a:xfrm>
            <a:off x="5572132" y="3143248"/>
            <a:ext cx="2919412" cy="2614613"/>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9118">
                                            <p:txEl>
                                              <p:pRg st="0" end="0"/>
                                            </p:txEl>
                                          </p:spTgt>
                                        </p:tgtEl>
                                        <p:attrNameLst>
                                          <p:attrName>style.visibility</p:attrName>
                                        </p:attrNameLst>
                                      </p:cBhvr>
                                      <p:to>
                                        <p:strVal val="visible"/>
                                      </p:to>
                                    </p:set>
                                    <p:animEffect transition="in" filter="wipe(left)">
                                      <p:cBhvr>
                                        <p:cTn id="7" dur="500"/>
                                        <p:tgtEl>
                                          <p:spTgt spid="104911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49118">
                                            <p:txEl>
                                              <p:pRg st="1" end="1"/>
                                            </p:txEl>
                                          </p:spTgt>
                                        </p:tgtEl>
                                        <p:attrNameLst>
                                          <p:attrName>style.visibility</p:attrName>
                                        </p:attrNameLst>
                                      </p:cBhvr>
                                      <p:to>
                                        <p:strVal val="visible"/>
                                      </p:to>
                                    </p:set>
                                    <p:animEffect transition="in" filter="wipe(left)">
                                      <p:cBhvr>
                                        <p:cTn id="10" dur="500"/>
                                        <p:tgtEl>
                                          <p:spTgt spid="104911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49118">
                                            <p:txEl>
                                              <p:pRg st="2" end="2"/>
                                            </p:txEl>
                                          </p:spTgt>
                                        </p:tgtEl>
                                        <p:attrNameLst>
                                          <p:attrName>style.visibility</p:attrName>
                                        </p:attrNameLst>
                                      </p:cBhvr>
                                      <p:to>
                                        <p:strVal val="visible"/>
                                      </p:to>
                                    </p:set>
                                    <p:animEffect transition="in" filter="wipe(left)">
                                      <p:cBhvr>
                                        <p:cTn id="13" dur="500"/>
                                        <p:tgtEl>
                                          <p:spTgt spid="104911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49118">
                                            <p:txEl>
                                              <p:pRg st="3" end="3"/>
                                            </p:txEl>
                                          </p:spTgt>
                                        </p:tgtEl>
                                        <p:attrNameLst>
                                          <p:attrName>style.visibility</p:attrName>
                                        </p:attrNameLst>
                                      </p:cBhvr>
                                      <p:to>
                                        <p:strVal val="visible"/>
                                      </p:to>
                                    </p:set>
                                    <p:animEffect transition="in" filter="wipe(left)">
                                      <p:cBhvr>
                                        <p:cTn id="16" dur="500"/>
                                        <p:tgtEl>
                                          <p:spTgt spid="1049118">
                                            <p:txEl>
                                              <p:pRg st="3" end="3"/>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49118">
                                            <p:txEl>
                                              <p:pRg st="4" end="4"/>
                                            </p:txEl>
                                          </p:spTgt>
                                        </p:tgtEl>
                                        <p:attrNameLst>
                                          <p:attrName>style.visibility</p:attrName>
                                        </p:attrNameLst>
                                      </p:cBhvr>
                                      <p:to>
                                        <p:strVal val="visible"/>
                                      </p:to>
                                    </p:set>
                                    <p:animEffect transition="in" filter="wipe(left)">
                                      <p:cBhvr>
                                        <p:cTn id="20" dur="500"/>
                                        <p:tgtEl>
                                          <p:spTgt spid="1049118">
                                            <p:txEl>
                                              <p:pRg st="4" end="4"/>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49118">
                                            <p:txEl>
                                              <p:pRg st="5" end="5"/>
                                            </p:txEl>
                                          </p:spTgt>
                                        </p:tgtEl>
                                        <p:attrNameLst>
                                          <p:attrName>style.visibility</p:attrName>
                                        </p:attrNameLst>
                                      </p:cBhvr>
                                      <p:to>
                                        <p:strVal val="visible"/>
                                      </p:to>
                                    </p:set>
                                    <p:animEffect transition="in" filter="wipe(left)">
                                      <p:cBhvr>
                                        <p:cTn id="24" dur="500"/>
                                        <p:tgtEl>
                                          <p:spTgt spid="1049118">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49118">
                                            <p:txEl>
                                              <p:pRg st="6" end="6"/>
                                            </p:txEl>
                                          </p:spTgt>
                                        </p:tgtEl>
                                        <p:attrNameLst>
                                          <p:attrName>style.visibility</p:attrName>
                                        </p:attrNameLst>
                                      </p:cBhvr>
                                      <p:to>
                                        <p:strVal val="visible"/>
                                      </p:to>
                                    </p:set>
                                    <p:animEffect transition="in" filter="wipe(left)">
                                      <p:cBhvr>
                                        <p:cTn id="27" dur="500"/>
                                        <p:tgtEl>
                                          <p:spTgt spid="1049118">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49118">
                                            <p:txEl>
                                              <p:pRg st="7" end="7"/>
                                            </p:txEl>
                                          </p:spTgt>
                                        </p:tgtEl>
                                        <p:attrNameLst>
                                          <p:attrName>style.visibility</p:attrName>
                                        </p:attrNameLst>
                                      </p:cBhvr>
                                      <p:to>
                                        <p:strVal val="visible"/>
                                      </p:to>
                                    </p:set>
                                    <p:animEffect transition="in" filter="wipe(left)">
                                      <p:cBhvr>
                                        <p:cTn id="30" dur="500"/>
                                        <p:tgtEl>
                                          <p:spTgt spid="1049118">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49118">
                                            <p:txEl>
                                              <p:pRg st="8" end="8"/>
                                            </p:txEl>
                                          </p:spTgt>
                                        </p:tgtEl>
                                        <p:attrNameLst>
                                          <p:attrName>style.visibility</p:attrName>
                                        </p:attrNameLst>
                                      </p:cBhvr>
                                      <p:to>
                                        <p:strVal val="visible"/>
                                      </p:to>
                                    </p:set>
                                    <p:animEffect transition="in" filter="wipe(left)">
                                      <p:cBhvr>
                                        <p:cTn id="33" dur="500"/>
                                        <p:tgtEl>
                                          <p:spTgt spid="1049118">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49118">
                                            <p:txEl>
                                              <p:pRg st="9" end="9"/>
                                            </p:txEl>
                                          </p:spTgt>
                                        </p:tgtEl>
                                        <p:attrNameLst>
                                          <p:attrName>style.visibility</p:attrName>
                                        </p:attrNameLst>
                                      </p:cBhvr>
                                      <p:to>
                                        <p:strVal val="visible"/>
                                      </p:to>
                                    </p:set>
                                    <p:animEffect transition="in" filter="wipe(left)">
                                      <p:cBhvr>
                                        <p:cTn id="36" dur="500"/>
                                        <p:tgtEl>
                                          <p:spTgt spid="1049118">
                                            <p:txEl>
                                              <p:pRg st="9" end="9"/>
                                            </p:txEl>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049118">
                                            <p:txEl>
                                              <p:pRg st="10" end="10"/>
                                            </p:txEl>
                                          </p:spTgt>
                                        </p:tgtEl>
                                        <p:attrNameLst>
                                          <p:attrName>style.visibility</p:attrName>
                                        </p:attrNameLst>
                                      </p:cBhvr>
                                      <p:to>
                                        <p:strVal val="visible"/>
                                      </p:to>
                                    </p:set>
                                    <p:animEffect transition="in" filter="wipe(left)">
                                      <p:cBhvr>
                                        <p:cTn id="40" dur="500"/>
                                        <p:tgtEl>
                                          <p:spTgt spid="1049118">
                                            <p:txEl>
                                              <p:pRg st="10" end="1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49118">
                                            <p:txEl>
                                              <p:pRg st="11" end="11"/>
                                            </p:txEl>
                                          </p:spTgt>
                                        </p:tgtEl>
                                        <p:attrNameLst>
                                          <p:attrName>style.visibility</p:attrName>
                                        </p:attrNameLst>
                                      </p:cBhvr>
                                      <p:to>
                                        <p:strVal val="visible"/>
                                      </p:to>
                                    </p:set>
                                    <p:animEffect transition="in" filter="wipe(left)">
                                      <p:cBhvr>
                                        <p:cTn id="43" dur="500"/>
                                        <p:tgtEl>
                                          <p:spTgt spid="1049118">
                                            <p:txEl>
                                              <p:pRg st="11" end="11"/>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49118">
                                            <p:txEl>
                                              <p:pRg st="12" end="12"/>
                                            </p:txEl>
                                          </p:spTgt>
                                        </p:tgtEl>
                                        <p:attrNameLst>
                                          <p:attrName>style.visibility</p:attrName>
                                        </p:attrNameLst>
                                      </p:cBhvr>
                                      <p:to>
                                        <p:strVal val="visible"/>
                                      </p:to>
                                    </p:set>
                                    <p:animEffect transition="in" filter="wipe(left)">
                                      <p:cBhvr>
                                        <p:cTn id="46" dur="500"/>
                                        <p:tgtEl>
                                          <p:spTgt spid="10491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18" grpId="0" build="p" autoUpdateAnimBg="0" advAuto="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53" name="Picture 120" descr="C:\Users\Suneet Eng\Desktop\B 99\Picture60.jpg"/>
          <p:cNvPicPr>
            <a:picLocks noChangeAspect="1" noChangeArrowheads="1"/>
          </p:cNvPicPr>
          <p:nvPr/>
        </p:nvPicPr>
        <p:blipFill>
          <a:blip r:embed="rId4" cstate="print"/>
          <a:srcRect/>
          <a:stretch>
            <a:fillRect/>
          </a:stretch>
        </p:blipFill>
        <p:spPr bwMode="auto">
          <a:xfrm>
            <a:off x="1000100" y="1142984"/>
            <a:ext cx="1957388" cy="1828800"/>
          </a:xfrm>
          <a:prstGeom prst="rect">
            <a:avLst/>
          </a:prstGeom>
          <a:noFill/>
        </p:spPr>
      </p:pic>
      <p:pic>
        <p:nvPicPr>
          <p:cNvPr id="2097254" name="Picture 119" descr="C:\Users\Suneet Eng\Desktop\B 99\NEW 4.jpg"/>
          <p:cNvPicPr>
            <a:picLocks noChangeAspect="1" noChangeArrowheads="1"/>
          </p:cNvPicPr>
          <p:nvPr/>
        </p:nvPicPr>
        <p:blipFill>
          <a:blip r:embed="rId5" cstate="print"/>
          <a:srcRect/>
          <a:stretch>
            <a:fillRect/>
          </a:stretch>
        </p:blipFill>
        <p:spPr bwMode="auto">
          <a:xfrm>
            <a:off x="1000100" y="3143248"/>
            <a:ext cx="1957387" cy="1884363"/>
          </a:xfrm>
          <a:prstGeom prst="rect">
            <a:avLst/>
          </a:prstGeom>
          <a:noFill/>
        </p:spPr>
      </p:pic>
      <p:pic>
        <p:nvPicPr>
          <p:cNvPr id="2097255" name="Picture 117" descr="C:\Users\Suneet Eng\Desktop\B 99\Picture62.jpg"/>
          <p:cNvPicPr>
            <a:picLocks noChangeAspect="1" noChangeArrowheads="1"/>
          </p:cNvPicPr>
          <p:nvPr/>
        </p:nvPicPr>
        <p:blipFill>
          <a:blip r:embed="rId6" cstate="print"/>
          <a:srcRect/>
          <a:stretch>
            <a:fillRect/>
          </a:stretch>
        </p:blipFill>
        <p:spPr bwMode="auto">
          <a:xfrm>
            <a:off x="3714744" y="1071546"/>
            <a:ext cx="4687888" cy="4121150"/>
          </a:xfrm>
          <a:prstGeom prst="rect">
            <a:avLst/>
          </a:prstGeom>
          <a:noFill/>
        </p:spPr>
      </p:pic>
      <p:sp>
        <p:nvSpPr>
          <p:cNvPr id="1049123" name="Rectangle 1027"/>
          <p:cNvSpPr>
            <a:spLocks noGrp="1" noChangeArrowheads="1"/>
          </p:cNvSpPr>
          <p:nvPr>
            <p:ph type="body" idx="1"/>
          </p:nvPr>
        </p:nvSpPr>
        <p:spPr>
          <a:xfrm>
            <a:off x="214313" y="5373688"/>
            <a:ext cx="8715375" cy="503237"/>
          </a:xfrm>
        </p:spPr>
        <p:txBody>
          <a:bodyPr/>
          <a:lstStyle/>
          <a:p>
            <a:pPr algn="ctr">
              <a:buFont typeface="Arial" panose="020B0604020202020204" pitchFamily="34" charset="0"/>
              <a:buNone/>
            </a:pPr>
            <a:r>
              <a:rPr lang="zh-CN" altLang="en-US" sz="2000" dirty="0"/>
              <a:t>三角形子片</a:t>
            </a:r>
            <a:r>
              <a:rPr lang="en-GB" sz="2000" dirty="0"/>
              <a:t>- </a:t>
            </a:r>
            <a:r>
              <a:rPr lang="zh-CN" altLang="en-US" sz="2000" dirty="0"/>
              <a:t>相较于对半设计，在瞳孔区域的干扰更少</a:t>
            </a:r>
            <a:endParaRPr lang="nl-NL" sz="2000" dirty="0"/>
          </a:p>
        </p:txBody>
      </p:sp>
      <p:graphicFrame>
        <p:nvGraphicFramePr>
          <p:cNvPr id="4194312" name="Object 115"/>
          <p:cNvGraphicFramePr>
            <a:graphicFrameLocks noChangeAspect="1"/>
          </p:cNvGraphicFramePr>
          <p:nvPr/>
        </p:nvGraphicFramePr>
        <p:xfrm>
          <a:off x="5292725" y="4365625"/>
          <a:ext cx="647700" cy="325438"/>
        </p:xfrm>
        <a:graphic>
          <a:graphicData uri="http://schemas.openxmlformats.org/presentationml/2006/ole">
            <mc:AlternateContent xmlns:mc="http://schemas.openxmlformats.org/markup-compatibility/2006">
              <mc:Choice xmlns:v="urn:schemas-microsoft-com:vml" Requires="v">
                <p:oleObj spid="_x0000_s6277" name="Photo Editor-foto" r:id="rId7" imgW="5133975" imgH="2438400" progId="">
                  <p:embed/>
                </p:oleObj>
              </mc:Choice>
              <mc:Fallback>
                <p:oleObj name="Photo Editor-foto" r:id="rId7" imgW="5133975" imgH="2438400" progId="">
                  <p:embed/>
                  <p:pic>
                    <p:nvPicPr>
                      <p:cNvPr id="0" name="图片 6144"/>
                      <p:cNvPicPr>
                        <a:picLocks noChangeAspect="1"/>
                      </p:cNvPicPr>
                      <p:nvPr/>
                    </p:nvPicPr>
                    <p:blipFill>
                      <a:blip r:embed="rId8">
                        <a:lum bright="17999"/>
                      </a:blip>
                      <a:stretch>
                        <a:fillRect/>
                      </a:stretch>
                    </p:blipFill>
                    <p:spPr>
                      <a:xfrm>
                        <a:off x="5292725" y="4365625"/>
                        <a:ext cx="647700" cy="325438"/>
                      </a:xfrm>
                      <a:prstGeom prst="rect">
                        <a:avLst/>
                      </a:prstGeom>
                      <a:noFill/>
                      <a:ln w="9525" cap="flat" cmpd="sng">
                        <a:solidFill>
                          <a:srgbClr val="800080"/>
                        </a:solidFill>
                        <a:prstDash val="solid"/>
                        <a:miter/>
                        <a:headEnd type="none" w="med" len="med"/>
                        <a:tailEnd type="none" w="med" len="med"/>
                      </a:ln>
                    </p:spPr>
                  </p:pic>
                </p:oleObj>
              </mc:Fallback>
            </mc:AlternateContent>
          </a:graphicData>
        </a:graphic>
      </p:graphicFrame>
      <p:graphicFrame>
        <p:nvGraphicFramePr>
          <p:cNvPr id="4194313" name="Object 116"/>
          <p:cNvGraphicFramePr>
            <a:graphicFrameLocks noChangeAspect="1"/>
          </p:cNvGraphicFramePr>
          <p:nvPr/>
        </p:nvGraphicFramePr>
        <p:xfrm>
          <a:off x="5292725" y="4797425"/>
          <a:ext cx="587375" cy="319088"/>
        </p:xfrm>
        <a:graphic>
          <a:graphicData uri="http://schemas.openxmlformats.org/presentationml/2006/ole">
            <mc:AlternateContent xmlns:mc="http://schemas.openxmlformats.org/markup-compatibility/2006">
              <mc:Choice xmlns:v="urn:schemas-microsoft-com:vml" Requires="v">
                <p:oleObj spid="_x0000_s6278" name="Photo Editor-foto" r:id="rId9" imgW="5153025" imgH="2581275" progId="">
                  <p:embed/>
                </p:oleObj>
              </mc:Choice>
              <mc:Fallback>
                <p:oleObj name="Photo Editor-foto" r:id="rId9" imgW="5153025" imgH="2581275" progId="">
                  <p:embed/>
                  <p:pic>
                    <p:nvPicPr>
                      <p:cNvPr id="0" name="图片 6145"/>
                      <p:cNvPicPr>
                        <a:picLocks noChangeAspect="1"/>
                      </p:cNvPicPr>
                      <p:nvPr/>
                    </p:nvPicPr>
                    <p:blipFill>
                      <a:blip r:embed="rId10">
                        <a:lum bright="12000"/>
                      </a:blip>
                      <a:stretch>
                        <a:fillRect/>
                      </a:stretch>
                    </p:blipFill>
                    <p:spPr>
                      <a:xfrm>
                        <a:off x="5292725" y="4797425"/>
                        <a:ext cx="587375" cy="319088"/>
                      </a:xfrm>
                      <a:prstGeom prst="rect">
                        <a:avLst/>
                      </a:prstGeom>
                      <a:noFill/>
                      <a:ln w="9525" cap="flat" cmpd="sng">
                        <a:solidFill>
                          <a:srgbClr val="00FFFF"/>
                        </a:solidFill>
                        <a:prstDash val="solid"/>
                        <a:miter/>
                        <a:headEnd type="none" w="med" len="med"/>
                        <a:tailEnd type="none" w="med" len="med"/>
                      </a:ln>
                    </p:spPr>
                  </p:pic>
                </p:oleObj>
              </mc:Fallback>
            </mc:AlternateContent>
          </a:graphicData>
        </a:graphic>
      </p:graphicFrame>
      <p:sp>
        <p:nvSpPr>
          <p:cNvPr id="1049124"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子片设计</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瞳孔覆盖度</a:t>
            </a:r>
            <a:r>
              <a:rPr lang="en-GB" altLang="en-US" sz="2800" dirty="0">
                <a:solidFill>
                  <a:srgbClr val="FFFF00"/>
                </a:solidFill>
                <a:latin typeface="Arial" panose="020B0604020202020204" pitchFamily="34" charset="0"/>
              </a:rPr>
              <a:t> </a:t>
            </a:r>
            <a:endParaRPr lang="en-GB" sz="2800" dirty="0">
              <a:solidFill>
                <a:srgbClr val="FFFF00"/>
              </a:solidFill>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8" name="Rectangle 3"/>
          <p:cNvSpPr>
            <a:spLocks noGrp="1" noChangeArrowheads="1"/>
          </p:cNvSpPr>
          <p:nvPr>
            <p:ph type="body" idx="1"/>
          </p:nvPr>
        </p:nvSpPr>
        <p:spPr>
          <a:xfrm>
            <a:off x="685800" y="1295400"/>
            <a:ext cx="7772400" cy="1485900"/>
          </a:xfrm>
        </p:spPr>
        <p:txBody>
          <a:bodyPr/>
          <a:lstStyle/>
          <a:p>
            <a:pPr>
              <a:buFont typeface="Wingdings" panose="05000000000000000000" pitchFamily="2" charset="2"/>
              <a:buNone/>
            </a:pPr>
            <a:r>
              <a:rPr lang="zh-CN" altLang="en-US" sz="2400" b="1" dirty="0"/>
              <a:t>近用区子片评估</a:t>
            </a:r>
            <a:endParaRPr lang="en-GB" sz="2400" b="1" dirty="0"/>
          </a:p>
          <a:p>
            <a:r>
              <a:rPr lang="zh-CN" altLang="en-US" sz="2400" dirty="0"/>
              <a:t>通过水平的“参考标志”简单评估近用区位置</a:t>
            </a:r>
            <a:endParaRPr lang="nl-NL" sz="2400" dirty="0"/>
          </a:p>
        </p:txBody>
      </p:sp>
      <p:graphicFrame>
        <p:nvGraphicFramePr>
          <p:cNvPr id="4194314" name="Object 58"/>
          <p:cNvGraphicFramePr>
            <a:graphicFrameLocks noChangeAspect="1"/>
          </p:cNvGraphicFramePr>
          <p:nvPr/>
        </p:nvGraphicFramePr>
        <p:xfrm>
          <a:off x="395288" y="4005263"/>
          <a:ext cx="1185862" cy="1085850"/>
        </p:xfrm>
        <a:graphic>
          <a:graphicData uri="http://schemas.openxmlformats.org/presentationml/2006/ole">
            <mc:AlternateContent xmlns:mc="http://schemas.openxmlformats.org/markup-compatibility/2006">
              <mc:Choice xmlns:v="urn:schemas-microsoft-com:vml" Requires="v">
                <p:oleObj spid="_x0000_s7237" name="CorelDRAW!" r:id="rId3" imgW="44748450" imgH="40957500" progId="">
                  <p:embed/>
                </p:oleObj>
              </mc:Choice>
              <mc:Fallback>
                <p:oleObj name="CorelDRAW!" r:id="rId3" imgW="44748450" imgH="40957500" progId="">
                  <p:embed/>
                  <p:pic>
                    <p:nvPicPr>
                      <p:cNvPr id="0" name="图片 7168"/>
                      <p:cNvPicPr>
                        <a:picLocks noChangeAspect="1"/>
                      </p:cNvPicPr>
                      <p:nvPr/>
                    </p:nvPicPr>
                    <p:blipFill>
                      <a:blip r:embed="rId4"/>
                      <a:stretch>
                        <a:fillRect/>
                      </a:stretch>
                    </p:blipFill>
                    <p:spPr>
                      <a:xfrm>
                        <a:off x="395288" y="4005263"/>
                        <a:ext cx="1185862" cy="1085850"/>
                      </a:xfrm>
                      <a:prstGeom prst="rect">
                        <a:avLst/>
                      </a:prstGeom>
                      <a:noFill/>
                      <a:ln w="9525">
                        <a:noFill/>
                      </a:ln>
                    </p:spPr>
                  </p:pic>
                </p:oleObj>
              </mc:Fallback>
            </mc:AlternateContent>
          </a:graphicData>
        </a:graphic>
      </p:graphicFrame>
      <p:sp>
        <p:nvSpPr>
          <p:cNvPr id="1049129"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配适评估</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三角形子片</a:t>
            </a:r>
            <a:endParaRPr lang="en-GB" sz="2800" dirty="0">
              <a:solidFill>
                <a:srgbClr val="FFFF00"/>
              </a:solidFill>
              <a:latin typeface="Arial" panose="020B0604020202020204" pitchFamily="34" charset="0"/>
            </a:endParaRPr>
          </a:p>
        </p:txBody>
      </p:sp>
      <p:pic>
        <p:nvPicPr>
          <p:cNvPr id="2097261" name="Picture 60" descr="C:\Users\Suneet Eng\Desktop\B 99\Picture64.jpg"/>
          <p:cNvPicPr>
            <a:picLocks noChangeAspect="1" noChangeArrowheads="1"/>
          </p:cNvPicPr>
          <p:nvPr/>
        </p:nvPicPr>
        <p:blipFill>
          <a:blip r:embed="rId5" cstate="print"/>
          <a:srcRect/>
          <a:stretch>
            <a:fillRect/>
          </a:stretch>
        </p:blipFill>
        <p:spPr bwMode="auto">
          <a:xfrm>
            <a:off x="5143504" y="2994986"/>
            <a:ext cx="2668856" cy="2596041"/>
          </a:xfrm>
          <a:prstGeom prst="rect">
            <a:avLst/>
          </a:prstGeom>
          <a:noFill/>
        </p:spPr>
      </p:pic>
      <p:pic>
        <p:nvPicPr>
          <p:cNvPr id="2097262" name="Picture 59" descr="C:\Users\Suneet Eng\Desktop\B 99\Picture63.jpg"/>
          <p:cNvPicPr>
            <a:picLocks noChangeAspect="1" noChangeArrowheads="1"/>
          </p:cNvPicPr>
          <p:nvPr/>
        </p:nvPicPr>
        <p:blipFill>
          <a:blip r:embed="rId6" cstate="print"/>
          <a:srcRect/>
          <a:stretch>
            <a:fillRect/>
          </a:stretch>
        </p:blipFill>
        <p:spPr bwMode="auto">
          <a:xfrm>
            <a:off x="1785918" y="3000372"/>
            <a:ext cx="3255963" cy="26098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不同年龄段的接触镜使用率</a:t>
            </a:r>
            <a:r>
              <a:rPr lang="en-GB" altLang="en-US" sz="2800">
                <a:solidFill>
                  <a:schemeClr val="bg1"/>
                </a:solidFill>
                <a:latin typeface="Arial" panose="020B0604020202020204" pitchFamily="34" charset="0"/>
              </a:rPr>
              <a:t> </a:t>
            </a:r>
          </a:p>
        </p:txBody>
      </p:sp>
      <p:pic>
        <p:nvPicPr>
          <p:cNvPr id="2097158" name="Picture 1" descr="C:\Users\Suneet Eng\Desktop\B 99\Picture1.jpg"/>
          <p:cNvPicPr>
            <a:picLocks noChangeAspect="1" noChangeArrowheads="1"/>
          </p:cNvPicPr>
          <p:nvPr/>
        </p:nvPicPr>
        <p:blipFill>
          <a:blip r:embed="rId3" cstate="print"/>
          <a:srcRect/>
          <a:stretch>
            <a:fillRect/>
          </a:stretch>
        </p:blipFill>
        <p:spPr bwMode="auto">
          <a:xfrm>
            <a:off x="535423" y="1412776"/>
            <a:ext cx="8013245" cy="4158224"/>
          </a:xfrm>
          <a:prstGeom prst="rect">
            <a:avLst/>
          </a:prstGeom>
          <a:noFill/>
        </p:spPr>
      </p:pic>
    </p:spTree>
  </p:cSld>
  <p:clrMapOvr>
    <a:masterClrMapping/>
  </p:clrMapOvr>
  <p:transition spd="med"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15" name="Object 58"/>
          <p:cNvGraphicFramePr>
            <a:graphicFrameLocks noGrp="1" noChangeAspect="1"/>
          </p:cNvGraphicFramePr>
          <p:nvPr>
            <p:ph type="body" idx="1"/>
          </p:nvPr>
        </p:nvGraphicFramePr>
        <p:xfrm>
          <a:off x="609600" y="1628775"/>
          <a:ext cx="3435350" cy="3514725"/>
        </p:xfrm>
        <a:graphic>
          <a:graphicData uri="http://schemas.openxmlformats.org/presentationml/2006/ole">
            <mc:AlternateContent xmlns:mc="http://schemas.openxmlformats.org/markup-compatibility/2006">
              <mc:Choice xmlns:v="urn:schemas-microsoft-com:vml" Requires="v">
                <p:oleObj spid="_x0000_s8260" name="CorelDRAW 6.0" r:id="rId4" imgW="35556825" imgH="36385500" progId="">
                  <p:embed/>
                </p:oleObj>
              </mc:Choice>
              <mc:Fallback>
                <p:oleObj name="CorelDRAW 6.0" r:id="rId4" imgW="35556825" imgH="36385500" progId="">
                  <p:embed/>
                  <p:pic>
                    <p:nvPicPr>
                      <p:cNvPr id="0" name="图片 8192"/>
                      <p:cNvPicPr>
                        <a:picLocks noGrp="1" noChangeAspect="1"/>
                      </p:cNvPicPr>
                      <p:nvPr/>
                    </p:nvPicPr>
                    <p:blipFill>
                      <a:blip r:embed="rId5"/>
                      <a:stretch>
                        <a:fillRect/>
                      </a:stretch>
                    </p:blipFill>
                    <p:spPr>
                      <a:xfrm>
                        <a:off x="609600" y="1628775"/>
                        <a:ext cx="3435350" cy="3514725"/>
                      </a:xfrm>
                      <a:prstGeom prst="rect">
                        <a:avLst/>
                      </a:prstGeom>
                      <a:noFill/>
                      <a:ln w="9525">
                        <a:noFill/>
                      </a:ln>
                    </p:spPr>
                  </p:pic>
                </p:oleObj>
              </mc:Fallback>
            </mc:AlternateContent>
          </a:graphicData>
        </a:graphic>
      </p:graphicFrame>
      <p:sp>
        <p:nvSpPr>
          <p:cNvPr id="1049130" name="Text Box 4"/>
          <p:cNvSpPr txBox="1">
            <a:spLocks noChangeArrowheads="1"/>
          </p:cNvSpPr>
          <p:nvPr/>
        </p:nvSpPr>
        <p:spPr bwMode="auto">
          <a:xfrm>
            <a:off x="4211638" y="3213100"/>
            <a:ext cx="4752975" cy="1386839"/>
          </a:xfrm>
          <a:prstGeom prst="rect">
            <a:avLst/>
          </a:prstGeom>
          <a:noFill/>
          <a:ln w="9525">
            <a:noFill/>
            <a:miter lim="800000"/>
          </a:ln>
        </p:spPr>
        <p:txBody>
          <a:bodyPr>
            <a:spAutoFit/>
          </a:bodyPr>
          <a:lstStyle/>
          <a:p>
            <a:pPr eaLnBrk="0" hangingPunct="0"/>
            <a:r>
              <a:rPr lang="zh-CN" altLang="en-US" dirty="0">
                <a:solidFill>
                  <a:srgbClr val="5C6F7B"/>
                </a:solidFill>
                <a:latin typeface="Arial" panose="020B0604020202020204" pitchFamily="34" charset="0"/>
              </a:rPr>
              <a:t>如果标记向内（鼻侧）旋转</a:t>
            </a:r>
            <a:endParaRPr lang="en-US" altLang="zh-CN" dirty="0">
              <a:solidFill>
                <a:srgbClr val="5C6F7B"/>
              </a:solidFill>
              <a:latin typeface="Arial" panose="020B0604020202020204" pitchFamily="34" charset="0"/>
            </a:endParaRPr>
          </a:p>
          <a:p>
            <a:pPr eaLnBrk="0" hangingPunct="0"/>
            <a:r>
              <a:rPr lang="en-GB" dirty="0">
                <a:solidFill>
                  <a:srgbClr val="5C6F7B"/>
                </a:solidFill>
                <a:latin typeface="Arial" panose="020B0604020202020204" pitchFamily="34" charset="0"/>
              </a:rPr>
              <a:t>&lt; 30 </a:t>
            </a:r>
            <a:r>
              <a:rPr lang="en-GB" baseline="30000" dirty="0">
                <a:solidFill>
                  <a:srgbClr val="5C6F7B"/>
                </a:solidFill>
                <a:latin typeface="Arial" panose="020B0604020202020204" pitchFamily="34" charset="0"/>
              </a:rPr>
              <a:t>o</a:t>
            </a:r>
            <a:r>
              <a:rPr lang="en-GB" dirty="0">
                <a:solidFill>
                  <a:srgbClr val="5C6F7B"/>
                </a:solidFill>
                <a:latin typeface="Arial" panose="020B0604020202020204" pitchFamily="34" charset="0"/>
              </a:rPr>
              <a:t> – </a:t>
            </a:r>
            <a:r>
              <a:rPr lang="zh-CN" altLang="en-US" dirty="0">
                <a:solidFill>
                  <a:srgbClr val="5C6F7B"/>
                </a:solidFill>
                <a:latin typeface="Arial" panose="020B0604020202020204" pitchFamily="34" charset="0"/>
              </a:rPr>
              <a:t>可接受</a:t>
            </a:r>
            <a:endParaRPr lang="en-GB" dirty="0">
              <a:solidFill>
                <a:srgbClr val="5C6F7B"/>
              </a:solidFill>
              <a:latin typeface="Arial" panose="020B0604020202020204" pitchFamily="34" charset="0"/>
            </a:endParaRPr>
          </a:p>
          <a:p>
            <a:pPr eaLnBrk="0" hangingPunct="0"/>
            <a:r>
              <a:rPr lang="en-GB" dirty="0">
                <a:solidFill>
                  <a:srgbClr val="5C6F7B"/>
                </a:solidFill>
                <a:latin typeface="Arial" panose="020B0604020202020204" pitchFamily="34" charset="0"/>
              </a:rPr>
              <a:t>≥ 30 </a:t>
            </a:r>
            <a:r>
              <a:rPr lang="en-GB" baseline="30000" dirty="0">
                <a:solidFill>
                  <a:srgbClr val="5C6F7B"/>
                </a:solidFill>
                <a:latin typeface="Arial" panose="020B0604020202020204" pitchFamily="34" charset="0"/>
              </a:rPr>
              <a:t>o</a:t>
            </a:r>
            <a:r>
              <a:rPr lang="en-GB" dirty="0">
                <a:solidFill>
                  <a:srgbClr val="5C6F7B"/>
                </a:solidFill>
                <a:latin typeface="Arial" panose="020B0604020202020204" pitchFamily="34" charset="0"/>
              </a:rPr>
              <a:t> – </a:t>
            </a:r>
            <a:r>
              <a:rPr lang="zh-CN" altLang="en-US" dirty="0">
                <a:solidFill>
                  <a:srgbClr val="5C6F7B"/>
                </a:solidFill>
                <a:latin typeface="Arial" panose="020B0604020202020204" pitchFamily="34" charset="0"/>
              </a:rPr>
              <a:t>需补偿</a:t>
            </a:r>
            <a:endParaRPr lang="en-GB" dirty="0">
              <a:solidFill>
                <a:srgbClr val="5C6F7B"/>
              </a:solidFill>
              <a:latin typeface="Arial" panose="020B0604020202020204" pitchFamily="34" charset="0"/>
            </a:endParaRPr>
          </a:p>
          <a:p>
            <a:pPr eaLnBrk="0" hangingPunct="0"/>
            <a:r>
              <a:rPr lang="zh-CN" altLang="en-US" dirty="0">
                <a:solidFill>
                  <a:srgbClr val="5C6F7B"/>
                </a:solidFill>
                <a:latin typeface="Arial" panose="020B0604020202020204" pitchFamily="34" charset="0"/>
              </a:rPr>
              <a:t>警惕太大幅度的旋转补偿</a:t>
            </a:r>
            <a:endParaRPr lang="en-GB" dirty="0">
              <a:solidFill>
                <a:srgbClr val="5C6F7B"/>
              </a:solidFill>
              <a:latin typeface="Arial" panose="020B0604020202020204" pitchFamily="34" charset="0"/>
            </a:endParaRPr>
          </a:p>
        </p:txBody>
      </p:sp>
      <p:sp>
        <p:nvSpPr>
          <p:cNvPr id="1049131" name="Text Box 5"/>
          <p:cNvSpPr txBox="1">
            <a:spLocks noChangeArrowheads="1"/>
          </p:cNvSpPr>
          <p:nvPr/>
        </p:nvSpPr>
        <p:spPr bwMode="auto">
          <a:xfrm>
            <a:off x="457200" y="1341438"/>
            <a:ext cx="640080" cy="396240"/>
          </a:xfrm>
          <a:prstGeom prst="rect">
            <a:avLst/>
          </a:prstGeom>
          <a:noFill/>
          <a:ln w="9525">
            <a:noFill/>
            <a:miter lim="800000"/>
          </a:ln>
        </p:spPr>
        <p:txBody>
          <a:bodyPr wrap="none">
            <a:spAutoFit/>
          </a:bodyPr>
          <a:lstStyle/>
          <a:p>
            <a:pPr eaLnBrk="0" hangingPunct="0"/>
            <a:r>
              <a:rPr lang="zh-CN" altLang="en-US" b="1" dirty="0">
                <a:solidFill>
                  <a:srgbClr val="5C6F7B"/>
                </a:solidFill>
                <a:latin typeface="Arial" panose="020B0604020202020204" pitchFamily="34" charset="0"/>
              </a:rPr>
              <a:t>右眼</a:t>
            </a:r>
            <a:endParaRPr lang="en-GB" b="1" dirty="0">
              <a:solidFill>
                <a:srgbClr val="5C6F7B"/>
              </a:solidFill>
              <a:latin typeface="Arial" panose="020B0604020202020204" pitchFamily="34" charset="0"/>
            </a:endParaRPr>
          </a:p>
        </p:txBody>
      </p:sp>
      <p:sp>
        <p:nvSpPr>
          <p:cNvPr id="1049132" name="Text Box 6"/>
          <p:cNvSpPr txBox="1">
            <a:spLocks noChangeArrowheads="1"/>
          </p:cNvSpPr>
          <p:nvPr/>
        </p:nvSpPr>
        <p:spPr bwMode="auto">
          <a:xfrm>
            <a:off x="444500" y="2482850"/>
            <a:ext cx="598488" cy="396239"/>
          </a:xfrm>
          <a:prstGeom prst="rect">
            <a:avLst/>
          </a:prstGeom>
          <a:noFill/>
          <a:ln w="9525">
            <a:noFill/>
            <a:miter lim="800000"/>
          </a:ln>
        </p:spPr>
        <p:txBody>
          <a:bodyPr>
            <a:spAutoFit/>
          </a:bodyPr>
          <a:lstStyle/>
          <a:p>
            <a:pPr eaLnBrk="0" hangingPunct="0">
              <a:spcBef>
                <a:spcPct val="50000"/>
              </a:spcBef>
            </a:pPr>
            <a:r>
              <a:rPr lang="de-DE" altLang="en-US">
                <a:solidFill>
                  <a:srgbClr val="FF0000"/>
                </a:solidFill>
              </a:rPr>
              <a:t>160</a:t>
            </a:r>
          </a:p>
        </p:txBody>
      </p:sp>
      <p:sp>
        <p:nvSpPr>
          <p:cNvPr id="1049133" name="Text Box 4"/>
          <p:cNvSpPr txBox="1">
            <a:spLocks noChangeArrowheads="1"/>
          </p:cNvSpPr>
          <p:nvPr/>
        </p:nvSpPr>
        <p:spPr bwMode="auto">
          <a:xfrm>
            <a:off x="2771775" y="5262563"/>
            <a:ext cx="5472113" cy="878840"/>
          </a:xfrm>
          <a:prstGeom prst="rect">
            <a:avLst/>
          </a:prstGeom>
          <a:noFill/>
          <a:ln w="9525">
            <a:noFill/>
            <a:miter lim="800000"/>
          </a:ln>
        </p:spPr>
        <p:txBody>
          <a:bodyPr>
            <a:spAutoFit/>
          </a:bodyPr>
          <a:lstStyle/>
          <a:p>
            <a:pPr eaLnBrk="0" hangingPunct="0"/>
            <a:r>
              <a:rPr lang="zh-CN" altLang="en-US" sz="2400" dirty="0">
                <a:solidFill>
                  <a:srgbClr val="5C6F7B"/>
                </a:solidFill>
                <a:latin typeface="Arial" panose="020B0604020202020204" pitchFamily="34" charset="0"/>
              </a:rPr>
              <a:t>如果标记向外（颞侧）旋转</a:t>
            </a:r>
            <a:endParaRPr lang="en-GB" sz="2400" dirty="0">
              <a:solidFill>
                <a:srgbClr val="5C6F7B"/>
              </a:solidFill>
              <a:latin typeface="Arial" panose="020B0604020202020204" pitchFamily="34" charset="0"/>
            </a:endParaRPr>
          </a:p>
          <a:p>
            <a:pPr eaLnBrk="0" hangingPunct="0"/>
            <a:r>
              <a:rPr lang="zh-CN" altLang="en-US" sz="2400" b="1" dirty="0">
                <a:solidFill>
                  <a:srgbClr val="5C6F7B"/>
                </a:solidFill>
                <a:latin typeface="Arial" panose="020B0604020202020204" pitchFamily="34" charset="0"/>
              </a:rPr>
              <a:t>总是</a:t>
            </a:r>
            <a:r>
              <a:rPr lang="en-GB" altLang="zh-CN" sz="2400" b="1" dirty="0">
                <a:solidFill>
                  <a:srgbClr val="5C6F7B"/>
                </a:solidFill>
                <a:latin typeface="Arial" panose="020B0604020202020204" pitchFamily="34" charset="0"/>
              </a:rPr>
              <a:t> </a:t>
            </a:r>
            <a:r>
              <a:rPr lang="zh-CN" altLang="en-US" sz="2400" dirty="0">
                <a:solidFill>
                  <a:srgbClr val="5C6F7B"/>
                </a:solidFill>
                <a:latin typeface="Arial" panose="020B0604020202020204" pitchFamily="34" charset="0"/>
              </a:rPr>
              <a:t>补偿</a:t>
            </a:r>
            <a:endParaRPr lang="en-GB" sz="2400" dirty="0">
              <a:solidFill>
                <a:srgbClr val="5C6F7B"/>
              </a:solidFill>
              <a:latin typeface="Arial" panose="020B0604020202020204" pitchFamily="34" charset="0"/>
            </a:endParaRPr>
          </a:p>
        </p:txBody>
      </p:sp>
      <p:pic>
        <p:nvPicPr>
          <p:cNvPr id="2097265" name="Picture 4" descr="https://encrypted-tbn0.gstatic.com/images?q=tbn:ANd9GcSLxBH4tDgP1qFQdgPwrG1wPiZUmOPPASRDPnJRygbZ8G6B3JSN">
            <a:hlinkClick r:id="rId6"/>
          </p:cNvPr>
          <p:cNvPicPr>
            <a:picLocks noChangeAspect="1" noChangeArrowheads="1"/>
          </p:cNvPicPr>
          <p:nvPr/>
        </p:nvPicPr>
        <p:blipFill>
          <a:blip r:embed="rId7" cstate="print"/>
          <a:srcRect/>
          <a:stretch>
            <a:fillRect/>
          </a:stretch>
        </p:blipFill>
        <p:spPr bwMode="auto">
          <a:xfrm rot="393445">
            <a:off x="5434013" y="1255713"/>
            <a:ext cx="2587625" cy="1816100"/>
          </a:xfrm>
          <a:prstGeom prst="rect">
            <a:avLst/>
          </a:prstGeom>
          <a:noFill/>
          <a:ln w="9525">
            <a:noFill/>
            <a:miter lim="800000"/>
            <a:headEnd/>
            <a:tailEnd/>
          </a:ln>
        </p:spPr>
      </p:pic>
      <p:sp>
        <p:nvSpPr>
          <p:cNvPr id="1049134"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配适评估</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参考标记旋转</a:t>
            </a:r>
            <a:endParaRPr lang="en-GB" sz="2800" dirty="0">
              <a:solidFill>
                <a:srgbClr val="FFFF00"/>
              </a:solidFill>
              <a:latin typeface="Arial" panose="020B0604020202020204"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38" name="Rectangle 3"/>
          <p:cNvSpPr>
            <a:spLocks noGrp="1" noChangeArrowheads="1"/>
          </p:cNvSpPr>
          <p:nvPr>
            <p:ph type="body" idx="1"/>
          </p:nvPr>
        </p:nvSpPr>
        <p:spPr>
          <a:xfrm>
            <a:off x="731838" y="1052513"/>
            <a:ext cx="7483475" cy="2233612"/>
          </a:xfrm>
        </p:spPr>
        <p:txBody>
          <a:bodyPr/>
          <a:lstStyle/>
          <a:p>
            <a:pPr>
              <a:buFont typeface="Wingdings" panose="05000000000000000000" pitchFamily="2" charset="2"/>
              <a:buNone/>
            </a:pPr>
            <a:r>
              <a:rPr lang="zh-CN" altLang="en-US" sz="2400" b="1" dirty="0"/>
              <a:t>眼底镜检查</a:t>
            </a:r>
            <a:endParaRPr lang="en-GB" sz="2400" b="1" dirty="0"/>
          </a:p>
          <a:p>
            <a:pPr>
              <a:buFont typeface="Wingdings" panose="05000000000000000000" pitchFamily="2" charset="2"/>
              <a:buNone/>
            </a:pPr>
            <a:endParaRPr lang="en-GB" sz="1600" b="1" dirty="0"/>
          </a:p>
          <a:p>
            <a:r>
              <a:rPr lang="zh-CN" altLang="en-US" sz="2000" b="1" dirty="0"/>
              <a:t>检查复位速度</a:t>
            </a:r>
            <a:endParaRPr lang="en-GB" sz="2000" dirty="0"/>
          </a:p>
          <a:p>
            <a:pPr lvl="1"/>
            <a:r>
              <a:rPr lang="en-GB" sz="2000" dirty="0"/>
              <a:t>&lt; 1</a:t>
            </a:r>
            <a:r>
              <a:rPr lang="zh-CN" altLang="en-US" sz="2000" dirty="0"/>
              <a:t>秒</a:t>
            </a:r>
            <a:r>
              <a:rPr lang="en-GB" sz="2000" dirty="0"/>
              <a:t>, </a:t>
            </a:r>
            <a:r>
              <a:rPr lang="zh-CN" altLang="en-US" sz="2000" dirty="0"/>
              <a:t>完美</a:t>
            </a:r>
            <a:endParaRPr lang="en-GB" sz="2000" dirty="0"/>
          </a:p>
          <a:p>
            <a:pPr lvl="1"/>
            <a:r>
              <a:rPr lang="en-GB" sz="2000" dirty="0"/>
              <a:t>&gt; 1 </a:t>
            </a:r>
            <a:r>
              <a:rPr lang="zh-CN" altLang="en-US" sz="2000" dirty="0"/>
              <a:t>秒</a:t>
            </a:r>
            <a:r>
              <a:rPr lang="en-GB" sz="2000" dirty="0"/>
              <a:t>, </a:t>
            </a:r>
            <a:r>
              <a:rPr lang="zh-CN" altLang="en-US" sz="2000" dirty="0"/>
              <a:t>改善配适</a:t>
            </a:r>
            <a:endParaRPr lang="en-GB" sz="2000" dirty="0"/>
          </a:p>
          <a:p>
            <a:r>
              <a:rPr lang="zh-CN" altLang="en-US" sz="2000" b="1" dirty="0"/>
              <a:t>改善配适</a:t>
            </a:r>
            <a:endParaRPr lang="en-GB" sz="2000" dirty="0"/>
          </a:p>
          <a:p>
            <a:pPr lvl="1"/>
            <a:r>
              <a:rPr lang="en-GB" sz="2000" dirty="0"/>
              <a:t>BOZR </a:t>
            </a:r>
            <a:r>
              <a:rPr lang="zh-CN" altLang="en-US" sz="2000" dirty="0"/>
              <a:t>更陡</a:t>
            </a:r>
            <a:r>
              <a:rPr lang="en-GB" sz="2000" dirty="0"/>
              <a:t> / </a:t>
            </a:r>
            <a:r>
              <a:rPr lang="zh-CN" altLang="en-US" sz="2000" dirty="0"/>
              <a:t>更平</a:t>
            </a:r>
            <a:endParaRPr lang="en-GB" sz="2000" dirty="0"/>
          </a:p>
          <a:p>
            <a:pPr lvl="1"/>
            <a:endParaRPr lang="en-GB" sz="1600" dirty="0"/>
          </a:p>
        </p:txBody>
      </p:sp>
      <p:sp>
        <p:nvSpPr>
          <p:cNvPr id="1049139" name="Rectangle 3"/>
          <p:cNvSpPr txBox="1">
            <a:spLocks noChangeArrowheads="1"/>
          </p:cNvSpPr>
          <p:nvPr/>
        </p:nvSpPr>
        <p:spPr bwMode="auto">
          <a:xfrm>
            <a:off x="728663" y="3789363"/>
            <a:ext cx="5486400" cy="1828800"/>
          </a:xfrm>
          <a:prstGeom prst="rect">
            <a:avLst/>
          </a:prstGeom>
          <a:noFill/>
          <a:ln w="9525">
            <a:noFill/>
            <a:miter lim="800000"/>
          </a:ln>
        </p:spPr>
        <p:txBody>
          <a:bodyPr/>
          <a:lstStyle/>
          <a:p>
            <a:pPr marL="342900" indent="-342900" eaLnBrk="0" hangingPunct="0">
              <a:spcBef>
                <a:spcPct val="20000"/>
              </a:spcBef>
              <a:buFont typeface="Arial" panose="020B0604020202020204" pitchFamily="34" charset="0"/>
              <a:buChar char="•"/>
            </a:pPr>
            <a:r>
              <a:rPr lang="zh-CN" altLang="en-US" sz="2000" b="1" dirty="0">
                <a:solidFill>
                  <a:srgbClr val="5C6F7B"/>
                </a:solidFill>
                <a:latin typeface="Arial" panose="020B0604020202020204" pitchFamily="34" charset="0"/>
              </a:rPr>
              <a:t>位置：瞳孔区内</a:t>
            </a:r>
            <a:r>
              <a:rPr lang="en-GB" sz="2000" b="1" dirty="0">
                <a:solidFill>
                  <a:srgbClr val="5C6F7B"/>
                </a:solidFill>
                <a:latin typeface="Arial" panose="020B0604020202020204" pitchFamily="34" charset="0"/>
              </a:rPr>
              <a:t> &lt; 1/3 mm </a:t>
            </a:r>
          </a:p>
          <a:p>
            <a:pPr marL="742950" lvl="1" indent="-285750" eaLnBrk="0" hangingPunct="0">
              <a:spcBef>
                <a:spcPct val="20000"/>
              </a:spcBef>
              <a:buFont typeface="Arial" panose="020B0604020202020204" pitchFamily="34" charset="0"/>
              <a:buChar char="•"/>
            </a:pPr>
            <a:r>
              <a:rPr lang="zh-CN" altLang="en-US" sz="2000" dirty="0">
                <a:solidFill>
                  <a:srgbClr val="5C6F7B"/>
                </a:solidFill>
                <a:latin typeface="Arial" panose="020B0604020202020204" pitchFamily="34" charset="0"/>
              </a:rPr>
              <a:t>继续进行片上验光</a:t>
            </a:r>
            <a:endParaRPr lang="en-GB" sz="2000" dirty="0">
              <a:solidFill>
                <a:srgbClr val="5C6F7B"/>
              </a:solidFill>
              <a:latin typeface="Arial" panose="020B0604020202020204" pitchFamily="34" charset="0"/>
            </a:endParaRPr>
          </a:p>
          <a:p>
            <a:pPr marL="342900" indent="-342900" eaLnBrk="0" hangingPunct="0">
              <a:spcBef>
                <a:spcPct val="20000"/>
              </a:spcBef>
              <a:buFont typeface="Arial" panose="020B0604020202020204" pitchFamily="34" charset="0"/>
              <a:buChar char="•"/>
            </a:pPr>
            <a:endParaRPr lang="en-GB" sz="2000" dirty="0">
              <a:solidFill>
                <a:srgbClr val="5C6F7B"/>
              </a:solidFill>
              <a:latin typeface="Arial" panose="020B0604020202020204" pitchFamily="34" charset="0"/>
            </a:endParaRPr>
          </a:p>
          <a:p>
            <a:pPr marL="342900" indent="-342900" eaLnBrk="0" hangingPunct="0">
              <a:spcBef>
                <a:spcPct val="20000"/>
              </a:spcBef>
              <a:buFont typeface="Arial" panose="020B0604020202020204" pitchFamily="34" charset="0"/>
              <a:buChar char="•"/>
            </a:pPr>
            <a:r>
              <a:rPr lang="zh-CN" altLang="en-US" sz="2000" b="1" dirty="0">
                <a:solidFill>
                  <a:srgbClr val="5C6F7B"/>
                </a:solidFill>
                <a:latin typeface="Arial" panose="020B0604020202020204" pitchFamily="34" charset="0"/>
              </a:rPr>
              <a:t>位置：瞳孔区内</a:t>
            </a:r>
            <a:r>
              <a:rPr lang="en-GB" sz="2000" b="1" dirty="0">
                <a:solidFill>
                  <a:srgbClr val="5C6F7B"/>
                </a:solidFill>
                <a:latin typeface="Arial" panose="020B0604020202020204" pitchFamily="34" charset="0"/>
              </a:rPr>
              <a:t> &gt; 1/3 mm</a:t>
            </a:r>
          </a:p>
          <a:p>
            <a:pPr marL="742950" lvl="1" indent="-285750" eaLnBrk="0" hangingPunct="0">
              <a:spcBef>
                <a:spcPct val="20000"/>
              </a:spcBef>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镜片直径</a:t>
            </a:r>
            <a:endParaRPr lang="en-GB" sz="2000" dirty="0">
              <a:solidFill>
                <a:srgbClr val="5C6F7B"/>
              </a:solidFill>
              <a:latin typeface="Arial" panose="020B0604020202020204" pitchFamily="34" charset="0"/>
            </a:endParaRPr>
          </a:p>
        </p:txBody>
      </p:sp>
      <p:sp>
        <p:nvSpPr>
          <p:cNvPr id="1049140"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配适评估</a:t>
            </a:r>
            <a:endParaRPr lang="en-GB" sz="2800" dirty="0">
              <a:solidFill>
                <a:schemeClr val="bg1"/>
              </a:solidFill>
              <a:latin typeface="Arial" panose="020B0604020202020204" pitchFamily="34" charset="0"/>
            </a:endParaRPr>
          </a:p>
        </p:txBody>
      </p:sp>
      <p:pic>
        <p:nvPicPr>
          <p:cNvPr id="2097267" name="Picture 1" descr="C:\Users\Suneet Eng\Desktop\B 99\Picture66.jpg"/>
          <p:cNvPicPr>
            <a:picLocks noChangeAspect="1" noChangeArrowheads="1"/>
          </p:cNvPicPr>
          <p:nvPr/>
        </p:nvPicPr>
        <p:blipFill>
          <a:blip r:embed="rId3" cstate="print"/>
          <a:srcRect/>
          <a:stretch>
            <a:fillRect/>
          </a:stretch>
        </p:blipFill>
        <p:spPr bwMode="auto">
          <a:xfrm>
            <a:off x="5357818" y="1714488"/>
            <a:ext cx="3584575" cy="3322638"/>
          </a:xfrm>
          <a:prstGeom prst="rect">
            <a:avLst/>
          </a:prstGeom>
          <a:noFill/>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4" name="Rectangle 3"/>
          <p:cNvSpPr>
            <a:spLocks noGrp="1" noChangeArrowheads="1"/>
          </p:cNvSpPr>
          <p:nvPr>
            <p:ph type="body" idx="1"/>
          </p:nvPr>
        </p:nvSpPr>
        <p:spPr>
          <a:xfrm>
            <a:off x="520700" y="908050"/>
            <a:ext cx="7364413" cy="2663825"/>
          </a:xfrm>
        </p:spPr>
        <p:txBody>
          <a:bodyPr/>
          <a:lstStyle/>
          <a:p>
            <a:pPr>
              <a:spcBef>
                <a:spcPts val="600"/>
              </a:spcBef>
              <a:spcAft>
                <a:spcPts val="600"/>
              </a:spcAft>
            </a:pPr>
            <a:r>
              <a:rPr lang="zh-CN" altLang="en-US" sz="2400" dirty="0"/>
              <a:t>使用试镜架</a:t>
            </a:r>
            <a:endParaRPr lang="en-GB" sz="2400" dirty="0"/>
          </a:p>
          <a:p>
            <a:pPr>
              <a:spcBef>
                <a:spcPts val="600"/>
              </a:spcBef>
              <a:spcAft>
                <a:spcPts val="600"/>
              </a:spcAft>
            </a:pPr>
            <a:r>
              <a:rPr lang="zh-CN" altLang="en-US" sz="2400" dirty="0"/>
              <a:t>获得远距离矫正的最高正镜度</a:t>
            </a:r>
            <a:endParaRPr lang="en-GB" sz="2400" dirty="0"/>
          </a:p>
          <a:p>
            <a:pPr>
              <a:spcBef>
                <a:spcPts val="600"/>
              </a:spcBef>
              <a:spcAft>
                <a:spcPts val="600"/>
              </a:spcAft>
            </a:pPr>
            <a:r>
              <a:rPr lang="zh-CN" altLang="en-US" sz="2400" dirty="0"/>
              <a:t>检查阅读表现</a:t>
            </a:r>
            <a:r>
              <a:rPr lang="en-GB" sz="2400" dirty="0"/>
              <a:t>  </a:t>
            </a:r>
          </a:p>
          <a:p>
            <a:pPr lvl="1">
              <a:spcBef>
                <a:spcPts val="600"/>
              </a:spcBef>
              <a:spcAft>
                <a:spcPts val="600"/>
              </a:spcAft>
            </a:pPr>
            <a:r>
              <a:rPr lang="en-GB" sz="2400" i="1" dirty="0"/>
              <a:t>‘</a:t>
            </a:r>
            <a:r>
              <a:rPr lang="zh-CN" altLang="en-US" sz="2400" i="1" dirty="0"/>
              <a:t>切换镜片的体验</a:t>
            </a:r>
            <a:r>
              <a:rPr lang="en-GB" sz="2400" i="1" dirty="0"/>
              <a:t>’</a:t>
            </a:r>
          </a:p>
          <a:p>
            <a:pPr>
              <a:spcBef>
                <a:spcPts val="600"/>
              </a:spcBef>
              <a:spcAft>
                <a:spcPts val="600"/>
              </a:spcAft>
            </a:pPr>
            <a:r>
              <a:rPr lang="zh-CN" altLang="en-US" sz="2400" dirty="0"/>
              <a:t>处方及近附加与框架镜处方相符吗</a:t>
            </a:r>
            <a:r>
              <a:rPr lang="en-GB" sz="2400" dirty="0"/>
              <a:t>?</a:t>
            </a:r>
          </a:p>
          <a:p>
            <a:pPr lvl="1">
              <a:spcBef>
                <a:spcPts val="600"/>
              </a:spcBef>
              <a:spcAft>
                <a:spcPts val="600"/>
              </a:spcAft>
            </a:pPr>
            <a:endParaRPr lang="en-GB" sz="2400" dirty="0"/>
          </a:p>
        </p:txBody>
      </p:sp>
      <p:sp>
        <p:nvSpPr>
          <p:cNvPr id="1049145"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片上验光</a:t>
            </a:r>
            <a:r>
              <a:rPr lang="en-GB" altLang="en-US" sz="2800" dirty="0">
                <a:solidFill>
                  <a:srgbClr val="FFFF00"/>
                </a:solidFill>
                <a:latin typeface="Arial" panose="020B0604020202020204" pitchFamily="34" charset="0"/>
              </a:rPr>
              <a:t> </a:t>
            </a:r>
            <a:endParaRPr lang="en-GB" sz="2800" dirty="0">
              <a:solidFill>
                <a:srgbClr val="FFFF00"/>
              </a:solidFill>
              <a:latin typeface="Arial" panose="020B0604020202020204" pitchFamily="34" charset="0"/>
            </a:endParaRPr>
          </a:p>
        </p:txBody>
      </p:sp>
      <p:pic>
        <p:nvPicPr>
          <p:cNvPr id="2097268" name="Picture 1" descr="C:\Users\Suneet Eng\Desktop\B 99\Picture67.jpg"/>
          <p:cNvPicPr>
            <a:picLocks noChangeAspect="1" noChangeArrowheads="1"/>
          </p:cNvPicPr>
          <p:nvPr/>
        </p:nvPicPr>
        <p:blipFill>
          <a:blip r:embed="rId3" cstate="print"/>
          <a:srcRect/>
          <a:stretch>
            <a:fillRect/>
          </a:stretch>
        </p:blipFill>
        <p:spPr bwMode="auto">
          <a:xfrm>
            <a:off x="5286380" y="3573016"/>
            <a:ext cx="3505200" cy="2676525"/>
          </a:xfrm>
          <a:prstGeom prst="rect">
            <a:avLst/>
          </a:prstGeom>
          <a:noFill/>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9" name="Rectangle 3"/>
          <p:cNvSpPr>
            <a:spLocks noGrp="1" noChangeArrowheads="1"/>
          </p:cNvSpPr>
          <p:nvPr>
            <p:ph type="body" idx="1"/>
          </p:nvPr>
        </p:nvSpPr>
        <p:spPr>
          <a:xfrm>
            <a:off x="-36513" y="836613"/>
            <a:ext cx="5256213" cy="4303712"/>
          </a:xfrm>
        </p:spPr>
        <p:txBody>
          <a:bodyPr/>
          <a:lstStyle/>
          <a:p>
            <a:pPr indent="-168275">
              <a:lnSpc>
                <a:spcPct val="150000"/>
              </a:lnSpc>
              <a:buFont typeface="Arial" panose="020B0604020202020204" pitchFamily="34" charset="0"/>
              <a:buNone/>
            </a:pPr>
            <a:r>
              <a:rPr lang="zh-CN" altLang="en-US" dirty="0"/>
              <a:t>不理想，但若无可用的诊断试戴镜组</a:t>
            </a:r>
            <a:r>
              <a:rPr lang="en-GB" dirty="0"/>
              <a:t>…</a:t>
            </a:r>
          </a:p>
          <a:p>
            <a:pPr>
              <a:lnSpc>
                <a:spcPct val="150000"/>
              </a:lnSpc>
              <a:buFont typeface="Arial" panose="020B0604020202020204" pitchFamily="34" charset="0"/>
              <a:buNone/>
            </a:pPr>
            <a:endParaRPr lang="en-GB" b="1" dirty="0"/>
          </a:p>
          <a:p>
            <a:pPr marL="535305" indent="-262255">
              <a:lnSpc>
                <a:spcPct val="150000"/>
              </a:lnSpc>
              <a:buFont typeface="Arial" panose="020B0604020202020204" pitchFamily="34" charset="0"/>
              <a:buNone/>
            </a:pPr>
            <a:r>
              <a:rPr lang="zh-CN" altLang="en-US" b="1" dirty="0"/>
              <a:t>提供给实验室</a:t>
            </a:r>
            <a:r>
              <a:rPr lang="en-GB" b="1" dirty="0"/>
              <a:t>… </a:t>
            </a:r>
          </a:p>
          <a:p>
            <a:pPr marL="535305" lvl="1" indent="-262255">
              <a:lnSpc>
                <a:spcPct val="150000"/>
              </a:lnSpc>
            </a:pPr>
            <a:r>
              <a:rPr lang="zh-CN" altLang="en-US" dirty="0"/>
              <a:t>远用处方</a:t>
            </a:r>
            <a:r>
              <a:rPr lang="en-GB" dirty="0"/>
              <a:t>(&amp; </a:t>
            </a:r>
            <a:r>
              <a:rPr lang="zh-CN" altLang="en-US" dirty="0"/>
              <a:t>顶点距离</a:t>
            </a:r>
            <a:r>
              <a:rPr lang="en-GB" dirty="0"/>
              <a:t>)</a:t>
            </a:r>
          </a:p>
          <a:p>
            <a:pPr marL="535305" lvl="1" indent="-262255">
              <a:lnSpc>
                <a:spcPct val="150000"/>
              </a:lnSpc>
            </a:pPr>
            <a:r>
              <a:rPr lang="zh-CN" altLang="en-US" dirty="0"/>
              <a:t>近用处方</a:t>
            </a:r>
            <a:r>
              <a:rPr lang="en-GB" dirty="0"/>
              <a:t>(</a:t>
            </a:r>
            <a:r>
              <a:rPr lang="zh-CN" altLang="en-US" dirty="0"/>
              <a:t>不修正</a:t>
            </a:r>
            <a:r>
              <a:rPr lang="en-GB" dirty="0"/>
              <a:t>)</a:t>
            </a:r>
          </a:p>
          <a:p>
            <a:pPr marL="535305" lvl="1" indent="-262255">
              <a:lnSpc>
                <a:spcPct val="150000"/>
              </a:lnSpc>
            </a:pPr>
            <a:r>
              <a:rPr lang="en-GB" dirty="0"/>
              <a:t>K</a:t>
            </a:r>
            <a:r>
              <a:rPr lang="zh-CN" altLang="en-US" dirty="0"/>
              <a:t>读数或地形图</a:t>
            </a:r>
            <a:endParaRPr lang="en-GB" dirty="0"/>
          </a:p>
          <a:p>
            <a:pPr marL="535305" lvl="1" indent="-262255">
              <a:lnSpc>
                <a:spcPct val="150000"/>
              </a:lnSpc>
            </a:pPr>
            <a:r>
              <a:rPr lang="en-GB" dirty="0"/>
              <a:t>HVID</a:t>
            </a:r>
          </a:p>
          <a:p>
            <a:pPr marL="535305" lvl="1" indent="-262255">
              <a:lnSpc>
                <a:spcPct val="150000"/>
              </a:lnSpc>
            </a:pPr>
            <a:r>
              <a:rPr lang="zh-CN" altLang="en-US" dirty="0"/>
              <a:t>环境照明下的瞳孔直径</a:t>
            </a:r>
            <a:r>
              <a:rPr lang="en-GB" dirty="0"/>
              <a:t> </a:t>
            </a:r>
          </a:p>
          <a:p>
            <a:pPr marL="535305" lvl="1" indent="-262255">
              <a:lnSpc>
                <a:spcPct val="150000"/>
              </a:lnSpc>
            </a:pPr>
            <a:r>
              <a:rPr lang="zh-CN" altLang="en-US" dirty="0"/>
              <a:t>下睑与角膜下缘的相对位置</a:t>
            </a:r>
            <a:endParaRPr lang="en-GB" dirty="0"/>
          </a:p>
        </p:txBody>
      </p:sp>
      <p:sp>
        <p:nvSpPr>
          <p:cNvPr id="1049150"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经验法验配接触镜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切换视型双光镜</a:t>
            </a:r>
            <a:endParaRPr lang="en-GB" sz="2800" dirty="0">
              <a:solidFill>
                <a:srgbClr val="FFFF00"/>
              </a:solidFill>
              <a:latin typeface="Arial" panose="020B0604020202020204" pitchFamily="34" charset="0"/>
            </a:endParaRPr>
          </a:p>
        </p:txBody>
      </p:sp>
      <p:pic>
        <p:nvPicPr>
          <p:cNvPr id="2097269" name="Picture 4"/>
          <p:cNvPicPr>
            <a:picLocks noChangeAspect="1" noChangeArrowheads="1"/>
          </p:cNvPicPr>
          <p:nvPr/>
        </p:nvPicPr>
        <p:blipFill>
          <a:blip r:embed="rId3" cstate="print"/>
          <a:srcRect/>
          <a:stretch>
            <a:fillRect/>
          </a:stretch>
        </p:blipFill>
        <p:spPr bwMode="auto">
          <a:xfrm>
            <a:off x="4840288" y="1484313"/>
            <a:ext cx="4314825" cy="2952750"/>
          </a:xfrm>
          <a:prstGeom prst="rect">
            <a:avLst/>
          </a:prstGeom>
          <a:noFill/>
          <a:ln w="9525">
            <a:noFill/>
            <a:miter lim="800000"/>
            <a:headEnd/>
            <a:tailEnd/>
          </a:ln>
        </p:spPr>
      </p:pic>
      <p:cxnSp>
        <p:nvCxnSpPr>
          <p:cNvPr id="3145732" name="Straight Connector 2"/>
          <p:cNvCxnSpPr/>
          <p:nvPr/>
        </p:nvCxnSpPr>
        <p:spPr>
          <a:xfrm>
            <a:off x="6594475" y="2403475"/>
            <a:ext cx="0" cy="4397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45733" name="Straight Connector 8"/>
          <p:cNvCxnSpPr/>
          <p:nvPr/>
        </p:nvCxnSpPr>
        <p:spPr>
          <a:xfrm>
            <a:off x="7202488" y="2403475"/>
            <a:ext cx="0" cy="4397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45734" name="Straight Connector 9"/>
          <p:cNvCxnSpPr/>
          <p:nvPr/>
        </p:nvCxnSpPr>
        <p:spPr>
          <a:xfrm>
            <a:off x="5775325" y="2855913"/>
            <a:ext cx="0" cy="44132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45735" name="Straight Connector 10"/>
          <p:cNvCxnSpPr/>
          <p:nvPr/>
        </p:nvCxnSpPr>
        <p:spPr>
          <a:xfrm>
            <a:off x="8234363" y="2855913"/>
            <a:ext cx="0" cy="44132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45736" name="Straight Connector 11"/>
          <p:cNvCxnSpPr/>
          <p:nvPr/>
        </p:nvCxnSpPr>
        <p:spPr>
          <a:xfrm>
            <a:off x="6900863" y="3114675"/>
            <a:ext cx="0" cy="9350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5737" name="Straight Connector 15"/>
          <p:cNvCxnSpPr/>
          <p:nvPr/>
        </p:nvCxnSpPr>
        <p:spPr>
          <a:xfrm>
            <a:off x="7005638" y="2019300"/>
            <a:ext cx="0" cy="2044700"/>
          </a:xfrm>
          <a:prstGeom prst="line">
            <a:avLst/>
          </a:prstGeom>
          <a:ln w="28575">
            <a:solidFill>
              <a:srgbClr val="66FF33"/>
            </a:solidFill>
          </a:ln>
        </p:spPr>
        <p:style>
          <a:lnRef idx="1">
            <a:schemeClr val="accent1"/>
          </a:lnRef>
          <a:fillRef idx="0">
            <a:schemeClr val="accent1"/>
          </a:fillRef>
          <a:effectRef idx="0">
            <a:schemeClr val="accent1"/>
          </a:effectRef>
          <a:fontRef idx="minor">
            <a:schemeClr val="tx1"/>
          </a:fontRef>
        </p:style>
      </p:cxnSp>
      <p:sp>
        <p:nvSpPr>
          <p:cNvPr id="1049151" name="TextBox 14"/>
          <p:cNvSpPr txBox="1">
            <a:spLocks noChangeArrowheads="1"/>
          </p:cNvSpPr>
          <p:nvPr/>
        </p:nvSpPr>
        <p:spPr bwMode="auto">
          <a:xfrm rot="762066">
            <a:off x="5226050" y="3454718"/>
            <a:ext cx="1465580" cy="396240"/>
          </a:xfrm>
          <a:prstGeom prst="rect">
            <a:avLst/>
          </a:prstGeom>
          <a:noFill/>
          <a:ln w="9525">
            <a:noFill/>
            <a:miter lim="800000"/>
          </a:ln>
        </p:spPr>
        <p:txBody>
          <a:bodyPr wrap="none">
            <a:spAutoFit/>
          </a:bodyPr>
          <a:lstStyle/>
          <a:p>
            <a:r>
              <a:rPr lang="en-AU" b="1">
                <a:solidFill>
                  <a:srgbClr val="66FF33"/>
                </a:solidFill>
              </a:rPr>
              <a:t>Lid position</a:t>
            </a:r>
            <a:endParaRPr lang="en-GB" b="1">
              <a:solidFill>
                <a:srgbClr val="66FF33"/>
              </a:solidFill>
            </a:endParaRPr>
          </a:p>
        </p:txBody>
      </p:sp>
      <p:sp>
        <p:nvSpPr>
          <p:cNvPr id="1049152" name="TextBox 18"/>
          <p:cNvSpPr txBox="1">
            <a:spLocks noChangeArrowheads="1"/>
          </p:cNvSpPr>
          <p:nvPr/>
        </p:nvSpPr>
        <p:spPr bwMode="auto">
          <a:xfrm>
            <a:off x="6950075" y="3687763"/>
            <a:ext cx="1681479" cy="396239"/>
          </a:xfrm>
          <a:prstGeom prst="rect">
            <a:avLst/>
          </a:prstGeom>
          <a:noFill/>
          <a:ln w="9525">
            <a:noFill/>
            <a:miter lim="800000"/>
          </a:ln>
        </p:spPr>
        <p:txBody>
          <a:bodyPr wrap="none">
            <a:spAutoFit/>
          </a:bodyPr>
          <a:lstStyle/>
          <a:p>
            <a:r>
              <a:rPr lang="en-AU" b="1">
                <a:solidFill>
                  <a:srgbClr val="66FF33"/>
                </a:solidFill>
              </a:rPr>
              <a:t>Fissure height</a:t>
            </a:r>
            <a:endParaRPr lang="en-GB" b="1">
              <a:solidFill>
                <a:srgbClr val="66FF33"/>
              </a:solidFill>
            </a:endParaRPr>
          </a:p>
        </p:txBody>
      </p:sp>
      <p:sp>
        <p:nvSpPr>
          <p:cNvPr id="1049153" name="TextBox 20"/>
          <p:cNvSpPr txBox="1">
            <a:spLocks noChangeArrowheads="1"/>
          </p:cNvSpPr>
          <p:nvPr/>
        </p:nvSpPr>
        <p:spPr bwMode="auto">
          <a:xfrm>
            <a:off x="5727700" y="3317875"/>
            <a:ext cx="1427479" cy="396240"/>
          </a:xfrm>
          <a:prstGeom prst="rect">
            <a:avLst/>
          </a:prstGeom>
          <a:noFill/>
          <a:ln w="9525">
            <a:noFill/>
            <a:miter lim="800000"/>
          </a:ln>
        </p:spPr>
        <p:txBody>
          <a:bodyPr wrap="none">
            <a:spAutoFit/>
          </a:bodyPr>
          <a:lstStyle/>
          <a:p>
            <a:r>
              <a:rPr lang="en-AU" b="1">
                <a:solidFill>
                  <a:srgbClr val="FF0000"/>
                </a:solidFill>
              </a:rPr>
              <a:t>Lid to pupil</a:t>
            </a:r>
            <a:endParaRPr lang="en-GB" b="1">
              <a:solidFill>
                <a:srgbClr val="FF0000"/>
              </a:solidFill>
            </a:endParaRPr>
          </a:p>
        </p:txBody>
      </p:sp>
      <p:sp>
        <p:nvSpPr>
          <p:cNvPr id="1049154" name="TextBox 21"/>
          <p:cNvSpPr txBox="1">
            <a:spLocks noChangeArrowheads="1"/>
          </p:cNvSpPr>
          <p:nvPr/>
        </p:nvSpPr>
        <p:spPr bwMode="auto">
          <a:xfrm>
            <a:off x="7267575" y="3214688"/>
            <a:ext cx="2024380" cy="396240"/>
          </a:xfrm>
          <a:prstGeom prst="rect">
            <a:avLst/>
          </a:prstGeom>
          <a:noFill/>
          <a:ln w="9525">
            <a:noFill/>
            <a:miter lim="800000"/>
          </a:ln>
        </p:spPr>
        <p:txBody>
          <a:bodyPr wrap="none">
            <a:spAutoFit/>
          </a:bodyPr>
          <a:lstStyle/>
          <a:p>
            <a:r>
              <a:rPr lang="en-AU" b="1">
                <a:solidFill>
                  <a:srgbClr val="FF00FF"/>
                </a:solidFill>
              </a:rPr>
              <a:t>Corneal diameter</a:t>
            </a:r>
            <a:endParaRPr lang="en-GB" b="1">
              <a:solidFill>
                <a:srgbClr val="FF00FF"/>
              </a:solidFill>
            </a:endParaRPr>
          </a:p>
        </p:txBody>
      </p:sp>
      <p:sp>
        <p:nvSpPr>
          <p:cNvPr id="1049155" name="TextBox 22"/>
          <p:cNvSpPr txBox="1">
            <a:spLocks noChangeArrowheads="1"/>
          </p:cNvSpPr>
          <p:nvPr/>
        </p:nvSpPr>
        <p:spPr bwMode="auto">
          <a:xfrm>
            <a:off x="5475288" y="2114550"/>
            <a:ext cx="1770379" cy="396240"/>
          </a:xfrm>
          <a:prstGeom prst="rect">
            <a:avLst/>
          </a:prstGeom>
          <a:noFill/>
          <a:ln w="9525">
            <a:noFill/>
            <a:miter lim="800000"/>
          </a:ln>
        </p:spPr>
        <p:txBody>
          <a:bodyPr wrap="none">
            <a:spAutoFit/>
          </a:bodyPr>
          <a:lstStyle/>
          <a:p>
            <a:r>
              <a:rPr lang="en-AU" b="1">
                <a:solidFill>
                  <a:srgbClr val="FFFF00"/>
                </a:solidFill>
              </a:rPr>
              <a:t>Pupil diameter</a:t>
            </a:r>
            <a:endParaRPr lang="en-GB" b="1">
              <a:solidFill>
                <a:srgbClr val="FFFF00"/>
              </a:solidFill>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9" name="Rectangle 3"/>
          <p:cNvSpPr>
            <a:spLocks noGrp="1" noChangeArrowheads="1"/>
          </p:cNvSpPr>
          <p:nvPr>
            <p:ph type="body" idx="1"/>
          </p:nvPr>
        </p:nvSpPr>
        <p:spPr>
          <a:xfrm>
            <a:off x="296863" y="1000125"/>
            <a:ext cx="7659687" cy="3157538"/>
          </a:xfrm>
        </p:spPr>
        <p:txBody>
          <a:bodyPr/>
          <a:lstStyle/>
          <a:p>
            <a:pPr>
              <a:buFont typeface="Arial" panose="020B0604020202020204" pitchFamily="34" charset="0"/>
              <a:buNone/>
            </a:pPr>
            <a:r>
              <a:rPr lang="zh-CN" altLang="en-US" sz="2400" b="1" dirty="0"/>
              <a:t>子片高度</a:t>
            </a:r>
            <a:r>
              <a:rPr lang="en-GB" sz="2400" b="1" dirty="0"/>
              <a:t> </a:t>
            </a:r>
          </a:p>
          <a:p>
            <a:pPr>
              <a:spcBef>
                <a:spcPts val="600"/>
              </a:spcBef>
            </a:pPr>
            <a:r>
              <a:rPr lang="zh-CN" altLang="en-US" sz="2400" dirty="0"/>
              <a:t>使用点光源</a:t>
            </a:r>
            <a:r>
              <a:rPr lang="en-GB" sz="2400" dirty="0"/>
              <a:t> &amp; </a:t>
            </a:r>
            <a:r>
              <a:rPr lang="zh-CN" altLang="en-US" sz="2400" dirty="0"/>
              <a:t>测量浦肯野</a:t>
            </a:r>
            <a:r>
              <a:rPr lang="en-GB" sz="2400" dirty="0"/>
              <a:t>1</a:t>
            </a:r>
            <a:r>
              <a:rPr lang="zh-CN" altLang="en-US" sz="2400" dirty="0"/>
              <a:t>到下睑</a:t>
            </a:r>
            <a:endParaRPr lang="en-GB" sz="2400" dirty="0"/>
          </a:p>
          <a:p>
            <a:pPr lvl="1">
              <a:spcBef>
                <a:spcPts val="600"/>
              </a:spcBef>
            </a:pPr>
            <a:r>
              <a:rPr lang="zh-CN" altLang="en-US" sz="2400" dirty="0"/>
              <a:t>若下睑位于或高于角膜下缘</a:t>
            </a:r>
            <a:r>
              <a:rPr lang="en-GB" sz="2400" dirty="0"/>
              <a:t> </a:t>
            </a:r>
          </a:p>
          <a:p>
            <a:pPr lvl="2">
              <a:spcBef>
                <a:spcPts val="600"/>
              </a:spcBef>
            </a:pPr>
            <a:r>
              <a:rPr lang="zh-CN" altLang="en-US" sz="2400" dirty="0"/>
              <a:t>减小</a:t>
            </a:r>
            <a:r>
              <a:rPr lang="en-GB" sz="2400" dirty="0"/>
              <a:t> 1.30 </a:t>
            </a:r>
            <a:r>
              <a:rPr lang="en-US" altLang="zh-CN" sz="2400" dirty="0"/>
              <a:t>-</a:t>
            </a:r>
            <a:r>
              <a:rPr lang="en-GB" sz="2400" dirty="0"/>
              <a:t> 1.50 mm</a:t>
            </a:r>
          </a:p>
          <a:p>
            <a:pPr lvl="1">
              <a:spcBef>
                <a:spcPts val="600"/>
              </a:spcBef>
            </a:pPr>
            <a:r>
              <a:rPr lang="zh-CN" altLang="en-US" sz="2400" dirty="0"/>
              <a:t>若下睑低于角膜下缘</a:t>
            </a:r>
            <a:r>
              <a:rPr lang="en-GB" sz="2400" dirty="0"/>
              <a:t> </a:t>
            </a:r>
          </a:p>
          <a:p>
            <a:pPr lvl="2">
              <a:spcBef>
                <a:spcPts val="600"/>
              </a:spcBef>
            </a:pPr>
            <a:r>
              <a:rPr lang="zh-CN" altLang="en-US" sz="2400" dirty="0"/>
              <a:t>使用少量截边</a:t>
            </a:r>
            <a:endParaRPr lang="en-GB" sz="2400" dirty="0"/>
          </a:p>
          <a:p>
            <a:pPr lvl="2">
              <a:spcBef>
                <a:spcPts val="600"/>
              </a:spcBef>
            </a:pPr>
            <a:r>
              <a:rPr lang="zh-CN" altLang="en-US" sz="2400" dirty="0"/>
              <a:t>加大垂直径</a:t>
            </a:r>
            <a:r>
              <a:rPr lang="en-GB" sz="2400" dirty="0"/>
              <a:t>&amp; </a:t>
            </a:r>
            <a:r>
              <a:rPr lang="zh-CN" altLang="en-US" sz="2400" dirty="0"/>
              <a:t>提高子片高度</a:t>
            </a:r>
            <a:endParaRPr lang="en-GB" sz="2400" dirty="0"/>
          </a:p>
        </p:txBody>
      </p:sp>
      <p:sp>
        <p:nvSpPr>
          <p:cNvPr id="1049160"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经验法验配接触镜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切换视型双光镜</a:t>
            </a:r>
            <a:endParaRPr lang="en-GB" altLang="zh-CN" sz="2800" dirty="0">
              <a:solidFill>
                <a:srgbClr val="FFFF00"/>
              </a:solidFill>
              <a:latin typeface="Arial" panose="020B0604020202020204" pitchFamily="34" charset="0"/>
            </a:endParaRPr>
          </a:p>
        </p:txBody>
      </p:sp>
      <p:pic>
        <p:nvPicPr>
          <p:cNvPr id="2097270" name="Picture 1" descr="C:\Users\Suneet Eng\Desktop\B 99\Picture68.jpg"/>
          <p:cNvPicPr>
            <a:picLocks noChangeAspect="1" noChangeArrowheads="1"/>
          </p:cNvPicPr>
          <p:nvPr/>
        </p:nvPicPr>
        <p:blipFill>
          <a:blip r:embed="rId2" cstate="print"/>
          <a:srcRect/>
          <a:stretch>
            <a:fillRect/>
          </a:stretch>
        </p:blipFill>
        <p:spPr bwMode="auto">
          <a:xfrm>
            <a:off x="2051720" y="4293096"/>
            <a:ext cx="2409826" cy="1816100"/>
          </a:xfrm>
          <a:prstGeom prst="rect">
            <a:avLst/>
          </a:prstGeom>
          <a:noFill/>
        </p:spPr>
      </p:pic>
      <p:pic>
        <p:nvPicPr>
          <p:cNvPr id="2097271" name="Picture 2" descr="C:\Users\Suneet Eng\Desktop\B 99\Picture69.jpg"/>
          <p:cNvPicPr>
            <a:picLocks noChangeAspect="1" noChangeArrowheads="1"/>
          </p:cNvPicPr>
          <p:nvPr/>
        </p:nvPicPr>
        <p:blipFill>
          <a:blip r:embed="rId3" cstate="print"/>
          <a:srcRect/>
          <a:stretch>
            <a:fillRect/>
          </a:stretch>
        </p:blipFill>
        <p:spPr bwMode="auto">
          <a:xfrm>
            <a:off x="4909240" y="4293096"/>
            <a:ext cx="2547937" cy="1809750"/>
          </a:xfrm>
          <a:prstGeom prst="rect">
            <a:avLst/>
          </a:prstGeom>
          <a:noFill/>
        </p:spPr>
      </p:pic>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61" name="Rectangle 3"/>
          <p:cNvSpPr>
            <a:spLocks noGrp="1" noChangeArrowheads="1"/>
          </p:cNvSpPr>
          <p:nvPr>
            <p:ph type="body" idx="1"/>
          </p:nvPr>
        </p:nvSpPr>
        <p:spPr>
          <a:xfrm>
            <a:off x="728663" y="1270000"/>
            <a:ext cx="5843587" cy="1654175"/>
          </a:xfrm>
        </p:spPr>
        <p:txBody>
          <a:bodyPr/>
          <a:lstStyle/>
          <a:p>
            <a:pPr>
              <a:buFont typeface="Arial" panose="020B0604020202020204" pitchFamily="34" charset="0"/>
              <a:buNone/>
            </a:pPr>
            <a:r>
              <a:rPr lang="zh-CN" altLang="en-US" sz="2400" b="1" dirty="0"/>
              <a:t>镜片在向下注视时不切换</a:t>
            </a:r>
            <a:endParaRPr lang="en-GB" altLang="en-US" sz="2400" b="1" dirty="0"/>
          </a:p>
          <a:p>
            <a:r>
              <a:rPr lang="zh-CN" altLang="en-US" sz="2400" dirty="0"/>
              <a:t>配适过紧</a:t>
            </a:r>
            <a:r>
              <a:rPr lang="en-GB" altLang="en-US" sz="2400" dirty="0"/>
              <a:t>?</a:t>
            </a:r>
          </a:p>
          <a:p>
            <a:r>
              <a:rPr lang="zh-CN" altLang="en-US" sz="2400" dirty="0"/>
              <a:t>下睑过松</a:t>
            </a:r>
            <a:r>
              <a:rPr lang="en-GB" altLang="en-US" sz="2400" dirty="0"/>
              <a:t>?</a:t>
            </a:r>
          </a:p>
          <a:p>
            <a:r>
              <a:rPr lang="zh-CN" altLang="en-US" sz="2400" dirty="0"/>
              <a:t>下睑过低</a:t>
            </a:r>
            <a:r>
              <a:rPr lang="en-GB" altLang="en-US" sz="2400" dirty="0"/>
              <a:t>?</a:t>
            </a:r>
          </a:p>
        </p:txBody>
      </p:sp>
      <p:sp>
        <p:nvSpPr>
          <p:cNvPr id="1049162" name="Rectangle 3"/>
          <p:cNvSpPr txBox="1">
            <a:spLocks noChangeArrowheads="1"/>
          </p:cNvSpPr>
          <p:nvPr/>
        </p:nvSpPr>
        <p:spPr bwMode="auto">
          <a:xfrm>
            <a:off x="755650" y="3500438"/>
            <a:ext cx="5888038" cy="2449512"/>
          </a:xfrm>
          <a:prstGeom prst="rect">
            <a:avLst/>
          </a:prstGeom>
          <a:noFill/>
          <a:ln w="9525">
            <a:noFill/>
            <a:miter lim="800000"/>
          </a:ln>
        </p:spPr>
        <p:txBody>
          <a:bodyPr/>
          <a:lstStyle/>
          <a:p>
            <a:pPr marL="342900" indent="-342900" eaLnBrk="0" hangingPunct="0">
              <a:spcBef>
                <a:spcPct val="20000"/>
              </a:spcBef>
            </a:pPr>
            <a:r>
              <a:rPr lang="zh-CN" altLang="en-US" sz="2400" b="1" dirty="0">
                <a:solidFill>
                  <a:srgbClr val="5C6F7B"/>
                </a:solidFill>
                <a:latin typeface="Arial" panose="020B0604020202020204" pitchFamily="34" charset="0"/>
              </a:rPr>
              <a:t>不适</a:t>
            </a:r>
            <a:endParaRPr lang="en-GB" sz="2400" b="1" dirty="0">
              <a:solidFill>
                <a:srgbClr val="5C6F7B"/>
              </a:solidFill>
              <a:latin typeface="Arial" panose="020B0604020202020204" pitchFamily="34" charset="0"/>
            </a:endParaRPr>
          </a:p>
          <a:p>
            <a:pPr marL="285750"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截边</a:t>
            </a:r>
            <a:r>
              <a:rPr lang="en-GB" sz="2400" dirty="0">
                <a:solidFill>
                  <a:srgbClr val="5C6F7B"/>
                </a:solidFill>
                <a:latin typeface="Arial" panose="020B0604020202020204" pitchFamily="34" charset="0"/>
              </a:rPr>
              <a:t>?</a:t>
            </a:r>
          </a:p>
          <a:p>
            <a:pPr marL="285750"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上边缘厚</a:t>
            </a:r>
            <a:r>
              <a:rPr lang="en-GB" sz="2400" dirty="0">
                <a:solidFill>
                  <a:srgbClr val="5C6F7B"/>
                </a:solidFill>
                <a:latin typeface="Arial" panose="020B0604020202020204" pitchFamily="34" charset="0"/>
              </a:rPr>
              <a:t>?</a:t>
            </a:r>
          </a:p>
          <a:p>
            <a:pPr marL="285750"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总体积</a:t>
            </a:r>
            <a:r>
              <a:rPr lang="en-GB" sz="2400" dirty="0">
                <a:solidFill>
                  <a:srgbClr val="5C6F7B"/>
                </a:solidFill>
                <a:latin typeface="Arial" panose="020B0604020202020204" pitchFamily="34" charset="0"/>
              </a:rPr>
              <a:t>?</a:t>
            </a:r>
          </a:p>
          <a:p>
            <a:pPr marL="285750" indent="-285750" eaLnBrk="0" hangingPunct="0">
              <a:spcBef>
                <a:spcPct val="20000"/>
              </a:spcBef>
              <a:buFont typeface="Arial" panose="020B0604020202020204" pitchFamily="34" charset="0"/>
              <a:buChar char="•"/>
            </a:pPr>
            <a:r>
              <a:rPr lang="zh-CN" altLang="en-US" sz="2400" dirty="0">
                <a:solidFill>
                  <a:srgbClr val="5C6F7B"/>
                </a:solidFill>
                <a:latin typeface="Arial" panose="020B0604020202020204" pitchFamily="34" charset="0"/>
              </a:rPr>
              <a:t>考虑同时视型接触镜</a:t>
            </a:r>
            <a:endParaRPr lang="en-GB" sz="2400" dirty="0">
              <a:solidFill>
                <a:srgbClr val="5C6F7B"/>
              </a:solidFill>
              <a:latin typeface="Arial" panose="020B0604020202020204" pitchFamily="34" charset="0"/>
            </a:endParaRPr>
          </a:p>
        </p:txBody>
      </p:sp>
      <p:sp>
        <p:nvSpPr>
          <p:cNvPr id="1049163"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验配问题</a:t>
            </a:r>
            <a:endParaRPr lang="en-GB" sz="2800" dirty="0">
              <a:solidFill>
                <a:schemeClr val="bg1"/>
              </a:solidFill>
              <a:latin typeface="Arial" panose="020B0604020202020204" pitchFamily="34" charset="0"/>
            </a:endParaRPr>
          </a:p>
        </p:txBody>
      </p:sp>
      <p:pic>
        <p:nvPicPr>
          <p:cNvPr id="2097272" name="Picture 2"/>
          <p:cNvPicPr>
            <a:picLocks noChangeAspect="1"/>
          </p:cNvPicPr>
          <p:nvPr/>
        </p:nvPicPr>
        <p:blipFill>
          <a:blip r:embed="rId2" cstate="print"/>
          <a:stretch>
            <a:fillRect/>
          </a:stretch>
        </p:blipFill>
        <p:spPr>
          <a:xfrm>
            <a:off x="3635896" y="2708920"/>
            <a:ext cx="5508103" cy="1842854"/>
          </a:xfrm>
          <a:prstGeom prst="rect">
            <a:avLst/>
          </a:prstGeom>
        </p:spPr>
      </p:pic>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64" name="Rectangle 3"/>
          <p:cNvSpPr>
            <a:spLocks noGrp="1" noChangeArrowheads="1"/>
          </p:cNvSpPr>
          <p:nvPr>
            <p:ph type="body" idx="1"/>
          </p:nvPr>
        </p:nvSpPr>
        <p:spPr>
          <a:xfrm>
            <a:off x="395288" y="1206500"/>
            <a:ext cx="5184775" cy="2078038"/>
          </a:xfrm>
        </p:spPr>
        <p:txBody>
          <a:bodyPr/>
          <a:lstStyle/>
          <a:p>
            <a:pPr>
              <a:spcBef>
                <a:spcPts val="600"/>
              </a:spcBef>
              <a:spcAft>
                <a:spcPts val="600"/>
              </a:spcAft>
              <a:buFont typeface="Arial" panose="020B0604020202020204" pitchFamily="34" charset="0"/>
              <a:buNone/>
            </a:pPr>
            <a:r>
              <a:rPr lang="zh-CN" altLang="en-US" sz="2400" b="1" dirty="0"/>
              <a:t>持续远视力差</a:t>
            </a:r>
            <a:endParaRPr lang="en-GB" altLang="en-US" sz="2400" b="1" dirty="0"/>
          </a:p>
          <a:p>
            <a:pPr>
              <a:spcBef>
                <a:spcPts val="600"/>
              </a:spcBef>
              <a:spcAft>
                <a:spcPts val="600"/>
              </a:spcAft>
            </a:pPr>
            <a:r>
              <a:rPr lang="zh-CN" altLang="en-US" sz="2400" dirty="0"/>
              <a:t>片上验光</a:t>
            </a:r>
            <a:endParaRPr lang="en-GB" altLang="en-US" sz="2400" dirty="0"/>
          </a:p>
          <a:p>
            <a:pPr>
              <a:spcBef>
                <a:spcPts val="600"/>
              </a:spcBef>
              <a:spcAft>
                <a:spcPts val="600"/>
              </a:spcAft>
            </a:pPr>
            <a:r>
              <a:rPr lang="zh-CN" altLang="en-US" sz="2400" dirty="0"/>
              <a:t>大瞳孔</a:t>
            </a:r>
            <a:r>
              <a:rPr lang="en-GB" altLang="en-US" sz="2400" dirty="0"/>
              <a:t>&gt;6 mm</a:t>
            </a:r>
          </a:p>
          <a:p>
            <a:pPr>
              <a:spcBef>
                <a:spcPts val="600"/>
              </a:spcBef>
              <a:spcAft>
                <a:spcPts val="600"/>
              </a:spcAft>
            </a:pPr>
            <a:r>
              <a:rPr lang="zh-CN" altLang="en-US" sz="2400" dirty="0"/>
              <a:t>若残留散光，患者不适用</a:t>
            </a:r>
            <a:endParaRPr lang="en-GB" altLang="en-US" sz="2400" dirty="0"/>
          </a:p>
        </p:txBody>
      </p:sp>
      <p:sp>
        <p:nvSpPr>
          <p:cNvPr id="1049165" name="Rectangle 3"/>
          <p:cNvSpPr txBox="1">
            <a:spLocks noChangeArrowheads="1"/>
          </p:cNvSpPr>
          <p:nvPr/>
        </p:nvSpPr>
        <p:spPr bwMode="auto">
          <a:xfrm>
            <a:off x="387350" y="3654425"/>
            <a:ext cx="5184775" cy="2151063"/>
          </a:xfrm>
          <a:prstGeom prst="rect">
            <a:avLst/>
          </a:prstGeom>
          <a:noFill/>
          <a:ln w="9525">
            <a:noFill/>
            <a:miter lim="800000"/>
          </a:ln>
        </p:spPr>
        <p:txBody>
          <a:bodyPr/>
          <a:lstStyle/>
          <a:p>
            <a:pPr marL="342900" indent="-342900" eaLnBrk="0" hangingPunct="0">
              <a:spcBef>
                <a:spcPts val="600"/>
              </a:spcBef>
              <a:spcAft>
                <a:spcPts val="600"/>
              </a:spcAft>
            </a:pPr>
            <a:r>
              <a:rPr lang="zh-CN" altLang="en-US" sz="2400" b="1" dirty="0">
                <a:solidFill>
                  <a:srgbClr val="5C6F7B"/>
                </a:solidFill>
                <a:latin typeface="Arial" panose="020B0604020202020204" pitchFamily="34" charset="0"/>
              </a:rPr>
              <a:t>伴随瞬目的远视力下降</a:t>
            </a:r>
            <a:r>
              <a:rPr lang="en-GB" sz="2400" b="1" dirty="0">
                <a:solidFill>
                  <a:srgbClr val="5C6F7B"/>
                </a:solidFill>
                <a:latin typeface="Arial" panose="020B0604020202020204" pitchFamily="34" charset="0"/>
              </a:rPr>
              <a:t> </a:t>
            </a:r>
          </a:p>
          <a:p>
            <a:pPr marL="285750" indent="-285750" eaLnBrk="0" hangingPunct="0">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检查移动过度</a:t>
            </a:r>
            <a:endParaRPr lang="en-GB" sz="2400" dirty="0">
              <a:solidFill>
                <a:srgbClr val="5C6F7B"/>
              </a:solidFill>
              <a:latin typeface="Arial" panose="020B0604020202020204" pitchFamily="34" charset="0"/>
            </a:endParaRPr>
          </a:p>
          <a:p>
            <a:pPr marL="285750" indent="-285750" eaLnBrk="0" hangingPunct="0">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检查子片位置</a:t>
            </a:r>
            <a:r>
              <a:rPr lang="en-GB" sz="2400" dirty="0">
                <a:solidFill>
                  <a:srgbClr val="5C6F7B"/>
                </a:solidFill>
                <a:latin typeface="Arial" panose="020B0604020202020204" pitchFamily="34" charset="0"/>
              </a:rPr>
              <a:t> </a:t>
            </a:r>
          </a:p>
          <a:p>
            <a:pPr marL="685800" lvl="1" indent="-228600" eaLnBrk="0" hangingPunct="0">
              <a:spcBef>
                <a:spcPts val="600"/>
              </a:spcBef>
              <a:spcAft>
                <a:spcPts val="600"/>
              </a:spcAft>
              <a:buFont typeface="Arial" panose="020B0604020202020204" pitchFamily="34" charset="0"/>
              <a:buChar char="•"/>
            </a:pPr>
            <a:r>
              <a:rPr lang="zh-CN" altLang="en-US" sz="2400" dirty="0">
                <a:solidFill>
                  <a:srgbClr val="5C6F7B"/>
                </a:solidFill>
                <a:latin typeface="Arial" panose="020B0604020202020204" pitchFamily="34" charset="0"/>
              </a:rPr>
              <a:t>过高</a:t>
            </a:r>
            <a:r>
              <a:rPr lang="en-GB" sz="2400" dirty="0">
                <a:solidFill>
                  <a:srgbClr val="5C6F7B"/>
                </a:solidFill>
                <a:latin typeface="Arial" panose="020B0604020202020204" pitchFamily="34" charset="0"/>
              </a:rPr>
              <a:t>? </a:t>
            </a:r>
          </a:p>
        </p:txBody>
      </p:sp>
      <p:sp>
        <p:nvSpPr>
          <p:cNvPr id="1049166" name="Rectangle 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视觉问题</a:t>
            </a:r>
            <a:endParaRPr lang="en-GB" sz="2800" dirty="0">
              <a:solidFill>
                <a:schemeClr val="bg1"/>
              </a:solidFill>
              <a:latin typeface="Arial" panose="020B0604020202020204" pitchFamily="34" charset="0"/>
            </a:endParaRPr>
          </a:p>
        </p:txBody>
      </p:sp>
      <p:pic>
        <p:nvPicPr>
          <p:cNvPr id="2097273" name="Picture 2" descr="C:\Users\Suneet Eng\Desktop\B 99\Picture72.jpg"/>
          <p:cNvPicPr>
            <a:picLocks noChangeAspect="1" noChangeArrowheads="1"/>
          </p:cNvPicPr>
          <p:nvPr/>
        </p:nvPicPr>
        <p:blipFill>
          <a:blip r:embed="rId2" cstate="print"/>
          <a:srcRect/>
          <a:stretch>
            <a:fillRect/>
          </a:stretch>
        </p:blipFill>
        <p:spPr bwMode="auto">
          <a:xfrm>
            <a:off x="5857884" y="3929066"/>
            <a:ext cx="2767013" cy="2078038"/>
          </a:xfrm>
          <a:prstGeom prst="rect">
            <a:avLst/>
          </a:prstGeom>
          <a:noFill/>
        </p:spPr>
      </p:pic>
      <p:pic>
        <p:nvPicPr>
          <p:cNvPr id="2097274" name="Picture 1" descr="C:\Users\Suneet Eng\Desktop\B 99\Picture71.jpg"/>
          <p:cNvPicPr>
            <a:picLocks noChangeAspect="1" noChangeArrowheads="1"/>
          </p:cNvPicPr>
          <p:nvPr/>
        </p:nvPicPr>
        <p:blipFill>
          <a:blip r:embed="rId3" cstate="print"/>
          <a:srcRect/>
          <a:stretch>
            <a:fillRect/>
          </a:stretch>
        </p:blipFill>
        <p:spPr bwMode="auto">
          <a:xfrm>
            <a:off x="5891410" y="1071546"/>
            <a:ext cx="2713038" cy="2451100"/>
          </a:xfrm>
          <a:prstGeom prst="rect">
            <a:avLst/>
          </a:prstGeom>
          <a:noFill/>
        </p:spPr>
      </p:pic>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67" name="Rectangle 1027"/>
          <p:cNvSpPr>
            <a:spLocks noGrp="1" noChangeArrowheads="1"/>
          </p:cNvSpPr>
          <p:nvPr>
            <p:ph type="body" idx="1"/>
          </p:nvPr>
        </p:nvSpPr>
        <p:spPr>
          <a:xfrm>
            <a:off x="728663" y="1174750"/>
            <a:ext cx="7200900" cy="4683125"/>
          </a:xfrm>
        </p:spPr>
        <p:txBody>
          <a:bodyPr/>
          <a:lstStyle/>
          <a:p>
            <a:pPr>
              <a:spcBef>
                <a:spcPts val="600"/>
              </a:spcBef>
              <a:spcAft>
                <a:spcPts val="600"/>
              </a:spcAft>
              <a:buFont typeface="Arial" panose="020B0604020202020204" pitchFamily="34" charset="0"/>
              <a:buNone/>
            </a:pPr>
            <a:r>
              <a:rPr lang="zh-CN" altLang="en-US" sz="2400" b="1" dirty="0"/>
              <a:t>持续近视力差</a:t>
            </a:r>
            <a:endParaRPr lang="en-GB" altLang="en-US" sz="2400" b="1" dirty="0"/>
          </a:p>
          <a:p>
            <a:pPr>
              <a:spcBef>
                <a:spcPts val="600"/>
              </a:spcBef>
              <a:spcAft>
                <a:spcPts val="600"/>
              </a:spcAft>
            </a:pPr>
            <a:r>
              <a:rPr lang="zh-CN" altLang="en-US" sz="2400" dirty="0"/>
              <a:t>检查向下注视时子片位置</a:t>
            </a:r>
            <a:endParaRPr lang="en-GB" altLang="en-US" sz="2400" dirty="0"/>
          </a:p>
          <a:p>
            <a:pPr lvl="1">
              <a:spcBef>
                <a:spcPts val="600"/>
              </a:spcBef>
              <a:spcAft>
                <a:spcPts val="600"/>
              </a:spcAft>
            </a:pPr>
            <a:r>
              <a:rPr lang="zh-CN" altLang="en-US" sz="2400" dirty="0"/>
              <a:t>过低</a:t>
            </a:r>
            <a:endParaRPr lang="en-GB" altLang="en-US" sz="2400" dirty="0"/>
          </a:p>
          <a:p>
            <a:pPr lvl="1">
              <a:spcBef>
                <a:spcPts val="600"/>
              </a:spcBef>
              <a:spcAft>
                <a:spcPts val="600"/>
              </a:spcAft>
            </a:pPr>
            <a:r>
              <a:rPr lang="zh-CN" altLang="en-US" sz="2400" dirty="0"/>
              <a:t>旋转</a:t>
            </a:r>
            <a:endParaRPr lang="en-GB" altLang="en-US" sz="2400" dirty="0"/>
          </a:p>
          <a:p>
            <a:pPr>
              <a:spcBef>
                <a:spcPts val="600"/>
              </a:spcBef>
              <a:spcAft>
                <a:spcPts val="600"/>
              </a:spcAft>
              <a:buFont typeface="Arial" panose="020B0604020202020204" pitchFamily="34" charset="0"/>
              <a:buNone/>
            </a:pPr>
            <a:r>
              <a:rPr lang="zh-CN" altLang="en-US" sz="2400" b="1" dirty="0"/>
              <a:t>跨越视野的视力变化</a:t>
            </a:r>
            <a:r>
              <a:rPr lang="en-GB" altLang="en-US" sz="2400" b="1" dirty="0"/>
              <a:t> </a:t>
            </a:r>
          </a:p>
          <a:p>
            <a:pPr lvl="1">
              <a:spcBef>
                <a:spcPts val="600"/>
              </a:spcBef>
              <a:spcAft>
                <a:spcPts val="600"/>
              </a:spcAft>
            </a:pPr>
            <a:r>
              <a:rPr lang="zh-CN" altLang="en-US" sz="2400" dirty="0"/>
              <a:t>检查旋转</a:t>
            </a:r>
            <a:endParaRPr lang="en-GB" altLang="en-US" sz="2400" dirty="0"/>
          </a:p>
          <a:p>
            <a:pPr lvl="1">
              <a:spcBef>
                <a:spcPts val="600"/>
              </a:spcBef>
              <a:spcAft>
                <a:spcPts val="600"/>
              </a:spcAft>
            </a:pPr>
            <a:r>
              <a:rPr lang="zh-CN" altLang="en-US" sz="2400" dirty="0"/>
              <a:t>检查侧方偏位</a:t>
            </a:r>
            <a:endParaRPr lang="en-GB" altLang="en-US" sz="2400" dirty="0"/>
          </a:p>
          <a:p>
            <a:pPr>
              <a:spcBef>
                <a:spcPts val="600"/>
              </a:spcBef>
              <a:spcAft>
                <a:spcPts val="600"/>
              </a:spcAft>
              <a:buFont typeface="Arial" panose="020B0604020202020204" pitchFamily="34" charset="0"/>
              <a:buNone/>
            </a:pPr>
            <a:r>
              <a:rPr lang="zh-CN" altLang="en-US" sz="2400" b="1" dirty="0"/>
              <a:t>伴随瞬目的视力变化</a:t>
            </a:r>
            <a:endParaRPr lang="en-GB" altLang="en-US" sz="2400" b="1" dirty="0"/>
          </a:p>
          <a:p>
            <a:pPr lvl="1">
              <a:spcBef>
                <a:spcPts val="600"/>
              </a:spcBef>
              <a:spcAft>
                <a:spcPts val="600"/>
              </a:spcAft>
            </a:pPr>
            <a:r>
              <a:rPr lang="zh-CN" altLang="en-US" sz="2400" dirty="0"/>
              <a:t>移动过度</a:t>
            </a:r>
            <a:endParaRPr lang="en-GB" altLang="en-US" sz="2400" dirty="0"/>
          </a:p>
        </p:txBody>
      </p:sp>
      <p:sp>
        <p:nvSpPr>
          <p:cNvPr id="1049168"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视觉问题</a:t>
            </a:r>
            <a:endParaRPr lang="en-GB" sz="2800" dirty="0">
              <a:solidFill>
                <a:schemeClr val="bg1"/>
              </a:solidFill>
              <a:latin typeface="Arial" panose="020B0604020202020204" pitchFamily="34" charset="0"/>
            </a:endParaRPr>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69" name="Rectangle 3"/>
          <p:cNvSpPr>
            <a:spLocks noChangeArrowheads="1"/>
          </p:cNvSpPr>
          <p:nvPr/>
        </p:nvSpPr>
        <p:spPr bwMode="auto">
          <a:xfrm>
            <a:off x="5143500" y="3286125"/>
            <a:ext cx="2743200" cy="2667000"/>
          </a:xfrm>
          <a:prstGeom prst="rect">
            <a:avLst/>
          </a:prstGeom>
          <a:noFill/>
          <a:ln w="12700">
            <a:noFill/>
            <a:miter lim="800000"/>
          </a:ln>
          <a:effectLst/>
        </p:spPr>
        <p:txBody>
          <a:bodyPr lIns="90488" tIns="44450" rIns="90488" bIns="44450"/>
          <a:lstStyle/>
          <a:p>
            <a:pPr marL="342900" indent="-342900">
              <a:spcBef>
                <a:spcPct val="20000"/>
              </a:spcBef>
              <a:buClr>
                <a:schemeClr val="accent2"/>
              </a:buClr>
              <a:buSzPct val="80000"/>
              <a:buFont typeface="Wingdings" panose="05000000000000000000" pitchFamily="2" charset="2"/>
              <a:buChar char="l"/>
            </a:pPr>
            <a:endParaRPr lang="en-GB" sz="2800">
              <a:effectLst>
                <a:outerShdw blurRad="38100" dist="38100" dir="2700000" algn="tl">
                  <a:srgbClr val="000000"/>
                </a:outerShdw>
              </a:effectLst>
            </a:endParaRPr>
          </a:p>
        </p:txBody>
      </p:sp>
      <p:sp>
        <p:nvSpPr>
          <p:cNvPr id="1049170" name="Rectangle 4"/>
          <p:cNvSpPr>
            <a:spLocks noGrp="1" noChangeArrowheads="1"/>
          </p:cNvSpPr>
          <p:nvPr>
            <p:ph type="body" sz="half" idx="1"/>
          </p:nvPr>
        </p:nvSpPr>
        <p:spPr>
          <a:xfrm>
            <a:off x="468313" y="1125538"/>
            <a:ext cx="4032250" cy="4089400"/>
          </a:xfrm>
        </p:spPr>
        <p:txBody>
          <a:bodyPr/>
          <a:lstStyle/>
          <a:p>
            <a:pPr>
              <a:lnSpc>
                <a:spcPct val="90000"/>
              </a:lnSpc>
              <a:buFont typeface="Wingdings" panose="05000000000000000000" pitchFamily="2" charset="2"/>
              <a:buNone/>
            </a:pPr>
            <a:r>
              <a:rPr lang="zh-CN" altLang="en-US" b="1" dirty="0">
                <a:solidFill>
                  <a:srgbClr val="00B050"/>
                </a:solidFill>
              </a:rPr>
              <a:t>优点</a:t>
            </a:r>
            <a:endParaRPr lang="nl-NL" b="1" dirty="0">
              <a:solidFill>
                <a:srgbClr val="00B050"/>
              </a:solidFill>
            </a:endParaRPr>
          </a:p>
          <a:p>
            <a:pPr>
              <a:lnSpc>
                <a:spcPct val="90000"/>
              </a:lnSpc>
            </a:pPr>
            <a:r>
              <a:rPr lang="zh-CN" altLang="en-US" sz="2400" dirty="0"/>
              <a:t>视力极好</a:t>
            </a:r>
            <a:r>
              <a:rPr lang="nl-NL" sz="2400" dirty="0"/>
              <a:t> </a:t>
            </a:r>
          </a:p>
          <a:p>
            <a:pPr lvl="1">
              <a:lnSpc>
                <a:spcPct val="90000"/>
              </a:lnSpc>
            </a:pPr>
            <a:r>
              <a:rPr lang="zh-CN" altLang="en-US" i="1" dirty="0"/>
              <a:t>远</a:t>
            </a:r>
            <a:r>
              <a:rPr lang="nl-NL" i="1" dirty="0"/>
              <a:t> &amp; </a:t>
            </a:r>
            <a:r>
              <a:rPr lang="zh-CN" altLang="en-US" i="1" dirty="0"/>
              <a:t>近</a:t>
            </a:r>
            <a:endParaRPr lang="nl-NL" i="1" dirty="0"/>
          </a:p>
          <a:p>
            <a:pPr>
              <a:lnSpc>
                <a:spcPct val="90000"/>
              </a:lnSpc>
            </a:pPr>
            <a:r>
              <a:rPr lang="zh-CN" altLang="en-US" sz="2400" dirty="0"/>
              <a:t>立体视正常</a:t>
            </a:r>
            <a:endParaRPr lang="nl-NL" sz="2400" dirty="0"/>
          </a:p>
          <a:p>
            <a:pPr>
              <a:lnSpc>
                <a:spcPct val="90000"/>
              </a:lnSpc>
            </a:pPr>
            <a:r>
              <a:rPr lang="zh-CN" altLang="en-US" sz="2400" dirty="0"/>
              <a:t>对比度好</a:t>
            </a:r>
            <a:endParaRPr lang="nl-NL" sz="2400" dirty="0"/>
          </a:p>
          <a:p>
            <a:pPr>
              <a:lnSpc>
                <a:spcPct val="90000"/>
              </a:lnSpc>
            </a:pPr>
            <a:r>
              <a:rPr lang="zh-CN" altLang="en-US" sz="2400" dirty="0"/>
              <a:t>定制接触镜提供</a:t>
            </a:r>
            <a:r>
              <a:rPr lang="nl-NL" sz="2400" dirty="0"/>
              <a:t>:</a:t>
            </a:r>
          </a:p>
          <a:p>
            <a:pPr lvl="1">
              <a:lnSpc>
                <a:spcPct val="90000"/>
              </a:lnSpc>
            </a:pPr>
            <a:r>
              <a:rPr lang="zh-CN" altLang="en-US" i="1" dirty="0"/>
              <a:t>宽大的参数范围</a:t>
            </a:r>
            <a:endParaRPr lang="nl-NL" i="1" dirty="0"/>
          </a:p>
          <a:p>
            <a:pPr lvl="1">
              <a:lnSpc>
                <a:spcPct val="90000"/>
              </a:lnSpc>
            </a:pPr>
            <a:r>
              <a:rPr lang="zh-CN" altLang="en-US" i="1" dirty="0"/>
              <a:t>材料的选择</a:t>
            </a:r>
            <a:r>
              <a:rPr lang="nl-NL" i="1" dirty="0"/>
              <a:t> </a:t>
            </a:r>
          </a:p>
          <a:p>
            <a:pPr lvl="1">
              <a:lnSpc>
                <a:spcPct val="90000"/>
              </a:lnSpc>
            </a:pPr>
            <a:r>
              <a:rPr lang="zh-CN" altLang="en-US" i="1" dirty="0"/>
              <a:t>可选高下加光</a:t>
            </a:r>
            <a:r>
              <a:rPr lang="nl-NL" i="1" dirty="0"/>
              <a:t> </a:t>
            </a:r>
            <a:r>
              <a:rPr lang="nl-NL" sz="2800" i="1" dirty="0"/>
              <a:t> </a:t>
            </a:r>
          </a:p>
          <a:p>
            <a:pPr>
              <a:lnSpc>
                <a:spcPct val="90000"/>
              </a:lnSpc>
            </a:pPr>
            <a:endParaRPr lang="nl-NL" sz="3200" dirty="0"/>
          </a:p>
          <a:p>
            <a:pPr>
              <a:lnSpc>
                <a:spcPct val="90000"/>
              </a:lnSpc>
              <a:buFont typeface="Wingdings" panose="05000000000000000000" pitchFamily="2" charset="2"/>
              <a:buNone/>
            </a:pPr>
            <a:endParaRPr lang="nl-NL" sz="3200" dirty="0"/>
          </a:p>
        </p:txBody>
      </p:sp>
      <p:sp>
        <p:nvSpPr>
          <p:cNvPr id="1049171" name="Rectangle 5"/>
          <p:cNvSpPr>
            <a:spLocks noGrp="1" noChangeArrowheads="1"/>
          </p:cNvSpPr>
          <p:nvPr>
            <p:ph type="body" sz="half" idx="2"/>
          </p:nvPr>
        </p:nvSpPr>
        <p:spPr>
          <a:xfrm>
            <a:off x="4505325" y="1143000"/>
            <a:ext cx="4424363" cy="3929063"/>
          </a:xfrm>
        </p:spPr>
        <p:txBody>
          <a:bodyPr/>
          <a:lstStyle/>
          <a:p>
            <a:pPr>
              <a:lnSpc>
                <a:spcPct val="90000"/>
              </a:lnSpc>
              <a:buFont typeface="Wingdings" panose="05000000000000000000" pitchFamily="2" charset="2"/>
              <a:buNone/>
            </a:pPr>
            <a:r>
              <a:rPr lang="zh-CN" altLang="en-US" b="1" dirty="0">
                <a:solidFill>
                  <a:srgbClr val="FF0000"/>
                </a:solidFill>
              </a:rPr>
              <a:t>缺点</a:t>
            </a:r>
            <a:endParaRPr lang="en-GB" b="1" dirty="0">
              <a:solidFill>
                <a:srgbClr val="FF0000"/>
              </a:solidFill>
            </a:endParaRPr>
          </a:p>
          <a:p>
            <a:pPr>
              <a:lnSpc>
                <a:spcPct val="90000"/>
              </a:lnSpc>
            </a:pPr>
            <a:r>
              <a:rPr lang="zh-CN" altLang="en-US" sz="2400" dirty="0"/>
              <a:t>需要稳定性</a:t>
            </a:r>
            <a:r>
              <a:rPr lang="en-GB" sz="2400" dirty="0"/>
              <a:t>(</a:t>
            </a:r>
            <a:r>
              <a:rPr lang="zh-CN" altLang="en-US" sz="2400" dirty="0"/>
              <a:t>棱镜负载</a:t>
            </a:r>
            <a:r>
              <a:rPr lang="en-GB" sz="2400" dirty="0"/>
              <a:t>)</a:t>
            </a:r>
          </a:p>
          <a:p>
            <a:pPr>
              <a:lnSpc>
                <a:spcPct val="90000"/>
              </a:lnSpc>
            </a:pPr>
            <a:r>
              <a:rPr lang="zh-CN" altLang="en-US" sz="2400" dirty="0"/>
              <a:t>可能需要截边</a:t>
            </a:r>
            <a:endParaRPr lang="en-GB" sz="2400" dirty="0"/>
          </a:p>
          <a:p>
            <a:pPr>
              <a:lnSpc>
                <a:spcPct val="90000"/>
              </a:lnSpc>
            </a:pPr>
            <a:r>
              <a:rPr lang="zh-CN" altLang="en-US" sz="2400" dirty="0"/>
              <a:t>需要在眼内</a:t>
            </a:r>
            <a:r>
              <a:rPr lang="en-GB" sz="2400" dirty="0"/>
              <a:t>‘</a:t>
            </a:r>
            <a:r>
              <a:rPr lang="zh-CN" altLang="en-US" sz="2400" dirty="0"/>
              <a:t>非常</a:t>
            </a:r>
            <a:r>
              <a:rPr lang="en-GB" sz="2400" dirty="0"/>
              <a:t>’</a:t>
            </a:r>
            <a:r>
              <a:rPr lang="zh-CN" altLang="en-US" sz="2400" dirty="0"/>
              <a:t>易动</a:t>
            </a:r>
            <a:endParaRPr lang="en-GB" sz="2400" dirty="0"/>
          </a:p>
          <a:p>
            <a:pPr>
              <a:lnSpc>
                <a:spcPct val="90000"/>
              </a:lnSpc>
            </a:pPr>
            <a:r>
              <a:rPr lang="zh-CN" altLang="en-US" sz="2400" dirty="0"/>
              <a:t>舒适性</a:t>
            </a:r>
            <a:r>
              <a:rPr lang="en-GB" sz="2400" dirty="0"/>
              <a:t>?</a:t>
            </a:r>
          </a:p>
          <a:p>
            <a:pPr>
              <a:lnSpc>
                <a:spcPct val="90000"/>
              </a:lnSpc>
            </a:pPr>
            <a:r>
              <a:rPr lang="zh-CN" altLang="en-US" sz="2400" b="1" dirty="0"/>
              <a:t>双光</a:t>
            </a:r>
            <a:r>
              <a:rPr lang="en-GB" sz="2400" dirty="0"/>
              <a:t> </a:t>
            </a:r>
          </a:p>
          <a:p>
            <a:pPr lvl="1">
              <a:lnSpc>
                <a:spcPct val="90000"/>
              </a:lnSpc>
            </a:pPr>
            <a:r>
              <a:rPr lang="zh-CN" altLang="en-US" i="1" dirty="0"/>
              <a:t>眼位依赖</a:t>
            </a:r>
            <a:endParaRPr lang="en-GB" i="1" dirty="0"/>
          </a:p>
          <a:p>
            <a:pPr lvl="1">
              <a:lnSpc>
                <a:spcPct val="90000"/>
              </a:lnSpc>
            </a:pPr>
            <a:r>
              <a:rPr lang="zh-CN" altLang="en-US" i="1" dirty="0"/>
              <a:t>中间视觉</a:t>
            </a:r>
            <a:r>
              <a:rPr lang="en-GB" i="1" dirty="0"/>
              <a:t>? </a:t>
            </a:r>
          </a:p>
          <a:p>
            <a:pPr>
              <a:lnSpc>
                <a:spcPct val="90000"/>
              </a:lnSpc>
            </a:pPr>
            <a:endParaRPr lang="nl-NL" sz="3200" dirty="0"/>
          </a:p>
        </p:txBody>
      </p:sp>
      <p:sp>
        <p:nvSpPr>
          <p:cNvPr id="1049172" name="Rectangle 5"/>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切换视双光透气硬镜</a:t>
            </a:r>
            <a:endParaRPr lang="en-GB" sz="2800" dirty="0">
              <a:solidFill>
                <a:schemeClr val="bg1"/>
              </a:solidFill>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76" name="Content Placeholder 4"/>
          <p:cNvSpPr>
            <a:spLocks noGrp="1"/>
          </p:cNvSpPr>
          <p:nvPr>
            <p:ph idx="1"/>
          </p:nvPr>
        </p:nvSpPr>
        <p:spPr>
          <a:xfrm>
            <a:off x="428625" y="1000125"/>
            <a:ext cx="8378825" cy="4968875"/>
          </a:xfrm>
        </p:spPr>
        <p:txBody>
          <a:bodyPr/>
          <a:lstStyle/>
          <a:p>
            <a:pPr eaLnBrk="1" hangingPunct="1">
              <a:spcBef>
                <a:spcPts val="600"/>
              </a:spcBef>
              <a:spcAft>
                <a:spcPts val="600"/>
              </a:spcAft>
            </a:pPr>
            <a:r>
              <a:rPr lang="zh-CN" altLang="en-US" sz="2000" dirty="0"/>
              <a:t>透气硬镜厂商开始介绍满足</a:t>
            </a:r>
            <a:r>
              <a:rPr lang="zh-CN" altLang="en-US" sz="2000" b="1" dirty="0"/>
              <a:t>高度散光、圆锥角膜、</a:t>
            </a:r>
            <a:r>
              <a:rPr lang="zh-CN" altLang="en-US" sz="2000" dirty="0"/>
              <a:t>甚至屈光手术后病人需求的老视设计</a:t>
            </a:r>
            <a:r>
              <a:rPr lang="en-GB" altLang="en-US" sz="2000" b="1" dirty="0"/>
              <a:t> </a:t>
            </a:r>
            <a:r>
              <a:rPr lang="en-GB" altLang="en-US" sz="2000" dirty="0"/>
              <a:t>(</a:t>
            </a:r>
            <a:r>
              <a:rPr lang="zh-CN" altLang="en-US" sz="2000" dirty="0"/>
              <a:t>见本系列讲座</a:t>
            </a:r>
            <a:r>
              <a:rPr lang="en-GB" altLang="en-US" sz="2000" dirty="0"/>
              <a:t> </a:t>
            </a:r>
            <a:r>
              <a:rPr lang="en-GB" altLang="en-US" sz="2000" dirty="0">
                <a:solidFill>
                  <a:srgbClr val="0073AE"/>
                </a:solidFill>
              </a:rPr>
              <a:t>E5</a:t>
            </a:r>
            <a:r>
              <a:rPr lang="en-GB" altLang="en-US" sz="2000" dirty="0"/>
              <a:t> )</a:t>
            </a:r>
          </a:p>
          <a:p>
            <a:pPr eaLnBrk="1" hangingPunct="1">
              <a:spcBef>
                <a:spcPts val="600"/>
              </a:spcBef>
              <a:spcAft>
                <a:spcPts val="600"/>
              </a:spcAft>
            </a:pPr>
            <a:r>
              <a:rPr lang="zh-CN" altLang="en-US" sz="2000" dirty="0"/>
              <a:t>随着越来越多屈光手术病人进入老视的年龄范围，针对屈光手术后病人的设计变得越来越重要</a:t>
            </a:r>
            <a:endParaRPr lang="en-GB" altLang="en-US" sz="2000" dirty="0"/>
          </a:p>
          <a:p>
            <a:pPr lvl="1" eaLnBrk="1" hangingPunct="1">
              <a:spcBef>
                <a:spcPts val="600"/>
              </a:spcBef>
              <a:spcAft>
                <a:spcPts val="600"/>
              </a:spcAft>
            </a:pPr>
            <a:r>
              <a:rPr lang="zh-CN" altLang="en-US" sz="2000" dirty="0"/>
              <a:t>以反转几何后表面</a:t>
            </a:r>
            <a:r>
              <a:rPr lang="en-US" altLang="zh-CN" sz="2000" dirty="0"/>
              <a:t>+</a:t>
            </a:r>
            <a:r>
              <a:rPr lang="zh-CN" altLang="en-US" sz="2000" dirty="0"/>
              <a:t>渐进多焦前表面接触镜为典型</a:t>
            </a:r>
            <a:endParaRPr lang="en-GB" altLang="en-US" sz="2000" dirty="0"/>
          </a:p>
          <a:p>
            <a:pPr eaLnBrk="1" hangingPunct="1">
              <a:spcBef>
                <a:spcPts val="600"/>
              </a:spcBef>
              <a:spcAft>
                <a:spcPts val="600"/>
              </a:spcAft>
            </a:pPr>
            <a:r>
              <a:rPr lang="zh-CN" altLang="en-US" sz="2000" b="1" dirty="0"/>
              <a:t>渐进多焦巩膜镜</a:t>
            </a:r>
            <a:r>
              <a:rPr lang="zh-CN" altLang="en-US" sz="2000" dirty="0"/>
              <a:t>是另一个令人兴奋的领域，增加接触镜的舒适性和中心定位</a:t>
            </a:r>
            <a:r>
              <a:rPr lang="en-GB" altLang="en-US" sz="2000" dirty="0"/>
              <a:t> </a:t>
            </a:r>
          </a:p>
          <a:p>
            <a:pPr eaLnBrk="1" hangingPunct="1">
              <a:spcBef>
                <a:spcPts val="600"/>
              </a:spcBef>
              <a:spcAft>
                <a:spcPts val="600"/>
              </a:spcAft>
            </a:pPr>
            <a:r>
              <a:rPr lang="zh-CN" altLang="en-US" sz="2000" b="1" dirty="0"/>
              <a:t>高折射率</a:t>
            </a:r>
            <a:r>
              <a:rPr lang="zh-CN" altLang="en-US" sz="2000" dirty="0"/>
              <a:t>镜片材料，例如</a:t>
            </a:r>
            <a:r>
              <a:rPr lang="en-GB" altLang="en-US" sz="2000" dirty="0"/>
              <a:t> Optimum HR (Contamac) </a:t>
            </a:r>
            <a:r>
              <a:rPr lang="zh-CN" altLang="en-US" sz="2000" dirty="0"/>
              <a:t>和</a:t>
            </a:r>
            <a:r>
              <a:rPr lang="en-GB" altLang="en-US" sz="2000" dirty="0"/>
              <a:t> Paragon HDS HI (Paragon Vision Sciences) </a:t>
            </a:r>
            <a:r>
              <a:rPr lang="zh-CN" altLang="en-US" sz="2000" dirty="0"/>
              <a:t>可优化中心定位，因为它们比传统材料更轻</a:t>
            </a:r>
            <a:endParaRPr lang="en-US" altLang="en-US" sz="2000" dirty="0"/>
          </a:p>
        </p:txBody>
      </p:sp>
      <p:sp>
        <p:nvSpPr>
          <p:cNvPr id="1049177" name="Rectangle 3"/>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渐进多焦透气硬镜</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未来</a:t>
            </a:r>
            <a:r>
              <a:rPr lang="en-US" altLang="en-US" sz="2800" dirty="0">
                <a:solidFill>
                  <a:srgbClr val="FFFF00"/>
                </a:solidFill>
                <a:latin typeface="Arial" panose="020B0604020202020204" pitchFamily="34" charset="0"/>
              </a:rPr>
              <a:t> </a:t>
            </a:r>
            <a:endParaRPr lang="en-GB" sz="2800" dirty="0">
              <a:solidFill>
                <a:srgbClr val="FFFF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现</a:t>
            </a:r>
            <a:r>
              <a:rPr lang="zh-CN" altLang="en-GB" sz="2800" dirty="0">
                <a:solidFill>
                  <a:schemeClr val="bg1"/>
                </a:solidFill>
                <a:latin typeface="Arial" panose="020B0604020202020204" pitchFamily="34" charset="0"/>
              </a:rPr>
              <a:t>实</a:t>
            </a:r>
          </a:p>
        </p:txBody>
      </p:sp>
      <p:sp>
        <p:nvSpPr>
          <p:cNvPr id="1048638" name="TextBox 2"/>
          <p:cNvSpPr txBox="1"/>
          <p:nvPr/>
        </p:nvSpPr>
        <p:spPr>
          <a:xfrm>
            <a:off x="-324544" y="1052736"/>
            <a:ext cx="9540551" cy="4930140"/>
          </a:xfrm>
          <a:prstGeom prst="rect">
            <a:avLst/>
          </a:prstGeom>
          <a:noFill/>
        </p:spPr>
        <p:txBody>
          <a:bodyPr wrap="square" rtlCol="0">
            <a:spAutoFit/>
          </a:bodyPr>
          <a:lstStyle/>
          <a:p>
            <a:pPr algn="ctr"/>
            <a:r>
              <a:rPr lang="zh-CN" altLang="en-AU" sz="2800" b="1" dirty="0">
                <a:solidFill>
                  <a:srgbClr val="0000FF"/>
                </a:solidFill>
              </a:rPr>
              <a:t>老视型接触镜存在着巨大的潜在市场，</a:t>
            </a:r>
          </a:p>
          <a:p>
            <a:pPr algn="ctr"/>
            <a:r>
              <a:rPr lang="zh-CN" altLang="en-AU" sz="2800" b="1" dirty="0">
                <a:solidFill>
                  <a:srgbClr val="0000FF"/>
                </a:solidFill>
              </a:rPr>
              <a:t>这一点被</a:t>
            </a:r>
            <a:r>
              <a:rPr lang="zh-CN" altLang="en-US" sz="2800" b="1" dirty="0">
                <a:solidFill>
                  <a:srgbClr val="0000FF"/>
                </a:solidFill>
              </a:rPr>
              <a:t>强调</a:t>
            </a:r>
            <a:r>
              <a:rPr lang="zh-CN" altLang="en-AU" sz="2800" b="1" dirty="0">
                <a:solidFill>
                  <a:srgbClr val="0000FF"/>
                </a:solidFill>
              </a:rPr>
              <a:t>过多少次？</a:t>
            </a:r>
            <a:endParaRPr lang="en-AU" sz="2800" b="1" dirty="0">
              <a:solidFill>
                <a:srgbClr val="0000FF"/>
              </a:solidFill>
            </a:endParaRPr>
          </a:p>
          <a:p>
            <a:pPr algn="ctr"/>
            <a:endParaRPr lang="en-AU" sz="2800" b="1" dirty="0">
              <a:solidFill>
                <a:srgbClr val="0000FF"/>
              </a:solidFill>
            </a:endParaRPr>
          </a:p>
          <a:p>
            <a:pPr algn="ctr"/>
            <a:r>
              <a:rPr lang="zh-CN" altLang="en-AU" sz="2800" b="1" dirty="0">
                <a:solidFill>
                  <a:srgbClr val="00B050"/>
                </a:solidFill>
              </a:rPr>
              <a:t>但这始终没有发生！</a:t>
            </a:r>
            <a:r>
              <a:rPr lang="en-AU" sz="2800" b="1" dirty="0">
                <a:solidFill>
                  <a:srgbClr val="00B050"/>
                </a:solidFill>
              </a:rPr>
              <a:t>       </a:t>
            </a:r>
            <a:r>
              <a:rPr lang="zh-CN" altLang="en-AU" sz="2800" b="1" dirty="0">
                <a:solidFill>
                  <a:srgbClr val="FF0000"/>
                </a:solidFill>
              </a:rPr>
              <a:t>为什么？</a:t>
            </a:r>
            <a:endParaRPr lang="en-AU" sz="2800" b="1" dirty="0">
              <a:solidFill>
                <a:srgbClr val="FF0000"/>
              </a:solidFill>
            </a:endParaRPr>
          </a:p>
          <a:p>
            <a:pPr algn="ctr"/>
            <a:endParaRPr lang="en-AU" sz="1600" b="1" dirty="0"/>
          </a:p>
          <a:p>
            <a:pPr marL="895350" indent="-360680">
              <a:buFont typeface="Arial" panose="020B0604020202020204" pitchFamily="34" charset="0"/>
              <a:buChar char="•"/>
            </a:pPr>
            <a:r>
              <a:rPr lang="zh-CN" altLang="en-AU" sz="2800" b="1" dirty="0"/>
              <a:t>同时视</a:t>
            </a:r>
            <a:r>
              <a:rPr lang="zh-CN" altLang="en-US" sz="2800" b="1" dirty="0"/>
              <a:t>是向</a:t>
            </a:r>
            <a:r>
              <a:rPr lang="zh-CN" altLang="en-AU" sz="2800" b="1" dirty="0"/>
              <a:t>明显视觉妥协</a:t>
            </a:r>
            <a:r>
              <a:rPr lang="zh-CN" altLang="en-US" sz="2800" b="1" dirty="0"/>
              <a:t>迈出的一大步</a:t>
            </a:r>
            <a:r>
              <a:rPr lang="en-AU" sz="2800" b="1" dirty="0"/>
              <a:t>– </a:t>
            </a:r>
            <a:r>
              <a:rPr lang="zh-CN" altLang="en-AU" sz="2800" b="1" dirty="0"/>
              <a:t>太多人都无法接受</a:t>
            </a:r>
            <a:endParaRPr lang="en-AU" sz="2800" b="1" dirty="0"/>
          </a:p>
          <a:p>
            <a:pPr marL="895350" indent="-360680">
              <a:buFont typeface="Arial" panose="020B0604020202020204" pitchFamily="34" charset="0"/>
              <a:buChar char="•"/>
            </a:pPr>
            <a:r>
              <a:rPr lang="zh-CN" altLang="en-AU" sz="2800" b="1" dirty="0"/>
              <a:t>软性接触镜占主要市场</a:t>
            </a:r>
            <a:endParaRPr lang="en-AU" sz="2800" b="1" dirty="0"/>
          </a:p>
          <a:p>
            <a:pPr marL="895350" indent="-360680">
              <a:buFont typeface="Arial" panose="020B0604020202020204" pitchFamily="34" charset="0"/>
              <a:buChar char="•"/>
            </a:pPr>
            <a:r>
              <a:rPr lang="zh-CN" altLang="en-AU" sz="2800" b="1" dirty="0"/>
              <a:t>除非能有一种</a:t>
            </a:r>
            <a:r>
              <a:rPr lang="zh-CN" altLang="en-US" sz="2800" b="1" dirty="0"/>
              <a:t>成功</a:t>
            </a:r>
            <a:r>
              <a:rPr lang="zh-CN" altLang="en-AU" sz="2800" b="1" dirty="0"/>
              <a:t>的</a:t>
            </a:r>
            <a:r>
              <a:rPr lang="zh-CN" altLang="en-US" sz="2800" b="1" dirty="0"/>
              <a:t>切换视</a:t>
            </a:r>
            <a:r>
              <a:rPr lang="zh-CN" altLang="en-AU" sz="2800" b="1" dirty="0"/>
              <a:t>软镜，否则目前形势无法得到</a:t>
            </a:r>
            <a:r>
              <a:rPr lang="zh-CN" altLang="en-US" sz="2800" b="1" dirty="0"/>
              <a:t>显著</a:t>
            </a:r>
            <a:r>
              <a:rPr lang="zh-CN" altLang="en-AU" sz="2800" b="1" dirty="0"/>
              <a:t>改变</a:t>
            </a:r>
            <a:endParaRPr lang="en-AU" sz="2800" b="1" dirty="0"/>
          </a:p>
          <a:p>
            <a:pPr marL="895350" indent="-360680">
              <a:buFont typeface="Arial" panose="020B0604020202020204" pitchFamily="34" charset="0"/>
              <a:buChar char="•"/>
            </a:pPr>
            <a:r>
              <a:rPr lang="zh-CN" altLang="en-AU" sz="2800" b="1" dirty="0"/>
              <a:t>同时视型接触镜在逐步</a:t>
            </a:r>
            <a:r>
              <a:rPr lang="zh-CN" altLang="en-US" sz="2800" b="1" dirty="0"/>
              <a:t>改进</a:t>
            </a:r>
            <a:endParaRPr lang="zh-CN" altLang="en-AU" sz="2800" b="1" dirty="0"/>
          </a:p>
        </p:txBody>
      </p:sp>
    </p:spTree>
  </p:cSld>
  <p:clrMapOvr>
    <a:masterClrMapping/>
  </p:clrMapOvr>
  <p:transition spd="med"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78" name="Content Placeholder 4"/>
          <p:cNvSpPr>
            <a:spLocks noGrp="1"/>
          </p:cNvSpPr>
          <p:nvPr>
            <p:ph idx="1"/>
          </p:nvPr>
        </p:nvSpPr>
        <p:spPr>
          <a:xfrm>
            <a:off x="368300" y="714375"/>
            <a:ext cx="7948613" cy="5286375"/>
          </a:xfrm>
        </p:spPr>
        <p:txBody>
          <a:bodyPr/>
          <a:lstStyle/>
          <a:p>
            <a:pPr eaLnBrk="1" hangingPunct="1"/>
            <a:endParaRPr lang="en-GB" altLang="en-US" sz="2400" dirty="0"/>
          </a:p>
          <a:p>
            <a:pPr eaLnBrk="1" hangingPunct="1"/>
            <a:r>
              <a:rPr lang="zh-CN" altLang="en-US" sz="2400" b="1" dirty="0"/>
              <a:t>透气硬镜专业实验室</a:t>
            </a:r>
            <a:r>
              <a:rPr lang="en-GB" altLang="en-US" sz="2400" dirty="0"/>
              <a:t>, </a:t>
            </a:r>
            <a:r>
              <a:rPr lang="zh-CN" altLang="en-US" sz="2400" dirty="0"/>
              <a:t>最重要的资源是它们的</a:t>
            </a:r>
            <a:r>
              <a:rPr lang="zh-CN" altLang="en-US" sz="2400" i="1" dirty="0"/>
              <a:t>实验室顾问</a:t>
            </a:r>
            <a:r>
              <a:rPr lang="en-GB" altLang="en-US" sz="2400" i="1" dirty="0"/>
              <a:t>(</a:t>
            </a:r>
            <a:r>
              <a:rPr lang="zh-CN" altLang="en-US" sz="2400" i="1" dirty="0"/>
              <a:t>们</a:t>
            </a:r>
            <a:r>
              <a:rPr lang="en-GB" altLang="en-US" sz="2400" i="1" dirty="0"/>
              <a:t>)</a:t>
            </a:r>
          </a:p>
          <a:p>
            <a:pPr lvl="1" eaLnBrk="1" hangingPunct="1"/>
            <a:r>
              <a:rPr lang="zh-CN" altLang="en-US" sz="2000" dirty="0"/>
              <a:t>他们每天都为各自的设计答疑解惑，还可以提供关于最新硬镜材料等方面的信息</a:t>
            </a:r>
            <a:r>
              <a:rPr lang="en-GB" altLang="en-US" sz="2000" dirty="0"/>
              <a:t>  </a:t>
            </a:r>
          </a:p>
          <a:p>
            <a:pPr eaLnBrk="1" hangingPunct="1"/>
            <a:endParaRPr lang="en-GB" altLang="en-US" sz="1600" dirty="0"/>
          </a:p>
          <a:p>
            <a:pPr eaLnBrk="1" hangingPunct="1"/>
            <a:r>
              <a:rPr lang="zh-CN" altLang="en-US" sz="2400" b="1" dirty="0"/>
              <a:t>“</a:t>
            </a:r>
            <a:r>
              <a:rPr lang="en-GB" altLang="en-US" sz="2400" b="1" dirty="0"/>
              <a:t>GP Lens Institute</a:t>
            </a:r>
            <a:r>
              <a:rPr lang="zh-CN" altLang="en-US" sz="2400" b="1" dirty="0"/>
              <a:t>”</a:t>
            </a:r>
            <a:r>
              <a:rPr lang="en-GB" altLang="en-US" sz="2400" b="1" dirty="0"/>
              <a:t> </a:t>
            </a:r>
            <a:r>
              <a:rPr lang="zh-CN" altLang="en-US" sz="2400" b="1" dirty="0"/>
              <a:t>网站有大量资源</a:t>
            </a:r>
            <a:r>
              <a:rPr lang="en-GB" altLang="en-US" sz="2400" dirty="0"/>
              <a:t> … </a:t>
            </a:r>
          </a:p>
          <a:p>
            <a:pPr lvl="1" eaLnBrk="1" hangingPunct="1"/>
            <a:r>
              <a:rPr lang="zh-CN" altLang="en-US" sz="2000" dirty="0"/>
              <a:t>呈现关于透气硬镜验配与问题处理的</a:t>
            </a:r>
            <a:r>
              <a:rPr lang="en-US" altLang="zh-CN" sz="2000" dirty="0"/>
              <a:t>PPT</a:t>
            </a:r>
            <a:r>
              <a:rPr lang="zh-CN" altLang="en-US" sz="2000" dirty="0"/>
              <a:t>讲座</a:t>
            </a:r>
            <a:r>
              <a:rPr lang="en-GB" altLang="en-US" sz="2000" dirty="0"/>
              <a:t> </a:t>
            </a:r>
          </a:p>
          <a:p>
            <a:pPr lvl="1" eaLnBrk="1" hangingPunct="1"/>
            <a:r>
              <a:rPr lang="zh-CN" altLang="en-US" sz="2000" dirty="0"/>
              <a:t>疑难杂症病例讨论指南</a:t>
            </a:r>
            <a:endParaRPr lang="en-GB" altLang="en-US" sz="2000" dirty="0"/>
          </a:p>
          <a:p>
            <a:pPr lvl="1" eaLnBrk="1" hangingPunct="1"/>
            <a:r>
              <a:rPr lang="zh-CN" altLang="en-US" sz="2000" dirty="0"/>
              <a:t>临床要点袖珍指南</a:t>
            </a:r>
            <a:r>
              <a:rPr lang="en-GB" altLang="en-US" sz="2000" dirty="0"/>
              <a:t> </a:t>
            </a:r>
          </a:p>
          <a:p>
            <a:pPr lvl="1" eaLnBrk="1" hangingPunct="1"/>
            <a:r>
              <a:rPr lang="en-GB" altLang="en-US" sz="2000" dirty="0"/>
              <a:t>‘</a:t>
            </a:r>
            <a:r>
              <a:rPr lang="zh-CN" altLang="en-US" sz="2000" dirty="0"/>
              <a:t>为成功而处方</a:t>
            </a:r>
            <a:r>
              <a:rPr lang="en-GB" altLang="en-US" sz="2000" dirty="0"/>
              <a:t>’, </a:t>
            </a:r>
            <a:r>
              <a:rPr lang="zh-CN" altLang="en-US" sz="2000" dirty="0"/>
              <a:t>一个向从业者、雇员和病人都提供教育的综合模块</a:t>
            </a:r>
            <a:endParaRPr lang="en-US" altLang="en-US" sz="2000" dirty="0"/>
          </a:p>
        </p:txBody>
      </p:sp>
      <p:sp>
        <p:nvSpPr>
          <p:cNvPr id="1049179" name="Rectangle 3"/>
          <p:cNvSpPr/>
          <p:nvPr/>
        </p:nvSpPr>
        <p:spPr>
          <a:xfrm>
            <a:off x="1101725" y="5818188"/>
            <a:ext cx="7416800" cy="701039"/>
          </a:xfrm>
          <a:prstGeom prst="rect">
            <a:avLst/>
          </a:prstGeom>
        </p:spPr>
        <p:txBody>
          <a:bodyPr>
            <a:spAutoFit/>
          </a:bodyPr>
          <a:lstStyle/>
          <a:p>
            <a:r>
              <a:rPr lang="en-GB" dirty="0">
                <a:solidFill>
                  <a:schemeClr val="tx1">
                    <a:lumMod val="50000"/>
                    <a:lumOff val="50000"/>
                  </a:schemeClr>
                </a:solidFill>
                <a:latin typeface="Arial Narrow" panose="020B0606020202030204" pitchFamily="34" charset="0"/>
                <a:hlinkClick r:id="rId2"/>
              </a:rPr>
              <a:t>www.gpli.info</a:t>
            </a:r>
            <a:endParaRPr lang="en-GB" dirty="0">
              <a:solidFill>
                <a:schemeClr val="tx1">
                  <a:lumMod val="50000"/>
                  <a:lumOff val="50000"/>
                </a:schemeClr>
              </a:solidFill>
              <a:latin typeface="Arial Narrow" panose="020B0606020202030204" pitchFamily="34" charset="0"/>
            </a:endParaRPr>
          </a:p>
          <a:p>
            <a:endParaRPr lang="en-GB" dirty="0">
              <a:solidFill>
                <a:schemeClr val="tx1">
                  <a:lumMod val="50000"/>
                  <a:lumOff val="50000"/>
                </a:schemeClr>
              </a:solidFill>
              <a:latin typeface="Arial Narrow" panose="020B0606020202030204" pitchFamily="34" charset="0"/>
            </a:endParaRPr>
          </a:p>
        </p:txBody>
      </p:sp>
      <p:sp>
        <p:nvSpPr>
          <p:cNvPr id="1049180"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渐进多焦透气硬镜资源</a:t>
            </a:r>
            <a:endParaRPr lang="en-GB" sz="2800" dirty="0">
              <a:solidFill>
                <a:schemeClr val="bg1"/>
              </a:solidFill>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81" name="Rectangle 8"/>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接触镜选择</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透气硬镜</a:t>
            </a:r>
            <a:r>
              <a:rPr lang="en-GB" altLang="en-US" sz="2800" dirty="0">
                <a:solidFill>
                  <a:srgbClr val="FFFF00"/>
                </a:solidFill>
                <a:latin typeface="Arial" panose="020B0604020202020204" pitchFamily="34" charset="0"/>
              </a:rPr>
              <a:t> &amp; </a:t>
            </a:r>
            <a:r>
              <a:rPr lang="zh-CN" altLang="en-US" sz="2800" dirty="0">
                <a:solidFill>
                  <a:srgbClr val="FFFF00"/>
                </a:solidFill>
                <a:latin typeface="Arial" panose="020B0604020202020204" pitchFamily="34" charset="0"/>
              </a:rPr>
              <a:t>水凝胶</a:t>
            </a:r>
            <a:endParaRPr lang="en-GB" sz="2800" dirty="0">
              <a:solidFill>
                <a:srgbClr val="FFFF00"/>
              </a:solidFill>
              <a:latin typeface="Arial" panose="020B0604020202020204" pitchFamily="34" charset="0"/>
            </a:endParaRPr>
          </a:p>
        </p:txBody>
      </p:sp>
      <p:pic>
        <p:nvPicPr>
          <p:cNvPr id="2097275" name="Picture 2" descr="C:\Users\Suneet Eng\Desktop\B 99\Picture74.jpg"/>
          <p:cNvPicPr>
            <a:picLocks noChangeAspect="1" noChangeArrowheads="1"/>
          </p:cNvPicPr>
          <p:nvPr/>
        </p:nvPicPr>
        <p:blipFill>
          <a:blip r:embed="rId2" cstate="print"/>
          <a:srcRect/>
          <a:stretch>
            <a:fillRect/>
          </a:stretch>
        </p:blipFill>
        <p:spPr bwMode="auto">
          <a:xfrm>
            <a:off x="4786314" y="1571612"/>
            <a:ext cx="3962400" cy="3736975"/>
          </a:xfrm>
          <a:prstGeom prst="rect">
            <a:avLst/>
          </a:prstGeom>
          <a:noFill/>
        </p:spPr>
      </p:pic>
      <p:pic>
        <p:nvPicPr>
          <p:cNvPr id="2097276" name="Picture 1" descr="C:\Users\Suneet Eng\Desktop\B 99\Picture73.jpg"/>
          <p:cNvPicPr>
            <a:picLocks noChangeAspect="1" noChangeArrowheads="1"/>
          </p:cNvPicPr>
          <p:nvPr/>
        </p:nvPicPr>
        <p:blipFill>
          <a:blip r:embed="rId3" cstate="print"/>
          <a:srcRect/>
          <a:stretch>
            <a:fillRect/>
          </a:stretch>
        </p:blipFill>
        <p:spPr bwMode="auto">
          <a:xfrm>
            <a:off x="214282" y="1571612"/>
            <a:ext cx="4516438" cy="3773487"/>
          </a:xfrm>
          <a:prstGeom prst="rect">
            <a:avLst/>
          </a:prstGeom>
          <a:noFill/>
        </p:spPr>
      </p:pic>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84" name="Rectangle 8"/>
          <p:cNvSpPr>
            <a:spLocks noChangeArrowheads="1"/>
          </p:cNvSpPr>
          <p:nvPr/>
        </p:nvSpPr>
        <p:spPr bwMode="auto">
          <a:xfrm>
            <a:off x="442913" y="565150"/>
            <a:ext cx="7772400" cy="649288"/>
          </a:xfrm>
          <a:prstGeom prst="rect">
            <a:avLst/>
          </a:prstGeom>
          <a:noFill/>
          <a:ln w="9525">
            <a:noFill/>
            <a:miter lim="800000"/>
          </a:ln>
        </p:spPr>
        <p:txBody>
          <a:bodyPr lIns="92075" tIns="46038" rIns="92075" bIns="46038" anchor="ctr"/>
          <a:lstStyle/>
          <a:p>
            <a:endParaRPr lang="en-GB" altLang="en-US" sz="2800">
              <a:solidFill>
                <a:schemeClr val="bg1"/>
              </a:solidFill>
              <a:latin typeface="Arial" panose="020B0604020202020204" pitchFamily="34" charset="0"/>
            </a:endParaRPr>
          </a:p>
        </p:txBody>
      </p:sp>
      <p:sp>
        <p:nvSpPr>
          <p:cNvPr id="1049185"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同时视型水凝胶渐进接触镜</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球面设计</a:t>
            </a:r>
            <a:r>
              <a:rPr lang="en-GB" altLang="en-US" sz="2800" dirty="0">
                <a:solidFill>
                  <a:srgbClr val="FFFF00"/>
                </a:solidFill>
                <a:latin typeface="Arial" panose="020B0604020202020204" pitchFamily="34" charset="0"/>
              </a:rPr>
              <a:t> </a:t>
            </a:r>
            <a:r>
              <a:rPr lang="en-GB" altLang="en-US" sz="2800" dirty="0">
                <a:solidFill>
                  <a:schemeClr val="bg1"/>
                </a:solidFill>
                <a:latin typeface="Arial" panose="020B0604020202020204" pitchFamily="34" charset="0"/>
              </a:rPr>
              <a:t> </a:t>
            </a:r>
          </a:p>
        </p:txBody>
      </p:sp>
      <p:pic>
        <p:nvPicPr>
          <p:cNvPr id="2097277" name="Picture 2" descr="C:\Users\Suneet Eng\Desktop\B 99\Picture76.jpg"/>
          <p:cNvPicPr>
            <a:picLocks noChangeAspect="1" noChangeArrowheads="1"/>
          </p:cNvPicPr>
          <p:nvPr/>
        </p:nvPicPr>
        <p:blipFill>
          <a:blip r:embed="rId3" cstate="print"/>
          <a:srcRect/>
          <a:stretch>
            <a:fillRect/>
          </a:stretch>
        </p:blipFill>
        <p:spPr bwMode="auto">
          <a:xfrm>
            <a:off x="4000496" y="1428736"/>
            <a:ext cx="3883025" cy="4511675"/>
          </a:xfrm>
          <a:prstGeom prst="rect">
            <a:avLst/>
          </a:prstGeom>
          <a:noFill/>
        </p:spPr>
      </p:pic>
      <p:pic>
        <p:nvPicPr>
          <p:cNvPr id="2097278" name="Picture 1" descr="C:\Users\Suneet Eng\Desktop\B 99\Picture75.jpg"/>
          <p:cNvPicPr>
            <a:picLocks noChangeAspect="1" noChangeArrowheads="1"/>
          </p:cNvPicPr>
          <p:nvPr/>
        </p:nvPicPr>
        <p:blipFill>
          <a:blip r:embed="rId4" cstate="print"/>
          <a:srcRect/>
          <a:stretch>
            <a:fillRect/>
          </a:stretch>
        </p:blipFill>
        <p:spPr bwMode="auto">
          <a:xfrm>
            <a:off x="571472" y="2000240"/>
            <a:ext cx="3019425" cy="3055938"/>
          </a:xfrm>
          <a:prstGeom prst="rect">
            <a:avLst/>
          </a:prstGeom>
          <a:noFill/>
        </p:spPr>
      </p:pic>
    </p:spTree>
  </p:cSld>
  <p:clrMapOvr>
    <a:masterClrMapping/>
  </p:clrMapOvr>
  <p:transition spd="med"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89" name="Text Box 12"/>
          <p:cNvSpPr txBox="1">
            <a:spLocks noChangeArrowheads="1"/>
          </p:cNvSpPr>
          <p:nvPr/>
        </p:nvSpPr>
        <p:spPr bwMode="auto">
          <a:xfrm>
            <a:off x="214313" y="5157788"/>
            <a:ext cx="8643937" cy="911859"/>
          </a:xfrm>
          <a:prstGeom prst="rect">
            <a:avLst/>
          </a:prstGeom>
          <a:noFill/>
          <a:ln w="12700">
            <a:noFill/>
            <a:miter lim="800000"/>
          </a:ln>
        </p:spPr>
        <p:txBody>
          <a:bodyPr>
            <a:spAutoFit/>
          </a:bodyPr>
          <a:lstStyle/>
          <a:p>
            <a:pPr algn="ctr">
              <a:spcBef>
                <a:spcPct val="20000"/>
              </a:spcBef>
              <a:spcAft>
                <a:spcPct val="5000"/>
              </a:spcAft>
            </a:pPr>
            <a:r>
              <a:rPr lang="zh-CN" altLang="en-US" sz="2200" dirty="0">
                <a:solidFill>
                  <a:srgbClr val="5C6F7B"/>
                </a:solidFill>
                <a:latin typeface="Arial" panose="020B0604020202020204" pitchFamily="34" charset="0"/>
              </a:rPr>
              <a:t>多数抛弃型接触镜设计只提供一种基弧选择</a:t>
            </a:r>
            <a:endParaRPr lang="en-US" altLang="zh-CN" sz="2200" dirty="0">
              <a:solidFill>
                <a:srgbClr val="5C6F7B"/>
              </a:solidFill>
              <a:latin typeface="Arial" panose="020B0604020202020204" pitchFamily="34" charset="0"/>
            </a:endParaRPr>
          </a:p>
          <a:p>
            <a:pPr algn="ctr">
              <a:spcBef>
                <a:spcPct val="20000"/>
              </a:spcBef>
              <a:spcAft>
                <a:spcPct val="5000"/>
              </a:spcAft>
            </a:pPr>
            <a:r>
              <a:rPr lang="zh-CN" altLang="en-US" sz="2200" b="1" dirty="0">
                <a:solidFill>
                  <a:srgbClr val="FF0000"/>
                </a:solidFill>
                <a:latin typeface="Arial" panose="020B0604020202020204" pitchFamily="34" charset="0"/>
              </a:rPr>
              <a:t>如果配适在边缘，请勿继续下去</a:t>
            </a:r>
            <a:endParaRPr lang="en-GB" sz="2200" b="1" dirty="0">
              <a:solidFill>
                <a:srgbClr val="FF0000"/>
              </a:solidFill>
              <a:latin typeface="Arial" panose="020B0604020202020204" pitchFamily="34" charset="0"/>
            </a:endParaRPr>
          </a:p>
        </p:txBody>
      </p:sp>
      <p:pic>
        <p:nvPicPr>
          <p:cNvPr id="2097279" name="Picture 8" descr="Bifocal_Side_Effects"/>
          <p:cNvPicPr>
            <a:picLocks noChangeAspect="1" noChangeArrowheads="1"/>
          </p:cNvPicPr>
          <p:nvPr/>
        </p:nvPicPr>
        <p:blipFill>
          <a:blip r:embed="rId3" cstate="print"/>
          <a:srcRect l="8228" t="10353" r="9087" b="19119"/>
          <a:stretch>
            <a:fillRect/>
          </a:stretch>
        </p:blipFill>
        <p:spPr bwMode="auto">
          <a:xfrm>
            <a:off x="6804025" y="2781300"/>
            <a:ext cx="2193925" cy="1871663"/>
          </a:xfrm>
          <a:prstGeom prst="rect">
            <a:avLst/>
          </a:prstGeom>
          <a:noFill/>
          <a:ln w="9525">
            <a:noFill/>
            <a:miter lim="800000"/>
            <a:headEnd/>
            <a:tailEnd/>
          </a:ln>
        </p:spPr>
      </p:pic>
      <p:sp>
        <p:nvSpPr>
          <p:cNvPr id="1049190" name="Rectangle 8"/>
          <p:cNvSpPr>
            <a:spLocks noChangeArrowheads="1"/>
          </p:cNvSpPr>
          <p:nvPr/>
        </p:nvSpPr>
        <p:spPr bwMode="auto">
          <a:xfrm>
            <a:off x="916707" y="1046534"/>
            <a:ext cx="7310586" cy="878839"/>
          </a:xfrm>
          <a:prstGeom prst="rect">
            <a:avLst/>
          </a:prstGeom>
          <a:noFill/>
          <a:ln w="9525">
            <a:noFill/>
            <a:miter lim="800000"/>
          </a:ln>
        </p:spPr>
        <p:txBody>
          <a:bodyPr wrap="square" anchor="ctr">
            <a:spAutoFit/>
          </a:bodyPr>
          <a:lstStyle/>
          <a:p>
            <a:pPr algn="ctr" eaLnBrk="0" hangingPunct="0"/>
            <a:r>
              <a:rPr lang="zh-CN" altLang="en-US" sz="2400" dirty="0">
                <a:solidFill>
                  <a:srgbClr val="5C6F7B"/>
                </a:solidFill>
                <a:latin typeface="Arial" panose="020B0604020202020204" pitchFamily="34" charset="0"/>
              </a:rPr>
              <a:t>临床上，软镜偏离瞳孔轴（及视轴）中心并不罕见，常为下方及颞侧</a:t>
            </a:r>
            <a:endParaRPr lang="en-GB" sz="2400" dirty="0">
              <a:solidFill>
                <a:srgbClr val="5C6F7B"/>
              </a:solidFill>
              <a:latin typeface="Arial" panose="020B0604020202020204" pitchFamily="34" charset="0"/>
            </a:endParaRPr>
          </a:p>
        </p:txBody>
      </p:sp>
      <p:sp>
        <p:nvSpPr>
          <p:cNvPr id="1049191"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镜片配适</a:t>
            </a:r>
            <a:r>
              <a:rPr lang="en-GB"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中心定位</a:t>
            </a:r>
            <a:endParaRPr lang="en-GB" altLang="en-US" sz="2800" dirty="0">
              <a:solidFill>
                <a:srgbClr val="FFFF00"/>
              </a:solidFill>
              <a:latin typeface="Arial" panose="020B0604020202020204" pitchFamily="34" charset="0"/>
            </a:endParaRPr>
          </a:p>
        </p:txBody>
      </p:sp>
      <p:pic>
        <p:nvPicPr>
          <p:cNvPr id="2097280" name="Picture 1" descr="C:\Users\Suneet Eng\Desktop\B 99\Picture77.jpg"/>
          <p:cNvPicPr>
            <a:picLocks noChangeAspect="1" noChangeArrowheads="1"/>
          </p:cNvPicPr>
          <p:nvPr/>
        </p:nvPicPr>
        <p:blipFill>
          <a:blip r:embed="rId4" cstate="print"/>
          <a:srcRect/>
          <a:stretch>
            <a:fillRect/>
          </a:stretch>
        </p:blipFill>
        <p:spPr bwMode="auto">
          <a:xfrm>
            <a:off x="357158" y="2428868"/>
            <a:ext cx="6151563" cy="24257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195" name="Rectangle 2"/>
          <p:cNvSpPr>
            <a:spLocks noChangeArrowheads="1"/>
          </p:cNvSpPr>
          <p:nvPr/>
        </p:nvSpPr>
        <p:spPr bwMode="auto">
          <a:xfrm>
            <a:off x="215901" y="1026332"/>
            <a:ext cx="8713817" cy="1539238"/>
          </a:xfrm>
          <a:prstGeom prst="rect">
            <a:avLst/>
          </a:prstGeom>
          <a:noFill/>
          <a:ln w="9525">
            <a:noFill/>
            <a:miter lim="800000"/>
          </a:ln>
        </p:spPr>
        <p:txBody>
          <a:bodyPr wrap="square" anchor="ctr">
            <a:spAutoFit/>
          </a:bodyPr>
          <a:lstStyle/>
          <a:p>
            <a:pPr eaLnBrk="0" hangingPunct="0"/>
            <a:r>
              <a:rPr lang="en-US" altLang="zh-CN" sz="2400" b="1" dirty="0">
                <a:solidFill>
                  <a:srgbClr val="5C6F7B"/>
                </a:solidFill>
                <a:latin typeface="Arial" panose="020B0604020202020204" pitchFamily="34" charset="0"/>
                <a:cs typeface="Arial" panose="020B0604020202020204" pitchFamily="34" charset="0"/>
              </a:rPr>
              <a:t>K</a:t>
            </a:r>
            <a:r>
              <a:rPr lang="en-GB" sz="2400" b="1" dirty="0" err="1">
                <a:solidFill>
                  <a:srgbClr val="5C6F7B"/>
                </a:solidFill>
                <a:latin typeface="Arial" panose="020B0604020202020204" pitchFamily="34" charset="0"/>
                <a:cs typeface="Arial" panose="020B0604020202020204" pitchFamily="34" charset="0"/>
              </a:rPr>
              <a:t>appa</a:t>
            </a:r>
            <a:r>
              <a:rPr lang="en-GB" sz="2400" b="1" dirty="0">
                <a:solidFill>
                  <a:srgbClr val="5C6F7B"/>
                </a:solidFill>
                <a:latin typeface="Arial" panose="020B0604020202020204" pitchFamily="34" charset="0"/>
                <a:cs typeface="Arial" panose="020B0604020202020204" pitchFamily="34" charset="0"/>
              </a:rPr>
              <a:t> </a:t>
            </a:r>
            <a:r>
              <a:rPr lang="zh-CN" altLang="en-US" sz="2400" dirty="0">
                <a:solidFill>
                  <a:srgbClr val="5C6F7B"/>
                </a:solidFill>
                <a:latin typeface="Arial" panose="020B0604020202020204" pitchFamily="34" charset="0"/>
                <a:cs typeface="Arial" panose="020B0604020202020204" pitchFamily="34" charset="0"/>
              </a:rPr>
              <a:t>角是视轴与瞳孔轴的差异</a:t>
            </a:r>
            <a:r>
              <a:rPr lang="en-GB" sz="2400" dirty="0">
                <a:solidFill>
                  <a:srgbClr val="5C6F7B"/>
                </a:solidFill>
                <a:latin typeface="Arial" panose="020B0604020202020204" pitchFamily="34" charset="0"/>
                <a:cs typeface="Arial" panose="020B0604020202020204" pitchFamily="34" charset="0"/>
              </a:rPr>
              <a:t> </a:t>
            </a:r>
          </a:p>
          <a:p>
            <a:pPr eaLnBrk="0" hangingPunct="0"/>
            <a:endParaRPr lang="en-GB" sz="1600" dirty="0">
              <a:solidFill>
                <a:srgbClr val="5C6F7B"/>
              </a:solidFill>
              <a:latin typeface="Arial" panose="020B0604020202020204" pitchFamily="34" charset="0"/>
              <a:cs typeface="Arial" panose="020B0604020202020204" pitchFamily="34" charset="0"/>
            </a:endParaRPr>
          </a:p>
          <a:p>
            <a:pPr eaLnBrk="0" hangingPunct="0"/>
            <a:r>
              <a:rPr lang="zh-CN" altLang="en-US" sz="2400" dirty="0">
                <a:solidFill>
                  <a:srgbClr val="5C6F7B"/>
                </a:solidFill>
                <a:latin typeface="Arial" panose="020B0604020202020204" pitchFamily="34" charset="0"/>
              </a:rPr>
              <a:t>一个通过裂隙灯评估看起来位于角膜中心的接触镜不一定</a:t>
            </a:r>
            <a:r>
              <a:rPr lang="zh-CN" altLang="en-US" sz="2400" i="1" dirty="0">
                <a:solidFill>
                  <a:srgbClr val="5C6F7B"/>
                </a:solidFill>
                <a:latin typeface="Arial" panose="020B0604020202020204" pitchFamily="34" charset="0"/>
                <a:cs typeface="Arial" panose="020B0604020202020204" pitchFamily="34" charset="0"/>
              </a:rPr>
              <a:t>完全对齐</a:t>
            </a:r>
            <a:r>
              <a:rPr lang="zh-CN" altLang="en-US" sz="2400" dirty="0">
                <a:solidFill>
                  <a:srgbClr val="5C6F7B"/>
                </a:solidFill>
                <a:latin typeface="Arial" panose="020B0604020202020204" pitchFamily="34" charset="0"/>
                <a:cs typeface="Arial" panose="020B0604020202020204" pitchFamily="34" charset="0"/>
              </a:rPr>
              <a:t>，如果患者的视线轴与瞳孔中心不对齐的话</a:t>
            </a:r>
            <a:endParaRPr lang="en-GB" sz="2000" dirty="0">
              <a:solidFill>
                <a:srgbClr val="5C6F7B"/>
              </a:solidFill>
              <a:latin typeface="Tahoma" panose="020B0604030504040204" pitchFamily="34" charset="0"/>
              <a:cs typeface="Times New Roman" panose="02020603050405020304" pitchFamily="18" charset="0"/>
            </a:endParaRPr>
          </a:p>
        </p:txBody>
      </p:sp>
      <p:sp>
        <p:nvSpPr>
          <p:cNvPr id="1049196" name="Rectangle 8"/>
          <p:cNvSpPr>
            <a:spLocks noChangeArrowheads="1"/>
          </p:cNvSpPr>
          <p:nvPr/>
        </p:nvSpPr>
        <p:spPr bwMode="auto">
          <a:xfrm>
            <a:off x="107950" y="-26988"/>
            <a:ext cx="8575675" cy="781051"/>
          </a:xfrm>
          <a:prstGeom prst="rect">
            <a:avLst/>
          </a:prstGeom>
          <a:noFill/>
          <a:ln w="9525">
            <a:noFill/>
            <a:miter lim="800000"/>
          </a:ln>
        </p:spPr>
        <p:txBody>
          <a:bodyPr anchor="ctr"/>
          <a:lstStyle/>
          <a:p>
            <a:r>
              <a:rPr lang="en-GB" altLang="en-US" sz="2800" dirty="0">
                <a:solidFill>
                  <a:schemeClr val="bg1"/>
                </a:solidFill>
                <a:latin typeface="Arial" panose="020B0604020202020204" pitchFamily="34" charset="0"/>
              </a:rPr>
              <a:t>Kappa</a:t>
            </a:r>
            <a:r>
              <a:rPr lang="zh-CN" altLang="en-US" sz="2800" dirty="0">
                <a:solidFill>
                  <a:schemeClr val="bg1"/>
                </a:solidFill>
                <a:latin typeface="Arial" panose="020B0604020202020204" pitchFamily="34" charset="0"/>
              </a:rPr>
              <a:t>角</a:t>
            </a:r>
            <a:endParaRPr lang="en-GB" altLang="en-US" sz="2800" dirty="0">
              <a:solidFill>
                <a:schemeClr val="bg1"/>
              </a:solidFill>
              <a:latin typeface="Arial" panose="020B0604020202020204" pitchFamily="34" charset="0"/>
            </a:endParaRPr>
          </a:p>
        </p:txBody>
      </p:sp>
      <p:pic>
        <p:nvPicPr>
          <p:cNvPr id="2097281" name="Picture 1"/>
          <p:cNvPicPr>
            <a:picLocks noChangeAspect="1"/>
          </p:cNvPicPr>
          <p:nvPr/>
        </p:nvPicPr>
        <p:blipFill>
          <a:blip r:embed="rId3" cstate="print"/>
          <a:stretch>
            <a:fillRect/>
          </a:stretch>
        </p:blipFill>
        <p:spPr>
          <a:xfrm>
            <a:off x="4932041" y="3933056"/>
            <a:ext cx="4211959" cy="2288998"/>
          </a:xfrm>
          <a:prstGeom prst="rect">
            <a:avLst/>
          </a:prstGeom>
        </p:spPr>
      </p:pic>
      <p:pic>
        <p:nvPicPr>
          <p:cNvPr id="2097282" name="Picture 1" descr="C:\Users\Suneet Eng\Desktop\B 99\Picture78.jpg"/>
          <p:cNvPicPr>
            <a:picLocks noChangeAspect="1" noChangeArrowheads="1"/>
          </p:cNvPicPr>
          <p:nvPr/>
        </p:nvPicPr>
        <p:blipFill>
          <a:blip r:embed="rId4" cstate="print"/>
          <a:srcRect/>
          <a:stretch>
            <a:fillRect/>
          </a:stretch>
        </p:blipFill>
        <p:spPr bwMode="auto">
          <a:xfrm>
            <a:off x="251520" y="2780929"/>
            <a:ext cx="5328592" cy="2092929"/>
          </a:xfrm>
          <a:prstGeom prst="rect">
            <a:avLst/>
          </a:prstGeom>
          <a:noFill/>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83" name="Picture 2" descr="C:\Users\Suneet Eng\Desktop\B 99\Picture80.jpg"/>
          <p:cNvPicPr>
            <a:picLocks noChangeAspect="1" noChangeArrowheads="1"/>
          </p:cNvPicPr>
          <p:nvPr/>
        </p:nvPicPr>
        <p:blipFill>
          <a:blip r:embed="rId3" cstate="print"/>
          <a:srcRect/>
          <a:stretch>
            <a:fillRect/>
          </a:stretch>
        </p:blipFill>
        <p:spPr bwMode="auto">
          <a:xfrm>
            <a:off x="579433" y="1857364"/>
            <a:ext cx="3421063" cy="2387600"/>
          </a:xfrm>
          <a:prstGeom prst="rect">
            <a:avLst/>
          </a:prstGeom>
          <a:noFill/>
        </p:spPr>
      </p:pic>
      <p:pic>
        <p:nvPicPr>
          <p:cNvPr id="2097284" name="Picture 1" descr="C:\Users\Suneet Eng\Desktop\B 99\Picture79.jpg"/>
          <p:cNvPicPr>
            <a:picLocks noChangeAspect="1" noChangeArrowheads="1"/>
          </p:cNvPicPr>
          <p:nvPr/>
        </p:nvPicPr>
        <p:blipFill>
          <a:blip r:embed="rId4" cstate="print"/>
          <a:srcRect/>
          <a:stretch>
            <a:fillRect/>
          </a:stretch>
        </p:blipFill>
        <p:spPr bwMode="auto">
          <a:xfrm>
            <a:off x="5286380" y="1928802"/>
            <a:ext cx="3436938" cy="2405062"/>
          </a:xfrm>
          <a:prstGeom prst="rect">
            <a:avLst/>
          </a:prstGeom>
          <a:noFill/>
        </p:spPr>
      </p:pic>
      <p:sp>
        <p:nvSpPr>
          <p:cNvPr id="1049200" name="Rectangle 15"/>
          <p:cNvSpPr>
            <a:spLocks noChangeArrowheads="1"/>
          </p:cNvSpPr>
          <p:nvPr/>
        </p:nvSpPr>
        <p:spPr bwMode="auto">
          <a:xfrm>
            <a:off x="4859338" y="4500570"/>
            <a:ext cx="4105275" cy="1158240"/>
          </a:xfrm>
          <a:prstGeom prst="rect">
            <a:avLst/>
          </a:prstGeom>
          <a:noFill/>
          <a:ln w="9525">
            <a:noFill/>
            <a:miter lim="800000"/>
          </a:ln>
        </p:spPr>
        <p:txBody>
          <a:bodyPr>
            <a:spAutoFit/>
          </a:bodyPr>
          <a:lstStyle/>
          <a:p>
            <a:pPr algn="ctr"/>
            <a:r>
              <a:rPr lang="zh-CN" altLang="en-US" sz="1600" dirty="0">
                <a:solidFill>
                  <a:srgbClr val="5C6F7B"/>
                </a:solidFill>
                <a:latin typeface="Arial" panose="020B0604020202020204" pitchFamily="34" charset="0"/>
                <a:cs typeface="Arial" panose="020B0604020202020204" pitchFamily="34" charset="0"/>
              </a:rPr>
              <a:t>同一患者眼配戴中央视近型非球面渐进镜的地形图</a:t>
            </a:r>
            <a:r>
              <a:rPr lang="en-GB" sz="1600" dirty="0">
                <a:solidFill>
                  <a:srgbClr val="5C6F7B"/>
                </a:solidFill>
                <a:latin typeface="Arial" panose="020B0604020202020204" pitchFamily="34" charset="0"/>
                <a:cs typeface="Arial" panose="020B0604020202020204" pitchFamily="34" charset="0"/>
              </a:rPr>
              <a:t> </a:t>
            </a:r>
          </a:p>
          <a:p>
            <a:pPr algn="ctr"/>
            <a:r>
              <a:rPr lang="zh-CN" altLang="en-US" sz="1600" dirty="0">
                <a:solidFill>
                  <a:srgbClr val="5C6F7B"/>
                </a:solidFill>
                <a:latin typeface="Arial" panose="020B0604020202020204" pitchFamily="34" charset="0"/>
                <a:cs typeface="Arial" panose="020B0604020202020204" pitchFamily="34" charset="0"/>
              </a:rPr>
              <a:t>镜片最陡峭区域的中心，即对应光学中心，位于患者视线的</a:t>
            </a:r>
            <a:r>
              <a:rPr lang="zh-CN" altLang="en-US" sz="1600" dirty="0">
                <a:solidFill>
                  <a:srgbClr val="FF0000"/>
                </a:solidFill>
                <a:latin typeface="Arial" panose="020B0604020202020204" pitchFamily="34" charset="0"/>
                <a:cs typeface="Arial" panose="020B0604020202020204" pitchFamily="34" charset="0"/>
              </a:rPr>
              <a:t>颞侧</a:t>
            </a:r>
            <a:endParaRPr lang="en-GB" sz="1600" dirty="0">
              <a:solidFill>
                <a:srgbClr val="5C6F7B"/>
              </a:solidFill>
              <a:latin typeface="Arial" panose="020B0604020202020204" pitchFamily="34" charset="0"/>
              <a:cs typeface="Arial" panose="020B0604020202020204" pitchFamily="34" charset="0"/>
            </a:endParaRPr>
          </a:p>
        </p:txBody>
      </p:sp>
      <p:sp>
        <p:nvSpPr>
          <p:cNvPr id="1049201" name="Rectangle 16"/>
          <p:cNvSpPr>
            <a:spLocks noChangeArrowheads="1"/>
          </p:cNvSpPr>
          <p:nvPr/>
        </p:nvSpPr>
        <p:spPr bwMode="auto">
          <a:xfrm>
            <a:off x="428596" y="4429132"/>
            <a:ext cx="3856067" cy="1424940"/>
          </a:xfrm>
          <a:prstGeom prst="rect">
            <a:avLst/>
          </a:prstGeom>
          <a:noFill/>
          <a:ln w="9525">
            <a:noFill/>
            <a:miter lim="800000"/>
          </a:ln>
        </p:spPr>
        <p:txBody>
          <a:bodyPr wrap="square">
            <a:spAutoFit/>
          </a:bodyPr>
          <a:lstStyle/>
          <a:p>
            <a:pPr algn="ctr"/>
            <a:r>
              <a:rPr lang="zh-CN" altLang="en-US" sz="1600" dirty="0">
                <a:solidFill>
                  <a:srgbClr val="5C6F7B"/>
                </a:solidFill>
                <a:latin typeface="Arial" panose="020B0604020202020204" pitchFamily="34" charset="0"/>
                <a:cs typeface="Arial" panose="020B0604020202020204" pitchFamily="34" charset="0"/>
              </a:rPr>
              <a:t>一名对渐进多焦接触镜感兴趣的患者左眼照相角膜镜图片</a:t>
            </a:r>
            <a:r>
              <a:rPr lang="en-GB" sz="1600" dirty="0">
                <a:solidFill>
                  <a:srgbClr val="5C6F7B"/>
                </a:solidFill>
                <a:latin typeface="Arial" panose="020B0604020202020204" pitchFamily="34" charset="0"/>
                <a:cs typeface="Arial" panose="020B0604020202020204" pitchFamily="34" charset="0"/>
              </a:rPr>
              <a:t> </a:t>
            </a:r>
          </a:p>
          <a:p>
            <a:pPr algn="ctr"/>
            <a:r>
              <a:rPr lang="zh-CN" altLang="en-US" sz="1600" dirty="0">
                <a:solidFill>
                  <a:srgbClr val="5C6F7B"/>
                </a:solidFill>
                <a:latin typeface="Arial" panose="020B0604020202020204" pitchFamily="34" charset="0"/>
                <a:cs typeface="Arial" panose="020B0604020202020204" pitchFamily="34" charset="0"/>
              </a:rPr>
              <a:t>黄圈表示患者的瞳孔轮廓，中心环代表患者的视线，位于瞳孔轴的</a:t>
            </a:r>
            <a:r>
              <a:rPr lang="zh-CN" altLang="en-US" sz="1600" dirty="0">
                <a:solidFill>
                  <a:srgbClr val="FF0000"/>
                </a:solidFill>
                <a:latin typeface="Arial" panose="020B0604020202020204" pitchFamily="34" charset="0"/>
              </a:rPr>
              <a:t>鼻</a:t>
            </a:r>
            <a:r>
              <a:rPr lang="zh-CN" altLang="en-US" sz="1600" dirty="0">
                <a:solidFill>
                  <a:srgbClr val="FF0000"/>
                </a:solidFill>
                <a:latin typeface="Arial" panose="020B0604020202020204" pitchFamily="34" charset="0"/>
                <a:cs typeface="Arial" panose="020B0604020202020204" pitchFamily="34" charset="0"/>
              </a:rPr>
              <a:t>侧</a:t>
            </a:r>
            <a:r>
              <a:rPr lang="en-GB" sz="1600" dirty="0">
                <a:solidFill>
                  <a:srgbClr val="5C6F7B"/>
                </a:solidFill>
                <a:latin typeface="Arial" panose="020B0604020202020204" pitchFamily="34" charset="0"/>
                <a:cs typeface="Arial" panose="020B0604020202020204" pitchFamily="34" charset="0"/>
              </a:rPr>
              <a:t> (</a:t>
            </a:r>
            <a:r>
              <a:rPr lang="zh-CN" altLang="en-US" sz="1600" dirty="0">
                <a:solidFill>
                  <a:srgbClr val="5C6F7B"/>
                </a:solidFill>
                <a:latin typeface="Arial" panose="020B0604020202020204" pitchFamily="34" charset="0"/>
                <a:cs typeface="Arial" panose="020B0604020202020204" pitchFamily="34" charset="0"/>
              </a:rPr>
              <a:t>与前示意图相反</a:t>
            </a:r>
            <a:r>
              <a:rPr lang="en-GB" sz="1600" dirty="0">
                <a:solidFill>
                  <a:srgbClr val="5C6F7B"/>
                </a:solidFill>
                <a:latin typeface="Arial" panose="020B0604020202020204" pitchFamily="34" charset="0"/>
                <a:cs typeface="Arial" panose="020B0604020202020204" pitchFamily="34" charset="0"/>
              </a:rPr>
              <a:t>) </a:t>
            </a:r>
          </a:p>
        </p:txBody>
      </p:sp>
      <p:sp>
        <p:nvSpPr>
          <p:cNvPr id="1049202" name="Rectangle 9"/>
          <p:cNvSpPr>
            <a:spLocks noChangeArrowheads="1"/>
          </p:cNvSpPr>
          <p:nvPr/>
        </p:nvSpPr>
        <p:spPr bwMode="auto">
          <a:xfrm>
            <a:off x="1042988" y="1052482"/>
            <a:ext cx="6769100" cy="400110"/>
          </a:xfrm>
          <a:prstGeom prst="rect">
            <a:avLst/>
          </a:prstGeom>
          <a:noFill/>
          <a:ln w="9525">
            <a:noFill/>
            <a:miter lim="800000"/>
          </a:ln>
        </p:spPr>
        <p:txBody>
          <a:bodyPr anchor="ctr">
            <a:spAutoFit/>
          </a:bodyPr>
          <a:lstStyle/>
          <a:p>
            <a:pPr algn="ctr" eaLnBrk="0" hangingPunct="0"/>
            <a:r>
              <a:rPr lang="zh-CN" altLang="en-US" sz="2000" b="1" dirty="0">
                <a:solidFill>
                  <a:schemeClr val="tx1">
                    <a:lumMod val="50000"/>
                    <a:lumOff val="50000"/>
                  </a:schemeClr>
                </a:solidFill>
                <a:latin typeface="Arial" panose="020B0604020202020204" pitchFamily="34" charset="0"/>
                <a:cs typeface="Times New Roman" panose="02020603050405020304" pitchFamily="18" charset="0"/>
              </a:rPr>
              <a:t>多焦点成功的关键是中心对准瞳孔还是视轴呢？</a:t>
            </a:r>
            <a:endParaRPr lang="en-GB"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49203"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镜片中心定位</a:t>
            </a:r>
            <a:endParaRPr lang="en-GB" altLang="en-US" sz="2800" dirty="0">
              <a:solidFill>
                <a:schemeClr val="bg1"/>
              </a:solidFill>
              <a:latin typeface="Arial" panose="020B0604020202020204" pitchFamily="34" charset="0"/>
            </a:endParaRPr>
          </a:p>
        </p:txBody>
      </p:sp>
      <p:sp>
        <p:nvSpPr>
          <p:cNvPr id="1049204" name="Oval 1"/>
          <p:cNvSpPr/>
          <p:nvPr/>
        </p:nvSpPr>
        <p:spPr>
          <a:xfrm>
            <a:off x="1937521" y="2892288"/>
            <a:ext cx="813184" cy="834682"/>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205" name="TextBox 2"/>
          <p:cNvSpPr txBox="1"/>
          <p:nvPr/>
        </p:nvSpPr>
        <p:spPr>
          <a:xfrm>
            <a:off x="467544" y="2903924"/>
            <a:ext cx="383438" cy="461665"/>
          </a:xfrm>
          <a:prstGeom prst="rect">
            <a:avLst/>
          </a:prstGeom>
          <a:noFill/>
        </p:spPr>
        <p:txBody>
          <a:bodyPr wrap="none" rtlCol="0">
            <a:spAutoFit/>
          </a:bodyPr>
          <a:lstStyle/>
          <a:p>
            <a:r>
              <a:rPr lang="en-AU" sz="2400" b="1" dirty="0">
                <a:solidFill>
                  <a:srgbClr val="FF00FF"/>
                </a:solidFill>
              </a:rPr>
              <a:t>N</a:t>
            </a:r>
            <a:endParaRPr lang="en-GB" sz="2400" b="1" dirty="0">
              <a:solidFill>
                <a:srgbClr val="FF00FF"/>
              </a:solidFill>
            </a:endParaRPr>
          </a:p>
        </p:txBody>
      </p:sp>
      <p:sp>
        <p:nvSpPr>
          <p:cNvPr id="1049206" name="TextBox 9"/>
          <p:cNvSpPr txBox="1"/>
          <p:nvPr/>
        </p:nvSpPr>
        <p:spPr>
          <a:xfrm>
            <a:off x="5281570" y="2890004"/>
            <a:ext cx="383438" cy="461665"/>
          </a:xfrm>
          <a:prstGeom prst="rect">
            <a:avLst/>
          </a:prstGeom>
          <a:noFill/>
        </p:spPr>
        <p:txBody>
          <a:bodyPr wrap="none" rtlCol="0">
            <a:spAutoFit/>
          </a:bodyPr>
          <a:lstStyle/>
          <a:p>
            <a:r>
              <a:rPr lang="en-AU" sz="2400" b="1" dirty="0">
                <a:solidFill>
                  <a:srgbClr val="FF00FF"/>
                </a:solidFill>
              </a:rPr>
              <a:t>N</a:t>
            </a:r>
            <a:endParaRPr lang="en-GB" sz="2400" b="1" dirty="0">
              <a:solidFill>
                <a:srgbClr val="FF00FF"/>
              </a:solidFill>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210" name="Rectangle 3"/>
          <p:cNvSpPr>
            <a:spLocks noChangeArrowheads="1"/>
          </p:cNvSpPr>
          <p:nvPr/>
        </p:nvSpPr>
        <p:spPr bwMode="auto">
          <a:xfrm>
            <a:off x="395288" y="1005999"/>
            <a:ext cx="8207375" cy="1272539"/>
          </a:xfrm>
          <a:prstGeom prst="rect">
            <a:avLst/>
          </a:prstGeom>
          <a:noFill/>
          <a:ln w="9525">
            <a:noFill/>
            <a:miter lim="800000"/>
          </a:ln>
        </p:spPr>
        <p:txBody>
          <a:bodyPr anchor="ctr">
            <a:spAutoFit/>
          </a:bodyPr>
          <a:lstStyle/>
          <a:p>
            <a:pPr eaLnBrk="0" hangingPunct="0"/>
            <a:r>
              <a:rPr lang="zh-CN" altLang="en-US" sz="2400" b="1" dirty="0">
                <a:solidFill>
                  <a:srgbClr val="5C6F7B"/>
                </a:solidFill>
                <a:latin typeface="Arial" panose="020B0604020202020204" pitchFamily="34" charset="0"/>
              </a:rPr>
              <a:t>中央看近</a:t>
            </a:r>
            <a:r>
              <a:rPr lang="en-GB" sz="2400" b="1" dirty="0">
                <a:solidFill>
                  <a:srgbClr val="5C6F7B"/>
                </a:solidFill>
                <a:latin typeface="Arial" panose="020B0604020202020204" pitchFamily="34" charset="0"/>
              </a:rPr>
              <a:t> </a:t>
            </a:r>
            <a:r>
              <a:rPr lang="en-GB" sz="2400" dirty="0">
                <a:solidFill>
                  <a:srgbClr val="5C6F7B"/>
                </a:solidFill>
                <a:latin typeface="Arial" panose="020B0604020202020204" pitchFamily="34" charset="0"/>
              </a:rPr>
              <a:t>(CN) </a:t>
            </a:r>
            <a:r>
              <a:rPr lang="zh-CN" altLang="en-US" sz="2400" dirty="0">
                <a:solidFill>
                  <a:srgbClr val="5C6F7B"/>
                </a:solidFill>
                <a:latin typeface="Arial" panose="020B0604020202020204" pitchFamily="34" charset="0"/>
              </a:rPr>
              <a:t>设计渐进接触镜的镜片中心轮廓较陡</a:t>
            </a:r>
            <a:r>
              <a:rPr lang="en-GB" sz="2400" dirty="0">
                <a:solidFill>
                  <a:srgbClr val="5C6F7B"/>
                </a:solidFill>
                <a:latin typeface="Arial" panose="020B0604020202020204" pitchFamily="34" charset="0"/>
              </a:rPr>
              <a:t> </a:t>
            </a:r>
          </a:p>
          <a:p>
            <a:pPr eaLnBrk="0" hangingPunct="0"/>
            <a:r>
              <a:rPr lang="zh-CN" altLang="en-US" sz="2400" b="1" dirty="0">
                <a:solidFill>
                  <a:srgbClr val="5C6F7B"/>
                </a:solidFill>
                <a:latin typeface="Arial" panose="020B0604020202020204" pitchFamily="34" charset="0"/>
              </a:rPr>
              <a:t>中央看远 </a:t>
            </a:r>
            <a:r>
              <a:rPr lang="en-GB" sz="2400" dirty="0">
                <a:solidFill>
                  <a:srgbClr val="5C6F7B"/>
                </a:solidFill>
                <a:latin typeface="Arial" panose="020B0604020202020204" pitchFamily="34" charset="0"/>
              </a:rPr>
              <a:t>(CD) </a:t>
            </a:r>
            <a:r>
              <a:rPr lang="zh-CN" altLang="en-US" sz="2400" dirty="0">
                <a:solidFill>
                  <a:srgbClr val="5C6F7B"/>
                </a:solidFill>
                <a:latin typeface="Arial" panose="020B0604020202020204" pitchFamily="34" charset="0"/>
              </a:rPr>
              <a:t>渐进接触镜则会有一个较平坦的轮廓被一个轻微略陡的轮廓所包围</a:t>
            </a:r>
            <a:endParaRPr lang="en-GB" sz="2400" dirty="0">
              <a:solidFill>
                <a:srgbClr val="5C6F7B"/>
              </a:solidFill>
              <a:latin typeface="Arial" panose="020B0604020202020204" pitchFamily="34" charset="0"/>
            </a:endParaRPr>
          </a:p>
        </p:txBody>
      </p:sp>
      <p:sp>
        <p:nvSpPr>
          <p:cNvPr id="1049211" name="Rectangle 3"/>
          <p:cNvSpPr>
            <a:spLocks noChangeArrowheads="1"/>
          </p:cNvSpPr>
          <p:nvPr/>
        </p:nvSpPr>
        <p:spPr bwMode="auto">
          <a:xfrm>
            <a:off x="2916238" y="3263423"/>
            <a:ext cx="6192837" cy="1742440"/>
          </a:xfrm>
          <a:prstGeom prst="rect">
            <a:avLst/>
          </a:prstGeom>
          <a:noFill/>
          <a:ln w="9525">
            <a:noFill/>
            <a:miter lim="800000"/>
          </a:ln>
        </p:spPr>
        <p:txBody>
          <a:bodyPr anchor="ctr">
            <a:spAutoFit/>
          </a:bodyPr>
          <a:lstStyle/>
          <a:p>
            <a:pPr eaLnBrk="0" hangingPunct="0">
              <a:buFont typeface="Arial" panose="020B0604020202020204" pitchFamily="34" charset="0"/>
              <a:buChar char="•"/>
            </a:pPr>
            <a:r>
              <a:rPr lang="zh-CN" altLang="en-US" sz="2000" dirty="0">
                <a:solidFill>
                  <a:srgbClr val="5C6F7B"/>
                </a:solidFill>
                <a:latin typeface="Arial" panose="020B0604020202020204" pitchFamily="34" charset="0"/>
              </a:rPr>
              <a:t>戴镜</a:t>
            </a:r>
            <a:r>
              <a:rPr lang="zh-CN" altLang="en-US" sz="2000" b="1" dirty="0">
                <a:solidFill>
                  <a:srgbClr val="5C6F7B"/>
                </a:solidFill>
                <a:latin typeface="Arial" panose="020B0604020202020204" pitchFamily="34" charset="0"/>
              </a:rPr>
              <a:t>地形图</a:t>
            </a:r>
            <a:r>
              <a:rPr lang="zh-CN" altLang="en-US" sz="2000" dirty="0">
                <a:solidFill>
                  <a:srgbClr val="5C6F7B"/>
                </a:solidFill>
                <a:latin typeface="Arial" panose="020B0604020202020204" pitchFamily="34" charset="0"/>
              </a:rPr>
              <a:t>识别光学区域中心可用于比较</a:t>
            </a:r>
            <a:r>
              <a:rPr lang="en-GB" sz="2000" dirty="0">
                <a:solidFill>
                  <a:srgbClr val="5C6F7B"/>
                </a:solidFill>
                <a:latin typeface="Arial" panose="020B0604020202020204" pitchFamily="34" charset="0"/>
              </a:rPr>
              <a:t> </a:t>
            </a:r>
          </a:p>
          <a:p>
            <a:pPr lvl="1" eaLnBrk="0" hangingPunct="0">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视线和光学中心</a:t>
            </a:r>
            <a:endParaRPr lang="en-GB" sz="2000" dirty="0">
              <a:solidFill>
                <a:srgbClr val="5C6F7B"/>
              </a:solidFill>
              <a:latin typeface="Arial" panose="020B0604020202020204" pitchFamily="34" charset="0"/>
            </a:endParaRPr>
          </a:p>
          <a:p>
            <a:pPr eaLnBrk="0" hangingPunct="0">
              <a:buFont typeface="Arial" panose="020B0604020202020204" pitchFamily="34" charset="0"/>
              <a:buChar char="•"/>
            </a:pPr>
            <a:endParaRPr lang="en-GB" sz="2000" dirty="0">
              <a:solidFill>
                <a:srgbClr val="5C6F7B"/>
              </a:solidFill>
              <a:latin typeface="Arial" panose="020B0604020202020204" pitchFamily="34" charset="0"/>
            </a:endParaRPr>
          </a:p>
          <a:p>
            <a:pPr eaLnBrk="0" hangingPunct="0">
              <a:buFont typeface="Arial" panose="020B0604020202020204" pitchFamily="34" charset="0"/>
              <a:buChar char="•"/>
            </a:pP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理想情况下，</a:t>
            </a:r>
            <a:r>
              <a:rPr lang="zh-CN" altLang="en-US" sz="2000" b="1" dirty="0">
                <a:solidFill>
                  <a:srgbClr val="5C6F7B"/>
                </a:solidFill>
                <a:latin typeface="Arial" panose="020B0604020202020204" pitchFamily="34" charset="0"/>
              </a:rPr>
              <a:t>视线应与接触镜的光学中心重合</a:t>
            </a:r>
            <a:r>
              <a:rPr lang="zh-CN" altLang="en-US" sz="2000" dirty="0">
                <a:solidFill>
                  <a:srgbClr val="5C6F7B"/>
                </a:solidFill>
                <a:latin typeface="Arial" panose="020B0604020202020204" pitchFamily="34" charset="0"/>
              </a:rPr>
              <a:t>，从而为患者提供同时视型渐进接触镜所传递的全面收益</a:t>
            </a:r>
            <a:endParaRPr lang="en-GB" sz="2000" dirty="0">
              <a:solidFill>
                <a:srgbClr val="5C6F7B"/>
              </a:solidFill>
              <a:latin typeface="Arial" panose="020B0604020202020204" pitchFamily="34" charset="0"/>
            </a:endParaRPr>
          </a:p>
        </p:txBody>
      </p:sp>
      <p:sp>
        <p:nvSpPr>
          <p:cNvPr id="1049212" name="Rectangle 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地形图</a:t>
            </a:r>
            <a:endParaRPr lang="en-GB" altLang="en-US" sz="2800" dirty="0">
              <a:solidFill>
                <a:schemeClr val="bg1"/>
              </a:solidFill>
              <a:latin typeface="Arial" panose="020B0604020202020204" pitchFamily="34" charset="0"/>
            </a:endParaRPr>
          </a:p>
        </p:txBody>
      </p:sp>
      <p:pic>
        <p:nvPicPr>
          <p:cNvPr id="2097285" name="Picture 1" descr="C:\Users\Suneet Eng\Desktop\B 99\Picture81.jpg"/>
          <p:cNvPicPr>
            <a:picLocks noChangeAspect="1" noChangeArrowheads="1"/>
          </p:cNvPicPr>
          <p:nvPr/>
        </p:nvPicPr>
        <p:blipFill>
          <a:blip r:embed="rId3" cstate="print"/>
          <a:srcRect/>
          <a:stretch>
            <a:fillRect/>
          </a:stretch>
        </p:blipFill>
        <p:spPr bwMode="auto">
          <a:xfrm>
            <a:off x="428596" y="2928934"/>
            <a:ext cx="2273294" cy="2200275"/>
          </a:xfrm>
          <a:prstGeom prst="rect">
            <a:avLst/>
          </a:prstGeom>
          <a:noFill/>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86" name="Picture 4" descr="C:\Users\Suneet Eng\Desktop\B 99\Picture85.jpg"/>
          <p:cNvPicPr>
            <a:picLocks noChangeAspect="1" noChangeArrowheads="1"/>
          </p:cNvPicPr>
          <p:nvPr/>
        </p:nvPicPr>
        <p:blipFill>
          <a:blip r:embed="rId3" cstate="print"/>
          <a:srcRect/>
          <a:stretch>
            <a:fillRect/>
          </a:stretch>
        </p:blipFill>
        <p:spPr bwMode="auto">
          <a:xfrm>
            <a:off x="6143636" y="4572008"/>
            <a:ext cx="2700343" cy="1389063"/>
          </a:xfrm>
          <a:prstGeom prst="rect">
            <a:avLst/>
          </a:prstGeom>
          <a:noFill/>
        </p:spPr>
      </p:pic>
      <p:pic>
        <p:nvPicPr>
          <p:cNvPr id="2097287" name="Picture 3" descr="C:\Users\Suneet Eng\Desktop\B 99\Picture84.jpg"/>
          <p:cNvPicPr>
            <a:picLocks noChangeAspect="1" noChangeArrowheads="1"/>
          </p:cNvPicPr>
          <p:nvPr/>
        </p:nvPicPr>
        <p:blipFill>
          <a:blip r:embed="rId4" cstate="print"/>
          <a:srcRect/>
          <a:stretch>
            <a:fillRect/>
          </a:stretch>
        </p:blipFill>
        <p:spPr bwMode="auto">
          <a:xfrm>
            <a:off x="3571868" y="4786322"/>
            <a:ext cx="2352675" cy="1000125"/>
          </a:xfrm>
          <a:prstGeom prst="rect">
            <a:avLst/>
          </a:prstGeom>
          <a:noFill/>
        </p:spPr>
      </p:pic>
      <p:pic>
        <p:nvPicPr>
          <p:cNvPr id="2097288" name="Picture 2" descr="C:\Users\Suneet Eng\Desktop\B 99\Picture83.jpg"/>
          <p:cNvPicPr>
            <a:picLocks noChangeAspect="1" noChangeArrowheads="1"/>
          </p:cNvPicPr>
          <p:nvPr/>
        </p:nvPicPr>
        <p:blipFill>
          <a:blip r:embed="rId5" cstate="print"/>
          <a:srcRect/>
          <a:stretch>
            <a:fillRect/>
          </a:stretch>
        </p:blipFill>
        <p:spPr bwMode="auto">
          <a:xfrm>
            <a:off x="4143372" y="2714620"/>
            <a:ext cx="1789113" cy="1789112"/>
          </a:xfrm>
          <a:prstGeom prst="rect">
            <a:avLst/>
          </a:prstGeom>
          <a:noFill/>
        </p:spPr>
      </p:pic>
      <p:pic>
        <p:nvPicPr>
          <p:cNvPr id="2097289" name="Picture 1" descr="C:\Users\Suneet Eng\Desktop\B 99\Picture82.jpg"/>
          <p:cNvPicPr>
            <a:picLocks noChangeAspect="1" noChangeArrowheads="1"/>
          </p:cNvPicPr>
          <p:nvPr/>
        </p:nvPicPr>
        <p:blipFill>
          <a:blip r:embed="rId6" cstate="print"/>
          <a:srcRect/>
          <a:stretch>
            <a:fillRect/>
          </a:stretch>
        </p:blipFill>
        <p:spPr bwMode="auto">
          <a:xfrm>
            <a:off x="428596" y="3214686"/>
            <a:ext cx="2962273" cy="3192462"/>
          </a:xfrm>
          <a:prstGeom prst="rect">
            <a:avLst/>
          </a:prstGeom>
          <a:noFill/>
        </p:spPr>
      </p:pic>
      <p:sp>
        <p:nvSpPr>
          <p:cNvPr id="1049216" name="Text Box 12"/>
          <p:cNvSpPr txBox="1">
            <a:spLocks noChangeArrowheads="1"/>
          </p:cNvSpPr>
          <p:nvPr/>
        </p:nvSpPr>
        <p:spPr bwMode="auto">
          <a:xfrm>
            <a:off x="395288" y="1052513"/>
            <a:ext cx="8208962" cy="1258824"/>
          </a:xfrm>
          <a:prstGeom prst="rect">
            <a:avLst/>
          </a:prstGeom>
          <a:noFill/>
          <a:ln w="12700">
            <a:noFill/>
            <a:miter lim="800000"/>
          </a:ln>
        </p:spPr>
        <p:txBody>
          <a:bodyPr>
            <a:spAutoFit/>
          </a:bodyPr>
          <a:lstStyle/>
          <a:p>
            <a:pPr>
              <a:spcBef>
                <a:spcPct val="20000"/>
              </a:spcBef>
              <a:spcAft>
                <a:spcPct val="5000"/>
              </a:spcAft>
              <a:buClr>
                <a:schemeClr val="bg1">
                  <a:lumMod val="50000"/>
                </a:schemeClr>
              </a:buClr>
              <a:buSzPct val="100000"/>
            </a:pPr>
            <a:r>
              <a:rPr lang="zh-CN" altLang="en-US" sz="2000" b="1" dirty="0">
                <a:solidFill>
                  <a:srgbClr val="5C6F7B"/>
                </a:solidFill>
                <a:latin typeface="Arial" panose="020B0604020202020204" pitchFamily="34" charset="0"/>
              </a:rPr>
              <a:t>角膜曲率</a:t>
            </a:r>
            <a:r>
              <a:rPr lang="en-GB" sz="2000" b="1" dirty="0">
                <a:solidFill>
                  <a:srgbClr val="5C6F7B"/>
                </a:solidFill>
                <a:latin typeface="Arial" panose="020B0604020202020204" pitchFamily="34" charset="0"/>
              </a:rPr>
              <a:t> </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多数抛弃型镜片只有一个基弧</a:t>
            </a:r>
            <a:endParaRPr lang="en-GB" sz="2000" dirty="0">
              <a:solidFill>
                <a:srgbClr val="5C6F7B"/>
              </a:solidFill>
              <a:latin typeface="Arial" panose="020B0604020202020204" pitchFamily="34" charset="0"/>
            </a:endParaRPr>
          </a:p>
          <a:p>
            <a:pPr>
              <a:spcBef>
                <a:spcPct val="20000"/>
              </a:spcBef>
              <a:spcAft>
                <a:spcPct val="5000"/>
              </a:spcAft>
              <a:buClr>
                <a:schemeClr val="bg1">
                  <a:lumMod val="50000"/>
                </a:schemeClr>
              </a:buClr>
              <a:buSzPct val="100000"/>
            </a:pPr>
            <a:endParaRPr lang="en-GB" sz="2000" b="1" dirty="0">
              <a:solidFill>
                <a:srgbClr val="5C6F7B"/>
              </a:solidFill>
              <a:latin typeface="Arial" panose="020B0604020202020204" pitchFamily="34" charset="0"/>
            </a:endParaRPr>
          </a:p>
          <a:p>
            <a:pPr>
              <a:spcBef>
                <a:spcPct val="20000"/>
              </a:spcBef>
              <a:spcAft>
                <a:spcPct val="5000"/>
              </a:spcAft>
              <a:buClr>
                <a:schemeClr val="bg1">
                  <a:lumMod val="50000"/>
                </a:schemeClr>
              </a:buClr>
              <a:buSzPct val="100000"/>
            </a:pPr>
            <a:r>
              <a:rPr lang="zh-CN" altLang="en-US" sz="2000" b="1" dirty="0">
                <a:solidFill>
                  <a:srgbClr val="5C6F7B"/>
                </a:solidFill>
                <a:latin typeface="Arial" panose="020B0604020202020204" pitchFamily="34" charset="0"/>
              </a:rPr>
              <a:t>角膜直径</a:t>
            </a:r>
            <a:r>
              <a:rPr lang="en-GB" sz="2000" b="1" dirty="0">
                <a:solidFill>
                  <a:srgbClr val="5C6F7B"/>
                </a:solidFill>
                <a:latin typeface="Arial" panose="020B0604020202020204" pitchFamily="34" charset="0"/>
              </a:rPr>
              <a:t> </a:t>
            </a:r>
            <a:r>
              <a:rPr lang="en-GB"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所有抛弃型接触镜只有一个直径</a:t>
            </a:r>
            <a:endParaRPr lang="nl-NL" sz="2800" b="1" dirty="0">
              <a:solidFill>
                <a:srgbClr val="5C6F7B"/>
              </a:solidFill>
              <a:latin typeface="+mn-lt"/>
              <a:cs typeface="Arial" panose="020B0604020202020204" pitchFamily="34" charset="0"/>
            </a:endParaRPr>
          </a:p>
        </p:txBody>
      </p:sp>
      <p:pic>
        <p:nvPicPr>
          <p:cNvPr id="2097290" name="Picture 8" descr="thumb%20tick%20cross.jpg"/>
          <p:cNvPicPr>
            <a:picLocks noChangeAspect="1"/>
          </p:cNvPicPr>
          <p:nvPr/>
        </p:nvPicPr>
        <p:blipFill>
          <a:blip r:embed="rId7" cstate="print"/>
          <a:srcRect l="54424" t="31030" r="7886" b="13704"/>
          <a:stretch>
            <a:fillRect/>
          </a:stretch>
        </p:blipFill>
        <p:spPr bwMode="auto">
          <a:xfrm>
            <a:off x="7812088" y="1341438"/>
            <a:ext cx="658812" cy="620712"/>
          </a:xfrm>
          <a:prstGeom prst="rect">
            <a:avLst/>
          </a:prstGeom>
          <a:noFill/>
          <a:ln w="9525">
            <a:noFill/>
            <a:miter lim="800000"/>
            <a:headEnd/>
            <a:tailEnd/>
          </a:ln>
        </p:spPr>
      </p:pic>
      <p:pic>
        <p:nvPicPr>
          <p:cNvPr id="2097291" name="Picture 9" descr="thumb%20tick%20cross.jpg"/>
          <p:cNvPicPr>
            <a:picLocks noChangeAspect="1"/>
          </p:cNvPicPr>
          <p:nvPr/>
        </p:nvPicPr>
        <p:blipFill>
          <a:blip r:embed="rId8" cstate="print"/>
          <a:srcRect t="8925" r="48270" b="14003"/>
          <a:stretch>
            <a:fillRect/>
          </a:stretch>
        </p:blipFill>
        <p:spPr bwMode="auto">
          <a:xfrm>
            <a:off x="2555875" y="2492375"/>
            <a:ext cx="635000" cy="609600"/>
          </a:xfrm>
          <a:prstGeom prst="rect">
            <a:avLst/>
          </a:prstGeom>
          <a:noFill/>
          <a:ln w="9525">
            <a:noFill/>
            <a:miter lim="800000"/>
            <a:headEnd/>
            <a:tailEnd/>
          </a:ln>
        </p:spPr>
      </p:pic>
      <p:sp>
        <p:nvSpPr>
          <p:cNvPr id="1049217" name="Text Box 12"/>
          <p:cNvSpPr txBox="1">
            <a:spLocks noChangeArrowheads="1"/>
          </p:cNvSpPr>
          <p:nvPr/>
        </p:nvSpPr>
        <p:spPr bwMode="auto">
          <a:xfrm>
            <a:off x="331788" y="2565400"/>
            <a:ext cx="2511425" cy="461963"/>
          </a:xfrm>
          <a:prstGeom prst="rect">
            <a:avLst/>
          </a:prstGeom>
          <a:noFill/>
          <a:ln w="12700">
            <a:noFill/>
            <a:miter lim="800000"/>
          </a:ln>
        </p:spPr>
        <p:txBody>
          <a:bodyPr>
            <a:spAutoFit/>
          </a:bodyPr>
          <a:lstStyle/>
          <a:p>
            <a:pPr>
              <a:spcBef>
                <a:spcPct val="20000"/>
              </a:spcBef>
              <a:spcAft>
                <a:spcPct val="5000"/>
              </a:spcAft>
              <a:buClr>
                <a:srgbClr val="C00000"/>
              </a:buClr>
              <a:buSzPct val="100000"/>
            </a:pPr>
            <a:r>
              <a:rPr lang="en-GB" sz="2400" b="1" dirty="0">
                <a:solidFill>
                  <a:srgbClr val="5C6F7B"/>
                </a:solidFill>
                <a:latin typeface="+mn-lt"/>
                <a:cs typeface="Arial" panose="020B0604020202020204" pitchFamily="34" charset="0"/>
              </a:rPr>
              <a:t> </a:t>
            </a:r>
            <a:r>
              <a:rPr lang="zh-CN" altLang="en-US" sz="2400" b="1" dirty="0">
                <a:solidFill>
                  <a:srgbClr val="5C6F7B"/>
                </a:solidFill>
                <a:latin typeface="+mn-lt"/>
                <a:cs typeface="Arial" panose="020B0604020202020204" pitchFamily="34" charset="0"/>
              </a:rPr>
              <a:t>瞳孔直径</a:t>
            </a:r>
            <a:endParaRPr lang="nl-NL" sz="2800" b="1" dirty="0">
              <a:solidFill>
                <a:srgbClr val="5C6F7B"/>
              </a:solidFill>
              <a:latin typeface="+mn-lt"/>
              <a:cs typeface="Arial" panose="020B0604020202020204" pitchFamily="34" charset="0"/>
            </a:endParaRPr>
          </a:p>
        </p:txBody>
      </p:sp>
      <p:sp>
        <p:nvSpPr>
          <p:cNvPr id="1049218" name="Rectangle 10"/>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我们需要测量什么</a:t>
            </a:r>
            <a:r>
              <a:rPr lang="en-GB" altLang="en-US" sz="2800" dirty="0">
                <a:solidFill>
                  <a:schemeClr val="bg1"/>
                </a:solidFill>
                <a:latin typeface="Arial" panose="020B0604020202020204" pitchFamily="34" charset="0"/>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92" name="Picture 1" descr="C:\Users\Suneet Eng\Desktop\B 99\Picture86.jpg"/>
          <p:cNvPicPr>
            <a:picLocks noChangeAspect="1" noChangeArrowheads="1"/>
          </p:cNvPicPr>
          <p:nvPr/>
        </p:nvPicPr>
        <p:blipFill>
          <a:blip r:embed="rId3" cstate="print"/>
          <a:srcRect/>
          <a:stretch>
            <a:fillRect/>
          </a:stretch>
        </p:blipFill>
        <p:spPr bwMode="auto">
          <a:xfrm>
            <a:off x="4000496" y="1700808"/>
            <a:ext cx="5000628" cy="4284056"/>
          </a:xfrm>
          <a:prstGeom prst="rect">
            <a:avLst/>
          </a:prstGeom>
          <a:noFill/>
        </p:spPr>
      </p:pic>
      <p:graphicFrame>
        <p:nvGraphicFramePr>
          <p:cNvPr id="4194316" name="Group 59"/>
          <p:cNvGraphicFramePr>
            <a:graphicFrameLocks noGrp="1"/>
          </p:cNvGraphicFramePr>
          <p:nvPr/>
        </p:nvGraphicFramePr>
        <p:xfrm>
          <a:off x="251520" y="2276873"/>
          <a:ext cx="3600400" cy="2990921"/>
        </p:xfrm>
        <a:graphic>
          <a:graphicData uri="http://schemas.openxmlformats.org/drawingml/2006/table">
            <a:tbl>
              <a:tblPr>
                <a:effectLst>
                  <a:innerShdw blurRad="63500" dist="50800" dir="5400000">
                    <a:prstClr val="black">
                      <a:alpha val="50000"/>
                    </a:prstClr>
                  </a:innerShdw>
                </a:effectLst>
              </a:tblPr>
              <a:tblGrid>
                <a:gridCol w="1296426">
                  <a:extLst>
                    <a:ext uri="{9D8B030D-6E8A-4147-A177-3AD203B41FA5}">
                      <a16:colId xmlns:a16="http://schemas.microsoft.com/office/drawing/2014/main" val="20000"/>
                    </a:ext>
                  </a:extLst>
                </a:gridCol>
                <a:gridCol w="1295252">
                  <a:extLst>
                    <a:ext uri="{9D8B030D-6E8A-4147-A177-3AD203B41FA5}">
                      <a16:colId xmlns:a16="http://schemas.microsoft.com/office/drawing/2014/main" val="20001"/>
                    </a:ext>
                  </a:extLst>
                </a:gridCol>
                <a:gridCol w="1008722">
                  <a:extLst>
                    <a:ext uri="{9D8B030D-6E8A-4147-A177-3AD203B41FA5}">
                      <a16:colId xmlns:a16="http://schemas.microsoft.com/office/drawing/2014/main" val="20002"/>
                    </a:ext>
                  </a:extLst>
                </a:gridCol>
              </a:tblGrid>
              <a:tr h="7112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光照</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瞳孔直径</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(mm)</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标准差</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(mm)</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lumMod val="95000"/>
                      </a:schemeClr>
                    </a:solidFill>
                  </a:tcPr>
                </a:tc>
                <a:extLst>
                  <a:ext uri="{0D108BD9-81ED-4DB2-BD59-A6C34878D82A}">
                    <a16:rowId xmlns:a16="http://schemas.microsoft.com/office/drawing/2014/main" val="10000"/>
                  </a:ext>
                </a:extLst>
              </a:tr>
              <a:tr h="691139">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zh-CN"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低</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5.45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extLst>
                  <a:ext uri="{0D108BD9-81ED-4DB2-BD59-A6C34878D82A}">
                    <a16:rowId xmlns:a16="http://schemas.microsoft.com/office/drawing/2014/main" val="10001"/>
                  </a:ext>
                </a:extLst>
              </a:tr>
              <a:tr h="66808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zh-CN"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中</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3.65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extLst>
                  <a:ext uri="{0D108BD9-81ED-4DB2-BD59-A6C34878D82A}">
                    <a16:rowId xmlns:a16="http://schemas.microsoft.com/office/drawing/2014/main" val="10002"/>
                  </a:ext>
                </a:extLst>
              </a:tr>
              <a:tr h="881905">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zh-CN"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高</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3.03</a:t>
                      </a:r>
                    </a:p>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0.43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2">
                        <a:lumMod val="20000"/>
                        <a:lumOff val="80000"/>
                      </a:schemeClr>
                    </a:solidFill>
                  </a:tcPr>
                </a:tc>
                <a:extLst>
                  <a:ext uri="{0D108BD9-81ED-4DB2-BD59-A6C34878D82A}">
                    <a16:rowId xmlns:a16="http://schemas.microsoft.com/office/drawing/2014/main" val="10003"/>
                  </a:ext>
                </a:extLst>
              </a:tr>
            </a:tbl>
          </a:graphicData>
        </a:graphic>
      </p:graphicFrame>
      <p:sp>
        <p:nvSpPr>
          <p:cNvPr id="1049222" name="Ovaal 4"/>
          <p:cNvSpPr/>
          <p:nvPr/>
        </p:nvSpPr>
        <p:spPr>
          <a:xfrm>
            <a:off x="6300788" y="3429000"/>
            <a:ext cx="431800" cy="519113"/>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sp>
        <p:nvSpPr>
          <p:cNvPr id="1049223" name="Ovaal 12"/>
          <p:cNvSpPr/>
          <p:nvPr/>
        </p:nvSpPr>
        <p:spPr>
          <a:xfrm>
            <a:off x="6156325" y="3284538"/>
            <a:ext cx="647700" cy="725487"/>
          </a:xfrm>
          <a:prstGeom prst="ellipse">
            <a:avLst/>
          </a:prstGeom>
          <a:solidFill>
            <a:schemeClr val="tx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sp>
        <p:nvSpPr>
          <p:cNvPr id="1049224" name="Ovaal 13"/>
          <p:cNvSpPr/>
          <p:nvPr/>
        </p:nvSpPr>
        <p:spPr>
          <a:xfrm>
            <a:off x="6012160" y="3068960"/>
            <a:ext cx="1007765" cy="1008112"/>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sp>
        <p:nvSpPr>
          <p:cNvPr id="1049225" name="Rechthoek 6"/>
          <p:cNvSpPr/>
          <p:nvPr/>
        </p:nvSpPr>
        <p:spPr>
          <a:xfrm>
            <a:off x="323850" y="4508500"/>
            <a:ext cx="3455988" cy="5048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sp>
        <p:nvSpPr>
          <p:cNvPr id="1049226" name="Rechthoek 18"/>
          <p:cNvSpPr/>
          <p:nvPr/>
        </p:nvSpPr>
        <p:spPr>
          <a:xfrm>
            <a:off x="323850" y="3860800"/>
            <a:ext cx="3455988" cy="431800"/>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dirty="0">
              <a:solidFill>
                <a:schemeClr val="tx2">
                  <a:lumMod val="20000"/>
                  <a:lumOff val="80000"/>
                </a:schemeClr>
              </a:solidFill>
            </a:endParaRPr>
          </a:p>
        </p:txBody>
      </p:sp>
      <p:sp>
        <p:nvSpPr>
          <p:cNvPr id="1049227" name="Rechthoek 19"/>
          <p:cNvSpPr/>
          <p:nvPr/>
        </p:nvSpPr>
        <p:spPr>
          <a:xfrm>
            <a:off x="323850" y="3213100"/>
            <a:ext cx="3455988" cy="4318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dirty="0">
              <a:solidFill>
                <a:srgbClr val="002060"/>
              </a:solidFill>
            </a:endParaRPr>
          </a:p>
        </p:txBody>
      </p:sp>
      <p:sp>
        <p:nvSpPr>
          <p:cNvPr id="1049228" name="Rectangle 17"/>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瞳孔直径</a:t>
            </a:r>
            <a:endParaRPr lang="en-GB" altLang="en-US" sz="2800" dirty="0">
              <a:solidFill>
                <a:schemeClr val="bg1"/>
              </a:solidFill>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49225"/>
                                        </p:tgtEl>
                                        <p:attrNameLst>
                                          <p:attrName>style.visibility</p:attrName>
                                        </p:attrNameLst>
                                      </p:cBhvr>
                                      <p:to>
                                        <p:strVal val="visible"/>
                                      </p:to>
                                    </p:set>
                                    <p:animEffect transition="in" filter="wheel(1)">
                                      <p:cBhvr>
                                        <p:cTn id="7" dur="2000"/>
                                        <p:tgtEl>
                                          <p:spTgt spid="104922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049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49226"/>
                                        </p:tgtEl>
                                        <p:attrNameLst>
                                          <p:attrName>style.visibility</p:attrName>
                                        </p:attrNameLst>
                                      </p:cBhvr>
                                      <p:to>
                                        <p:strVal val="visible"/>
                                      </p:to>
                                    </p:set>
                                    <p:animEffect transition="in" filter="wheel(1)">
                                      <p:cBhvr>
                                        <p:cTn id="15" dur="2000"/>
                                        <p:tgtEl>
                                          <p:spTgt spid="1049226"/>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0492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49227"/>
                                        </p:tgtEl>
                                        <p:attrNameLst>
                                          <p:attrName>style.visibility</p:attrName>
                                        </p:attrNameLst>
                                      </p:cBhvr>
                                      <p:to>
                                        <p:strVal val="visible"/>
                                      </p:to>
                                    </p:set>
                                    <p:animEffect transition="in" filter="wheel(1)">
                                      <p:cBhvr>
                                        <p:cTn id="23" dur="2000"/>
                                        <p:tgtEl>
                                          <p:spTgt spid="1049227"/>
                                        </p:tgtEl>
                                      </p:cBhvr>
                                    </p:animEffec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04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22" grpId="0" animBg="1"/>
      <p:bldP spid="1049223" grpId="0" animBg="1"/>
      <p:bldP spid="1049224" grpId="0" animBg="1"/>
      <p:bldP spid="1049225" grpId="0" animBg="1"/>
      <p:bldP spid="1049226" grpId="0" animBg="1"/>
      <p:bldP spid="104922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93" name="Picture 2" descr="C:\Users\Suneet Eng\Desktop\B 99\Picture88.jpg"/>
          <p:cNvPicPr>
            <a:picLocks noChangeAspect="1" noChangeArrowheads="1"/>
          </p:cNvPicPr>
          <p:nvPr/>
        </p:nvPicPr>
        <p:blipFill>
          <a:blip r:embed="rId3" cstate="print"/>
          <a:srcRect/>
          <a:stretch>
            <a:fillRect/>
          </a:stretch>
        </p:blipFill>
        <p:spPr bwMode="auto">
          <a:xfrm>
            <a:off x="5715008" y="1214422"/>
            <a:ext cx="3192462" cy="4524375"/>
          </a:xfrm>
          <a:prstGeom prst="rect">
            <a:avLst/>
          </a:prstGeom>
          <a:noFill/>
        </p:spPr>
      </p:pic>
      <p:pic>
        <p:nvPicPr>
          <p:cNvPr id="2097294" name="Picture 1" descr="C:\Users\Suneet Eng\Desktop\B 99\Picture87.jpg"/>
          <p:cNvPicPr>
            <a:picLocks noChangeAspect="1" noChangeArrowheads="1"/>
          </p:cNvPicPr>
          <p:nvPr/>
        </p:nvPicPr>
        <p:blipFill>
          <a:blip r:embed="rId4" cstate="print"/>
          <a:srcRect/>
          <a:stretch>
            <a:fillRect/>
          </a:stretch>
        </p:blipFill>
        <p:spPr bwMode="auto">
          <a:xfrm>
            <a:off x="285720" y="1142984"/>
            <a:ext cx="5711826" cy="4584700"/>
          </a:xfrm>
          <a:prstGeom prst="rect">
            <a:avLst/>
          </a:prstGeom>
          <a:noFill/>
        </p:spPr>
      </p:pic>
      <p:sp>
        <p:nvSpPr>
          <p:cNvPr id="1049232" name="Tekstvak 2"/>
          <p:cNvSpPr txBox="1"/>
          <p:nvPr/>
        </p:nvSpPr>
        <p:spPr>
          <a:xfrm>
            <a:off x="6011863" y="5516563"/>
            <a:ext cx="2592387" cy="396239"/>
          </a:xfrm>
          <a:prstGeom prst="rect">
            <a:avLst/>
          </a:prstGeom>
          <a:noFill/>
        </p:spPr>
        <p:txBody>
          <a:bodyPr>
            <a:spAutoFit/>
          </a:bodyPr>
          <a:lstStyle/>
          <a:p>
            <a:pPr algn="ctr"/>
            <a:r>
              <a:rPr lang="en-GB" b="1" dirty="0">
                <a:solidFill>
                  <a:srgbClr val="5C6F7B"/>
                </a:solidFill>
                <a:latin typeface="Arial" panose="020B0604020202020204" pitchFamily="34" charset="0"/>
                <a:ea typeface="+mj-ea"/>
              </a:rPr>
              <a:t>VC 2001 (</a:t>
            </a:r>
            <a:r>
              <a:rPr lang="en-GB" b="1" dirty="0" err="1">
                <a:solidFill>
                  <a:srgbClr val="5C6F7B"/>
                </a:solidFill>
                <a:latin typeface="Arial" panose="020B0604020202020204" pitchFamily="34" charset="0"/>
                <a:ea typeface="+mj-ea"/>
              </a:rPr>
              <a:t>Visionix</a:t>
            </a:r>
            <a:r>
              <a:rPr lang="en-GB" b="1" dirty="0">
                <a:solidFill>
                  <a:srgbClr val="5C6F7B"/>
                </a:solidFill>
                <a:latin typeface="Arial" panose="020B0604020202020204" pitchFamily="34" charset="0"/>
                <a:ea typeface="+mj-ea"/>
              </a:rPr>
              <a:t>)</a:t>
            </a:r>
            <a:endParaRPr lang="nl-NL" b="1" dirty="0">
              <a:solidFill>
                <a:srgbClr val="5C6F7B"/>
              </a:solidFill>
              <a:latin typeface="Arial" panose="020B0604020202020204" pitchFamily="34" charset="0"/>
              <a:ea typeface="+mj-ea"/>
            </a:endParaRPr>
          </a:p>
        </p:txBody>
      </p:sp>
      <p:sp>
        <p:nvSpPr>
          <p:cNvPr id="1049233" name="Rectangle 9"/>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屈光力地图设备</a:t>
            </a:r>
            <a:endParaRPr lang="en-GB" altLang="en-US" sz="2800" dirty="0">
              <a:solidFill>
                <a:schemeClr val="bg1"/>
              </a:solidFill>
              <a:latin typeface="Arial" panose="020B060402020202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Text Box 3"/>
          <p:cNvSpPr txBox="1">
            <a:spLocks noChangeArrowheads="1"/>
          </p:cNvSpPr>
          <p:nvPr/>
        </p:nvSpPr>
        <p:spPr bwMode="auto">
          <a:xfrm>
            <a:off x="3779838" y="847725"/>
            <a:ext cx="936625" cy="277813"/>
          </a:xfrm>
          <a:prstGeom prst="rect">
            <a:avLst/>
          </a:prstGeom>
          <a:noFill/>
          <a:ln w="12700" algn="ctr">
            <a:noFill/>
            <a:miter lim="800000"/>
            <a:headEnd type="none" w="sm" len="sm"/>
            <a:tailEnd type="none" w="sm" len="sm"/>
          </a:ln>
        </p:spPr>
        <p:txBody>
          <a:bodyPr>
            <a:spAutoFit/>
          </a:bodyPr>
          <a:lstStyle/>
          <a:p>
            <a:pPr algn="ctr" eaLnBrk="0" hangingPunct="0"/>
            <a:r>
              <a:rPr lang="en-US" altLang="en-US" sz="1200" b="1">
                <a:latin typeface="Arial Narrow" panose="020B0606020202030204" pitchFamily="34" charset="0"/>
              </a:rPr>
              <a:t>(n=13637)</a:t>
            </a:r>
          </a:p>
        </p:txBody>
      </p:sp>
      <p:grpSp>
        <p:nvGrpSpPr>
          <p:cNvPr id="195" name="Group 10"/>
          <p:cNvGrpSpPr/>
          <p:nvPr/>
        </p:nvGrpSpPr>
        <p:grpSpPr bwMode="auto">
          <a:xfrm>
            <a:off x="304800" y="857250"/>
            <a:ext cx="7579568" cy="4392613"/>
            <a:chOff x="662" y="163"/>
            <a:chExt cx="4705" cy="2586"/>
          </a:xfrm>
        </p:grpSpPr>
        <p:graphicFrame>
          <p:nvGraphicFramePr>
            <p:cNvPr id="4194305" name="Object 63"/>
            <p:cNvGraphicFramePr/>
            <p:nvPr/>
          </p:nvGraphicFramePr>
          <p:xfrm>
            <a:off x="1278" y="163"/>
            <a:ext cx="4089" cy="2586"/>
          </p:xfrm>
          <a:graphic>
            <a:graphicData uri="http://schemas.openxmlformats.org/presentationml/2006/ole">
              <mc:AlternateContent xmlns:mc="http://schemas.openxmlformats.org/markup-compatibility/2006">
                <mc:Choice xmlns:v="urn:schemas-microsoft-com:vml" Requires="v">
                  <p:oleObj spid="_x0000_s1094" name="Chart" r:id="rId4" imgW="15722600" imgH="13093700" progId="MSGraph.Chart.8">
                    <p:embed followColorScheme="full"/>
                  </p:oleObj>
                </mc:Choice>
                <mc:Fallback>
                  <p:oleObj name="Chart" r:id="rId4" imgW="15722600" imgH="13093700" progId="MSGraph.Chart.8">
                    <p:embed followColorScheme="full"/>
                    <p:pic>
                      <p:nvPicPr>
                        <p:cNvPr id="0" name="图片 1024"/>
                        <p:cNvPicPr/>
                        <p:nvPr/>
                      </p:nvPicPr>
                      <p:blipFill>
                        <a:blip r:embed="rId5"/>
                        <a:stretch>
                          <a:fillRect/>
                        </a:stretch>
                      </p:blipFill>
                      <p:spPr>
                        <a:xfrm>
                          <a:off x="1278" y="163"/>
                          <a:ext cx="4089" cy="2586"/>
                        </a:xfrm>
                        <a:prstGeom prst="rect">
                          <a:avLst/>
                        </a:prstGeom>
                        <a:noFill/>
                        <a:ln w="9525">
                          <a:noFill/>
                        </a:ln>
                      </p:spPr>
                    </p:pic>
                  </p:oleObj>
                </mc:Fallback>
              </mc:AlternateContent>
            </a:graphicData>
          </a:graphic>
        </p:graphicFrame>
        <p:sp>
          <p:nvSpPr>
            <p:cNvPr id="1048644" name="Oval 7"/>
            <p:cNvSpPr>
              <a:spLocks noChangeArrowheads="1"/>
            </p:cNvSpPr>
            <p:nvPr/>
          </p:nvSpPr>
          <p:spPr bwMode="auto">
            <a:xfrm>
              <a:off x="3582" y="435"/>
              <a:ext cx="336" cy="192"/>
            </a:xfrm>
            <a:prstGeom prst="ellipse">
              <a:avLst/>
            </a:prstGeom>
            <a:noFill/>
            <a:ln w="38100">
              <a:solidFill>
                <a:srgbClr val="FF0000"/>
              </a:solidFill>
              <a:round/>
            </a:ln>
          </p:spPr>
          <p:txBody>
            <a:bodyPr wrap="none" anchor="ctr"/>
            <a:lstStyle/>
            <a:p>
              <a:endParaRPr lang="da-DK" altLang="en-US"/>
            </a:p>
          </p:txBody>
        </p:sp>
        <p:sp>
          <p:nvSpPr>
            <p:cNvPr id="1048645" name="Text Box 8"/>
            <p:cNvSpPr txBox="1">
              <a:spLocks noChangeArrowheads="1"/>
            </p:cNvSpPr>
            <p:nvPr/>
          </p:nvSpPr>
          <p:spPr bwMode="auto">
            <a:xfrm>
              <a:off x="662" y="1871"/>
              <a:ext cx="1318" cy="199"/>
            </a:xfrm>
            <a:prstGeom prst="rect">
              <a:avLst/>
            </a:prstGeom>
            <a:noFill/>
            <a:ln w="9525">
              <a:noFill/>
              <a:miter lim="800000"/>
            </a:ln>
          </p:spPr>
          <p:txBody>
            <a:bodyPr>
              <a:spAutoFit/>
            </a:bodyPr>
            <a:lstStyle/>
            <a:p>
              <a:pPr>
                <a:spcBef>
                  <a:spcPct val="50000"/>
                </a:spcBef>
              </a:pPr>
              <a:r>
                <a:rPr lang="zh-CN" altLang="nl-BE" sz="1600">
                  <a:latin typeface="Arial" panose="020B0604020202020204" pitchFamily="34" charset="0"/>
                  <a:ea typeface="ヒラギノ角ゴ Pro W3"/>
                  <a:cs typeface="ヒラギノ角ゴ Pro W3"/>
                </a:rPr>
                <a:t>停戴人群</a:t>
              </a:r>
              <a:r>
                <a:rPr lang="nl-BE" altLang="en-US" sz="1600">
                  <a:latin typeface="Arial" panose="020B0604020202020204" pitchFamily="34" charset="0"/>
                  <a:ea typeface="ヒラギノ角ゴ Pro W3"/>
                  <a:cs typeface="ヒラギノ角ゴ Pro W3"/>
                </a:rPr>
                <a:t> &lt; 40yrs </a:t>
              </a:r>
              <a:endParaRPr lang="en-US" altLang="en-US" sz="1600">
                <a:latin typeface="Arial" panose="020B0604020202020204" pitchFamily="34" charset="0"/>
                <a:ea typeface="ヒラギノ角ゴ Pro W3"/>
                <a:cs typeface="ヒラギノ角ゴ Pro W3"/>
              </a:endParaRPr>
            </a:p>
          </p:txBody>
        </p:sp>
      </p:grpSp>
      <p:sp>
        <p:nvSpPr>
          <p:cNvPr id="1048646" name="Text Box 8"/>
          <p:cNvSpPr txBox="1">
            <a:spLocks noChangeArrowheads="1"/>
          </p:cNvSpPr>
          <p:nvPr/>
        </p:nvSpPr>
        <p:spPr bwMode="auto">
          <a:xfrm>
            <a:off x="5715000" y="1385888"/>
            <a:ext cx="2500313" cy="398780"/>
          </a:xfrm>
          <a:prstGeom prst="rect">
            <a:avLst/>
          </a:prstGeom>
          <a:noFill/>
          <a:ln w="9525">
            <a:noFill/>
            <a:miter lim="800000"/>
          </a:ln>
        </p:spPr>
        <p:txBody>
          <a:bodyPr>
            <a:spAutoFit/>
          </a:bodyPr>
          <a:lstStyle/>
          <a:p>
            <a:pPr>
              <a:spcBef>
                <a:spcPct val="50000"/>
              </a:spcBef>
            </a:pPr>
            <a:r>
              <a:rPr lang="zh-CN" altLang="nl-BE" sz="2000" dirty="0">
                <a:solidFill>
                  <a:srgbClr val="5C6F7B"/>
                </a:solidFill>
                <a:latin typeface="Arial" panose="020B0604020202020204" pitchFamily="34" charset="0"/>
                <a:ea typeface="ヒラギノ角ゴ Pro W3"/>
                <a:cs typeface="ヒラギノ角ゴ Pro W3"/>
              </a:rPr>
              <a:t>停戴人群</a:t>
            </a:r>
            <a:r>
              <a:rPr lang="nl-BE" altLang="en-US" sz="2000" dirty="0">
                <a:solidFill>
                  <a:srgbClr val="5C6F7B"/>
                </a:solidFill>
                <a:latin typeface="Arial" panose="020B0604020202020204" pitchFamily="34" charset="0"/>
                <a:ea typeface="ヒラギノ角ゴ Pro W3"/>
                <a:cs typeface="ヒラギノ角ゴ Pro W3"/>
              </a:rPr>
              <a:t> &gt; 40</a:t>
            </a:r>
            <a:r>
              <a:rPr lang="zh-CN" altLang="en-US" sz="2000" dirty="0">
                <a:solidFill>
                  <a:srgbClr val="5C6F7B"/>
                </a:solidFill>
                <a:latin typeface="Arial" panose="020B0604020202020204" pitchFamily="34" charset="0"/>
                <a:ea typeface="ヒラギノ角ゴ Pro W3"/>
                <a:cs typeface="ヒラギノ角ゴ Pro W3"/>
              </a:rPr>
              <a:t>岁</a:t>
            </a:r>
            <a:r>
              <a:rPr lang="nl-BE" altLang="en-US" sz="2000" dirty="0">
                <a:solidFill>
                  <a:srgbClr val="5C6F7B"/>
                </a:solidFill>
                <a:latin typeface="Arial" panose="020B0604020202020204" pitchFamily="34" charset="0"/>
                <a:ea typeface="ヒラギノ角ゴ Pro W3"/>
                <a:cs typeface="ヒラギノ角ゴ Pro W3"/>
              </a:rPr>
              <a:t> </a:t>
            </a:r>
            <a:endParaRPr lang="en-US" altLang="en-US" sz="2000" dirty="0">
              <a:solidFill>
                <a:srgbClr val="5C6F7B"/>
              </a:solidFill>
              <a:latin typeface="Arial" panose="020B0604020202020204" pitchFamily="34" charset="0"/>
              <a:ea typeface="ヒラギノ角ゴ Pro W3"/>
              <a:cs typeface="ヒラギノ角ゴ Pro W3"/>
            </a:endParaRPr>
          </a:p>
        </p:txBody>
      </p:sp>
      <p:sp>
        <p:nvSpPr>
          <p:cNvPr id="1048647" name="Rectangle 5"/>
          <p:cNvSpPr>
            <a:spLocks noChangeArrowheads="1"/>
          </p:cNvSpPr>
          <p:nvPr/>
        </p:nvSpPr>
        <p:spPr bwMode="auto">
          <a:xfrm>
            <a:off x="4572000" y="2121219"/>
            <a:ext cx="3998913" cy="2961639"/>
          </a:xfrm>
          <a:prstGeom prst="rect">
            <a:avLst/>
          </a:prstGeom>
          <a:noFill/>
          <a:ln w="9525">
            <a:noFill/>
            <a:miter lim="800000"/>
          </a:ln>
        </p:spPr>
        <p:txBody>
          <a:bodyPr anchor="ctr">
            <a:spAutoFit/>
          </a:bodyPr>
          <a:lstStyle/>
          <a:p>
            <a:pPr eaLnBrk="0" hangingPunct="0">
              <a:spcBef>
                <a:spcPts val="600"/>
              </a:spcBef>
            </a:pPr>
            <a:r>
              <a:rPr lang="zh-CN" altLang="en-GB" sz="2000" b="1" dirty="0">
                <a:solidFill>
                  <a:srgbClr val="5C6F7B"/>
                </a:solidFill>
                <a:latin typeface="Arial" panose="020B0604020202020204" pitchFamily="34" charset="0"/>
              </a:rPr>
              <a:t>舒适度</a:t>
            </a:r>
            <a:r>
              <a:rPr lang="en-GB" sz="2000" dirty="0">
                <a:solidFill>
                  <a:srgbClr val="5C6F7B"/>
                </a:solidFill>
                <a:latin typeface="Arial" panose="020B0604020202020204" pitchFamily="34" charset="0"/>
              </a:rPr>
              <a:t> </a:t>
            </a:r>
            <a:r>
              <a:rPr lang="zh-CN" altLang="en-GB" sz="2000" dirty="0">
                <a:solidFill>
                  <a:srgbClr val="5C6F7B"/>
                </a:solidFill>
                <a:latin typeface="Arial" panose="020B0604020202020204" pitchFamily="34" charset="0"/>
              </a:rPr>
              <a:t>所有年龄阶段的接触镜配戴者停戴的最普遍原因，但有趣的是当人们开始老视的时候，他们的态度就变了。</a:t>
            </a:r>
            <a:r>
              <a:rPr lang="en-GB" sz="2000" dirty="0">
                <a:solidFill>
                  <a:srgbClr val="5C6F7B"/>
                </a:solidFill>
                <a:latin typeface="Arial" panose="020B0604020202020204" pitchFamily="34" charset="0"/>
              </a:rPr>
              <a:t> </a:t>
            </a:r>
          </a:p>
          <a:p>
            <a:pPr eaLnBrk="0" hangingPunct="0">
              <a:spcBef>
                <a:spcPts val="600"/>
              </a:spcBef>
            </a:pPr>
            <a:r>
              <a:rPr lang="en-GB" sz="2000" dirty="0">
                <a:solidFill>
                  <a:srgbClr val="5C6F7B"/>
                </a:solidFill>
                <a:latin typeface="Arial" panose="020B0604020202020204" pitchFamily="34" charset="0"/>
              </a:rPr>
              <a:t> &lt; 40</a:t>
            </a:r>
            <a:r>
              <a:rPr lang="zh-CN" altLang="en-US" sz="2000" dirty="0">
                <a:solidFill>
                  <a:srgbClr val="5C6F7B"/>
                </a:solidFill>
                <a:latin typeface="Arial" panose="020B0604020202020204" pitchFamily="34" charset="0"/>
              </a:rPr>
              <a:t>岁</a:t>
            </a:r>
            <a:r>
              <a:rPr lang="en-GB" sz="2000" dirty="0">
                <a:solidFill>
                  <a:srgbClr val="5C6F7B"/>
                </a:solidFill>
                <a:latin typeface="Arial" panose="020B0604020202020204" pitchFamily="34" charset="0"/>
              </a:rPr>
              <a:t> - </a:t>
            </a:r>
            <a:r>
              <a:rPr lang="zh-CN" altLang="en-GB" sz="2000" dirty="0">
                <a:solidFill>
                  <a:srgbClr val="5C6F7B"/>
                </a:solidFill>
                <a:latin typeface="Arial" panose="020B0604020202020204" pitchFamily="34" charset="0"/>
              </a:rPr>
              <a:t>舒适度是最主要原因</a:t>
            </a:r>
            <a:endParaRPr lang="en-GB" sz="2000" baseline="30000" dirty="0">
              <a:solidFill>
                <a:srgbClr val="5C6F7B"/>
              </a:solidFill>
              <a:latin typeface="Arial" panose="020B0604020202020204" pitchFamily="34" charset="0"/>
            </a:endParaRPr>
          </a:p>
          <a:p>
            <a:pPr eaLnBrk="0" hangingPunct="0">
              <a:spcBef>
                <a:spcPts val="600"/>
              </a:spcBef>
            </a:pPr>
            <a:r>
              <a:rPr lang="en-GB" sz="2000" dirty="0">
                <a:solidFill>
                  <a:srgbClr val="5C6F7B"/>
                </a:solidFill>
                <a:latin typeface="Arial" panose="020B0604020202020204" pitchFamily="34" charset="0"/>
              </a:rPr>
              <a:t> </a:t>
            </a:r>
            <a:r>
              <a:rPr lang="en-GB" sz="2000" b="1" dirty="0">
                <a:solidFill>
                  <a:srgbClr val="5C6F7B"/>
                </a:solidFill>
                <a:latin typeface="Arial" panose="020B0604020202020204" pitchFamily="34" charset="0"/>
              </a:rPr>
              <a:t>&gt; 40</a:t>
            </a:r>
            <a:r>
              <a:rPr lang="zh-CN" altLang="en-US" sz="2000" b="1" dirty="0">
                <a:solidFill>
                  <a:srgbClr val="5C6F7B"/>
                </a:solidFill>
                <a:latin typeface="Arial" panose="020B0604020202020204" pitchFamily="34" charset="0"/>
              </a:rPr>
              <a:t>岁</a:t>
            </a:r>
            <a:r>
              <a:rPr lang="en-GB" sz="2000" b="1" dirty="0">
                <a:solidFill>
                  <a:srgbClr val="5C6F7B"/>
                </a:solidFill>
                <a:latin typeface="Arial" panose="020B0604020202020204" pitchFamily="34" charset="0"/>
              </a:rPr>
              <a:t> - </a:t>
            </a:r>
            <a:r>
              <a:rPr lang="en-GB" sz="2000" dirty="0">
                <a:solidFill>
                  <a:srgbClr val="5C6F7B"/>
                </a:solidFill>
                <a:latin typeface="Arial" panose="020B0604020202020204" pitchFamily="34" charset="0"/>
              </a:rPr>
              <a:t>(</a:t>
            </a:r>
            <a:r>
              <a:rPr lang="zh-CN" altLang="en-GB" sz="2000" dirty="0">
                <a:solidFill>
                  <a:srgbClr val="5C6F7B"/>
                </a:solidFill>
                <a:latin typeface="Arial" panose="020B0604020202020204" pitchFamily="34" charset="0"/>
              </a:rPr>
              <a:t>包括单眼视</a:t>
            </a:r>
            <a:r>
              <a:rPr lang="zh-CN" altLang="en-US" sz="2000" dirty="0">
                <a:solidFill>
                  <a:srgbClr val="5C6F7B"/>
                </a:solidFill>
                <a:latin typeface="Arial" panose="020B0604020202020204" pitchFamily="34" charset="0"/>
              </a:rPr>
              <a:t>型、</a:t>
            </a:r>
            <a:r>
              <a:rPr lang="zh-CN" altLang="en-GB" sz="2000" dirty="0">
                <a:solidFill>
                  <a:srgbClr val="5C6F7B"/>
                </a:solidFill>
                <a:latin typeface="Arial" panose="020B0604020202020204" pitchFamily="34" charset="0"/>
              </a:rPr>
              <a:t>单</a:t>
            </a:r>
            <a:r>
              <a:rPr lang="zh-CN" altLang="en-US" sz="2000" dirty="0">
                <a:solidFill>
                  <a:srgbClr val="5C6F7B"/>
                </a:solidFill>
                <a:latin typeface="Arial" panose="020B0604020202020204" pitchFamily="34" charset="0"/>
              </a:rPr>
              <a:t>焦点</a:t>
            </a:r>
            <a:r>
              <a:rPr lang="zh-CN" altLang="en-GB" sz="2000" dirty="0">
                <a:solidFill>
                  <a:srgbClr val="5C6F7B"/>
                </a:solidFill>
                <a:latin typeface="Arial" panose="020B0604020202020204" pitchFamily="34" charset="0"/>
              </a:rPr>
              <a:t>和</a:t>
            </a:r>
            <a:r>
              <a:rPr lang="zh-CN" altLang="en-US" sz="2000" dirty="0">
                <a:solidFill>
                  <a:srgbClr val="5C6F7B"/>
                </a:solidFill>
                <a:latin typeface="Arial" panose="020B0604020202020204" pitchFamily="34" charset="0"/>
              </a:rPr>
              <a:t>老款</a:t>
            </a:r>
            <a:r>
              <a:rPr lang="zh-CN" altLang="en-GB" sz="2000" dirty="0">
                <a:solidFill>
                  <a:srgbClr val="5C6F7B"/>
                </a:solidFill>
                <a:latin typeface="Arial" panose="020B0604020202020204" pitchFamily="34" charset="0"/>
              </a:rPr>
              <a:t>渐进型接触镜</a:t>
            </a:r>
            <a:r>
              <a:rPr lang="en-GB" sz="2000" dirty="0">
                <a:solidFill>
                  <a:srgbClr val="5C6F7B"/>
                </a:solidFill>
                <a:latin typeface="Arial" panose="020B0604020202020204" pitchFamily="34" charset="0"/>
              </a:rPr>
              <a:t>) </a:t>
            </a:r>
          </a:p>
          <a:p>
            <a:pPr eaLnBrk="0" hangingPunct="0">
              <a:spcBef>
                <a:spcPts val="600"/>
              </a:spcBef>
            </a:pPr>
            <a:r>
              <a:rPr lang="zh-CN" altLang="en-GB" sz="2000" b="1" i="1" dirty="0">
                <a:solidFill>
                  <a:srgbClr val="5C6F7B"/>
                </a:solidFill>
                <a:latin typeface="Arial" panose="020B0604020202020204" pitchFamily="34" charset="0"/>
              </a:rPr>
              <a:t>保障视力成了最重要的目的</a:t>
            </a:r>
          </a:p>
        </p:txBody>
      </p:sp>
      <p:sp>
        <p:nvSpPr>
          <p:cNvPr id="1048648" name="Rectangle 6"/>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GB" sz="2800">
                <a:solidFill>
                  <a:schemeClr val="bg1"/>
                </a:solidFill>
                <a:latin typeface="Arial" panose="020B0604020202020204" pitchFamily="34" charset="0"/>
              </a:rPr>
              <a:t>停止配戴接触镜</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95" name="Picture 1" descr="C:\Users\Suneet Eng\Desktop\edit\Picture1.jpg"/>
          <p:cNvPicPr>
            <a:picLocks noChangeAspect="1" noChangeArrowheads="1"/>
          </p:cNvPicPr>
          <p:nvPr/>
        </p:nvPicPr>
        <p:blipFill>
          <a:blip r:embed="rId3" cstate="print"/>
          <a:srcRect/>
          <a:stretch>
            <a:fillRect/>
          </a:stretch>
        </p:blipFill>
        <p:spPr bwMode="auto">
          <a:xfrm>
            <a:off x="-32" y="857232"/>
            <a:ext cx="8523288" cy="5524096"/>
          </a:xfrm>
          <a:prstGeom prst="rect">
            <a:avLst/>
          </a:prstGeom>
          <a:noFill/>
        </p:spPr>
      </p:pic>
      <p:pic>
        <p:nvPicPr>
          <p:cNvPr id="2097296" name="Picture 1" descr="C:\Users\Suneet Eng\Desktop\New folder (2)\Picture12.jpg"/>
          <p:cNvPicPr>
            <a:picLocks noChangeAspect="1" noChangeArrowheads="1"/>
          </p:cNvPicPr>
          <p:nvPr/>
        </p:nvPicPr>
        <p:blipFill>
          <a:blip r:embed="rId4" cstate="print"/>
          <a:srcRect/>
          <a:stretch>
            <a:fillRect/>
          </a:stretch>
        </p:blipFill>
        <p:spPr bwMode="auto">
          <a:xfrm>
            <a:off x="3286116" y="928670"/>
            <a:ext cx="5572164" cy="5053013"/>
          </a:xfrm>
          <a:prstGeom prst="rect">
            <a:avLst/>
          </a:prstGeom>
          <a:noFill/>
        </p:spPr>
      </p:pic>
      <p:sp>
        <p:nvSpPr>
          <p:cNvPr id="1049237" name="Rectangle 12"/>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屈光力地图</a:t>
            </a:r>
            <a:r>
              <a:rPr lang="en-GB" altLang="en-US" sz="2800" dirty="0">
                <a:solidFill>
                  <a:schemeClr val="bg1"/>
                </a:solidFill>
                <a:latin typeface="Arial" panose="020B0604020202020204" pitchFamily="34" charset="0"/>
              </a:rPr>
              <a:t>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7297" name="Picture 4" descr="C:\Users\Suneet Eng\Desktop\B 99\Picture93.jpg"/>
          <p:cNvPicPr>
            <a:picLocks noChangeAspect="1" noChangeArrowheads="1"/>
          </p:cNvPicPr>
          <p:nvPr/>
        </p:nvPicPr>
        <p:blipFill>
          <a:blip r:embed="rId3" cstate="print"/>
          <a:srcRect/>
          <a:stretch>
            <a:fillRect/>
          </a:stretch>
        </p:blipFill>
        <p:spPr bwMode="auto">
          <a:xfrm>
            <a:off x="4714876" y="3500438"/>
            <a:ext cx="3279775" cy="2798762"/>
          </a:xfrm>
          <a:prstGeom prst="rect">
            <a:avLst/>
          </a:prstGeom>
          <a:noFill/>
        </p:spPr>
      </p:pic>
      <p:pic>
        <p:nvPicPr>
          <p:cNvPr id="2097298" name="Picture 1" descr="C:\Users\Suneet Eng\Desktop\New folder (2)\Picture2 nnn.jpg"/>
          <p:cNvPicPr>
            <a:picLocks noChangeAspect="1" noChangeArrowheads="1"/>
          </p:cNvPicPr>
          <p:nvPr/>
        </p:nvPicPr>
        <p:blipFill>
          <a:blip r:embed="rId4" cstate="print"/>
          <a:srcRect/>
          <a:stretch>
            <a:fillRect/>
          </a:stretch>
        </p:blipFill>
        <p:spPr bwMode="auto">
          <a:xfrm>
            <a:off x="6572264" y="3643314"/>
            <a:ext cx="2554288" cy="1785937"/>
          </a:xfrm>
          <a:prstGeom prst="rect">
            <a:avLst/>
          </a:prstGeom>
          <a:noFill/>
        </p:spPr>
      </p:pic>
      <p:pic>
        <p:nvPicPr>
          <p:cNvPr id="2097299" name="Picture 3" descr="C:\Users\Suneet Eng\Desktop\B 99\Picture92.jpg"/>
          <p:cNvPicPr>
            <a:picLocks noChangeAspect="1" noChangeArrowheads="1"/>
          </p:cNvPicPr>
          <p:nvPr/>
        </p:nvPicPr>
        <p:blipFill>
          <a:blip r:embed="rId5" cstate="print"/>
          <a:srcRect/>
          <a:stretch>
            <a:fillRect/>
          </a:stretch>
        </p:blipFill>
        <p:spPr bwMode="auto">
          <a:xfrm>
            <a:off x="714348" y="3500438"/>
            <a:ext cx="3121026" cy="2762250"/>
          </a:xfrm>
          <a:prstGeom prst="rect">
            <a:avLst/>
          </a:prstGeom>
          <a:noFill/>
        </p:spPr>
      </p:pic>
      <p:pic>
        <p:nvPicPr>
          <p:cNvPr id="2097300" name="Picture 2" descr="C:\Users\Suneet Eng\Desktop\New folder (2)\Picture11.jpg"/>
          <p:cNvPicPr>
            <a:picLocks noChangeAspect="1" noChangeArrowheads="1"/>
          </p:cNvPicPr>
          <p:nvPr/>
        </p:nvPicPr>
        <p:blipFill>
          <a:blip r:embed="rId6" cstate="print"/>
          <a:srcRect/>
          <a:stretch>
            <a:fillRect/>
          </a:stretch>
        </p:blipFill>
        <p:spPr bwMode="auto">
          <a:xfrm>
            <a:off x="2214546" y="4786322"/>
            <a:ext cx="2457450" cy="1743075"/>
          </a:xfrm>
          <a:prstGeom prst="rect">
            <a:avLst/>
          </a:prstGeom>
          <a:noFill/>
        </p:spPr>
      </p:pic>
      <p:pic>
        <p:nvPicPr>
          <p:cNvPr id="2097301" name="Picture 8" descr="0K7MAXL51M1LLWF2_xyz_00.JPG"/>
          <p:cNvPicPr>
            <a:picLocks noChangeAspect="1"/>
          </p:cNvPicPr>
          <p:nvPr/>
        </p:nvPicPr>
        <p:blipFill>
          <a:blip r:embed="rId7" cstate="print">
            <a:grayscl/>
          </a:blip>
          <a:srcRect l="13412" t="25021" r="18616" b="2751"/>
          <a:stretch>
            <a:fillRect/>
          </a:stretch>
        </p:blipFill>
        <p:spPr bwMode="auto">
          <a:xfrm>
            <a:off x="5148263" y="908050"/>
            <a:ext cx="2879725" cy="2324100"/>
          </a:xfrm>
          <a:prstGeom prst="rect">
            <a:avLst/>
          </a:prstGeom>
          <a:ln>
            <a:noFill/>
          </a:ln>
          <a:effectLst>
            <a:outerShdw blurRad="292100" dist="139700" dir="2700000" algn="tl" rotWithShape="0">
              <a:srgbClr val="333333">
                <a:alpha val="65000"/>
              </a:srgbClr>
            </a:outerShdw>
          </a:effectLst>
        </p:spPr>
      </p:pic>
      <p:pic>
        <p:nvPicPr>
          <p:cNvPr id="2097302" name="Picture 2" descr="C:\Users\Suneet Eng\Desktop\B 99\Picture91.jpg"/>
          <p:cNvPicPr>
            <a:picLocks noChangeAspect="1" noChangeArrowheads="1"/>
          </p:cNvPicPr>
          <p:nvPr/>
        </p:nvPicPr>
        <p:blipFill>
          <a:blip r:embed="rId8" cstate="print"/>
          <a:srcRect/>
          <a:stretch>
            <a:fillRect/>
          </a:stretch>
        </p:blipFill>
        <p:spPr bwMode="auto">
          <a:xfrm>
            <a:off x="5000628" y="928670"/>
            <a:ext cx="3359150" cy="2541587"/>
          </a:xfrm>
          <a:prstGeom prst="rect">
            <a:avLst/>
          </a:prstGeom>
          <a:noFill/>
        </p:spPr>
      </p:pic>
      <p:pic>
        <p:nvPicPr>
          <p:cNvPr id="2097303" name="Picture 8" descr="0K7MAXL51M1LLWF2_xyz_00.JPG"/>
          <p:cNvPicPr>
            <a:picLocks noChangeAspect="1"/>
          </p:cNvPicPr>
          <p:nvPr/>
        </p:nvPicPr>
        <p:blipFill>
          <a:blip r:embed="rId9" cstate="print">
            <a:grayscl/>
          </a:blip>
          <a:srcRect l="15138" t="25021" r="16361" b="2751"/>
          <a:stretch>
            <a:fillRect/>
          </a:stretch>
        </p:blipFill>
        <p:spPr bwMode="auto">
          <a:xfrm>
            <a:off x="755650" y="908050"/>
            <a:ext cx="2879725" cy="2376488"/>
          </a:xfrm>
          <a:prstGeom prst="rect">
            <a:avLst/>
          </a:prstGeom>
          <a:ln>
            <a:noFill/>
          </a:ln>
          <a:effectLst>
            <a:outerShdw blurRad="292100" dist="139700" dir="2700000" algn="tl" rotWithShape="0">
              <a:srgbClr val="333333">
                <a:alpha val="65000"/>
              </a:srgbClr>
            </a:outerShdw>
          </a:effectLst>
        </p:spPr>
      </p:pic>
      <p:pic>
        <p:nvPicPr>
          <p:cNvPr id="2097304" name="Picture 1" descr="C:\Users\Suneet Eng\Desktop\B 99\Picture90.jpg"/>
          <p:cNvPicPr>
            <a:picLocks noChangeAspect="1" noChangeArrowheads="1"/>
          </p:cNvPicPr>
          <p:nvPr/>
        </p:nvPicPr>
        <p:blipFill>
          <a:blip r:embed="rId10" cstate="print"/>
          <a:srcRect/>
          <a:stretch>
            <a:fillRect/>
          </a:stretch>
        </p:blipFill>
        <p:spPr bwMode="auto">
          <a:xfrm>
            <a:off x="571472" y="785794"/>
            <a:ext cx="3498851" cy="2646363"/>
          </a:xfrm>
          <a:prstGeom prst="rect">
            <a:avLst/>
          </a:prstGeom>
          <a:noFill/>
        </p:spPr>
      </p:pic>
      <p:sp>
        <p:nvSpPr>
          <p:cNvPr id="1049241" name="Text Box 13"/>
          <p:cNvSpPr txBox="1">
            <a:spLocks noChangeArrowheads="1"/>
          </p:cNvSpPr>
          <p:nvPr/>
        </p:nvSpPr>
        <p:spPr bwMode="auto">
          <a:xfrm>
            <a:off x="938975" y="3111501"/>
            <a:ext cx="2286000" cy="485139"/>
          </a:xfrm>
          <a:prstGeom prst="rect">
            <a:avLst/>
          </a:prstGeom>
          <a:noFill/>
          <a:ln w="9525">
            <a:noFill/>
            <a:miter lim="800000"/>
          </a:ln>
        </p:spPr>
        <p:txBody>
          <a:bodyPr>
            <a:spAutoFit/>
          </a:bodyPr>
          <a:lstStyle/>
          <a:p>
            <a:pPr algn="ctr" eaLnBrk="0" hangingPunct="0">
              <a:spcBef>
                <a:spcPct val="50000"/>
              </a:spcBef>
            </a:pPr>
            <a:r>
              <a:rPr lang="nl-NL" altLang="en-US" sz="2400" dirty="0">
                <a:solidFill>
                  <a:schemeClr val="bg1"/>
                </a:solidFill>
                <a:latin typeface="Times" pitchFamily="18" charset="0"/>
              </a:rPr>
              <a:t> </a:t>
            </a:r>
            <a:r>
              <a:rPr lang="zh-CN" altLang="en-US" sz="2000" dirty="0">
                <a:latin typeface="Arial" panose="020B0604020202020204" pitchFamily="34" charset="0"/>
              </a:rPr>
              <a:t>中央看远设计</a:t>
            </a:r>
            <a:endParaRPr lang="nl-NL" altLang="en-US" sz="2000" dirty="0">
              <a:latin typeface="Arial" panose="020B0604020202020204" pitchFamily="34" charset="0"/>
            </a:endParaRPr>
          </a:p>
        </p:txBody>
      </p:sp>
      <p:sp>
        <p:nvSpPr>
          <p:cNvPr id="1049242" name="Line 15"/>
          <p:cNvSpPr>
            <a:spLocks noChangeShapeType="1"/>
          </p:cNvSpPr>
          <p:nvPr/>
        </p:nvSpPr>
        <p:spPr bwMode="auto">
          <a:xfrm flipV="1">
            <a:off x="2286000" y="1379538"/>
            <a:ext cx="685800" cy="609600"/>
          </a:xfrm>
          <a:prstGeom prst="line">
            <a:avLst/>
          </a:prstGeom>
          <a:noFill/>
          <a:ln w="57150">
            <a:solidFill>
              <a:srgbClr val="FF0000"/>
            </a:solidFill>
            <a:round/>
            <a:tailEnd type="triangle" w="med" len="med"/>
          </a:ln>
        </p:spPr>
        <p:txBody>
          <a:bodyPr/>
          <a:lstStyle/>
          <a:p>
            <a:endParaRPr lang="en-US"/>
          </a:p>
        </p:txBody>
      </p:sp>
      <p:sp>
        <p:nvSpPr>
          <p:cNvPr id="1049243" name="Line 17"/>
          <p:cNvSpPr>
            <a:spLocks noChangeShapeType="1"/>
          </p:cNvSpPr>
          <p:nvPr/>
        </p:nvSpPr>
        <p:spPr bwMode="auto">
          <a:xfrm flipV="1">
            <a:off x="6324600" y="1455738"/>
            <a:ext cx="609600" cy="533400"/>
          </a:xfrm>
          <a:prstGeom prst="line">
            <a:avLst/>
          </a:prstGeom>
          <a:noFill/>
          <a:ln w="57150">
            <a:solidFill>
              <a:srgbClr val="FF0000"/>
            </a:solidFill>
            <a:round/>
            <a:tailEnd type="triangle" w="med" len="med"/>
          </a:ln>
        </p:spPr>
        <p:txBody>
          <a:bodyPr/>
          <a:lstStyle/>
          <a:p>
            <a:endParaRPr lang="en-US"/>
          </a:p>
        </p:txBody>
      </p:sp>
      <p:sp>
        <p:nvSpPr>
          <p:cNvPr id="1049244" name="Line 23"/>
          <p:cNvSpPr>
            <a:spLocks noChangeShapeType="1"/>
          </p:cNvSpPr>
          <p:nvPr/>
        </p:nvSpPr>
        <p:spPr bwMode="auto">
          <a:xfrm flipH="1">
            <a:off x="5638800" y="1989138"/>
            <a:ext cx="685800" cy="609600"/>
          </a:xfrm>
          <a:prstGeom prst="line">
            <a:avLst/>
          </a:prstGeom>
          <a:noFill/>
          <a:ln w="38100" cap="rnd">
            <a:solidFill>
              <a:srgbClr val="FF0000"/>
            </a:solidFill>
            <a:prstDash val="sysDot"/>
            <a:round/>
            <a:tailEnd type="triangle" w="med" len="med"/>
          </a:ln>
        </p:spPr>
        <p:txBody>
          <a:bodyPr/>
          <a:lstStyle/>
          <a:p>
            <a:endParaRPr lang="en-US"/>
          </a:p>
        </p:txBody>
      </p:sp>
      <p:sp>
        <p:nvSpPr>
          <p:cNvPr id="1049245" name="Line 24"/>
          <p:cNvSpPr>
            <a:spLocks noChangeShapeType="1"/>
          </p:cNvSpPr>
          <p:nvPr/>
        </p:nvSpPr>
        <p:spPr bwMode="auto">
          <a:xfrm flipH="1">
            <a:off x="1524000" y="2065338"/>
            <a:ext cx="685800" cy="609600"/>
          </a:xfrm>
          <a:prstGeom prst="line">
            <a:avLst/>
          </a:prstGeom>
          <a:noFill/>
          <a:ln w="38100" cap="rnd">
            <a:solidFill>
              <a:srgbClr val="FF0000"/>
            </a:solidFill>
            <a:prstDash val="sysDot"/>
            <a:round/>
            <a:tailEnd type="triangle" w="med" len="med"/>
          </a:ln>
        </p:spPr>
        <p:txBody>
          <a:bodyPr/>
          <a:lstStyle/>
          <a:p>
            <a:endParaRPr lang="en-US"/>
          </a:p>
        </p:txBody>
      </p:sp>
      <p:sp>
        <p:nvSpPr>
          <p:cNvPr id="1049246" name="Ovaal 20"/>
          <p:cNvSpPr/>
          <p:nvPr/>
        </p:nvSpPr>
        <p:spPr>
          <a:xfrm>
            <a:off x="1312863" y="1697038"/>
            <a:ext cx="955675" cy="947737"/>
          </a:xfrm>
          <a:prstGeom prst="ellipse">
            <a:avLst/>
          </a:prstGeom>
          <a:solidFill>
            <a:schemeClr val="bg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sp>
        <p:nvSpPr>
          <p:cNvPr id="1049247" name="Ovaal 21"/>
          <p:cNvSpPr/>
          <p:nvPr/>
        </p:nvSpPr>
        <p:spPr>
          <a:xfrm>
            <a:off x="5489575" y="1687513"/>
            <a:ext cx="954088" cy="949325"/>
          </a:xfrm>
          <a:prstGeom prst="ellipse">
            <a:avLst/>
          </a:prstGeom>
          <a:solidFill>
            <a:schemeClr val="bg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nl-NL"/>
          </a:p>
        </p:txBody>
      </p:sp>
      <p:pic>
        <p:nvPicPr>
          <p:cNvPr id="2097305" name="Afbeelding 22"/>
          <p:cNvPicPr>
            <a:picLocks noChangeAspect="1"/>
          </p:cNvPicPr>
          <p:nvPr/>
        </p:nvPicPr>
        <p:blipFill rotWithShape="1">
          <a:blip r:embed="rId11" cstate="print"/>
          <a:srcRect l="9194" r="11157"/>
          <a:stretch>
            <a:fillRect/>
          </a:stretch>
        </p:blipFill>
        <p:spPr>
          <a:xfrm>
            <a:off x="1417824" y="1799533"/>
            <a:ext cx="720080" cy="726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97306" name="Afbeelding 23"/>
          <p:cNvPicPr>
            <a:picLocks noChangeAspect="1"/>
          </p:cNvPicPr>
          <p:nvPr/>
        </p:nvPicPr>
        <p:blipFill rotWithShape="1">
          <a:blip r:embed="rId12" cstate="print"/>
          <a:srcRect l="8825" t="3189" r="22512"/>
          <a:stretch>
            <a:fillRect/>
          </a:stretch>
        </p:blipFill>
        <p:spPr>
          <a:xfrm>
            <a:off x="5592812" y="1798439"/>
            <a:ext cx="700285" cy="69479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49248" name="Rectangle 2"/>
          <p:cNvSpPr>
            <a:spLocks noGrp="1" noChangeArrowheads="1"/>
          </p:cNvSpPr>
          <p:nvPr>
            <p:ph type="title"/>
          </p:nvPr>
        </p:nvSpPr>
        <p:spPr bwMode="auto">
          <a:xfrm>
            <a:off x="107950" y="106363"/>
            <a:ext cx="8640763" cy="504825"/>
          </a:xfrm>
          <a:noFill/>
          <a:ln>
            <a:miter lim="800000"/>
          </a:ln>
        </p:spPr>
        <p:txBody>
          <a:bodyPr vert="horz" wrap="square" lIns="91440" tIns="45720" rIns="91440" bIns="45720" numCol="1" anchor="t" anchorCtr="0" compatLnSpc="1"/>
          <a:lstStyle/>
          <a:p>
            <a:r>
              <a:rPr lang="zh-CN" altLang="en-US" dirty="0"/>
              <a:t>屈光力地图</a:t>
            </a:r>
            <a:r>
              <a:rPr lang="en-GB" altLang="en-US" dirty="0"/>
              <a:t> </a:t>
            </a:r>
          </a:p>
        </p:txBody>
      </p:sp>
      <p:sp>
        <p:nvSpPr>
          <p:cNvPr id="1049249" name="Text Box 13"/>
          <p:cNvSpPr txBox="1">
            <a:spLocks noChangeArrowheads="1"/>
          </p:cNvSpPr>
          <p:nvPr/>
        </p:nvSpPr>
        <p:spPr bwMode="auto">
          <a:xfrm>
            <a:off x="5429264" y="3186114"/>
            <a:ext cx="2286000" cy="485139"/>
          </a:xfrm>
          <a:prstGeom prst="rect">
            <a:avLst/>
          </a:prstGeom>
          <a:noFill/>
          <a:ln w="9525">
            <a:noFill/>
            <a:miter lim="800000"/>
          </a:ln>
        </p:spPr>
        <p:txBody>
          <a:bodyPr>
            <a:spAutoFit/>
          </a:bodyPr>
          <a:lstStyle/>
          <a:p>
            <a:pPr algn="ctr" eaLnBrk="0" hangingPunct="0">
              <a:spcBef>
                <a:spcPct val="50000"/>
              </a:spcBef>
            </a:pPr>
            <a:r>
              <a:rPr lang="nl-NL" altLang="en-US" sz="2400" dirty="0">
                <a:solidFill>
                  <a:schemeClr val="bg1"/>
                </a:solidFill>
                <a:latin typeface="Times" pitchFamily="18" charset="0"/>
              </a:rPr>
              <a:t> </a:t>
            </a:r>
            <a:r>
              <a:rPr lang="zh-CN" altLang="en-US" sz="2000" dirty="0">
                <a:latin typeface="Arial" panose="020B0604020202020204" pitchFamily="34" charset="0"/>
              </a:rPr>
              <a:t>中央看近设计</a:t>
            </a:r>
            <a:endParaRPr lang="nl-NL" altLang="en-US" sz="2000"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9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49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9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492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49246"/>
                                        </p:tgtEl>
                                        <p:attrNameLst>
                                          <p:attrName>style.visibility</p:attrName>
                                        </p:attrNameLst>
                                      </p:cBhvr>
                                      <p:to>
                                        <p:strVal val="visible"/>
                                      </p:to>
                                    </p:set>
                                    <p:animEffect transition="in" filter="fade">
                                      <p:cBhvr>
                                        <p:cTn id="23" dur="1000"/>
                                        <p:tgtEl>
                                          <p:spTgt spid="1049246"/>
                                        </p:tgtEl>
                                      </p:cBhvr>
                                    </p:animEffect>
                                    <p:anim calcmode="lin" valueType="num">
                                      <p:cBhvr>
                                        <p:cTn id="24" dur="1000" fill="hold"/>
                                        <p:tgtEl>
                                          <p:spTgt spid="1049246"/>
                                        </p:tgtEl>
                                        <p:attrNameLst>
                                          <p:attrName>ppt_x</p:attrName>
                                        </p:attrNameLst>
                                      </p:cBhvr>
                                      <p:tavLst>
                                        <p:tav tm="0">
                                          <p:val>
                                            <p:strVal val="#ppt_x"/>
                                          </p:val>
                                        </p:tav>
                                        <p:tav tm="100000">
                                          <p:val>
                                            <p:strVal val="#ppt_x"/>
                                          </p:val>
                                        </p:tav>
                                      </p:tavLst>
                                    </p:anim>
                                    <p:anim calcmode="lin" valueType="num">
                                      <p:cBhvr>
                                        <p:cTn id="25" dur="1000" fill="hold"/>
                                        <p:tgtEl>
                                          <p:spTgt spid="10492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097305"/>
                                        </p:tgtEl>
                                        <p:attrNameLst>
                                          <p:attrName>style.visibility</p:attrName>
                                        </p:attrNameLst>
                                      </p:cBhvr>
                                      <p:to>
                                        <p:strVal val="visible"/>
                                      </p:to>
                                    </p:set>
                                    <p:animEffect transition="in" filter="wipe(down)">
                                      <p:cBhvr>
                                        <p:cTn id="30" dur="580">
                                          <p:stCondLst>
                                            <p:cond delay="0"/>
                                          </p:stCondLst>
                                        </p:cTn>
                                        <p:tgtEl>
                                          <p:spTgt spid="2097305"/>
                                        </p:tgtEl>
                                      </p:cBhvr>
                                    </p:animEffect>
                                    <p:anim calcmode="lin" valueType="num">
                                      <p:cBhvr>
                                        <p:cTn id="31" dur="1822" tmFilter="0,0; 0.14,0.36; 0.43,0.73; 0.71,0.91; 1.0,1.0">
                                          <p:stCondLst>
                                            <p:cond delay="0"/>
                                          </p:stCondLst>
                                        </p:cTn>
                                        <p:tgtEl>
                                          <p:spTgt spid="209730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9730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9730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9730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97305"/>
                                        </p:tgtEl>
                                        <p:attrNameLst>
                                          <p:attrName>ppt_y</p:attrName>
                                        </p:attrNameLst>
                                      </p:cBhvr>
                                      <p:tavLst>
                                        <p:tav tm="0" fmla="#ppt_y-sin(pi*$)/81">
                                          <p:val>
                                            <p:fltVal val="0"/>
                                          </p:val>
                                        </p:tav>
                                        <p:tav tm="100000">
                                          <p:val>
                                            <p:fltVal val="1"/>
                                          </p:val>
                                        </p:tav>
                                      </p:tavLst>
                                    </p:anim>
                                    <p:animScale>
                                      <p:cBhvr>
                                        <p:cTn id="36" dur="26">
                                          <p:stCondLst>
                                            <p:cond delay="650"/>
                                          </p:stCondLst>
                                        </p:cTn>
                                        <p:tgtEl>
                                          <p:spTgt spid="2097305"/>
                                        </p:tgtEl>
                                      </p:cBhvr>
                                      <p:to x="100000" y="60000"/>
                                    </p:animScale>
                                    <p:animScale>
                                      <p:cBhvr>
                                        <p:cTn id="37" dur="166" decel="50000">
                                          <p:stCondLst>
                                            <p:cond delay="676"/>
                                          </p:stCondLst>
                                        </p:cTn>
                                        <p:tgtEl>
                                          <p:spTgt spid="2097305"/>
                                        </p:tgtEl>
                                      </p:cBhvr>
                                      <p:to x="100000" y="100000"/>
                                    </p:animScale>
                                    <p:animScale>
                                      <p:cBhvr>
                                        <p:cTn id="38" dur="26">
                                          <p:stCondLst>
                                            <p:cond delay="1312"/>
                                          </p:stCondLst>
                                        </p:cTn>
                                        <p:tgtEl>
                                          <p:spTgt spid="2097305"/>
                                        </p:tgtEl>
                                      </p:cBhvr>
                                      <p:to x="100000" y="80000"/>
                                    </p:animScale>
                                    <p:animScale>
                                      <p:cBhvr>
                                        <p:cTn id="39" dur="166" decel="50000">
                                          <p:stCondLst>
                                            <p:cond delay="1338"/>
                                          </p:stCondLst>
                                        </p:cTn>
                                        <p:tgtEl>
                                          <p:spTgt spid="2097305"/>
                                        </p:tgtEl>
                                      </p:cBhvr>
                                      <p:to x="100000" y="100000"/>
                                    </p:animScale>
                                    <p:animScale>
                                      <p:cBhvr>
                                        <p:cTn id="40" dur="26">
                                          <p:stCondLst>
                                            <p:cond delay="1642"/>
                                          </p:stCondLst>
                                        </p:cTn>
                                        <p:tgtEl>
                                          <p:spTgt spid="2097305"/>
                                        </p:tgtEl>
                                      </p:cBhvr>
                                      <p:to x="100000" y="90000"/>
                                    </p:animScale>
                                    <p:animScale>
                                      <p:cBhvr>
                                        <p:cTn id="41" dur="166" decel="50000">
                                          <p:stCondLst>
                                            <p:cond delay="1668"/>
                                          </p:stCondLst>
                                        </p:cTn>
                                        <p:tgtEl>
                                          <p:spTgt spid="2097305"/>
                                        </p:tgtEl>
                                      </p:cBhvr>
                                      <p:to x="100000" y="100000"/>
                                    </p:animScale>
                                    <p:animScale>
                                      <p:cBhvr>
                                        <p:cTn id="42" dur="26">
                                          <p:stCondLst>
                                            <p:cond delay="1808"/>
                                          </p:stCondLst>
                                        </p:cTn>
                                        <p:tgtEl>
                                          <p:spTgt spid="2097305"/>
                                        </p:tgtEl>
                                      </p:cBhvr>
                                      <p:to x="100000" y="95000"/>
                                    </p:animScale>
                                    <p:animScale>
                                      <p:cBhvr>
                                        <p:cTn id="43" dur="166" decel="50000">
                                          <p:stCondLst>
                                            <p:cond delay="1834"/>
                                          </p:stCondLst>
                                        </p:cTn>
                                        <p:tgtEl>
                                          <p:spTgt spid="209730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49247"/>
                                        </p:tgtEl>
                                        <p:attrNameLst>
                                          <p:attrName>style.visibility</p:attrName>
                                        </p:attrNameLst>
                                      </p:cBhvr>
                                      <p:to>
                                        <p:strVal val="visible"/>
                                      </p:to>
                                    </p:set>
                                    <p:animEffect transition="in" filter="fade">
                                      <p:cBhvr>
                                        <p:cTn id="48" dur="1000"/>
                                        <p:tgtEl>
                                          <p:spTgt spid="1049247"/>
                                        </p:tgtEl>
                                      </p:cBhvr>
                                    </p:animEffect>
                                    <p:anim calcmode="lin" valueType="num">
                                      <p:cBhvr>
                                        <p:cTn id="49" dur="1000" fill="hold"/>
                                        <p:tgtEl>
                                          <p:spTgt spid="1049247"/>
                                        </p:tgtEl>
                                        <p:attrNameLst>
                                          <p:attrName>ppt_x</p:attrName>
                                        </p:attrNameLst>
                                      </p:cBhvr>
                                      <p:tavLst>
                                        <p:tav tm="0">
                                          <p:val>
                                            <p:strVal val="#ppt_x"/>
                                          </p:val>
                                        </p:tav>
                                        <p:tav tm="100000">
                                          <p:val>
                                            <p:strVal val="#ppt_x"/>
                                          </p:val>
                                        </p:tav>
                                      </p:tavLst>
                                    </p:anim>
                                    <p:anim calcmode="lin" valueType="num">
                                      <p:cBhvr>
                                        <p:cTn id="50" dur="1000" fill="hold"/>
                                        <p:tgtEl>
                                          <p:spTgt spid="104924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2097306"/>
                                        </p:tgtEl>
                                        <p:attrNameLst>
                                          <p:attrName>style.visibility</p:attrName>
                                        </p:attrNameLst>
                                      </p:cBhvr>
                                      <p:to>
                                        <p:strVal val="visible"/>
                                      </p:to>
                                    </p:set>
                                    <p:animEffect transition="in" filter="wipe(down)">
                                      <p:cBhvr>
                                        <p:cTn id="55" dur="580">
                                          <p:stCondLst>
                                            <p:cond delay="0"/>
                                          </p:stCondLst>
                                        </p:cTn>
                                        <p:tgtEl>
                                          <p:spTgt spid="2097306"/>
                                        </p:tgtEl>
                                      </p:cBhvr>
                                    </p:animEffect>
                                    <p:anim calcmode="lin" valueType="num">
                                      <p:cBhvr>
                                        <p:cTn id="56" dur="1822" tmFilter="0,0; 0.14,0.36; 0.43,0.73; 0.71,0.91; 1.0,1.0">
                                          <p:stCondLst>
                                            <p:cond delay="0"/>
                                          </p:stCondLst>
                                        </p:cTn>
                                        <p:tgtEl>
                                          <p:spTgt spid="209730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9730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9730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9730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97306"/>
                                        </p:tgtEl>
                                        <p:attrNameLst>
                                          <p:attrName>ppt_y</p:attrName>
                                        </p:attrNameLst>
                                      </p:cBhvr>
                                      <p:tavLst>
                                        <p:tav tm="0" fmla="#ppt_y-sin(pi*$)/81">
                                          <p:val>
                                            <p:fltVal val="0"/>
                                          </p:val>
                                        </p:tav>
                                        <p:tav tm="100000">
                                          <p:val>
                                            <p:fltVal val="1"/>
                                          </p:val>
                                        </p:tav>
                                      </p:tavLst>
                                    </p:anim>
                                    <p:animScale>
                                      <p:cBhvr>
                                        <p:cTn id="61" dur="26">
                                          <p:stCondLst>
                                            <p:cond delay="650"/>
                                          </p:stCondLst>
                                        </p:cTn>
                                        <p:tgtEl>
                                          <p:spTgt spid="2097306"/>
                                        </p:tgtEl>
                                      </p:cBhvr>
                                      <p:to x="100000" y="60000"/>
                                    </p:animScale>
                                    <p:animScale>
                                      <p:cBhvr>
                                        <p:cTn id="62" dur="166" decel="50000">
                                          <p:stCondLst>
                                            <p:cond delay="676"/>
                                          </p:stCondLst>
                                        </p:cTn>
                                        <p:tgtEl>
                                          <p:spTgt spid="2097306"/>
                                        </p:tgtEl>
                                      </p:cBhvr>
                                      <p:to x="100000" y="100000"/>
                                    </p:animScale>
                                    <p:animScale>
                                      <p:cBhvr>
                                        <p:cTn id="63" dur="26">
                                          <p:stCondLst>
                                            <p:cond delay="1312"/>
                                          </p:stCondLst>
                                        </p:cTn>
                                        <p:tgtEl>
                                          <p:spTgt spid="2097306"/>
                                        </p:tgtEl>
                                      </p:cBhvr>
                                      <p:to x="100000" y="80000"/>
                                    </p:animScale>
                                    <p:animScale>
                                      <p:cBhvr>
                                        <p:cTn id="64" dur="166" decel="50000">
                                          <p:stCondLst>
                                            <p:cond delay="1338"/>
                                          </p:stCondLst>
                                        </p:cTn>
                                        <p:tgtEl>
                                          <p:spTgt spid="2097306"/>
                                        </p:tgtEl>
                                      </p:cBhvr>
                                      <p:to x="100000" y="100000"/>
                                    </p:animScale>
                                    <p:animScale>
                                      <p:cBhvr>
                                        <p:cTn id="65" dur="26">
                                          <p:stCondLst>
                                            <p:cond delay="1642"/>
                                          </p:stCondLst>
                                        </p:cTn>
                                        <p:tgtEl>
                                          <p:spTgt spid="2097306"/>
                                        </p:tgtEl>
                                      </p:cBhvr>
                                      <p:to x="100000" y="90000"/>
                                    </p:animScale>
                                    <p:animScale>
                                      <p:cBhvr>
                                        <p:cTn id="66" dur="166" decel="50000">
                                          <p:stCondLst>
                                            <p:cond delay="1668"/>
                                          </p:stCondLst>
                                        </p:cTn>
                                        <p:tgtEl>
                                          <p:spTgt spid="2097306"/>
                                        </p:tgtEl>
                                      </p:cBhvr>
                                      <p:to x="100000" y="100000"/>
                                    </p:animScale>
                                    <p:animScale>
                                      <p:cBhvr>
                                        <p:cTn id="67" dur="26">
                                          <p:stCondLst>
                                            <p:cond delay="1808"/>
                                          </p:stCondLst>
                                        </p:cTn>
                                        <p:tgtEl>
                                          <p:spTgt spid="2097306"/>
                                        </p:tgtEl>
                                      </p:cBhvr>
                                      <p:to x="100000" y="95000"/>
                                    </p:animScale>
                                    <p:animScale>
                                      <p:cBhvr>
                                        <p:cTn id="68" dur="166" decel="50000">
                                          <p:stCondLst>
                                            <p:cond delay="1834"/>
                                          </p:stCondLst>
                                        </p:cTn>
                                        <p:tgtEl>
                                          <p:spTgt spid="209730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42" grpId="0" animBg="1"/>
      <p:bldP spid="1049243" grpId="0" animBg="1"/>
      <p:bldP spid="1049244" grpId="0" animBg="1"/>
      <p:bldP spid="1049245" grpId="0" animBg="1"/>
      <p:bldP spid="1049246" grpId="0" animBg="1"/>
      <p:bldP spid="10492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07" name="Picture 6" descr="C:\Users\Suneet Eng\Desktop\B 99\Picture97.jpg"/>
          <p:cNvPicPr>
            <a:picLocks noChangeAspect="1" noChangeArrowheads="1"/>
          </p:cNvPicPr>
          <p:nvPr/>
        </p:nvPicPr>
        <p:blipFill>
          <a:blip r:embed="rId3" cstate="print"/>
          <a:srcRect/>
          <a:stretch>
            <a:fillRect/>
          </a:stretch>
        </p:blipFill>
        <p:spPr bwMode="auto">
          <a:xfrm>
            <a:off x="6500826" y="3714752"/>
            <a:ext cx="2408237" cy="1347787"/>
          </a:xfrm>
          <a:prstGeom prst="rect">
            <a:avLst/>
          </a:prstGeom>
          <a:noFill/>
        </p:spPr>
      </p:pic>
      <p:pic>
        <p:nvPicPr>
          <p:cNvPr id="2097308" name="Picture 5" descr="C:\Users\Suneet Eng\Desktop\B 99\Picture96.jpg"/>
          <p:cNvPicPr>
            <a:picLocks noChangeAspect="1" noChangeArrowheads="1"/>
          </p:cNvPicPr>
          <p:nvPr/>
        </p:nvPicPr>
        <p:blipFill>
          <a:blip r:embed="rId4" cstate="print"/>
          <a:srcRect/>
          <a:stretch>
            <a:fillRect/>
          </a:stretch>
        </p:blipFill>
        <p:spPr bwMode="auto">
          <a:xfrm>
            <a:off x="6572264" y="1285860"/>
            <a:ext cx="2352675" cy="1352550"/>
          </a:xfrm>
          <a:prstGeom prst="rect">
            <a:avLst/>
          </a:prstGeom>
          <a:noFill/>
        </p:spPr>
      </p:pic>
      <p:pic>
        <p:nvPicPr>
          <p:cNvPr id="2097309" name="Picture 4" descr="C:\Users\Suneet Eng\Desktop\B 99\Picture99.jpg"/>
          <p:cNvPicPr>
            <a:picLocks noChangeAspect="1" noChangeArrowheads="1"/>
          </p:cNvPicPr>
          <p:nvPr/>
        </p:nvPicPr>
        <p:blipFill>
          <a:blip r:embed="rId5" cstate="print"/>
          <a:srcRect/>
          <a:stretch>
            <a:fillRect/>
          </a:stretch>
        </p:blipFill>
        <p:spPr bwMode="auto">
          <a:xfrm>
            <a:off x="3500430" y="928670"/>
            <a:ext cx="2097088" cy="2236788"/>
          </a:xfrm>
          <a:prstGeom prst="rect">
            <a:avLst/>
          </a:prstGeom>
          <a:noFill/>
        </p:spPr>
      </p:pic>
      <p:pic>
        <p:nvPicPr>
          <p:cNvPr id="2097310" name="Picture 3" descr="C:\Users\Suneet Eng\Desktop\B 99\Picture98.jpg"/>
          <p:cNvPicPr>
            <a:picLocks noChangeAspect="1" noChangeArrowheads="1"/>
          </p:cNvPicPr>
          <p:nvPr/>
        </p:nvPicPr>
        <p:blipFill>
          <a:blip r:embed="rId6" cstate="print"/>
          <a:srcRect/>
          <a:stretch>
            <a:fillRect/>
          </a:stretch>
        </p:blipFill>
        <p:spPr bwMode="auto">
          <a:xfrm>
            <a:off x="3500430" y="3357562"/>
            <a:ext cx="2103438" cy="2146300"/>
          </a:xfrm>
          <a:prstGeom prst="rect">
            <a:avLst/>
          </a:prstGeom>
          <a:noFill/>
        </p:spPr>
      </p:pic>
      <p:pic>
        <p:nvPicPr>
          <p:cNvPr id="2097311" name="Picture 2" descr="C:\Users\Suneet Eng\Desktop\B 99\Picture95.jpg"/>
          <p:cNvPicPr>
            <a:picLocks noChangeAspect="1" noChangeArrowheads="1"/>
          </p:cNvPicPr>
          <p:nvPr/>
        </p:nvPicPr>
        <p:blipFill>
          <a:blip r:embed="rId7" cstate="print"/>
          <a:srcRect/>
          <a:stretch>
            <a:fillRect/>
          </a:stretch>
        </p:blipFill>
        <p:spPr bwMode="auto">
          <a:xfrm>
            <a:off x="214282" y="4000504"/>
            <a:ext cx="2898775" cy="1681163"/>
          </a:xfrm>
          <a:prstGeom prst="rect">
            <a:avLst/>
          </a:prstGeom>
          <a:noFill/>
        </p:spPr>
      </p:pic>
      <p:pic>
        <p:nvPicPr>
          <p:cNvPr id="2097312" name="Picture 1" descr="C:\Users\Suneet Eng\Desktop\B 99\Picture94.jpg"/>
          <p:cNvPicPr>
            <a:picLocks noChangeAspect="1" noChangeArrowheads="1"/>
          </p:cNvPicPr>
          <p:nvPr/>
        </p:nvPicPr>
        <p:blipFill>
          <a:blip r:embed="rId8" cstate="print"/>
          <a:srcRect/>
          <a:stretch>
            <a:fillRect/>
          </a:stretch>
        </p:blipFill>
        <p:spPr bwMode="auto">
          <a:xfrm>
            <a:off x="285720" y="1214422"/>
            <a:ext cx="2947985" cy="1758950"/>
          </a:xfrm>
          <a:prstGeom prst="rect">
            <a:avLst/>
          </a:prstGeom>
          <a:noFill/>
        </p:spPr>
      </p:pic>
      <p:sp>
        <p:nvSpPr>
          <p:cNvPr id="1049253" name="Text Box 2"/>
          <p:cNvSpPr txBox="1">
            <a:spLocks noChangeArrowheads="1"/>
          </p:cNvSpPr>
          <p:nvPr/>
        </p:nvSpPr>
        <p:spPr bwMode="auto">
          <a:xfrm>
            <a:off x="5214938" y="1916113"/>
            <a:ext cx="1733550" cy="396240"/>
          </a:xfrm>
          <a:prstGeom prst="rect">
            <a:avLst/>
          </a:prstGeom>
          <a:noFill/>
          <a:ln w="9525">
            <a:noFill/>
            <a:miter lim="800000"/>
          </a:ln>
        </p:spPr>
        <p:txBody>
          <a:bodyPr>
            <a:spAutoFit/>
          </a:bodyPr>
          <a:lstStyle/>
          <a:p>
            <a:pPr algn="ctr" eaLnBrk="0" hangingPunct="0">
              <a:spcBef>
                <a:spcPct val="10000"/>
              </a:spcBef>
            </a:pPr>
            <a:r>
              <a:rPr lang="zh-CN" altLang="en-US" b="1" dirty="0">
                <a:solidFill>
                  <a:srgbClr val="5C6F7B"/>
                </a:solidFill>
                <a:latin typeface="Arial" panose="020B0604020202020204" pitchFamily="34" charset="0"/>
              </a:rPr>
              <a:t>低</a:t>
            </a:r>
            <a:endParaRPr lang="nl-NL" altLang="en-US" b="1" dirty="0">
              <a:solidFill>
                <a:srgbClr val="5C6F7B"/>
              </a:solidFill>
              <a:latin typeface="Arial" panose="020B0604020202020204" pitchFamily="34" charset="0"/>
            </a:endParaRPr>
          </a:p>
        </p:txBody>
      </p:sp>
      <p:sp>
        <p:nvSpPr>
          <p:cNvPr id="1049254" name="Text Box 2"/>
          <p:cNvSpPr txBox="1">
            <a:spLocks noChangeArrowheads="1"/>
          </p:cNvSpPr>
          <p:nvPr/>
        </p:nvSpPr>
        <p:spPr bwMode="auto">
          <a:xfrm>
            <a:off x="5214938" y="4365625"/>
            <a:ext cx="1733550" cy="396240"/>
          </a:xfrm>
          <a:prstGeom prst="rect">
            <a:avLst/>
          </a:prstGeom>
          <a:noFill/>
          <a:ln w="9525">
            <a:noFill/>
            <a:miter lim="800000"/>
          </a:ln>
        </p:spPr>
        <p:txBody>
          <a:bodyPr>
            <a:spAutoFit/>
          </a:bodyPr>
          <a:lstStyle/>
          <a:p>
            <a:pPr algn="ctr" eaLnBrk="0" hangingPunct="0">
              <a:spcBef>
                <a:spcPct val="10000"/>
              </a:spcBef>
            </a:pPr>
            <a:r>
              <a:rPr lang="zh-CN" altLang="en-US" b="1" dirty="0">
                <a:solidFill>
                  <a:srgbClr val="5C6F7B"/>
                </a:solidFill>
                <a:latin typeface="Arial" panose="020B0604020202020204" pitchFamily="34" charset="0"/>
              </a:rPr>
              <a:t>高</a:t>
            </a:r>
            <a:endParaRPr lang="nl-NL" altLang="en-US" b="1" dirty="0">
              <a:solidFill>
                <a:srgbClr val="5C6F7B"/>
              </a:solidFill>
              <a:latin typeface="Arial" panose="020B0604020202020204" pitchFamily="34" charset="0"/>
            </a:endParaRPr>
          </a:p>
        </p:txBody>
      </p:sp>
      <p:sp>
        <p:nvSpPr>
          <p:cNvPr id="1049255" name="Oval 2054"/>
          <p:cNvSpPr>
            <a:spLocks noChangeArrowheads="1"/>
          </p:cNvSpPr>
          <p:nvPr/>
        </p:nvSpPr>
        <p:spPr bwMode="auto">
          <a:xfrm rot="-5400000">
            <a:off x="3694113" y="1211262"/>
            <a:ext cx="1684338" cy="1655763"/>
          </a:xfrm>
          <a:prstGeom prst="ellipse">
            <a:avLst/>
          </a:prstGeom>
          <a:noFill/>
          <a:ln w="38100">
            <a:solidFill>
              <a:schemeClr val="tx1"/>
            </a:solidFill>
            <a:prstDash val="sysDot"/>
            <a:round/>
          </a:ln>
        </p:spPr>
        <p:txBody>
          <a:bodyPr wrap="none" anchor="ctr"/>
          <a:lstStyle/>
          <a:p>
            <a:pPr algn="ctr"/>
            <a:endParaRPr lang="nl-NL" altLang="en-US">
              <a:solidFill>
                <a:schemeClr val="bg2"/>
              </a:solidFill>
              <a:latin typeface="Times New Roman" panose="02020603050405020304" pitchFamily="18" charset="0"/>
            </a:endParaRPr>
          </a:p>
        </p:txBody>
      </p:sp>
      <p:sp>
        <p:nvSpPr>
          <p:cNvPr id="1049256" name="Oval 2054"/>
          <p:cNvSpPr>
            <a:spLocks noChangeArrowheads="1"/>
          </p:cNvSpPr>
          <p:nvPr/>
        </p:nvSpPr>
        <p:spPr bwMode="auto">
          <a:xfrm rot="-5400000">
            <a:off x="3693319" y="3588544"/>
            <a:ext cx="1685925" cy="1655763"/>
          </a:xfrm>
          <a:prstGeom prst="ellipse">
            <a:avLst/>
          </a:prstGeom>
          <a:noFill/>
          <a:ln w="38100">
            <a:solidFill>
              <a:schemeClr val="tx1"/>
            </a:solidFill>
            <a:prstDash val="sysDot"/>
            <a:round/>
          </a:ln>
        </p:spPr>
        <p:txBody>
          <a:bodyPr wrap="none" anchor="ctr"/>
          <a:lstStyle/>
          <a:p>
            <a:pPr algn="ctr"/>
            <a:endParaRPr lang="nl-NL" altLang="en-US">
              <a:solidFill>
                <a:schemeClr val="bg2"/>
              </a:solidFill>
              <a:latin typeface="Times New Roman" panose="02020603050405020304" pitchFamily="18" charset="0"/>
            </a:endParaRPr>
          </a:p>
        </p:txBody>
      </p:sp>
      <p:sp>
        <p:nvSpPr>
          <p:cNvPr id="1049257" name="Oval 2052"/>
          <p:cNvSpPr>
            <a:spLocks noChangeArrowheads="1"/>
          </p:cNvSpPr>
          <p:nvPr/>
        </p:nvSpPr>
        <p:spPr bwMode="auto">
          <a:xfrm>
            <a:off x="3895725" y="1412875"/>
            <a:ext cx="1252538" cy="1223963"/>
          </a:xfrm>
          <a:prstGeom prst="ellipse">
            <a:avLst/>
          </a:prstGeom>
          <a:noFill/>
          <a:ln w="38100">
            <a:solidFill>
              <a:srgbClr val="00B0F0"/>
            </a:solidFill>
            <a:prstDash val="sysDot"/>
            <a:round/>
          </a:ln>
        </p:spPr>
        <p:txBody>
          <a:bodyPr wrap="none" anchor="ctr"/>
          <a:lstStyle/>
          <a:p>
            <a:pPr algn="ctr" eaLnBrk="0" hangingPunct="0"/>
            <a:endParaRPr lang="en-US" altLang="en-US"/>
          </a:p>
        </p:txBody>
      </p:sp>
      <p:sp>
        <p:nvSpPr>
          <p:cNvPr id="1049258" name="Oval 2052"/>
          <p:cNvSpPr>
            <a:spLocks noChangeArrowheads="1"/>
          </p:cNvSpPr>
          <p:nvPr/>
        </p:nvSpPr>
        <p:spPr bwMode="auto">
          <a:xfrm>
            <a:off x="3895725" y="3789363"/>
            <a:ext cx="1252538" cy="1223962"/>
          </a:xfrm>
          <a:prstGeom prst="ellipse">
            <a:avLst/>
          </a:prstGeom>
          <a:noFill/>
          <a:ln w="38100">
            <a:solidFill>
              <a:srgbClr val="00B0F0"/>
            </a:solidFill>
            <a:prstDash val="sysDot"/>
            <a:round/>
          </a:ln>
        </p:spPr>
        <p:txBody>
          <a:bodyPr wrap="none" anchor="ctr"/>
          <a:lstStyle/>
          <a:p>
            <a:pPr algn="ctr" eaLnBrk="0" hangingPunct="0"/>
            <a:endParaRPr lang="en-US" altLang="en-US"/>
          </a:p>
        </p:txBody>
      </p:sp>
      <p:sp>
        <p:nvSpPr>
          <p:cNvPr id="1049259" name="Oval 2053"/>
          <p:cNvSpPr>
            <a:spLocks noChangeArrowheads="1"/>
          </p:cNvSpPr>
          <p:nvPr/>
        </p:nvSpPr>
        <p:spPr bwMode="auto">
          <a:xfrm>
            <a:off x="4140200" y="1631950"/>
            <a:ext cx="757238" cy="788988"/>
          </a:xfrm>
          <a:prstGeom prst="ellipse">
            <a:avLst/>
          </a:prstGeom>
          <a:noFill/>
          <a:ln w="38100">
            <a:solidFill>
              <a:schemeClr val="accent6"/>
            </a:solidFill>
            <a:prstDash val="sysDot"/>
            <a:round/>
          </a:ln>
        </p:spPr>
        <p:txBody>
          <a:bodyPr wrap="none" anchor="ctr"/>
          <a:lstStyle/>
          <a:p>
            <a:pPr algn="ctr" eaLnBrk="0" hangingPunct="0"/>
            <a:endParaRPr lang="en-GB">
              <a:cs typeface="Arial" panose="020B0604020202020204" pitchFamily="34" charset="0"/>
            </a:endParaRPr>
          </a:p>
        </p:txBody>
      </p:sp>
      <p:sp>
        <p:nvSpPr>
          <p:cNvPr id="1049260" name="Oval 2053"/>
          <p:cNvSpPr>
            <a:spLocks noChangeArrowheads="1"/>
          </p:cNvSpPr>
          <p:nvPr/>
        </p:nvSpPr>
        <p:spPr bwMode="auto">
          <a:xfrm>
            <a:off x="4140200" y="4005263"/>
            <a:ext cx="757238" cy="788987"/>
          </a:xfrm>
          <a:prstGeom prst="ellipse">
            <a:avLst/>
          </a:prstGeom>
          <a:noFill/>
          <a:ln w="38100">
            <a:solidFill>
              <a:schemeClr val="accent6"/>
            </a:solidFill>
            <a:prstDash val="sysDot"/>
            <a:round/>
          </a:ln>
        </p:spPr>
        <p:txBody>
          <a:bodyPr wrap="none" anchor="ctr"/>
          <a:lstStyle/>
          <a:p>
            <a:pPr algn="ctr" eaLnBrk="0" hangingPunct="0"/>
            <a:endParaRPr lang="en-GB">
              <a:cs typeface="Arial" panose="020B0604020202020204" pitchFamily="34" charset="0"/>
            </a:endParaRPr>
          </a:p>
        </p:txBody>
      </p:sp>
      <p:grpSp>
        <p:nvGrpSpPr>
          <p:cNvPr id="427" name="Group 11"/>
          <p:cNvGrpSpPr/>
          <p:nvPr/>
        </p:nvGrpSpPr>
        <p:grpSpPr bwMode="auto">
          <a:xfrm>
            <a:off x="3059113" y="5692775"/>
            <a:ext cx="3529012" cy="396240"/>
            <a:chOff x="493296" y="6105525"/>
            <a:chExt cx="4054440" cy="395704"/>
          </a:xfrm>
        </p:grpSpPr>
        <p:sp>
          <p:nvSpPr>
            <p:cNvPr id="1049261" name="Text Box 7"/>
            <p:cNvSpPr txBox="1">
              <a:spLocks noChangeArrowheads="1"/>
            </p:cNvSpPr>
            <p:nvPr/>
          </p:nvSpPr>
          <p:spPr bwMode="auto">
            <a:xfrm>
              <a:off x="493296" y="6105525"/>
              <a:ext cx="4054440" cy="395704"/>
            </a:xfrm>
            <a:prstGeom prst="rect">
              <a:avLst/>
            </a:prstGeom>
            <a:noFill/>
            <a:ln w="9525">
              <a:solidFill>
                <a:srgbClr val="002060"/>
              </a:solidFill>
              <a:miter lim="800000"/>
            </a:ln>
          </p:spPr>
          <p:txBody>
            <a:bodyPr>
              <a:spAutoFit/>
            </a:bodyPr>
            <a:lstStyle/>
            <a:p>
              <a:pPr eaLnBrk="0" hangingPunct="0"/>
              <a:r>
                <a:rPr lang="nl-NL" b="1" dirty="0">
                  <a:solidFill>
                    <a:srgbClr val="002060"/>
                  </a:solidFill>
                  <a:cs typeface="+mn-cs"/>
                </a:rPr>
                <a:t>Low    </a:t>
              </a:r>
              <a:r>
                <a:rPr lang="nl-NL" sz="1600" b="1" dirty="0">
                  <a:solidFill>
                    <a:srgbClr val="002060"/>
                  </a:solidFill>
                  <a:cs typeface="+mn-cs"/>
                </a:rPr>
                <a:t>    </a:t>
              </a:r>
              <a:r>
                <a:rPr lang="nl-NL" sz="1600" dirty="0">
                  <a:solidFill>
                    <a:srgbClr val="002060"/>
                  </a:solidFill>
                  <a:cs typeface="+mn-cs"/>
                </a:rPr>
                <a:t>  </a:t>
              </a:r>
              <a:r>
                <a:rPr lang="nl-NL" sz="1600" dirty="0">
                  <a:solidFill>
                    <a:schemeClr val="accent2"/>
                  </a:solidFill>
                  <a:cs typeface="+mn-cs"/>
                </a:rPr>
                <a:t> </a:t>
              </a:r>
              <a:r>
                <a:rPr lang="nl-NL" b="1" dirty="0">
                  <a:solidFill>
                    <a:srgbClr val="00B0F0"/>
                  </a:solidFill>
                  <a:cs typeface="+mn-cs"/>
                </a:rPr>
                <a:t>Medium</a:t>
              </a:r>
              <a:r>
                <a:rPr lang="nl-NL" b="1" dirty="0">
                  <a:solidFill>
                    <a:schemeClr val="accent2"/>
                  </a:solidFill>
                  <a:cs typeface="+mn-cs"/>
                </a:rPr>
                <a:t>       </a:t>
              </a:r>
              <a:r>
                <a:rPr lang="nl-NL" dirty="0">
                  <a:solidFill>
                    <a:schemeClr val="accent2"/>
                  </a:solidFill>
                  <a:cs typeface="+mn-cs"/>
                </a:rPr>
                <a:t> </a:t>
              </a:r>
              <a:r>
                <a:rPr lang="nl-NL" sz="1600" dirty="0">
                  <a:solidFill>
                    <a:schemeClr val="accent2"/>
                  </a:solidFill>
                  <a:cs typeface="+mn-cs"/>
                </a:rPr>
                <a:t>    </a:t>
              </a:r>
              <a:r>
                <a:rPr lang="nl-NL" b="1" dirty="0">
                  <a:solidFill>
                    <a:schemeClr val="accent6"/>
                  </a:solidFill>
                  <a:cs typeface="+mn-cs"/>
                </a:rPr>
                <a:t>High</a:t>
              </a:r>
            </a:p>
          </p:txBody>
        </p:sp>
        <p:sp>
          <p:nvSpPr>
            <p:cNvPr id="1049262" name="Oval 8"/>
            <p:cNvSpPr>
              <a:spLocks noChangeArrowheads="1"/>
            </p:cNvSpPr>
            <p:nvPr/>
          </p:nvSpPr>
          <p:spPr bwMode="auto">
            <a:xfrm>
              <a:off x="2759650" y="6145555"/>
              <a:ext cx="298762" cy="288076"/>
            </a:xfrm>
            <a:prstGeom prst="ellipse">
              <a:avLst/>
            </a:prstGeom>
            <a:noFill/>
            <a:ln w="38100">
              <a:solidFill>
                <a:srgbClr val="00B0F0"/>
              </a:solidFill>
              <a:prstDash val="sysDot"/>
              <a:round/>
            </a:ln>
          </p:spPr>
          <p:txBody>
            <a:bodyPr wrap="none" anchor="ctr"/>
            <a:lstStyle/>
            <a:p>
              <a:pPr algn="ctr" eaLnBrk="0" hangingPunct="0"/>
              <a:endParaRPr lang="nl-NL" altLang="en-US"/>
            </a:p>
          </p:txBody>
        </p:sp>
        <p:sp>
          <p:nvSpPr>
            <p:cNvPr id="1049263" name="Oval 9"/>
            <p:cNvSpPr>
              <a:spLocks noChangeArrowheads="1"/>
            </p:cNvSpPr>
            <p:nvPr/>
          </p:nvSpPr>
          <p:spPr bwMode="auto">
            <a:xfrm>
              <a:off x="1155389" y="6145476"/>
              <a:ext cx="322999" cy="288154"/>
            </a:xfrm>
            <a:prstGeom prst="ellipse">
              <a:avLst/>
            </a:prstGeom>
            <a:noFill/>
            <a:ln w="38100">
              <a:solidFill>
                <a:srgbClr val="002060"/>
              </a:solidFill>
              <a:prstDash val="sysDot"/>
              <a:round/>
            </a:ln>
          </p:spPr>
          <p:txBody>
            <a:bodyPr wrap="none" anchor="ctr"/>
            <a:lstStyle/>
            <a:p>
              <a:pPr algn="ctr" eaLnBrk="0" hangingPunct="0"/>
              <a:endParaRPr lang="nl-NL" altLang="en-US">
                <a:solidFill>
                  <a:srgbClr val="7030A0"/>
                </a:solidFill>
              </a:endParaRPr>
            </a:p>
          </p:txBody>
        </p:sp>
        <p:sp>
          <p:nvSpPr>
            <p:cNvPr id="1049264" name="Oval 17"/>
            <p:cNvSpPr>
              <a:spLocks noChangeArrowheads="1"/>
            </p:cNvSpPr>
            <p:nvPr/>
          </p:nvSpPr>
          <p:spPr bwMode="auto">
            <a:xfrm>
              <a:off x="3902090" y="6145159"/>
              <a:ext cx="315528" cy="288534"/>
            </a:xfrm>
            <a:prstGeom prst="ellipse">
              <a:avLst/>
            </a:prstGeom>
            <a:noFill/>
            <a:ln w="38100">
              <a:solidFill>
                <a:schemeClr val="accent6"/>
              </a:solidFill>
              <a:prstDash val="sysDot"/>
              <a:round/>
            </a:ln>
          </p:spPr>
          <p:txBody>
            <a:bodyPr wrap="none" anchor="ctr"/>
            <a:lstStyle/>
            <a:p>
              <a:pPr algn="ctr" eaLnBrk="0" hangingPunct="0"/>
              <a:endParaRPr lang="nl-NL" sz="1600">
                <a:cs typeface="Arial" panose="020B0604020202020204" pitchFamily="34" charset="0"/>
              </a:endParaRPr>
            </a:p>
          </p:txBody>
        </p:sp>
      </p:grpSp>
      <p:sp>
        <p:nvSpPr>
          <p:cNvPr id="1049265" name="Rectangle 24"/>
          <p:cNvSpPr>
            <a:spLocks noChangeArrowheads="1"/>
          </p:cNvSpPr>
          <p:nvPr/>
        </p:nvSpPr>
        <p:spPr bwMode="auto">
          <a:xfrm>
            <a:off x="107950" y="-26988"/>
            <a:ext cx="8575675" cy="781051"/>
          </a:xfrm>
          <a:prstGeom prst="rect">
            <a:avLst/>
          </a:prstGeom>
          <a:noFill/>
          <a:ln w="9525">
            <a:noFill/>
            <a:miter lim="800000"/>
          </a:ln>
        </p:spPr>
        <p:txBody>
          <a:bodyPr anchor="ctr"/>
          <a:lstStyle/>
          <a:p>
            <a:r>
              <a:rPr lang="zh-CN" altLang="en-US" sz="2800" dirty="0">
                <a:solidFill>
                  <a:schemeClr val="bg1"/>
                </a:solidFill>
                <a:latin typeface="Arial" panose="020B0604020202020204" pitchFamily="34" charset="0"/>
              </a:rPr>
              <a:t>纯视多焦点</a:t>
            </a:r>
            <a:endParaRPr lang="en-GB" altLang="en-US" sz="2800" dirty="0">
              <a:solidFill>
                <a:schemeClr val="bg1"/>
              </a:solidFill>
              <a:latin typeface="Arial" panose="020B0604020202020204" pitchFamily="34" charset="0"/>
            </a:endParaRPr>
          </a:p>
        </p:txBody>
      </p:sp>
      <p:sp>
        <p:nvSpPr>
          <p:cNvPr id="1049266" name="Text Box 13"/>
          <p:cNvSpPr txBox="1">
            <a:spLocks noChangeArrowheads="1"/>
          </p:cNvSpPr>
          <p:nvPr/>
        </p:nvSpPr>
        <p:spPr bwMode="auto">
          <a:xfrm>
            <a:off x="616712" y="3212301"/>
            <a:ext cx="2286000" cy="485140"/>
          </a:xfrm>
          <a:prstGeom prst="rect">
            <a:avLst/>
          </a:prstGeom>
          <a:noFill/>
          <a:ln w="9525">
            <a:noFill/>
            <a:miter lim="800000"/>
          </a:ln>
        </p:spPr>
        <p:txBody>
          <a:bodyPr>
            <a:spAutoFit/>
          </a:bodyPr>
          <a:lstStyle/>
          <a:p>
            <a:pPr algn="ctr" eaLnBrk="0" hangingPunct="0">
              <a:spcBef>
                <a:spcPct val="50000"/>
              </a:spcBef>
            </a:pPr>
            <a:r>
              <a:rPr lang="nl-NL" altLang="en-US" sz="2400" dirty="0">
                <a:solidFill>
                  <a:schemeClr val="bg1"/>
                </a:solidFill>
                <a:latin typeface="Times" pitchFamily="18" charset="0"/>
              </a:rPr>
              <a:t> </a:t>
            </a:r>
            <a:r>
              <a:rPr lang="zh-CN" altLang="en-US" dirty="0">
                <a:solidFill>
                  <a:srgbClr val="5C6F7B"/>
                </a:solidFill>
                <a:latin typeface="Arial" panose="020B0604020202020204" pitchFamily="34" charset="0"/>
              </a:rPr>
              <a:t>中央看近设计</a:t>
            </a:r>
            <a:endParaRPr lang="nl-NL" altLang="en-US" dirty="0">
              <a:solidFill>
                <a:srgbClr val="5C6F7B"/>
              </a:solidFill>
              <a:latin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13" name="Picture 7" descr="C:\Users\Suneet Eng\Desktop\B 99\Picture106.jpg"/>
          <p:cNvPicPr>
            <a:picLocks noChangeAspect="1" noChangeArrowheads="1"/>
          </p:cNvPicPr>
          <p:nvPr/>
        </p:nvPicPr>
        <p:blipFill>
          <a:blip r:embed="rId3" cstate="print"/>
          <a:srcRect/>
          <a:stretch>
            <a:fillRect/>
          </a:stretch>
        </p:blipFill>
        <p:spPr bwMode="auto">
          <a:xfrm>
            <a:off x="2619375" y="5127625"/>
            <a:ext cx="3322638" cy="755650"/>
          </a:xfrm>
          <a:prstGeom prst="rect">
            <a:avLst/>
          </a:prstGeom>
          <a:noFill/>
        </p:spPr>
      </p:pic>
      <p:pic>
        <p:nvPicPr>
          <p:cNvPr id="2097314" name="Picture 6" descr="C:\Users\Suneet Eng\Desktop\B 99\Picture105.jpg"/>
          <p:cNvPicPr>
            <a:picLocks noChangeAspect="1" noChangeArrowheads="1"/>
          </p:cNvPicPr>
          <p:nvPr/>
        </p:nvPicPr>
        <p:blipFill>
          <a:blip r:embed="rId4" cstate="print"/>
          <a:srcRect/>
          <a:stretch>
            <a:fillRect/>
          </a:stretch>
        </p:blipFill>
        <p:spPr bwMode="auto">
          <a:xfrm>
            <a:off x="6143636" y="3786190"/>
            <a:ext cx="2146300" cy="1243013"/>
          </a:xfrm>
          <a:prstGeom prst="rect">
            <a:avLst/>
          </a:prstGeom>
          <a:noFill/>
        </p:spPr>
      </p:pic>
      <p:pic>
        <p:nvPicPr>
          <p:cNvPr id="2097315" name="Picture 5" descr="C:\Users\Suneet Eng\Desktop\B 99\Picture104.jpg"/>
          <p:cNvPicPr>
            <a:picLocks noChangeAspect="1" noChangeArrowheads="1"/>
          </p:cNvPicPr>
          <p:nvPr/>
        </p:nvPicPr>
        <p:blipFill>
          <a:blip r:embed="rId5" cstate="print"/>
          <a:srcRect/>
          <a:stretch>
            <a:fillRect/>
          </a:stretch>
        </p:blipFill>
        <p:spPr bwMode="auto">
          <a:xfrm>
            <a:off x="3571868" y="3786190"/>
            <a:ext cx="1878012" cy="1262063"/>
          </a:xfrm>
          <a:prstGeom prst="rect">
            <a:avLst/>
          </a:prstGeom>
          <a:noFill/>
        </p:spPr>
      </p:pic>
      <p:pic>
        <p:nvPicPr>
          <p:cNvPr id="2097316" name="Picture 4" descr="C:\Users\Suneet Eng\Desktop\B 99\Picture103.jpg"/>
          <p:cNvPicPr>
            <a:picLocks noChangeAspect="1" noChangeArrowheads="1"/>
          </p:cNvPicPr>
          <p:nvPr/>
        </p:nvPicPr>
        <p:blipFill>
          <a:blip r:embed="rId6" cstate="print"/>
          <a:srcRect/>
          <a:stretch>
            <a:fillRect/>
          </a:stretch>
        </p:blipFill>
        <p:spPr bwMode="auto">
          <a:xfrm>
            <a:off x="714348" y="3786190"/>
            <a:ext cx="2030413" cy="1279525"/>
          </a:xfrm>
          <a:prstGeom prst="rect">
            <a:avLst/>
          </a:prstGeom>
          <a:noFill/>
        </p:spPr>
      </p:pic>
      <p:pic>
        <p:nvPicPr>
          <p:cNvPr id="2097317" name="Picture 3" descr="C:\Users\Suneet Eng\Desktop\B 99\Picture102.jpg"/>
          <p:cNvPicPr>
            <a:picLocks noChangeAspect="1" noChangeArrowheads="1"/>
          </p:cNvPicPr>
          <p:nvPr/>
        </p:nvPicPr>
        <p:blipFill>
          <a:blip r:embed="rId7" cstate="print"/>
          <a:srcRect/>
          <a:stretch>
            <a:fillRect/>
          </a:stretch>
        </p:blipFill>
        <p:spPr bwMode="auto">
          <a:xfrm>
            <a:off x="6000760" y="1000108"/>
            <a:ext cx="2382837" cy="2493963"/>
          </a:xfrm>
          <a:prstGeom prst="rect">
            <a:avLst/>
          </a:prstGeom>
          <a:noFill/>
        </p:spPr>
      </p:pic>
      <p:pic>
        <p:nvPicPr>
          <p:cNvPr id="2097318" name="Picture 2" descr="C:\Users\Suneet Eng\Desktop\B 99\Picture101.jpg"/>
          <p:cNvPicPr>
            <a:picLocks noChangeAspect="1" noChangeArrowheads="1"/>
          </p:cNvPicPr>
          <p:nvPr/>
        </p:nvPicPr>
        <p:blipFill>
          <a:blip r:embed="rId8" cstate="print"/>
          <a:srcRect/>
          <a:stretch>
            <a:fillRect/>
          </a:stretch>
        </p:blipFill>
        <p:spPr bwMode="auto">
          <a:xfrm>
            <a:off x="3357554" y="1071546"/>
            <a:ext cx="2316162" cy="2493962"/>
          </a:xfrm>
          <a:prstGeom prst="rect">
            <a:avLst/>
          </a:prstGeom>
          <a:noFill/>
        </p:spPr>
      </p:pic>
      <p:pic>
        <p:nvPicPr>
          <p:cNvPr id="2097319" name="Picture 1" descr="C:\Users\Suneet Eng\Desktop\B 99\Picture100.jpg"/>
          <p:cNvPicPr>
            <a:picLocks noChangeAspect="1" noChangeArrowheads="1"/>
          </p:cNvPicPr>
          <p:nvPr/>
        </p:nvPicPr>
        <p:blipFill>
          <a:blip r:embed="rId9" cstate="print"/>
          <a:srcRect/>
          <a:stretch>
            <a:fillRect/>
          </a:stretch>
        </p:blipFill>
        <p:spPr bwMode="auto">
          <a:xfrm>
            <a:off x="571472" y="1071546"/>
            <a:ext cx="2408238" cy="2457450"/>
          </a:xfrm>
          <a:prstGeom prst="rect">
            <a:avLst/>
          </a:prstGeom>
          <a:noFill/>
        </p:spPr>
      </p:pic>
      <p:sp>
        <p:nvSpPr>
          <p:cNvPr id="1049270" name="TextBox 4"/>
          <p:cNvSpPr txBox="1">
            <a:spLocks noChangeArrowheads="1"/>
          </p:cNvSpPr>
          <p:nvPr/>
        </p:nvSpPr>
        <p:spPr bwMode="auto">
          <a:xfrm>
            <a:off x="2411413" y="5876925"/>
            <a:ext cx="3954462" cy="261938"/>
          </a:xfrm>
          <a:prstGeom prst="rect">
            <a:avLst/>
          </a:prstGeom>
          <a:noFill/>
          <a:ln w="9525">
            <a:noFill/>
            <a:miter lim="800000"/>
          </a:ln>
        </p:spPr>
        <p:txBody>
          <a:bodyPr>
            <a:spAutoFit/>
          </a:bodyPr>
          <a:lstStyle/>
          <a:p>
            <a:pPr eaLnBrk="0" hangingPunct="0">
              <a:tabLst>
                <a:tab pos="1828800" algn="l"/>
                <a:tab pos="4000500" algn="l"/>
              </a:tabLst>
            </a:pPr>
            <a:r>
              <a:rPr lang="en-US" altLang="en-US" sz="1100" b="1">
                <a:solidFill>
                  <a:srgbClr val="002060"/>
                </a:solidFill>
                <a:ea typeface="ヒラギノ角ゴ Pro W3"/>
                <a:cs typeface="ヒラギノ角ゴ Pro W3"/>
              </a:rPr>
              <a:t>      +1.00D                   +1.25D to +2.00D             &gt;+2.00D</a:t>
            </a:r>
            <a:endParaRPr lang="en-US" altLang="en-US" sz="1200" b="1">
              <a:ea typeface="ヒラギノ角ゴ Pro W3"/>
              <a:cs typeface="ヒラギノ角ゴ Pro W3"/>
            </a:endParaRPr>
          </a:p>
        </p:txBody>
      </p:sp>
      <p:sp>
        <p:nvSpPr>
          <p:cNvPr id="1049271" name="Oval 25"/>
          <p:cNvSpPr>
            <a:spLocks noChangeArrowheads="1"/>
          </p:cNvSpPr>
          <p:nvPr/>
        </p:nvSpPr>
        <p:spPr bwMode="auto">
          <a:xfrm>
            <a:off x="1697038" y="6170613"/>
            <a:ext cx="914400" cy="914400"/>
          </a:xfrm>
          <a:prstGeom prst="ellipse">
            <a:avLst/>
          </a:prstGeom>
          <a:noFill/>
          <a:ln w="12700" algn="ctr">
            <a:noFill/>
            <a:round/>
          </a:ln>
        </p:spPr>
        <p:txBody>
          <a:bodyPr/>
          <a:lstStyle/>
          <a:p>
            <a:pPr algn="ctr" eaLnBrk="0" hangingPunct="0"/>
            <a:endParaRPr lang="en-US" altLang="en-US"/>
          </a:p>
        </p:txBody>
      </p:sp>
      <p:sp>
        <p:nvSpPr>
          <p:cNvPr id="1049272" name="Text Box 2"/>
          <p:cNvSpPr txBox="1">
            <a:spLocks noChangeArrowheads="1"/>
          </p:cNvSpPr>
          <p:nvPr/>
        </p:nvSpPr>
        <p:spPr bwMode="auto">
          <a:xfrm>
            <a:off x="827088" y="4652963"/>
            <a:ext cx="1627187"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低度下加</a:t>
            </a:r>
            <a:endParaRPr lang="nl-NL" altLang="en-US" sz="2000" b="1" dirty="0">
              <a:solidFill>
                <a:srgbClr val="5C6F7B"/>
              </a:solidFill>
              <a:latin typeface="Arial" panose="020B0604020202020204" pitchFamily="34" charset="0"/>
            </a:endParaRPr>
          </a:p>
        </p:txBody>
      </p:sp>
      <p:sp>
        <p:nvSpPr>
          <p:cNvPr id="1049273" name="Text Box 37"/>
          <p:cNvSpPr txBox="1">
            <a:spLocks noChangeArrowheads="1"/>
          </p:cNvSpPr>
          <p:nvPr/>
        </p:nvSpPr>
        <p:spPr bwMode="auto">
          <a:xfrm>
            <a:off x="3635375" y="4652963"/>
            <a:ext cx="1719263"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中度下加</a:t>
            </a:r>
            <a:endParaRPr lang="nl-NL" altLang="en-US" sz="2000" b="1" dirty="0">
              <a:solidFill>
                <a:srgbClr val="5C6F7B"/>
              </a:solidFill>
              <a:latin typeface="Arial" panose="020B0604020202020204" pitchFamily="34" charset="0"/>
            </a:endParaRPr>
          </a:p>
        </p:txBody>
      </p:sp>
      <p:sp>
        <p:nvSpPr>
          <p:cNvPr id="1049274" name="Text Box 39"/>
          <p:cNvSpPr txBox="1">
            <a:spLocks noChangeArrowheads="1"/>
          </p:cNvSpPr>
          <p:nvPr/>
        </p:nvSpPr>
        <p:spPr bwMode="auto">
          <a:xfrm>
            <a:off x="6516688" y="4652963"/>
            <a:ext cx="1414462"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高度下加</a:t>
            </a:r>
            <a:endParaRPr lang="nl-NL" altLang="en-US" sz="2000" b="1" dirty="0">
              <a:solidFill>
                <a:srgbClr val="5C6F7B"/>
              </a:solidFill>
              <a:latin typeface="Arial" panose="020B0604020202020204" pitchFamily="34" charset="0"/>
            </a:endParaRPr>
          </a:p>
        </p:txBody>
      </p:sp>
      <p:sp>
        <p:nvSpPr>
          <p:cNvPr id="1049275" name="Rectangle 16"/>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en-GB" altLang="en-US" sz="2800" dirty="0">
                <a:solidFill>
                  <a:schemeClr val="bg1"/>
                </a:solidFill>
                <a:latin typeface="Arial" panose="020B0604020202020204" pitchFamily="34" charset="0"/>
              </a:rPr>
              <a:t>AIR OPTIX Aqua </a:t>
            </a:r>
            <a:r>
              <a:rPr lang="zh-CN" altLang="en-US" sz="2800" dirty="0">
                <a:solidFill>
                  <a:schemeClr val="bg1"/>
                </a:solidFill>
                <a:latin typeface="Arial" panose="020B0604020202020204" pitchFamily="34" charset="0"/>
              </a:rPr>
              <a:t>多焦点</a:t>
            </a:r>
            <a:endParaRPr lang="en-US" altLang="en-US" sz="2800" dirty="0">
              <a:solidFill>
                <a:schemeClr val="bg1"/>
              </a:solidFill>
              <a:latin typeface="Arial" panose="020B0604020202020204" pitchFamily="34" charset="0"/>
            </a:endParaRPr>
          </a:p>
        </p:txBody>
      </p:sp>
      <p:sp>
        <p:nvSpPr>
          <p:cNvPr id="1049276" name="Text Box 13"/>
          <p:cNvSpPr txBox="1">
            <a:spLocks noChangeArrowheads="1"/>
          </p:cNvSpPr>
          <p:nvPr/>
        </p:nvSpPr>
        <p:spPr bwMode="auto">
          <a:xfrm>
            <a:off x="458761" y="5419725"/>
            <a:ext cx="2286000" cy="485139"/>
          </a:xfrm>
          <a:prstGeom prst="rect">
            <a:avLst/>
          </a:prstGeom>
          <a:noFill/>
          <a:ln w="9525">
            <a:noFill/>
            <a:miter lim="800000"/>
          </a:ln>
        </p:spPr>
        <p:txBody>
          <a:bodyPr>
            <a:spAutoFit/>
          </a:bodyPr>
          <a:lstStyle/>
          <a:p>
            <a:pPr algn="ctr" eaLnBrk="0" hangingPunct="0">
              <a:spcBef>
                <a:spcPct val="50000"/>
              </a:spcBef>
            </a:pPr>
            <a:r>
              <a:rPr lang="nl-NL" altLang="en-US" sz="2400" dirty="0">
                <a:solidFill>
                  <a:schemeClr val="bg1"/>
                </a:solidFill>
                <a:latin typeface="Times" pitchFamily="18" charset="0"/>
              </a:rPr>
              <a:t> </a:t>
            </a:r>
            <a:r>
              <a:rPr lang="zh-CN" altLang="en-US" dirty="0">
                <a:solidFill>
                  <a:srgbClr val="5C6F7B"/>
                </a:solidFill>
                <a:latin typeface="Arial" panose="020B0604020202020204" pitchFamily="34" charset="0"/>
              </a:rPr>
              <a:t>中央看近设计</a:t>
            </a:r>
            <a:endParaRPr lang="nl-NL" altLang="en-US" dirty="0">
              <a:solidFill>
                <a:srgbClr val="5C6F7B"/>
              </a:solidFill>
              <a:latin typeface="Arial" panose="020B0604020202020204" pitchFamily="34" charset="0"/>
            </a:endParaRPr>
          </a:p>
        </p:txBody>
      </p:sp>
    </p:spTree>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20" name="Picture 2" descr="C:\Users\Suneet Eng\Desktop\B 99\Picture108.jpg"/>
          <p:cNvPicPr>
            <a:picLocks noChangeAspect="1" noChangeArrowheads="1"/>
          </p:cNvPicPr>
          <p:nvPr/>
        </p:nvPicPr>
        <p:blipFill>
          <a:blip r:embed="rId3" cstate="print"/>
          <a:srcRect/>
          <a:stretch>
            <a:fillRect/>
          </a:stretch>
        </p:blipFill>
        <p:spPr bwMode="auto">
          <a:xfrm>
            <a:off x="4643438" y="1428736"/>
            <a:ext cx="3919538" cy="3035300"/>
          </a:xfrm>
          <a:prstGeom prst="rect">
            <a:avLst/>
          </a:prstGeom>
          <a:noFill/>
        </p:spPr>
      </p:pic>
      <p:pic>
        <p:nvPicPr>
          <p:cNvPr id="2097321" name="Picture 1" descr="C:\Users\Suneet Eng\Desktop\B 99\Picture107.jpg"/>
          <p:cNvPicPr>
            <a:picLocks noChangeAspect="1" noChangeArrowheads="1"/>
          </p:cNvPicPr>
          <p:nvPr/>
        </p:nvPicPr>
        <p:blipFill>
          <a:blip r:embed="rId4" cstate="print"/>
          <a:srcRect/>
          <a:stretch>
            <a:fillRect/>
          </a:stretch>
        </p:blipFill>
        <p:spPr bwMode="auto">
          <a:xfrm>
            <a:off x="357158" y="1428736"/>
            <a:ext cx="4187826" cy="3041650"/>
          </a:xfrm>
          <a:prstGeom prst="rect">
            <a:avLst/>
          </a:prstGeom>
          <a:noFill/>
        </p:spPr>
      </p:pic>
      <p:sp>
        <p:nvSpPr>
          <p:cNvPr id="1049281" name="Text Box 2"/>
          <p:cNvSpPr txBox="1">
            <a:spLocks noChangeArrowheads="1"/>
          </p:cNvSpPr>
          <p:nvPr/>
        </p:nvSpPr>
        <p:spPr bwMode="auto">
          <a:xfrm>
            <a:off x="1298973" y="4620738"/>
            <a:ext cx="1897381" cy="751838"/>
          </a:xfrm>
          <a:prstGeom prst="rect">
            <a:avLst/>
          </a:prstGeom>
          <a:noFill/>
          <a:ln w="9525">
            <a:noFill/>
            <a:miter lim="800000"/>
          </a:ln>
        </p:spPr>
        <p:txBody>
          <a:bodyPr wrap="none" anchor="ctr">
            <a:spAutoFit/>
          </a:bodyPr>
          <a:lstStyle/>
          <a:p>
            <a:pPr algn="ctr" eaLnBrk="0" hangingPunct="0"/>
            <a:r>
              <a:rPr lang="zh-CN" altLang="en-US" sz="2000" b="1" dirty="0">
                <a:solidFill>
                  <a:srgbClr val="5C6F7B"/>
                </a:solidFill>
                <a:latin typeface="Arial" panose="020B0604020202020204" pitchFamily="34" charset="0"/>
              </a:rPr>
              <a:t>暗光</a:t>
            </a:r>
            <a:r>
              <a:rPr lang="en-GB" altLang="en-US" sz="2000" b="1" dirty="0">
                <a:solidFill>
                  <a:srgbClr val="5C6F7B"/>
                </a:solidFill>
                <a:latin typeface="Arial" panose="020B0604020202020204" pitchFamily="34" charset="0"/>
              </a:rPr>
              <a:t>:  </a:t>
            </a:r>
            <a:r>
              <a:rPr lang="zh-CN" altLang="en-US" sz="2000" b="1" dirty="0">
                <a:solidFill>
                  <a:srgbClr val="5C6F7B"/>
                </a:solidFill>
                <a:latin typeface="Arial" panose="020B0604020202020204" pitchFamily="34" charset="0"/>
              </a:rPr>
              <a:t>看远为主</a:t>
            </a:r>
            <a:endParaRPr lang="en-GB" altLang="en-US" sz="2000" dirty="0">
              <a:solidFill>
                <a:srgbClr val="5C6F7B"/>
              </a:solidFill>
              <a:latin typeface="Arial" panose="020B0604020202020204" pitchFamily="34" charset="0"/>
            </a:endParaRPr>
          </a:p>
          <a:p>
            <a:pPr algn="ctr" eaLnBrk="0" hangingPunct="0"/>
            <a:r>
              <a:rPr lang="zh-CN" altLang="en-US" sz="2000" dirty="0">
                <a:solidFill>
                  <a:srgbClr val="5C6F7B"/>
                </a:solidFill>
                <a:latin typeface="Arial" panose="020B0604020202020204" pitchFamily="34" charset="0"/>
              </a:rPr>
              <a:t>比例</a:t>
            </a:r>
            <a:r>
              <a:rPr lang="en-GB"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远</a:t>
            </a:r>
            <a:r>
              <a:rPr lang="en-GB" altLang="en-US" sz="2000" dirty="0">
                <a:solidFill>
                  <a:srgbClr val="5C6F7B"/>
                </a:solidFill>
                <a:latin typeface="Arial" panose="020B0604020202020204" pitchFamily="34" charset="0"/>
              </a:rPr>
              <a:t> &gt;&gt; </a:t>
            </a:r>
            <a:r>
              <a:rPr lang="zh-CN" altLang="en-US" sz="2000" dirty="0">
                <a:solidFill>
                  <a:srgbClr val="5C6F7B"/>
                </a:solidFill>
                <a:latin typeface="Arial" panose="020B0604020202020204" pitchFamily="34" charset="0"/>
              </a:rPr>
              <a:t>近</a:t>
            </a:r>
            <a:endParaRPr lang="en-GB" altLang="en-US" sz="2000" dirty="0">
              <a:solidFill>
                <a:srgbClr val="5C6F7B"/>
              </a:solidFill>
              <a:latin typeface="Arial" panose="020B0604020202020204" pitchFamily="34" charset="0"/>
            </a:endParaRPr>
          </a:p>
        </p:txBody>
      </p:sp>
      <p:sp>
        <p:nvSpPr>
          <p:cNvPr id="1049282" name="Oval 4"/>
          <p:cNvSpPr>
            <a:spLocks noChangeArrowheads="1"/>
          </p:cNvSpPr>
          <p:nvPr/>
        </p:nvSpPr>
        <p:spPr bwMode="auto">
          <a:xfrm>
            <a:off x="1957388" y="2255838"/>
            <a:ext cx="1008062" cy="1096962"/>
          </a:xfrm>
          <a:prstGeom prst="ellipse">
            <a:avLst/>
          </a:prstGeom>
          <a:gradFill rotWithShape="0">
            <a:gsLst>
              <a:gs pos="0">
                <a:srgbClr val="777777"/>
              </a:gs>
              <a:gs pos="100000">
                <a:srgbClr val="050505"/>
              </a:gs>
            </a:gsLst>
            <a:path path="shape">
              <a:fillToRect l="50000" t="50000" r="50000" b="50000"/>
            </a:path>
          </a:gradFill>
          <a:ln w="9525">
            <a:solidFill>
              <a:srgbClr val="050505"/>
            </a:solidFill>
            <a:round/>
          </a:ln>
        </p:spPr>
        <p:txBody>
          <a:bodyPr wrap="none" anchor="ctr"/>
          <a:lstStyle/>
          <a:p>
            <a:pPr algn="ctr" eaLnBrk="0" hangingPunct="0"/>
            <a:endParaRPr lang="en-US" altLang="en-US"/>
          </a:p>
        </p:txBody>
      </p:sp>
      <p:sp>
        <p:nvSpPr>
          <p:cNvPr id="1049283" name="Text Box 5"/>
          <p:cNvSpPr txBox="1">
            <a:spLocks noChangeArrowheads="1"/>
          </p:cNvSpPr>
          <p:nvPr/>
        </p:nvSpPr>
        <p:spPr bwMode="auto">
          <a:xfrm>
            <a:off x="2206625" y="2595880"/>
            <a:ext cx="525463" cy="421640"/>
          </a:xfrm>
          <a:prstGeom prst="rect">
            <a:avLst/>
          </a:prstGeom>
          <a:noFill/>
          <a:ln w="9525">
            <a:noFill/>
            <a:miter lim="800000"/>
          </a:ln>
        </p:spPr>
        <p:txBody>
          <a:bodyPr anchor="ctr">
            <a:spAutoFit/>
          </a:bodyPr>
          <a:lstStyle/>
          <a:p>
            <a:pPr algn="ctr" eaLnBrk="0" hangingPunct="0">
              <a:spcBef>
                <a:spcPct val="50000"/>
              </a:spcBef>
            </a:pPr>
            <a:r>
              <a:rPr lang="en-GB" altLang="en-US" sz="2000">
                <a:solidFill>
                  <a:schemeClr val="bg1"/>
                </a:solidFill>
              </a:rPr>
              <a:t>CN</a:t>
            </a:r>
          </a:p>
        </p:txBody>
      </p:sp>
      <p:sp>
        <p:nvSpPr>
          <p:cNvPr id="1049284" name="Text Box 8"/>
          <p:cNvSpPr txBox="1">
            <a:spLocks noChangeArrowheads="1"/>
          </p:cNvSpPr>
          <p:nvPr/>
        </p:nvSpPr>
        <p:spPr bwMode="auto">
          <a:xfrm>
            <a:off x="6411913" y="2564924"/>
            <a:ext cx="487679" cy="421640"/>
          </a:xfrm>
          <a:prstGeom prst="rect">
            <a:avLst/>
          </a:prstGeom>
          <a:noFill/>
          <a:ln w="9525">
            <a:noFill/>
            <a:miter lim="800000"/>
          </a:ln>
        </p:spPr>
        <p:txBody>
          <a:bodyPr wrap="none" anchor="ctr">
            <a:spAutoFit/>
          </a:bodyPr>
          <a:lstStyle/>
          <a:p>
            <a:pPr algn="ctr" eaLnBrk="0" hangingPunct="0">
              <a:spcBef>
                <a:spcPct val="50000"/>
              </a:spcBef>
            </a:pPr>
            <a:r>
              <a:rPr lang="en-GB" altLang="en-US" sz="2000">
                <a:solidFill>
                  <a:schemeClr val="bg1"/>
                </a:solidFill>
              </a:rPr>
              <a:t>CN</a:t>
            </a:r>
          </a:p>
        </p:txBody>
      </p:sp>
      <p:sp>
        <p:nvSpPr>
          <p:cNvPr id="1049285" name="Text Box 9"/>
          <p:cNvSpPr txBox="1">
            <a:spLocks noChangeArrowheads="1"/>
          </p:cNvSpPr>
          <p:nvPr/>
        </p:nvSpPr>
        <p:spPr bwMode="auto">
          <a:xfrm>
            <a:off x="5802234" y="4653281"/>
            <a:ext cx="1897380" cy="751838"/>
          </a:xfrm>
          <a:prstGeom prst="rect">
            <a:avLst/>
          </a:prstGeom>
          <a:noFill/>
          <a:ln w="9525">
            <a:noFill/>
            <a:miter lim="800000"/>
          </a:ln>
        </p:spPr>
        <p:txBody>
          <a:bodyPr wrap="none" anchor="ctr">
            <a:spAutoFit/>
          </a:bodyPr>
          <a:lstStyle/>
          <a:p>
            <a:pPr algn="ctr" eaLnBrk="0" hangingPunct="0"/>
            <a:r>
              <a:rPr lang="zh-CN" altLang="en-US" sz="2000" b="1" dirty="0">
                <a:solidFill>
                  <a:srgbClr val="5C6F7B"/>
                </a:solidFill>
                <a:latin typeface="Arial" panose="020B0604020202020204" pitchFamily="34" charset="0"/>
              </a:rPr>
              <a:t>亮光</a:t>
            </a:r>
            <a:r>
              <a:rPr lang="en-GB" altLang="en-US" sz="2000" b="1"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看近为主</a:t>
            </a:r>
            <a:endParaRPr lang="en-GB" altLang="en-US" sz="2000" dirty="0">
              <a:solidFill>
                <a:srgbClr val="5C6F7B"/>
              </a:solidFill>
              <a:latin typeface="Arial" panose="020B0604020202020204" pitchFamily="34" charset="0"/>
            </a:endParaRPr>
          </a:p>
          <a:p>
            <a:pPr algn="ctr" eaLnBrk="0" hangingPunct="0"/>
            <a:r>
              <a:rPr lang="zh-CN" altLang="en-US" sz="2000" dirty="0">
                <a:solidFill>
                  <a:srgbClr val="5C6F7B"/>
                </a:solidFill>
                <a:latin typeface="Arial" panose="020B0604020202020204" pitchFamily="34" charset="0"/>
              </a:rPr>
              <a:t>比例</a:t>
            </a:r>
            <a:r>
              <a:rPr lang="en-GB"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远</a:t>
            </a:r>
            <a:r>
              <a:rPr lang="en-GB" altLang="en-US" sz="2000" dirty="0">
                <a:solidFill>
                  <a:srgbClr val="5C6F7B"/>
                </a:solidFill>
                <a:latin typeface="Arial" panose="020B0604020202020204" pitchFamily="34" charset="0"/>
              </a:rPr>
              <a:t> &lt;&lt; </a:t>
            </a:r>
            <a:r>
              <a:rPr lang="zh-CN" altLang="en-US" sz="2000" dirty="0">
                <a:solidFill>
                  <a:srgbClr val="5C6F7B"/>
                </a:solidFill>
                <a:latin typeface="Arial" panose="020B0604020202020204" pitchFamily="34" charset="0"/>
              </a:rPr>
              <a:t>近</a:t>
            </a:r>
            <a:endParaRPr lang="en-GB" altLang="en-US" sz="2000" dirty="0">
              <a:solidFill>
                <a:srgbClr val="5C6F7B"/>
              </a:solidFill>
              <a:latin typeface="Arial" panose="020B0604020202020204" pitchFamily="34" charset="0"/>
            </a:endParaRPr>
          </a:p>
        </p:txBody>
      </p:sp>
      <p:sp>
        <p:nvSpPr>
          <p:cNvPr id="1049286" name="Rectangle 11"/>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有效瞳孔直径</a:t>
            </a:r>
            <a:endParaRPr lang="en-US" altLang="en-US" sz="2800" dirty="0">
              <a:solidFill>
                <a:schemeClr val="bg1"/>
              </a:solidFill>
              <a:latin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22" name="Picture 6" descr="C:\Users\Suneet Eng\Desktop\B 99\Picture114.jpg"/>
          <p:cNvPicPr>
            <a:picLocks noChangeAspect="1" noChangeArrowheads="1"/>
          </p:cNvPicPr>
          <p:nvPr/>
        </p:nvPicPr>
        <p:blipFill>
          <a:blip r:embed="rId3" cstate="print"/>
          <a:srcRect/>
          <a:stretch>
            <a:fillRect/>
          </a:stretch>
        </p:blipFill>
        <p:spPr bwMode="auto">
          <a:xfrm>
            <a:off x="6286512" y="3643314"/>
            <a:ext cx="2292350" cy="1195388"/>
          </a:xfrm>
          <a:prstGeom prst="rect">
            <a:avLst/>
          </a:prstGeom>
          <a:noFill/>
        </p:spPr>
      </p:pic>
      <p:pic>
        <p:nvPicPr>
          <p:cNvPr id="2097323" name="Picture 5" descr="C:\Users\Suneet Eng\Desktop\B 99\Picture113.jpg"/>
          <p:cNvPicPr>
            <a:picLocks noChangeAspect="1" noChangeArrowheads="1"/>
          </p:cNvPicPr>
          <p:nvPr/>
        </p:nvPicPr>
        <p:blipFill>
          <a:blip r:embed="rId4" cstate="print"/>
          <a:srcRect/>
          <a:stretch>
            <a:fillRect/>
          </a:stretch>
        </p:blipFill>
        <p:spPr bwMode="auto">
          <a:xfrm>
            <a:off x="3428992" y="3643314"/>
            <a:ext cx="2382838" cy="1200150"/>
          </a:xfrm>
          <a:prstGeom prst="rect">
            <a:avLst/>
          </a:prstGeom>
          <a:noFill/>
        </p:spPr>
      </p:pic>
      <p:pic>
        <p:nvPicPr>
          <p:cNvPr id="2097324" name="Picture 4" descr="C:\Users\Suneet Eng\Desktop\B 99\Picture112.jpg"/>
          <p:cNvPicPr>
            <a:picLocks noChangeAspect="1" noChangeArrowheads="1"/>
          </p:cNvPicPr>
          <p:nvPr/>
        </p:nvPicPr>
        <p:blipFill>
          <a:blip r:embed="rId5" cstate="print"/>
          <a:srcRect/>
          <a:stretch>
            <a:fillRect/>
          </a:stretch>
        </p:blipFill>
        <p:spPr bwMode="auto">
          <a:xfrm>
            <a:off x="642910" y="3643314"/>
            <a:ext cx="2309813" cy="1195387"/>
          </a:xfrm>
          <a:prstGeom prst="rect">
            <a:avLst/>
          </a:prstGeom>
          <a:noFill/>
        </p:spPr>
      </p:pic>
      <p:pic>
        <p:nvPicPr>
          <p:cNvPr id="2097325" name="Picture 3" descr="C:\Users\Suneet Eng\Desktop\B 99\Picture111.jpg"/>
          <p:cNvPicPr>
            <a:picLocks noChangeAspect="1" noChangeArrowheads="1"/>
          </p:cNvPicPr>
          <p:nvPr/>
        </p:nvPicPr>
        <p:blipFill>
          <a:blip r:embed="rId6" cstate="print"/>
          <a:srcRect/>
          <a:stretch>
            <a:fillRect/>
          </a:stretch>
        </p:blipFill>
        <p:spPr bwMode="auto">
          <a:xfrm>
            <a:off x="6357950" y="1071546"/>
            <a:ext cx="2176462" cy="2206625"/>
          </a:xfrm>
          <a:prstGeom prst="rect">
            <a:avLst/>
          </a:prstGeom>
          <a:noFill/>
        </p:spPr>
      </p:pic>
      <p:pic>
        <p:nvPicPr>
          <p:cNvPr id="2097326" name="Picture 2" descr="C:\Users\Suneet Eng\Desktop\B 99\Picture110.jpg"/>
          <p:cNvPicPr>
            <a:picLocks noChangeAspect="1" noChangeArrowheads="1"/>
          </p:cNvPicPr>
          <p:nvPr/>
        </p:nvPicPr>
        <p:blipFill>
          <a:blip r:embed="rId7" cstate="print"/>
          <a:srcRect/>
          <a:stretch>
            <a:fillRect/>
          </a:stretch>
        </p:blipFill>
        <p:spPr bwMode="auto">
          <a:xfrm>
            <a:off x="3500430" y="1142984"/>
            <a:ext cx="2266950" cy="2182813"/>
          </a:xfrm>
          <a:prstGeom prst="rect">
            <a:avLst/>
          </a:prstGeom>
          <a:noFill/>
        </p:spPr>
      </p:pic>
      <p:pic>
        <p:nvPicPr>
          <p:cNvPr id="2097327" name="Picture 1" descr="C:\Users\Suneet Eng\Desktop\B 99\Picture109.jpg"/>
          <p:cNvPicPr>
            <a:picLocks noChangeAspect="1" noChangeArrowheads="1"/>
          </p:cNvPicPr>
          <p:nvPr/>
        </p:nvPicPr>
        <p:blipFill>
          <a:blip r:embed="rId8" cstate="print"/>
          <a:srcRect/>
          <a:stretch>
            <a:fillRect/>
          </a:stretch>
        </p:blipFill>
        <p:spPr bwMode="auto">
          <a:xfrm>
            <a:off x="785786" y="1142984"/>
            <a:ext cx="2255838" cy="2230437"/>
          </a:xfrm>
          <a:prstGeom prst="rect">
            <a:avLst/>
          </a:prstGeom>
          <a:noFill/>
        </p:spPr>
      </p:pic>
      <p:pic>
        <p:nvPicPr>
          <p:cNvPr id="2097328" name="Picture 4"/>
          <p:cNvPicPr>
            <a:picLocks noChangeAspect="1" noChangeArrowheads="1"/>
          </p:cNvPicPr>
          <p:nvPr/>
        </p:nvPicPr>
        <p:blipFill>
          <a:blip r:embed="rId9" cstate="print"/>
          <a:srcRect l="12099" t="63618" r="36259" b="10514"/>
          <a:stretch>
            <a:fillRect/>
          </a:stretch>
        </p:blipFill>
        <p:spPr bwMode="auto">
          <a:xfrm>
            <a:off x="3132138" y="5157788"/>
            <a:ext cx="2808287" cy="935037"/>
          </a:xfrm>
          <a:prstGeom prst="rect">
            <a:avLst/>
          </a:prstGeom>
          <a:ln>
            <a:noFill/>
          </a:ln>
          <a:effectLst>
            <a:outerShdw blurRad="292100" dist="139700" dir="2700000" algn="tl" rotWithShape="0">
              <a:srgbClr val="333333">
                <a:alpha val="65000"/>
              </a:srgbClr>
            </a:outerShdw>
          </a:effectLst>
        </p:spPr>
      </p:pic>
      <p:sp>
        <p:nvSpPr>
          <p:cNvPr id="1049290" name="Text Box 2"/>
          <p:cNvSpPr txBox="1">
            <a:spLocks noChangeArrowheads="1"/>
          </p:cNvSpPr>
          <p:nvPr/>
        </p:nvSpPr>
        <p:spPr bwMode="auto">
          <a:xfrm>
            <a:off x="966788" y="5364163"/>
            <a:ext cx="1733550" cy="396240"/>
          </a:xfrm>
          <a:prstGeom prst="rect">
            <a:avLst/>
          </a:prstGeom>
          <a:noFill/>
          <a:ln w="9525">
            <a:noFill/>
            <a:miter lim="800000"/>
          </a:ln>
        </p:spPr>
        <p:txBody>
          <a:bodyPr>
            <a:spAutoFit/>
          </a:bodyPr>
          <a:lstStyle/>
          <a:p>
            <a:pPr algn="ctr" eaLnBrk="0" hangingPunct="0">
              <a:spcBef>
                <a:spcPct val="10000"/>
              </a:spcBef>
            </a:pPr>
            <a:r>
              <a:rPr lang="zh-CN" altLang="en-US" b="1" dirty="0">
                <a:solidFill>
                  <a:srgbClr val="5C6F7B"/>
                </a:solidFill>
                <a:latin typeface="Arial" panose="020B0604020202020204" pitchFamily="34" charset="0"/>
              </a:rPr>
              <a:t>设计</a:t>
            </a:r>
            <a:endParaRPr lang="nl-NL" altLang="en-US" b="1" dirty="0">
              <a:solidFill>
                <a:srgbClr val="5C6F7B"/>
              </a:solidFill>
              <a:latin typeface="Arial" panose="020B0604020202020204" pitchFamily="34" charset="0"/>
            </a:endParaRPr>
          </a:p>
        </p:txBody>
      </p:sp>
      <p:sp>
        <p:nvSpPr>
          <p:cNvPr id="1049291" name="Rectangle 14"/>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en-GB" altLang="en-US" sz="2800" dirty="0">
                <a:solidFill>
                  <a:schemeClr val="bg1"/>
                </a:solidFill>
                <a:latin typeface="Arial" panose="020B0604020202020204" pitchFamily="34" charset="0"/>
              </a:rPr>
              <a:t>ACUVUE </a:t>
            </a:r>
            <a:r>
              <a:rPr lang="en-GB" altLang="en-US" sz="2800" dirty="0" err="1">
                <a:solidFill>
                  <a:schemeClr val="bg1"/>
                </a:solidFill>
                <a:latin typeface="Arial" panose="020B0604020202020204" pitchFamily="34" charset="0"/>
              </a:rPr>
              <a:t>Oasys</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老视镜</a:t>
            </a:r>
            <a:endParaRPr lang="en-US" altLang="en-US" sz="2800" dirty="0">
              <a:solidFill>
                <a:schemeClr val="bg1"/>
              </a:solidFill>
              <a:latin typeface="Arial" panose="020B0604020202020204" pitchFamily="34" charset="0"/>
            </a:endParaRPr>
          </a:p>
        </p:txBody>
      </p:sp>
      <p:sp>
        <p:nvSpPr>
          <p:cNvPr id="1049292" name="Text Box 2"/>
          <p:cNvSpPr txBox="1">
            <a:spLocks noChangeArrowheads="1"/>
          </p:cNvSpPr>
          <p:nvPr/>
        </p:nvSpPr>
        <p:spPr bwMode="auto">
          <a:xfrm>
            <a:off x="872778" y="4414690"/>
            <a:ext cx="1627187"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低度下加</a:t>
            </a:r>
            <a:endParaRPr lang="nl-NL" altLang="en-US" sz="2000" b="1" dirty="0">
              <a:solidFill>
                <a:srgbClr val="5C6F7B"/>
              </a:solidFill>
              <a:latin typeface="Arial" panose="020B0604020202020204" pitchFamily="34" charset="0"/>
            </a:endParaRPr>
          </a:p>
        </p:txBody>
      </p:sp>
      <p:sp>
        <p:nvSpPr>
          <p:cNvPr id="1049293" name="Text Box 2"/>
          <p:cNvSpPr txBox="1">
            <a:spLocks noChangeArrowheads="1"/>
          </p:cNvSpPr>
          <p:nvPr/>
        </p:nvSpPr>
        <p:spPr bwMode="auto">
          <a:xfrm>
            <a:off x="3820311" y="4414690"/>
            <a:ext cx="1627187"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中度下加</a:t>
            </a:r>
            <a:endParaRPr lang="nl-NL" altLang="en-US" sz="2000" b="1" dirty="0">
              <a:solidFill>
                <a:srgbClr val="5C6F7B"/>
              </a:solidFill>
              <a:latin typeface="Arial" panose="020B0604020202020204" pitchFamily="34" charset="0"/>
            </a:endParaRPr>
          </a:p>
        </p:txBody>
      </p:sp>
      <p:sp>
        <p:nvSpPr>
          <p:cNvPr id="1049294" name="Text Box 2"/>
          <p:cNvSpPr txBox="1">
            <a:spLocks noChangeArrowheads="1"/>
          </p:cNvSpPr>
          <p:nvPr/>
        </p:nvSpPr>
        <p:spPr bwMode="auto">
          <a:xfrm>
            <a:off x="6644035" y="4414690"/>
            <a:ext cx="1627187" cy="400050"/>
          </a:xfrm>
          <a:prstGeom prst="rect">
            <a:avLst/>
          </a:prstGeom>
          <a:noFill/>
          <a:ln w="9525">
            <a:noFill/>
            <a:miter lim="800000"/>
          </a:ln>
        </p:spPr>
        <p:txBody>
          <a:bodyPr>
            <a:spAutoFit/>
          </a:bodyPr>
          <a:lstStyle/>
          <a:p>
            <a:pPr algn="ctr" eaLnBrk="0" hangingPunct="0">
              <a:spcBef>
                <a:spcPct val="10000"/>
              </a:spcBef>
            </a:pPr>
            <a:r>
              <a:rPr lang="zh-CN" altLang="en-US" sz="2000" b="1" dirty="0">
                <a:solidFill>
                  <a:srgbClr val="5C6F7B"/>
                </a:solidFill>
                <a:latin typeface="Arial" panose="020B0604020202020204" pitchFamily="34" charset="0"/>
              </a:rPr>
              <a:t>高度下加</a:t>
            </a:r>
            <a:endParaRPr lang="nl-NL" altLang="en-US" sz="2000" b="1" dirty="0">
              <a:solidFill>
                <a:srgbClr val="5C6F7B"/>
              </a:solidFill>
              <a:latin typeface="Arial" panose="020B0604020202020204" pitchFamily="34" charset="0"/>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29" name="Picture 2" descr="C:\Users\Suneet Eng\Desktop\B 99\Picture117.jpg"/>
          <p:cNvPicPr>
            <a:picLocks noChangeAspect="1" noChangeArrowheads="1"/>
          </p:cNvPicPr>
          <p:nvPr/>
        </p:nvPicPr>
        <p:blipFill>
          <a:blip r:embed="rId3" cstate="print"/>
          <a:srcRect/>
          <a:stretch>
            <a:fillRect/>
          </a:stretch>
        </p:blipFill>
        <p:spPr bwMode="auto">
          <a:xfrm>
            <a:off x="4714876" y="1928802"/>
            <a:ext cx="3975100" cy="3048000"/>
          </a:xfrm>
          <a:prstGeom prst="rect">
            <a:avLst/>
          </a:prstGeom>
          <a:noFill/>
        </p:spPr>
      </p:pic>
      <p:pic>
        <p:nvPicPr>
          <p:cNvPr id="2097330" name="Picture 1" descr="C:\Users\Suneet Eng\Desktop\B 99\Picture116.jpg"/>
          <p:cNvPicPr>
            <a:picLocks noChangeAspect="1" noChangeArrowheads="1"/>
          </p:cNvPicPr>
          <p:nvPr/>
        </p:nvPicPr>
        <p:blipFill>
          <a:blip r:embed="rId4" cstate="print"/>
          <a:srcRect/>
          <a:stretch>
            <a:fillRect/>
          </a:stretch>
        </p:blipFill>
        <p:spPr bwMode="auto">
          <a:xfrm>
            <a:off x="571472" y="1928802"/>
            <a:ext cx="3749676" cy="3041650"/>
          </a:xfrm>
          <a:prstGeom prst="rect">
            <a:avLst/>
          </a:prstGeom>
          <a:noFill/>
        </p:spPr>
      </p:pic>
      <p:grpSp>
        <p:nvGrpSpPr>
          <p:cNvPr id="440" name="Group 2"/>
          <p:cNvGrpSpPr/>
          <p:nvPr/>
        </p:nvGrpSpPr>
        <p:grpSpPr bwMode="auto">
          <a:xfrm>
            <a:off x="6389688" y="2914650"/>
            <a:ext cx="720725" cy="720725"/>
            <a:chOff x="6389643" y="2914236"/>
            <a:chExt cx="720080" cy="720725"/>
          </a:xfrm>
        </p:grpSpPr>
        <p:sp>
          <p:nvSpPr>
            <p:cNvPr id="1049298" name="Text Box 8"/>
            <p:cNvSpPr txBox="1">
              <a:spLocks noChangeArrowheads="1"/>
            </p:cNvSpPr>
            <p:nvPr/>
          </p:nvSpPr>
          <p:spPr bwMode="auto">
            <a:xfrm>
              <a:off x="6451308" y="3106323"/>
              <a:ext cx="596751" cy="336550"/>
            </a:xfrm>
            <a:prstGeom prst="rect">
              <a:avLst/>
            </a:prstGeom>
            <a:noFill/>
            <a:ln w="9525">
              <a:noFill/>
              <a:miter lim="800000"/>
            </a:ln>
          </p:spPr>
          <p:txBody>
            <a:bodyPr anchor="ctr">
              <a:spAutoFit/>
            </a:bodyPr>
            <a:lstStyle/>
            <a:p>
              <a:pPr algn="ctr" eaLnBrk="0" hangingPunct="0">
                <a:spcBef>
                  <a:spcPct val="50000"/>
                </a:spcBef>
              </a:pPr>
              <a:r>
                <a:rPr lang="en-GB" altLang="en-US" sz="1600"/>
                <a:t>CN</a:t>
              </a:r>
            </a:p>
          </p:txBody>
        </p:sp>
        <p:sp>
          <p:nvSpPr>
            <p:cNvPr id="1049299" name="Ovaal 13"/>
            <p:cNvSpPr/>
            <p:nvPr/>
          </p:nvSpPr>
          <p:spPr>
            <a:xfrm>
              <a:off x="6389643" y="2914236"/>
              <a:ext cx="720080" cy="720725"/>
            </a:xfrm>
            <a:prstGeom prst="ellipse">
              <a:avLst/>
            </a:prstGeom>
            <a:solidFill>
              <a:schemeClr val="bg2">
                <a:lumMod val="65000"/>
                <a:lumOff val="3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GB" dirty="0">
                <a:solidFill>
                  <a:schemeClr val="bg1"/>
                </a:solidFill>
              </a:endParaRPr>
            </a:p>
          </p:txBody>
        </p:sp>
        <p:sp>
          <p:nvSpPr>
            <p:cNvPr id="1049300" name="Ovaal 4"/>
            <p:cNvSpPr/>
            <p:nvPr/>
          </p:nvSpPr>
          <p:spPr>
            <a:xfrm>
              <a:off x="6568869" y="3092036"/>
              <a:ext cx="361626" cy="365125"/>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nl-NL" dirty="0">
                <a:solidFill>
                  <a:schemeClr val="bg1"/>
                </a:solidFill>
              </a:endParaRPr>
            </a:p>
          </p:txBody>
        </p:sp>
      </p:grpSp>
      <p:grpSp>
        <p:nvGrpSpPr>
          <p:cNvPr id="441" name="Group 1"/>
          <p:cNvGrpSpPr/>
          <p:nvPr/>
        </p:nvGrpSpPr>
        <p:grpSpPr bwMode="auto">
          <a:xfrm>
            <a:off x="1763713" y="2708275"/>
            <a:ext cx="1295400" cy="1296988"/>
            <a:chOff x="1763688" y="2708275"/>
            <a:chExt cx="1296144" cy="1296789"/>
          </a:xfrm>
        </p:grpSpPr>
        <p:sp>
          <p:nvSpPr>
            <p:cNvPr id="1049301" name="Oval 4"/>
            <p:cNvSpPr>
              <a:spLocks noChangeArrowheads="1"/>
            </p:cNvSpPr>
            <p:nvPr/>
          </p:nvSpPr>
          <p:spPr bwMode="auto">
            <a:xfrm>
              <a:off x="1763688" y="2708275"/>
              <a:ext cx="1296144" cy="1296789"/>
            </a:xfrm>
            <a:prstGeom prst="ellipse">
              <a:avLst/>
            </a:prstGeom>
            <a:gradFill rotWithShape="0">
              <a:gsLst>
                <a:gs pos="0">
                  <a:srgbClr val="777777"/>
                </a:gs>
                <a:gs pos="100000">
                  <a:srgbClr val="050505"/>
                </a:gs>
              </a:gsLst>
              <a:path path="shape">
                <a:fillToRect l="50000" t="50000" r="50000" b="50000"/>
              </a:path>
            </a:gradFill>
            <a:ln w="9525">
              <a:solidFill>
                <a:srgbClr val="050505"/>
              </a:solidFill>
              <a:round/>
            </a:ln>
          </p:spPr>
          <p:txBody>
            <a:bodyPr wrap="none" anchor="ctr"/>
            <a:lstStyle/>
            <a:p>
              <a:pPr algn="ctr" eaLnBrk="0" hangingPunct="0"/>
              <a:endParaRPr lang="en-US" altLang="en-US"/>
            </a:p>
          </p:txBody>
        </p:sp>
        <p:sp>
          <p:nvSpPr>
            <p:cNvPr id="1049302" name="Text Box 5"/>
            <p:cNvSpPr txBox="1">
              <a:spLocks noChangeArrowheads="1"/>
            </p:cNvSpPr>
            <p:nvPr/>
          </p:nvSpPr>
          <p:spPr bwMode="auto">
            <a:xfrm>
              <a:off x="2143962" y="3188394"/>
              <a:ext cx="535597" cy="336550"/>
            </a:xfrm>
            <a:prstGeom prst="rect">
              <a:avLst/>
            </a:prstGeom>
            <a:noFill/>
            <a:ln w="9525">
              <a:noFill/>
              <a:miter lim="800000"/>
            </a:ln>
          </p:spPr>
          <p:txBody>
            <a:bodyPr anchor="ctr">
              <a:spAutoFit/>
            </a:bodyPr>
            <a:lstStyle/>
            <a:p>
              <a:pPr algn="ctr" eaLnBrk="0" hangingPunct="0">
                <a:spcBef>
                  <a:spcPct val="50000"/>
                </a:spcBef>
              </a:pPr>
              <a:r>
                <a:rPr lang="en-GB" altLang="en-US" sz="1600"/>
                <a:t>CN</a:t>
              </a:r>
            </a:p>
          </p:txBody>
        </p:sp>
        <p:sp>
          <p:nvSpPr>
            <p:cNvPr id="1049303" name="Ovaal 13"/>
            <p:cNvSpPr/>
            <p:nvPr/>
          </p:nvSpPr>
          <p:spPr>
            <a:xfrm>
              <a:off x="1920940" y="2859065"/>
              <a:ext cx="981638" cy="995209"/>
            </a:xfrm>
            <a:prstGeom prst="ellipse">
              <a:avLst/>
            </a:prstGeom>
            <a:solidFill>
              <a:schemeClr val="bg2">
                <a:lumMod val="65000"/>
                <a:lumOff val="3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nl-NL"/>
            </a:p>
          </p:txBody>
        </p:sp>
        <p:sp>
          <p:nvSpPr>
            <p:cNvPr id="1049304" name="Oval 4"/>
            <p:cNvSpPr>
              <a:spLocks noChangeArrowheads="1"/>
            </p:cNvSpPr>
            <p:nvPr/>
          </p:nvSpPr>
          <p:spPr bwMode="auto">
            <a:xfrm>
              <a:off x="2016311" y="2951325"/>
              <a:ext cx="790898" cy="810689"/>
            </a:xfrm>
            <a:prstGeom prst="ellipse">
              <a:avLst/>
            </a:prstGeom>
            <a:gradFill rotWithShape="0">
              <a:gsLst>
                <a:gs pos="0">
                  <a:srgbClr val="777777"/>
                </a:gs>
                <a:gs pos="100000">
                  <a:srgbClr val="050505"/>
                </a:gs>
              </a:gsLst>
              <a:path path="shape">
                <a:fillToRect l="50000" t="50000" r="50000" b="50000"/>
              </a:path>
            </a:gradFill>
            <a:ln w="9525">
              <a:solidFill>
                <a:srgbClr val="050505"/>
              </a:solidFill>
              <a:round/>
            </a:ln>
          </p:spPr>
          <p:txBody>
            <a:bodyPr wrap="none" anchor="ctr"/>
            <a:lstStyle/>
            <a:p>
              <a:pPr algn="ctr" eaLnBrk="0" hangingPunct="0"/>
              <a:endParaRPr lang="en-US" altLang="en-US"/>
            </a:p>
          </p:txBody>
        </p:sp>
        <p:sp>
          <p:nvSpPr>
            <p:cNvPr id="1049305" name="Ovaal 13"/>
            <p:cNvSpPr/>
            <p:nvPr/>
          </p:nvSpPr>
          <p:spPr>
            <a:xfrm>
              <a:off x="2163968" y="3106677"/>
              <a:ext cx="495584" cy="499985"/>
            </a:xfrm>
            <a:prstGeom prst="ellipse">
              <a:avLst/>
            </a:prstGeom>
            <a:solidFill>
              <a:schemeClr val="bg2">
                <a:lumMod val="65000"/>
                <a:lumOff val="3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nl-NL"/>
            </a:p>
          </p:txBody>
        </p:sp>
        <p:sp>
          <p:nvSpPr>
            <p:cNvPr id="1049306" name="Oval 4"/>
            <p:cNvSpPr>
              <a:spLocks noChangeArrowheads="1"/>
            </p:cNvSpPr>
            <p:nvPr/>
          </p:nvSpPr>
          <p:spPr bwMode="auto">
            <a:xfrm>
              <a:off x="2235692" y="3184966"/>
              <a:ext cx="352137" cy="343406"/>
            </a:xfrm>
            <a:prstGeom prst="ellipse">
              <a:avLst/>
            </a:prstGeom>
            <a:gradFill rotWithShape="0">
              <a:gsLst>
                <a:gs pos="0">
                  <a:srgbClr val="777777"/>
                </a:gs>
                <a:gs pos="100000">
                  <a:srgbClr val="050505"/>
                </a:gs>
              </a:gsLst>
              <a:path path="shape">
                <a:fillToRect l="50000" t="50000" r="50000" b="50000"/>
              </a:path>
            </a:gradFill>
            <a:ln w="9525">
              <a:solidFill>
                <a:srgbClr val="050505"/>
              </a:solidFill>
              <a:round/>
            </a:ln>
          </p:spPr>
          <p:txBody>
            <a:bodyPr wrap="none" anchor="ctr"/>
            <a:lstStyle/>
            <a:p>
              <a:pPr algn="ctr" eaLnBrk="0" hangingPunct="0"/>
              <a:endParaRPr lang="en-US" altLang="en-US">
                <a:solidFill>
                  <a:schemeClr val="bg1"/>
                </a:solidFill>
              </a:endParaRPr>
            </a:p>
          </p:txBody>
        </p:sp>
      </p:grpSp>
      <p:sp>
        <p:nvSpPr>
          <p:cNvPr id="1049307" name="Rectangle 14"/>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瞳孔直径对同心圆型接触镜的影响</a:t>
            </a:r>
            <a:endParaRPr lang="en-US" altLang="en-US" sz="2800" dirty="0">
              <a:solidFill>
                <a:schemeClr val="bg1"/>
              </a:solidFill>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31" name="Picture 14" descr="C:\Users\Suneet Eng\Desktop\B 99\Picture133.jpg"/>
          <p:cNvPicPr>
            <a:picLocks noChangeAspect="1" noChangeArrowheads="1"/>
          </p:cNvPicPr>
          <p:nvPr/>
        </p:nvPicPr>
        <p:blipFill>
          <a:blip r:embed="rId3" cstate="print"/>
          <a:srcRect/>
          <a:stretch>
            <a:fillRect/>
          </a:stretch>
        </p:blipFill>
        <p:spPr bwMode="auto">
          <a:xfrm>
            <a:off x="3357554" y="5242642"/>
            <a:ext cx="877888" cy="774700"/>
          </a:xfrm>
          <a:prstGeom prst="rect">
            <a:avLst/>
          </a:prstGeom>
          <a:noFill/>
        </p:spPr>
      </p:pic>
      <p:pic>
        <p:nvPicPr>
          <p:cNvPr id="2097332" name="Picture 3" descr="new N-Lens"/>
          <p:cNvPicPr>
            <a:picLocks noChangeAspect="1" noChangeArrowheads="1"/>
          </p:cNvPicPr>
          <p:nvPr/>
        </p:nvPicPr>
        <p:blipFill>
          <a:blip r:embed="rId4" cstate="print"/>
          <a:srcRect/>
          <a:stretch>
            <a:fillRect/>
          </a:stretch>
        </p:blipFill>
        <p:spPr bwMode="auto">
          <a:xfrm>
            <a:off x="4797425" y="5229225"/>
            <a:ext cx="854075" cy="792163"/>
          </a:xfrm>
          <a:prstGeom prst="rect">
            <a:avLst/>
          </a:prstGeom>
          <a:noFill/>
          <a:ln w="9525">
            <a:noFill/>
            <a:miter lim="800000"/>
            <a:headEnd/>
            <a:tailEnd/>
          </a:ln>
        </p:spPr>
      </p:pic>
      <p:pic>
        <p:nvPicPr>
          <p:cNvPr id="2097333" name="Picture 6" descr="C:\Users\Suneet Eng\Desktop\B 99\Picture131.jpg"/>
          <p:cNvPicPr>
            <a:picLocks noChangeAspect="1" noChangeArrowheads="1"/>
          </p:cNvPicPr>
          <p:nvPr/>
        </p:nvPicPr>
        <p:blipFill>
          <a:blip r:embed="rId5" cstate="print"/>
          <a:srcRect/>
          <a:stretch>
            <a:fillRect/>
          </a:stretch>
        </p:blipFill>
        <p:spPr bwMode="auto">
          <a:xfrm>
            <a:off x="6786578" y="4071942"/>
            <a:ext cx="1474788" cy="1444625"/>
          </a:xfrm>
          <a:prstGeom prst="rect">
            <a:avLst/>
          </a:prstGeom>
          <a:noFill/>
        </p:spPr>
      </p:pic>
      <p:pic>
        <p:nvPicPr>
          <p:cNvPr id="2097334" name="Picture 5" descr="C:\Users\Suneet Eng\Desktop\B 99\Picture130.jpg"/>
          <p:cNvPicPr>
            <a:picLocks noChangeAspect="1" noChangeArrowheads="1"/>
          </p:cNvPicPr>
          <p:nvPr/>
        </p:nvPicPr>
        <p:blipFill>
          <a:blip r:embed="rId6" cstate="print"/>
          <a:srcRect/>
          <a:stretch>
            <a:fillRect/>
          </a:stretch>
        </p:blipFill>
        <p:spPr bwMode="auto">
          <a:xfrm>
            <a:off x="6786578" y="2428868"/>
            <a:ext cx="1474788" cy="1487488"/>
          </a:xfrm>
          <a:prstGeom prst="rect">
            <a:avLst/>
          </a:prstGeom>
          <a:noFill/>
        </p:spPr>
      </p:pic>
      <p:pic>
        <p:nvPicPr>
          <p:cNvPr id="2097335" name="Picture 4" descr="C:\Users\Suneet Eng\Desktop\B 99\Picture129.jpg"/>
          <p:cNvPicPr>
            <a:picLocks noChangeAspect="1" noChangeArrowheads="1"/>
          </p:cNvPicPr>
          <p:nvPr/>
        </p:nvPicPr>
        <p:blipFill>
          <a:blip r:embed="rId7" cstate="print"/>
          <a:srcRect/>
          <a:stretch>
            <a:fillRect/>
          </a:stretch>
        </p:blipFill>
        <p:spPr bwMode="auto">
          <a:xfrm>
            <a:off x="6858016" y="928670"/>
            <a:ext cx="1438275" cy="1401763"/>
          </a:xfrm>
          <a:prstGeom prst="rect">
            <a:avLst/>
          </a:prstGeom>
          <a:noFill/>
        </p:spPr>
      </p:pic>
      <p:pic>
        <p:nvPicPr>
          <p:cNvPr id="2097336" name="Picture 12" descr="C:\Users\Suneet Eng\Desktop\B 99\Picture128.jpg"/>
          <p:cNvPicPr>
            <a:picLocks noChangeAspect="1" noChangeArrowheads="1"/>
          </p:cNvPicPr>
          <p:nvPr/>
        </p:nvPicPr>
        <p:blipFill>
          <a:blip r:embed="rId8" cstate="print"/>
          <a:srcRect/>
          <a:stretch>
            <a:fillRect/>
          </a:stretch>
        </p:blipFill>
        <p:spPr bwMode="auto">
          <a:xfrm>
            <a:off x="5143504" y="4071942"/>
            <a:ext cx="1504950" cy="974725"/>
          </a:xfrm>
          <a:prstGeom prst="rect">
            <a:avLst/>
          </a:prstGeom>
          <a:noFill/>
        </p:spPr>
      </p:pic>
      <p:pic>
        <p:nvPicPr>
          <p:cNvPr id="2097337" name="Picture 11" descr="C:\Users\Suneet Eng\Desktop\B 99\Picture127.jpg"/>
          <p:cNvPicPr>
            <a:picLocks noChangeAspect="1" noChangeArrowheads="1"/>
          </p:cNvPicPr>
          <p:nvPr/>
        </p:nvPicPr>
        <p:blipFill>
          <a:blip r:embed="rId9" cstate="print"/>
          <a:srcRect/>
          <a:stretch>
            <a:fillRect/>
          </a:stretch>
        </p:blipFill>
        <p:spPr bwMode="auto">
          <a:xfrm>
            <a:off x="5072066" y="2571744"/>
            <a:ext cx="1463675" cy="1060450"/>
          </a:xfrm>
          <a:prstGeom prst="rect">
            <a:avLst/>
          </a:prstGeom>
          <a:noFill/>
        </p:spPr>
      </p:pic>
      <p:pic>
        <p:nvPicPr>
          <p:cNvPr id="2097338" name="Picture 10" descr="C:\Users\Suneet Eng\Desktop\B 99\Picture126.jpg"/>
          <p:cNvPicPr>
            <a:picLocks noChangeAspect="1" noChangeArrowheads="1"/>
          </p:cNvPicPr>
          <p:nvPr/>
        </p:nvPicPr>
        <p:blipFill>
          <a:blip r:embed="rId10" cstate="print"/>
          <a:srcRect/>
          <a:stretch>
            <a:fillRect/>
          </a:stretch>
        </p:blipFill>
        <p:spPr bwMode="auto">
          <a:xfrm>
            <a:off x="5072066" y="1071546"/>
            <a:ext cx="1474788" cy="1047750"/>
          </a:xfrm>
          <a:prstGeom prst="rect">
            <a:avLst/>
          </a:prstGeom>
          <a:noFill/>
        </p:spPr>
      </p:pic>
      <p:pic>
        <p:nvPicPr>
          <p:cNvPr id="2097339" name="Picture 9" descr="C:\Users\Suneet Eng\Desktop\B 99\Picture125.jpg"/>
          <p:cNvPicPr>
            <a:picLocks noChangeAspect="1" noChangeArrowheads="1"/>
          </p:cNvPicPr>
          <p:nvPr/>
        </p:nvPicPr>
        <p:blipFill>
          <a:blip r:embed="rId11" cstate="print"/>
          <a:srcRect/>
          <a:stretch>
            <a:fillRect/>
          </a:stretch>
        </p:blipFill>
        <p:spPr bwMode="auto">
          <a:xfrm>
            <a:off x="2357422" y="4143380"/>
            <a:ext cx="1438276" cy="969962"/>
          </a:xfrm>
          <a:prstGeom prst="rect">
            <a:avLst/>
          </a:prstGeom>
          <a:noFill/>
        </p:spPr>
      </p:pic>
      <p:pic>
        <p:nvPicPr>
          <p:cNvPr id="2097340" name="Picture 8" descr="C:\Users\Suneet Eng\Desktop\B 99\Picture124.jpg"/>
          <p:cNvPicPr>
            <a:picLocks noChangeAspect="1" noChangeArrowheads="1"/>
          </p:cNvPicPr>
          <p:nvPr/>
        </p:nvPicPr>
        <p:blipFill>
          <a:blip r:embed="rId12" cstate="print"/>
          <a:srcRect/>
          <a:stretch>
            <a:fillRect/>
          </a:stretch>
        </p:blipFill>
        <p:spPr bwMode="auto">
          <a:xfrm>
            <a:off x="2357422" y="2571744"/>
            <a:ext cx="1450975" cy="1042988"/>
          </a:xfrm>
          <a:prstGeom prst="rect">
            <a:avLst/>
          </a:prstGeom>
          <a:noFill/>
        </p:spPr>
      </p:pic>
      <p:pic>
        <p:nvPicPr>
          <p:cNvPr id="2097341" name="Picture 7" descr="C:\Users\Suneet Eng\Desktop\B 99\Picture123.jpg"/>
          <p:cNvPicPr>
            <a:picLocks noChangeAspect="1" noChangeArrowheads="1"/>
          </p:cNvPicPr>
          <p:nvPr/>
        </p:nvPicPr>
        <p:blipFill>
          <a:blip r:embed="rId13" cstate="print"/>
          <a:srcRect/>
          <a:stretch>
            <a:fillRect/>
          </a:stretch>
        </p:blipFill>
        <p:spPr bwMode="auto">
          <a:xfrm>
            <a:off x="2357422" y="1071546"/>
            <a:ext cx="1474788" cy="1047750"/>
          </a:xfrm>
          <a:prstGeom prst="rect">
            <a:avLst/>
          </a:prstGeom>
          <a:noFill/>
        </p:spPr>
      </p:pic>
      <p:pic>
        <p:nvPicPr>
          <p:cNvPr id="2097342" name="Picture 3" descr="C:\Users\Suneet Eng\Desktop\B 99\Picture122.jpg"/>
          <p:cNvPicPr>
            <a:picLocks noChangeAspect="1" noChangeArrowheads="1"/>
          </p:cNvPicPr>
          <p:nvPr/>
        </p:nvPicPr>
        <p:blipFill>
          <a:blip r:embed="rId14" cstate="print"/>
          <a:srcRect/>
          <a:stretch>
            <a:fillRect/>
          </a:stretch>
        </p:blipFill>
        <p:spPr bwMode="auto">
          <a:xfrm>
            <a:off x="642910" y="4071942"/>
            <a:ext cx="1395413" cy="1450975"/>
          </a:xfrm>
          <a:prstGeom prst="rect">
            <a:avLst/>
          </a:prstGeom>
          <a:noFill/>
        </p:spPr>
      </p:pic>
      <p:pic>
        <p:nvPicPr>
          <p:cNvPr id="2097343" name="Picture 2" descr="C:\Users\Suneet Eng\Desktop\B 99\Picture121.jpg"/>
          <p:cNvPicPr>
            <a:picLocks noChangeAspect="1" noChangeArrowheads="1"/>
          </p:cNvPicPr>
          <p:nvPr/>
        </p:nvPicPr>
        <p:blipFill>
          <a:blip r:embed="rId15" cstate="print"/>
          <a:srcRect/>
          <a:stretch>
            <a:fillRect/>
          </a:stretch>
        </p:blipFill>
        <p:spPr bwMode="auto">
          <a:xfrm>
            <a:off x="714348" y="2500306"/>
            <a:ext cx="1390650" cy="1444625"/>
          </a:xfrm>
          <a:prstGeom prst="rect">
            <a:avLst/>
          </a:prstGeom>
          <a:noFill/>
        </p:spPr>
      </p:pic>
      <p:pic>
        <p:nvPicPr>
          <p:cNvPr id="2097344" name="Picture 1" descr="C:\Users\Suneet Eng\Desktop\B 99\Picture120.jpg"/>
          <p:cNvPicPr>
            <a:picLocks noChangeAspect="1" noChangeArrowheads="1"/>
          </p:cNvPicPr>
          <p:nvPr/>
        </p:nvPicPr>
        <p:blipFill>
          <a:blip r:embed="rId16" cstate="print"/>
          <a:srcRect/>
          <a:stretch>
            <a:fillRect/>
          </a:stretch>
        </p:blipFill>
        <p:spPr bwMode="auto">
          <a:xfrm>
            <a:off x="714348" y="928670"/>
            <a:ext cx="1395412" cy="1401763"/>
          </a:xfrm>
          <a:prstGeom prst="rect">
            <a:avLst/>
          </a:prstGeom>
          <a:noFill/>
        </p:spPr>
      </p:pic>
      <p:sp>
        <p:nvSpPr>
          <p:cNvPr id="1049311" name="Text Box 2052"/>
          <p:cNvSpPr txBox="1">
            <a:spLocks noChangeArrowheads="1"/>
          </p:cNvSpPr>
          <p:nvPr/>
        </p:nvSpPr>
        <p:spPr bwMode="auto">
          <a:xfrm>
            <a:off x="4140200" y="1341438"/>
            <a:ext cx="647700" cy="332740"/>
          </a:xfrm>
          <a:prstGeom prst="rect">
            <a:avLst/>
          </a:prstGeom>
          <a:noFill/>
          <a:ln w="9525">
            <a:noFill/>
            <a:miter lim="800000"/>
          </a:ln>
        </p:spPr>
        <p:txBody>
          <a:bodyPr>
            <a:spAutoFit/>
          </a:bodyPr>
          <a:lstStyle/>
          <a:p>
            <a:pPr eaLnBrk="0" hangingPunct="0">
              <a:spcBef>
                <a:spcPct val="50000"/>
              </a:spcBef>
            </a:pPr>
            <a:r>
              <a:rPr lang="nl-NL" altLang="en-US" sz="1400">
                <a:latin typeface="Arial" panose="020B0604020202020204" pitchFamily="34" charset="0"/>
              </a:rPr>
              <a:t>+1.50</a:t>
            </a:r>
          </a:p>
        </p:txBody>
      </p:sp>
      <p:sp>
        <p:nvSpPr>
          <p:cNvPr id="1049312" name="Text Box 2"/>
          <p:cNvSpPr txBox="1">
            <a:spLocks noChangeArrowheads="1"/>
          </p:cNvSpPr>
          <p:nvPr/>
        </p:nvSpPr>
        <p:spPr bwMode="auto">
          <a:xfrm>
            <a:off x="1331640" y="5651500"/>
            <a:ext cx="1944960" cy="396239"/>
          </a:xfrm>
          <a:prstGeom prst="rect">
            <a:avLst/>
          </a:prstGeom>
          <a:noFill/>
          <a:ln w="9525">
            <a:noFill/>
            <a:miter lim="800000"/>
          </a:ln>
        </p:spPr>
        <p:txBody>
          <a:bodyPr wrap="square">
            <a:spAutoFit/>
          </a:bodyPr>
          <a:lstStyle/>
          <a:p>
            <a:pPr eaLnBrk="0" hangingPunct="0">
              <a:spcBef>
                <a:spcPct val="10000"/>
              </a:spcBef>
            </a:pPr>
            <a:r>
              <a:rPr lang="zh-CN" altLang="en-US" b="1" dirty="0">
                <a:solidFill>
                  <a:srgbClr val="5C6F7B"/>
                </a:solidFill>
                <a:latin typeface="Arial" panose="020B0604020202020204" pitchFamily="34" charset="0"/>
              </a:rPr>
              <a:t>中央看远 </a:t>
            </a:r>
            <a:r>
              <a:rPr lang="zh-CN" altLang="en-US" dirty="0">
                <a:solidFill>
                  <a:srgbClr val="5C6F7B"/>
                </a:solidFill>
                <a:latin typeface="Arial" panose="020B0604020202020204" pitchFamily="34" charset="0"/>
              </a:rPr>
              <a:t>设计</a:t>
            </a:r>
            <a:endParaRPr lang="nl-NL" altLang="en-US" dirty="0">
              <a:solidFill>
                <a:srgbClr val="5C6F7B"/>
              </a:solidFill>
              <a:latin typeface="Arial" panose="020B0604020202020204" pitchFamily="34" charset="0"/>
            </a:endParaRPr>
          </a:p>
        </p:txBody>
      </p:sp>
      <p:sp>
        <p:nvSpPr>
          <p:cNvPr id="1049313" name="Text Box 2052"/>
          <p:cNvSpPr txBox="1">
            <a:spLocks noChangeArrowheads="1"/>
          </p:cNvSpPr>
          <p:nvPr/>
        </p:nvSpPr>
        <p:spPr bwMode="auto">
          <a:xfrm>
            <a:off x="4140200" y="3068638"/>
            <a:ext cx="647700" cy="332740"/>
          </a:xfrm>
          <a:prstGeom prst="rect">
            <a:avLst/>
          </a:prstGeom>
          <a:noFill/>
          <a:ln w="9525">
            <a:noFill/>
            <a:miter lim="800000"/>
          </a:ln>
        </p:spPr>
        <p:txBody>
          <a:bodyPr>
            <a:spAutoFit/>
          </a:bodyPr>
          <a:lstStyle/>
          <a:p>
            <a:pPr eaLnBrk="0" hangingPunct="0">
              <a:spcBef>
                <a:spcPct val="50000"/>
              </a:spcBef>
            </a:pPr>
            <a:r>
              <a:rPr lang="nl-NL" altLang="en-US" sz="1400">
                <a:latin typeface="Arial" panose="020B0604020202020204" pitchFamily="34" charset="0"/>
              </a:rPr>
              <a:t>+2.00</a:t>
            </a:r>
          </a:p>
        </p:txBody>
      </p:sp>
      <p:sp>
        <p:nvSpPr>
          <p:cNvPr id="1049314" name="Text Box 2052"/>
          <p:cNvSpPr txBox="1">
            <a:spLocks noChangeArrowheads="1"/>
          </p:cNvSpPr>
          <p:nvPr/>
        </p:nvSpPr>
        <p:spPr bwMode="auto">
          <a:xfrm>
            <a:off x="4140200" y="4491038"/>
            <a:ext cx="647700" cy="332739"/>
          </a:xfrm>
          <a:prstGeom prst="rect">
            <a:avLst/>
          </a:prstGeom>
          <a:noFill/>
          <a:ln w="9525">
            <a:noFill/>
            <a:miter lim="800000"/>
          </a:ln>
        </p:spPr>
        <p:txBody>
          <a:bodyPr>
            <a:spAutoFit/>
          </a:bodyPr>
          <a:lstStyle/>
          <a:p>
            <a:pPr eaLnBrk="0" hangingPunct="0">
              <a:spcBef>
                <a:spcPct val="50000"/>
              </a:spcBef>
            </a:pPr>
            <a:r>
              <a:rPr lang="nl-NL" altLang="en-US" sz="1400">
                <a:latin typeface="Arial" panose="020B0604020202020204" pitchFamily="34" charset="0"/>
              </a:rPr>
              <a:t>+2.50</a:t>
            </a:r>
          </a:p>
        </p:txBody>
      </p:sp>
      <p:sp>
        <p:nvSpPr>
          <p:cNvPr id="1049315" name="Rectangle 22"/>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en-GB" altLang="en-US" sz="2800" dirty="0" err="1">
                <a:solidFill>
                  <a:schemeClr val="bg1"/>
                </a:solidFill>
                <a:latin typeface="Arial" panose="020B0604020202020204" pitchFamily="34" charset="0"/>
              </a:rPr>
              <a:t>Proclear</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多焦点</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远</a:t>
            </a:r>
            <a:r>
              <a:rPr lang="en-GB" altLang="en-US" sz="2800" dirty="0">
                <a:solidFill>
                  <a:schemeClr val="bg1"/>
                </a:solidFill>
                <a:latin typeface="Arial" panose="020B0604020202020204" pitchFamily="34" charset="0"/>
              </a:rPr>
              <a:t>/</a:t>
            </a:r>
            <a:r>
              <a:rPr lang="zh-CN" altLang="en-US" sz="2800" dirty="0">
                <a:solidFill>
                  <a:schemeClr val="bg1"/>
                </a:solidFill>
                <a:latin typeface="Arial" panose="020B0604020202020204" pitchFamily="34" charset="0"/>
              </a:rPr>
              <a:t>近</a:t>
            </a:r>
            <a:r>
              <a:rPr lang="en-GB" altLang="en-US" sz="2800" dirty="0">
                <a:solidFill>
                  <a:schemeClr val="bg1"/>
                </a:solidFill>
                <a:latin typeface="Arial" panose="020B0604020202020204" pitchFamily="34" charset="0"/>
              </a:rPr>
              <a:t> </a:t>
            </a:r>
            <a:endParaRPr lang="en-US" altLang="en-US" sz="2800" dirty="0">
              <a:solidFill>
                <a:schemeClr val="bg1"/>
              </a:solidFill>
              <a:latin typeface="Arial" panose="020B0604020202020204" pitchFamily="34" charset="0"/>
            </a:endParaRPr>
          </a:p>
        </p:txBody>
      </p:sp>
      <p:sp>
        <p:nvSpPr>
          <p:cNvPr id="1049316" name="Text Box 2"/>
          <p:cNvSpPr txBox="1">
            <a:spLocks noChangeArrowheads="1"/>
          </p:cNvSpPr>
          <p:nvPr/>
        </p:nvSpPr>
        <p:spPr bwMode="auto">
          <a:xfrm>
            <a:off x="5867400" y="5625306"/>
            <a:ext cx="1944960" cy="396239"/>
          </a:xfrm>
          <a:prstGeom prst="rect">
            <a:avLst/>
          </a:prstGeom>
          <a:noFill/>
          <a:ln w="9525">
            <a:noFill/>
            <a:miter lim="800000"/>
          </a:ln>
        </p:spPr>
        <p:txBody>
          <a:bodyPr wrap="square">
            <a:spAutoFit/>
          </a:bodyPr>
          <a:lstStyle/>
          <a:p>
            <a:pPr eaLnBrk="0" hangingPunct="0">
              <a:spcBef>
                <a:spcPct val="10000"/>
              </a:spcBef>
            </a:pPr>
            <a:r>
              <a:rPr lang="zh-CN" altLang="en-US" b="1" dirty="0">
                <a:solidFill>
                  <a:srgbClr val="5C6F7B"/>
                </a:solidFill>
                <a:latin typeface="Arial" panose="020B0604020202020204" pitchFamily="34" charset="0"/>
              </a:rPr>
              <a:t>中央看近 </a:t>
            </a:r>
            <a:r>
              <a:rPr lang="zh-CN" altLang="en-US" dirty="0">
                <a:solidFill>
                  <a:srgbClr val="5C6F7B"/>
                </a:solidFill>
                <a:latin typeface="Arial" panose="020B0604020202020204" pitchFamily="34" charset="0"/>
              </a:rPr>
              <a:t>设计</a:t>
            </a:r>
            <a:endParaRPr lang="nl-NL" altLang="en-US" dirty="0">
              <a:solidFill>
                <a:srgbClr val="5C6F7B"/>
              </a:solidFill>
              <a:latin typeface="Arial" panose="020B0604020202020204" pitchFamily="34" charset="0"/>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20" name="Rectangle 22"/>
          <p:cNvSpPr>
            <a:spLocks noChangeArrowheads="1"/>
          </p:cNvSpPr>
          <p:nvPr/>
        </p:nvSpPr>
        <p:spPr bwMode="auto">
          <a:xfrm>
            <a:off x="107950" y="-26988"/>
            <a:ext cx="8928546" cy="781051"/>
          </a:xfrm>
          <a:prstGeom prst="rect">
            <a:avLst/>
          </a:prstGeom>
          <a:noFill/>
          <a:ln w="9525">
            <a:noFill/>
            <a:miter lim="800000"/>
          </a:ln>
        </p:spPr>
        <p:txBody>
          <a:bodyPr anchor="ctr"/>
          <a:lstStyle/>
          <a:p>
            <a:pPr eaLnBrk="0" hangingPunct="0"/>
            <a:r>
              <a:rPr lang="en-GB" altLang="en-US" sz="2800" dirty="0" err="1">
                <a:solidFill>
                  <a:schemeClr val="bg1"/>
                </a:solidFill>
                <a:latin typeface="Arial" panose="020B0604020202020204" pitchFamily="34" charset="0"/>
              </a:rPr>
              <a:t>Proclear</a:t>
            </a:r>
            <a:r>
              <a:rPr lang="en-GB" altLang="en-US" sz="2800" dirty="0">
                <a:solidFill>
                  <a:schemeClr val="bg1"/>
                </a:solidFill>
                <a:latin typeface="Arial" panose="020B0604020202020204" pitchFamily="34" charset="0"/>
              </a:rPr>
              <a:t>/</a:t>
            </a:r>
            <a:r>
              <a:rPr lang="en-GB" altLang="en-US" sz="2800" dirty="0" err="1">
                <a:solidFill>
                  <a:schemeClr val="bg1"/>
                </a:solidFill>
                <a:latin typeface="Arial" panose="020B0604020202020204" pitchFamily="34" charset="0"/>
              </a:rPr>
              <a:t>Biofinity</a:t>
            </a:r>
            <a:r>
              <a:rPr lang="en-GB" altLang="en-US" sz="2800" dirty="0">
                <a:solidFill>
                  <a:schemeClr val="bg1"/>
                </a:solidFill>
                <a:latin typeface="Arial" panose="020B0604020202020204" pitchFamily="34" charset="0"/>
              </a:rPr>
              <a:t> </a:t>
            </a:r>
            <a:r>
              <a:rPr lang="zh-CN" altLang="en-US" sz="2800" dirty="0">
                <a:solidFill>
                  <a:schemeClr val="bg1"/>
                </a:solidFill>
                <a:latin typeface="Arial" panose="020B0604020202020204" pitchFamily="34" charset="0"/>
              </a:rPr>
              <a:t>平衡的渐进混合设计</a:t>
            </a:r>
            <a:endParaRPr lang="en-US" altLang="en-US" sz="2800" dirty="0">
              <a:solidFill>
                <a:schemeClr val="bg1"/>
              </a:solidFill>
              <a:latin typeface="Arial" panose="020B0604020202020204" pitchFamily="34" charset="0"/>
            </a:endParaRPr>
          </a:p>
        </p:txBody>
      </p:sp>
      <p:sp>
        <p:nvSpPr>
          <p:cNvPr id="1049321" name="Rectangle 1047"/>
          <p:cNvSpPr>
            <a:spLocks noChangeArrowheads="1"/>
          </p:cNvSpPr>
          <p:nvPr/>
        </p:nvSpPr>
        <p:spPr bwMode="auto">
          <a:xfrm>
            <a:off x="2834585" y="779611"/>
            <a:ext cx="3738881" cy="548639"/>
          </a:xfrm>
          <a:prstGeom prst="rect">
            <a:avLst/>
          </a:prstGeom>
          <a:no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pPr algn="r"/>
            <a:r>
              <a:rPr lang="zh-CN" altLang="en-US" sz="2800" dirty="0">
                <a:latin typeface="Arial" panose="020B0604020202020204" pitchFamily="34" charset="0"/>
                <a:cs typeface="+mn-cs"/>
              </a:rPr>
              <a:t>同心</a:t>
            </a:r>
            <a:r>
              <a:rPr lang="en-US" altLang="en-US" sz="2800" dirty="0">
                <a:latin typeface="Arial" panose="020B0604020202020204" pitchFamily="34" charset="0"/>
                <a:cs typeface="+mn-cs"/>
              </a:rPr>
              <a:t>, </a:t>
            </a:r>
            <a:r>
              <a:rPr lang="zh-CN" altLang="en-US" sz="2800" dirty="0">
                <a:latin typeface="Arial" panose="020B0604020202020204" pitchFamily="34" charset="0"/>
                <a:cs typeface="+mn-cs"/>
              </a:rPr>
              <a:t>非球面</a:t>
            </a:r>
            <a:r>
              <a:rPr lang="en-US" altLang="en-US" sz="2800" dirty="0">
                <a:latin typeface="Arial" panose="020B0604020202020204" pitchFamily="34" charset="0"/>
                <a:cs typeface="+mn-cs"/>
              </a:rPr>
              <a:t>, </a:t>
            </a:r>
            <a:r>
              <a:rPr lang="zh-CN" altLang="en-US" sz="2800" dirty="0">
                <a:latin typeface="Arial" panose="020B0604020202020204" pitchFamily="34" charset="0"/>
                <a:cs typeface="+mn-cs"/>
              </a:rPr>
              <a:t>混合设计</a:t>
            </a:r>
            <a:endParaRPr lang="en-AU" altLang="en-US" sz="2800" dirty="0">
              <a:latin typeface="Arial" panose="020B0604020202020204" pitchFamily="34" charset="0"/>
              <a:cs typeface="+mn-cs"/>
            </a:endParaRPr>
          </a:p>
        </p:txBody>
      </p:sp>
      <p:pic>
        <p:nvPicPr>
          <p:cNvPr id="2097345" name="Picture 1041" descr="Bifocals Bal PAL CooperVision wider"/>
          <p:cNvPicPr>
            <a:picLocks noChangeAspect="1" noChangeArrowheads="1"/>
          </p:cNvPicPr>
          <p:nvPr/>
        </p:nvPicPr>
        <p:blipFill>
          <a:blip r:embed="rId3" cstate="print"/>
          <a:srcRect/>
          <a:stretch>
            <a:fillRect/>
          </a:stretch>
        </p:blipFill>
        <p:spPr bwMode="auto">
          <a:xfrm>
            <a:off x="117475" y="3387725"/>
            <a:ext cx="6621463" cy="2576513"/>
          </a:xfrm>
          <a:prstGeom prst="rect">
            <a:avLst/>
          </a:prstGeom>
          <a:noFill/>
          <a:ln>
            <a:noFill/>
          </a:ln>
        </p:spPr>
      </p:pic>
      <p:sp>
        <p:nvSpPr>
          <p:cNvPr id="1049322" name="Line 1048"/>
          <p:cNvSpPr>
            <a:spLocks noChangeShapeType="1"/>
          </p:cNvSpPr>
          <p:nvPr/>
        </p:nvSpPr>
        <p:spPr bwMode="auto">
          <a:xfrm flipH="1">
            <a:off x="5759450" y="3962400"/>
            <a:ext cx="547688" cy="528638"/>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23" name="Text Box 1049"/>
          <p:cNvSpPr txBox="1">
            <a:spLocks noChangeArrowheads="1"/>
          </p:cNvSpPr>
          <p:nvPr/>
        </p:nvSpPr>
        <p:spPr bwMode="auto">
          <a:xfrm rot="18946773">
            <a:off x="6121573" y="2551431"/>
            <a:ext cx="2570479" cy="878839"/>
          </a:xfrm>
          <a:prstGeom prst="rect">
            <a:avLst/>
          </a:prstGeom>
          <a:solidFill>
            <a:schemeClr val="accent5">
              <a:lumMod val="20000"/>
              <a:lumOff val="80000"/>
            </a:schemeClr>
          </a:solid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pPr algn="r"/>
            <a:r>
              <a:rPr lang="zh-CN" altLang="en-US" dirty="0">
                <a:solidFill>
                  <a:srgbClr val="000000"/>
                </a:solidFill>
                <a:latin typeface="Arial" panose="020B0604020202020204" pitchFamily="34" charset="0"/>
                <a:cs typeface="+mn-cs"/>
              </a:rPr>
              <a:t>中</a:t>
            </a:r>
            <a:r>
              <a:rPr lang="en-US" altLang="en-US" dirty="0">
                <a:solidFill>
                  <a:srgbClr val="000000"/>
                </a:solidFill>
                <a:latin typeface="Arial" panose="020B0604020202020204" pitchFamily="34" charset="0"/>
                <a:cs typeface="+mn-cs"/>
              </a:rPr>
              <a:t>: 5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a:t>
            </a:r>
          </a:p>
          <a:p>
            <a:pPr algn="r"/>
            <a:r>
              <a:rPr lang="zh-CN" altLang="en-US" i="1" dirty="0">
                <a:solidFill>
                  <a:srgbClr val="000000"/>
                </a:solidFill>
                <a:latin typeface="Arial" panose="020B0604020202020204" pitchFamily="34" charset="0"/>
                <a:cs typeface="+mn-cs"/>
              </a:rPr>
              <a:t>非球面</a:t>
            </a:r>
            <a:r>
              <a:rPr lang="en-US" altLang="en-US" dirty="0">
                <a:solidFill>
                  <a:srgbClr val="000000"/>
                </a:solidFill>
                <a:latin typeface="Arial" panose="020B0604020202020204" pitchFamily="34" charset="0"/>
                <a:cs typeface="+mn-cs"/>
              </a:rPr>
              <a:t>, </a:t>
            </a:r>
            <a:r>
              <a:rPr lang="en-US" altLang="en-US" dirty="0">
                <a:solidFill>
                  <a:srgbClr val="000000"/>
                </a:solidFill>
                <a:latin typeface="Symbol" panose="05050102010706020507" pitchFamily="18" charset="2"/>
                <a:cs typeface="+mn-cs"/>
              </a:rPr>
              <a:t>¯</a:t>
            </a:r>
            <a:r>
              <a:rPr lang="en-US" altLang="en-US" dirty="0">
                <a:solidFill>
                  <a:srgbClr val="000000"/>
                </a:solidFill>
                <a:latin typeface="Arial" panose="020B0604020202020204" pitchFamily="34" charset="0"/>
                <a:cs typeface="+mn-cs"/>
              </a:rPr>
              <a:t> </a:t>
            </a:r>
            <a:r>
              <a:rPr lang="zh-CN" altLang="en-US" dirty="0">
                <a:solidFill>
                  <a:srgbClr val="000000"/>
                </a:solidFill>
                <a:latin typeface="Arial" panose="020B0604020202020204" pitchFamily="34" charset="0"/>
                <a:cs typeface="+mn-cs"/>
              </a:rPr>
              <a:t>下加光</a:t>
            </a:r>
            <a:r>
              <a:rPr lang="en-US" altLang="en-US" dirty="0">
                <a:solidFill>
                  <a:srgbClr val="000000"/>
                </a:solidFill>
                <a:latin typeface="Arial" panose="020B0604020202020204" pitchFamily="34" charset="0"/>
                <a:cs typeface="+mn-cs"/>
              </a:rPr>
              <a:t>.</a:t>
            </a:r>
            <a:endParaRPr lang="en-AU" altLang="en-US" dirty="0">
              <a:solidFill>
                <a:srgbClr val="000000"/>
              </a:solidFill>
              <a:latin typeface="Arial" panose="020B0604020202020204" pitchFamily="34" charset="0"/>
              <a:cs typeface="+mn-cs"/>
            </a:endParaRPr>
          </a:p>
        </p:txBody>
      </p:sp>
      <p:sp>
        <p:nvSpPr>
          <p:cNvPr id="1049324" name="Line 1050"/>
          <p:cNvSpPr>
            <a:spLocks noChangeShapeType="1"/>
          </p:cNvSpPr>
          <p:nvPr/>
        </p:nvSpPr>
        <p:spPr bwMode="auto">
          <a:xfrm flipH="1">
            <a:off x="1835150" y="3983038"/>
            <a:ext cx="506413" cy="479425"/>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25" name="Text Box 1051"/>
          <p:cNvSpPr txBox="1">
            <a:spLocks noChangeArrowheads="1"/>
          </p:cNvSpPr>
          <p:nvPr/>
        </p:nvSpPr>
        <p:spPr bwMode="auto">
          <a:xfrm rot="18946773">
            <a:off x="1974850" y="2626043"/>
            <a:ext cx="3390900" cy="878839"/>
          </a:xfrm>
          <a:prstGeom prst="rect">
            <a:avLst/>
          </a:prstGeom>
          <a:solidFill>
            <a:schemeClr val="accent5">
              <a:lumMod val="20000"/>
              <a:lumOff val="80000"/>
            </a:schemeClr>
          </a:solidFill>
          <a:ln>
            <a:noFill/>
          </a:ln>
          <a:effectLst/>
        </p:spPr>
        <p:txBody>
          <a:bodyPr>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pPr algn="r"/>
            <a:r>
              <a:rPr lang="zh-CN" altLang="en-US" dirty="0">
                <a:solidFill>
                  <a:srgbClr val="000000"/>
                </a:solidFill>
                <a:latin typeface="Arial" panose="020B0604020202020204" pitchFamily="34" charset="0"/>
                <a:cs typeface="+mn-cs"/>
              </a:rPr>
              <a:t>中</a:t>
            </a:r>
            <a:r>
              <a:rPr lang="en-US" altLang="en-US" dirty="0">
                <a:solidFill>
                  <a:srgbClr val="000000"/>
                </a:solidFill>
                <a:latin typeface="Arial" panose="020B0604020202020204" pitchFamily="34" charset="0"/>
                <a:cs typeface="+mn-cs"/>
              </a:rPr>
              <a:t>: 5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a:t>
            </a:r>
          </a:p>
          <a:p>
            <a:pPr algn="r"/>
            <a:r>
              <a:rPr lang="zh-CN" altLang="en-US" i="1" dirty="0">
                <a:solidFill>
                  <a:srgbClr val="000000"/>
                </a:solidFill>
                <a:latin typeface="Arial" panose="020B0604020202020204" pitchFamily="34" charset="0"/>
                <a:cs typeface="+mn-cs"/>
              </a:rPr>
              <a:t>非球面</a:t>
            </a:r>
            <a:r>
              <a:rPr lang="en-US" altLang="en-US" dirty="0">
                <a:solidFill>
                  <a:srgbClr val="000000"/>
                </a:solidFill>
                <a:latin typeface="Arial" panose="020B0604020202020204" pitchFamily="34" charset="0"/>
                <a:cs typeface="+mn-cs"/>
              </a:rPr>
              <a:t>, </a:t>
            </a:r>
            <a:r>
              <a:rPr lang="en-US" altLang="en-US" dirty="0">
                <a:solidFill>
                  <a:srgbClr val="000000"/>
                </a:solidFill>
                <a:latin typeface="Symbol" panose="05050102010706020507" pitchFamily="18" charset="2"/>
                <a:cs typeface="+mn-cs"/>
              </a:rPr>
              <a:t>­</a:t>
            </a:r>
            <a:r>
              <a:rPr lang="en-US" altLang="en-US" dirty="0">
                <a:solidFill>
                  <a:srgbClr val="000000"/>
                </a:solidFill>
                <a:latin typeface="Arial" panose="020B0604020202020204" pitchFamily="34" charset="0"/>
                <a:cs typeface="+mn-cs"/>
              </a:rPr>
              <a:t> </a:t>
            </a:r>
            <a:r>
              <a:rPr lang="zh-CN" altLang="en-US" dirty="0">
                <a:solidFill>
                  <a:srgbClr val="000000"/>
                </a:solidFill>
                <a:latin typeface="Arial" panose="020B0604020202020204" pitchFamily="34" charset="0"/>
                <a:cs typeface="+mn-cs"/>
              </a:rPr>
              <a:t>下加光</a:t>
            </a:r>
            <a:r>
              <a:rPr lang="en-US" altLang="en-US" dirty="0">
                <a:solidFill>
                  <a:srgbClr val="000000"/>
                </a:solidFill>
                <a:latin typeface="Arial" panose="020B0604020202020204" pitchFamily="34" charset="0"/>
                <a:cs typeface="+mn-cs"/>
              </a:rPr>
              <a:t>.</a:t>
            </a:r>
            <a:endParaRPr lang="en-AU" altLang="en-US" dirty="0">
              <a:solidFill>
                <a:srgbClr val="000000"/>
              </a:solidFill>
              <a:latin typeface="Arial" panose="020B0604020202020204" pitchFamily="34" charset="0"/>
              <a:cs typeface="+mn-cs"/>
            </a:endParaRPr>
          </a:p>
        </p:txBody>
      </p:sp>
      <p:sp>
        <p:nvSpPr>
          <p:cNvPr id="1049326" name="Line 1052"/>
          <p:cNvSpPr>
            <a:spLocks noChangeShapeType="1"/>
          </p:cNvSpPr>
          <p:nvPr/>
        </p:nvSpPr>
        <p:spPr bwMode="auto">
          <a:xfrm rot="5400000">
            <a:off x="5830888" y="5018087"/>
            <a:ext cx="0" cy="796925"/>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27" name="Text Box 1053"/>
          <p:cNvSpPr txBox="1">
            <a:spLocks noChangeArrowheads="1"/>
          </p:cNvSpPr>
          <p:nvPr/>
        </p:nvSpPr>
        <p:spPr bwMode="auto">
          <a:xfrm>
            <a:off x="6070600" y="4948238"/>
            <a:ext cx="1783081" cy="1272539"/>
          </a:xfrm>
          <a:prstGeom prst="rect">
            <a:avLst/>
          </a:prstGeom>
          <a:solidFill>
            <a:schemeClr val="accent3">
              <a:lumMod val="20000"/>
              <a:lumOff val="80000"/>
            </a:schemeClr>
          </a:solid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r>
              <a:rPr lang="zh-CN" altLang="en-US" dirty="0">
                <a:solidFill>
                  <a:srgbClr val="000000"/>
                </a:solidFill>
                <a:latin typeface="Arial" panose="020B0604020202020204" pitchFamily="34" charset="0"/>
                <a:cs typeface="+mn-cs"/>
              </a:rPr>
              <a:t>远</a:t>
            </a:r>
            <a:r>
              <a:rPr lang="en-US" altLang="en-US" dirty="0">
                <a:solidFill>
                  <a:srgbClr val="000000"/>
                </a:solidFill>
                <a:latin typeface="Arial" panose="020B0604020202020204" pitchFamily="34" charset="0"/>
                <a:cs typeface="+mn-cs"/>
              </a:rPr>
              <a:t>e:</a:t>
            </a:r>
          </a:p>
          <a:p>
            <a:r>
              <a:rPr lang="en-US" altLang="en-US" dirty="0">
                <a:solidFill>
                  <a:srgbClr val="000000"/>
                </a:solidFill>
                <a:latin typeface="Arial" panose="020B0604020202020204" pitchFamily="34" charset="0"/>
                <a:cs typeface="+mn-cs"/>
              </a:rPr>
              <a:t> 8.5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a:t>
            </a:r>
          </a:p>
          <a:p>
            <a:r>
              <a:rPr lang="zh-CN" altLang="en-US" i="1" dirty="0">
                <a:solidFill>
                  <a:srgbClr val="000000"/>
                </a:solidFill>
                <a:latin typeface="Arial" panose="020B0604020202020204" pitchFamily="34" charset="0"/>
                <a:cs typeface="+mn-cs"/>
              </a:rPr>
              <a:t>球面</a:t>
            </a:r>
            <a:endParaRPr lang="en-AU" altLang="en-US" i="1" dirty="0">
              <a:solidFill>
                <a:srgbClr val="000000"/>
              </a:solidFill>
              <a:latin typeface="Arial" panose="020B0604020202020204" pitchFamily="34" charset="0"/>
              <a:cs typeface="+mn-cs"/>
            </a:endParaRPr>
          </a:p>
        </p:txBody>
      </p:sp>
      <p:sp>
        <p:nvSpPr>
          <p:cNvPr id="1049328" name="Line 1054"/>
          <p:cNvSpPr>
            <a:spLocks noChangeShapeType="1"/>
          </p:cNvSpPr>
          <p:nvPr/>
        </p:nvSpPr>
        <p:spPr bwMode="auto">
          <a:xfrm rot="5400000">
            <a:off x="1881188" y="5014912"/>
            <a:ext cx="0" cy="796925"/>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29" name="Text Box 1055"/>
          <p:cNvSpPr txBox="1">
            <a:spLocks noChangeArrowheads="1"/>
          </p:cNvSpPr>
          <p:nvPr/>
        </p:nvSpPr>
        <p:spPr bwMode="auto">
          <a:xfrm>
            <a:off x="2132013" y="4948238"/>
            <a:ext cx="1783080" cy="1272539"/>
          </a:xfrm>
          <a:prstGeom prst="rect">
            <a:avLst/>
          </a:prstGeom>
          <a:solidFill>
            <a:srgbClr val="FFCCFF"/>
          </a:solid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r>
              <a:rPr lang="zh-CN" altLang="en-US" dirty="0">
                <a:solidFill>
                  <a:srgbClr val="000000"/>
                </a:solidFill>
                <a:latin typeface="Arial" panose="020B0604020202020204" pitchFamily="34" charset="0"/>
                <a:cs typeface="+mn-cs"/>
              </a:rPr>
              <a:t>近</a:t>
            </a:r>
            <a:r>
              <a:rPr lang="en-US" altLang="en-US" dirty="0">
                <a:solidFill>
                  <a:srgbClr val="000000"/>
                </a:solidFill>
                <a:latin typeface="Arial" panose="020B0604020202020204" pitchFamily="34" charset="0"/>
                <a:cs typeface="+mn-cs"/>
              </a:rPr>
              <a:t>:</a:t>
            </a:r>
          </a:p>
          <a:p>
            <a:r>
              <a:rPr lang="en-US" altLang="en-US" dirty="0">
                <a:solidFill>
                  <a:srgbClr val="000000"/>
                </a:solidFill>
                <a:latin typeface="Arial" panose="020B0604020202020204" pitchFamily="34" charset="0"/>
                <a:cs typeface="+mn-cs"/>
              </a:rPr>
              <a:t> 8.5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a:t>
            </a:r>
          </a:p>
          <a:p>
            <a:r>
              <a:rPr lang="zh-CN" altLang="en-US" i="1" dirty="0">
                <a:solidFill>
                  <a:srgbClr val="000000"/>
                </a:solidFill>
                <a:latin typeface="Arial" panose="020B0604020202020204" pitchFamily="34" charset="0"/>
                <a:cs typeface="+mn-cs"/>
              </a:rPr>
              <a:t>球面</a:t>
            </a:r>
            <a:endParaRPr lang="en-AU" altLang="en-US" i="1" dirty="0">
              <a:solidFill>
                <a:srgbClr val="000000"/>
              </a:solidFill>
              <a:latin typeface="Arial" panose="020B0604020202020204" pitchFamily="34" charset="0"/>
              <a:cs typeface="+mn-cs"/>
            </a:endParaRPr>
          </a:p>
        </p:txBody>
      </p:sp>
      <p:sp>
        <p:nvSpPr>
          <p:cNvPr id="1049330" name="Line 1056"/>
          <p:cNvSpPr>
            <a:spLocks noChangeShapeType="1"/>
          </p:cNvSpPr>
          <p:nvPr/>
        </p:nvSpPr>
        <p:spPr bwMode="auto">
          <a:xfrm flipH="1">
            <a:off x="1454150" y="3790950"/>
            <a:ext cx="0" cy="769938"/>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31" name="Text Box 1057"/>
          <p:cNvSpPr txBox="1">
            <a:spLocks noChangeArrowheads="1"/>
          </p:cNvSpPr>
          <p:nvPr/>
        </p:nvSpPr>
        <p:spPr bwMode="auto">
          <a:xfrm rot="16200000">
            <a:off x="583407" y="2245837"/>
            <a:ext cx="2481264" cy="878839"/>
          </a:xfrm>
          <a:prstGeom prst="rect">
            <a:avLst/>
          </a:prstGeom>
          <a:solidFill>
            <a:schemeClr val="accent3">
              <a:lumMod val="20000"/>
              <a:lumOff val="80000"/>
            </a:schemeClr>
          </a:solidFill>
          <a:ln>
            <a:noFill/>
          </a:ln>
          <a:effectLst/>
        </p:spPr>
        <p:txBody>
          <a:bodyPr wrap="squar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pPr algn="r"/>
            <a:r>
              <a:rPr lang="zh-CN" altLang="en-US" dirty="0">
                <a:solidFill>
                  <a:srgbClr val="000000"/>
                </a:solidFill>
                <a:latin typeface="Arial" panose="020B0604020202020204" pitchFamily="34" charset="0"/>
                <a:cs typeface="+mn-cs"/>
              </a:rPr>
              <a:t>远</a:t>
            </a:r>
            <a:r>
              <a:rPr lang="en-US" altLang="en-US" dirty="0">
                <a:solidFill>
                  <a:srgbClr val="000000"/>
                </a:solidFill>
                <a:latin typeface="Arial" panose="020B0604020202020204" pitchFamily="34" charset="0"/>
                <a:cs typeface="+mn-cs"/>
              </a:rPr>
              <a:t>: </a:t>
            </a:r>
            <a:r>
              <a:rPr lang="en-US" altLang="en-US" b="1" dirty="0">
                <a:solidFill>
                  <a:srgbClr val="000000"/>
                </a:solidFill>
                <a:latin typeface="Arial" panose="020B0604020202020204" pitchFamily="34" charset="0"/>
                <a:cs typeface="+mn-cs"/>
              </a:rPr>
              <a:t>2.3</a:t>
            </a:r>
            <a:r>
              <a:rPr lang="en-US" altLang="en-US" dirty="0">
                <a:solidFill>
                  <a:srgbClr val="000000"/>
                </a:solidFill>
                <a:latin typeface="Arial" panose="020B0604020202020204" pitchFamily="34" charset="0"/>
                <a:cs typeface="+mn-cs"/>
              </a:rPr>
              <a:t>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 </a:t>
            </a:r>
            <a:r>
              <a:rPr lang="zh-CN" altLang="en-US" i="1" dirty="0">
                <a:solidFill>
                  <a:srgbClr val="000000"/>
                </a:solidFill>
                <a:latin typeface="Arial" panose="020B0604020202020204" pitchFamily="34" charset="0"/>
                <a:cs typeface="+mn-cs"/>
              </a:rPr>
              <a:t>球面</a:t>
            </a:r>
            <a:endParaRPr lang="en-AU" altLang="en-US" i="1" dirty="0">
              <a:solidFill>
                <a:srgbClr val="000000"/>
              </a:solidFill>
              <a:latin typeface="Arial" panose="020B0604020202020204" pitchFamily="34" charset="0"/>
              <a:cs typeface="+mn-cs"/>
            </a:endParaRPr>
          </a:p>
        </p:txBody>
      </p:sp>
      <p:sp>
        <p:nvSpPr>
          <p:cNvPr id="1049332" name="Line 1058"/>
          <p:cNvSpPr>
            <a:spLocks noChangeShapeType="1"/>
          </p:cNvSpPr>
          <p:nvPr/>
        </p:nvSpPr>
        <p:spPr bwMode="auto">
          <a:xfrm flipH="1">
            <a:off x="5400675" y="3832225"/>
            <a:ext cx="0" cy="768350"/>
          </a:xfrm>
          <a:prstGeom prst="line">
            <a:avLst/>
          </a:prstGeom>
          <a:noFill/>
          <a:ln w="57150">
            <a:solidFill>
              <a:srgbClr val="FF3300"/>
            </a:solidFill>
            <a:round/>
            <a:headEnd type="none" w="sm" len="sm"/>
            <a:tailEnd type="stealth" w="med" len="lg"/>
          </a:ln>
          <a:effectLst/>
        </p:spPr>
        <p:txBody>
          <a:bodyPr/>
          <a:lstStyle/>
          <a:p>
            <a:endParaRPr lang="en-GB" sz="2400">
              <a:solidFill>
                <a:srgbClr val="000000"/>
              </a:solidFill>
              <a:latin typeface="Tahoma" panose="020B0604030504040204" pitchFamily="34" charset="0"/>
              <a:cs typeface="+mn-cs"/>
            </a:endParaRPr>
          </a:p>
        </p:txBody>
      </p:sp>
      <p:sp>
        <p:nvSpPr>
          <p:cNvPr id="1049333" name="Text Box 1059"/>
          <p:cNvSpPr txBox="1">
            <a:spLocks noChangeArrowheads="1"/>
          </p:cNvSpPr>
          <p:nvPr/>
        </p:nvSpPr>
        <p:spPr bwMode="auto">
          <a:xfrm rot="16200000">
            <a:off x="4392809" y="2341087"/>
            <a:ext cx="2176780" cy="878839"/>
          </a:xfrm>
          <a:prstGeom prst="rect">
            <a:avLst/>
          </a:prstGeom>
          <a:solidFill>
            <a:srgbClr val="FFCCFF"/>
          </a:solid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r>
              <a:rPr lang="zh-CN" altLang="en-US" dirty="0">
                <a:solidFill>
                  <a:srgbClr val="000000"/>
                </a:solidFill>
                <a:latin typeface="Arial" panose="020B0604020202020204" pitchFamily="34" charset="0"/>
                <a:cs typeface="+mn-cs"/>
              </a:rPr>
              <a:t>近</a:t>
            </a:r>
            <a:r>
              <a:rPr lang="en-US" altLang="en-US" dirty="0">
                <a:solidFill>
                  <a:srgbClr val="000000"/>
                </a:solidFill>
                <a:latin typeface="Arial" panose="020B0604020202020204" pitchFamily="34" charset="0"/>
                <a:cs typeface="+mn-cs"/>
              </a:rPr>
              <a:t>: </a:t>
            </a:r>
            <a:r>
              <a:rPr lang="en-US" altLang="en-US" b="1" dirty="0">
                <a:solidFill>
                  <a:srgbClr val="000000"/>
                </a:solidFill>
                <a:latin typeface="Arial" panose="020B0604020202020204" pitchFamily="34" charset="0"/>
                <a:cs typeface="+mn-cs"/>
              </a:rPr>
              <a:t>1.7</a:t>
            </a:r>
            <a:r>
              <a:rPr lang="en-US" altLang="en-US" dirty="0">
                <a:solidFill>
                  <a:srgbClr val="000000"/>
                </a:solidFill>
                <a:latin typeface="Arial" panose="020B0604020202020204" pitchFamily="34" charset="0"/>
                <a:cs typeface="+mn-cs"/>
              </a:rPr>
              <a:t> mm</a:t>
            </a:r>
            <a:r>
              <a:rPr lang="zh-CN" altLang="en-US" dirty="0">
                <a:solidFill>
                  <a:srgbClr val="000000"/>
                </a:solidFill>
                <a:latin typeface="Arial" panose="020B0604020202020204" pitchFamily="34" charset="0"/>
                <a:cs typeface="+mn-cs"/>
              </a:rPr>
              <a:t>直径</a:t>
            </a:r>
            <a:r>
              <a:rPr lang="en-US" altLang="en-US" dirty="0">
                <a:solidFill>
                  <a:srgbClr val="000000"/>
                </a:solidFill>
                <a:latin typeface="Arial" panose="020B0604020202020204" pitchFamily="34" charset="0"/>
                <a:cs typeface="+mn-cs"/>
              </a:rPr>
              <a:t>.</a:t>
            </a:r>
          </a:p>
          <a:p>
            <a:r>
              <a:rPr lang="en-US" altLang="en-US" dirty="0">
                <a:solidFill>
                  <a:srgbClr val="000000"/>
                </a:solidFill>
                <a:latin typeface="Arial" panose="020B0604020202020204" pitchFamily="34" charset="0"/>
                <a:cs typeface="+mn-cs"/>
              </a:rPr>
              <a:t> </a:t>
            </a:r>
            <a:r>
              <a:rPr lang="zh-CN" altLang="en-US" i="1" dirty="0">
                <a:solidFill>
                  <a:srgbClr val="000000"/>
                </a:solidFill>
                <a:latin typeface="Arial" panose="020B0604020202020204" pitchFamily="34" charset="0"/>
                <a:cs typeface="+mn-cs"/>
              </a:rPr>
              <a:t>球面</a:t>
            </a:r>
            <a:endParaRPr lang="en-AU" altLang="en-US" i="1" dirty="0">
              <a:solidFill>
                <a:srgbClr val="000000"/>
              </a:solidFill>
              <a:latin typeface="Arial" panose="020B0604020202020204" pitchFamily="34" charset="0"/>
              <a:cs typeface="+mn-cs"/>
            </a:endParaRPr>
          </a:p>
        </p:txBody>
      </p:sp>
      <p:sp>
        <p:nvSpPr>
          <p:cNvPr id="1049334" name="Text Box 1060"/>
          <p:cNvSpPr txBox="1">
            <a:spLocks noChangeArrowheads="1"/>
          </p:cNvSpPr>
          <p:nvPr/>
        </p:nvSpPr>
        <p:spPr bwMode="auto">
          <a:xfrm>
            <a:off x="6648450" y="4419600"/>
            <a:ext cx="1998980" cy="548640"/>
          </a:xfrm>
          <a:prstGeom prst="rect">
            <a:avLst/>
          </a:prstGeom>
          <a:solidFill>
            <a:srgbClr val="FFFFFF"/>
          </a:solidFill>
          <a:ln>
            <a:noFill/>
          </a:ln>
          <a:effectLst/>
        </p:spPr>
        <p:txBody>
          <a:bodyPr wrap="none">
            <a:spAutoFit/>
          </a:bodyPr>
          <a:lstStyle>
            <a:lvl1pPr defTabSz="762000" eaLnBrk="0" hangingPunct="0">
              <a:defRPr sz="2400">
                <a:solidFill>
                  <a:schemeClr val="tx1"/>
                </a:solidFill>
                <a:latin typeface="Tahoma" panose="020B0604030504040204" pitchFamily="34" charset="0"/>
              </a:defRPr>
            </a:lvl1pPr>
            <a:lvl2pPr marL="742950" indent="-285750" defTabSz="762000" eaLnBrk="0" hangingPunct="0">
              <a:defRPr sz="2400">
                <a:solidFill>
                  <a:schemeClr val="tx1"/>
                </a:solidFill>
                <a:latin typeface="Tahoma" panose="020B0604030504040204" pitchFamily="34" charset="0"/>
              </a:defRPr>
            </a:lvl2pPr>
            <a:lvl3pPr marL="1143000" indent="-228600" defTabSz="762000" eaLnBrk="0" hangingPunct="0">
              <a:defRPr sz="2400">
                <a:solidFill>
                  <a:schemeClr val="tx1"/>
                </a:solidFill>
                <a:latin typeface="Tahoma" panose="020B0604030504040204" pitchFamily="34" charset="0"/>
              </a:defRPr>
            </a:lvl3pPr>
            <a:lvl4pPr marL="1600200" indent="-228600" defTabSz="762000" eaLnBrk="0" hangingPunct="0">
              <a:defRPr sz="2400">
                <a:solidFill>
                  <a:schemeClr val="tx1"/>
                </a:solidFill>
                <a:latin typeface="Tahoma" panose="020B0604030504040204" pitchFamily="34" charset="0"/>
              </a:defRPr>
            </a:lvl4pPr>
            <a:lvl5pPr marL="2057400" indent="-228600" defTabSz="762000" eaLnBrk="0" hangingPunct="0">
              <a:defRPr sz="2400">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sz="2400">
                <a:solidFill>
                  <a:schemeClr val="tx1"/>
                </a:solidFill>
                <a:latin typeface="Tahoma" panose="020B0604030504040204" pitchFamily="34" charset="0"/>
              </a:defRPr>
            </a:lvl9pPr>
          </a:lstStyle>
          <a:p>
            <a:pPr algn="r"/>
            <a:r>
              <a:rPr lang="en-US" altLang="en-US" sz="2800" b="1">
                <a:solidFill>
                  <a:srgbClr val="000000"/>
                </a:solidFill>
                <a:latin typeface="Arial" panose="020B0604020202020204" pitchFamily="34" charset="0"/>
                <a:cs typeface="+mn-cs"/>
              </a:rPr>
              <a:t>TD=14.4 mm</a:t>
            </a:r>
            <a:endParaRPr lang="en-AU" altLang="en-US" sz="2800" b="1">
              <a:solidFill>
                <a:srgbClr val="000000"/>
              </a:solidFill>
              <a:latin typeface="Arial" panose="020B0604020202020204" pitchFamily="34" charset="0"/>
              <a:cs typeface="+mn-cs"/>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38" name="Rectangle 4"/>
          <p:cNvSpPr>
            <a:spLocks noChangeArrowheads="1"/>
          </p:cNvSpPr>
          <p:nvPr/>
        </p:nvSpPr>
        <p:spPr bwMode="auto">
          <a:xfrm>
            <a:off x="107950" y="-26988"/>
            <a:ext cx="8575675" cy="781051"/>
          </a:xfrm>
          <a:prstGeom prst="rect">
            <a:avLst/>
          </a:prstGeom>
          <a:noFill/>
          <a:ln w="9525">
            <a:noFill/>
            <a:miter lim="800000"/>
          </a:ln>
        </p:spPr>
        <p:txBody>
          <a:bodyPr anchor="ctr"/>
          <a:lstStyle/>
          <a:p>
            <a:pPr eaLnBrk="0" hangingPunct="0"/>
            <a:r>
              <a:rPr lang="zh-CN" altLang="en-US" sz="2800" dirty="0">
                <a:solidFill>
                  <a:schemeClr val="bg1"/>
                </a:solidFill>
                <a:latin typeface="Arial" panose="020B0604020202020204" pitchFamily="34" charset="0"/>
              </a:rPr>
              <a:t>更新的硅水凝胶渐进多焦接触镜</a:t>
            </a:r>
            <a:endParaRPr lang="en-US" altLang="en-US" sz="2800" dirty="0">
              <a:solidFill>
                <a:schemeClr val="bg1"/>
              </a:solidFill>
              <a:latin typeface="Arial" panose="020B0604020202020204" pitchFamily="34" charset="0"/>
            </a:endParaRPr>
          </a:p>
        </p:txBody>
      </p:sp>
      <p:sp>
        <p:nvSpPr>
          <p:cNvPr id="1049339" name="Content Placeholder 2"/>
          <p:cNvSpPr>
            <a:spLocks noGrp="1"/>
          </p:cNvSpPr>
          <p:nvPr>
            <p:ph idx="1"/>
          </p:nvPr>
        </p:nvSpPr>
        <p:spPr>
          <a:xfrm>
            <a:off x="838200" y="1806575"/>
            <a:ext cx="6362700" cy="4238625"/>
          </a:xfrm>
        </p:spPr>
        <p:txBody>
          <a:bodyPr/>
          <a:lstStyle/>
          <a:p>
            <a:pPr>
              <a:lnSpc>
                <a:spcPct val="150000"/>
              </a:lnSpc>
            </a:pPr>
            <a:r>
              <a:rPr lang="en-AU" sz="2000" dirty="0"/>
              <a:t>Alcon </a:t>
            </a:r>
            <a:r>
              <a:rPr lang="en-AU" sz="2000" i="1" dirty="0"/>
              <a:t>Air </a:t>
            </a:r>
            <a:r>
              <a:rPr lang="en-AU" sz="2000" i="1" dirty="0" err="1"/>
              <a:t>Optix</a:t>
            </a:r>
            <a:r>
              <a:rPr lang="en-AU" sz="2000" i="1" dirty="0"/>
              <a:t> AQUA Multifocal</a:t>
            </a:r>
          </a:p>
          <a:p>
            <a:pPr>
              <a:lnSpc>
                <a:spcPct val="150000"/>
              </a:lnSpc>
            </a:pPr>
            <a:r>
              <a:rPr lang="en-AU" sz="2000" dirty="0"/>
              <a:t>B&amp;L </a:t>
            </a:r>
            <a:r>
              <a:rPr lang="en-AU" sz="2000" i="1" dirty="0" err="1"/>
              <a:t>PureVision</a:t>
            </a:r>
            <a:r>
              <a:rPr lang="en-AU" sz="2000" i="1" dirty="0"/>
              <a:t> Multi-Focal</a:t>
            </a:r>
          </a:p>
          <a:p>
            <a:pPr>
              <a:lnSpc>
                <a:spcPct val="150000"/>
              </a:lnSpc>
            </a:pPr>
            <a:r>
              <a:rPr lang="en-AU" sz="2000" dirty="0"/>
              <a:t>B&amp;L </a:t>
            </a:r>
            <a:r>
              <a:rPr lang="en-AU" sz="2000" i="1" dirty="0"/>
              <a:t>PureVision2 HD for </a:t>
            </a:r>
            <a:r>
              <a:rPr lang="en-AU" sz="2000" i="1" dirty="0" err="1"/>
              <a:t>Presbyopia</a:t>
            </a:r>
            <a:endParaRPr lang="en-AU" sz="2000" i="1" dirty="0"/>
          </a:p>
          <a:p>
            <a:pPr>
              <a:lnSpc>
                <a:spcPct val="150000"/>
              </a:lnSpc>
            </a:pPr>
            <a:r>
              <a:rPr lang="en-AU" sz="2000" dirty="0"/>
              <a:t>CooperVision </a:t>
            </a:r>
            <a:r>
              <a:rPr lang="en-AU" sz="2000" i="1" dirty="0" err="1"/>
              <a:t>clariti</a:t>
            </a:r>
            <a:r>
              <a:rPr lang="en-AU" sz="2000" i="1" dirty="0"/>
              <a:t> 1 day </a:t>
            </a:r>
            <a:r>
              <a:rPr lang="en-AU" sz="2000" i="1" dirty="0" err="1"/>
              <a:t>PPL</a:t>
            </a:r>
            <a:endParaRPr lang="en-AU" sz="2000" i="1" dirty="0"/>
          </a:p>
          <a:p>
            <a:pPr>
              <a:lnSpc>
                <a:spcPct val="150000"/>
              </a:lnSpc>
            </a:pPr>
            <a:r>
              <a:rPr lang="en-AU" sz="2000" dirty="0"/>
              <a:t>CooperVision </a:t>
            </a:r>
            <a:r>
              <a:rPr lang="en-AU" sz="2000" i="1" dirty="0"/>
              <a:t>Biofinity </a:t>
            </a:r>
            <a:r>
              <a:rPr lang="en-AU" sz="2000" i="1" dirty="0" err="1"/>
              <a:t>PPL</a:t>
            </a:r>
            <a:endParaRPr lang="en-AU" sz="2000" i="1" dirty="0"/>
          </a:p>
          <a:p>
            <a:pPr>
              <a:lnSpc>
                <a:spcPct val="150000"/>
              </a:lnSpc>
            </a:pPr>
            <a:r>
              <a:rPr lang="en-AU" sz="2000" dirty="0"/>
              <a:t>J&amp;J </a:t>
            </a:r>
            <a:r>
              <a:rPr lang="en-AU" sz="2000" i="1" dirty="0"/>
              <a:t>ACUVUE OASYS for  PRESBYOPIA</a:t>
            </a:r>
            <a:endParaRPr lang="en-GB" sz="2000" i="1" dirty="0"/>
          </a:p>
        </p:txBody>
      </p:sp>
      <p:sp>
        <p:nvSpPr>
          <p:cNvPr id="1049340" name="Rectangle 3"/>
          <p:cNvSpPr>
            <a:spLocks noChangeArrowheads="1"/>
          </p:cNvSpPr>
          <p:nvPr/>
        </p:nvSpPr>
        <p:spPr bwMode="auto">
          <a:xfrm>
            <a:off x="298450" y="1009650"/>
            <a:ext cx="1249680" cy="548639"/>
          </a:xfrm>
          <a:prstGeom prst="rect">
            <a:avLst/>
          </a:prstGeom>
          <a:noFill/>
          <a:ln w="9525">
            <a:noFill/>
            <a:miter lim="800000"/>
          </a:ln>
        </p:spPr>
        <p:txBody>
          <a:bodyPr wrap="none">
            <a:spAutoFit/>
          </a:bodyPr>
          <a:lstStyle/>
          <a:p>
            <a:r>
              <a:rPr lang="zh-CN" altLang="en-US" sz="2800" dirty="0">
                <a:solidFill>
                  <a:srgbClr val="5C6F7B"/>
                </a:solidFill>
                <a:latin typeface="Arial" panose="020B0604020202020204" pitchFamily="34" charset="0"/>
              </a:rPr>
              <a:t>球面的</a:t>
            </a:r>
            <a:endParaRPr lang="en-US" altLang="en-US" sz="2800" dirty="0">
              <a:solidFill>
                <a:srgbClr val="5C6F7B"/>
              </a:solidFill>
              <a:latin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The Presbyopic Success Curve (1)"/>
  <p:tag name="PXID" val="10"/>
  <p:tag name="SID" val="385"/>
</p:tagLst>
</file>

<file path=ppt/theme/theme1.xml><?xml version="1.0" encoding="utf-8"?>
<a:theme xmlns:a="http://schemas.openxmlformats.org/drawingml/2006/main" name="2013_IACLE 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12449</Words>
  <Application>Microsoft Office PowerPoint</Application>
  <PresentationFormat>On-screen Show (4:3)</PresentationFormat>
  <Paragraphs>1388</Paragraphs>
  <Slides>136</Slides>
  <Notes>114</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8</vt:i4>
      </vt:variant>
      <vt:variant>
        <vt:lpstr>Slide Titles</vt:lpstr>
      </vt:variant>
      <vt:variant>
        <vt:i4>136</vt:i4>
      </vt:variant>
    </vt:vector>
  </HeadingPairs>
  <TitlesOfParts>
    <vt:vector size="162" baseType="lpstr">
      <vt:lpstr>MS Mincho</vt:lpstr>
      <vt:lpstr>宋体</vt:lpstr>
      <vt:lpstr>Arial</vt:lpstr>
      <vt:lpstr>Arial Narrow</vt:lpstr>
      <vt:lpstr>Calibri</vt:lpstr>
      <vt:lpstr>Century Gothic</vt:lpstr>
      <vt:lpstr>Symbol</vt:lpstr>
      <vt:lpstr>Tahoma</vt:lpstr>
      <vt:lpstr>Times</vt:lpstr>
      <vt:lpstr>Times New Roman</vt:lpstr>
      <vt:lpstr>Verdana</vt:lpstr>
      <vt:lpstr>Wingdings</vt:lpstr>
      <vt:lpstr>2013_IACLE PPT_Template</vt:lpstr>
      <vt:lpstr>Sponsors</vt:lpstr>
      <vt:lpstr>Regular Slide</vt:lpstr>
      <vt:lpstr>Section Slide</vt:lpstr>
      <vt:lpstr>Final Slide</vt:lpstr>
      <vt:lpstr>1_Section Slide</vt:lpstr>
      <vt:lpstr>Chart</vt:lpstr>
      <vt:lpstr>Microsoft Excel 97-2003 Worksheet</vt:lpstr>
      <vt:lpstr>Clip</vt:lpstr>
      <vt:lpstr>Bitmapafbeelding</vt:lpstr>
      <vt:lpstr>Photo Editor-foto</vt:lpstr>
      <vt:lpstr>CorelDRAW!</vt:lpstr>
      <vt:lpstr>CorelDRAW 6.0</vt:lpstr>
      <vt:lpstr>Organization Chart</vt:lpstr>
      <vt:lpstr>老视型接触镜选择</vt:lpstr>
      <vt:lpstr>编审者</vt:lpstr>
      <vt:lpstr>通过教育基金和实物捐赠，IACLE开发和提供隐形眼镜教育</vt:lpstr>
      <vt:lpstr>PowerPoint Presentation</vt:lpstr>
      <vt:lpstr>出版 国际接触镜教育者学会(IACLE)  2016修订版  © 国际接触镜教育者学会2000-2015 版权所有。未经国际接触镜教育者学会事先书面许可，本出版物的任何部分不得复制、储存在检索系统中，或以任何形式或传播：   国际接触镜教育者学会 IACLE秘书处， PO Box 656 KENSINGTON NSW 2033 Australia  电子邮件：iacle@iacle.org</vt:lpstr>
      <vt:lpstr>老...什么?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Determining Dominance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接触镜选项: 透气硬镜 &amp; 水凝胶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屈光力地图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通过教育基金和实物捐赠，IACLE开发和提供隐形眼镜教育</vt:lpstr>
      <vt:lpstr>谢谢</vt:lpstr>
    </vt:vector>
  </TitlesOfParts>
  <Company>Aston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老视型接触镜选择</dc:title>
  <dc:creator>Naroo</dc:creator>
  <cp:lastModifiedBy>Siobhan Allen</cp:lastModifiedBy>
  <cp:revision>9</cp:revision>
  <dcterms:created xsi:type="dcterms:W3CDTF">2020-02-07T01:47:45Z</dcterms:created>
  <dcterms:modified xsi:type="dcterms:W3CDTF">2020-03-26T10:13:28Z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