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61" r:id="rId3"/>
    <p:sldMasterId id="2147483666" r:id="rId4"/>
    <p:sldMasterId id="2147483671" r:id="rId5"/>
    <p:sldMasterId id="2147483676" r:id="rId6"/>
    <p:sldMasterId id="2147483678" r:id="rId7"/>
    <p:sldMasterId id="2147483685" r:id="rId8"/>
    <p:sldMasterId id="2147483687" r:id="rId9"/>
  </p:sldMasterIdLst>
  <p:notesMasterIdLst>
    <p:notesMasterId r:id="rId195"/>
  </p:notesMasterIdLst>
  <p:sldIdLst>
    <p:sldId id="446" r:id="rId10"/>
    <p:sldId id="732" r:id="rId11"/>
    <p:sldId id="733" r:id="rId12"/>
    <p:sldId id="734" r:id="rId13"/>
    <p:sldId id="735"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453" r:id="rId37"/>
    <p:sldId id="454"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455" r:id="rId54"/>
    <p:sldId id="300" r:id="rId55"/>
    <p:sldId id="301" r:id="rId56"/>
    <p:sldId id="302"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456"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50" r:id="rId103"/>
    <p:sldId id="351" r:id="rId104"/>
    <p:sldId id="352" r:id="rId105"/>
    <p:sldId id="353" r:id="rId106"/>
    <p:sldId id="354" r:id="rId107"/>
    <p:sldId id="355" r:id="rId108"/>
    <p:sldId id="356" r:id="rId109"/>
    <p:sldId id="357" r:id="rId110"/>
    <p:sldId id="644"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8" r:id="rId130"/>
    <p:sldId id="379" r:id="rId131"/>
    <p:sldId id="457"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736" r:id="rId193"/>
    <p:sldId id="452" r:id="rId1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6">
          <p15:clr>
            <a:srgbClr val="A4A3A4"/>
          </p15:clr>
        </p15:guide>
        <p15:guide id="2" pos="28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6F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816" autoAdjust="0"/>
  </p:normalViewPr>
  <p:slideViewPr>
    <p:cSldViewPr>
      <p:cViewPr varScale="1">
        <p:scale>
          <a:sx n="63" d="100"/>
          <a:sy n="63" d="100"/>
        </p:scale>
        <p:origin x="2026" y="48"/>
      </p:cViewPr>
      <p:guideLst>
        <p:guide orient="horz" pos="2206"/>
        <p:guide pos="287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196" Type="http://schemas.openxmlformats.org/officeDocument/2006/relationships/presProps" Target="presProp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144" Type="http://schemas.openxmlformats.org/officeDocument/2006/relationships/slide" Target="slides/slide135.xml"/><Relationship Id="rId149" Type="http://schemas.openxmlformats.org/officeDocument/2006/relationships/slide" Target="slides/slide14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60" Type="http://schemas.openxmlformats.org/officeDocument/2006/relationships/slide" Target="slides/slide151.xml"/><Relationship Id="rId165" Type="http://schemas.openxmlformats.org/officeDocument/2006/relationships/slide" Target="slides/slide156.xml"/><Relationship Id="rId181" Type="http://schemas.openxmlformats.org/officeDocument/2006/relationships/slide" Target="slides/slide172.xml"/><Relationship Id="rId186" Type="http://schemas.openxmlformats.org/officeDocument/2006/relationships/slide" Target="slides/slide177.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slide" Target="slides/slide141.xml"/><Relationship Id="rId155" Type="http://schemas.openxmlformats.org/officeDocument/2006/relationships/slide" Target="slides/slide146.xml"/><Relationship Id="rId171" Type="http://schemas.openxmlformats.org/officeDocument/2006/relationships/slide" Target="slides/slide162.xml"/><Relationship Id="rId176" Type="http://schemas.openxmlformats.org/officeDocument/2006/relationships/slide" Target="slides/slide167.xml"/><Relationship Id="rId192" Type="http://schemas.openxmlformats.org/officeDocument/2006/relationships/slide" Target="slides/slide183.xml"/><Relationship Id="rId197" Type="http://schemas.openxmlformats.org/officeDocument/2006/relationships/viewProps" Target="viewProps.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61" Type="http://schemas.openxmlformats.org/officeDocument/2006/relationships/slide" Target="slides/slide152.xml"/><Relationship Id="rId166" Type="http://schemas.openxmlformats.org/officeDocument/2006/relationships/slide" Target="slides/slide157.xml"/><Relationship Id="rId182" Type="http://schemas.openxmlformats.org/officeDocument/2006/relationships/slide" Target="slides/slide173.xml"/><Relationship Id="rId187" Type="http://schemas.openxmlformats.org/officeDocument/2006/relationships/slide" Target="slides/slide17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theme" Target="theme/theme1.xml"/><Relationship Id="rId172" Type="http://schemas.openxmlformats.org/officeDocument/2006/relationships/slide" Target="slides/slide163.xml"/><Relationship Id="rId193" Type="http://schemas.openxmlformats.org/officeDocument/2006/relationships/slide" Target="slides/slide184.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183"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199"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notesMaster" Target="notesMasters/notesMaster1.xml"/><Relationship Id="rId190" Type="http://schemas.openxmlformats.org/officeDocument/2006/relationships/slide" Target="slides/slide18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79DAA1-6174-4067-9962-3927D3B45AA8}" type="datetimeFigureOut">
              <a:rPr lang="en-AU" smtClean="0"/>
              <a:t>14/03/2020</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C9EDCA-2CF6-4694-9FEB-E041C8CD8043}" type="slidenum">
              <a:rPr lang="en-AU" smtClean="0"/>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b="1" dirty="0"/>
              <a:t>巩膜镜：</a:t>
            </a:r>
            <a:endParaRPr lang="en-AU" dirty="0"/>
          </a:p>
          <a:p>
            <a:r>
              <a:rPr lang="zh-CN" altLang="en-AU" dirty="0"/>
              <a:t>本讲座概述了验配巩膜镜和小巩膜镜的理论和实践。</a:t>
            </a:r>
            <a:endParaRPr lang="en-US" i="1" baseline="0" dirty="0">
              <a:latin typeface="Arial" panose="020B0604020202020204"/>
              <a:cs typeface="Arial" panose="020B0604020202020204"/>
              <a:sym typeface="Symbol" panose="05050102010706020507"/>
            </a:endParaRPr>
          </a:p>
          <a:p>
            <a:pPr marL="0" marR="0" indent="0" algn="l" defTabSz="914400" rtl="0" eaLnBrk="0" fontAlgn="base" latinLnBrk="0" hangingPunct="0">
              <a:lnSpc>
                <a:spcPct val="100000"/>
              </a:lnSpc>
              <a:spcBef>
                <a:spcPct val="30000"/>
              </a:spcBef>
              <a:spcAft>
                <a:spcPct val="0"/>
              </a:spcAft>
              <a:buClrTx/>
              <a:buSzTx/>
              <a:buFont typeface="Symbol" panose="05050102010706020507" pitchFamily="18" charset="2"/>
              <a:buNone/>
              <a:defRPr/>
            </a:pPr>
            <a:endParaRPr lang="en-US" baseline="0" dirty="0">
              <a:latin typeface="Arial" panose="020B0604020202020204"/>
              <a:cs typeface="Arial" panose="020B0604020202020204"/>
              <a:sym typeface="Symbol" panose="05050102010706020507"/>
            </a:endParaRPr>
          </a:p>
          <a:p>
            <a:pPr marL="0" indent="0">
              <a:buFont typeface="Symbol" panose="05050102010706020507" pitchFamily="18" charset="2"/>
              <a:buNone/>
            </a:pPr>
            <a:endParaRPr lang="en-US" baseline="0" dirty="0">
              <a:latin typeface="Arial" panose="020B0604020202020204"/>
              <a:cs typeface="Arial" panose="020B0604020202020204"/>
              <a:sym typeface="Symbol" panose="05050102010706020507"/>
            </a:endParaRPr>
          </a:p>
          <a:p>
            <a:pPr marL="0" indent="0">
              <a:buFont typeface="Symbol" panose="05050102010706020507" pitchFamily="18" charset="2"/>
              <a:buNone/>
            </a:pPr>
            <a:endParaRPr lang="en-US" baseline="0" dirty="0">
              <a:latin typeface="Arial" panose="020B0604020202020204"/>
              <a:cs typeface="Arial" panose="020B0604020202020204"/>
              <a:sym typeface="Symbol" panose="05050102010706020507"/>
            </a:endParaRPr>
          </a:p>
          <a:p>
            <a:pPr marL="0" indent="0">
              <a:buFont typeface="Symbol" panose="05050102010706020507" pitchFamily="18" charset="2"/>
              <a:buNone/>
            </a:pPr>
            <a:endParaRPr lang="en-US" baseline="0" dirty="0">
              <a:latin typeface="Arial" panose="020B0604020202020204"/>
              <a:cs typeface="Arial" panose="020B0604020202020204"/>
              <a:sym typeface="Symbol" panose="05050102010706020507"/>
            </a:endParaRPr>
          </a:p>
          <a:p>
            <a:pPr marL="0" indent="0">
              <a:buFont typeface="Symbol" panose="05050102010706020507" pitchFamily="18" charset="2"/>
              <a:buNone/>
            </a:pPr>
            <a:endParaRPr lang="en-US" dirty="0"/>
          </a:p>
        </p:txBody>
      </p:sp>
      <p:sp>
        <p:nvSpPr>
          <p:cNvPr id="4" name="Slide Number Placeholder 3"/>
          <p:cNvSpPr>
            <a:spLocks noGrp="1"/>
          </p:cNvSpPr>
          <p:nvPr>
            <p:ph type="sldNum" sz="quarter" idx="10"/>
          </p:nvPr>
        </p:nvSpPr>
        <p:spPr/>
        <p:txBody>
          <a:bodyPr/>
          <a:lstStyle/>
          <a:p>
            <a:fld id="{6589FCBC-C5E6-483A-8A57-0434905B6E43}" type="slidenum">
              <a:rPr lang="en-US" smtClean="0">
                <a:solidFill>
                  <a:prstClr val="black"/>
                </a:solidFill>
              </a:r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将蒸馏水和食盐(NaCl)混合制成碱性</a:t>
            </a:r>
            <a:r>
              <a:rPr lang="zh-CN" altLang="en-US" dirty="0"/>
              <a:t>镜片护理液</a:t>
            </a:r>
            <a:r>
              <a:rPr lang="en-US" dirty="0"/>
              <a:t>。用碳酸氢钠(碳酸氢钠，NaHCO3)调节溶液的pH值。患者不断调整配方，直到</a:t>
            </a:r>
            <a:r>
              <a:rPr lang="zh-CN" altLang="en-US" dirty="0"/>
              <a:t>护理液</a:t>
            </a:r>
            <a:r>
              <a:rPr lang="en-US" dirty="0"/>
              <a:t>在眼睛上使用时感觉“良好”(舒适)。</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25</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由于缺氧，PMMA巩膜</a:t>
            </a:r>
            <a:r>
              <a:rPr lang="zh-CN" altLang="en-US" baseline="0" dirty="0"/>
              <a:t>镜</a:t>
            </a:r>
            <a:r>
              <a:rPr lang="en-US" baseline="0" dirty="0"/>
              <a:t>的最长</a:t>
            </a:r>
            <a:r>
              <a:rPr lang="zh-CN" altLang="en-US" baseline="0" dirty="0"/>
              <a:t>配</a:t>
            </a:r>
            <a:r>
              <a:rPr lang="en-US" baseline="0" dirty="0"/>
              <a:t>戴时间为4-6小时。有必要处理与巩膜</a:t>
            </a:r>
            <a:r>
              <a:rPr lang="zh-CN" altLang="en-US" baseline="0" dirty="0"/>
              <a:t>镜</a:t>
            </a:r>
            <a:r>
              <a:rPr lang="en-US" baseline="0" dirty="0"/>
              <a:t>相关的并发症。</a:t>
            </a:r>
            <a:r>
              <a:rPr lang="zh-CN" altLang="en-US" baseline="0" dirty="0"/>
              <a:t>较小的镜片直径允许更多的</a:t>
            </a:r>
            <a:r>
              <a:rPr lang="en-US" baseline="0" dirty="0"/>
              <a:t>泪液交换</a:t>
            </a:r>
            <a:r>
              <a:rPr lang="zh-CN" altLang="en-US" baseline="0" dirty="0"/>
              <a:t>，从而增加了角膜的氧供。</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26</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DMV</a:t>
            </a:r>
            <a:r>
              <a:rPr lang="zh-CN" altLang="en-US" dirty="0"/>
              <a:t>公司</a:t>
            </a:r>
            <a:r>
              <a:rPr lang="en-US" dirty="0"/>
              <a:t>的产品今天仍然用于RGP</a:t>
            </a:r>
            <a:r>
              <a:rPr lang="zh-CN" altLang="en-US" dirty="0"/>
              <a:t>和软镜的摘戴</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27</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可渗透</a:t>
            </a:r>
            <a:r>
              <a:rPr lang="zh-CN" altLang="en-US" dirty="0"/>
              <a:t>氧气</a:t>
            </a:r>
            <a:r>
              <a:rPr lang="en-US" dirty="0"/>
              <a:t>(GP)</a:t>
            </a:r>
            <a:r>
              <a:rPr lang="zh-CN" altLang="en-US" dirty="0"/>
              <a:t>的镜片</a:t>
            </a:r>
            <a:r>
              <a:rPr lang="en-US" dirty="0"/>
              <a:t>材料解决了大TD巩膜的</a:t>
            </a:r>
            <a:r>
              <a:rPr lang="zh-CN" altLang="en-US" dirty="0"/>
              <a:t>透氧</a:t>
            </a:r>
            <a:r>
              <a:rPr lang="en-US" dirty="0"/>
              <a:t>问题;计算机化切削技术的进步改善了生产、</a:t>
            </a:r>
            <a:r>
              <a:rPr lang="zh-CN" altLang="en-US" dirty="0"/>
              <a:t>再生产</a:t>
            </a:r>
            <a:r>
              <a:rPr lang="en-US" dirty="0"/>
              <a:t>和设计</a:t>
            </a:r>
            <a:r>
              <a:rPr lang="zh-CN" altLang="en-US" dirty="0"/>
              <a:t>选择</a:t>
            </a:r>
            <a:r>
              <a:rPr lang="en-US" dirty="0"/>
              <a:t>，包括复杂性和</a:t>
            </a:r>
            <a:r>
              <a:rPr lang="zh-CN" altLang="en-US" dirty="0"/>
              <a:t>象限</a:t>
            </a:r>
            <a:r>
              <a:rPr lang="en-US" dirty="0"/>
              <a:t>不对称性。</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29</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30</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TD = </a:t>
            </a:r>
            <a:r>
              <a:rPr lang="zh-CN" altLang="en-AU" dirty="0"/>
              <a:t>总直径</a:t>
            </a:r>
          </a:p>
          <a:p>
            <a:r>
              <a:rPr lang="en-AU" dirty="0" err="1"/>
              <a:t>HVID</a:t>
            </a:r>
            <a:r>
              <a:rPr lang="en-AU" dirty="0"/>
              <a:t> = </a:t>
            </a:r>
            <a:r>
              <a:rPr lang="zh-CN" altLang="en-AU" dirty="0"/>
              <a:t>水平可见虹膜直径</a:t>
            </a:r>
          </a:p>
        </p:txBody>
      </p:sp>
      <p:sp>
        <p:nvSpPr>
          <p:cNvPr id="4" name="Slide Number Placeholder 3"/>
          <p:cNvSpPr>
            <a:spLocks noGrp="1"/>
          </p:cNvSpPr>
          <p:nvPr>
            <p:ph type="sldNum" sz="quarter" idx="10"/>
          </p:nvPr>
        </p:nvSpPr>
        <p:spPr/>
        <p:txBody>
          <a:bodyPr/>
          <a:lstStyle/>
          <a:p>
            <a:fld id="{EDC9EDCA-2CF6-4694-9FEB-E041C8CD8043}" type="slidenum">
              <a:rPr lang="en-AU" smtClean="0"/>
              <a:t>34</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今天,许多从业者认为,</a:t>
            </a:r>
            <a:r>
              <a:rPr lang="zh-CN" altLang="en-US" dirty="0"/>
              <a:t>初始试戴时</a:t>
            </a:r>
            <a:r>
              <a:rPr lang="en-US" dirty="0"/>
              <a:t>200 </a:t>
            </a:r>
            <a:r>
              <a:rPr lang="zh-CN" altLang="en-US" dirty="0"/>
              <a:t>至</a:t>
            </a:r>
            <a:r>
              <a:rPr lang="en-US" dirty="0"/>
              <a:t> 400µm之间</a:t>
            </a:r>
            <a:r>
              <a:rPr lang="zh-CN" altLang="en-US" dirty="0"/>
              <a:t>的</a:t>
            </a:r>
            <a:r>
              <a:rPr lang="en-US" dirty="0"/>
              <a:t>间隙</a:t>
            </a:r>
            <a:r>
              <a:rPr lang="zh-CN" altLang="en-US" dirty="0"/>
              <a:t>是比较合适的</a:t>
            </a:r>
            <a:r>
              <a:rPr lang="en-US" dirty="0"/>
              <a:t>。鉴于需要大约200µm</a:t>
            </a:r>
            <a:r>
              <a:rPr lang="zh-CN" altLang="en-US" dirty="0"/>
              <a:t>的稳定</a:t>
            </a:r>
            <a:r>
              <a:rPr lang="en-US" dirty="0"/>
              <a:t>间隙</a:t>
            </a:r>
            <a:r>
              <a:rPr lang="zh-CN" altLang="en-US" dirty="0"/>
              <a:t>（配戴后镜片会逐渐沉降）</a:t>
            </a:r>
            <a:r>
              <a:rPr lang="en-US" dirty="0"/>
              <a:t>,最初</a:t>
            </a:r>
            <a:r>
              <a:rPr lang="zh-CN" altLang="en-US" dirty="0"/>
              <a:t>（沉降前）约</a:t>
            </a:r>
            <a:r>
              <a:rPr lang="en-US" dirty="0"/>
              <a:t>400µm</a:t>
            </a:r>
            <a:r>
              <a:rPr lang="zh-CN" altLang="en-US" dirty="0"/>
              <a:t>的间隙</a:t>
            </a:r>
            <a:r>
              <a:rPr lang="en-US" dirty="0"/>
              <a:t>可能是更合适的</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37</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临床研究表明，</a:t>
            </a:r>
            <a:r>
              <a:rPr lang="zh-CN" altLang="en-US" baseline="0" dirty="0"/>
              <a:t>镜片</a:t>
            </a:r>
            <a:r>
              <a:rPr lang="en-US" baseline="0" dirty="0"/>
              <a:t>沉降受个体差异的影响。</a:t>
            </a:r>
            <a:r>
              <a:rPr lang="zh-CN" altLang="en-US" baseline="0" dirty="0"/>
              <a:t>沉降程度从</a:t>
            </a:r>
            <a:r>
              <a:rPr lang="en-US" baseline="0" dirty="0"/>
              <a:t>80 - 220µm</a:t>
            </a:r>
            <a:r>
              <a:rPr lang="en-US" dirty="0">
                <a:sym typeface="+mn-ea"/>
              </a:rPr>
              <a:t>不等</a:t>
            </a:r>
            <a:r>
              <a:rPr lang="en-US" baseline="0" dirty="0"/>
              <a:t>。这个病人表现出</a:t>
            </a:r>
            <a:r>
              <a:rPr lang="zh-CN" altLang="en-US" baseline="0" dirty="0"/>
              <a:t>戴镜</a:t>
            </a:r>
            <a:r>
              <a:rPr lang="en-US" altLang="zh-CN" baseline="0" dirty="0"/>
              <a:t>8</a:t>
            </a:r>
            <a:r>
              <a:rPr lang="zh-CN" altLang="en-US" baseline="0" dirty="0"/>
              <a:t>小时后出现了</a:t>
            </a:r>
            <a:r>
              <a:rPr lang="en-US" baseline="0" dirty="0"/>
              <a:t>100µm</a:t>
            </a:r>
            <a:r>
              <a:rPr lang="zh-CN" altLang="en-US" baseline="0" dirty="0"/>
              <a:t>的镜片沉降</a:t>
            </a:r>
            <a:r>
              <a:rPr lang="en-US" baseline="0" dirty="0"/>
              <a:t>。</a:t>
            </a:r>
            <a:r>
              <a:rPr lang="zh-CN" altLang="en-US" baseline="0" dirty="0"/>
              <a:t>顶点间隙应该远远超过形成镜下气泡的阈值</a:t>
            </a:r>
            <a:r>
              <a:rPr lang="en-US" altLang="zh-CN" baseline="0" dirty="0"/>
              <a:t>——80-100 µm</a:t>
            </a:r>
            <a:r>
              <a:rPr lang="zh-CN" altLang="en-US" baseline="0" dirty="0"/>
              <a:t>。</a:t>
            </a:r>
            <a:endParaRPr lang="en-US" baseline="0" dirty="0"/>
          </a:p>
          <a:p>
            <a:r>
              <a:rPr lang="zh-CN" altLang="en-US" baseline="0" dirty="0"/>
              <a:t>通常，巩膜镜下的泪膜镜是一个封闭的系统，即没有与外界空气联通的通道（即使在一个封闭的系统气泡也会产生，这一点容易被忽视）。</a:t>
            </a:r>
            <a:r>
              <a:rPr lang="en-US" altLang="zh-CN" dirty="0" err="1"/>
              <a:t>然而，相反地</a:t>
            </a:r>
            <a:r>
              <a:rPr lang="en-US" altLang="zh-CN" dirty="0"/>
              <a:t>，</a:t>
            </a:r>
            <a:r>
              <a:rPr lang="zh-CN" altLang="en-US" dirty="0"/>
              <a:t>在戴镜时很容易在戴镜后的泪液透镜中形成气泡，也正是由于这个封闭的系统，气泡很难排出。这意味着在戴镜操作时，需要反复操作以使气泡排出并戴入眼内镜下无气泡。</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38</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戴镜后的泪液透镜厚度可以通过观察镜片、泪膜以及角膜的光学切面图来进行估算（左图）。右图是镜片、泪膜和角膜的眼前节</a:t>
            </a:r>
            <a:r>
              <a:rPr lang="en-US" altLang="zh-CN" dirty="0"/>
              <a:t>OCT</a:t>
            </a:r>
            <a:r>
              <a:rPr lang="zh-CN" altLang="en-US" dirty="0"/>
              <a:t>图像</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39</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这张幻灯片显示了理想的角膜缘间隙</a:t>
            </a:r>
            <a:endParaRPr lang="en-US" baseline="0" dirty="0"/>
          </a:p>
          <a:p>
            <a:r>
              <a:rPr lang="en-US" baseline="0" dirty="0" err="1"/>
              <a:t>PLTF</a:t>
            </a:r>
            <a:r>
              <a:rPr lang="en-US" baseline="0" dirty="0"/>
              <a:t> = Post-Lens Tear Film</a:t>
            </a:r>
            <a:r>
              <a:rPr lang="zh-CN" altLang="en-US" baseline="0" dirty="0"/>
              <a:t>戴镜后的泪膜</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41</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BC7E1F7-2270-4364-9213-9C7A727D50FA}" type="slidenum">
              <a:rPr lang="en-US" altLang="en-US" smtClean="0"/>
              <a:t>2</a:t>
            </a:fld>
            <a:endParaRPr lang="en-US" altLang="en-US"/>
          </a:p>
        </p:txBody>
      </p:sp>
    </p:spTree>
    <p:extLst>
      <p:ext uri="{BB962C8B-B14F-4D97-AF65-F5344CB8AC3E}">
        <p14:creationId xmlns:p14="http://schemas.microsoft.com/office/powerpoint/2010/main" val="2425226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配戴角膜缘间隙不足的巩膜镜所继发的角膜染色。角膜缘间隙不足通常由于：巩膜镜配适太平、过度的镜片沉降、或者镜片沉降正常但是验配时镜片沉降问题没有考虑或考虑不充分。</a:t>
            </a:r>
            <a:endParaRPr lang="en-US" altLang="zh-CN"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43</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结膜血管对血流/血管口径没有影响。</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44</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许多角膜</a:t>
            </a:r>
            <a:r>
              <a:rPr lang="zh-CN" altLang="en-US" dirty="0"/>
              <a:t>的</a:t>
            </a:r>
            <a:r>
              <a:rPr lang="en-US" dirty="0"/>
              <a:t>高度差很小(即</a:t>
            </a:r>
            <a:r>
              <a:rPr lang="zh-CN" altLang="en-US" dirty="0"/>
              <a:t>角膜高度</a:t>
            </a:r>
            <a:r>
              <a:rPr lang="en-US" dirty="0"/>
              <a:t>不对称)。在这种情况下，一个</a:t>
            </a:r>
            <a:r>
              <a:rPr lang="zh-CN" altLang="en-US" dirty="0"/>
              <a:t>总直径较大的</a:t>
            </a:r>
            <a:r>
              <a:rPr lang="en-US" dirty="0"/>
              <a:t>角膜</a:t>
            </a:r>
            <a:r>
              <a:rPr lang="zh-CN" altLang="en-US" dirty="0"/>
              <a:t>镜</a:t>
            </a:r>
            <a:r>
              <a:rPr lang="en-US" dirty="0"/>
              <a:t> (TD: 10-12毫米)可能是病人的最佳选择</a:t>
            </a:r>
            <a:r>
              <a:rPr lang="zh-CN" altLang="en-US" dirty="0"/>
              <a:t>。</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50</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通常，不规则角膜不是由曲率半径(即轴向图)来描述，而是由角膜表面的高度差(即</a:t>
            </a:r>
            <a:r>
              <a:rPr lang="zh-CN" altLang="en-US" dirty="0"/>
              <a:t>高度</a:t>
            </a:r>
            <a:r>
              <a:rPr lang="en-US" dirty="0"/>
              <a:t>图)来描述。这种评估</a:t>
            </a:r>
            <a:r>
              <a:rPr lang="zh-CN" altLang="en-US" dirty="0"/>
              <a:t>可以</a:t>
            </a:r>
            <a:r>
              <a:rPr lang="en-US" dirty="0"/>
              <a:t>预测角膜是否足够对称</a:t>
            </a:r>
            <a:r>
              <a:rPr lang="zh-CN" altLang="en-US" dirty="0"/>
              <a:t>以适合验配</a:t>
            </a:r>
            <a:r>
              <a:rPr lang="en-US" dirty="0"/>
              <a:t>角膜</a:t>
            </a:r>
            <a:r>
              <a:rPr lang="zh-CN" altLang="en-US" dirty="0"/>
              <a:t>接触镜</a:t>
            </a:r>
            <a:r>
              <a:rPr lang="en-US" dirty="0"/>
              <a:t>，而不需要巩膜</a:t>
            </a:r>
            <a:r>
              <a:rPr lang="zh-CN" altLang="en-US" dirty="0"/>
              <a:t>接触镜</a:t>
            </a:r>
            <a:r>
              <a:rPr lang="en-US" dirty="0"/>
              <a:t>。</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51</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C9EDCA-2CF6-4694-9FEB-E041C8CD8043}" type="slidenum">
              <a:rPr lang="en-AU" smtClean="0"/>
              <a:t>57</a:t>
            </a:fld>
            <a:endParaRPr lang="en-AU"/>
          </a:p>
        </p:txBody>
      </p:sp>
    </p:spTree>
    <p:extLst>
      <p:ext uri="{BB962C8B-B14F-4D97-AF65-F5344CB8AC3E}">
        <p14:creationId xmlns:p14="http://schemas.microsoft.com/office/powerpoint/2010/main" val="127148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AU" dirty="0">
                <a:solidFill>
                  <a:srgbClr val="FF0000"/>
                </a:solidFill>
              </a:rPr>
              <a:t>形成气泡的戴镜后的泪膜厚度（镜片间隙）的阈值大约为</a:t>
            </a:r>
            <a:r>
              <a:rPr lang="en-US" altLang="zh-CN" dirty="0">
                <a:solidFill>
                  <a:srgbClr val="FF0000"/>
                </a:solidFill>
              </a:rPr>
              <a:t>90</a:t>
            </a:r>
            <a:r>
              <a:rPr lang="en-AU" baseline="0" dirty="0">
                <a:solidFill>
                  <a:srgbClr val="FF0000"/>
                </a:solidFill>
                <a:latin typeface="Arial" panose="020B0604020202020204"/>
                <a:cs typeface="Arial" panose="020B0604020202020204"/>
              </a:rPr>
              <a:t>µm (80-100 µm), </a:t>
            </a:r>
            <a:r>
              <a:rPr lang="zh-CN" altLang="en-AU" baseline="0" dirty="0">
                <a:solidFill>
                  <a:srgbClr val="FF0000"/>
                </a:solidFill>
                <a:latin typeface="Arial" panose="020B0604020202020204"/>
                <a:cs typeface="Arial" panose="020B0604020202020204"/>
              </a:rPr>
              <a:t>可能与泪膜的性能相关。</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FF0000"/>
                </a:solidFill>
              </a:rPr>
              <a:t>（现在已知的，在戴镜后会形成气泡的泪膜厚度的阈值约为</a:t>
            </a:r>
            <a:r>
              <a:rPr lang="en-US" altLang="zh-CN" dirty="0">
                <a:solidFill>
                  <a:srgbClr val="FF0000"/>
                </a:solidFill>
              </a:rPr>
              <a:t>90</a:t>
            </a:r>
            <a:r>
              <a:rPr lang="en-AU" altLang="zh-CN" baseline="0" dirty="0">
                <a:solidFill>
                  <a:srgbClr val="FF0000"/>
                </a:solidFill>
                <a:latin typeface="Arial" panose="020B0604020202020204"/>
                <a:cs typeface="Arial" panose="020B0604020202020204"/>
              </a:rPr>
              <a:t>µm (80-100 µm), </a:t>
            </a:r>
            <a:r>
              <a:rPr lang="zh-CN" altLang="en-AU" baseline="0" dirty="0">
                <a:solidFill>
                  <a:srgbClr val="FF0000"/>
                </a:solidFill>
                <a:latin typeface="Arial" panose="020B0604020202020204"/>
                <a:cs typeface="Arial" panose="020B0604020202020204"/>
              </a:rPr>
              <a:t>可能与泪膜的</a:t>
            </a:r>
            <a:r>
              <a:rPr lang="zh-CN" altLang="en-US" baseline="0" dirty="0">
                <a:solidFill>
                  <a:srgbClr val="FF0000"/>
                </a:solidFill>
                <a:latin typeface="Arial" panose="020B0604020202020204"/>
                <a:cs typeface="Arial" panose="020B0604020202020204"/>
              </a:rPr>
              <a:t>特性</a:t>
            </a:r>
            <a:r>
              <a:rPr lang="zh-CN" altLang="en-AU" baseline="0" dirty="0">
                <a:solidFill>
                  <a:srgbClr val="FF0000"/>
                </a:solidFill>
                <a:latin typeface="Arial" panose="020B0604020202020204"/>
                <a:cs typeface="Arial" panose="020B0604020202020204"/>
              </a:rPr>
              <a:t>相关。</a:t>
            </a:r>
            <a:r>
              <a:rPr lang="zh-CN" altLang="en-US" baseline="0" dirty="0">
                <a:solidFill>
                  <a:srgbClr val="FF0000"/>
                </a:solidFill>
                <a:latin typeface="Arial" panose="020B0604020202020204"/>
                <a:cs typeface="Arial" panose="020B0604020202020204"/>
              </a:rPr>
              <a:t>）</a:t>
            </a:r>
            <a:endParaRPr lang="zh-CN" altLang="en-AU" baseline="0" dirty="0">
              <a:solidFill>
                <a:srgbClr val="FF0000"/>
              </a:solidFill>
              <a:latin typeface="Arial" panose="020B0604020202020204"/>
              <a:cs typeface="Arial" panose="020B0604020202020204"/>
            </a:endParaRPr>
          </a:p>
          <a:p>
            <a:endParaRPr lang="en-GB" dirty="0"/>
          </a:p>
        </p:txBody>
      </p:sp>
      <p:sp>
        <p:nvSpPr>
          <p:cNvPr id="4" name="Slide Number Placeholder 3"/>
          <p:cNvSpPr>
            <a:spLocks noGrp="1"/>
          </p:cNvSpPr>
          <p:nvPr>
            <p:ph type="sldNum" sz="quarter" idx="10"/>
          </p:nvPr>
        </p:nvSpPr>
        <p:spPr/>
        <p:txBody>
          <a:bodyPr/>
          <a:lstStyle/>
          <a:p>
            <a:fld id="{EDC9EDCA-2CF6-4694-9FEB-E041C8CD8043}" type="slidenum">
              <a:rPr lang="en-AU" smtClean="0"/>
              <a:t>58</a:t>
            </a:fld>
            <a:endParaRPr lang="en-A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sym typeface="+mn-ea"/>
              </a:rPr>
              <a:t>由于眼睑</a:t>
            </a:r>
            <a:r>
              <a:rPr lang="zh-CN" altLang="en-US" dirty="0">
                <a:sym typeface="+mn-ea"/>
              </a:rPr>
              <a:t>的</a:t>
            </a:r>
            <a:r>
              <a:rPr lang="en-US" dirty="0">
                <a:sym typeface="+mn-ea"/>
              </a:rPr>
              <a:t>作用</a:t>
            </a:r>
            <a:r>
              <a:rPr lang="en-US" dirty="0">
                <a:solidFill>
                  <a:srgbClr val="FF0000"/>
                </a:solidFill>
                <a:sym typeface="+mn-ea"/>
              </a:rPr>
              <a:t>(</a:t>
            </a:r>
            <a:r>
              <a:rPr lang="en-US" dirty="0" err="1">
                <a:solidFill>
                  <a:srgbClr val="FF0000"/>
                </a:solidFill>
                <a:sym typeface="+mn-ea"/>
              </a:rPr>
              <a:t>最可能</a:t>
            </a:r>
            <a:r>
              <a:rPr lang="en-US" dirty="0">
                <a:solidFill>
                  <a:srgbClr val="FF0000"/>
                </a:solidFill>
                <a:sym typeface="+mn-ea"/>
              </a:rPr>
              <a:t>)</a:t>
            </a:r>
            <a:r>
              <a:rPr lang="zh-CN" altLang="en-US" dirty="0">
                <a:solidFill>
                  <a:srgbClr val="FF0000"/>
                </a:solidFill>
                <a:sym typeface="+mn-ea"/>
              </a:rPr>
              <a:t>（可能性最大）</a:t>
            </a:r>
            <a:r>
              <a:rPr lang="zh-CN" altLang="en-US" dirty="0">
                <a:sym typeface="+mn-ea"/>
              </a:rPr>
              <a:t>和镜片在眼表的移动</a:t>
            </a:r>
            <a:r>
              <a:rPr lang="en-US" dirty="0">
                <a:sym typeface="+mn-ea"/>
              </a:rPr>
              <a:t>(</a:t>
            </a:r>
            <a:r>
              <a:rPr lang="en-US" dirty="0" err="1">
                <a:sym typeface="+mn-ea"/>
              </a:rPr>
              <a:t>不太可能</a:t>
            </a:r>
            <a:r>
              <a:rPr lang="en-US" dirty="0">
                <a:sym typeface="+mn-ea"/>
              </a:rPr>
              <a:t>)</a:t>
            </a:r>
            <a:r>
              <a:rPr lang="zh-CN" altLang="en-US" dirty="0">
                <a:sym typeface="+mn-ea"/>
              </a:rPr>
              <a:t>（可能性最小）导致</a:t>
            </a:r>
            <a:r>
              <a:rPr lang="en-US" dirty="0"/>
              <a:t>小直径角膜</a:t>
            </a:r>
            <a:r>
              <a:rPr lang="zh-CN" altLang="en-US" dirty="0"/>
              <a:t>接触镜在初始配戴时患者能够感觉到镜片的存在</a:t>
            </a:r>
            <a:r>
              <a:rPr lang="en-US" dirty="0"/>
              <a:t>。</a:t>
            </a:r>
            <a:r>
              <a:rPr lang="zh-CN" altLang="en-US" dirty="0"/>
              <a:t>由于大直径角膜接触镜的运动度降低，通常增加配戴的舒适性。</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60</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巩膜</a:t>
            </a:r>
            <a:r>
              <a:rPr lang="zh-CN" altLang="en-US" dirty="0"/>
              <a:t>镜</a:t>
            </a:r>
            <a:r>
              <a:rPr lang="en-US" dirty="0" err="1"/>
              <a:t>覆盖整个角膜</a:t>
            </a:r>
            <a:r>
              <a:rPr lang="zh-CN" altLang="en-US" dirty="0"/>
              <a:t>（在角膜上形成拱顶），且</a:t>
            </a:r>
            <a:r>
              <a:rPr lang="en-US" dirty="0"/>
              <a:t>几乎没有移动。本研究</a:t>
            </a:r>
            <a:r>
              <a:rPr lang="zh-CN" altLang="en-US" dirty="0"/>
              <a:t>为</a:t>
            </a:r>
            <a:r>
              <a:rPr lang="en-US" dirty="0"/>
              <a:t>15例患者</a:t>
            </a:r>
            <a:r>
              <a:rPr lang="zh-CN" altLang="en-US" dirty="0"/>
              <a:t>验配了</a:t>
            </a:r>
            <a:r>
              <a:rPr lang="en-US" dirty="0"/>
              <a:t>2种</a:t>
            </a:r>
            <a:r>
              <a:rPr lang="zh-CN" altLang="en-US" dirty="0"/>
              <a:t>不同设计的</a:t>
            </a:r>
            <a:r>
              <a:rPr lang="en-US" dirty="0"/>
              <a:t>巩膜</a:t>
            </a:r>
            <a:r>
              <a:rPr lang="zh-CN" altLang="en-US" dirty="0"/>
              <a:t>镜片，</a:t>
            </a:r>
            <a:r>
              <a:rPr lang="en-US" dirty="0"/>
              <a:t>巩膜</a:t>
            </a:r>
            <a:r>
              <a:rPr lang="zh-CN" altLang="en-US" dirty="0"/>
              <a:t>镜</a:t>
            </a:r>
            <a:r>
              <a:rPr lang="en-US" dirty="0"/>
              <a:t>设计的舒适评分与受试者习惯性</a:t>
            </a:r>
            <a:r>
              <a:rPr lang="zh-CN" altLang="en-US" dirty="0"/>
              <a:t>软镜的</a:t>
            </a:r>
            <a:r>
              <a:rPr lang="en-US" dirty="0"/>
              <a:t>评分</a:t>
            </a:r>
            <a:r>
              <a:rPr lang="zh-CN" altLang="en-US" dirty="0"/>
              <a:t>相差不多。</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61</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在早期的巩膜</a:t>
            </a:r>
            <a:r>
              <a:rPr lang="zh-CN" altLang="en-US" dirty="0"/>
              <a:t>镜</a:t>
            </a:r>
            <a:r>
              <a:rPr lang="en-US" dirty="0"/>
              <a:t>中，最常用的</a:t>
            </a:r>
            <a:r>
              <a:rPr lang="zh-CN" altLang="en-US" dirty="0"/>
              <a:t>验配</a:t>
            </a:r>
            <a:r>
              <a:rPr lang="en-US" dirty="0"/>
              <a:t>技术基于</a:t>
            </a:r>
            <a:r>
              <a:rPr lang="zh-CN" altLang="en-US" dirty="0"/>
              <a:t>中央</a:t>
            </a:r>
            <a:r>
              <a:rPr lang="en-US" dirty="0"/>
              <a:t>角膜</a:t>
            </a:r>
            <a:r>
              <a:rPr lang="zh-CN" altLang="en-US" dirty="0"/>
              <a:t>曲率</a:t>
            </a:r>
            <a:r>
              <a:rPr lang="en-US" dirty="0"/>
              <a:t>测量值，即从传统的</a:t>
            </a:r>
            <a:r>
              <a:rPr lang="zh-CN" altLang="en-US" dirty="0"/>
              <a:t>硬性角膜接触镜验配</a:t>
            </a:r>
            <a:r>
              <a:rPr lang="en-US" dirty="0"/>
              <a:t>技术中继承而来的技术。</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62</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 (in D) = </a:t>
            </a:r>
            <a:r>
              <a:rPr lang="en-US" i="1" dirty="0"/>
              <a:t>337.5/</a:t>
            </a:r>
            <a:r>
              <a:rPr lang="en-US" i="1" dirty="0" err="1"/>
              <a:t>r</a:t>
            </a:r>
            <a:r>
              <a:rPr lang="en-US" i="0" baseline="-25000" dirty="0" err="1"/>
              <a:t>K</a:t>
            </a:r>
            <a:r>
              <a:rPr lang="en-US" i="0" baseline="-25000" dirty="0"/>
              <a:t> </a:t>
            </a:r>
            <a:r>
              <a:rPr lang="en-US" i="1" baseline="-25000" dirty="0"/>
              <a:t> </a:t>
            </a:r>
            <a:r>
              <a:rPr lang="en-US" i="0" baseline="0" dirty="0"/>
              <a:t>(in </a:t>
            </a:r>
            <a:r>
              <a:rPr lang="en-US" i="0" dirty="0"/>
              <a:t>mm)</a:t>
            </a:r>
            <a:r>
              <a:rPr lang="en-US" baseline="0" dirty="0"/>
              <a:t>     (or </a:t>
            </a:r>
            <a:r>
              <a:rPr lang="en-US" i="1" baseline="0" dirty="0" err="1"/>
              <a:t>r</a:t>
            </a:r>
            <a:r>
              <a:rPr lang="en-US" i="0" baseline="-25000" dirty="0" err="1"/>
              <a:t>K</a:t>
            </a:r>
            <a:r>
              <a:rPr lang="en-US" i="0" baseline="0" dirty="0"/>
              <a:t> =337.5/K)</a:t>
            </a:r>
          </a:p>
          <a:p>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63</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xfrm>
            <a:off x="1143000" y="685800"/>
            <a:ext cx="4572000" cy="3429000"/>
          </a:xfrm>
        </p:spPr>
      </p:sp>
      <p:sp>
        <p:nvSpPr>
          <p:cNvPr id="2539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Times New Roman" panose="02020603050405020304" pitchFamily="18" charset="0"/>
            </a:endParaRPr>
          </a:p>
        </p:txBody>
      </p:sp>
    </p:spTree>
    <p:extLst>
      <p:ext uri="{BB962C8B-B14F-4D97-AF65-F5344CB8AC3E}">
        <p14:creationId xmlns:p14="http://schemas.microsoft.com/office/powerpoint/2010/main" val="2295369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C9EDCA-2CF6-4694-9FEB-E041C8CD8043}" type="slidenum">
              <a:rPr lang="en-AU" smtClean="0"/>
              <a:t>67</a:t>
            </a:fld>
            <a:endParaRPr lang="en-AU"/>
          </a:p>
        </p:txBody>
      </p:sp>
    </p:spTree>
    <p:extLst>
      <p:ext uri="{BB962C8B-B14F-4D97-AF65-F5344CB8AC3E}">
        <p14:creationId xmlns:p14="http://schemas.microsoft.com/office/powerpoint/2010/main" val="2534550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这些都是可以在美国市场上找到的解决方案。每个国家都有自己的产品系列。不幸的是</a:t>
            </a:r>
            <a:r>
              <a:rPr lang="zh-CN" altLang="en-US" dirty="0"/>
              <a:t>（遗憾的是）</a:t>
            </a:r>
            <a:r>
              <a:rPr lang="en-US" dirty="0"/>
              <a:t>，</a:t>
            </a:r>
            <a:r>
              <a:rPr lang="en-US" dirty="0" err="1"/>
              <a:t>热消毒的消亡</a:t>
            </a:r>
            <a:r>
              <a:rPr lang="zh-CN" altLang="en-US" dirty="0"/>
              <a:t>（停止）</a:t>
            </a:r>
            <a:r>
              <a:rPr lang="en-US" dirty="0" err="1"/>
              <a:t>导致可用的</a:t>
            </a:r>
            <a:r>
              <a:rPr lang="zh-CN" altLang="en-US" dirty="0"/>
              <a:t>生理</a:t>
            </a:r>
            <a:r>
              <a:rPr lang="en-US" dirty="0"/>
              <a:t>盐水产品数量显著下降。大多数市场确实有医疗级单位剂量(单剂量)盐水，但费用通常是令人望而却步的(环境影响也可能是显著的)。</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74</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在</a:t>
            </a:r>
            <a:r>
              <a:rPr lang="zh-CN" altLang="en-US" dirty="0"/>
              <a:t>镜片</a:t>
            </a:r>
            <a:r>
              <a:rPr lang="en-US" dirty="0" err="1"/>
              <a:t>的“碗</a:t>
            </a:r>
            <a:r>
              <a:rPr lang="en-US" dirty="0"/>
              <a:t>”</a:t>
            </a:r>
            <a:r>
              <a:rPr lang="zh-CN" altLang="en-US" dirty="0"/>
              <a:t>（内表面</a:t>
            </a:r>
            <a:r>
              <a:rPr lang="en-US" altLang="zh-CN" dirty="0"/>
              <a:t>/</a:t>
            </a:r>
            <a:r>
              <a:rPr lang="zh-CN" altLang="en-US" dirty="0"/>
              <a:t>凹面）</a:t>
            </a:r>
            <a:r>
              <a:rPr lang="en-US" dirty="0" err="1"/>
              <a:t>里装满无菌的、不含防腐剂的溶液</a:t>
            </a:r>
            <a:r>
              <a:rPr lang="en-US" dirty="0"/>
              <a:t>，</a:t>
            </a:r>
            <a:r>
              <a:rPr lang="zh-CN" altLang="en-US" dirty="0"/>
              <a:t>并</a:t>
            </a:r>
            <a:r>
              <a:rPr lang="en-US" dirty="0"/>
              <a:t>加入荧光素钠，小心地</a:t>
            </a:r>
            <a:r>
              <a:rPr lang="zh-CN" altLang="en-US" dirty="0"/>
              <a:t>戴</a:t>
            </a:r>
            <a:r>
              <a:rPr lang="en-US" dirty="0"/>
              <a:t>在病人的眼睛上，注意不要让气泡或染料溅到病人的衣服上。</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75</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巩膜镜从角膜延伸到巩膜，因此，有必要从巩膜到角膜顶点进行检查。</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80</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baseline="0" dirty="0"/>
              <a:t>传统说法认为，角巩膜连接处有两个不同的曲率。现代图像采集技术显示，更准确的描述应该是一个角（下图的白色三角形结构）</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83</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为了确定</a:t>
            </a:r>
            <a:r>
              <a:rPr lang="zh-CN" altLang="en-US" dirty="0"/>
              <a:t>初步</a:t>
            </a:r>
            <a:r>
              <a:rPr lang="en-US" dirty="0"/>
              <a:t>的</a:t>
            </a:r>
            <a:r>
              <a:rPr lang="zh-CN" altLang="en-US" dirty="0"/>
              <a:t>诊断性镜片</a:t>
            </a:r>
            <a:r>
              <a:rPr lang="en-US" dirty="0"/>
              <a:t>，矢高度是基于</a:t>
            </a:r>
            <a:r>
              <a:rPr lang="zh-CN" altLang="en-US" dirty="0"/>
              <a:t>眼</a:t>
            </a:r>
            <a:r>
              <a:rPr lang="en-US" dirty="0"/>
              <a:t>前</a:t>
            </a:r>
            <a:r>
              <a:rPr lang="zh-CN" altLang="en-US" dirty="0"/>
              <a:t>节</a:t>
            </a:r>
            <a:r>
              <a:rPr lang="en-US" dirty="0"/>
              <a:t>OCT(光学相干断层成像)确定的。根据总</a:t>
            </a:r>
            <a:r>
              <a:rPr lang="zh-CN" altLang="en-US" dirty="0"/>
              <a:t>直径</a:t>
            </a:r>
            <a:r>
              <a:rPr lang="en-US" dirty="0"/>
              <a:t>改变矢高是很重要的。注意，决定矢高的弦长≠</a:t>
            </a:r>
            <a:r>
              <a:rPr lang="zh-CN" altLang="en-US" dirty="0"/>
              <a:t>镜片的总直径（</a:t>
            </a:r>
            <a:r>
              <a:rPr lang="en-US" dirty="0"/>
              <a:t>本例中弦长= 15mm, TD = 16.5 mm)。</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88</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初步试戴镜片的合适的顶点间隙</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89</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91</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数据来源于</a:t>
            </a:r>
            <a:r>
              <a:rPr lang="en-US" altLang="zh-CN" dirty="0"/>
              <a:t>55</a:t>
            </a:r>
            <a:r>
              <a:rPr lang="zh-CN" altLang="en-US" dirty="0"/>
              <a:t>例圆锥角膜患者</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98</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xfrm>
            <a:off x="857250" y="685800"/>
            <a:ext cx="5143500" cy="3429000"/>
          </a:xfrm>
          <a:noFill/>
          <a:ln>
            <a:solidFill>
              <a:srgbClr val="000000"/>
            </a:solidFill>
            <a:miter lim="800000"/>
          </a:ln>
        </p:spPr>
      </p:sp>
      <p:sp>
        <p:nvSpPr>
          <p:cNvPr id="51202" name="Notes Placeholder 2"/>
          <p:cNvSpPr>
            <a:spLocks noGrp="1"/>
          </p:cNvSpPr>
          <p:nvPr>
            <p:ph type="body" idx="1"/>
          </p:nvPr>
        </p:nvSpPr>
        <p:spPr bwMode="auto">
          <a:noFill/>
        </p:spPr>
        <p:txBody>
          <a:bodyPr/>
          <a:lstStyle/>
          <a:p>
            <a:pPr eaLnBrk="1" hangingPunct="1">
              <a:spcBef>
                <a:spcPct val="0"/>
              </a:spcBef>
            </a:pPr>
            <a:endParaRPr lang="en-CA" altLang="en-US" dirty="0">
              <a:ea typeface="MS PGothic" panose="020B0600070205080204" pitchFamily="34" charset="-128"/>
            </a:endParaRPr>
          </a:p>
        </p:txBody>
      </p:sp>
      <p:sp>
        <p:nvSpPr>
          <p:cNvPr id="51203" name="Slide Number Placeholder 3"/>
          <p:cNvSpPr>
            <a:spLocks noGrp="1"/>
          </p:cNvSpPr>
          <p:nvPr>
            <p:ph type="sldNum" sz="quarter" idx="5"/>
          </p:nvPr>
        </p:nvSpPr>
        <p:spPr bwMode="auto">
          <a:noFill/>
          <a:ln>
            <a:miter lim="800000"/>
          </a:ln>
        </p:spPr>
        <p:txBody>
          <a:bodyPr/>
          <a:lstStyle/>
          <a:p>
            <a:fld id="{26AD6163-B8E4-43D3-9B2B-667C667941B5}" type="slidenum">
              <a:rPr lang="en-US" altLang="en-US" sz="1000" smtClean="0">
                <a:solidFill>
                  <a:srgbClr val="000000"/>
                </a:solidFill>
              </a:rPr>
              <a:t>5</a:t>
            </a:fld>
            <a:endParaRPr lang="en-US" altLang="en-US" sz="1000" dirty="0">
              <a:solidFill>
                <a:srgbClr val="000000"/>
              </a:solidFill>
            </a:endParaRPr>
          </a:p>
        </p:txBody>
      </p:sp>
    </p:spTree>
    <p:extLst>
      <p:ext uri="{BB962C8B-B14F-4D97-AF65-F5344CB8AC3E}">
        <p14:creationId xmlns:p14="http://schemas.microsoft.com/office/powerpoint/2010/main" val="2073268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ltLang="zh-CN" dirty="0"/>
              <a:t>Medmont</a:t>
            </a:r>
            <a:r>
              <a:rPr lang="zh-CN" altLang="en-US" dirty="0"/>
              <a:t>地形图仪</a:t>
            </a:r>
            <a:r>
              <a:rPr lang="en-US" dirty="0"/>
              <a:t>可以测量</a:t>
            </a:r>
            <a:r>
              <a:rPr lang="zh-CN" altLang="en-US" dirty="0"/>
              <a:t>弦长</a:t>
            </a:r>
            <a:r>
              <a:rPr lang="en-US" dirty="0"/>
              <a:t>10毫米</a:t>
            </a:r>
            <a:r>
              <a:rPr lang="zh-CN" altLang="en-US" dirty="0"/>
              <a:t>处</a:t>
            </a:r>
            <a:r>
              <a:rPr lang="en-US" dirty="0"/>
              <a:t>的角膜矢高。在</a:t>
            </a:r>
            <a:r>
              <a:rPr lang="zh-CN" altLang="en-US" dirty="0"/>
              <a:t>这个病例中</a:t>
            </a:r>
            <a:r>
              <a:rPr lang="en-US" dirty="0"/>
              <a:t>,</a:t>
            </a:r>
            <a:r>
              <a:rPr lang="zh-CN" altLang="en-US" dirty="0"/>
              <a:t>角膜</a:t>
            </a:r>
            <a:r>
              <a:rPr lang="en-US" dirty="0"/>
              <a:t>矢高是1727µm</a:t>
            </a:r>
            <a:r>
              <a:rPr lang="zh-CN" altLang="en-US" dirty="0"/>
              <a:t>，加上弦长</a:t>
            </a:r>
            <a:r>
              <a:rPr lang="en-US" dirty="0"/>
              <a:t>10毫米</a:t>
            </a:r>
            <a:r>
              <a:rPr lang="zh-CN" altLang="en-US" dirty="0"/>
              <a:t>至</a:t>
            </a:r>
            <a:r>
              <a:rPr lang="en-US" dirty="0"/>
              <a:t>15毫米之间的矢</a:t>
            </a:r>
            <a:r>
              <a:rPr lang="zh-CN" altLang="en-US" dirty="0"/>
              <a:t>高</a:t>
            </a:r>
            <a:r>
              <a:rPr lang="en-US" altLang="zh-CN" dirty="0"/>
              <a:t>2000</a:t>
            </a:r>
            <a:r>
              <a:rPr lang="en-US" dirty="0">
                <a:sym typeface="+mn-ea"/>
              </a:rPr>
              <a:t> µm</a:t>
            </a:r>
            <a:r>
              <a:rPr lang="zh-CN" altLang="en-US" dirty="0">
                <a:sym typeface="+mn-ea"/>
              </a:rPr>
              <a:t>，再加上角膜间隙</a:t>
            </a:r>
            <a:r>
              <a:rPr lang="en-US" altLang="zh-CN" dirty="0">
                <a:sym typeface="+mn-ea"/>
              </a:rPr>
              <a:t>300</a:t>
            </a:r>
            <a:r>
              <a:rPr lang="en-US" dirty="0">
                <a:sym typeface="+mn-ea"/>
              </a:rPr>
              <a:t>µm</a:t>
            </a:r>
            <a:r>
              <a:rPr lang="zh-CN" altLang="en-US" dirty="0">
                <a:sym typeface="+mn-ea"/>
              </a:rPr>
              <a:t>，则总矢高为</a:t>
            </a:r>
            <a:r>
              <a:rPr lang="en-US" dirty="0"/>
              <a:t> 4027µm。</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100</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103</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897255" rtl="0" eaLnBrk="0" fontAlgn="base" latinLnBrk="0" hangingPunct="0">
              <a:lnSpc>
                <a:spcPct val="100000"/>
              </a:lnSpc>
              <a:spcBef>
                <a:spcPct val="30000"/>
              </a:spcBef>
              <a:spcAft>
                <a:spcPct val="0"/>
              </a:spcAft>
              <a:buClrTx/>
              <a:buSzTx/>
              <a:buFontTx/>
              <a:buNone/>
              <a:defRPr/>
            </a:pPr>
            <a:r>
              <a:rPr lang="zh-CN" altLang="en-US" dirty="0">
                <a:sym typeface="+mn-ea"/>
              </a:rPr>
              <a:t>传统说法认为，角巩膜连接处有两个不同的曲率。现代图像采集技术显示，更准确的描述应该是一个角。（用角度描述更加准确）下张幻灯片支持了现代的说法，而否定了这张幻灯片所示的传统概念。</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104</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当认识到弦长超过</a:t>
            </a:r>
            <a:r>
              <a:rPr lang="en-US" altLang="zh-CN" dirty="0"/>
              <a:t>10mm</a:t>
            </a:r>
            <a:r>
              <a:rPr lang="zh-CN" altLang="en-US" dirty="0"/>
              <a:t>的区域形态最佳描述是一个切线，现代的巩膜镜设计通常会结合切向角来设计角膜周边部和角膜缘的镜下间隙，并与角膜缘旁的巩膜相贴合。</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FF0000"/>
                </a:solidFill>
              </a:rPr>
              <a:t>（弦长超过</a:t>
            </a:r>
            <a:r>
              <a:rPr lang="en-US" altLang="zh-CN" dirty="0">
                <a:solidFill>
                  <a:srgbClr val="FF0000"/>
                </a:solidFill>
              </a:rPr>
              <a:t>10mm</a:t>
            </a:r>
            <a:r>
              <a:rPr lang="zh-CN" altLang="en-US" dirty="0">
                <a:solidFill>
                  <a:srgbClr val="FF0000"/>
                </a:solidFill>
              </a:rPr>
              <a:t>的部分用切线描述最佳，现代的巩膜镜设计通常会结合切向角去划分周边角膜，角膜缘，角膜缘与巩膜结合部分）</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38532668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C9EDCA-2CF6-4694-9FEB-E041C8CD8043}" type="slidenum">
              <a:rPr lang="en-AU" smtClean="0"/>
              <a:t>109</a:t>
            </a:fld>
            <a:endParaRPr lang="en-AU"/>
          </a:p>
        </p:txBody>
      </p:sp>
    </p:spTree>
    <p:extLst>
      <p:ext uri="{BB962C8B-B14F-4D97-AF65-F5344CB8AC3E}">
        <p14:creationId xmlns:p14="http://schemas.microsoft.com/office/powerpoint/2010/main" val="16168089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结膜不是一个硬性的表面，再加上镜片会随着时间推移而发生沉降，因此镜片顶点下的泪液镜厚度会逐渐降低。</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113</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已经做了一些研究来评估随着时间的推移</a:t>
            </a:r>
            <a:r>
              <a:rPr lang="zh-CN" altLang="en-US" dirty="0"/>
              <a:t>镜片沉降</a:t>
            </a:r>
            <a:r>
              <a:rPr lang="en-US" dirty="0"/>
              <a:t>的</a:t>
            </a:r>
            <a:r>
              <a:rPr lang="zh-CN" altLang="en-US" dirty="0"/>
              <a:t>程度。使用眼前节</a:t>
            </a:r>
            <a:r>
              <a:rPr lang="en-US" altLang="zh-CN" dirty="0"/>
              <a:t>OCT</a:t>
            </a:r>
            <a:r>
              <a:rPr lang="zh-CN" altLang="en-US" dirty="0"/>
              <a:t>检查了患者</a:t>
            </a:r>
            <a:r>
              <a:rPr lang="en-US" altLang="zh-CN" dirty="0"/>
              <a:t>AB</a:t>
            </a:r>
            <a:r>
              <a:rPr lang="zh-CN" altLang="en-US" dirty="0"/>
              <a:t>每个小时后镜片的沉降量。</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115</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不同的巩膜镜，对于顶点间隙的指导意见是不同的。顶点间隙的最小限制可引起机械性并发症，但是过大的顶点间隙所引发的特异性的和长期的并发症</a:t>
            </a:r>
            <a:r>
              <a:rPr lang="en-US" dirty="0" err="1">
                <a:sym typeface="+mn-ea"/>
              </a:rPr>
              <a:t>尚不完全清楚</a:t>
            </a:r>
            <a:r>
              <a:rPr lang="en-US" dirty="0">
                <a:sym typeface="+mn-ea"/>
              </a:rPr>
              <a:t>。</a:t>
            </a:r>
          </a:p>
          <a:p>
            <a:r>
              <a:rPr lang="zh-CN" altLang="en-US" dirty="0">
                <a:sym typeface="+mn-ea"/>
              </a:rPr>
              <a:t>（根据要验配的巩膜镜种类不同，</a:t>
            </a:r>
            <a:r>
              <a:rPr lang="zh-CN" altLang="en-US" dirty="0"/>
              <a:t>对于顶点间隙都有大量不同的指导建议。</a:t>
            </a:r>
            <a:endParaRPr lang="en-US" dirty="0"/>
          </a:p>
          <a:p>
            <a:r>
              <a:rPr lang="zh-CN" altLang="en-US" dirty="0"/>
              <a:t>过小的顶点间隙会导致机械并发症，但是过大的顶点间隙所引发的特异性的和长期的并发症</a:t>
            </a:r>
            <a:r>
              <a:rPr lang="en-US" altLang="zh-CN" dirty="0" err="1">
                <a:sym typeface="+mn-ea"/>
              </a:rPr>
              <a:t>尚不完全清楚</a:t>
            </a:r>
            <a:r>
              <a:rPr lang="en-US" altLang="zh-CN" dirty="0">
                <a:sym typeface="+mn-ea"/>
              </a:rPr>
              <a:t>。</a:t>
            </a:r>
            <a:r>
              <a:rPr lang="zh-CN" altLang="en-US" dirty="0">
                <a:sym typeface="+mn-ea"/>
              </a:rPr>
              <a:t>）</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117</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角膜缘间隙不足引起的机械并发症。</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122</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这只是一种</a:t>
            </a:r>
            <a:r>
              <a:rPr lang="zh-CN" altLang="en-US" dirty="0">
                <a:solidFill>
                  <a:srgbClr val="FF0000"/>
                </a:solidFill>
              </a:rPr>
              <a:t>（未涉及到原理）</a:t>
            </a:r>
            <a:r>
              <a:rPr lang="zh-CN" altLang="en-US" dirty="0"/>
              <a:t>概念，任何一种类型的接触镜都经历了漫长的发展</a:t>
            </a:r>
          </a:p>
          <a:p>
            <a:endParaRPr lang="zh-CN" alt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6</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提高角膜缘区将会使镜片的总矢高增大，降低角膜缘区则会使镜片的总矢高减小。大多数巩膜镜的不同区域的参数在设计上会有所不同。比如，提高角膜缘区</a:t>
            </a:r>
            <a:r>
              <a:rPr lang="en-US" dirty="0">
                <a:sym typeface="+mn-ea"/>
              </a:rPr>
              <a:t> 5 °</a:t>
            </a:r>
            <a:r>
              <a:rPr lang="zh-CN" altLang="en-US" dirty="0">
                <a:sym typeface="+mn-ea"/>
              </a:rPr>
              <a:t>将会使镜片的总矢高增大</a:t>
            </a:r>
            <a:r>
              <a:rPr lang="en-US" dirty="0">
                <a:sym typeface="+mn-ea"/>
              </a:rPr>
              <a:t>125 µm.</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ym typeface="+mn-ea"/>
              </a:rPr>
              <a:t>（增加或降低角膜缘区切向角会改变接触镜的总矢高。大多数巩膜镜设计都会有一个参数角来改变接触镜的参数。如此例，增加角膜缘</a:t>
            </a:r>
            <a:r>
              <a:rPr lang="zh-CN" altLang="en-US" dirty="0"/>
              <a:t>区</a:t>
            </a:r>
            <a:r>
              <a:rPr lang="en-US" altLang="zh-CN" dirty="0">
                <a:sym typeface="+mn-ea"/>
              </a:rPr>
              <a:t> 5 °</a:t>
            </a:r>
            <a:r>
              <a:rPr lang="zh-CN" altLang="en-US" dirty="0">
                <a:sym typeface="+mn-ea"/>
              </a:rPr>
              <a:t>将会使镜片的总矢高增大</a:t>
            </a:r>
            <a:r>
              <a:rPr lang="en-US" altLang="zh-CN" dirty="0">
                <a:sym typeface="+mn-ea"/>
              </a:rPr>
              <a:t>125 µm.</a:t>
            </a:r>
            <a:r>
              <a:rPr lang="zh-CN" altLang="en-US" dirty="0">
                <a:sym typeface="+mn-ea"/>
              </a:rPr>
              <a:t>）</a:t>
            </a:r>
            <a:endParaRPr lang="en-US" altLang="zh-CN" dirty="0">
              <a:sym typeface="+mn-ea"/>
            </a:endParaRPr>
          </a:p>
          <a:p>
            <a:endParaRPr lang="en-US" dirty="0"/>
          </a:p>
          <a:p>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123</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当摘除巩膜</a:t>
            </a:r>
            <a:r>
              <a:rPr lang="zh-CN" altLang="en-US" dirty="0"/>
              <a:t>镜</a:t>
            </a:r>
            <a:r>
              <a:rPr lang="en-US" dirty="0"/>
              <a:t>时，一个相当常见的发现是发现一个压</a:t>
            </a:r>
            <a:r>
              <a:rPr lang="zh-CN" altLang="en-US" dirty="0"/>
              <a:t>痕</a:t>
            </a:r>
            <a:r>
              <a:rPr lang="en-US" dirty="0"/>
              <a:t>环</a:t>
            </a:r>
            <a:r>
              <a:rPr lang="zh-CN" altLang="en-US" dirty="0"/>
              <a:t>，</a:t>
            </a:r>
            <a:r>
              <a:rPr lang="en-US" dirty="0"/>
              <a:t>如果还</a:t>
            </a:r>
            <a:r>
              <a:rPr lang="zh-CN" altLang="en-US" dirty="0"/>
              <a:t>伴有</a:t>
            </a:r>
            <a:r>
              <a:rPr lang="en-US" dirty="0"/>
              <a:t>血管</a:t>
            </a:r>
            <a:r>
              <a:rPr lang="zh-CN" altLang="en-US" dirty="0"/>
              <a:t>的影响</a:t>
            </a:r>
            <a:r>
              <a:rPr lang="en-US" dirty="0"/>
              <a:t>，应重新</a:t>
            </a:r>
            <a:r>
              <a:rPr lang="zh-CN" altLang="en-US" dirty="0"/>
              <a:t>调整镜片参数</a:t>
            </a:r>
            <a:r>
              <a:rPr lang="en-US" dirty="0"/>
              <a:t>(即</a:t>
            </a:r>
            <a:r>
              <a:rPr lang="zh-CN" altLang="en-US" dirty="0"/>
              <a:t>周边配适应该放松一些</a:t>
            </a:r>
            <a:r>
              <a:rPr lang="en-US" dirty="0"/>
              <a:t>)。</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129</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这是结膜血管受压的一个例子(一根血管在</a:t>
            </a:r>
            <a:r>
              <a:rPr lang="zh-CN" altLang="en-US" dirty="0"/>
              <a:t>镜片</a:t>
            </a:r>
            <a:r>
              <a:rPr lang="en-US" dirty="0"/>
              <a:t>边缘消失，</a:t>
            </a:r>
            <a:r>
              <a:rPr lang="zh-CN" altLang="en-US" dirty="0"/>
              <a:t>其他血管</a:t>
            </a:r>
            <a:r>
              <a:rPr lang="en-US" dirty="0"/>
              <a:t>显示出珠状[不连续]和衰减)，可以通过放松巩膜</a:t>
            </a:r>
            <a:r>
              <a:rPr lang="zh-CN" altLang="en-US" dirty="0"/>
              <a:t>镜的周边部</a:t>
            </a:r>
            <a:r>
              <a:rPr lang="en-US" dirty="0"/>
              <a:t>来</a:t>
            </a:r>
            <a:r>
              <a:rPr lang="zh-CN" altLang="en-US" dirty="0"/>
              <a:t>缓解</a:t>
            </a:r>
            <a:r>
              <a:rPr lang="en-US" dirty="0"/>
              <a:t>(右下图示)。</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130</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巩膜的鼻侧通常比颞侧高。当巩膜</a:t>
            </a:r>
            <a:r>
              <a:rPr lang="zh-CN" altLang="en-US" dirty="0"/>
              <a:t>镜</a:t>
            </a:r>
            <a:r>
              <a:rPr lang="en-US" dirty="0"/>
              <a:t>(或大</a:t>
            </a:r>
            <a:r>
              <a:rPr lang="zh-CN" altLang="en-US" dirty="0"/>
              <a:t>直径的软镜</a:t>
            </a:r>
            <a:r>
              <a:rPr lang="en-US" dirty="0"/>
              <a:t>)</a:t>
            </a:r>
            <a:r>
              <a:rPr lang="zh-CN" altLang="en-US" dirty="0"/>
              <a:t>戴入</a:t>
            </a:r>
            <a:r>
              <a:rPr lang="en-US" dirty="0"/>
              <a:t>眼</a:t>
            </a:r>
            <a:r>
              <a:rPr lang="zh-CN" altLang="en-US" dirty="0"/>
              <a:t>内时</a:t>
            </a:r>
            <a:r>
              <a:rPr lang="en-US" dirty="0"/>
              <a:t>，</a:t>
            </a:r>
            <a:r>
              <a:rPr lang="zh-CN" altLang="en-US" dirty="0"/>
              <a:t>镜片</a:t>
            </a:r>
            <a:r>
              <a:rPr lang="en-US" dirty="0" err="1"/>
              <a:t>通常与</a:t>
            </a:r>
            <a:r>
              <a:rPr lang="zh-CN" altLang="en-US" dirty="0"/>
              <a:t>角膜（巩膜）最高处相贴合并且导致朝颞侧偏位。眼外肌（</a:t>
            </a:r>
            <a:r>
              <a:rPr lang="zh-CN" altLang="en-US" dirty="0">
                <a:solidFill>
                  <a:srgbClr val="FF0000"/>
                </a:solidFill>
              </a:rPr>
              <a:t>附着点</a:t>
            </a:r>
            <a:r>
              <a:rPr lang="zh-CN" altLang="en-US" dirty="0"/>
              <a:t>）与角膜缘的距离不同，可能是造成鼻、颞、下、上巩膜高度差异的原因之一。</a:t>
            </a:r>
          </a:p>
          <a:p>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131</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图片显示了</a:t>
            </a:r>
            <a:r>
              <a:rPr lang="en-US" dirty="0"/>
              <a:t>眼睛不同象限(鼻、颞、上、下)的</a:t>
            </a:r>
            <a:r>
              <a:rPr lang="zh-CN" altLang="en-US" dirty="0"/>
              <a:t>高度</a:t>
            </a:r>
            <a:r>
              <a:rPr lang="en-US" dirty="0"/>
              <a:t>。注意下象限和鼻象限的角度最陡。眼球，尤其是眼球的前部，是不对称的。因此，</a:t>
            </a:r>
            <a:r>
              <a:rPr lang="zh-CN" altLang="en-US" dirty="0"/>
              <a:t>镜片容易朝颞侧或颞上方偏位，虽然眼睑的作用在一定程度上可以减少向上的偏位。</a:t>
            </a:r>
          </a:p>
          <a:p>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132</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镜片后表面周边的环曲面设计可能是必要的，以达到中心定位良好的镜片配适。周边部的环曲面设计越来越流行。</a:t>
            </a:r>
            <a:endParaRPr lang="en-US" altLang="zh-CN" dirty="0"/>
          </a:p>
          <a:p>
            <a:r>
              <a:rPr lang="zh-CN" altLang="en-US" dirty="0"/>
              <a:t>（为使镜片中心定位及配适良好，镜片后表面采用环曲面设计是非常有必要的。镜片周边环曲设计日益流行）</a:t>
            </a:r>
          </a:p>
          <a:p>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133</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134</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太平洋大学(Pacific University)此前进行的一项研究发现，非</a:t>
            </a:r>
            <a:r>
              <a:rPr lang="zh-CN" altLang="en-US" dirty="0"/>
              <a:t>镜片配</a:t>
            </a:r>
            <a:r>
              <a:rPr lang="en-US" dirty="0"/>
              <a:t>戴者夜间角膜</a:t>
            </a:r>
            <a:r>
              <a:rPr lang="zh-CN" altLang="en-US" dirty="0"/>
              <a:t>水肿</a:t>
            </a:r>
            <a:r>
              <a:rPr lang="en-US" dirty="0"/>
              <a:t>的平均水平为2.8%。文献提供了几十年来的各种数值，但几乎都小于4%。</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135</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136</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用3种不同Dk</a:t>
            </a:r>
            <a:r>
              <a:rPr lang="zh-CN" altLang="en-US" dirty="0"/>
              <a:t>值的</a:t>
            </a:r>
            <a:r>
              <a:rPr lang="en-US" dirty="0"/>
              <a:t>材料</a:t>
            </a:r>
            <a:r>
              <a:rPr lang="zh-CN" altLang="en-US" dirty="0"/>
              <a:t>所</a:t>
            </a:r>
            <a:r>
              <a:rPr lang="en-US" dirty="0"/>
              <a:t>制作</a:t>
            </a:r>
            <a:r>
              <a:rPr lang="zh-CN" altLang="en-US" dirty="0"/>
              <a:t>的设计</a:t>
            </a:r>
            <a:r>
              <a:rPr lang="en-US" dirty="0"/>
              <a:t>相同的巩膜</a:t>
            </a:r>
            <a:r>
              <a:rPr lang="zh-CN" altLang="en-US" dirty="0"/>
              <a:t>镜</a:t>
            </a:r>
            <a:r>
              <a:rPr lang="en-US" dirty="0"/>
              <a:t>。</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137</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7</a:t>
            </a:fld>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C9EDCA-2CF6-4694-9FEB-E041C8CD8043}" type="slidenum">
              <a:rPr lang="en-AU" smtClean="0"/>
              <a:t>138</a:t>
            </a:fld>
            <a:endParaRPr lang="en-AU"/>
          </a:p>
        </p:txBody>
      </p:sp>
    </p:spTree>
    <p:extLst>
      <p:ext uri="{BB962C8B-B14F-4D97-AF65-F5344CB8AC3E}">
        <p14:creationId xmlns:p14="http://schemas.microsoft.com/office/powerpoint/2010/main" val="42627991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255" eaLnBrk="0" fontAlgn="base" hangingPunct="0">
              <a:spcBef>
                <a:spcPct val="30000"/>
              </a:spcBef>
              <a:spcAft>
                <a:spcPct val="0"/>
              </a:spcAft>
              <a:defRPr/>
            </a:pPr>
            <a:r>
              <a:rPr lang="zh-CN" altLang="en-US" sz="1200" b="0" i="0" kern="1200" dirty="0">
                <a:solidFill>
                  <a:schemeClr val="tx1"/>
                </a:solidFill>
                <a:effectLst/>
                <a:latin typeface="+mn-lt"/>
                <a:ea typeface="+mn-ea"/>
                <a:cs typeface="+mn-cs"/>
              </a:rPr>
              <a:t>最初，</a:t>
            </a:r>
            <a:r>
              <a:rPr lang="zh-CN" altLang="en-US" sz="1200" b="0" i="0" kern="1200" dirty="0">
                <a:solidFill>
                  <a:srgbClr val="FF0000"/>
                </a:solidFill>
                <a:effectLst/>
                <a:latin typeface="+mn-lt"/>
                <a:ea typeface="+mn-ea"/>
                <a:cs typeface="+mn-cs"/>
              </a:rPr>
              <a:t>开窗</a:t>
            </a:r>
            <a:r>
              <a:rPr lang="zh-CN" altLang="en-US" sz="1200" b="0" i="0" kern="1200" dirty="0">
                <a:solidFill>
                  <a:schemeClr val="tx1"/>
                </a:solidFill>
                <a:effectLst/>
                <a:latin typeface="+mn-lt"/>
                <a:ea typeface="+mn-ea"/>
                <a:cs typeface="+mn-cs"/>
              </a:rPr>
              <a:t>用于提高泪液交换和帮助摘镜。随着高透氧材料的应用和镜片设计的改进，现在很少使用窗孔。有窗孔的镜片倾向于在眼上下沉更多，因此顶点间隙会降低。如果你必须开窗，那么在镜片配戴时一定要将吸棒的实体部分置于窗孔上方，以此降低液体通过窗孔部溢出的可能性。</a:t>
            </a:r>
            <a:endParaRPr lang="en-US" altLang="zh-CN" sz="1200" b="0" i="0" kern="1200" dirty="0">
              <a:solidFill>
                <a:schemeClr val="tx1"/>
              </a:solidFill>
              <a:effectLst/>
              <a:latin typeface="+mn-lt"/>
              <a:ea typeface="+mn-ea"/>
              <a:cs typeface="+mn-cs"/>
            </a:endParaRPr>
          </a:p>
          <a:p>
            <a:pPr defTabSz="897255" eaLnBrk="0" fontAlgn="base" hangingPunct="0">
              <a:spcBef>
                <a:spcPct val="30000"/>
              </a:spcBef>
              <a:spcAft>
                <a:spcPct val="0"/>
              </a:spcAft>
              <a:defRPr/>
            </a:pPr>
            <a:r>
              <a:rPr lang="zh-CN" altLang="en-US" sz="1200" b="0" i="0" kern="1200" dirty="0">
                <a:solidFill>
                  <a:schemeClr val="tx1"/>
                </a:solidFill>
                <a:effectLst/>
                <a:latin typeface="+mn-lt"/>
                <a:ea typeface="+mn-ea"/>
                <a:cs typeface="+mn-cs"/>
              </a:rPr>
              <a:t>（最初，</a:t>
            </a:r>
            <a:r>
              <a:rPr lang="zh-CN" altLang="en-US" sz="1200" b="0" i="0" kern="1200" dirty="0">
                <a:solidFill>
                  <a:srgbClr val="FF0000"/>
                </a:solidFill>
                <a:effectLst/>
                <a:latin typeface="+mn-lt"/>
                <a:ea typeface="+mn-ea"/>
                <a:cs typeface="+mn-cs"/>
              </a:rPr>
              <a:t>有孔设计</a:t>
            </a:r>
            <a:r>
              <a:rPr lang="zh-CN" altLang="en-US" sz="1200" b="0" i="0" kern="1200" dirty="0">
                <a:solidFill>
                  <a:schemeClr val="tx1"/>
                </a:solidFill>
                <a:effectLst/>
                <a:latin typeface="+mn-lt"/>
                <a:ea typeface="+mn-ea"/>
                <a:cs typeface="+mn-cs"/>
              </a:rPr>
              <a:t>用于提高泪液交换和帮助摘镜。随着高透氧材料的应用和镜片设计的改进，现在很少使用这种设计。有孔镜片会发生更多沉降，因此顶点间隙会更小。如果你必须使用有孔镜片，那么在配戴镜片时一定要将吸棒的实心部分置于孔的上方，以此降低液体通过孔溢出的可能性）</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141</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255" eaLnBrk="0" fontAlgn="base" hangingPunct="0">
              <a:spcBef>
                <a:spcPct val="30000"/>
              </a:spcBef>
              <a:spcAft>
                <a:spcPct val="0"/>
              </a:spcAft>
              <a:defRPr/>
            </a:pPr>
            <a:r>
              <a:rPr lang="zh-CN" altLang="en-US" baseline="0" dirty="0">
                <a:latin typeface="Calibri" panose="020F0502020204030204" pitchFamily="34" charset="0"/>
              </a:rPr>
              <a:t>有窗孔的巩膜镜更容易在戴镜后出现镜下气泡，因为气泡容易从窗孔处被吸进镜片下方，另外在镜片戴入时镜片的“碗”里液体不足。</a:t>
            </a:r>
            <a:endParaRPr lang="en-US"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a:latin typeface="Calibri" panose="020F0502020204030204" pitchFamily="34" charset="0"/>
              </a:rPr>
              <a:t>（有孔的巩膜镜更容易在戴镜后出现镜下气泡，因为空气容易从开孔处进入镜片下方，也可能由于戴镜时未在镜片内表面</a:t>
            </a:r>
            <a:r>
              <a:rPr lang="en-US" altLang="zh-CN" baseline="0" dirty="0">
                <a:latin typeface="Calibri" panose="020F0502020204030204" pitchFamily="34" charset="0"/>
              </a:rPr>
              <a:t>/</a:t>
            </a:r>
            <a:r>
              <a:rPr lang="zh-CN" altLang="en-US" baseline="0" dirty="0">
                <a:latin typeface="Calibri" panose="020F0502020204030204" pitchFamily="34" charset="0"/>
              </a:rPr>
              <a:t>凹面内滴入足量的溶液）</a:t>
            </a:r>
            <a:endParaRPr lang="en-US" altLang="zh-CN"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142</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143</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baseline="0" dirty="0"/>
              <a:t>在镜片刚戴入时，可能会观察到镜下的泪液交换（更多的是泪液排出），但是一旦镜片稳定后，泪液交换就很少（甚至没有），镜下被认为是一个封闭系统。</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144</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baseline="0" dirty="0"/>
              <a:t>镜片将会沉降、稳定，泪液很可能从镜下排出，而不太可能进入到镜下，尤其是当镜片理想配适时（周边一圈</a:t>
            </a:r>
            <a:r>
              <a:rPr lang="en-US" altLang="zh-CN" baseline="0" dirty="0"/>
              <a:t>360 °</a:t>
            </a:r>
            <a:r>
              <a:rPr lang="zh-CN" altLang="en-US" baseline="0" dirty="0"/>
              <a:t>全封闭）</a:t>
            </a:r>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a:t>（镜片会随着时间发生沉降，泪液会被从镜下排出。新的泪液进入镜下的可能性小，尤其是理想配适状态下（镜片周边</a:t>
            </a:r>
            <a:r>
              <a:rPr lang="en-US" altLang="zh-CN" baseline="0" dirty="0"/>
              <a:t>360 °</a:t>
            </a:r>
            <a:r>
              <a:rPr lang="zh-CN" altLang="en-US" baseline="0" dirty="0"/>
              <a:t>全封闭））</a:t>
            </a:r>
            <a:endParaRPr lang="en-US" altLang="zh-CN" baseline="0" dirty="0"/>
          </a:p>
          <a:p>
            <a:endParaRPr lang="en-US" altLang="zh-CN" baseline="0"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146</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去蛋白在巩膜镜护理中非常重要。在美国，</a:t>
            </a:r>
            <a:r>
              <a:rPr lang="en-US" altLang="zh-CN" baseline="0" dirty="0" err="1"/>
              <a:t>Menicon</a:t>
            </a:r>
            <a:r>
              <a:rPr lang="zh-CN" altLang="en-US" sz="1200" b="0" i="0" kern="1200" dirty="0">
                <a:solidFill>
                  <a:schemeClr val="tx1"/>
                </a:solidFill>
                <a:effectLst/>
                <a:latin typeface="+mn-lt"/>
                <a:ea typeface="+mn-ea"/>
                <a:cs typeface="+mn-cs"/>
              </a:rPr>
              <a:t>除蛋白护理液可让患者在家里使用。有大尺寸的杯子可用来存放直径到</a:t>
            </a:r>
            <a:r>
              <a:rPr lang="en-US" altLang="zh-CN" sz="1200" b="0" i="0" kern="1200" dirty="0">
                <a:solidFill>
                  <a:schemeClr val="tx1"/>
                </a:solidFill>
                <a:effectLst/>
                <a:latin typeface="+mn-lt"/>
                <a:ea typeface="+mn-ea"/>
                <a:cs typeface="+mn-cs"/>
              </a:rPr>
              <a:t>23mm</a:t>
            </a:r>
            <a:r>
              <a:rPr lang="zh-CN" altLang="en-US" sz="1200" b="0" i="0" kern="1200" dirty="0">
                <a:solidFill>
                  <a:schemeClr val="tx1"/>
                </a:solidFill>
                <a:effectLst/>
                <a:latin typeface="+mn-lt"/>
                <a:ea typeface="+mn-ea"/>
                <a:cs typeface="+mn-cs"/>
              </a:rPr>
              <a:t>的巩膜镜</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（除蛋白在巩膜镜护理中是十分重要的一项内容，在美国，美尼康除蛋白护理液被应用于家庭镜片护理中，大尺寸的镜片盒可以储存直径</a:t>
            </a:r>
            <a:r>
              <a:rPr lang="en-US" altLang="zh-CN" sz="1200" b="0" i="0" kern="1200" dirty="0">
                <a:solidFill>
                  <a:schemeClr val="tx1"/>
                </a:solidFill>
                <a:effectLst/>
                <a:latin typeface="+mn-lt"/>
                <a:ea typeface="+mn-ea"/>
                <a:cs typeface="+mn-cs"/>
              </a:rPr>
              <a:t>23.0mm</a:t>
            </a:r>
            <a:r>
              <a:rPr lang="zh-CN" altLang="en-US" sz="1200" b="0" i="0" kern="1200" dirty="0">
                <a:solidFill>
                  <a:schemeClr val="tx1"/>
                </a:solidFill>
                <a:effectLst/>
                <a:latin typeface="+mn-lt"/>
                <a:ea typeface="+mn-ea"/>
                <a:cs typeface="+mn-cs"/>
              </a:rPr>
              <a:t>及以下的镜片）</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153</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baseline="0" dirty="0"/>
              <a:t>巩膜镜一个常见的问题是湿润性差。可由诸如皮肤护理产品和香皂等污染镜片等外部因素造成，也可由于泪膜脂质或水质的不足等内部因素造成。</a:t>
            </a:r>
            <a:endParaRPr lang="en-US" altLang="zh-CN" baseline="0" dirty="0"/>
          </a:p>
          <a:p>
            <a:r>
              <a:rPr lang="zh-CN" altLang="en-US" baseline="0" dirty="0"/>
              <a:t>（镜片干燥可能由于一些外部原因造成，如护肤品或皂类污染了镜片表面；或一些内部因素造成，如脂质层或泪膜不足。）</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156</a:t>
            </a:fld>
            <a:endParaRPr 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在巩膜镜戴入眼内后，将</a:t>
            </a:r>
            <a:r>
              <a:rPr lang="en-US" altLang="zh-CN" dirty="0"/>
              <a:t>RGP</a:t>
            </a:r>
            <a:r>
              <a:rPr lang="zh-CN" altLang="en-US" dirty="0"/>
              <a:t>护理液滴入吸棒的顶端（最好是使用带孔的吸棒，这样配戴者可以控制吸力以不至于过度拉扯镜片），然后使用圆周运动方法擦拭镜片表面的杂质。有着长期验配镜片经验的从业人员</a:t>
            </a:r>
            <a:r>
              <a:rPr lang="en-US" altLang="zh-CN" baseline="0" dirty="0"/>
              <a:t>John </a:t>
            </a:r>
            <a:r>
              <a:rPr lang="en-US" altLang="zh-CN" baseline="0" dirty="0" err="1"/>
              <a:t>Mountford</a:t>
            </a:r>
            <a:r>
              <a:rPr lang="zh-CN" altLang="en-US" baseline="0" dirty="0"/>
              <a:t>最早介绍了这种方法。</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157</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和其他接触镜并发症一样，慢性的机器性刺激或者镜片沉淀物会导致结膜乳头</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159</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结膜下垂（结膜脱垂），即在镜片边缘下方球结膜组织移动到角膜</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角膜缘，这可能是由于眨眼时巩膜镜的偶联运动引起的。松散的结膜组织以波浪状运动方式跟随镜片的前进（运动），并在镜片边缘下或上方形成波浪样皱褶。</a:t>
            </a:r>
            <a:endParaRPr lang="en-US" altLang="zh-C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160</a:t>
            </a:fld>
            <a:endParaRPr lang="en-US">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baseline="0" dirty="0"/>
              <a:t>通常，结膜下垂（脱垂）发生于角膜（巩膜）高度较低处，即巩膜镜顶点间隙较大的地方。</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162</a:t>
            </a:fld>
            <a:endParaRPr lang="en-US">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眼前节</a:t>
            </a:r>
            <a:r>
              <a:rPr lang="en-US" altLang="zh-CN" dirty="0"/>
              <a:t>OCT</a:t>
            </a:r>
            <a:r>
              <a:rPr lang="zh-CN" altLang="en-US" dirty="0"/>
              <a:t>图像</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163</a:t>
            </a:fld>
            <a:endParaRPr 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baseline="0" dirty="0"/>
              <a:t>结膜下垂（脱垂）一般在摘镜后很快恢复，但也可能贴在角膜上很长时间。（也可能长时间附着在角膜上）</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164</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（泪液）碎片可在巩膜镜下堆积。鉴于镜下有</a:t>
            </a:r>
            <a:r>
              <a:rPr lang="en-US" altLang="zh-CN" sz="1200" b="0" i="0" kern="1200" dirty="0">
                <a:solidFill>
                  <a:schemeClr val="tx1"/>
                </a:solidFill>
                <a:effectLst/>
                <a:latin typeface="+mn-lt"/>
                <a:ea typeface="+mn-ea"/>
                <a:cs typeface="+mn-cs"/>
              </a:rPr>
              <a:t>100 - 200µm</a:t>
            </a:r>
            <a:r>
              <a:rPr lang="zh-CN" altLang="en-US" sz="1200" b="0" i="0" kern="1200" dirty="0">
                <a:solidFill>
                  <a:schemeClr val="tx1"/>
                </a:solidFill>
                <a:effectLst/>
                <a:latin typeface="+mn-lt"/>
                <a:ea typeface="+mn-ea"/>
                <a:cs typeface="+mn-cs"/>
              </a:rPr>
              <a:t>的间隙</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有泪液碎片的泪膜会变成云雾状。即使当非常严重时，也并不是所有的泪膜碎片都会引发症状。一些镜片下的泪膜碎片并不会被患者所感觉到，而其他时候可能会模糊病人的视力。</a:t>
            </a:r>
            <a:endParaRPr lang="en-US" altLang="zh-C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165</a:t>
            </a:fld>
            <a:endParaRPr lang="en-US">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眼前节</a:t>
            </a:r>
            <a:r>
              <a:rPr lang="en-US" altLang="zh-CN" dirty="0"/>
              <a:t>OCT</a:t>
            </a:r>
            <a:r>
              <a:rPr lang="zh-CN" altLang="en-US" dirty="0"/>
              <a:t>图像</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166</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眼前节</a:t>
            </a:r>
            <a:r>
              <a:rPr lang="en-US" altLang="zh-CN" dirty="0"/>
              <a:t>OCT</a:t>
            </a:r>
            <a:r>
              <a:rPr lang="zh-CN" altLang="en-US" dirty="0"/>
              <a:t>图像</a:t>
            </a:r>
            <a:endParaRPr lang="en-US" altLang="zh-CN" dirty="0"/>
          </a:p>
          <a:p>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167</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ea typeface="MS PGothic" panose="020B0600070205080204" charset="-128"/>
              </a:rPr>
              <a:t>一项研究分析了巩膜镜下碎片的组分。对一些镜片后（戴镜后）的泪液样品进行蛋白分析，发现无论是云雾（浑浊）的样品中还是清透的样品中都几乎没有发现黏蛋白。此外，两类样品中的总蛋白也并没有明显的差异。</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169</a:t>
            </a:fld>
            <a:endParaRPr 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Lipid make-up</a:t>
            </a:r>
            <a:r>
              <a:rPr lang="en-US" baseline="0" dirty="0"/>
              <a:t> of the tear sample showed differences between the cloudy &amp; non-cloudy posterior (beneath the scleral CL) tear lens of the patients.</a:t>
            </a:r>
          </a:p>
          <a:p>
            <a:r>
              <a:rPr lang="zh-CN" altLang="en-US" sz="1200" b="0" i="0" kern="1200" dirty="0">
                <a:solidFill>
                  <a:schemeClr val="tx1"/>
                </a:solidFill>
                <a:effectLst/>
                <a:latin typeface="+mn-lt"/>
                <a:ea typeface="+mn-ea"/>
                <a:cs typeface="+mn-cs"/>
              </a:rPr>
              <a:t>巩膜镜下泪液云雾患者和非云雾者其泪液样本的脂质组成存在差异</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170</a:t>
            </a:fld>
            <a:endParaRPr lang="en-US">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分离所涉及的脂质类型的研究正在进行中。</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（正在进行的研究是：分离脂质层内含物的类型）</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171</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a:t>
            </a:r>
            <a:r>
              <a:rPr lang="en-US" baseline="0" dirty="0"/>
              <a:t>build-up of debris in the tear lens under a scleral CL raises the question of whether there is something more appropriate to use in the bowl of the CL as part of the CL insertion process.  Some have suggested using a combination of saline &amp; an artificial tear.  Perhaps a combination of something more viscous?</a:t>
            </a:r>
          </a:p>
          <a:p>
            <a:r>
              <a:rPr lang="zh-CN" altLang="en-US" baseline="0" dirty="0"/>
              <a:t>由于巩膜镜下泪液中碎片的产生，使得人们开始思考一个问题</a:t>
            </a:r>
            <a:r>
              <a:rPr lang="en-US" altLang="zh-CN" baseline="0" dirty="0"/>
              <a:t>:</a:t>
            </a:r>
            <a:r>
              <a:rPr lang="zh-CN" altLang="en-US" baseline="0" dirty="0"/>
              <a:t>戴镜时往镜片碗面（内表面</a:t>
            </a:r>
            <a:r>
              <a:rPr lang="en-US" altLang="zh-CN" baseline="0" dirty="0"/>
              <a:t>/</a:t>
            </a:r>
            <a:r>
              <a:rPr lang="zh-CN" altLang="en-US" baseline="0" dirty="0"/>
              <a:t>凹面）灌注的液体有没有比生理盐水更好的选择。有人建议使用生理盐水和人工泪液的混合液。或许一些比较有粘性（更有黏性）的混合液？</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172</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由于角膜经常暴露在巩膜镜下的溶液中，必须观察角膜是否有任何潜在的毒性反应。</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173</a:t>
            </a:fld>
            <a:endParaRPr lang="en-US">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戴入巩膜镜后患者出现了红眼。（眼红症状）</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174</a:t>
            </a:fld>
            <a:endParaRPr lang="en-US">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经进一步检查，确定他是在戴镜前在巩膜镜的碗面灌注了生理盐水，当他不用生理盐水时所有的症状都减轻了。</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（经进一步检查，确定患者是在戴镜前在巩膜镜的内表面滴入了含防腐剂的生理盐水，当他更换为一种不含防腐剂的生理盐水时，所有的症状都减轻了。）</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175</a:t>
            </a:fld>
            <a:endParaRPr lang="en-US">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在检查角膜以外的眼睛时必须要注意。一个大直径的镜片易于与睑裂斑等其他结膜异常相互作用。</a:t>
            </a:r>
            <a:endParaRPr lang="en-US" altLang="zh-CN" dirty="0"/>
          </a:p>
          <a:p>
            <a:r>
              <a:rPr lang="zh-CN" altLang="en-US" dirty="0"/>
              <a:t>（当进行除角膜外的检查时，必须注意的是，一个大直径的接触镜可能与睑裂斑或异常的结膜组织发生相互作用。）</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178</a:t>
            </a:fld>
            <a:endParaRPr lang="en-US">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一些医生会在镜片的边缘处开一个凹槽，以避开睑裂斑区域。这些患者必须密切监测，并在戴镜过程中指导镜片的定位，以尽量减少可能导致的镜片和睑裂斑之间的相互作用。在戴入时正确放置凹槽也是很重要的，这样可以避免在镜片上而不是在其周围形成一个通道，使气泡滑入镜片下、进入泪液透镜，和</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或泪液跑出。</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一些医生会在镜片的边缘处开一个凹槽，以避开睑裂斑区域。这些患者必须密切监测，并在戴镜过程中指导镜片的定位，以尽量减少镜片和睑裂斑之间的相互作用。正确的放置这个凹槽对于消除镜片对睑裂斑的压力，以及消除泪液和气体进出镜下的通道，是很重要的）</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180</a:t>
            </a:fld>
            <a:endParaRPr lang="en-US">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255" eaLnBrk="0" fontAlgn="base" hangingPunct="0">
              <a:spcBef>
                <a:spcPct val="30000"/>
              </a:spcBef>
              <a:spcAft>
                <a:spcPct val="0"/>
              </a:spcAft>
              <a:defRPr/>
            </a:pPr>
            <a:r>
              <a:rPr lang="zh-CN" altLang="en-US" sz="1200" b="0" i="0" kern="1200" dirty="0">
                <a:solidFill>
                  <a:schemeClr val="tx1"/>
                </a:solidFill>
                <a:effectLst/>
                <a:latin typeface="+mn-lt"/>
                <a:ea typeface="+mn-ea"/>
                <a:cs typeface="+mn-cs"/>
              </a:rPr>
              <a:t>改变镜片的直径使其整体变小或在戴巩膜镜时用眼科手术剥离睑球黏连并修复</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维持球结膜穹窿。</a:t>
            </a:r>
            <a:endParaRPr lang="en-US" altLang="zh-CN" sz="1200" b="0" i="0" kern="1200" dirty="0">
              <a:solidFill>
                <a:schemeClr val="tx1"/>
              </a:solidFill>
              <a:effectLst/>
              <a:latin typeface="+mn-lt"/>
              <a:ea typeface="+mn-ea"/>
              <a:cs typeface="+mn-cs"/>
            </a:endParaRPr>
          </a:p>
          <a:p>
            <a:pPr defTabSz="897255" eaLnBrk="0" fontAlgn="base" hangingPunct="0">
              <a:spcBef>
                <a:spcPct val="30000"/>
              </a:spcBef>
              <a:spcAft>
                <a:spcPct val="0"/>
              </a:spcAft>
              <a:defRPr/>
            </a:pPr>
            <a:r>
              <a:rPr lang="zh-CN" altLang="en-US" sz="1200" b="0" i="0" kern="1200" dirty="0">
                <a:solidFill>
                  <a:schemeClr val="tx1"/>
                </a:solidFill>
                <a:effectLst/>
                <a:latin typeface="+mn-lt"/>
                <a:ea typeface="+mn-ea"/>
                <a:cs typeface="+mn-cs"/>
              </a:rPr>
              <a:t>（睑球粘连患者佩戴巩膜镜可改变镜片的直径使其整体变小或进行睑球分离手术修复</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维持穹窿部）</a:t>
            </a:r>
            <a:endParaRPr lang="en-US" dirty="0"/>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181</a:t>
            </a:fld>
            <a:endParaRPr lang="en-US">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255" eaLnBrk="0" fontAlgn="base" hangingPunct="0">
              <a:spcBef>
                <a:spcPct val="30000"/>
              </a:spcBef>
              <a:spcAft>
                <a:spcPct val="0"/>
              </a:spcAft>
              <a:defRPr/>
            </a:pPr>
            <a:r>
              <a:rPr lang="zh-CN" altLang="en-US" sz="1200" b="0" i="0" kern="1200" dirty="0">
                <a:solidFill>
                  <a:schemeClr val="tx1"/>
                </a:solidFill>
                <a:effectLst/>
                <a:latin typeface="+mn-lt"/>
                <a:ea typeface="+mn-ea"/>
                <a:cs typeface="+mn-cs"/>
              </a:rPr>
              <a:t>睑球粘连的存在可能验配巩膜镜的一个挑战，致使经常需要一个较小直径的镜片。</a:t>
            </a:r>
            <a:endParaRPr lang="en-US" altLang="zh-CN" sz="1200" b="0" i="0" kern="1200" dirty="0">
              <a:solidFill>
                <a:schemeClr val="tx1"/>
              </a:solidFill>
              <a:effectLst/>
              <a:latin typeface="+mn-lt"/>
              <a:ea typeface="+mn-ea"/>
              <a:cs typeface="+mn-cs"/>
            </a:endParaRPr>
          </a:p>
          <a:p>
            <a:pPr defTabSz="897255" eaLnBrk="0" fontAlgn="base" hangingPunct="0">
              <a:spcBef>
                <a:spcPct val="30000"/>
              </a:spcBef>
              <a:spcAft>
                <a:spcPct val="0"/>
              </a:spcAft>
              <a:defRPr/>
            </a:pPr>
            <a:r>
              <a:rPr lang="zh-CN" altLang="en-US" dirty="0">
                <a:latin typeface="Calibri" panose="020F0502020204030204" pitchFamily="34" charset="0"/>
              </a:rPr>
              <a:t>（为睑球粘连患者验配巩膜镜是一个挑战，往往需要直径更小的镜片）</a:t>
            </a:r>
            <a:endParaRPr 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182</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在商业产品出现之前，患者混合他们自己的</a:t>
            </a:r>
            <a:r>
              <a:rPr lang="zh-CN" altLang="en-US" dirty="0"/>
              <a:t>镜片护理液</a:t>
            </a:r>
            <a:r>
              <a:rPr lang="en-US" dirty="0"/>
              <a:t>。这可能意味着</a:t>
            </a:r>
            <a:r>
              <a:rPr lang="zh-CN" altLang="en-US" dirty="0"/>
              <a:t>镜片护理</a:t>
            </a:r>
            <a:r>
              <a:rPr lang="en-US" dirty="0"/>
              <a:t>的</a:t>
            </a:r>
            <a:r>
              <a:rPr lang="zh-CN" altLang="en-US" dirty="0"/>
              <a:t>依从性</a:t>
            </a:r>
            <a:r>
              <a:rPr lang="en-US" dirty="0" err="1"/>
              <a:t>问题有着同样</a:t>
            </a:r>
            <a:r>
              <a:rPr lang="zh-CN" altLang="en-US" dirty="0"/>
              <a:t>（相对）</a:t>
            </a:r>
            <a:r>
              <a:rPr lang="en-US" dirty="0" err="1"/>
              <a:t>长的历史</a:t>
            </a:r>
            <a:r>
              <a:rPr lang="en-US" dirty="0"/>
              <a:t>。</a:t>
            </a:r>
          </a:p>
        </p:txBody>
      </p:sp>
      <p:sp>
        <p:nvSpPr>
          <p:cNvPr id="4" name="Slide Number Placeholder 3"/>
          <p:cNvSpPr>
            <a:spLocks noGrp="1"/>
          </p:cNvSpPr>
          <p:nvPr>
            <p:ph type="sldNum" sz="quarter" idx="10"/>
          </p:nvPr>
        </p:nvSpPr>
        <p:spPr/>
        <p:txBody>
          <a:bodyPr/>
          <a:lstStyle/>
          <a:p>
            <a:fld id="{86C21321-C8A5-2A49-8C83-B71F383883AA}" type="slidenum">
              <a:rPr lang="en-US" smtClean="0">
                <a:solidFill>
                  <a:prstClr val="black"/>
                </a:solidFill>
              </a:rPr>
              <a:t>24</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normAutofit/>
          </a:bodyPr>
          <a:lstStyle>
            <a:lvl1pPr algn="ctr">
              <a:defRPr sz="3600">
                <a:solidFill>
                  <a:srgbClr val="5C6F7B"/>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457200" y="6356366"/>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D3C5F6A-7748-42F1-9BF7-AA544205D27F}" type="datetimeFigureOut">
              <a:rPr lang="en-CA">
                <a:solidFill>
                  <a:prstClr val="black"/>
                </a:solidFill>
                <a:ea typeface="MS PGothic" panose="020B0600070205080204" charset="-128"/>
              </a:rPr>
              <a:t>2020-03-14</a:t>
            </a:fld>
            <a:endParaRPr lang="en-CA">
              <a:solidFill>
                <a:prstClr val="black"/>
              </a:solidFill>
              <a:ea typeface="MS PGothic" panose="020B0600070205080204" charset="-128"/>
            </a:endParaRPr>
          </a:p>
        </p:txBody>
      </p:sp>
      <p:sp>
        <p:nvSpPr>
          <p:cNvPr id="5" name="Footer Placeholder 4"/>
          <p:cNvSpPr>
            <a:spLocks noGrp="1"/>
          </p:cNvSpPr>
          <p:nvPr>
            <p:ph type="ftr" sz="quarter" idx="11"/>
          </p:nvPr>
        </p:nvSpPr>
        <p:spPr>
          <a:xfrm>
            <a:off x="3124200" y="6356366"/>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solidFill>
                <a:prstClr val="black"/>
              </a:solidFill>
              <a:ea typeface="MS PGothic" panose="020B0600070205080204" charset="-128"/>
            </a:endParaRPr>
          </a:p>
        </p:txBody>
      </p:sp>
      <p:sp>
        <p:nvSpPr>
          <p:cNvPr id="6" name="Slide Number Placeholder 5"/>
          <p:cNvSpPr>
            <a:spLocks noGrp="1"/>
          </p:cNvSpPr>
          <p:nvPr>
            <p:ph type="sldNum" sz="quarter" idx="12"/>
          </p:nvPr>
        </p:nvSpPr>
        <p:spPr>
          <a:xfrm>
            <a:off x="6553200" y="6356366"/>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DC3340-C53D-466B-AC32-3FA345E78304}" type="slidenum">
              <a:rPr lang="en-CA">
                <a:solidFill>
                  <a:prstClr val="black"/>
                </a:solidFill>
                <a:ea typeface="MS PGothic" panose="020B0600070205080204" charset="-128"/>
              </a:rPr>
              <a:t>‹#›</a:t>
            </a:fld>
            <a:endParaRPr lang="en-CA">
              <a:solidFill>
                <a:prstClr val="black"/>
              </a:solidFill>
              <a:ea typeface="MS PGothic" panose="020B0600070205080204" charset="-128"/>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sz="half" idx="1"/>
          </p:nvPr>
        </p:nvSpPr>
        <p:spPr>
          <a:xfrm>
            <a:off x="1524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a:xfrm>
            <a:off x="457200" y="635637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73E5303-0452-4B01-BDE8-4561051AA6D3}" type="datetimeFigureOut">
              <a:rPr lang="en-CA">
                <a:solidFill>
                  <a:prstClr val="black"/>
                </a:solidFill>
              </a:rPr>
              <a:t>2020-03-14</a:t>
            </a:fld>
            <a:endParaRPr lang="en-CA">
              <a:solidFill>
                <a:prstClr val="black"/>
              </a:solidFill>
            </a:endParaRPr>
          </a:p>
        </p:txBody>
      </p:sp>
      <p:sp>
        <p:nvSpPr>
          <p:cNvPr id="6" name="Footer Placeholder 5"/>
          <p:cNvSpPr>
            <a:spLocks noGrp="1"/>
          </p:cNvSpPr>
          <p:nvPr>
            <p:ph type="ftr" sz="quarter" idx="11"/>
          </p:nvPr>
        </p:nvSpPr>
        <p:spPr>
          <a:xfrm>
            <a:off x="3124200" y="6356372"/>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solidFill>
                <a:prstClr val="black"/>
              </a:solidFill>
            </a:endParaRPr>
          </a:p>
        </p:txBody>
      </p:sp>
      <p:sp>
        <p:nvSpPr>
          <p:cNvPr id="7" name="Slide Number Placeholder 6"/>
          <p:cNvSpPr>
            <a:spLocks noGrp="1"/>
          </p:cNvSpPr>
          <p:nvPr>
            <p:ph type="sldNum" sz="quarter" idx="12"/>
          </p:nvPr>
        </p:nvSpPr>
        <p:spPr>
          <a:xfrm>
            <a:off x="6553200" y="635637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651723-AF02-49EC-B485-5BE4DCB169A8}" type="slidenum">
              <a:rPr lang="en-CA">
                <a:solidFill>
                  <a:prstClr val="black"/>
                </a:solidFill>
              </a:rPr>
              <a:t>‹#›</a:t>
            </a:fld>
            <a:endParaRPr lang="en-CA">
              <a:solidFill>
                <a:prstClr val="black"/>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 y="-3700"/>
            <a:ext cx="8839200" cy="681037"/>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152400" y="990600"/>
            <a:ext cx="4344988"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981205"/>
            <a:ext cx="4344988"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4645036" y="990600"/>
            <a:ext cx="4346575"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1981205"/>
            <a:ext cx="4346575"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p:cNvSpPr>
            <a:spLocks noGrp="1"/>
          </p:cNvSpPr>
          <p:nvPr>
            <p:ph type="dt" sz="half" idx="10"/>
          </p:nvPr>
        </p:nvSpPr>
        <p:spPr>
          <a:xfrm>
            <a:off x="457200" y="635637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B0C5F36-50BD-47CB-B33E-9900B94AD592}" type="datetimeFigureOut">
              <a:rPr lang="en-CA">
                <a:solidFill>
                  <a:prstClr val="black"/>
                </a:solidFill>
              </a:rPr>
              <a:t>2020-03-14</a:t>
            </a:fld>
            <a:endParaRPr lang="en-CA">
              <a:solidFill>
                <a:prstClr val="black"/>
              </a:solidFill>
            </a:endParaRPr>
          </a:p>
        </p:txBody>
      </p:sp>
      <p:sp>
        <p:nvSpPr>
          <p:cNvPr id="8" name="Footer Placeholder 7"/>
          <p:cNvSpPr>
            <a:spLocks noGrp="1"/>
          </p:cNvSpPr>
          <p:nvPr>
            <p:ph type="ftr" sz="quarter" idx="11"/>
          </p:nvPr>
        </p:nvSpPr>
        <p:spPr>
          <a:xfrm>
            <a:off x="3124200" y="6356372"/>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solidFill>
                <a:prstClr val="black"/>
              </a:solidFill>
            </a:endParaRPr>
          </a:p>
        </p:txBody>
      </p:sp>
      <p:sp>
        <p:nvSpPr>
          <p:cNvPr id="9" name="Slide Number Placeholder 8"/>
          <p:cNvSpPr>
            <a:spLocks noGrp="1"/>
          </p:cNvSpPr>
          <p:nvPr>
            <p:ph type="sldNum" sz="quarter" idx="12"/>
          </p:nvPr>
        </p:nvSpPr>
        <p:spPr>
          <a:xfrm>
            <a:off x="6553200" y="635637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CDEC4A2-2DE4-43D7-9BC6-87C203214006}" type="slidenum">
              <a:rPr lang="en-CA">
                <a:solidFill>
                  <a:prstClr val="black"/>
                </a:solidFill>
              </a:rPr>
              <a:t>‹#›</a:t>
            </a:fld>
            <a:endParaRPr lang="en-CA">
              <a:solidFill>
                <a:prstClr val="black"/>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cs typeface="Arial" panose="020B0604020202020204" pitchFamily="34" charset="0"/>
            </a:endParaRPr>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cs typeface="Arial" panose="020B0604020202020204" pitchFamily="34" charset="0"/>
            </a:endParaRPr>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E38C78EA-3282-4648-A65F-5DF39D11F21B}" type="slidenum">
              <a:rPr lang="en-US">
                <a:solidFill>
                  <a:prstClr val="black"/>
                </a:solidFill>
                <a:cs typeface="Arial" panose="020B0604020202020204" pitchFamily="34" charset="0"/>
              </a:rPr>
              <a:t>‹#›</a:t>
            </a:fld>
            <a:endParaRPr lang="en-US">
              <a:solidFill>
                <a:prstClr val="black"/>
              </a:solidFill>
              <a:cs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a:defRPr/>
            </a:pPr>
            <a:r>
              <a:rPr lang="en-US" dirty="0">
                <a:solidFill>
                  <a:prstClr val="white"/>
                </a:solidFill>
              </a:rPr>
              <a:t>IACLE Sponsors</a:t>
            </a:r>
            <a:endParaRPr lang="en-CA" dirty="0">
              <a:solidFill>
                <a:prstClr val="white"/>
              </a:solidFill>
            </a:endParaRPr>
          </a:p>
        </p:txBody>
      </p:sp>
      <p:pic>
        <p:nvPicPr>
          <p:cNvPr id="3"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8656" y="3505206"/>
            <a:ext cx="1694744"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3505206"/>
            <a:ext cx="19431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8656" y="2590831"/>
            <a:ext cx="1999544"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2619406"/>
            <a:ext cx="685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9624" y="2667031"/>
            <a:ext cx="1143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p:nvPr/>
        </p:nvSpPr>
        <p:spPr>
          <a:xfrm>
            <a:off x="685800" y="6353206"/>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9" name="Picture 1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5022" y="4905406"/>
            <a:ext cx="210537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3023" y="2476500"/>
            <a:ext cx="248637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023" y="4572000"/>
            <a:ext cx="248637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333023" y="2932144"/>
            <a:ext cx="2486378"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GB" altLang="en-US" sz="2800">
                <a:solidFill>
                  <a:prstClr val="white"/>
                </a:solidFill>
                <a:latin typeface="Times New Roman" panose="02020603050405020304" pitchFamily="18" charset="0"/>
                <a:cs typeface="Times New Roman" panose="02020603050405020304" pitchFamily="18" charset="0"/>
              </a:rPr>
              <a:t>Industry</a:t>
            </a:r>
          </a:p>
          <a:p>
            <a:pPr algn="ctr" fontAlgn="base">
              <a:spcBef>
                <a:spcPct val="0"/>
              </a:spcBef>
              <a:spcAft>
                <a:spcPct val="0"/>
              </a:spcAft>
              <a:defRPr/>
            </a:pPr>
            <a:r>
              <a:rPr lang="en-GB" altLang="en-US" sz="2800">
                <a:solidFill>
                  <a:prstClr val="white"/>
                </a:solidFill>
                <a:latin typeface="Times New Roman" panose="02020603050405020304" pitchFamily="18" charset="0"/>
                <a:cs typeface="Times New Roman" panose="02020603050405020304" pitchFamily="18" charset="0"/>
              </a:rPr>
              <a:t>Supporters</a:t>
            </a:r>
            <a:endParaRPr lang="en-CA" altLang="en-US" sz="280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333023" y="4724400"/>
            <a:ext cx="2486378"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GB" altLang="en-US" sz="2800">
                <a:solidFill>
                  <a:prstClr val="white"/>
                </a:solidFill>
                <a:latin typeface="Times New Roman" panose="02020603050405020304" pitchFamily="18" charset="0"/>
                <a:cs typeface="Times New Roman" panose="02020603050405020304" pitchFamily="18" charset="0"/>
              </a:rPr>
              <a:t>Major In-Kind</a:t>
            </a:r>
          </a:p>
          <a:p>
            <a:pPr algn="ctr" fontAlgn="base">
              <a:spcBef>
                <a:spcPct val="0"/>
              </a:spcBef>
              <a:spcAft>
                <a:spcPct val="0"/>
              </a:spcAft>
              <a:defRPr/>
            </a:pPr>
            <a:r>
              <a:rPr lang="en-GB" altLang="en-US" sz="2800">
                <a:solidFill>
                  <a:prstClr val="white"/>
                </a:solidFill>
                <a:latin typeface="Times New Roman" panose="02020603050405020304" pitchFamily="18" charset="0"/>
                <a:cs typeface="Times New Roman" panose="02020603050405020304" pitchFamily="18" charset="0"/>
              </a:rPr>
              <a:t>Supporter</a:t>
            </a:r>
            <a:endParaRPr lang="en-CA" altLang="en-US" sz="280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chemeClr val="tx1">
                    <a:tint val="75000"/>
                  </a:schemeClr>
                </a:solidFill>
              </a:defRPr>
            </a:lvl1pPr>
          </a:lstStyle>
          <a:p>
            <a:pPr>
              <a:defRPr/>
            </a:pPr>
            <a:endParaRPr lang="en-US">
              <a:solidFill>
                <a:prstClr val="black">
                  <a:tint val="75000"/>
                </a:prstClr>
              </a:solidFill>
            </a:endParaRPr>
          </a:p>
        </p:txBody>
      </p:sp>
      <p:sp>
        <p:nvSpPr>
          <p:cNvPr id="3" name="Rectangle 5"/>
          <p:cNvSpPr>
            <a:spLocks noGrp="1" noChangeArrowheads="1"/>
          </p:cNvSpPr>
          <p:nvPr>
            <p:ph type="ftr" sz="quarter" idx="11"/>
          </p:nvPr>
        </p:nvSpPr>
        <p:spPr/>
        <p:txBody>
          <a:bodyPr/>
          <a:lstStyle>
            <a:lvl1pPr>
              <a:defRPr>
                <a:solidFill>
                  <a:schemeClr val="tx1">
                    <a:tint val="75000"/>
                  </a:schemeClr>
                </a:solidFill>
              </a:defRPr>
            </a:lvl1pPr>
          </a:lstStyle>
          <a:p>
            <a:pPr>
              <a:defRPr/>
            </a:pPr>
            <a:endParaRPr lang="en-US">
              <a:solidFill>
                <a:prstClr val="black">
                  <a:tint val="75000"/>
                </a:prstClr>
              </a:solidFill>
            </a:endParaRPr>
          </a:p>
        </p:txBody>
      </p:sp>
      <p:sp>
        <p:nvSpPr>
          <p:cNvPr id="4"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34FAE2F2-9270-48B6-B8D1-E144DDC0536E}" type="slidenum">
              <a:rPr lang="en-US" altLang="en-US"/>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5856" y="44450"/>
            <a:ext cx="6850944"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solidFill>
                  <a:schemeClr val="tx1">
                    <a:tint val="75000"/>
                  </a:schemeClr>
                </a:solidFill>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solidFill>
                  <a:schemeClr val="tx1">
                    <a:tint val="75000"/>
                  </a:schemeClr>
                </a:solidFill>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1AF39552-2109-4C7E-90A6-9F5DEB20BA96}" type="slidenum">
              <a:rPr lang="en-US" altLang="en-US"/>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a:defRPr/>
            </a:pPr>
            <a:r>
              <a:rPr lang="en-US" dirty="0">
                <a:solidFill>
                  <a:prstClr val="white"/>
                </a:solidFill>
              </a:rPr>
              <a:t>IACLE Sponsors</a:t>
            </a:r>
            <a:endParaRPr lang="en-CA" dirty="0">
              <a:solidFill>
                <a:prstClr val="white"/>
              </a:solidFill>
            </a:endParaRPr>
          </a:p>
        </p:txBody>
      </p:sp>
      <p:pic>
        <p:nvPicPr>
          <p:cNvPr id="3" name="Picture 7"/>
          <p:cNvPicPr>
            <a:picLocks noChangeAspect="1"/>
          </p:cNvPicPr>
          <p:nvPr/>
        </p:nvPicPr>
        <p:blipFill>
          <a:blip r:embed="rId2" cstate="print"/>
          <a:srcRect/>
          <a:stretch>
            <a:fillRect/>
          </a:stretch>
        </p:blipFill>
        <p:spPr bwMode="auto">
          <a:xfrm>
            <a:off x="6458656" y="3505206"/>
            <a:ext cx="1694744" cy="581025"/>
          </a:xfrm>
          <a:prstGeom prst="rect">
            <a:avLst/>
          </a:prstGeom>
          <a:noFill/>
          <a:ln w="9525">
            <a:noFill/>
            <a:miter lim="800000"/>
            <a:headEnd/>
            <a:tailEnd/>
          </a:ln>
        </p:spPr>
      </p:pic>
      <p:pic>
        <p:nvPicPr>
          <p:cNvPr id="4" name="Picture 8"/>
          <p:cNvPicPr>
            <a:picLocks noChangeAspect="1"/>
          </p:cNvPicPr>
          <p:nvPr/>
        </p:nvPicPr>
        <p:blipFill>
          <a:blip r:embed="rId3" cstate="print"/>
          <a:srcRect/>
          <a:stretch>
            <a:fillRect/>
          </a:stretch>
        </p:blipFill>
        <p:spPr bwMode="auto">
          <a:xfrm>
            <a:off x="3962400" y="3505206"/>
            <a:ext cx="1943100" cy="581025"/>
          </a:xfrm>
          <a:prstGeom prst="rect">
            <a:avLst/>
          </a:prstGeom>
          <a:noFill/>
          <a:ln w="9525">
            <a:noFill/>
            <a:miter lim="800000"/>
            <a:headEnd/>
            <a:tailEnd/>
          </a:ln>
        </p:spPr>
      </p:pic>
      <p:pic>
        <p:nvPicPr>
          <p:cNvPr id="5" name="Picture 9"/>
          <p:cNvPicPr>
            <a:picLocks noChangeAspect="1"/>
          </p:cNvPicPr>
          <p:nvPr/>
        </p:nvPicPr>
        <p:blipFill>
          <a:blip r:embed="rId4" cstate="print"/>
          <a:srcRect/>
          <a:stretch>
            <a:fillRect/>
          </a:stretch>
        </p:blipFill>
        <p:spPr bwMode="auto">
          <a:xfrm>
            <a:off x="6458656" y="2590837"/>
            <a:ext cx="1999544" cy="581025"/>
          </a:xfrm>
          <a:prstGeom prst="rect">
            <a:avLst/>
          </a:prstGeom>
          <a:noFill/>
          <a:ln w="9525">
            <a:noFill/>
            <a:miter lim="800000"/>
            <a:headEnd/>
            <a:tailEnd/>
          </a:ln>
        </p:spPr>
      </p:pic>
      <p:pic>
        <p:nvPicPr>
          <p:cNvPr id="6" name="Picture 10"/>
          <p:cNvPicPr>
            <a:picLocks noChangeAspect="1"/>
          </p:cNvPicPr>
          <p:nvPr/>
        </p:nvPicPr>
        <p:blipFill>
          <a:blip r:embed="rId5" cstate="print"/>
          <a:srcRect/>
          <a:stretch>
            <a:fillRect/>
          </a:stretch>
        </p:blipFill>
        <p:spPr bwMode="auto">
          <a:xfrm>
            <a:off x="5334000" y="2619412"/>
            <a:ext cx="685800" cy="581025"/>
          </a:xfrm>
          <a:prstGeom prst="rect">
            <a:avLst/>
          </a:prstGeom>
          <a:noFill/>
          <a:ln w="9525">
            <a:noFill/>
            <a:miter lim="800000"/>
            <a:headEnd/>
            <a:tailEnd/>
          </a:ln>
        </p:spPr>
      </p:pic>
      <p:pic>
        <p:nvPicPr>
          <p:cNvPr id="7" name="Picture 11"/>
          <p:cNvPicPr>
            <a:picLocks noChangeAspect="1"/>
          </p:cNvPicPr>
          <p:nvPr/>
        </p:nvPicPr>
        <p:blipFill>
          <a:blip r:embed="rId6" cstate="print"/>
          <a:srcRect/>
          <a:stretch>
            <a:fillRect/>
          </a:stretch>
        </p:blipFill>
        <p:spPr bwMode="auto">
          <a:xfrm>
            <a:off x="3609624" y="2667037"/>
            <a:ext cx="1143000" cy="581025"/>
          </a:xfrm>
          <a:prstGeom prst="rect">
            <a:avLst/>
          </a:prstGeom>
          <a:noFill/>
          <a:ln w="9525">
            <a:noFill/>
            <a:miter lim="800000"/>
            <a:headEnd/>
            <a:tailEnd/>
          </a:ln>
        </p:spPr>
      </p:pic>
      <p:sp>
        <p:nvSpPr>
          <p:cNvPr id="8" name="Title 1"/>
          <p:cNvSpPr txBox="1"/>
          <p:nvPr/>
        </p:nvSpPr>
        <p:spPr>
          <a:xfrm>
            <a:off x="685800" y="6353212"/>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9" name="Picture 13"/>
          <p:cNvPicPr>
            <a:picLocks noChangeAspect="1"/>
          </p:cNvPicPr>
          <p:nvPr/>
        </p:nvPicPr>
        <p:blipFill>
          <a:blip r:embed="rId7" cstate="print"/>
          <a:srcRect/>
          <a:stretch>
            <a:fillRect/>
          </a:stretch>
        </p:blipFill>
        <p:spPr bwMode="auto">
          <a:xfrm>
            <a:off x="4905022" y="4905412"/>
            <a:ext cx="2105378" cy="581025"/>
          </a:xfrm>
          <a:prstGeom prst="rect">
            <a:avLst/>
          </a:prstGeom>
          <a:noFill/>
          <a:ln w="9525">
            <a:noFill/>
            <a:miter lim="800000"/>
            <a:headEnd/>
            <a:tailEnd/>
          </a:ln>
        </p:spPr>
      </p:pic>
      <p:pic>
        <p:nvPicPr>
          <p:cNvPr id="10" name="Picture 14"/>
          <p:cNvPicPr>
            <a:picLocks noChangeAspect="1"/>
          </p:cNvPicPr>
          <p:nvPr/>
        </p:nvPicPr>
        <p:blipFill>
          <a:blip r:embed="rId8" cstate="print"/>
          <a:srcRect/>
          <a:stretch>
            <a:fillRect/>
          </a:stretch>
        </p:blipFill>
        <p:spPr bwMode="auto">
          <a:xfrm>
            <a:off x="333023" y="2476500"/>
            <a:ext cx="2486378" cy="1866900"/>
          </a:xfrm>
          <a:prstGeom prst="rect">
            <a:avLst/>
          </a:prstGeom>
          <a:noFill/>
          <a:ln w="9525">
            <a:noFill/>
            <a:miter lim="800000"/>
            <a:headEnd/>
            <a:tailEnd/>
          </a:ln>
        </p:spPr>
      </p:pic>
      <p:pic>
        <p:nvPicPr>
          <p:cNvPr id="11" name="Picture 15"/>
          <p:cNvPicPr>
            <a:picLocks noChangeAspect="1"/>
          </p:cNvPicPr>
          <p:nvPr/>
        </p:nvPicPr>
        <p:blipFill>
          <a:blip r:embed="rId9" cstate="print"/>
          <a:srcRect/>
          <a:stretch>
            <a:fillRect/>
          </a:stretch>
        </p:blipFill>
        <p:spPr bwMode="auto">
          <a:xfrm>
            <a:off x="333023" y="4572000"/>
            <a:ext cx="2486378" cy="1219200"/>
          </a:xfrm>
          <a:prstGeom prst="rect">
            <a:avLst/>
          </a:prstGeom>
          <a:noFill/>
          <a:ln w="9525">
            <a:noFill/>
            <a:miter lim="800000"/>
            <a:headEnd/>
            <a:tailEnd/>
          </a:ln>
        </p:spPr>
      </p:pic>
      <p:sp>
        <p:nvSpPr>
          <p:cNvPr id="12" name="TextBox 11"/>
          <p:cNvSpPr txBox="1">
            <a:spLocks noChangeArrowheads="1"/>
          </p:cNvSpPr>
          <p:nvPr/>
        </p:nvSpPr>
        <p:spPr bwMode="auto">
          <a:xfrm>
            <a:off x="333023" y="2932150"/>
            <a:ext cx="248637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2800" dirty="0">
                <a:solidFill>
                  <a:prstClr val="white"/>
                </a:solidFill>
                <a:latin typeface="Times New Roman" panose="02020603050405020304" pitchFamily="18" charset="0"/>
                <a:cs typeface="Times New Roman" panose="02020603050405020304" pitchFamily="18" charset="0"/>
              </a:rPr>
              <a:t>Industry</a:t>
            </a:r>
          </a:p>
          <a:p>
            <a:pPr algn="ctr" eaLnBrk="0" fontAlgn="base" hangingPunct="0">
              <a:spcBef>
                <a:spcPct val="0"/>
              </a:spcBef>
              <a:spcAft>
                <a:spcPct val="0"/>
              </a:spcAft>
              <a:defRPr/>
            </a:pPr>
            <a:r>
              <a:rPr lang="en-GB" altLang="en-US" sz="2800" dirty="0">
                <a:solidFill>
                  <a:prstClr val="white"/>
                </a:solidFill>
                <a:latin typeface="Times New Roman" panose="02020603050405020304" pitchFamily="18" charset="0"/>
                <a:cs typeface="Times New Roman" panose="02020603050405020304" pitchFamily="18" charset="0"/>
              </a:rPr>
              <a:t>Supporters</a:t>
            </a:r>
            <a:endParaRPr lang="en-CA" altLang="en-US" sz="2800" dirty="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333023" y="4724400"/>
            <a:ext cx="248637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2800" dirty="0">
                <a:solidFill>
                  <a:prstClr val="white"/>
                </a:solidFill>
                <a:latin typeface="Times New Roman" panose="02020603050405020304" pitchFamily="18" charset="0"/>
                <a:cs typeface="Times New Roman" panose="02020603050405020304" pitchFamily="18" charset="0"/>
              </a:rPr>
              <a:t>Major In-Kind</a:t>
            </a:r>
          </a:p>
          <a:p>
            <a:pPr algn="ctr" eaLnBrk="0" fontAlgn="base" hangingPunct="0">
              <a:spcBef>
                <a:spcPct val="0"/>
              </a:spcBef>
              <a:spcAft>
                <a:spcPct val="0"/>
              </a:spcAft>
              <a:defRPr/>
            </a:pPr>
            <a:r>
              <a:rPr lang="en-GB" altLang="en-US" sz="2800" dirty="0">
                <a:solidFill>
                  <a:prstClr val="white"/>
                </a:solidFill>
                <a:latin typeface="Times New Roman" panose="02020603050405020304" pitchFamily="18" charset="0"/>
                <a:cs typeface="Times New Roman" panose="02020603050405020304" pitchFamily="18" charset="0"/>
              </a:rPr>
              <a:t>Supporter</a:t>
            </a:r>
            <a:endParaRPr lang="en-CA" altLang="en-US" sz="2800"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a:prstGeom prst="rect">
            <a:avLst/>
          </a:prstGeo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lvl2pPr marL="742950" indent="-285750">
              <a:buFont typeface="Arial" panose="020B0604020202020204" pitchFamily="34" charset="0"/>
              <a:buChar char="‒"/>
              <a:defRPr/>
            </a:lvl2pPr>
            <a:lvl3pPr marL="1143000" indent="-228600">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lvl1pPr>
              <a:defRPr/>
            </a:lvl1pPr>
          </a:lstStyle>
          <a:p>
            <a:pPr>
              <a:defRPr/>
            </a:pPr>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63B4A81-9617-40DC-9044-95F9DFB8BF85}" type="slidenum">
              <a:rPr lang="en-CA">
                <a:solidFill>
                  <a:prstClr val="black">
                    <a:tint val="75000"/>
                  </a:prstClr>
                </a:solidFill>
              </a:rPr>
              <a:t>‹#›</a:t>
            </a:fld>
            <a:endParaRPr lang="en-CA"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0668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85800" y="1676400"/>
            <a:ext cx="7772400" cy="4572000"/>
          </a:xfrm>
        </p:spPr>
        <p:txBody>
          <a:bodyPr/>
          <a:lstStyle/>
          <a:p>
            <a:pPr lvl="0"/>
            <a:endParaRPr lang="en-US" noProof="0"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Placeholder 1"/>
          <p:cNvSpPr txBox="1"/>
          <p:nvPr/>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a:defRPr/>
            </a:pPr>
            <a:r>
              <a:rPr lang="en-US" dirty="0">
                <a:solidFill>
                  <a:prstClr val="white"/>
                </a:solidFill>
              </a:rPr>
              <a:t>IACLE Sponsors</a:t>
            </a:r>
            <a:endParaRPr lang="en-CA" dirty="0">
              <a:solidFill>
                <a:prstClr val="white"/>
              </a:solidFill>
            </a:endParaRPr>
          </a:p>
        </p:txBody>
      </p:sp>
      <p:pic>
        <p:nvPicPr>
          <p:cNvPr id="3" name="Picture 7"/>
          <p:cNvPicPr>
            <a:picLocks noChangeAspect="1"/>
          </p:cNvPicPr>
          <p:nvPr/>
        </p:nvPicPr>
        <p:blipFill>
          <a:blip r:embed="rId2" cstate="print"/>
          <a:srcRect/>
          <a:stretch>
            <a:fillRect/>
          </a:stretch>
        </p:blipFill>
        <p:spPr bwMode="auto">
          <a:xfrm>
            <a:off x="6457951" y="3505206"/>
            <a:ext cx="1695450" cy="581025"/>
          </a:xfrm>
          <a:prstGeom prst="rect">
            <a:avLst/>
          </a:prstGeom>
          <a:noFill/>
          <a:ln w="9525">
            <a:noFill/>
            <a:miter lim="800000"/>
            <a:headEnd/>
            <a:tailEnd/>
          </a:ln>
        </p:spPr>
      </p:pic>
      <p:pic>
        <p:nvPicPr>
          <p:cNvPr id="4" name="Picture 8"/>
          <p:cNvPicPr>
            <a:picLocks noChangeAspect="1"/>
          </p:cNvPicPr>
          <p:nvPr/>
        </p:nvPicPr>
        <p:blipFill>
          <a:blip r:embed="rId3" cstate="print"/>
          <a:srcRect/>
          <a:stretch>
            <a:fillRect/>
          </a:stretch>
        </p:blipFill>
        <p:spPr bwMode="auto">
          <a:xfrm>
            <a:off x="3962400" y="3505206"/>
            <a:ext cx="1943100" cy="581025"/>
          </a:xfrm>
          <a:prstGeom prst="rect">
            <a:avLst/>
          </a:prstGeom>
          <a:noFill/>
          <a:ln w="9525">
            <a:noFill/>
            <a:miter lim="800000"/>
            <a:headEnd/>
            <a:tailEnd/>
          </a:ln>
        </p:spPr>
      </p:pic>
      <p:pic>
        <p:nvPicPr>
          <p:cNvPr id="5" name="Picture 9"/>
          <p:cNvPicPr>
            <a:picLocks noChangeAspect="1"/>
          </p:cNvPicPr>
          <p:nvPr/>
        </p:nvPicPr>
        <p:blipFill>
          <a:blip r:embed="rId4" cstate="print"/>
          <a:srcRect/>
          <a:stretch>
            <a:fillRect/>
          </a:stretch>
        </p:blipFill>
        <p:spPr bwMode="auto">
          <a:xfrm>
            <a:off x="6457951" y="2590826"/>
            <a:ext cx="2000250" cy="581025"/>
          </a:xfrm>
          <a:prstGeom prst="rect">
            <a:avLst/>
          </a:prstGeom>
          <a:noFill/>
          <a:ln w="9525">
            <a:noFill/>
            <a:miter lim="800000"/>
            <a:headEnd/>
            <a:tailEnd/>
          </a:ln>
        </p:spPr>
      </p:pic>
      <p:pic>
        <p:nvPicPr>
          <p:cNvPr id="6" name="Picture 10"/>
          <p:cNvPicPr>
            <a:picLocks noChangeAspect="1"/>
          </p:cNvPicPr>
          <p:nvPr/>
        </p:nvPicPr>
        <p:blipFill>
          <a:blip r:embed="rId5" cstate="print"/>
          <a:srcRect/>
          <a:stretch>
            <a:fillRect/>
          </a:stretch>
        </p:blipFill>
        <p:spPr bwMode="auto">
          <a:xfrm>
            <a:off x="5334000" y="2619401"/>
            <a:ext cx="685800" cy="581025"/>
          </a:xfrm>
          <a:prstGeom prst="rect">
            <a:avLst/>
          </a:prstGeom>
          <a:noFill/>
          <a:ln w="9525">
            <a:noFill/>
            <a:miter lim="800000"/>
            <a:headEnd/>
            <a:tailEnd/>
          </a:ln>
        </p:spPr>
      </p:pic>
      <p:pic>
        <p:nvPicPr>
          <p:cNvPr id="7" name="Picture 11"/>
          <p:cNvPicPr>
            <a:picLocks noChangeAspect="1"/>
          </p:cNvPicPr>
          <p:nvPr/>
        </p:nvPicPr>
        <p:blipFill>
          <a:blip r:embed="rId6" cstate="print"/>
          <a:srcRect/>
          <a:stretch>
            <a:fillRect/>
          </a:stretch>
        </p:blipFill>
        <p:spPr bwMode="auto">
          <a:xfrm>
            <a:off x="3609976" y="2667026"/>
            <a:ext cx="1143000" cy="581025"/>
          </a:xfrm>
          <a:prstGeom prst="rect">
            <a:avLst/>
          </a:prstGeom>
          <a:noFill/>
          <a:ln w="9525">
            <a:noFill/>
            <a:miter lim="800000"/>
            <a:headEnd/>
            <a:tailEnd/>
          </a:ln>
        </p:spPr>
      </p:pic>
      <p:sp>
        <p:nvSpPr>
          <p:cNvPr id="8" name="Title 1"/>
          <p:cNvSpPr txBox="1"/>
          <p:nvPr/>
        </p:nvSpPr>
        <p:spPr>
          <a:xfrm>
            <a:off x="685800" y="6353201"/>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9" name="Picture 13"/>
          <p:cNvPicPr>
            <a:picLocks noChangeAspect="1"/>
          </p:cNvPicPr>
          <p:nvPr/>
        </p:nvPicPr>
        <p:blipFill>
          <a:blip r:embed="rId7" cstate="print"/>
          <a:srcRect/>
          <a:stretch>
            <a:fillRect/>
          </a:stretch>
        </p:blipFill>
        <p:spPr bwMode="auto">
          <a:xfrm>
            <a:off x="4905383" y="4905401"/>
            <a:ext cx="2105025" cy="581025"/>
          </a:xfrm>
          <a:prstGeom prst="rect">
            <a:avLst/>
          </a:prstGeom>
          <a:noFill/>
          <a:ln w="9525">
            <a:noFill/>
            <a:miter lim="800000"/>
            <a:headEnd/>
            <a:tailEnd/>
          </a:ln>
        </p:spPr>
      </p:pic>
      <p:pic>
        <p:nvPicPr>
          <p:cNvPr id="10" name="Picture 14"/>
          <p:cNvPicPr>
            <a:picLocks noChangeAspect="1"/>
          </p:cNvPicPr>
          <p:nvPr/>
        </p:nvPicPr>
        <p:blipFill>
          <a:blip r:embed="rId8" cstate="print"/>
          <a:srcRect/>
          <a:stretch>
            <a:fillRect/>
          </a:stretch>
        </p:blipFill>
        <p:spPr bwMode="auto">
          <a:xfrm>
            <a:off x="333379" y="2476500"/>
            <a:ext cx="2486025" cy="1866900"/>
          </a:xfrm>
          <a:prstGeom prst="rect">
            <a:avLst/>
          </a:prstGeom>
          <a:noFill/>
          <a:ln w="9525">
            <a:noFill/>
            <a:miter lim="800000"/>
            <a:headEnd/>
            <a:tailEnd/>
          </a:ln>
        </p:spPr>
      </p:pic>
      <p:pic>
        <p:nvPicPr>
          <p:cNvPr id="11" name="Picture 15"/>
          <p:cNvPicPr>
            <a:picLocks noChangeAspect="1"/>
          </p:cNvPicPr>
          <p:nvPr/>
        </p:nvPicPr>
        <p:blipFill>
          <a:blip r:embed="rId9" cstate="print"/>
          <a:srcRect/>
          <a:stretch>
            <a:fillRect/>
          </a:stretch>
        </p:blipFill>
        <p:spPr bwMode="auto">
          <a:xfrm>
            <a:off x="333379" y="4572000"/>
            <a:ext cx="2486025" cy="1219200"/>
          </a:xfrm>
          <a:prstGeom prst="rect">
            <a:avLst/>
          </a:prstGeom>
          <a:noFill/>
          <a:ln w="9525">
            <a:noFill/>
            <a:miter lim="800000"/>
            <a:headEnd/>
            <a:tailEnd/>
          </a:ln>
        </p:spPr>
      </p:pic>
      <p:sp>
        <p:nvSpPr>
          <p:cNvPr id="12" name="TextBox 16"/>
          <p:cNvSpPr txBox="1">
            <a:spLocks noChangeArrowheads="1"/>
          </p:cNvSpPr>
          <p:nvPr/>
        </p:nvSpPr>
        <p:spPr bwMode="auto">
          <a:xfrm>
            <a:off x="333379" y="2932139"/>
            <a:ext cx="2486025"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2800">
                <a:solidFill>
                  <a:prstClr val="white"/>
                </a:solidFill>
                <a:latin typeface="Times New Roman" panose="02020603050405020304" pitchFamily="18" charset="0"/>
                <a:cs typeface="Times New Roman" panose="02020603050405020304" pitchFamily="18" charset="0"/>
              </a:rPr>
              <a:t>Industry</a:t>
            </a:r>
          </a:p>
          <a:p>
            <a:pPr algn="ctr" eaLnBrk="0" fontAlgn="base" hangingPunct="0">
              <a:spcBef>
                <a:spcPct val="0"/>
              </a:spcBef>
              <a:spcAft>
                <a:spcPct val="0"/>
              </a:spcAft>
              <a:defRPr/>
            </a:pPr>
            <a:r>
              <a:rPr lang="en-GB" altLang="en-US" sz="2800">
                <a:solidFill>
                  <a:prstClr val="white"/>
                </a:solidFill>
                <a:latin typeface="Times New Roman" panose="02020603050405020304" pitchFamily="18" charset="0"/>
                <a:cs typeface="Times New Roman" panose="02020603050405020304" pitchFamily="18" charset="0"/>
              </a:rPr>
              <a:t>Supporters</a:t>
            </a:r>
            <a:endParaRPr lang="en-CA" altLang="en-US" sz="2800">
              <a:solidFill>
                <a:prstClr val="white"/>
              </a:solidFill>
              <a:latin typeface="Times New Roman" panose="02020603050405020304" pitchFamily="18" charset="0"/>
              <a:cs typeface="Times New Roman" panose="02020603050405020304" pitchFamily="18" charset="0"/>
            </a:endParaRPr>
          </a:p>
        </p:txBody>
      </p:sp>
      <p:sp>
        <p:nvSpPr>
          <p:cNvPr id="13" name="TextBox 17"/>
          <p:cNvSpPr txBox="1">
            <a:spLocks noChangeArrowheads="1"/>
          </p:cNvSpPr>
          <p:nvPr/>
        </p:nvSpPr>
        <p:spPr bwMode="auto">
          <a:xfrm>
            <a:off x="333379" y="4724400"/>
            <a:ext cx="2486025"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2800">
                <a:solidFill>
                  <a:prstClr val="white"/>
                </a:solidFill>
                <a:latin typeface="Times New Roman" panose="02020603050405020304" pitchFamily="18" charset="0"/>
                <a:cs typeface="Times New Roman" panose="02020603050405020304" pitchFamily="18" charset="0"/>
              </a:rPr>
              <a:t>Major In-Kind</a:t>
            </a:r>
          </a:p>
          <a:p>
            <a:pPr algn="ctr" eaLnBrk="0" fontAlgn="base" hangingPunct="0">
              <a:spcBef>
                <a:spcPct val="0"/>
              </a:spcBef>
              <a:spcAft>
                <a:spcPct val="0"/>
              </a:spcAft>
              <a:defRPr/>
            </a:pPr>
            <a:r>
              <a:rPr lang="en-GB" altLang="en-US" sz="2800">
                <a:solidFill>
                  <a:prstClr val="white"/>
                </a:solidFill>
                <a:latin typeface="Times New Roman" panose="02020603050405020304" pitchFamily="18" charset="0"/>
                <a:cs typeface="Times New Roman" panose="02020603050405020304" pitchFamily="18" charset="0"/>
              </a:rPr>
              <a:t>Supporter</a:t>
            </a:r>
            <a:endParaRPr lang="en-CA" altLang="en-US" sz="280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5466"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457200" y="6356366"/>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DC12EE2-0825-4826-9C8E-78F58E95D60E}" type="datetimeFigureOut">
              <a:rPr lang="en-CA">
                <a:solidFill>
                  <a:prstClr val="black"/>
                </a:solidFill>
                <a:ea typeface="MS PGothic" panose="020B0600070205080204" charset="-128"/>
              </a:rPr>
              <a:t>2020-03-14</a:t>
            </a:fld>
            <a:endParaRPr lang="en-CA" dirty="0">
              <a:solidFill>
                <a:prstClr val="black"/>
              </a:solidFill>
              <a:ea typeface="MS PGothic" panose="020B0600070205080204" charset="-128"/>
            </a:endParaRPr>
          </a:p>
        </p:txBody>
      </p:sp>
      <p:sp>
        <p:nvSpPr>
          <p:cNvPr id="5" name="Footer Placeholder 4"/>
          <p:cNvSpPr>
            <a:spLocks noGrp="1"/>
          </p:cNvSpPr>
          <p:nvPr>
            <p:ph type="ftr" sz="quarter" idx="11"/>
          </p:nvPr>
        </p:nvSpPr>
        <p:spPr>
          <a:xfrm>
            <a:off x="3124200" y="6356366"/>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solidFill>
                <a:prstClr val="black"/>
              </a:solidFill>
              <a:ea typeface="MS PGothic" panose="020B0600070205080204" charset="-128"/>
            </a:endParaRPr>
          </a:p>
        </p:txBody>
      </p:sp>
      <p:sp>
        <p:nvSpPr>
          <p:cNvPr id="6" name="Slide Number Placeholder 5"/>
          <p:cNvSpPr>
            <a:spLocks noGrp="1"/>
          </p:cNvSpPr>
          <p:nvPr>
            <p:ph type="sldNum" sz="quarter" idx="12"/>
          </p:nvPr>
        </p:nvSpPr>
        <p:spPr>
          <a:xfrm>
            <a:off x="6553200" y="6356366"/>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6B82B2C-0280-4BBC-BB9C-F44748D1862A}" type="slidenum">
              <a:rPr lang="en-CA">
                <a:solidFill>
                  <a:prstClr val="black"/>
                </a:solidFill>
                <a:ea typeface="MS PGothic" panose="020B0600070205080204" charset="-128"/>
              </a:rPr>
              <a:t>‹#›</a:t>
            </a:fld>
            <a:endParaRPr lang="en-CA">
              <a:solidFill>
                <a:prstClr val="black"/>
              </a:solidFill>
              <a:ea typeface="MS PGothic" panose="020B0600070205080204" charset="-128"/>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51"/>
            <a:ext cx="7772400" cy="1470025"/>
          </a:xfrm>
          <a:prstGeom prst="rect">
            <a:avLst/>
          </a:prstGeom>
        </p:spPr>
        <p:txBody>
          <a:bodyPr/>
          <a:lstStyle/>
          <a:p>
            <a:r>
              <a:rPr lang="en-US"/>
              <a:t>Click to edit Master title style</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FED3E9E9-6CA8-4AAB-9C93-EEA4D175C981}"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AF63E34-F634-44B2-B197-29C530991D36}"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5856" y="44450"/>
            <a:ext cx="6850944"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4873163-35BD-441E-A350-CE71F5914446}" type="slidenum">
              <a:rPr lang="en-US"/>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itle 1"/>
          <p:cNvSpPr txBox="1"/>
          <p:nvPr/>
        </p:nvSpPr>
        <p:spPr>
          <a:xfrm>
            <a:off x="685800" y="6353191"/>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685800" y="2130441"/>
            <a:ext cx="7772400" cy="1470025"/>
          </a:xfrm>
        </p:spPr>
        <p:txBody>
          <a:bodyPr>
            <a:normAutofit/>
          </a:bodyPr>
          <a:lstStyle>
            <a:lvl1pPr>
              <a:defRPr sz="3600">
                <a:solidFill>
                  <a:srgbClr val="5C6F7B"/>
                </a:solidFill>
                <a:latin typeface="Times New Roman" panose="02020603050405020304" pitchFamily="18" charset="0"/>
                <a:cs typeface="Times New Roman" panose="02020603050405020304" pitchFamily="18" charset="0"/>
              </a:defRPr>
            </a:lvl1pPr>
          </a:lstStyle>
          <a:p>
            <a:r>
              <a:rPr lang="en-US"/>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normAutofit/>
          </a:bodyPr>
          <a:lstStyle>
            <a:lvl1pPr algn="ctr">
              <a:defRPr sz="3600">
                <a:solidFill>
                  <a:srgbClr val="5C6F7B"/>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457200" y="6356354"/>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FC385AB-F3AF-47F5-B5BC-0340BFCCC8C6}" type="datetimeFigureOut">
              <a:rPr lang="en-CA">
                <a:solidFill>
                  <a:prstClr val="black"/>
                </a:solidFill>
              </a:rPr>
              <a:t>2020-03-14</a:t>
            </a:fld>
            <a:endParaRPr lang="en-CA">
              <a:solidFill>
                <a:prstClr val="black"/>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solidFill>
                <a:prstClr val="black"/>
              </a:solidFill>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1110840-8D64-426E-AD5B-4758E099B7EE}" type="slidenum">
              <a:rPr lang="en-CA">
                <a:solidFill>
                  <a:prstClr val="black"/>
                </a:solidFill>
              </a:rPr>
              <a:t>‹#›</a:t>
            </a:fld>
            <a:endParaRPr lang="en-CA">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457200" y="6356354"/>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90A48A1-2FDB-4734-A4A6-D60D128BE73E}" type="datetimeFigureOut">
              <a:rPr lang="en-CA">
                <a:solidFill>
                  <a:prstClr val="black"/>
                </a:solidFill>
              </a:rPr>
              <a:t>2020-03-14</a:t>
            </a:fld>
            <a:endParaRPr lang="en-CA" dirty="0">
              <a:solidFill>
                <a:prstClr val="black"/>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solidFill>
                <a:prstClr val="black"/>
              </a:solidFill>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4EC8A25-E891-4C43-A5B2-E90846848436}" type="slidenum">
              <a:rPr lang="en-CA">
                <a:solidFill>
                  <a:prstClr val="black"/>
                </a:solidFill>
              </a:rPr>
              <a:t>‹#›</a:t>
            </a:fld>
            <a:endParaRPr lang="en-CA">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1676403"/>
            <a:ext cx="8839200" cy="444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2"/>
          <p:cNvSpPr>
            <a:spLocks noGrp="1"/>
          </p:cNvSpPr>
          <p:nvPr>
            <p:ph type="body" idx="13"/>
          </p:nvPr>
        </p:nvSpPr>
        <p:spPr>
          <a:xfrm>
            <a:off x="152400" y="990600"/>
            <a:ext cx="8839200" cy="520456"/>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4"/>
          </p:nvPr>
        </p:nvSpPr>
        <p:spPr>
          <a:xfrm>
            <a:off x="457200" y="6356354"/>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C50AA36-F4C8-452E-88CF-6DBD0658B96B}" type="datetimeFigureOut">
              <a:rPr lang="en-CA">
                <a:solidFill>
                  <a:prstClr val="black"/>
                </a:solidFill>
              </a:rPr>
              <a:t>2020-03-14</a:t>
            </a:fld>
            <a:endParaRPr lang="en-CA" dirty="0">
              <a:solidFill>
                <a:prstClr val="black"/>
              </a:solidFill>
            </a:endParaRPr>
          </a:p>
        </p:txBody>
      </p:sp>
      <p:sp>
        <p:nvSpPr>
          <p:cNvPr id="6" name="Footer Placeholder 4"/>
          <p:cNvSpPr>
            <a:spLocks noGrp="1"/>
          </p:cNvSpPr>
          <p:nvPr>
            <p:ph type="ftr" sz="quarter" idx="15"/>
          </p:nvPr>
        </p:nvSpPr>
        <p:spPr>
          <a:xfrm>
            <a:off x="3124200" y="6356354"/>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solidFill>
                <a:prstClr val="black"/>
              </a:solidFill>
            </a:endParaRPr>
          </a:p>
        </p:txBody>
      </p:sp>
      <p:sp>
        <p:nvSpPr>
          <p:cNvPr id="8" name="Slide Number Placeholder 5"/>
          <p:cNvSpPr>
            <a:spLocks noGrp="1"/>
          </p:cNvSpPr>
          <p:nvPr>
            <p:ph type="sldNum" sz="quarter" idx="16"/>
          </p:nvPr>
        </p:nvSpPr>
        <p:spPr>
          <a:xfrm>
            <a:off x="6553200" y="6356354"/>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F07071-445A-4DEE-8514-26B6468911F2}" type="slidenum">
              <a:rPr lang="en-CA">
                <a:solidFill>
                  <a:prstClr val="black"/>
                </a:solidFill>
              </a:rPr>
              <a:t>‹#›</a:t>
            </a:fld>
            <a:endParaRPr lang="en-CA">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sz="half" idx="1"/>
          </p:nvPr>
        </p:nvSpPr>
        <p:spPr>
          <a:xfrm>
            <a:off x="1524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a:xfrm>
            <a:off x="457200" y="6356354"/>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73E5303-0452-4B01-BDE8-4561051AA6D3}" type="datetimeFigureOut">
              <a:rPr lang="en-CA">
                <a:solidFill>
                  <a:prstClr val="black"/>
                </a:solidFill>
              </a:rPr>
              <a:t>2020-03-14</a:t>
            </a:fld>
            <a:endParaRPr lang="en-CA">
              <a:solidFill>
                <a:prstClr val="black"/>
              </a:solidFill>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solidFill>
                <a:prstClr val="black"/>
              </a:solidFill>
            </a:endParaRPr>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651723-AF02-49EC-B485-5BE4DCB169A8}" type="slidenum">
              <a:rPr lang="en-CA">
                <a:solidFill>
                  <a:prstClr val="black"/>
                </a:solidFill>
              </a:rPr>
              <a:t>‹#›</a:t>
            </a:fld>
            <a:endParaRPr lang="en-CA">
              <a:solidFill>
                <a:prstClr val="black"/>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152400" y="990600"/>
            <a:ext cx="4344988"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981204"/>
            <a:ext cx="4344988"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4645027" y="990600"/>
            <a:ext cx="4346575"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981204"/>
            <a:ext cx="4346575"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p:cNvSpPr>
            <a:spLocks noGrp="1"/>
          </p:cNvSpPr>
          <p:nvPr>
            <p:ph type="dt" sz="half" idx="10"/>
          </p:nvPr>
        </p:nvSpPr>
        <p:spPr>
          <a:xfrm>
            <a:off x="457200" y="6356354"/>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B0C5F36-50BD-47CB-B33E-9900B94AD592}" type="datetimeFigureOut">
              <a:rPr lang="en-CA">
                <a:solidFill>
                  <a:prstClr val="black"/>
                </a:solidFill>
              </a:rPr>
              <a:t>2020-03-14</a:t>
            </a:fld>
            <a:endParaRPr lang="en-CA">
              <a:solidFill>
                <a:prstClr val="black"/>
              </a:solidFill>
            </a:endParaRPr>
          </a:p>
        </p:txBody>
      </p:sp>
      <p:sp>
        <p:nvSpPr>
          <p:cNvPr id="8" name="Footer Placeholder 7"/>
          <p:cNvSpPr>
            <a:spLocks noGrp="1"/>
          </p:cNvSpPr>
          <p:nvPr>
            <p:ph type="ftr" sz="quarter" idx="11"/>
          </p:nvPr>
        </p:nvSpPr>
        <p:spPr>
          <a:xfrm>
            <a:off x="3124200" y="6356354"/>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solidFill>
                <a:prstClr val="black"/>
              </a:solidFill>
            </a:endParaRPr>
          </a:p>
        </p:txBody>
      </p:sp>
      <p:sp>
        <p:nvSpPr>
          <p:cNvPr id="9" name="Slide Number Placeholder 8"/>
          <p:cNvSpPr>
            <a:spLocks noGrp="1"/>
          </p:cNvSpPr>
          <p:nvPr>
            <p:ph type="sldNum" sz="quarter" idx="12"/>
          </p:nvPr>
        </p:nvSpPr>
        <p:spPr>
          <a:xfrm>
            <a:off x="6553200" y="6356354"/>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CDEC4A2-2DE4-43D7-9BC6-87C203214006}" type="slidenum">
              <a:rPr lang="en-CA">
                <a:solidFill>
                  <a:prstClr val="black"/>
                </a:solidFill>
              </a:rPr>
              <a:t>‹#›</a:t>
            </a:fld>
            <a:endParaRPr lang="en-CA">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cs typeface="Arial" panose="020B0604020202020204" pitchFamily="34" charset="0"/>
            </a:endParaRPr>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cs typeface="Arial" panose="020B0604020202020204" pitchFamily="34" charset="0"/>
            </a:endParaRPr>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E38C78EA-3282-4648-A65F-5DF39D11F21B}" type="slidenum">
              <a:rPr lang="en-US">
                <a:solidFill>
                  <a:prstClr val="black"/>
                </a:solidFill>
                <a:cs typeface="Arial" panose="020B0604020202020204" pitchFamily="34" charset="0"/>
              </a:rPr>
              <a:t>‹#›</a:t>
            </a:fld>
            <a:endParaRPr lang="en-US">
              <a:solidFill>
                <a:prstClr val="black"/>
              </a:solidFill>
              <a:cs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5466"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1676403"/>
            <a:ext cx="8839200" cy="444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2"/>
          <p:cNvSpPr>
            <a:spLocks noGrp="1"/>
          </p:cNvSpPr>
          <p:nvPr>
            <p:ph type="body" idx="13"/>
          </p:nvPr>
        </p:nvSpPr>
        <p:spPr>
          <a:xfrm>
            <a:off x="152400" y="990600"/>
            <a:ext cx="8839200" cy="520456"/>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4"/>
          </p:nvPr>
        </p:nvSpPr>
        <p:spPr>
          <a:xfrm>
            <a:off x="457200" y="6356366"/>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2E3511A-ECE2-42E8-AE07-1CCACFE80655}" type="datetimeFigureOut">
              <a:rPr lang="en-CA">
                <a:solidFill>
                  <a:prstClr val="black"/>
                </a:solidFill>
                <a:ea typeface="MS PGothic" panose="020B0600070205080204" charset="-128"/>
              </a:rPr>
              <a:t>2020-03-14</a:t>
            </a:fld>
            <a:endParaRPr lang="en-CA" dirty="0">
              <a:solidFill>
                <a:prstClr val="black"/>
              </a:solidFill>
              <a:ea typeface="MS PGothic" panose="020B0600070205080204" charset="-128"/>
            </a:endParaRPr>
          </a:p>
        </p:txBody>
      </p:sp>
      <p:sp>
        <p:nvSpPr>
          <p:cNvPr id="6" name="Footer Placeholder 4"/>
          <p:cNvSpPr>
            <a:spLocks noGrp="1"/>
          </p:cNvSpPr>
          <p:nvPr>
            <p:ph type="ftr" sz="quarter" idx="15"/>
          </p:nvPr>
        </p:nvSpPr>
        <p:spPr>
          <a:xfrm>
            <a:off x="3124200" y="6356366"/>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solidFill>
                <a:prstClr val="black"/>
              </a:solidFill>
              <a:ea typeface="MS PGothic" panose="020B0600070205080204" charset="-128"/>
            </a:endParaRPr>
          </a:p>
        </p:txBody>
      </p:sp>
      <p:sp>
        <p:nvSpPr>
          <p:cNvPr id="8" name="Slide Number Placeholder 5"/>
          <p:cNvSpPr>
            <a:spLocks noGrp="1"/>
          </p:cNvSpPr>
          <p:nvPr>
            <p:ph type="sldNum" sz="quarter" idx="16"/>
          </p:nvPr>
        </p:nvSpPr>
        <p:spPr>
          <a:xfrm>
            <a:off x="6553200" y="6356366"/>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F6D13E2-4529-44CB-9821-4E57690CFB07}" type="slidenum">
              <a:rPr lang="en-CA">
                <a:solidFill>
                  <a:prstClr val="black"/>
                </a:solidFill>
                <a:ea typeface="MS PGothic" panose="020B0600070205080204" charset="-128"/>
              </a:rPr>
              <a:t>‹#›</a:t>
            </a:fld>
            <a:endParaRPr lang="en-CA">
              <a:solidFill>
                <a:prstClr val="black"/>
              </a:solidFill>
              <a:ea typeface="MS PGothic" panose="020B0600070205080204" charset="-128"/>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Last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742210"/>
            <a:ext cx="7772400" cy="829790"/>
          </a:xfrm>
        </p:spPr>
        <p:txBody>
          <a:bodyPr>
            <a:normAutofit/>
          </a:bodyPr>
          <a:lstStyle>
            <a:lvl1pPr>
              <a:defRPr sz="3600"/>
            </a:lvl1pPr>
          </a:lstStyle>
          <a:p>
            <a:r>
              <a:rPr lang="en-US" dirty="0"/>
              <a:t>Click to edit Master title style</a:t>
            </a:r>
            <a:endParaRPr lang="en-CA" dirty="0"/>
          </a:p>
        </p:txBody>
      </p:sp>
      <p:sp>
        <p:nvSpPr>
          <p:cNvPr id="3" name="Subtitle 2"/>
          <p:cNvSpPr>
            <a:spLocks noGrp="1"/>
          </p:cNvSpPr>
          <p:nvPr>
            <p:ph type="subTitle" idx="1"/>
          </p:nvPr>
        </p:nvSpPr>
        <p:spPr>
          <a:xfrm>
            <a:off x="1371600" y="4445334"/>
            <a:ext cx="6400800" cy="507666"/>
          </a:xfrm>
        </p:spPr>
        <p:txBody>
          <a:bodyPr>
            <a:normAutofit/>
          </a:bodyPr>
          <a:lstStyle>
            <a:lvl1pPr marL="0" indent="0" algn="ctr">
              <a:buNone/>
              <a:defRPr sz="20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userDrawn="1"/>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a:defRPr/>
            </a:pPr>
            <a:r>
              <a:rPr lang="en-US" dirty="0">
                <a:solidFill>
                  <a:prstClr val="white"/>
                </a:solidFill>
              </a:rPr>
              <a:t>IACLE Sponsors</a:t>
            </a:r>
            <a:endParaRPr lang="en-CA" dirty="0">
              <a:solidFill>
                <a:prstClr val="white"/>
              </a:solidFill>
            </a:endParaRPr>
          </a:p>
        </p:txBody>
      </p:sp>
      <p:pic>
        <p:nvPicPr>
          <p:cNvPr id="3"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53000" y="3810000"/>
            <a:ext cx="2000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5"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05375" y="4905375"/>
            <a:ext cx="2105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33375" y="2476500"/>
            <a:ext cx="24860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33375" y="4572000"/>
            <a:ext cx="24860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userDrawn="1"/>
        </p:nvSpPr>
        <p:spPr bwMode="auto">
          <a:xfrm>
            <a:off x="333375" y="2932113"/>
            <a:ext cx="2486025"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sz="2800" dirty="0">
                <a:solidFill>
                  <a:prstClr val="white"/>
                </a:solidFill>
                <a:latin typeface="Arial" panose="020B0604020202020204" pitchFamily="34" charset="0"/>
                <a:cs typeface="Arial" panose="020B0604020202020204" pitchFamily="34" charset="0"/>
              </a:rPr>
              <a:t>Industry</a:t>
            </a:r>
          </a:p>
          <a:p>
            <a:pPr algn="ctr" fontAlgn="base">
              <a:spcBef>
                <a:spcPct val="0"/>
              </a:spcBef>
              <a:spcAft>
                <a:spcPct val="0"/>
              </a:spcAft>
              <a:defRPr/>
            </a:pPr>
            <a:r>
              <a:rPr lang="en-US" sz="2800" dirty="0">
                <a:solidFill>
                  <a:prstClr val="white"/>
                </a:solidFill>
                <a:latin typeface="Arial" panose="020B0604020202020204" pitchFamily="34" charset="0"/>
                <a:cs typeface="Arial" panose="020B0604020202020204" pitchFamily="34" charset="0"/>
              </a:rPr>
              <a:t>Supporters</a:t>
            </a:r>
            <a:endParaRPr lang="en-CA" sz="2800" dirty="0">
              <a:solidFill>
                <a:prstClr val="white"/>
              </a:solidFill>
              <a:latin typeface="Arial" panose="020B0604020202020204" pitchFamily="34" charset="0"/>
              <a:cs typeface="Arial" panose="020B0604020202020204" pitchFamily="34" charset="0"/>
            </a:endParaRPr>
          </a:p>
        </p:txBody>
      </p:sp>
      <p:sp>
        <p:nvSpPr>
          <p:cNvPr id="9" name="TextBox 17"/>
          <p:cNvSpPr txBox="1">
            <a:spLocks noChangeArrowheads="1"/>
          </p:cNvSpPr>
          <p:nvPr userDrawn="1"/>
        </p:nvSpPr>
        <p:spPr bwMode="auto">
          <a:xfrm>
            <a:off x="333375" y="4724400"/>
            <a:ext cx="2486025"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sz="2800" dirty="0">
                <a:solidFill>
                  <a:prstClr val="white"/>
                </a:solidFill>
                <a:latin typeface="Arial" panose="020B0604020202020204" pitchFamily="34" charset="0"/>
                <a:cs typeface="Arial" panose="020B0604020202020204" pitchFamily="34" charset="0"/>
              </a:rPr>
              <a:t>Major In-Kind</a:t>
            </a:r>
          </a:p>
          <a:p>
            <a:pPr algn="ctr" fontAlgn="base">
              <a:spcBef>
                <a:spcPct val="0"/>
              </a:spcBef>
              <a:spcAft>
                <a:spcPct val="0"/>
              </a:spcAft>
              <a:defRPr/>
            </a:pPr>
            <a:r>
              <a:rPr lang="en-US" sz="2800" dirty="0">
                <a:solidFill>
                  <a:prstClr val="white"/>
                </a:solidFill>
                <a:latin typeface="Arial" panose="020B0604020202020204" pitchFamily="34" charset="0"/>
                <a:cs typeface="Arial" panose="020B0604020202020204" pitchFamily="34" charset="0"/>
              </a:rPr>
              <a:t>Supporter</a:t>
            </a:r>
            <a:endParaRPr lang="en-CA" sz="2800" dirty="0">
              <a:solidFill>
                <a:prstClr val="white"/>
              </a:solidFill>
              <a:latin typeface="Arial" panose="020B0604020202020204" pitchFamily="34" charset="0"/>
              <a:cs typeface="Arial" panose="020B0604020202020204" pitchFamily="34" charset="0"/>
            </a:endParaRPr>
          </a:p>
        </p:txBody>
      </p:sp>
      <p:pic>
        <p:nvPicPr>
          <p:cNvPr id="10" name="Picture 15" descr="CV_rgb_ver_pref_orange-Recovered"/>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626225" y="2514600"/>
            <a:ext cx="12223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Alcon_Novartis-Lockup_PROD"/>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733800" y="2667000"/>
            <a:ext cx="1752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F3368670-A3FC-47E3-BB69-02FE69BFB4F9}" type="datetimeFigureOut">
              <a:rPr lang="en-CA">
                <a:solidFill>
                  <a:prstClr val="black">
                    <a:tint val="75000"/>
                  </a:prstClr>
                </a:solidFill>
              </a:rPr>
              <a:t>2020-03-14</a:t>
            </a:fld>
            <a:endParaRPr lang="en-CA">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1F3231D-E99F-4FA6-8126-12C02B17518E}" type="slidenum">
              <a:rPr lang="en-CA" altLang="en-US"/>
              <a:t>‹#›</a:t>
            </a:fld>
            <a:endParaRPr lang="en-CA"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4588878A-A082-46CC-986A-E72F450A060E}" type="datetimeFigureOut">
              <a:rPr lang="en-CA">
                <a:solidFill>
                  <a:prstClr val="black">
                    <a:tint val="75000"/>
                  </a:prstClr>
                </a:solidFill>
              </a:rPr>
              <a:t>2020-03-14</a:t>
            </a:fld>
            <a:endParaRPr lang="en-CA">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742A49B-67A0-44A5-8D13-7056B33D0032}" type="slidenum">
              <a:rPr lang="en-CA" altLang="en-US"/>
              <a:t>‹#›</a:t>
            </a:fld>
            <a:endParaRPr lang="en-CA"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935663" y="3657600"/>
            <a:ext cx="22939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00400" y="3686175"/>
            <a:ext cx="226218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lcon_Novartis-Lockup_PRO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352800" y="2438400"/>
            <a:ext cx="182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V_rgb_ver_pref_orange-Recovered"/>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400800" y="2286000"/>
            <a:ext cx="121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7" name="Date Placeholder 2"/>
          <p:cNvSpPr>
            <a:spLocks noGrp="1"/>
          </p:cNvSpPr>
          <p:nvPr>
            <p:ph type="dt" sz="half" idx="10"/>
          </p:nvPr>
        </p:nvSpPr>
        <p:spPr/>
        <p:txBody>
          <a:bodyPr/>
          <a:lstStyle>
            <a:lvl1pPr>
              <a:defRPr/>
            </a:lvl1pPr>
          </a:lstStyle>
          <a:p>
            <a:pPr>
              <a:defRPr/>
            </a:pPr>
            <a:fld id="{53BA265F-5526-49A7-90B5-F834DF864BE8}" type="datetimeFigureOut">
              <a:rPr lang="en-CA">
                <a:solidFill>
                  <a:prstClr val="black">
                    <a:tint val="75000"/>
                  </a:prstClr>
                </a:solidFill>
              </a:rPr>
              <a:t>2020-03-14</a:t>
            </a:fld>
            <a:endParaRPr lang="en-CA">
              <a:solidFill>
                <a:prstClr val="black">
                  <a:tint val="75000"/>
                </a:prstClr>
              </a:solidFill>
            </a:endParaRPr>
          </a:p>
        </p:txBody>
      </p:sp>
      <p:sp>
        <p:nvSpPr>
          <p:cNvPr id="8" name="Footer Placeholder 3"/>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9" name="Slide Number Placeholder 4"/>
          <p:cNvSpPr>
            <a:spLocks noGrp="1"/>
          </p:cNvSpPr>
          <p:nvPr>
            <p:ph type="sldNum" sz="quarter" idx="12"/>
          </p:nvPr>
        </p:nvSpPr>
        <p:spPr/>
        <p:txBody>
          <a:bodyPr/>
          <a:lstStyle>
            <a:lvl1pPr>
              <a:defRPr/>
            </a:lvl1pPr>
          </a:lstStyle>
          <a:p>
            <a:pPr>
              <a:defRPr/>
            </a:pPr>
            <a:fld id="{47748866-0EB2-4E38-9BF7-EC4CE2E541C0}" type="slidenum">
              <a:rPr lang="en-CA" altLang="en-US"/>
              <a:t>‹#›</a:t>
            </a:fld>
            <a:endParaRPr lang="en-CA"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a:prstGeom prst="rect">
            <a:avLst/>
          </a:prstGeo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1676400"/>
            <a:ext cx="8839200" cy="444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2"/>
          <p:cNvSpPr>
            <a:spLocks noGrp="1"/>
          </p:cNvSpPr>
          <p:nvPr>
            <p:ph type="body" idx="13"/>
          </p:nvPr>
        </p:nvSpPr>
        <p:spPr>
          <a:xfrm>
            <a:off x="152400" y="990600"/>
            <a:ext cx="8839200" cy="520456"/>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4"/>
          </p:nvPr>
        </p:nvSpPr>
        <p:spPr/>
        <p:txBody>
          <a:bodyPr/>
          <a:lstStyle>
            <a:lvl1pPr>
              <a:defRPr/>
            </a:lvl1pPr>
          </a:lstStyle>
          <a:p>
            <a:pPr>
              <a:defRPr/>
            </a:pPr>
            <a:fld id="{897860C4-1CFD-4A0A-9A6B-6C279E9C949C}" type="datetimeFigureOut">
              <a:rPr lang="en-CA">
                <a:solidFill>
                  <a:prstClr val="black">
                    <a:tint val="75000"/>
                  </a:prstClr>
                </a:solidFill>
              </a:rPr>
              <a:t>2020-03-14</a:t>
            </a:fld>
            <a:endParaRPr lang="en-CA">
              <a:solidFill>
                <a:prstClr val="black">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en-CA">
              <a:solidFill>
                <a:prstClr val="black">
                  <a:tint val="75000"/>
                </a:prstClr>
              </a:solidFill>
            </a:endParaRPr>
          </a:p>
        </p:txBody>
      </p:sp>
      <p:sp>
        <p:nvSpPr>
          <p:cNvPr id="8" name="Slide Number Placeholder 5"/>
          <p:cNvSpPr>
            <a:spLocks noGrp="1"/>
          </p:cNvSpPr>
          <p:nvPr>
            <p:ph type="sldNum" sz="quarter" idx="16"/>
          </p:nvPr>
        </p:nvSpPr>
        <p:spPr/>
        <p:txBody>
          <a:bodyPr/>
          <a:lstStyle>
            <a:lvl1pPr>
              <a:defRPr/>
            </a:lvl1pPr>
          </a:lstStyle>
          <a:p>
            <a:pPr>
              <a:defRPr/>
            </a:pPr>
            <a:fld id="{125D2900-5158-4409-B04D-2BCFC25F9596}" type="slidenum">
              <a:rPr lang="en-CA" altLang="en-US"/>
              <a:t>‹#›</a:t>
            </a:fld>
            <a:endParaRPr lang="en-CA"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1">
    <p:spTree>
      <p:nvGrpSpPr>
        <p:cNvPr id="1" name=""/>
        <p:cNvGrpSpPr/>
        <p:nvPr/>
      </p:nvGrpSpPr>
      <p:grpSpPr>
        <a:xfrm>
          <a:off x="0" y="0"/>
          <a:ext cx="0" cy="0"/>
          <a:chOff x="0" y="0"/>
          <a:chExt cx="0" cy="0"/>
        </a:xfrm>
      </p:grpSpPr>
      <p:sp>
        <p:nvSpPr>
          <p:cNvPr id="4" name="Title Placeholder 1"/>
          <p:cNvSpPr txBox="1"/>
          <p:nvPr userDrawn="1"/>
        </p:nvSpPr>
        <p:spPr>
          <a:xfrm>
            <a:off x="152400" y="4763"/>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a:defRPr/>
            </a:pPr>
            <a:r>
              <a:rPr lang="en-US">
                <a:solidFill>
                  <a:prstClr val="white"/>
                </a:solidFill>
              </a:rPr>
              <a:t>International Association of Contact Lens Educators</a:t>
            </a:r>
            <a:endParaRPr lang="en-CA" dirty="0">
              <a:solidFill>
                <a:prstClr val="white"/>
              </a:solidFill>
            </a:endParaRPr>
          </a:p>
        </p:txBody>
      </p:sp>
      <p:sp>
        <p:nvSpPr>
          <p:cNvPr id="5"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defRPr/>
            </a:pPr>
            <a:r>
              <a:rPr lang="en-US" altLang="en-US" sz="1000">
                <a:solidFill>
                  <a:srgbClr val="7F7F7F"/>
                </a:solidFill>
                <a:latin typeface="Arial" panose="020B0604020202020204" pitchFamily="34" charset="0"/>
              </a:rPr>
              <a:t>©  The International Association of Contact Lens Educators</a:t>
            </a:r>
          </a:p>
          <a:p>
            <a:pPr algn="ctr" eaLnBrk="1" fontAlgn="base" hangingPunct="1">
              <a:spcBef>
                <a:spcPct val="0"/>
              </a:spcBef>
              <a:spcAft>
                <a:spcPct val="0"/>
              </a:spcAft>
              <a:defRPr/>
            </a:pPr>
            <a:r>
              <a:rPr lang="en-US" altLang="en-US" sz="1000">
                <a:solidFill>
                  <a:srgbClr val="0073AE"/>
                </a:solidFill>
                <a:latin typeface="Arial" panose="020B0604020202020204" pitchFamily="34" charset="0"/>
              </a:rPr>
              <a:t>www.iacle.org</a:t>
            </a:r>
            <a:endParaRPr lang="en-CA" altLang="en-US" sz="1000">
              <a:solidFill>
                <a:prstClr val="black"/>
              </a:solidFill>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506503"/>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a:prstGeom prst="rect">
            <a:avLst/>
          </a:prstGeo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29AD0E9A-AFA8-458D-8276-C371057092B6}" type="datetimeFigureOut">
              <a:rPr lang="en-CA">
                <a:solidFill>
                  <a:prstClr val="black">
                    <a:tint val="75000"/>
                  </a:prstClr>
                </a:solidFill>
              </a:rPr>
              <a:t>2020-03-14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22B9ACB-2B5B-4976-BD7B-F33C7CA23ADD}" type="slidenum">
              <a:rPr lang="en-CA" altLang="en-US"/>
              <a:t>‹#›</a:t>
            </a:fld>
            <a:endParaRPr lang="en-CA"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5466"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sz="half" idx="1"/>
          </p:nvPr>
        </p:nvSpPr>
        <p:spPr>
          <a:xfrm>
            <a:off x="1524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a:xfrm>
            <a:off x="457200" y="6356366"/>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4FA78EA-6312-42D3-B5CE-9BB796828CAD}" type="datetimeFigureOut">
              <a:rPr lang="en-CA">
                <a:solidFill>
                  <a:prstClr val="black"/>
                </a:solidFill>
                <a:ea typeface="MS PGothic" panose="020B0600070205080204" charset="-128"/>
              </a:rPr>
              <a:t>2020-03-14</a:t>
            </a:fld>
            <a:endParaRPr lang="en-CA">
              <a:solidFill>
                <a:prstClr val="black"/>
              </a:solidFill>
              <a:ea typeface="MS PGothic" panose="020B0600070205080204" charset="-128"/>
            </a:endParaRPr>
          </a:p>
        </p:txBody>
      </p:sp>
      <p:sp>
        <p:nvSpPr>
          <p:cNvPr id="6" name="Footer Placeholder 5"/>
          <p:cNvSpPr>
            <a:spLocks noGrp="1"/>
          </p:cNvSpPr>
          <p:nvPr>
            <p:ph type="ftr" sz="quarter" idx="11"/>
          </p:nvPr>
        </p:nvSpPr>
        <p:spPr>
          <a:xfrm>
            <a:off x="3124200" y="6356366"/>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solidFill>
                <a:prstClr val="black"/>
              </a:solidFill>
              <a:ea typeface="MS PGothic" panose="020B0600070205080204" charset="-128"/>
            </a:endParaRPr>
          </a:p>
        </p:txBody>
      </p:sp>
      <p:sp>
        <p:nvSpPr>
          <p:cNvPr id="7" name="Slide Number Placeholder 6"/>
          <p:cNvSpPr>
            <a:spLocks noGrp="1"/>
          </p:cNvSpPr>
          <p:nvPr>
            <p:ph type="sldNum" sz="quarter" idx="12"/>
          </p:nvPr>
        </p:nvSpPr>
        <p:spPr>
          <a:xfrm>
            <a:off x="6553200" y="6356366"/>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33CA893-0EDE-4905-B9B1-1C068B7C28DC}" type="slidenum">
              <a:rPr lang="en-CA">
                <a:solidFill>
                  <a:prstClr val="black"/>
                </a:solidFill>
                <a:ea typeface="MS PGothic" panose="020B0600070205080204" charset="-128"/>
              </a:rPr>
              <a:t>‹#›</a:t>
            </a:fld>
            <a:endParaRPr lang="en-CA">
              <a:solidFill>
                <a:prstClr val="black"/>
              </a:solidFill>
              <a:ea typeface="MS PGothic" panose="020B0600070205080204" charset="-128"/>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5466" y="-3700"/>
            <a:ext cx="8839200" cy="681037"/>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152400" y="990600"/>
            <a:ext cx="4344988"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981205"/>
            <a:ext cx="4344988"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4645033" y="990600"/>
            <a:ext cx="4346575"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3" y="1981205"/>
            <a:ext cx="4346575"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p:cNvSpPr>
            <a:spLocks noGrp="1"/>
          </p:cNvSpPr>
          <p:nvPr>
            <p:ph type="dt" sz="half" idx="10"/>
          </p:nvPr>
        </p:nvSpPr>
        <p:spPr>
          <a:xfrm>
            <a:off x="457200" y="6356366"/>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CB345F8-8075-468A-A908-18D4732E30F5}" type="datetimeFigureOut">
              <a:rPr lang="en-CA">
                <a:solidFill>
                  <a:prstClr val="black"/>
                </a:solidFill>
                <a:ea typeface="MS PGothic" panose="020B0600070205080204" charset="-128"/>
              </a:rPr>
              <a:t>2020-03-14</a:t>
            </a:fld>
            <a:endParaRPr lang="en-CA">
              <a:solidFill>
                <a:prstClr val="black"/>
              </a:solidFill>
              <a:ea typeface="MS PGothic" panose="020B0600070205080204" charset="-128"/>
            </a:endParaRPr>
          </a:p>
        </p:txBody>
      </p:sp>
      <p:sp>
        <p:nvSpPr>
          <p:cNvPr id="8" name="Footer Placeholder 7"/>
          <p:cNvSpPr>
            <a:spLocks noGrp="1"/>
          </p:cNvSpPr>
          <p:nvPr>
            <p:ph type="ftr" sz="quarter" idx="11"/>
          </p:nvPr>
        </p:nvSpPr>
        <p:spPr>
          <a:xfrm>
            <a:off x="3124200" y="6356366"/>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solidFill>
                <a:prstClr val="black"/>
              </a:solidFill>
              <a:ea typeface="MS PGothic" panose="020B0600070205080204" charset="-128"/>
            </a:endParaRPr>
          </a:p>
        </p:txBody>
      </p:sp>
      <p:sp>
        <p:nvSpPr>
          <p:cNvPr id="9" name="Slide Number Placeholder 8"/>
          <p:cNvSpPr>
            <a:spLocks noGrp="1"/>
          </p:cNvSpPr>
          <p:nvPr>
            <p:ph type="sldNum" sz="quarter" idx="12"/>
          </p:nvPr>
        </p:nvSpPr>
        <p:spPr>
          <a:xfrm>
            <a:off x="6553200" y="6356366"/>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55621E0-3529-41C5-8E5E-C1F8CF8CCDBD}" type="slidenum">
              <a:rPr lang="en-CA">
                <a:solidFill>
                  <a:prstClr val="black"/>
                </a:solidFill>
                <a:ea typeface="MS PGothic" panose="020B0600070205080204" charset="-128"/>
              </a:rPr>
              <a:t>‹#›</a:t>
            </a:fld>
            <a:endParaRPr lang="en-CA">
              <a:solidFill>
                <a:prstClr val="black"/>
              </a:solidFill>
              <a:ea typeface="MS PGothic" panose="020B0600070205080204" charset="-128"/>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Placeholder 1"/>
          <p:cNvSpPr txBox="1"/>
          <p:nvPr userDrawn="1"/>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sz="2489" dirty="0" smtClean="0">
                <a:solidFill>
                  <a:prstClr val="white"/>
                </a:solidFill>
              </a:rPr>
              <a:t>			    </a:t>
            </a:r>
            <a:r>
              <a:rPr lang="en-US" sz="2489" b="1" dirty="0" smtClean="0">
                <a:solidFill>
                  <a:prstClr val="white"/>
                </a:solidFill>
              </a:rPr>
              <a:t>IACLE SPONSORS</a:t>
            </a:r>
            <a:endParaRPr lang="en-CA" sz="2489" b="1" dirty="0">
              <a:solidFill>
                <a:prstClr val="white"/>
              </a:solidFill>
            </a:endParaRPr>
          </a:p>
        </p:txBody>
      </p:sp>
      <p:sp>
        <p:nvSpPr>
          <p:cNvPr id="3" name="Title 1"/>
          <p:cNvSpPr txBox="1"/>
          <p:nvPr userDrawn="1"/>
        </p:nvSpPr>
        <p:spPr>
          <a:xfrm>
            <a:off x="685800" y="6353179"/>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889" dirty="0" smtClean="0"/>
              <a:t>©  </a:t>
            </a:r>
            <a:r>
              <a:rPr lang="en-US" sz="889" dirty="0" smtClean="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889" dirty="0" smtClean="0">
                <a:solidFill>
                  <a:srgbClr val="0073AE"/>
                </a:solidFill>
                <a:latin typeface="Arial" panose="020B0604020202020204" pitchFamily="34" charset="0"/>
                <a:cs typeface="Arial" panose="020B0604020202020204" pitchFamily="34" charset="0"/>
              </a:rPr>
              <a:t>www.iacle.org</a:t>
            </a:r>
            <a:endParaRPr lang="en-CA" sz="889" dirty="0">
              <a:solidFill>
                <a:srgbClr val="0073AE"/>
              </a:solidFill>
              <a:latin typeface="Arial" panose="020B0604020202020204" pitchFamily="34" charset="0"/>
              <a:cs typeface="Arial" panose="020B0604020202020204" pitchFamily="34" charset="0"/>
            </a:endParaRPr>
          </a:p>
        </p:txBody>
      </p:sp>
      <p:pic>
        <p:nvPicPr>
          <p:cNvPr id="4"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740" y="2095500"/>
            <a:ext cx="24860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2740" y="4876800"/>
            <a:ext cx="24860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6"/>
          <p:cNvSpPr txBox="1">
            <a:spLocks noChangeArrowheads="1"/>
          </p:cNvSpPr>
          <p:nvPr userDrawn="1"/>
        </p:nvSpPr>
        <p:spPr bwMode="auto">
          <a:xfrm>
            <a:off x="312740" y="2514601"/>
            <a:ext cx="2486025" cy="5847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sz="1600" dirty="0" smtClean="0">
                <a:solidFill>
                  <a:prstClr val="white"/>
                </a:solidFill>
                <a:latin typeface="Arial" panose="020B0604020202020204" pitchFamily="34" charset="0"/>
              </a:rPr>
              <a:t>Industry</a:t>
            </a:r>
          </a:p>
          <a:p>
            <a:pPr algn="ctr" eaLnBrk="1" hangingPunct="1">
              <a:defRPr/>
            </a:pPr>
            <a:r>
              <a:rPr lang="en-US" sz="1600" dirty="0" smtClean="0">
                <a:solidFill>
                  <a:prstClr val="white"/>
                </a:solidFill>
                <a:latin typeface="Arial" panose="020B0604020202020204" pitchFamily="34" charset="0"/>
              </a:rPr>
              <a:t>Supporters</a:t>
            </a:r>
            <a:endParaRPr lang="en-CA" sz="1600" dirty="0" smtClean="0">
              <a:solidFill>
                <a:prstClr val="white"/>
              </a:solidFill>
              <a:latin typeface="Arial" panose="020B0604020202020204" pitchFamily="34" charset="0"/>
            </a:endParaRPr>
          </a:p>
        </p:txBody>
      </p:sp>
      <p:sp>
        <p:nvSpPr>
          <p:cNvPr id="7" name="TextBox 16"/>
          <p:cNvSpPr txBox="1">
            <a:spLocks noChangeArrowheads="1"/>
          </p:cNvSpPr>
          <p:nvPr userDrawn="1"/>
        </p:nvSpPr>
        <p:spPr bwMode="auto">
          <a:xfrm>
            <a:off x="312740" y="5008567"/>
            <a:ext cx="2486025" cy="5847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sz="1600" dirty="0" smtClean="0">
                <a:solidFill>
                  <a:prstClr val="white"/>
                </a:solidFill>
                <a:latin typeface="Arial" panose="020B0604020202020204" pitchFamily="34" charset="0"/>
              </a:rPr>
              <a:t>Previous</a:t>
            </a:r>
          </a:p>
          <a:p>
            <a:pPr algn="ctr" eaLnBrk="1" hangingPunct="1">
              <a:defRPr/>
            </a:pPr>
            <a:r>
              <a:rPr lang="en-US" sz="1600" dirty="0" smtClean="0">
                <a:solidFill>
                  <a:prstClr val="white"/>
                </a:solidFill>
                <a:latin typeface="Arial" panose="020B0604020202020204" pitchFamily="34" charset="0"/>
              </a:rPr>
              <a:t>Supporters</a:t>
            </a:r>
            <a:endParaRPr lang="en-CA" sz="1600" dirty="0" smtClean="0">
              <a:solidFill>
                <a:prstClr val="white"/>
              </a:solidFill>
              <a:latin typeface="Arial" panose="020B0604020202020204" pitchFamily="34" charset="0"/>
            </a:endParaRPr>
          </a:p>
        </p:txBody>
      </p:sp>
      <p:pic>
        <p:nvPicPr>
          <p:cNvPr id="8" name="Picture 10"/>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00402" y="2659067"/>
            <a:ext cx="5605463"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833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normAutofit/>
          </a:bodyPr>
          <a:lstStyle>
            <a:lvl1pPr algn="ctr">
              <a:defRPr sz="3600">
                <a:solidFill>
                  <a:srgbClr val="5C6F7B"/>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457200" y="635637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FC385AB-F3AF-47F5-B5BC-0340BFCCC8C6}" type="datetimeFigureOut">
              <a:rPr lang="en-CA">
                <a:solidFill>
                  <a:prstClr val="black"/>
                </a:solidFill>
              </a:rPr>
              <a:t>2020-03-14</a:t>
            </a:fld>
            <a:endParaRPr lang="en-CA">
              <a:solidFill>
                <a:prstClr val="black"/>
              </a:solidFill>
            </a:endParaRPr>
          </a:p>
        </p:txBody>
      </p:sp>
      <p:sp>
        <p:nvSpPr>
          <p:cNvPr id="5" name="Footer Placeholder 4"/>
          <p:cNvSpPr>
            <a:spLocks noGrp="1"/>
          </p:cNvSpPr>
          <p:nvPr>
            <p:ph type="ftr" sz="quarter" idx="11"/>
          </p:nvPr>
        </p:nvSpPr>
        <p:spPr>
          <a:xfrm>
            <a:off x="3124200" y="6356372"/>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solidFill>
                <a:prstClr val="black"/>
              </a:solidFill>
            </a:endParaRPr>
          </a:p>
        </p:txBody>
      </p:sp>
      <p:sp>
        <p:nvSpPr>
          <p:cNvPr id="6" name="Slide Number Placeholder 5"/>
          <p:cNvSpPr>
            <a:spLocks noGrp="1"/>
          </p:cNvSpPr>
          <p:nvPr>
            <p:ph type="sldNum" sz="quarter" idx="12"/>
          </p:nvPr>
        </p:nvSpPr>
        <p:spPr>
          <a:xfrm>
            <a:off x="6553200" y="635637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1110840-8D64-426E-AD5B-4758E099B7EE}" type="slidenum">
              <a:rPr lang="en-CA">
                <a:solidFill>
                  <a:prstClr val="black"/>
                </a:solidFill>
              </a:rPr>
              <a:t>‹#›</a:t>
            </a:fld>
            <a:endParaRPr lang="en-CA">
              <a:solidFill>
                <a:prstClr val="black"/>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457200" y="635637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90A48A1-2FDB-4734-A4A6-D60D128BE73E}" type="datetimeFigureOut">
              <a:rPr lang="en-CA">
                <a:solidFill>
                  <a:prstClr val="black"/>
                </a:solidFill>
              </a:rPr>
              <a:t>2020-03-14</a:t>
            </a:fld>
            <a:endParaRPr lang="en-CA" dirty="0">
              <a:solidFill>
                <a:prstClr val="black"/>
              </a:solidFill>
            </a:endParaRPr>
          </a:p>
        </p:txBody>
      </p:sp>
      <p:sp>
        <p:nvSpPr>
          <p:cNvPr id="5" name="Footer Placeholder 4"/>
          <p:cNvSpPr>
            <a:spLocks noGrp="1"/>
          </p:cNvSpPr>
          <p:nvPr>
            <p:ph type="ftr" sz="quarter" idx="11"/>
          </p:nvPr>
        </p:nvSpPr>
        <p:spPr>
          <a:xfrm>
            <a:off x="3124200" y="6356372"/>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solidFill>
                <a:prstClr val="black"/>
              </a:solidFill>
            </a:endParaRPr>
          </a:p>
        </p:txBody>
      </p:sp>
      <p:sp>
        <p:nvSpPr>
          <p:cNvPr id="6" name="Slide Number Placeholder 5"/>
          <p:cNvSpPr>
            <a:spLocks noGrp="1"/>
          </p:cNvSpPr>
          <p:nvPr>
            <p:ph type="sldNum" sz="quarter" idx="12"/>
          </p:nvPr>
        </p:nvSpPr>
        <p:spPr>
          <a:xfrm>
            <a:off x="6553200" y="635637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4EC8A25-E891-4C43-A5B2-E90846848436}" type="slidenum">
              <a:rPr lang="en-CA">
                <a:solidFill>
                  <a:prstClr val="black"/>
                </a:solidFill>
              </a:rPr>
              <a:t>‹#›</a:t>
            </a:fld>
            <a:endParaRPr lang="en-CA">
              <a:solidFill>
                <a:prstClr val="black"/>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1676403"/>
            <a:ext cx="8839200" cy="444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2"/>
          <p:cNvSpPr>
            <a:spLocks noGrp="1"/>
          </p:cNvSpPr>
          <p:nvPr>
            <p:ph type="body" idx="13"/>
          </p:nvPr>
        </p:nvSpPr>
        <p:spPr>
          <a:xfrm>
            <a:off x="152400" y="990600"/>
            <a:ext cx="8839200" cy="520456"/>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4"/>
          </p:nvPr>
        </p:nvSpPr>
        <p:spPr>
          <a:xfrm>
            <a:off x="457200" y="635637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C50AA36-F4C8-452E-88CF-6DBD0658B96B}" type="datetimeFigureOut">
              <a:rPr lang="en-CA">
                <a:solidFill>
                  <a:prstClr val="black"/>
                </a:solidFill>
              </a:rPr>
              <a:t>2020-03-14</a:t>
            </a:fld>
            <a:endParaRPr lang="en-CA" dirty="0">
              <a:solidFill>
                <a:prstClr val="black"/>
              </a:solidFill>
            </a:endParaRPr>
          </a:p>
        </p:txBody>
      </p:sp>
      <p:sp>
        <p:nvSpPr>
          <p:cNvPr id="6" name="Footer Placeholder 4"/>
          <p:cNvSpPr>
            <a:spLocks noGrp="1"/>
          </p:cNvSpPr>
          <p:nvPr>
            <p:ph type="ftr" sz="quarter" idx="15"/>
          </p:nvPr>
        </p:nvSpPr>
        <p:spPr>
          <a:xfrm>
            <a:off x="3124200" y="6356372"/>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solidFill>
                <a:prstClr val="black"/>
              </a:solidFill>
            </a:endParaRPr>
          </a:p>
        </p:txBody>
      </p:sp>
      <p:sp>
        <p:nvSpPr>
          <p:cNvPr id="8" name="Slide Number Placeholder 5"/>
          <p:cNvSpPr>
            <a:spLocks noGrp="1"/>
          </p:cNvSpPr>
          <p:nvPr>
            <p:ph type="sldNum" sz="quarter" idx="16"/>
          </p:nvPr>
        </p:nvSpPr>
        <p:spPr>
          <a:xfrm>
            <a:off x="6553200" y="635637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F07071-445A-4DEE-8514-26B6468911F2}" type="slidenum">
              <a:rPr lang="en-CA">
                <a:solidFill>
                  <a:prstClr val="black"/>
                </a:solidFill>
              </a:rPr>
              <a:t>‹#›</a:t>
            </a:fld>
            <a:endParaRPr lang="en-CA">
              <a:solidFill>
                <a:prstClr val="black"/>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theme" Target="../theme/theme7.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8.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152400" y="4765"/>
            <a:ext cx="88392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GB" altLang="en-US"/>
              <a:t>Click to edit Master title style</a:t>
            </a:r>
            <a:endParaRPr lang="en-CA" altLang="en-US"/>
          </a:p>
        </p:txBody>
      </p:sp>
      <p:sp>
        <p:nvSpPr>
          <p:cNvPr id="3076" name="Text Placeholder 2"/>
          <p:cNvSpPr>
            <a:spLocks noGrp="1"/>
          </p:cNvSpPr>
          <p:nvPr>
            <p:ph type="body" idx="1"/>
          </p:nvPr>
        </p:nvSpPr>
        <p:spPr bwMode="auto">
          <a:xfrm>
            <a:off x="152400" y="990600"/>
            <a:ext cx="88392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3077" name="TextBox 8"/>
          <p:cNvSpPr txBox="1">
            <a:spLocks noChangeArrowheads="1"/>
          </p:cNvSpPr>
          <p:nvPr/>
        </p:nvSpPr>
        <p:spPr bwMode="auto">
          <a:xfrm>
            <a:off x="0" y="63817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sz="1000" dirty="0">
                <a:solidFill>
                  <a:srgbClr val="7F7F7F"/>
                </a:solidFill>
                <a:latin typeface="Arial" panose="020B0604020202020204" pitchFamily="34" charset="0"/>
                <a:ea typeface="MS PGothic" panose="020B0600070205080204" charset="-128"/>
                <a:cs typeface="Arial" panose="020B0604020202020204" pitchFamily="34" charset="0"/>
              </a:rPr>
              <a:t>©  The International Association of Contact Lens Educators</a:t>
            </a:r>
          </a:p>
          <a:p>
            <a:pPr algn="ctr" fontAlgn="base">
              <a:spcBef>
                <a:spcPct val="0"/>
              </a:spcBef>
              <a:spcAft>
                <a:spcPct val="0"/>
              </a:spcAft>
            </a:pPr>
            <a:r>
              <a:rPr lang="en-GB" altLang="en-US" sz="1000" dirty="0">
                <a:solidFill>
                  <a:srgbClr val="0073AE"/>
                </a:solidFill>
                <a:latin typeface="Arial" panose="020B0604020202020204" pitchFamily="34" charset="0"/>
                <a:ea typeface="MS PGothic" panose="020B0600070205080204" charset="-128"/>
                <a:cs typeface="Arial" panose="020B0604020202020204" pitchFamily="34" charset="0"/>
              </a:rPr>
              <a:t>www.iacle.org</a:t>
            </a:r>
            <a:endParaRPr lang="en-CA" altLang="en-US" sz="1000" dirty="0">
              <a:solidFill>
                <a:prstClr val="black"/>
              </a:solidFill>
              <a:latin typeface="Arial" panose="020B0604020202020204" pitchFamily="34" charset="0"/>
              <a:ea typeface="MS PGothic" panose="020B0600070205080204" charset="-128"/>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95" r:id="rId6"/>
  </p:sldLayoutIdLst>
  <p:txStyles>
    <p:title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7"/>
          <p:cNvPicPr>
            <a:picLocks noChangeAspect="1"/>
          </p:cNvPicPr>
          <p:nvPr/>
        </p:nvPicPr>
        <p:blipFill>
          <a:blip r:embed="rId8" cstate="print"/>
          <a:srcRect/>
          <a:stretch>
            <a:fillRect/>
          </a:stretch>
        </p:blipFill>
        <p:spPr bwMode="auto">
          <a:xfrm>
            <a:off x="0" y="4763"/>
            <a:ext cx="9144000" cy="6848475"/>
          </a:xfrm>
          <a:prstGeom prst="rect">
            <a:avLst/>
          </a:prstGeom>
          <a:noFill/>
          <a:ln w="9525">
            <a:noFill/>
            <a:miter lim="800000"/>
            <a:headEnd/>
            <a:tailEnd/>
          </a:ln>
        </p:spPr>
      </p:pic>
      <p:sp>
        <p:nvSpPr>
          <p:cNvPr id="6147" name="Title Placeholder 1"/>
          <p:cNvSpPr>
            <a:spLocks noGrp="1"/>
          </p:cNvSpPr>
          <p:nvPr>
            <p:ph type="title"/>
          </p:nvPr>
        </p:nvSpPr>
        <p:spPr bwMode="auto">
          <a:xfrm>
            <a:off x="135466" y="-3700"/>
            <a:ext cx="8839200" cy="681037"/>
          </a:xfrm>
          <a:prstGeom prst="rect">
            <a:avLst/>
          </a:prstGeom>
          <a:noFill/>
          <a:ln w="9525">
            <a:noFill/>
            <a:miter lim="800000"/>
          </a:ln>
        </p:spPr>
        <p:txBody>
          <a:bodyPr vert="horz" wrap="square" lIns="91440" tIns="45720" rIns="91440" bIns="45720" numCol="1" anchor="ctr" anchorCtr="0" compatLnSpc="1"/>
          <a:lstStyle/>
          <a:p>
            <a:pPr lvl="0"/>
            <a:r>
              <a:rPr lang="en-GB" altLang="en-US"/>
              <a:t>Click to edit Master title style</a:t>
            </a:r>
            <a:endParaRPr lang="en-CA" altLang="en-US"/>
          </a:p>
        </p:txBody>
      </p:sp>
      <p:sp>
        <p:nvSpPr>
          <p:cNvPr id="6148"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3077" name="TextBox 8"/>
          <p:cNvSpPr txBox="1">
            <a:spLocks noChangeArrowheads="1"/>
          </p:cNvSpPr>
          <p:nvPr/>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GB" altLang="en-US" sz="1000" dirty="0">
                <a:solidFill>
                  <a:srgbClr val="7F7F7F"/>
                </a:solidFill>
                <a:latin typeface="Arial" panose="020B0604020202020204" pitchFamily="34" charset="0"/>
                <a:cs typeface="Arial" panose="020B0604020202020204" pitchFamily="34" charset="0"/>
              </a:rPr>
              <a:t>©  The International Association of Contact Lens Educators</a:t>
            </a:r>
          </a:p>
          <a:p>
            <a:pPr algn="ctr" fontAlgn="base">
              <a:spcBef>
                <a:spcPct val="0"/>
              </a:spcBef>
              <a:spcAft>
                <a:spcPct val="0"/>
              </a:spcAft>
              <a:defRPr/>
            </a:pPr>
            <a:r>
              <a:rPr lang="en-GB" altLang="en-US" sz="1000" dirty="0">
                <a:solidFill>
                  <a:srgbClr val="0073AE"/>
                </a:solidFill>
                <a:latin typeface="Arial" panose="020B0604020202020204" pitchFamily="34" charset="0"/>
                <a:cs typeface="Arial" panose="020B0604020202020204" pitchFamily="34" charset="0"/>
              </a:rPr>
              <a:t>www.iacle.org</a:t>
            </a:r>
            <a:endParaRPr lang="en-CA" altLang="en-US" sz="1000"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Placeholder 2"/>
          <p:cNvSpPr>
            <a:spLocks noGrp="1"/>
          </p:cNvSpPr>
          <p:nvPr>
            <p:ph type="body" idx="1"/>
          </p:nvPr>
        </p:nvSpPr>
        <p:spPr bwMode="auto">
          <a:xfrm>
            <a:off x="152400" y="990600"/>
            <a:ext cx="88392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4" name="Date Placeholder 3"/>
          <p:cNvSpPr>
            <a:spLocks noGrp="1"/>
          </p:cNvSpPr>
          <p:nvPr>
            <p:ph type="dt" sz="half" idx="2"/>
          </p:nvPr>
        </p:nvSpPr>
        <p:spPr>
          <a:xfrm>
            <a:off x="457200" y="6356381"/>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5" name="Footer Placeholder 4"/>
          <p:cNvSpPr>
            <a:spLocks noGrp="1"/>
          </p:cNvSpPr>
          <p:nvPr>
            <p:ph type="ftr" sz="quarter" idx="3"/>
          </p:nvPr>
        </p:nvSpPr>
        <p:spPr>
          <a:xfrm>
            <a:off x="3124200" y="635638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81"/>
            <a:ext cx="2133600" cy="365125"/>
          </a:xfrm>
          <a:prstGeom prst="rect">
            <a:avLst/>
          </a:prstGeom>
        </p:spPr>
        <p:txBody>
          <a:bodyPr vert="horz" wrap="square" lIns="91440" tIns="45720" rIns="91440" bIns="45720" numCol="1" anchor="ctr" anchorCtr="0" compatLnSpc="1"/>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E815FD7C-9AFE-49BC-B93E-55B708247D51}" type="slidenum">
              <a:rPr lang="en-CA" altLang="en-US">
                <a:cs typeface="Arial" panose="020B0604020202020204" pitchFamily="34" charset="0"/>
              </a:rPr>
              <a:t>‹#›</a:t>
            </a:fld>
            <a:endParaRPr lang="en-CA" altLang="en-US">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Lst>
  <p:hf sldNum="0" hdr="0" ftr="0" dt="0"/>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p:cNvPicPr>
            <a:picLocks noChangeAspect="1"/>
          </p:cNvPicPr>
          <p:nvPr/>
        </p:nvPicPr>
        <p:blipFill>
          <a:blip r:embed="rId5" cstate="print"/>
          <a:srcRect/>
          <a:stretch>
            <a:fillRect/>
          </a:stretch>
        </p:blipFill>
        <p:spPr bwMode="auto">
          <a:xfrm>
            <a:off x="0" y="4765"/>
            <a:ext cx="9144000" cy="6848475"/>
          </a:xfrm>
          <a:prstGeom prst="rect">
            <a:avLst/>
          </a:prstGeom>
          <a:noFill/>
          <a:ln w="9525">
            <a:noFill/>
            <a:miter lim="800000"/>
            <a:headEnd/>
            <a:tailEnd/>
          </a:ln>
        </p:spPr>
      </p:pic>
      <p:sp>
        <p:nvSpPr>
          <p:cNvPr id="3075"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87"/>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0" hangingPunct="0">
              <a:defRPr/>
            </a:pPr>
            <a:endParaRPr lang="en-CA" dirty="0">
              <a:solidFill>
                <a:prstClr val="black">
                  <a:tint val="75000"/>
                </a:prstClr>
              </a:solidFill>
            </a:endParaRPr>
          </a:p>
        </p:txBody>
      </p:sp>
      <p:sp>
        <p:nvSpPr>
          <p:cNvPr id="5" name="Footer Placeholder 4"/>
          <p:cNvSpPr>
            <a:spLocks noGrp="1"/>
          </p:cNvSpPr>
          <p:nvPr>
            <p:ph type="ftr" sz="quarter" idx="3"/>
          </p:nvPr>
        </p:nvSpPr>
        <p:spPr>
          <a:xfrm>
            <a:off x="3124200" y="6356387"/>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0" hangingPunct="0">
              <a:defRPr/>
            </a:pPr>
            <a:endParaRPr lang="en-CA" dirty="0">
              <a:solidFill>
                <a:prstClr val="black">
                  <a:tint val="75000"/>
                </a:prstClr>
              </a:solidFill>
            </a:endParaRPr>
          </a:p>
        </p:txBody>
      </p:sp>
      <p:sp>
        <p:nvSpPr>
          <p:cNvPr id="6" name="Slide Number Placeholder 5"/>
          <p:cNvSpPr>
            <a:spLocks noGrp="1"/>
          </p:cNvSpPr>
          <p:nvPr>
            <p:ph type="sldNum" sz="quarter" idx="4"/>
          </p:nvPr>
        </p:nvSpPr>
        <p:spPr>
          <a:xfrm>
            <a:off x="6553200" y="6356387"/>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0" hangingPunct="0">
              <a:defRPr/>
            </a:pPr>
            <a:fld id="{BA053B5F-03F6-43E8-AF22-ACCD80CFA388}" type="slidenum">
              <a:rPr lang="en-CA">
                <a:solidFill>
                  <a:prstClr val="black">
                    <a:tint val="75000"/>
                  </a:prstClr>
                </a:solidFill>
              </a:rPr>
              <a:t>‹#›</a:t>
            </a:fld>
            <a:endParaRPr lang="en-CA"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70" r:id="rId3"/>
  </p:sldLayoutIdLst>
  <p:hf sldNum="0" hdr="0" ftr="0" dt="0"/>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p:cNvPicPr>
            <a:picLocks noChangeAspect="1"/>
          </p:cNvPicPr>
          <p:nvPr/>
        </p:nvPicPr>
        <p:blipFill>
          <a:blip r:embed="rId6" cstate="print"/>
          <a:srcRect/>
          <a:stretch>
            <a:fillRect/>
          </a:stretch>
        </p:blipFill>
        <p:spPr bwMode="auto">
          <a:xfrm>
            <a:off x="0" y="4764"/>
            <a:ext cx="9144000" cy="6848475"/>
          </a:xfrm>
          <a:prstGeom prst="rect">
            <a:avLst/>
          </a:prstGeom>
          <a:noFill/>
          <a:ln w="9525">
            <a:noFill/>
            <a:miter lim="800000"/>
            <a:headEnd/>
            <a:tailEnd/>
          </a:ln>
        </p:spPr>
      </p:pic>
      <p:sp>
        <p:nvSpPr>
          <p:cNvPr id="3075"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76"/>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fontAlgn="base">
              <a:spcBef>
                <a:spcPct val="0"/>
              </a:spcBef>
              <a:spcAft>
                <a:spcPct val="0"/>
              </a:spcAft>
              <a:defRPr/>
            </a:pPr>
            <a:fld id="{FED3E9E9-6CA8-4AAB-9C93-EEA4D175C981}"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txStyles>
    <p:title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ltLang="en-US"/>
              <a:t>Click to edit Master title style</a:t>
            </a:r>
            <a:endParaRPr lang="en-CA" altLang="en-US"/>
          </a:p>
        </p:txBody>
      </p:sp>
      <p:sp>
        <p:nvSpPr>
          <p:cNvPr id="1028" name="Text Placeholder 2"/>
          <p:cNvSpPr>
            <a:spLocks noGrp="1"/>
          </p:cNvSpPr>
          <p:nvPr>
            <p:ph type="body" idx="1"/>
          </p:nvPr>
        </p:nvSpPr>
        <p:spPr bwMode="auto">
          <a:xfrm>
            <a:off x="457200" y="1600204"/>
            <a:ext cx="8229600" cy="45259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Tree>
  </p:cSld>
  <p:clrMap bg1="lt1" tx1="dk1" bg2="lt2" tx2="dk2" accent1="accent1" accent2="accent2" accent3="accent3" accent4="accent4" accent5="accent5" accent6="accent6" hlink="hlink" folHlink="folHlink"/>
  <p:sldLayoutIdLst>
    <p:sldLayoutId id="2147483677" r:id="rId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7"/>
          <p:cNvPicPr>
            <a:picLocks noChangeAspect="1"/>
          </p:cNvPicPr>
          <p:nvPr/>
        </p:nvPicPr>
        <p:blipFill>
          <a:blip r:embed="rId8" cstate="print"/>
          <a:srcRect/>
          <a:stretch>
            <a:fillRect/>
          </a:stretch>
        </p:blipFill>
        <p:spPr bwMode="auto">
          <a:xfrm>
            <a:off x="0" y="4763"/>
            <a:ext cx="9144000" cy="6848475"/>
          </a:xfrm>
          <a:prstGeom prst="rect">
            <a:avLst/>
          </a:prstGeom>
          <a:noFill/>
          <a:ln w="9525">
            <a:noFill/>
            <a:miter lim="800000"/>
            <a:headEnd/>
            <a:tailEnd/>
          </a:ln>
        </p:spPr>
      </p:pic>
      <p:sp>
        <p:nvSpPr>
          <p:cNvPr id="6147" name="Title Placeholder 1"/>
          <p:cNvSpPr>
            <a:spLocks noGrp="1"/>
          </p:cNvSpPr>
          <p:nvPr>
            <p:ph type="title"/>
          </p:nvPr>
        </p:nvSpPr>
        <p:spPr bwMode="auto">
          <a:xfrm>
            <a:off x="152400" y="4765"/>
            <a:ext cx="8839200" cy="681037"/>
          </a:xfrm>
          <a:prstGeom prst="rect">
            <a:avLst/>
          </a:prstGeom>
          <a:noFill/>
          <a:ln w="9525">
            <a:noFill/>
            <a:miter lim="800000"/>
          </a:ln>
        </p:spPr>
        <p:txBody>
          <a:bodyPr vert="horz" wrap="square" lIns="91440" tIns="45720" rIns="91440" bIns="45720" numCol="1" anchor="ctr" anchorCtr="0" compatLnSpc="1"/>
          <a:lstStyle/>
          <a:p>
            <a:pPr lvl="0"/>
            <a:r>
              <a:rPr lang="en-GB" altLang="en-US"/>
              <a:t>Click to edit Master title style</a:t>
            </a:r>
            <a:endParaRPr lang="en-CA" altLang="en-US"/>
          </a:p>
        </p:txBody>
      </p:sp>
      <p:sp>
        <p:nvSpPr>
          <p:cNvPr id="6148"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3077" name="TextBox 8"/>
          <p:cNvSpPr txBox="1">
            <a:spLocks noChangeArrowheads="1"/>
          </p:cNvSpPr>
          <p:nvPr/>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GB" altLang="en-US" sz="1000" dirty="0">
                <a:solidFill>
                  <a:srgbClr val="7F7F7F"/>
                </a:solidFill>
                <a:latin typeface="Arial" panose="020B0604020202020204" pitchFamily="34" charset="0"/>
                <a:cs typeface="Arial" panose="020B0604020202020204" pitchFamily="34" charset="0"/>
              </a:rPr>
              <a:t>©  The International Association of Contact Lens Educators</a:t>
            </a:r>
          </a:p>
          <a:p>
            <a:pPr algn="ctr" fontAlgn="base">
              <a:spcBef>
                <a:spcPct val="0"/>
              </a:spcBef>
              <a:spcAft>
                <a:spcPct val="0"/>
              </a:spcAft>
              <a:defRPr/>
            </a:pPr>
            <a:r>
              <a:rPr lang="en-GB" altLang="en-US" sz="1000" dirty="0">
                <a:solidFill>
                  <a:srgbClr val="0073AE"/>
                </a:solidFill>
                <a:latin typeface="Arial" panose="020B0604020202020204" pitchFamily="34" charset="0"/>
                <a:cs typeface="Arial" panose="020B0604020202020204" pitchFamily="34" charset="0"/>
              </a:rPr>
              <a:t>www.iacle.org</a:t>
            </a:r>
            <a:endParaRPr lang="en-CA" altLang="en-US" sz="1000"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4578" name="Picture 6"/>
          <p:cNvPicPr>
            <a:picLocks noChangeAspect="1"/>
          </p:cNvPicPr>
          <p:nvPr/>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24579"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GB" altLang="en-US"/>
              <a:t>Click to edit Master title style</a:t>
            </a:r>
            <a:endParaRPr lang="en-CA" altLang="en-US"/>
          </a:p>
        </p:txBody>
      </p:sp>
      <p:sp>
        <p:nvSpPr>
          <p:cNvPr id="24580" name="Text Placeholder 2"/>
          <p:cNvSpPr>
            <a:spLocks noGrp="1"/>
          </p:cNvSpPr>
          <p:nvPr>
            <p:ph type="body" idx="1"/>
          </p:nvPr>
        </p:nvSpPr>
        <p:spPr bwMode="auto">
          <a:xfrm>
            <a:off x="457200" y="1600204"/>
            <a:ext cx="8229600" cy="45259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Tree>
  </p:cSld>
  <p:clrMap bg1="lt1" tx1="dk1" bg2="lt2" tx2="dk2" accent1="accent1" accent2="accent2" accent3="accent3" accent4="accent4" accent5="accent5" accent6="accent6" hlink="hlink" folHlink="folHlink"/>
  <p:sldLayoutIdLst>
    <p:sldLayoutId id="2147483686" r:id="rId1"/>
  </p:sldLayoutIdLst>
  <p:hf sldNum="0" hdr="0" ftr="0" dt="0"/>
  <p:txStyles>
    <p:titleStyle>
      <a:lvl1pPr algn="ctr" rtl="0" eaLnBrk="0" fontAlgn="base" hangingPunct="0">
        <a:spcBef>
          <a:spcPct val="0"/>
        </a:spcBef>
        <a:spcAft>
          <a:spcPct val="0"/>
        </a:spcAft>
        <a:defRPr sz="4400" kern="1200">
          <a:solidFill>
            <a:srgbClr val="7F7F7F"/>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73AE"/>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73AE"/>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73AE"/>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73AE"/>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73A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Placeholder 2"/>
          <p:cNvSpPr>
            <a:spLocks noGrp="1"/>
          </p:cNvSpPr>
          <p:nvPr>
            <p:ph type="body" idx="1"/>
          </p:nvPr>
        </p:nvSpPr>
        <p:spPr bwMode="auto">
          <a:xfrm>
            <a:off x="152400" y="990600"/>
            <a:ext cx="88392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FB83C57-FC99-4D69-AC61-AFE54B14891C}" type="datetimeFigureOut">
              <a:rPr lang="en-CA">
                <a:solidFill>
                  <a:prstClr val="black">
                    <a:tint val="75000"/>
                  </a:prstClr>
                </a:solidFill>
              </a:rPr>
              <a:t>2020-03-14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cs typeface="Arial" panose="020B0604020202020204" pitchFamily="34" charset="0"/>
              </a:defRPr>
            </a:lvl1pPr>
          </a:lstStyle>
          <a:p>
            <a:pPr fontAlgn="base">
              <a:spcBef>
                <a:spcPct val="0"/>
              </a:spcBef>
              <a:spcAft>
                <a:spcPct val="0"/>
              </a:spcAft>
              <a:defRPr/>
            </a:pPr>
            <a:fld id="{C9B139D4-5946-4EB7-88A4-00AAEC2D19C9}" type="slidenum">
              <a:rPr lang="en-CA" altLang="en-US"/>
              <a:t>‹#›</a:t>
            </a:fld>
            <a:endParaRPr lang="en-CA" alt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noAutofit/>
          </a:bodyPr>
          <a:lstStyle/>
          <a:p>
            <a:pPr eaLnBrk="1" hangingPunct="1"/>
            <a:r>
              <a:rPr lang="zh-CN" altLang="en-GB" dirty="0"/>
              <a:t>验配巩膜镜和小巩膜镜</a:t>
            </a:r>
          </a:p>
        </p:txBody>
      </p:sp>
      <p:sp>
        <p:nvSpPr>
          <p:cNvPr id="14339" name="Subtitle 2"/>
          <p:cNvSpPr>
            <a:spLocks noGrp="1"/>
          </p:cNvSpPr>
          <p:nvPr>
            <p:ph type="subTitle" idx="1"/>
          </p:nvPr>
        </p:nvSpPr>
        <p:spPr>
          <a:xfrm>
            <a:off x="1371600" y="4144736"/>
            <a:ext cx="6400800" cy="982960"/>
          </a:xfrm>
        </p:spPr>
        <p:txBody>
          <a:bodyPr>
            <a:normAutofit/>
          </a:bodyPr>
          <a:lstStyle/>
          <a:p>
            <a:pPr eaLnBrk="1" hangingPunct="1"/>
            <a:r>
              <a:rPr lang="en-GB" altLang="en-US" sz="3600" dirty="0" err="1">
                <a:latin typeface="Arial" panose="020B0604020202020204" pitchFamily="34" charset="0"/>
                <a:cs typeface="Arial" panose="020B0604020202020204" pitchFamily="34" charset="0"/>
              </a:rPr>
              <a:t>E2</a:t>
            </a:r>
            <a:endParaRPr lang="en-CA" altLang="en-US" sz="3600" dirty="0">
              <a:latin typeface="Arial" panose="020B0604020202020204" pitchFamily="34" charset="0"/>
              <a:cs typeface="Arial" panose="020B0604020202020204" pitchFamily="34" charset="0"/>
            </a:endParaRPr>
          </a:p>
        </p:txBody>
      </p:sp>
      <p:sp>
        <p:nvSpPr>
          <p:cNvPr id="5" name="TextBox 2"/>
          <p:cNvSpPr txBox="1">
            <a:spLocks noChangeArrowheads="1"/>
          </p:cNvSpPr>
          <p:nvPr/>
        </p:nvSpPr>
        <p:spPr bwMode="auto">
          <a:xfrm>
            <a:off x="107511" y="6381328"/>
            <a:ext cx="1354858" cy="369332"/>
          </a:xfrm>
          <a:prstGeom prst="rect">
            <a:avLst/>
          </a:prstGeom>
          <a:noFill/>
          <a:ln w="9525">
            <a:noFill/>
            <a:miter lim="800000"/>
          </a:ln>
        </p:spPr>
        <p:txBody>
          <a:bodyPr wrap="none">
            <a:spAutoFit/>
          </a:bodyPr>
          <a:lstStyle/>
          <a:p>
            <a:pPr fontAlgn="base">
              <a:spcBef>
                <a:spcPct val="0"/>
              </a:spcBef>
              <a:spcAft>
                <a:spcPct val="0"/>
              </a:spcAft>
            </a:pPr>
            <a:r>
              <a:rPr lang="en-AU" altLang="en-US" dirty="0">
                <a:solidFill>
                  <a:srgbClr val="FF0000"/>
                </a:solidFill>
                <a:cs typeface="Arial" panose="020B0604020202020204" pitchFamily="34" charset="0"/>
              </a:rPr>
              <a:t>2016-Oct-04</a:t>
            </a:r>
            <a:endParaRPr lang="en-GB" altLang="en-US" sz="1600" dirty="0">
              <a:solidFill>
                <a:srgbClr val="FF0000"/>
              </a:solidFill>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p>
        </p:txBody>
      </p:sp>
      <p:sp>
        <p:nvSpPr>
          <p:cNvPr id="2" name="Content Placeholder 1"/>
          <p:cNvSpPr>
            <a:spLocks noGrp="1"/>
          </p:cNvSpPr>
          <p:nvPr>
            <p:ph idx="1"/>
          </p:nvPr>
        </p:nvSpPr>
        <p:spPr>
          <a:xfrm>
            <a:off x="821269" y="1032932"/>
            <a:ext cx="8246531" cy="5135563"/>
          </a:xfrm>
        </p:spPr>
        <p:txBody>
          <a:bodyPr/>
          <a:lstStyle/>
          <a:p>
            <a:r>
              <a:rPr lang="en-CA" sz="2400" dirty="0"/>
              <a:t>Frederick A Müller – 1887 </a:t>
            </a:r>
            <a:r>
              <a:rPr lang="en-CA" sz="2400" dirty="0">
                <a:sym typeface="+mn-ea"/>
              </a:rPr>
              <a:t>威斯巴登</a:t>
            </a:r>
            <a:r>
              <a:rPr lang="zh-CN" altLang="en-CA" sz="2400" dirty="0">
                <a:sym typeface="+mn-ea"/>
              </a:rPr>
              <a:t>市</a:t>
            </a:r>
            <a:r>
              <a:rPr lang="en-CA" sz="2400" dirty="0">
                <a:sym typeface="+mn-ea"/>
              </a:rPr>
              <a:t>,</a:t>
            </a:r>
            <a:r>
              <a:rPr lang="zh-CN" altLang="en-CA" sz="2400" dirty="0">
                <a:sym typeface="+mn-ea"/>
              </a:rPr>
              <a:t>德国</a:t>
            </a:r>
            <a:endParaRPr lang="en-CA" sz="2400" dirty="0"/>
          </a:p>
          <a:p>
            <a:r>
              <a:rPr lang="zh-CN" altLang="en-CA" sz="2400" dirty="0"/>
              <a:t>掌握玻璃吹制技术</a:t>
            </a:r>
            <a:r>
              <a:rPr lang="en-CA" sz="2400" dirty="0"/>
              <a:t> </a:t>
            </a:r>
            <a:r>
              <a:rPr lang="en-CA" sz="2400" dirty="0"/>
              <a:t>/ </a:t>
            </a:r>
            <a:r>
              <a:rPr lang="zh-CN" altLang="en-US" sz="2400" dirty="0"/>
              <a:t>义眼</a:t>
            </a:r>
            <a:r>
              <a:rPr lang="zh-CN" altLang="en-US" sz="2400" dirty="0"/>
              <a:t>制造</a:t>
            </a:r>
            <a:r>
              <a:rPr lang="zh-CN" altLang="en-US" sz="2400" dirty="0"/>
              <a:t>者</a:t>
            </a:r>
            <a:endParaRPr lang="en-CA" sz="2400" dirty="0"/>
          </a:p>
          <a:p>
            <a:pPr marL="897255" lvl="2" indent="-269875">
              <a:buFont typeface="Arial" panose="020B0604020202020204" pitchFamily="34" charset="0"/>
              <a:buChar char="‒"/>
            </a:pPr>
            <a:r>
              <a:rPr lang="en-CA" sz="2400" dirty="0"/>
              <a:t>为摘除恶性眼睑肿瘤后角膜暴露的患者制作保护壳</a:t>
            </a:r>
          </a:p>
          <a:p>
            <a:pPr marL="897255" lvl="2" indent="-269875">
              <a:buFont typeface="Arial" panose="020B0604020202020204" pitchFamily="34" charset="0"/>
              <a:buChar char="‒"/>
            </a:pPr>
            <a:r>
              <a:rPr lang="zh-CN" altLang="en-US" sz="2400" dirty="0"/>
              <a:t>病人</a:t>
            </a:r>
            <a:r>
              <a:rPr lang="zh-CN" altLang="en-US" sz="2400" dirty="0"/>
              <a:t>佩戴这个保护壳</a:t>
            </a:r>
            <a:r>
              <a:rPr lang="en-US" altLang="zh-CN" sz="2400" dirty="0"/>
              <a:t>21</a:t>
            </a:r>
            <a:r>
              <a:rPr lang="zh-CN" altLang="en-US" sz="2400" dirty="0"/>
              <a:t>年，直到</a:t>
            </a:r>
            <a:r>
              <a:rPr lang="zh-CN" altLang="en-US" sz="2400" dirty="0"/>
              <a:t>去世</a:t>
            </a:r>
            <a:endParaRPr lang="en-CA" sz="2400" dirty="0"/>
          </a:p>
          <a:p>
            <a:pPr marL="627380" lvl="2" indent="0">
              <a:buFont typeface="Arial" panose="020B0604020202020204" pitchFamily="34" charset="0"/>
              <a:buNone/>
            </a:pPr>
            <a:r>
              <a:rPr lang="en-CA" sz="2400" dirty="0"/>
              <a:t>    </a:t>
            </a:r>
            <a:r>
              <a:rPr lang="zh-CN" altLang="en-CA" sz="2400" dirty="0"/>
              <a:t>透明的中央区且无屈光度</a:t>
            </a:r>
            <a:endParaRPr lang="en-CA" sz="2400" dirty="0"/>
          </a:p>
          <a:p>
            <a:pPr marL="1256030" lvl="3" indent="-358775">
              <a:buFont typeface="Arial" panose="020B0604020202020204" pitchFamily="34" charset="0"/>
              <a:buChar char="‒"/>
            </a:pPr>
            <a:r>
              <a:rPr lang="zh-CN" altLang="en-CA" sz="2400" dirty="0"/>
              <a:t>巩膜接触区域被染色以接近巩膜的颜色</a:t>
            </a:r>
          </a:p>
        </p:txBody>
      </p:sp>
      <p:pic>
        <p:nvPicPr>
          <p:cNvPr id="4098" name="Picture 2" descr="C:\Users\pc-hp\Desktop\EDIT\Picture6.jpg"/>
          <p:cNvPicPr>
            <a:picLocks noChangeAspect="1" noChangeArrowheads="1"/>
          </p:cNvPicPr>
          <p:nvPr/>
        </p:nvPicPr>
        <p:blipFill>
          <a:blip r:embed="rId2" cstate="print"/>
          <a:srcRect/>
          <a:stretch>
            <a:fillRect/>
          </a:stretch>
        </p:blipFill>
        <p:spPr bwMode="auto">
          <a:xfrm>
            <a:off x="2857488" y="4429132"/>
            <a:ext cx="3054350" cy="1700213"/>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巩膜镜矢高的计算</a:t>
            </a:r>
          </a:p>
        </p:txBody>
      </p:sp>
      <p:sp>
        <p:nvSpPr>
          <p:cNvPr id="2" name="Content Placeholder 1"/>
          <p:cNvSpPr>
            <a:spLocks noGrp="1"/>
          </p:cNvSpPr>
          <p:nvPr>
            <p:ph idx="1"/>
          </p:nvPr>
        </p:nvSpPr>
        <p:spPr>
          <a:xfrm>
            <a:off x="1295400" y="990600"/>
            <a:ext cx="6934200" cy="5135563"/>
          </a:xfrm>
        </p:spPr>
        <p:txBody>
          <a:bodyPr/>
          <a:lstStyle/>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r>
              <a:rPr lang="zh-CN" altLang="en-CA" sz="2400" b="1" dirty="0">
                <a:solidFill>
                  <a:schemeClr val="tx1"/>
                </a:solidFill>
              </a:rPr>
              <a:t>角膜</a:t>
            </a:r>
            <a:r>
              <a:rPr lang="en-US" altLang="zh-CN" sz="2400" b="1" dirty="0">
                <a:solidFill>
                  <a:schemeClr val="tx1"/>
                </a:solidFill>
              </a:rPr>
              <a:t>/</a:t>
            </a:r>
            <a:r>
              <a:rPr lang="zh-CN" altLang="en-US" sz="2400" b="1" dirty="0">
                <a:solidFill>
                  <a:schemeClr val="tx1"/>
                </a:solidFill>
              </a:rPr>
              <a:t>巩膜矢高</a:t>
            </a:r>
            <a:r>
              <a:rPr lang="en-CA" sz="2400" b="1" dirty="0">
                <a:solidFill>
                  <a:schemeClr val="tx1"/>
                </a:solidFill>
              </a:rPr>
              <a:t>		= 2,000 microns</a:t>
            </a:r>
          </a:p>
          <a:p>
            <a:pPr marL="0" indent="0">
              <a:buNone/>
            </a:pPr>
            <a:r>
              <a:rPr lang="zh-CN" altLang="en-CA" sz="2400" b="1" dirty="0">
                <a:solidFill>
                  <a:schemeClr val="tx1"/>
                </a:solidFill>
              </a:rPr>
              <a:t>角膜矢高</a:t>
            </a:r>
            <a:r>
              <a:rPr lang="en-CA" sz="2400" b="1" dirty="0">
                <a:solidFill>
                  <a:schemeClr val="tx1"/>
                </a:solidFill>
              </a:rPr>
              <a:t>			= 1,727 microns</a:t>
            </a:r>
          </a:p>
          <a:p>
            <a:pPr marL="0" indent="0">
              <a:buNone/>
            </a:pPr>
            <a:r>
              <a:rPr lang="zh-CN" altLang="en-CA" sz="2400" b="1" dirty="0">
                <a:solidFill>
                  <a:schemeClr val="tx1"/>
                </a:solidFill>
              </a:rPr>
              <a:t>角膜间隙                   </a:t>
            </a:r>
            <a:r>
              <a:rPr lang="en-CA" sz="2400" b="1" dirty="0">
                <a:solidFill>
                  <a:schemeClr val="tx1"/>
                </a:solidFill>
              </a:rPr>
              <a:t>	= 300 microns</a:t>
            </a:r>
          </a:p>
          <a:p>
            <a:pPr marL="0" indent="0">
              <a:buNone/>
            </a:pPr>
            <a:r>
              <a:rPr lang="zh-CN" altLang="en-CA" sz="2400" b="1" dirty="0">
                <a:solidFill>
                  <a:schemeClr val="tx1"/>
                </a:solidFill>
              </a:rPr>
              <a:t>总矢高</a:t>
            </a:r>
            <a:r>
              <a:rPr lang="en-CA" sz="2400" b="1" dirty="0">
                <a:solidFill>
                  <a:schemeClr val="tx1"/>
                </a:solidFill>
              </a:rPr>
              <a:t>			= 4,027 microns</a:t>
            </a:r>
          </a:p>
        </p:txBody>
      </p:sp>
      <p:pic>
        <p:nvPicPr>
          <p:cNvPr id="94210" name="Picture 2" descr="C:\Users\pc-hp\Desktop\EDIT\Picture100.png"/>
          <p:cNvPicPr>
            <a:picLocks noChangeAspect="1" noChangeArrowheads="1"/>
          </p:cNvPicPr>
          <p:nvPr/>
        </p:nvPicPr>
        <p:blipFill>
          <a:blip r:embed="rId3" cstate="print"/>
          <a:srcRect/>
          <a:stretch>
            <a:fillRect/>
          </a:stretch>
        </p:blipFill>
        <p:spPr bwMode="auto">
          <a:xfrm>
            <a:off x="1000100" y="928670"/>
            <a:ext cx="6935788" cy="3206750"/>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a:t>
            </a:r>
            <a:r>
              <a:rPr lang="en-GB" dirty="0"/>
              <a:t>: </a:t>
            </a:r>
            <a:r>
              <a:rPr lang="zh-CN" altLang="en-US" dirty="0">
                <a:solidFill>
                  <a:srgbClr val="FFFF00"/>
                </a:solidFill>
              </a:rPr>
              <a:t>诊断性验配</a:t>
            </a:r>
            <a:endParaRPr lang="en-GB" dirty="0">
              <a:solidFill>
                <a:srgbClr val="FFFF00"/>
              </a:solidFill>
            </a:endParaRPr>
          </a:p>
        </p:txBody>
      </p:sp>
      <p:graphicFrame>
        <p:nvGraphicFramePr>
          <p:cNvPr id="2" name="表格 1"/>
          <p:cNvGraphicFramePr/>
          <p:nvPr>
            <p:custDataLst>
              <p:tags r:id="rId1"/>
            </p:custDataLst>
          </p:nvPr>
        </p:nvGraphicFramePr>
        <p:xfrm>
          <a:off x="621665" y="871220"/>
          <a:ext cx="8620760" cy="5788025"/>
        </p:xfrm>
        <a:graphic>
          <a:graphicData uri="http://schemas.openxmlformats.org/drawingml/2006/table">
            <a:tbl>
              <a:tblPr firstRow="1" bandRow="1">
                <a:tableStyleId>{5C22544A-7EE6-4342-B048-85BDC9FD1C3A}</a:tableStyleId>
              </a:tblPr>
              <a:tblGrid>
                <a:gridCol w="2282825">
                  <a:extLst>
                    <a:ext uri="{9D8B030D-6E8A-4147-A177-3AD203B41FA5}">
                      <a16:colId xmlns:a16="http://schemas.microsoft.com/office/drawing/2014/main" val="20000"/>
                    </a:ext>
                  </a:extLst>
                </a:gridCol>
                <a:gridCol w="1490980">
                  <a:extLst>
                    <a:ext uri="{9D8B030D-6E8A-4147-A177-3AD203B41FA5}">
                      <a16:colId xmlns:a16="http://schemas.microsoft.com/office/drawing/2014/main" val="20001"/>
                    </a:ext>
                  </a:extLst>
                </a:gridCol>
                <a:gridCol w="1786890">
                  <a:extLst>
                    <a:ext uri="{9D8B030D-6E8A-4147-A177-3AD203B41FA5}">
                      <a16:colId xmlns:a16="http://schemas.microsoft.com/office/drawing/2014/main" val="20002"/>
                    </a:ext>
                  </a:extLst>
                </a:gridCol>
                <a:gridCol w="1723390">
                  <a:extLst>
                    <a:ext uri="{9D8B030D-6E8A-4147-A177-3AD203B41FA5}">
                      <a16:colId xmlns:a16="http://schemas.microsoft.com/office/drawing/2014/main" val="20003"/>
                    </a:ext>
                  </a:extLst>
                </a:gridCol>
                <a:gridCol w="1336675">
                  <a:extLst>
                    <a:ext uri="{9D8B030D-6E8A-4147-A177-3AD203B41FA5}">
                      <a16:colId xmlns:a16="http://schemas.microsoft.com/office/drawing/2014/main" val="20004"/>
                    </a:ext>
                  </a:extLst>
                </a:gridCol>
              </a:tblGrid>
              <a:tr h="1581785">
                <a:tc>
                  <a:txBody>
                    <a:bodyPr/>
                    <a:lstStyle/>
                    <a:p>
                      <a:pPr>
                        <a:buNone/>
                      </a:pPr>
                      <a:r>
                        <a:rPr lang="zh-CN" altLang="en-US" sz="1400"/>
                        <a:t>鉴别角膜形态</a:t>
                      </a:r>
                    </a:p>
                  </a:txBody>
                  <a:tcPr>
                    <a:solidFill>
                      <a:schemeClr val="accent2">
                        <a:lumMod val="75000"/>
                      </a:schemeClr>
                    </a:solidFill>
                  </a:tcPr>
                </a:tc>
                <a:tc>
                  <a:txBody>
                    <a:bodyPr/>
                    <a:lstStyle/>
                    <a:p>
                      <a:pPr>
                        <a:buNone/>
                      </a:pPr>
                      <a:r>
                        <a:rPr lang="zh-CN" altLang="en-US"/>
                        <a:t>基于角膜形态选择初步的矢高为下列参数的</a:t>
                      </a:r>
                      <a:r>
                        <a:rPr lang="en-US" altLang="zh-CN"/>
                        <a:t>ICD</a:t>
                      </a:r>
                      <a:r>
                        <a:rPr lang="en-US" altLang="zh-CN" baseline="30000"/>
                        <a:t>TM</a:t>
                      </a:r>
                      <a:r>
                        <a:rPr lang="zh-CN" altLang="en-US"/>
                        <a:t>试戴片</a:t>
                      </a:r>
                    </a:p>
                  </a:txBody>
                  <a:tcPr>
                    <a:solidFill>
                      <a:schemeClr val="accent2">
                        <a:lumMod val="75000"/>
                      </a:schemeClr>
                    </a:solidFill>
                  </a:tcPr>
                </a:tc>
                <a:tc>
                  <a:txBody>
                    <a:bodyPr/>
                    <a:lstStyle/>
                    <a:p>
                      <a:pPr>
                        <a:buNone/>
                      </a:pPr>
                      <a:r>
                        <a:rPr lang="zh-CN" altLang="en-US"/>
                        <a:t>弦长为</a:t>
                      </a:r>
                      <a:r>
                        <a:rPr lang="en-US" altLang="zh-CN"/>
                        <a:t>15mm</a:t>
                      </a:r>
                      <a:r>
                        <a:rPr lang="zh-CN" altLang="en-US"/>
                        <a:t>处的矢高</a:t>
                      </a:r>
                    </a:p>
                  </a:txBody>
                  <a:tcPr>
                    <a:solidFill>
                      <a:schemeClr val="accent2">
                        <a:lumMod val="75000"/>
                      </a:schemeClr>
                    </a:solidFill>
                  </a:tcPr>
                </a:tc>
                <a:tc>
                  <a:txBody>
                    <a:bodyPr/>
                    <a:lstStyle/>
                    <a:p>
                      <a:pPr>
                        <a:buNone/>
                      </a:pPr>
                      <a:r>
                        <a:rPr lang="zh-CN" altLang="en-US"/>
                        <a:t>直径</a:t>
                      </a:r>
                    </a:p>
                  </a:txBody>
                  <a:tcPr>
                    <a:solidFill>
                      <a:schemeClr val="accent2">
                        <a:lumMod val="75000"/>
                      </a:schemeClr>
                    </a:solidFill>
                  </a:tcPr>
                </a:tc>
                <a:tc>
                  <a:txBody>
                    <a:bodyPr/>
                    <a:lstStyle/>
                    <a:p>
                      <a:pPr>
                        <a:buNone/>
                      </a:pPr>
                      <a:r>
                        <a:rPr lang="zh-CN" altLang="en-US"/>
                        <a:t>屈光度</a:t>
                      </a:r>
                    </a:p>
                  </a:txBody>
                  <a:tcPr>
                    <a:solidFill>
                      <a:schemeClr val="accent2">
                        <a:lumMod val="75000"/>
                      </a:schemeClr>
                    </a:solidFill>
                  </a:tcPr>
                </a:tc>
                <a:extLst>
                  <a:ext uri="{0D108BD9-81ED-4DB2-BD59-A6C34878D82A}">
                    <a16:rowId xmlns:a16="http://schemas.microsoft.com/office/drawing/2014/main" val="10000"/>
                  </a:ext>
                </a:extLst>
              </a:tr>
              <a:tr h="1463040">
                <a:tc>
                  <a:txBody>
                    <a:bodyPr/>
                    <a:lstStyle/>
                    <a:p>
                      <a:pPr>
                        <a:buNone/>
                      </a:pPr>
                      <a:r>
                        <a:rPr lang="zh-CN" altLang="en-US" sz="1400"/>
                        <a:t>角膜高度</a:t>
                      </a:r>
                      <a:r>
                        <a:rPr lang="zh-CN" altLang="en-US" sz="1400">
                          <a:sym typeface="+mn-ea"/>
                        </a:rPr>
                        <a:t>正常</a:t>
                      </a:r>
                      <a:r>
                        <a:rPr lang="zh-CN" altLang="en-US" sz="1400"/>
                        <a:t>：</a:t>
                      </a:r>
                    </a:p>
                    <a:p>
                      <a:pPr>
                        <a:buNone/>
                      </a:pPr>
                      <a:r>
                        <a:rPr lang="en-US" altLang="zh-CN" sz="1400"/>
                        <a:t>-</a:t>
                      </a:r>
                      <a:r>
                        <a:rPr lang="zh-CN" altLang="en-US" sz="1400"/>
                        <a:t>正常形态</a:t>
                      </a:r>
                    </a:p>
                    <a:p>
                      <a:pPr>
                        <a:buNone/>
                      </a:pPr>
                      <a:r>
                        <a:rPr lang="en-US" altLang="zh-CN" sz="1400"/>
                        <a:t>-</a:t>
                      </a:r>
                      <a:r>
                        <a:rPr lang="zh-CN" altLang="en-US" sz="1400"/>
                        <a:t>中等的平坦</a:t>
                      </a:r>
                      <a:r>
                        <a:rPr lang="en-US" altLang="zh-CN" sz="1400"/>
                        <a:t>K</a:t>
                      </a:r>
                      <a:r>
                        <a:rPr lang="zh-CN" altLang="en-US" sz="1400"/>
                        <a:t>值</a:t>
                      </a:r>
                    </a:p>
                    <a:p>
                      <a:pPr>
                        <a:buNone/>
                      </a:pPr>
                      <a:r>
                        <a:rPr lang="en-US" altLang="zh-CN" sz="1400"/>
                        <a:t>-</a:t>
                      </a:r>
                      <a:r>
                        <a:rPr lang="zh-CN" altLang="en-US" sz="1400"/>
                        <a:t>眼表疾病</a:t>
                      </a:r>
                    </a:p>
                    <a:p>
                      <a:pPr>
                        <a:buNone/>
                      </a:pPr>
                      <a:r>
                        <a:rPr lang="en-US" altLang="zh-CN" sz="1400"/>
                        <a:t>-</a:t>
                      </a:r>
                      <a:r>
                        <a:rPr lang="zh-CN" altLang="en-US" sz="1400"/>
                        <a:t>屈光术后</a:t>
                      </a:r>
                    </a:p>
                  </a:txBody>
                  <a:tcPr>
                    <a:solidFill>
                      <a:schemeClr val="accent5">
                        <a:lumMod val="40000"/>
                        <a:lumOff val="60000"/>
                      </a:schemeClr>
                    </a:solidFill>
                  </a:tcPr>
                </a:tc>
                <a:tc>
                  <a:txBody>
                    <a:bodyPr/>
                    <a:lstStyle/>
                    <a:p>
                      <a:pPr>
                        <a:buNone/>
                      </a:pPr>
                      <a:r>
                        <a:rPr lang="zh-CN" altLang="en-US"/>
                        <a:t>从矢高为</a:t>
                      </a:r>
                      <a:r>
                        <a:rPr lang="en-US" altLang="zh-CN"/>
                        <a:t>4200</a:t>
                      </a:r>
                      <a:r>
                        <a:rPr lang="en-US" sz="1800" dirty="0">
                          <a:sym typeface="+mn-ea"/>
                        </a:rPr>
                        <a:t>µm</a:t>
                      </a:r>
                      <a:r>
                        <a:rPr lang="zh-CN" altLang="en-US" sz="1800" dirty="0">
                          <a:sym typeface="+mn-ea"/>
                        </a:rPr>
                        <a:t>开始</a:t>
                      </a:r>
                    </a:p>
                  </a:txBody>
                  <a:tcPr>
                    <a:solidFill>
                      <a:schemeClr val="accent5">
                        <a:lumMod val="40000"/>
                        <a:lumOff val="60000"/>
                      </a:schemeClr>
                    </a:solidFill>
                  </a:tcPr>
                </a:tc>
                <a:tc>
                  <a:txBody>
                    <a:bodyPr/>
                    <a:lstStyle/>
                    <a:p>
                      <a:pPr>
                        <a:buNone/>
                      </a:pPr>
                      <a:r>
                        <a:rPr lang="en-US" altLang="zh-CN"/>
                        <a:t>3900</a:t>
                      </a:r>
                      <a:r>
                        <a:rPr lang="en-US" sz="1800" dirty="0">
                          <a:sym typeface="+mn-ea"/>
                        </a:rPr>
                        <a:t>µm</a:t>
                      </a:r>
                    </a:p>
                    <a:p>
                      <a:pPr>
                        <a:buNone/>
                      </a:pPr>
                      <a:r>
                        <a:rPr lang="en-US" altLang="zh-CN"/>
                        <a:t>4000</a:t>
                      </a:r>
                    </a:p>
                    <a:p>
                      <a:pPr>
                        <a:buNone/>
                      </a:pPr>
                      <a:r>
                        <a:rPr lang="en-US" altLang="zh-CN"/>
                        <a:t>4100</a:t>
                      </a:r>
                    </a:p>
                    <a:p>
                      <a:pPr>
                        <a:buNone/>
                      </a:pPr>
                      <a:r>
                        <a:rPr lang="en-US" altLang="zh-CN"/>
                        <a:t>4200</a:t>
                      </a:r>
                    </a:p>
                    <a:p>
                      <a:pPr>
                        <a:buNone/>
                      </a:pPr>
                      <a:r>
                        <a:rPr lang="en-US" altLang="zh-CN"/>
                        <a:t>4300</a:t>
                      </a:r>
                    </a:p>
                  </a:txBody>
                  <a:tcPr>
                    <a:solidFill>
                      <a:schemeClr val="accent5">
                        <a:lumMod val="40000"/>
                        <a:lumOff val="60000"/>
                      </a:schemeClr>
                    </a:solidFill>
                  </a:tcPr>
                </a:tc>
                <a:tc>
                  <a:txBody>
                    <a:bodyPr/>
                    <a:lstStyle/>
                    <a:p>
                      <a:pPr>
                        <a:buNone/>
                      </a:pPr>
                      <a:r>
                        <a:rPr lang="en-US" altLang="zh-CN"/>
                        <a:t>16.5</a:t>
                      </a:r>
                    </a:p>
                    <a:p>
                      <a:pPr>
                        <a:buNone/>
                      </a:pPr>
                      <a:r>
                        <a:rPr lang="en-US" altLang="zh-CN"/>
                        <a:t>16.5</a:t>
                      </a:r>
                    </a:p>
                    <a:p>
                      <a:pPr>
                        <a:buNone/>
                      </a:pPr>
                      <a:r>
                        <a:rPr lang="en-US" altLang="zh-CN"/>
                        <a:t>16.5</a:t>
                      </a:r>
                    </a:p>
                    <a:p>
                      <a:pPr>
                        <a:buNone/>
                      </a:pPr>
                      <a:r>
                        <a:rPr lang="en-US" altLang="zh-CN"/>
                        <a:t>16.5</a:t>
                      </a:r>
                    </a:p>
                    <a:p>
                      <a:pPr>
                        <a:buNone/>
                      </a:pPr>
                      <a:r>
                        <a:rPr lang="en-US" altLang="zh-CN"/>
                        <a:t>16.5</a:t>
                      </a:r>
                    </a:p>
                  </a:txBody>
                  <a:tcPr>
                    <a:solidFill>
                      <a:schemeClr val="accent5">
                        <a:lumMod val="40000"/>
                        <a:lumOff val="60000"/>
                      </a:schemeClr>
                    </a:solidFill>
                  </a:tcPr>
                </a:tc>
                <a:tc>
                  <a:txBody>
                    <a:bodyPr/>
                    <a:lstStyle/>
                    <a:p>
                      <a:pPr>
                        <a:buNone/>
                      </a:pPr>
                      <a:r>
                        <a:rPr lang="en-US" altLang="zh-CN"/>
                        <a:t>+1.00</a:t>
                      </a:r>
                    </a:p>
                    <a:p>
                      <a:pPr>
                        <a:buNone/>
                      </a:pPr>
                      <a:r>
                        <a:rPr lang="zh-CN" altLang="en-US"/>
                        <a:t>平光</a:t>
                      </a:r>
                    </a:p>
                    <a:p>
                      <a:pPr>
                        <a:buNone/>
                      </a:pPr>
                      <a:r>
                        <a:rPr lang="en-US" altLang="zh-CN"/>
                        <a:t>-1.00</a:t>
                      </a:r>
                    </a:p>
                    <a:p>
                      <a:pPr>
                        <a:buNone/>
                      </a:pPr>
                      <a:r>
                        <a:rPr lang="en-US" altLang="zh-CN"/>
                        <a:t>-2.00</a:t>
                      </a:r>
                    </a:p>
                    <a:p>
                      <a:pPr>
                        <a:buNone/>
                      </a:pPr>
                      <a:r>
                        <a:rPr lang="en-US" altLang="zh-CN"/>
                        <a:t>-3.00</a:t>
                      </a:r>
                    </a:p>
                  </a:txBody>
                  <a:tcPr>
                    <a:solidFill>
                      <a:schemeClr val="accent5">
                        <a:lumMod val="40000"/>
                        <a:lumOff val="60000"/>
                      </a:schemeClr>
                    </a:solidFill>
                  </a:tcPr>
                </a:tc>
                <a:extLst>
                  <a:ext uri="{0D108BD9-81ED-4DB2-BD59-A6C34878D82A}">
                    <a16:rowId xmlns:a16="http://schemas.microsoft.com/office/drawing/2014/main" val="10001"/>
                  </a:ext>
                </a:extLst>
              </a:tr>
              <a:tr h="1188720">
                <a:tc>
                  <a:txBody>
                    <a:bodyPr/>
                    <a:lstStyle/>
                    <a:p>
                      <a:pPr>
                        <a:buNone/>
                      </a:pPr>
                      <a:r>
                        <a:rPr lang="zh-CN" altLang="en-US" sz="1400"/>
                        <a:t>角膜高度</a:t>
                      </a:r>
                      <a:r>
                        <a:rPr lang="zh-CN" altLang="en-US" sz="1400">
                          <a:sym typeface="+mn-ea"/>
                        </a:rPr>
                        <a:t>中等：</a:t>
                      </a:r>
                      <a:endParaRPr lang="zh-CN" altLang="en-US" sz="1400"/>
                    </a:p>
                    <a:p>
                      <a:pPr>
                        <a:buNone/>
                      </a:pPr>
                      <a:r>
                        <a:rPr lang="en-US" altLang="zh-CN" sz="1400"/>
                        <a:t>-</a:t>
                      </a:r>
                      <a:r>
                        <a:rPr lang="zh-CN" altLang="en-US" sz="1400"/>
                        <a:t>圆锥角膜</a:t>
                      </a:r>
                    </a:p>
                    <a:p>
                      <a:pPr>
                        <a:buNone/>
                      </a:pPr>
                      <a:r>
                        <a:rPr lang="en-US" altLang="zh-CN" sz="1400"/>
                        <a:t>-</a:t>
                      </a:r>
                      <a:r>
                        <a:rPr lang="zh-CN" altLang="en-US" sz="1400"/>
                        <a:t>透明性边缘性角膜变形</a:t>
                      </a:r>
                    </a:p>
                    <a:p>
                      <a:pPr>
                        <a:buNone/>
                      </a:pPr>
                      <a:r>
                        <a:rPr lang="en-US" altLang="zh-CN" sz="1400"/>
                        <a:t>-</a:t>
                      </a:r>
                      <a:r>
                        <a:rPr lang="zh-CN" altLang="en-US" sz="1400"/>
                        <a:t>角膜移植（低度）</a:t>
                      </a:r>
                    </a:p>
                  </a:txBody>
                  <a:tcPr>
                    <a:solidFill>
                      <a:schemeClr val="accent3">
                        <a:lumMod val="75000"/>
                      </a:schemeClr>
                    </a:solidFill>
                  </a:tcPr>
                </a:tc>
                <a:tc>
                  <a:txBody>
                    <a:bodyPr/>
                    <a:lstStyle/>
                    <a:p>
                      <a:pPr>
                        <a:buNone/>
                      </a:pPr>
                      <a:r>
                        <a:rPr lang="zh-CN" altLang="en-US" sz="1800">
                          <a:sym typeface="+mn-ea"/>
                        </a:rPr>
                        <a:t>从矢高为</a:t>
                      </a:r>
                      <a:r>
                        <a:rPr lang="en-US" altLang="zh-CN" sz="1800">
                          <a:sym typeface="+mn-ea"/>
                        </a:rPr>
                        <a:t>4500</a:t>
                      </a:r>
                      <a:r>
                        <a:rPr lang="en-US" sz="1800" dirty="0">
                          <a:sym typeface="+mn-ea"/>
                        </a:rPr>
                        <a:t>µm</a:t>
                      </a:r>
                      <a:r>
                        <a:rPr lang="zh-CN" altLang="en-US" sz="1800" dirty="0">
                          <a:sym typeface="+mn-ea"/>
                        </a:rPr>
                        <a:t>开始</a:t>
                      </a:r>
                    </a:p>
                    <a:p>
                      <a:pPr>
                        <a:buNone/>
                      </a:pPr>
                      <a:endParaRPr lang="zh-CN" altLang="en-US"/>
                    </a:p>
                  </a:txBody>
                  <a:tcPr>
                    <a:solidFill>
                      <a:schemeClr val="accent3">
                        <a:lumMod val="75000"/>
                      </a:schemeClr>
                    </a:solidFill>
                  </a:tcPr>
                </a:tc>
                <a:tc>
                  <a:txBody>
                    <a:bodyPr/>
                    <a:lstStyle/>
                    <a:p>
                      <a:pPr>
                        <a:buNone/>
                      </a:pPr>
                      <a:r>
                        <a:rPr lang="en-US" altLang="zh-CN"/>
                        <a:t>4400</a:t>
                      </a:r>
                    </a:p>
                    <a:p>
                      <a:pPr>
                        <a:buNone/>
                      </a:pPr>
                      <a:r>
                        <a:rPr lang="en-US" altLang="zh-CN"/>
                        <a:t>4500</a:t>
                      </a:r>
                    </a:p>
                    <a:p>
                      <a:pPr>
                        <a:buNone/>
                      </a:pPr>
                      <a:r>
                        <a:rPr lang="en-US" altLang="zh-CN"/>
                        <a:t>4600</a:t>
                      </a:r>
                    </a:p>
                    <a:p>
                      <a:pPr>
                        <a:buNone/>
                      </a:pPr>
                      <a:r>
                        <a:rPr lang="en-US" altLang="zh-CN"/>
                        <a:t>4700</a:t>
                      </a:r>
                    </a:p>
                  </a:txBody>
                  <a:tcPr>
                    <a:solidFill>
                      <a:schemeClr val="accent3">
                        <a:lumMod val="75000"/>
                      </a:schemeClr>
                    </a:solidFill>
                  </a:tcPr>
                </a:tc>
                <a:tc>
                  <a:txBody>
                    <a:bodyPr/>
                    <a:lstStyle/>
                    <a:p>
                      <a:pPr>
                        <a:buNone/>
                      </a:pPr>
                      <a:r>
                        <a:rPr lang="en-US" altLang="zh-CN"/>
                        <a:t>16.5</a:t>
                      </a:r>
                    </a:p>
                    <a:p>
                      <a:pPr>
                        <a:buNone/>
                      </a:pPr>
                      <a:r>
                        <a:rPr lang="en-US" altLang="zh-CN"/>
                        <a:t>16.5</a:t>
                      </a:r>
                    </a:p>
                    <a:p>
                      <a:pPr>
                        <a:buNone/>
                      </a:pPr>
                      <a:r>
                        <a:rPr lang="en-US" altLang="zh-CN"/>
                        <a:t>16.5</a:t>
                      </a:r>
                    </a:p>
                    <a:p>
                      <a:pPr>
                        <a:buNone/>
                      </a:pPr>
                      <a:r>
                        <a:rPr lang="en-US" altLang="zh-CN"/>
                        <a:t>16.5</a:t>
                      </a:r>
                    </a:p>
                  </a:txBody>
                  <a:tcPr>
                    <a:solidFill>
                      <a:schemeClr val="accent3">
                        <a:lumMod val="75000"/>
                      </a:schemeClr>
                    </a:solidFill>
                  </a:tcPr>
                </a:tc>
                <a:tc>
                  <a:txBody>
                    <a:bodyPr/>
                    <a:lstStyle/>
                    <a:p>
                      <a:pPr>
                        <a:buNone/>
                      </a:pPr>
                      <a:r>
                        <a:rPr lang="en-US" altLang="zh-CN"/>
                        <a:t>-4.00</a:t>
                      </a:r>
                    </a:p>
                    <a:p>
                      <a:pPr>
                        <a:buNone/>
                      </a:pPr>
                      <a:r>
                        <a:rPr lang="en-US" altLang="zh-CN"/>
                        <a:t>-5.00</a:t>
                      </a:r>
                    </a:p>
                    <a:p>
                      <a:pPr>
                        <a:buNone/>
                      </a:pPr>
                      <a:r>
                        <a:rPr lang="en-US" altLang="zh-CN"/>
                        <a:t>-6.00</a:t>
                      </a:r>
                    </a:p>
                    <a:p>
                      <a:pPr>
                        <a:buNone/>
                      </a:pPr>
                      <a:r>
                        <a:rPr lang="en-US" altLang="zh-CN"/>
                        <a:t>-7.00</a:t>
                      </a:r>
                    </a:p>
                  </a:txBody>
                  <a:tcPr>
                    <a:solidFill>
                      <a:schemeClr val="accent3">
                        <a:lumMod val="75000"/>
                      </a:schemeClr>
                    </a:solidFill>
                  </a:tcPr>
                </a:tc>
                <a:extLst>
                  <a:ext uri="{0D108BD9-81ED-4DB2-BD59-A6C34878D82A}">
                    <a16:rowId xmlns:a16="http://schemas.microsoft.com/office/drawing/2014/main" val="10002"/>
                  </a:ext>
                </a:extLst>
              </a:tr>
              <a:tr h="545465">
                <a:tc>
                  <a:txBody>
                    <a:bodyPr/>
                    <a:lstStyle/>
                    <a:p>
                      <a:pPr>
                        <a:buNone/>
                      </a:pPr>
                      <a:r>
                        <a:rPr lang="zh-CN" altLang="en-US" sz="1400"/>
                        <a:t>角膜高度较高</a:t>
                      </a:r>
                      <a:r>
                        <a:rPr lang="en-US" altLang="zh-CN" sz="1400"/>
                        <a:t>:</a:t>
                      </a:r>
                    </a:p>
                    <a:p>
                      <a:pPr>
                        <a:buNone/>
                      </a:pPr>
                      <a:r>
                        <a:rPr lang="en-US" altLang="zh-CN" sz="1400"/>
                        <a:t>-</a:t>
                      </a:r>
                      <a:r>
                        <a:rPr lang="zh-CN" altLang="en-US" sz="1400"/>
                        <a:t>角膜移植（高度）</a:t>
                      </a:r>
                    </a:p>
                  </a:txBody>
                  <a:tcPr>
                    <a:solidFill>
                      <a:schemeClr val="accent3">
                        <a:lumMod val="40000"/>
                        <a:lumOff val="60000"/>
                      </a:schemeClr>
                    </a:solidFill>
                  </a:tcPr>
                </a:tc>
                <a:tc>
                  <a:txBody>
                    <a:bodyPr/>
                    <a:lstStyle/>
                    <a:p>
                      <a:pPr>
                        <a:buNone/>
                      </a:pPr>
                      <a:r>
                        <a:rPr lang="zh-CN" altLang="en-US" sz="1800">
                          <a:sym typeface="+mn-ea"/>
                        </a:rPr>
                        <a:t>从矢高为</a:t>
                      </a:r>
                      <a:r>
                        <a:rPr lang="en-US" altLang="zh-CN" sz="1800">
                          <a:sym typeface="+mn-ea"/>
                        </a:rPr>
                        <a:t>4800</a:t>
                      </a:r>
                      <a:r>
                        <a:rPr lang="en-US" sz="1800" dirty="0">
                          <a:sym typeface="+mn-ea"/>
                        </a:rPr>
                        <a:t>µm</a:t>
                      </a:r>
                      <a:r>
                        <a:rPr lang="zh-CN" altLang="en-US" sz="1800" dirty="0">
                          <a:sym typeface="+mn-ea"/>
                        </a:rPr>
                        <a:t>开始</a:t>
                      </a:r>
                      <a:endParaRPr lang="zh-CN" altLang="en-US"/>
                    </a:p>
                  </a:txBody>
                  <a:tcPr>
                    <a:solidFill>
                      <a:schemeClr val="accent3">
                        <a:lumMod val="40000"/>
                        <a:lumOff val="60000"/>
                      </a:schemeClr>
                    </a:solidFill>
                  </a:tcPr>
                </a:tc>
                <a:tc>
                  <a:txBody>
                    <a:bodyPr/>
                    <a:lstStyle/>
                    <a:p>
                      <a:pPr>
                        <a:buNone/>
                      </a:pPr>
                      <a:r>
                        <a:rPr lang="en-US" altLang="zh-CN"/>
                        <a:t>4800</a:t>
                      </a:r>
                    </a:p>
                    <a:p>
                      <a:pPr>
                        <a:buNone/>
                      </a:pPr>
                      <a:r>
                        <a:rPr lang="en-US" altLang="zh-CN"/>
                        <a:t>4900</a:t>
                      </a:r>
                    </a:p>
                  </a:txBody>
                  <a:tcPr>
                    <a:solidFill>
                      <a:schemeClr val="accent3">
                        <a:lumMod val="40000"/>
                        <a:lumOff val="60000"/>
                      </a:schemeClr>
                    </a:solidFill>
                  </a:tcPr>
                </a:tc>
                <a:tc>
                  <a:txBody>
                    <a:bodyPr/>
                    <a:lstStyle/>
                    <a:p>
                      <a:pPr>
                        <a:buNone/>
                      </a:pPr>
                      <a:r>
                        <a:rPr lang="en-US" altLang="zh-CN"/>
                        <a:t>16.5</a:t>
                      </a:r>
                    </a:p>
                    <a:p>
                      <a:pPr>
                        <a:buNone/>
                      </a:pPr>
                      <a:r>
                        <a:rPr lang="en-US" altLang="zh-CN"/>
                        <a:t>16.5</a:t>
                      </a:r>
                    </a:p>
                  </a:txBody>
                  <a:tcPr>
                    <a:solidFill>
                      <a:schemeClr val="accent3">
                        <a:lumMod val="40000"/>
                        <a:lumOff val="60000"/>
                      </a:schemeClr>
                    </a:solidFill>
                  </a:tcPr>
                </a:tc>
                <a:tc>
                  <a:txBody>
                    <a:bodyPr/>
                    <a:lstStyle/>
                    <a:p>
                      <a:pPr>
                        <a:buNone/>
                      </a:pPr>
                      <a:r>
                        <a:rPr lang="en-US" altLang="zh-CN"/>
                        <a:t>-8.00</a:t>
                      </a:r>
                    </a:p>
                    <a:p>
                      <a:pPr>
                        <a:buNone/>
                      </a:pPr>
                      <a:r>
                        <a:rPr lang="en-US" altLang="zh-CN"/>
                        <a:t>-9.00</a:t>
                      </a:r>
                    </a:p>
                  </a:txBody>
                  <a:tcPr>
                    <a:solidFill>
                      <a:schemeClr val="accent3">
                        <a:lumMod val="40000"/>
                        <a:lumOff val="60000"/>
                      </a:schemeClr>
                    </a:solidFill>
                  </a:tcPr>
                </a:tc>
                <a:extLst>
                  <a:ext uri="{0D108BD9-81ED-4DB2-BD59-A6C34878D82A}">
                    <a16:rowId xmlns:a16="http://schemas.microsoft.com/office/drawing/2014/main" val="10003"/>
                  </a:ext>
                </a:extLst>
              </a:tr>
              <a:tr h="914400">
                <a:tc>
                  <a:txBody>
                    <a:bodyPr/>
                    <a:lstStyle/>
                    <a:p>
                      <a:pPr>
                        <a:buNone/>
                      </a:pPr>
                      <a:r>
                        <a:rPr lang="zh-CN" altLang="en-US" sz="1400"/>
                        <a:t>角膜高度过高</a:t>
                      </a:r>
                      <a:r>
                        <a:rPr lang="en-US" altLang="zh-CN" sz="1400"/>
                        <a:t>:</a:t>
                      </a:r>
                    </a:p>
                    <a:p>
                      <a:pPr>
                        <a:buNone/>
                      </a:pPr>
                      <a:r>
                        <a:rPr lang="en-US" altLang="zh-CN" sz="1400"/>
                        <a:t>-</a:t>
                      </a:r>
                      <a:r>
                        <a:rPr lang="zh-CN" altLang="en-US" sz="1400"/>
                        <a:t>膨隆角膜移植</a:t>
                      </a:r>
                      <a:endParaRPr lang="en-US" altLang="zh-CN" sz="1400"/>
                    </a:p>
                    <a:p>
                      <a:pPr>
                        <a:buNone/>
                      </a:pPr>
                      <a:r>
                        <a:rPr lang="en-US" altLang="zh-CN" sz="1400"/>
                        <a:t>-</a:t>
                      </a:r>
                      <a:r>
                        <a:rPr lang="zh-CN" altLang="en-US" sz="1400"/>
                        <a:t>球形角膜</a:t>
                      </a:r>
                    </a:p>
                  </a:txBody>
                  <a:tcPr>
                    <a:solidFill>
                      <a:schemeClr val="accent6">
                        <a:lumMod val="75000"/>
                      </a:schemeClr>
                    </a:solidFill>
                  </a:tcPr>
                </a:tc>
                <a:tc>
                  <a:txBody>
                    <a:bodyPr/>
                    <a:lstStyle/>
                    <a:p>
                      <a:pPr>
                        <a:buNone/>
                      </a:pPr>
                      <a:r>
                        <a:rPr lang="zh-CN" altLang="en-US" sz="1800" dirty="0">
                          <a:sym typeface="+mn-ea"/>
                        </a:rPr>
                        <a:t>仅在极端高度下选择</a:t>
                      </a:r>
                    </a:p>
                    <a:p>
                      <a:pPr>
                        <a:buNone/>
                      </a:pPr>
                      <a:endParaRPr lang="zh-CN" altLang="en-US"/>
                    </a:p>
                  </a:txBody>
                  <a:tcPr>
                    <a:solidFill>
                      <a:schemeClr val="accent6">
                        <a:lumMod val="75000"/>
                      </a:schemeClr>
                    </a:solidFill>
                  </a:tcPr>
                </a:tc>
                <a:tc>
                  <a:txBody>
                    <a:bodyPr/>
                    <a:lstStyle/>
                    <a:p>
                      <a:pPr>
                        <a:buNone/>
                      </a:pPr>
                      <a:r>
                        <a:rPr lang="en-US" altLang="zh-CN"/>
                        <a:t>5100</a:t>
                      </a:r>
                    </a:p>
                    <a:p>
                      <a:pPr>
                        <a:buNone/>
                      </a:pPr>
                      <a:r>
                        <a:rPr lang="en-US" altLang="zh-CN"/>
                        <a:t>5300</a:t>
                      </a:r>
                    </a:p>
                    <a:p>
                      <a:pPr>
                        <a:buNone/>
                      </a:pPr>
                      <a:r>
                        <a:rPr lang="en-US" altLang="zh-CN"/>
                        <a:t>5600</a:t>
                      </a:r>
                    </a:p>
                  </a:txBody>
                  <a:tcPr>
                    <a:solidFill>
                      <a:schemeClr val="accent6">
                        <a:lumMod val="75000"/>
                      </a:schemeClr>
                    </a:solidFill>
                  </a:tcPr>
                </a:tc>
                <a:tc>
                  <a:txBody>
                    <a:bodyPr/>
                    <a:lstStyle/>
                    <a:p>
                      <a:pPr>
                        <a:buNone/>
                      </a:pPr>
                      <a:r>
                        <a:rPr lang="en-US" altLang="zh-CN"/>
                        <a:t>16.5</a:t>
                      </a:r>
                    </a:p>
                    <a:p>
                      <a:pPr>
                        <a:buNone/>
                      </a:pPr>
                      <a:r>
                        <a:rPr lang="en-US" altLang="zh-CN"/>
                        <a:t>16.5</a:t>
                      </a:r>
                    </a:p>
                    <a:p>
                      <a:pPr>
                        <a:buNone/>
                      </a:pPr>
                      <a:r>
                        <a:rPr lang="en-US" altLang="zh-CN"/>
                        <a:t>16.5</a:t>
                      </a:r>
                    </a:p>
                  </a:txBody>
                  <a:tcPr>
                    <a:solidFill>
                      <a:schemeClr val="accent6">
                        <a:lumMod val="75000"/>
                      </a:schemeClr>
                    </a:solidFill>
                  </a:tcPr>
                </a:tc>
                <a:tc>
                  <a:txBody>
                    <a:bodyPr/>
                    <a:lstStyle/>
                    <a:p>
                      <a:pPr>
                        <a:buNone/>
                      </a:pPr>
                      <a:r>
                        <a:rPr lang="en-US" altLang="zh-CN"/>
                        <a:t>-11.00</a:t>
                      </a:r>
                    </a:p>
                    <a:p>
                      <a:pPr>
                        <a:buNone/>
                      </a:pPr>
                      <a:r>
                        <a:rPr lang="en-US" altLang="zh-CN"/>
                        <a:t>-13.00</a:t>
                      </a:r>
                    </a:p>
                    <a:p>
                      <a:pPr>
                        <a:buNone/>
                      </a:pPr>
                      <a:r>
                        <a:rPr lang="en-US" altLang="zh-CN"/>
                        <a:t>-16.00</a:t>
                      </a:r>
                    </a:p>
                  </a:txBody>
                  <a:tcPr>
                    <a:solidFill>
                      <a:schemeClr val="accent6">
                        <a:lumMod val="75000"/>
                      </a:schemeClr>
                    </a:solidFill>
                  </a:tcPr>
                </a:tc>
                <a:extLst>
                  <a:ext uri="{0D108BD9-81ED-4DB2-BD59-A6C34878D82A}">
                    <a16:rowId xmlns:a16="http://schemas.microsoft.com/office/drawing/2014/main" val="10004"/>
                  </a:ext>
                </a:extLst>
              </a:tr>
            </a:tbl>
          </a:graphicData>
        </a:graphic>
      </p:graphicFrame>
      <p:sp>
        <p:nvSpPr>
          <p:cNvPr id="3" name="矩形 2"/>
          <p:cNvSpPr/>
          <p:nvPr/>
        </p:nvSpPr>
        <p:spPr>
          <a:xfrm>
            <a:off x="4356100" y="2493010"/>
            <a:ext cx="1871980" cy="417639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a:t>
            </a:r>
            <a:r>
              <a:rPr lang="en-GB" dirty="0"/>
              <a:t>:</a:t>
            </a:r>
            <a:r>
              <a:rPr lang="zh-CN" altLang="en-US" dirty="0">
                <a:solidFill>
                  <a:srgbClr val="FFFF00"/>
                </a:solidFill>
              </a:rPr>
              <a:t>诊断性验配</a:t>
            </a:r>
            <a:endParaRPr lang="en-GB" dirty="0">
              <a:solidFill>
                <a:srgbClr val="FFFF00"/>
              </a:solidFill>
            </a:endParaRPr>
          </a:p>
        </p:txBody>
      </p:sp>
      <p:graphicFrame>
        <p:nvGraphicFramePr>
          <p:cNvPr id="2" name="表格 1"/>
          <p:cNvGraphicFramePr/>
          <p:nvPr>
            <p:custDataLst>
              <p:tags r:id="rId1"/>
            </p:custDataLst>
          </p:nvPr>
        </p:nvGraphicFramePr>
        <p:xfrm>
          <a:off x="621665" y="871220"/>
          <a:ext cx="8620760" cy="5788025"/>
        </p:xfrm>
        <a:graphic>
          <a:graphicData uri="http://schemas.openxmlformats.org/drawingml/2006/table">
            <a:tbl>
              <a:tblPr firstRow="1" bandRow="1">
                <a:tableStyleId>{5C22544A-7EE6-4342-B048-85BDC9FD1C3A}</a:tableStyleId>
              </a:tblPr>
              <a:tblGrid>
                <a:gridCol w="2282825">
                  <a:extLst>
                    <a:ext uri="{9D8B030D-6E8A-4147-A177-3AD203B41FA5}">
                      <a16:colId xmlns:a16="http://schemas.microsoft.com/office/drawing/2014/main" val="20000"/>
                    </a:ext>
                  </a:extLst>
                </a:gridCol>
                <a:gridCol w="1490980">
                  <a:extLst>
                    <a:ext uri="{9D8B030D-6E8A-4147-A177-3AD203B41FA5}">
                      <a16:colId xmlns:a16="http://schemas.microsoft.com/office/drawing/2014/main" val="20001"/>
                    </a:ext>
                  </a:extLst>
                </a:gridCol>
                <a:gridCol w="1786890">
                  <a:extLst>
                    <a:ext uri="{9D8B030D-6E8A-4147-A177-3AD203B41FA5}">
                      <a16:colId xmlns:a16="http://schemas.microsoft.com/office/drawing/2014/main" val="20002"/>
                    </a:ext>
                  </a:extLst>
                </a:gridCol>
                <a:gridCol w="1723390">
                  <a:extLst>
                    <a:ext uri="{9D8B030D-6E8A-4147-A177-3AD203B41FA5}">
                      <a16:colId xmlns:a16="http://schemas.microsoft.com/office/drawing/2014/main" val="20003"/>
                    </a:ext>
                  </a:extLst>
                </a:gridCol>
                <a:gridCol w="1336675">
                  <a:extLst>
                    <a:ext uri="{9D8B030D-6E8A-4147-A177-3AD203B41FA5}">
                      <a16:colId xmlns:a16="http://schemas.microsoft.com/office/drawing/2014/main" val="20004"/>
                    </a:ext>
                  </a:extLst>
                </a:gridCol>
              </a:tblGrid>
              <a:tr h="1581785">
                <a:tc>
                  <a:txBody>
                    <a:bodyPr/>
                    <a:lstStyle/>
                    <a:p>
                      <a:pPr>
                        <a:buNone/>
                      </a:pPr>
                      <a:r>
                        <a:rPr lang="zh-CN" altLang="en-US" sz="1400"/>
                        <a:t>鉴别角膜形态</a:t>
                      </a:r>
                    </a:p>
                  </a:txBody>
                  <a:tcPr>
                    <a:solidFill>
                      <a:schemeClr val="accent2">
                        <a:lumMod val="75000"/>
                      </a:schemeClr>
                    </a:solidFill>
                  </a:tcPr>
                </a:tc>
                <a:tc>
                  <a:txBody>
                    <a:bodyPr/>
                    <a:lstStyle/>
                    <a:p>
                      <a:pPr>
                        <a:buNone/>
                      </a:pPr>
                      <a:r>
                        <a:rPr lang="zh-CN" altLang="en-US"/>
                        <a:t>基于角膜形态选择初步的矢高为下列参数的</a:t>
                      </a:r>
                      <a:r>
                        <a:rPr lang="en-US" altLang="zh-CN"/>
                        <a:t>ICD</a:t>
                      </a:r>
                      <a:r>
                        <a:rPr lang="en-US" altLang="zh-CN" baseline="30000"/>
                        <a:t>TM</a:t>
                      </a:r>
                      <a:r>
                        <a:rPr lang="zh-CN" altLang="en-US"/>
                        <a:t>试戴片</a:t>
                      </a:r>
                    </a:p>
                  </a:txBody>
                  <a:tcPr>
                    <a:solidFill>
                      <a:schemeClr val="accent2">
                        <a:lumMod val="75000"/>
                      </a:schemeClr>
                    </a:solidFill>
                  </a:tcPr>
                </a:tc>
                <a:tc>
                  <a:txBody>
                    <a:bodyPr/>
                    <a:lstStyle/>
                    <a:p>
                      <a:pPr>
                        <a:buNone/>
                      </a:pPr>
                      <a:r>
                        <a:rPr lang="zh-CN" altLang="en-US"/>
                        <a:t>弦长为</a:t>
                      </a:r>
                      <a:r>
                        <a:rPr lang="en-US" altLang="zh-CN"/>
                        <a:t>15mm</a:t>
                      </a:r>
                      <a:r>
                        <a:rPr lang="zh-CN" altLang="en-US"/>
                        <a:t>处的矢高</a:t>
                      </a:r>
                    </a:p>
                  </a:txBody>
                  <a:tcPr>
                    <a:solidFill>
                      <a:schemeClr val="accent2">
                        <a:lumMod val="75000"/>
                      </a:schemeClr>
                    </a:solidFill>
                  </a:tcPr>
                </a:tc>
                <a:tc>
                  <a:txBody>
                    <a:bodyPr/>
                    <a:lstStyle/>
                    <a:p>
                      <a:pPr>
                        <a:buNone/>
                      </a:pPr>
                      <a:r>
                        <a:rPr lang="zh-CN" altLang="en-US"/>
                        <a:t>直径</a:t>
                      </a:r>
                    </a:p>
                  </a:txBody>
                  <a:tcPr>
                    <a:solidFill>
                      <a:schemeClr val="accent2">
                        <a:lumMod val="75000"/>
                      </a:schemeClr>
                    </a:solidFill>
                  </a:tcPr>
                </a:tc>
                <a:tc>
                  <a:txBody>
                    <a:bodyPr/>
                    <a:lstStyle/>
                    <a:p>
                      <a:pPr>
                        <a:buNone/>
                      </a:pPr>
                      <a:r>
                        <a:rPr lang="zh-CN" altLang="en-US"/>
                        <a:t>屈光度</a:t>
                      </a:r>
                    </a:p>
                  </a:txBody>
                  <a:tcPr>
                    <a:solidFill>
                      <a:schemeClr val="accent2">
                        <a:lumMod val="75000"/>
                      </a:schemeClr>
                    </a:solidFill>
                  </a:tcPr>
                </a:tc>
                <a:extLst>
                  <a:ext uri="{0D108BD9-81ED-4DB2-BD59-A6C34878D82A}">
                    <a16:rowId xmlns:a16="http://schemas.microsoft.com/office/drawing/2014/main" val="10000"/>
                  </a:ext>
                </a:extLst>
              </a:tr>
              <a:tr h="1463040">
                <a:tc>
                  <a:txBody>
                    <a:bodyPr/>
                    <a:lstStyle/>
                    <a:p>
                      <a:pPr>
                        <a:buNone/>
                      </a:pPr>
                      <a:r>
                        <a:rPr lang="zh-CN" altLang="en-US" sz="1400"/>
                        <a:t>角膜高度</a:t>
                      </a:r>
                      <a:r>
                        <a:rPr lang="zh-CN" altLang="en-US" sz="1400">
                          <a:sym typeface="+mn-ea"/>
                        </a:rPr>
                        <a:t>正常</a:t>
                      </a:r>
                      <a:r>
                        <a:rPr lang="zh-CN" altLang="en-US" sz="1400"/>
                        <a:t>：</a:t>
                      </a:r>
                    </a:p>
                    <a:p>
                      <a:pPr>
                        <a:buNone/>
                      </a:pPr>
                      <a:r>
                        <a:rPr lang="en-US" altLang="zh-CN" sz="1400"/>
                        <a:t>-</a:t>
                      </a:r>
                      <a:r>
                        <a:rPr lang="zh-CN" altLang="en-US" sz="1400"/>
                        <a:t>正常形态</a:t>
                      </a:r>
                    </a:p>
                    <a:p>
                      <a:pPr>
                        <a:buNone/>
                      </a:pPr>
                      <a:r>
                        <a:rPr lang="en-US" altLang="zh-CN" sz="1400"/>
                        <a:t>-</a:t>
                      </a:r>
                      <a:r>
                        <a:rPr lang="zh-CN" altLang="en-US" sz="1400"/>
                        <a:t>中等的平坦</a:t>
                      </a:r>
                      <a:r>
                        <a:rPr lang="en-US" altLang="zh-CN" sz="1400"/>
                        <a:t>K</a:t>
                      </a:r>
                      <a:r>
                        <a:rPr lang="zh-CN" altLang="en-US" sz="1400"/>
                        <a:t>值</a:t>
                      </a:r>
                    </a:p>
                    <a:p>
                      <a:pPr>
                        <a:buNone/>
                      </a:pPr>
                      <a:r>
                        <a:rPr lang="en-US" altLang="zh-CN" sz="1400"/>
                        <a:t>-</a:t>
                      </a:r>
                      <a:r>
                        <a:rPr lang="zh-CN" altLang="en-US" sz="1400"/>
                        <a:t>眼表疾病</a:t>
                      </a:r>
                    </a:p>
                    <a:p>
                      <a:pPr>
                        <a:buNone/>
                      </a:pPr>
                      <a:r>
                        <a:rPr lang="en-US" altLang="zh-CN" sz="1400"/>
                        <a:t>-</a:t>
                      </a:r>
                      <a:r>
                        <a:rPr lang="zh-CN" altLang="en-US" sz="1400"/>
                        <a:t>屈光术后</a:t>
                      </a:r>
                    </a:p>
                  </a:txBody>
                  <a:tcPr>
                    <a:solidFill>
                      <a:schemeClr val="accent5">
                        <a:lumMod val="40000"/>
                        <a:lumOff val="60000"/>
                      </a:schemeClr>
                    </a:solidFill>
                  </a:tcPr>
                </a:tc>
                <a:tc>
                  <a:txBody>
                    <a:bodyPr/>
                    <a:lstStyle/>
                    <a:p>
                      <a:pPr>
                        <a:buNone/>
                      </a:pPr>
                      <a:r>
                        <a:rPr lang="zh-CN" altLang="en-US"/>
                        <a:t>从矢高为</a:t>
                      </a:r>
                      <a:r>
                        <a:rPr lang="en-US" altLang="zh-CN"/>
                        <a:t>4200</a:t>
                      </a:r>
                      <a:r>
                        <a:rPr lang="en-US" sz="1800" dirty="0">
                          <a:sym typeface="+mn-ea"/>
                        </a:rPr>
                        <a:t>µm</a:t>
                      </a:r>
                      <a:r>
                        <a:rPr lang="zh-CN" altLang="en-US" sz="1800" dirty="0">
                          <a:sym typeface="+mn-ea"/>
                        </a:rPr>
                        <a:t>开始</a:t>
                      </a:r>
                    </a:p>
                  </a:txBody>
                  <a:tcPr>
                    <a:solidFill>
                      <a:schemeClr val="accent5">
                        <a:lumMod val="40000"/>
                        <a:lumOff val="60000"/>
                      </a:schemeClr>
                    </a:solidFill>
                  </a:tcPr>
                </a:tc>
                <a:tc>
                  <a:txBody>
                    <a:bodyPr/>
                    <a:lstStyle/>
                    <a:p>
                      <a:pPr>
                        <a:buNone/>
                      </a:pPr>
                      <a:r>
                        <a:rPr lang="en-US" altLang="zh-CN"/>
                        <a:t>3900</a:t>
                      </a:r>
                      <a:r>
                        <a:rPr lang="en-US" sz="1800" dirty="0">
                          <a:sym typeface="+mn-ea"/>
                        </a:rPr>
                        <a:t>µm</a:t>
                      </a:r>
                    </a:p>
                    <a:p>
                      <a:pPr>
                        <a:buNone/>
                      </a:pPr>
                      <a:r>
                        <a:rPr lang="en-US" altLang="zh-CN"/>
                        <a:t>4000</a:t>
                      </a:r>
                    </a:p>
                    <a:p>
                      <a:pPr>
                        <a:buNone/>
                      </a:pPr>
                      <a:r>
                        <a:rPr lang="en-US" altLang="zh-CN"/>
                        <a:t>4100</a:t>
                      </a:r>
                    </a:p>
                    <a:p>
                      <a:pPr>
                        <a:buNone/>
                      </a:pPr>
                      <a:r>
                        <a:rPr lang="en-US" altLang="zh-CN"/>
                        <a:t>4200</a:t>
                      </a:r>
                    </a:p>
                    <a:p>
                      <a:pPr>
                        <a:buNone/>
                      </a:pPr>
                      <a:r>
                        <a:rPr lang="en-US" altLang="zh-CN"/>
                        <a:t>4300</a:t>
                      </a:r>
                    </a:p>
                  </a:txBody>
                  <a:tcPr>
                    <a:solidFill>
                      <a:schemeClr val="accent5">
                        <a:lumMod val="40000"/>
                        <a:lumOff val="60000"/>
                      </a:schemeClr>
                    </a:solidFill>
                  </a:tcPr>
                </a:tc>
                <a:tc>
                  <a:txBody>
                    <a:bodyPr/>
                    <a:lstStyle/>
                    <a:p>
                      <a:pPr>
                        <a:buNone/>
                      </a:pPr>
                      <a:r>
                        <a:rPr lang="en-US" altLang="zh-CN"/>
                        <a:t>16.5</a:t>
                      </a:r>
                    </a:p>
                    <a:p>
                      <a:pPr>
                        <a:buNone/>
                      </a:pPr>
                      <a:r>
                        <a:rPr lang="en-US" altLang="zh-CN"/>
                        <a:t>16.5</a:t>
                      </a:r>
                    </a:p>
                    <a:p>
                      <a:pPr>
                        <a:buNone/>
                      </a:pPr>
                      <a:r>
                        <a:rPr lang="en-US" altLang="zh-CN"/>
                        <a:t>16.5</a:t>
                      </a:r>
                    </a:p>
                    <a:p>
                      <a:pPr>
                        <a:buNone/>
                      </a:pPr>
                      <a:r>
                        <a:rPr lang="en-US" altLang="zh-CN"/>
                        <a:t>16.5</a:t>
                      </a:r>
                    </a:p>
                    <a:p>
                      <a:pPr>
                        <a:buNone/>
                      </a:pPr>
                      <a:r>
                        <a:rPr lang="en-US" altLang="zh-CN"/>
                        <a:t>16.5</a:t>
                      </a:r>
                    </a:p>
                  </a:txBody>
                  <a:tcPr>
                    <a:solidFill>
                      <a:schemeClr val="accent5">
                        <a:lumMod val="40000"/>
                        <a:lumOff val="60000"/>
                      </a:schemeClr>
                    </a:solidFill>
                  </a:tcPr>
                </a:tc>
                <a:tc>
                  <a:txBody>
                    <a:bodyPr/>
                    <a:lstStyle/>
                    <a:p>
                      <a:pPr>
                        <a:buNone/>
                      </a:pPr>
                      <a:r>
                        <a:rPr lang="en-US" altLang="zh-CN"/>
                        <a:t>+1.00</a:t>
                      </a:r>
                    </a:p>
                    <a:p>
                      <a:pPr>
                        <a:buNone/>
                      </a:pPr>
                      <a:r>
                        <a:rPr lang="zh-CN" altLang="en-US"/>
                        <a:t>平光</a:t>
                      </a:r>
                    </a:p>
                    <a:p>
                      <a:pPr>
                        <a:buNone/>
                      </a:pPr>
                      <a:r>
                        <a:rPr lang="en-US" altLang="zh-CN"/>
                        <a:t>-1.00</a:t>
                      </a:r>
                    </a:p>
                    <a:p>
                      <a:pPr>
                        <a:buNone/>
                      </a:pPr>
                      <a:r>
                        <a:rPr lang="en-US" altLang="zh-CN"/>
                        <a:t>-2.00</a:t>
                      </a:r>
                    </a:p>
                    <a:p>
                      <a:pPr>
                        <a:buNone/>
                      </a:pPr>
                      <a:r>
                        <a:rPr lang="en-US" altLang="zh-CN"/>
                        <a:t>-3.00</a:t>
                      </a:r>
                    </a:p>
                  </a:txBody>
                  <a:tcPr>
                    <a:solidFill>
                      <a:schemeClr val="accent5">
                        <a:lumMod val="40000"/>
                        <a:lumOff val="60000"/>
                      </a:schemeClr>
                    </a:solidFill>
                  </a:tcPr>
                </a:tc>
                <a:extLst>
                  <a:ext uri="{0D108BD9-81ED-4DB2-BD59-A6C34878D82A}">
                    <a16:rowId xmlns:a16="http://schemas.microsoft.com/office/drawing/2014/main" val="10001"/>
                  </a:ext>
                </a:extLst>
              </a:tr>
              <a:tr h="1188720">
                <a:tc>
                  <a:txBody>
                    <a:bodyPr/>
                    <a:lstStyle/>
                    <a:p>
                      <a:pPr>
                        <a:buNone/>
                      </a:pPr>
                      <a:r>
                        <a:rPr lang="zh-CN" altLang="en-US" sz="1400"/>
                        <a:t>角膜高度</a:t>
                      </a:r>
                      <a:r>
                        <a:rPr lang="zh-CN" altLang="en-US" sz="1400">
                          <a:sym typeface="+mn-ea"/>
                        </a:rPr>
                        <a:t>中等：</a:t>
                      </a:r>
                      <a:endParaRPr lang="zh-CN" altLang="en-US" sz="1400"/>
                    </a:p>
                    <a:p>
                      <a:pPr>
                        <a:buNone/>
                      </a:pPr>
                      <a:r>
                        <a:rPr lang="en-US" altLang="zh-CN" sz="1400"/>
                        <a:t>-</a:t>
                      </a:r>
                      <a:r>
                        <a:rPr lang="zh-CN" altLang="en-US" sz="1400"/>
                        <a:t>圆锥角膜</a:t>
                      </a:r>
                    </a:p>
                    <a:p>
                      <a:pPr>
                        <a:buNone/>
                      </a:pPr>
                      <a:r>
                        <a:rPr lang="en-US" altLang="zh-CN" sz="1400"/>
                        <a:t>-</a:t>
                      </a:r>
                      <a:r>
                        <a:rPr lang="zh-CN" altLang="en-US" sz="1400"/>
                        <a:t>透明性边缘性角膜变形</a:t>
                      </a:r>
                    </a:p>
                    <a:p>
                      <a:pPr>
                        <a:buNone/>
                      </a:pPr>
                      <a:r>
                        <a:rPr lang="en-US" altLang="zh-CN" sz="1400"/>
                        <a:t>-</a:t>
                      </a:r>
                      <a:r>
                        <a:rPr lang="zh-CN" altLang="en-US" sz="1400"/>
                        <a:t>角膜移植（低度）</a:t>
                      </a:r>
                    </a:p>
                  </a:txBody>
                  <a:tcPr>
                    <a:solidFill>
                      <a:schemeClr val="accent3">
                        <a:lumMod val="75000"/>
                      </a:schemeClr>
                    </a:solidFill>
                  </a:tcPr>
                </a:tc>
                <a:tc>
                  <a:txBody>
                    <a:bodyPr/>
                    <a:lstStyle/>
                    <a:p>
                      <a:pPr>
                        <a:buNone/>
                      </a:pPr>
                      <a:r>
                        <a:rPr lang="zh-CN" altLang="en-US" sz="1800">
                          <a:sym typeface="+mn-ea"/>
                        </a:rPr>
                        <a:t>从矢高为</a:t>
                      </a:r>
                      <a:r>
                        <a:rPr lang="en-US" altLang="zh-CN" sz="1800">
                          <a:sym typeface="+mn-ea"/>
                        </a:rPr>
                        <a:t>4500</a:t>
                      </a:r>
                      <a:r>
                        <a:rPr lang="en-US" sz="1800" dirty="0">
                          <a:sym typeface="+mn-ea"/>
                        </a:rPr>
                        <a:t>µm</a:t>
                      </a:r>
                      <a:r>
                        <a:rPr lang="zh-CN" altLang="en-US" sz="1800" dirty="0">
                          <a:sym typeface="+mn-ea"/>
                        </a:rPr>
                        <a:t>开始</a:t>
                      </a:r>
                    </a:p>
                    <a:p>
                      <a:pPr>
                        <a:buNone/>
                      </a:pPr>
                      <a:endParaRPr lang="zh-CN" altLang="en-US"/>
                    </a:p>
                  </a:txBody>
                  <a:tcPr>
                    <a:solidFill>
                      <a:schemeClr val="accent3">
                        <a:lumMod val="75000"/>
                      </a:schemeClr>
                    </a:solidFill>
                  </a:tcPr>
                </a:tc>
                <a:tc>
                  <a:txBody>
                    <a:bodyPr/>
                    <a:lstStyle/>
                    <a:p>
                      <a:pPr>
                        <a:buNone/>
                      </a:pPr>
                      <a:r>
                        <a:rPr lang="en-US" altLang="zh-CN"/>
                        <a:t>4400</a:t>
                      </a:r>
                    </a:p>
                    <a:p>
                      <a:pPr>
                        <a:buNone/>
                      </a:pPr>
                      <a:r>
                        <a:rPr lang="en-US" altLang="zh-CN"/>
                        <a:t>4500</a:t>
                      </a:r>
                    </a:p>
                    <a:p>
                      <a:pPr>
                        <a:buNone/>
                      </a:pPr>
                      <a:r>
                        <a:rPr lang="en-US" altLang="zh-CN"/>
                        <a:t>4600</a:t>
                      </a:r>
                    </a:p>
                    <a:p>
                      <a:pPr>
                        <a:buNone/>
                      </a:pPr>
                      <a:r>
                        <a:rPr lang="en-US" altLang="zh-CN"/>
                        <a:t>4700</a:t>
                      </a:r>
                    </a:p>
                  </a:txBody>
                  <a:tcPr>
                    <a:solidFill>
                      <a:schemeClr val="accent3">
                        <a:lumMod val="75000"/>
                      </a:schemeClr>
                    </a:solidFill>
                  </a:tcPr>
                </a:tc>
                <a:tc>
                  <a:txBody>
                    <a:bodyPr/>
                    <a:lstStyle/>
                    <a:p>
                      <a:pPr>
                        <a:buNone/>
                      </a:pPr>
                      <a:r>
                        <a:rPr lang="en-US" altLang="zh-CN"/>
                        <a:t>16.5</a:t>
                      </a:r>
                    </a:p>
                    <a:p>
                      <a:pPr>
                        <a:buNone/>
                      </a:pPr>
                      <a:r>
                        <a:rPr lang="en-US" altLang="zh-CN"/>
                        <a:t>16.5</a:t>
                      </a:r>
                    </a:p>
                    <a:p>
                      <a:pPr>
                        <a:buNone/>
                      </a:pPr>
                      <a:r>
                        <a:rPr lang="en-US" altLang="zh-CN"/>
                        <a:t>16.5</a:t>
                      </a:r>
                    </a:p>
                    <a:p>
                      <a:pPr>
                        <a:buNone/>
                      </a:pPr>
                      <a:r>
                        <a:rPr lang="en-US" altLang="zh-CN"/>
                        <a:t>16.5</a:t>
                      </a:r>
                    </a:p>
                  </a:txBody>
                  <a:tcPr>
                    <a:solidFill>
                      <a:schemeClr val="accent3">
                        <a:lumMod val="75000"/>
                      </a:schemeClr>
                    </a:solidFill>
                  </a:tcPr>
                </a:tc>
                <a:tc>
                  <a:txBody>
                    <a:bodyPr/>
                    <a:lstStyle/>
                    <a:p>
                      <a:pPr>
                        <a:buNone/>
                      </a:pPr>
                      <a:r>
                        <a:rPr lang="en-US" altLang="zh-CN"/>
                        <a:t>-4.00</a:t>
                      </a:r>
                    </a:p>
                    <a:p>
                      <a:pPr>
                        <a:buNone/>
                      </a:pPr>
                      <a:r>
                        <a:rPr lang="en-US" altLang="zh-CN"/>
                        <a:t>-5.00</a:t>
                      </a:r>
                    </a:p>
                    <a:p>
                      <a:pPr>
                        <a:buNone/>
                      </a:pPr>
                      <a:r>
                        <a:rPr lang="en-US" altLang="zh-CN"/>
                        <a:t>-6.00</a:t>
                      </a:r>
                    </a:p>
                    <a:p>
                      <a:pPr>
                        <a:buNone/>
                      </a:pPr>
                      <a:r>
                        <a:rPr lang="en-US" altLang="zh-CN"/>
                        <a:t>-7.00</a:t>
                      </a:r>
                    </a:p>
                  </a:txBody>
                  <a:tcPr>
                    <a:solidFill>
                      <a:schemeClr val="accent3">
                        <a:lumMod val="75000"/>
                      </a:schemeClr>
                    </a:solidFill>
                  </a:tcPr>
                </a:tc>
                <a:extLst>
                  <a:ext uri="{0D108BD9-81ED-4DB2-BD59-A6C34878D82A}">
                    <a16:rowId xmlns:a16="http://schemas.microsoft.com/office/drawing/2014/main" val="10002"/>
                  </a:ext>
                </a:extLst>
              </a:tr>
              <a:tr h="545465">
                <a:tc>
                  <a:txBody>
                    <a:bodyPr/>
                    <a:lstStyle/>
                    <a:p>
                      <a:pPr>
                        <a:buNone/>
                      </a:pPr>
                      <a:r>
                        <a:rPr lang="zh-CN" altLang="en-US" sz="1400"/>
                        <a:t>角膜高度较高</a:t>
                      </a:r>
                      <a:r>
                        <a:rPr lang="en-US" altLang="zh-CN" sz="1400"/>
                        <a:t>:</a:t>
                      </a:r>
                    </a:p>
                    <a:p>
                      <a:pPr>
                        <a:buNone/>
                      </a:pPr>
                      <a:r>
                        <a:rPr lang="en-US" altLang="zh-CN" sz="1400"/>
                        <a:t>-</a:t>
                      </a:r>
                      <a:r>
                        <a:rPr lang="zh-CN" altLang="en-US" sz="1400"/>
                        <a:t>角膜移植（高度）</a:t>
                      </a:r>
                    </a:p>
                  </a:txBody>
                  <a:tcPr>
                    <a:solidFill>
                      <a:schemeClr val="accent3">
                        <a:lumMod val="40000"/>
                        <a:lumOff val="60000"/>
                      </a:schemeClr>
                    </a:solidFill>
                  </a:tcPr>
                </a:tc>
                <a:tc>
                  <a:txBody>
                    <a:bodyPr/>
                    <a:lstStyle/>
                    <a:p>
                      <a:pPr>
                        <a:buNone/>
                      </a:pPr>
                      <a:r>
                        <a:rPr lang="zh-CN" altLang="en-US" sz="1800">
                          <a:sym typeface="+mn-ea"/>
                        </a:rPr>
                        <a:t>从矢高为</a:t>
                      </a:r>
                      <a:r>
                        <a:rPr lang="en-US" altLang="zh-CN" sz="1800">
                          <a:sym typeface="+mn-ea"/>
                        </a:rPr>
                        <a:t>4800</a:t>
                      </a:r>
                      <a:r>
                        <a:rPr lang="en-US" sz="1800" dirty="0">
                          <a:sym typeface="+mn-ea"/>
                        </a:rPr>
                        <a:t>µm</a:t>
                      </a:r>
                      <a:r>
                        <a:rPr lang="zh-CN" altLang="en-US" sz="1800" dirty="0">
                          <a:sym typeface="+mn-ea"/>
                        </a:rPr>
                        <a:t>开始</a:t>
                      </a:r>
                      <a:endParaRPr lang="zh-CN" altLang="en-US"/>
                    </a:p>
                  </a:txBody>
                  <a:tcPr>
                    <a:solidFill>
                      <a:schemeClr val="accent3">
                        <a:lumMod val="40000"/>
                        <a:lumOff val="60000"/>
                      </a:schemeClr>
                    </a:solidFill>
                  </a:tcPr>
                </a:tc>
                <a:tc>
                  <a:txBody>
                    <a:bodyPr/>
                    <a:lstStyle/>
                    <a:p>
                      <a:pPr>
                        <a:buNone/>
                      </a:pPr>
                      <a:r>
                        <a:rPr lang="en-US" altLang="zh-CN"/>
                        <a:t>4800</a:t>
                      </a:r>
                    </a:p>
                    <a:p>
                      <a:pPr>
                        <a:buNone/>
                      </a:pPr>
                      <a:r>
                        <a:rPr lang="en-US" altLang="zh-CN"/>
                        <a:t>4900</a:t>
                      </a:r>
                    </a:p>
                  </a:txBody>
                  <a:tcPr>
                    <a:solidFill>
                      <a:schemeClr val="accent3">
                        <a:lumMod val="40000"/>
                        <a:lumOff val="60000"/>
                      </a:schemeClr>
                    </a:solidFill>
                  </a:tcPr>
                </a:tc>
                <a:tc>
                  <a:txBody>
                    <a:bodyPr/>
                    <a:lstStyle/>
                    <a:p>
                      <a:pPr>
                        <a:buNone/>
                      </a:pPr>
                      <a:r>
                        <a:rPr lang="en-US" altLang="zh-CN"/>
                        <a:t>16.5</a:t>
                      </a:r>
                    </a:p>
                    <a:p>
                      <a:pPr>
                        <a:buNone/>
                      </a:pPr>
                      <a:r>
                        <a:rPr lang="en-US" altLang="zh-CN"/>
                        <a:t>16.5</a:t>
                      </a:r>
                    </a:p>
                  </a:txBody>
                  <a:tcPr>
                    <a:solidFill>
                      <a:schemeClr val="accent3">
                        <a:lumMod val="40000"/>
                        <a:lumOff val="60000"/>
                      </a:schemeClr>
                    </a:solidFill>
                  </a:tcPr>
                </a:tc>
                <a:tc>
                  <a:txBody>
                    <a:bodyPr/>
                    <a:lstStyle/>
                    <a:p>
                      <a:pPr>
                        <a:buNone/>
                      </a:pPr>
                      <a:r>
                        <a:rPr lang="en-US" altLang="zh-CN"/>
                        <a:t>-8.00</a:t>
                      </a:r>
                    </a:p>
                    <a:p>
                      <a:pPr>
                        <a:buNone/>
                      </a:pPr>
                      <a:r>
                        <a:rPr lang="en-US" altLang="zh-CN"/>
                        <a:t>-9.00</a:t>
                      </a:r>
                    </a:p>
                  </a:txBody>
                  <a:tcPr>
                    <a:solidFill>
                      <a:schemeClr val="accent3">
                        <a:lumMod val="40000"/>
                        <a:lumOff val="60000"/>
                      </a:schemeClr>
                    </a:solidFill>
                  </a:tcPr>
                </a:tc>
                <a:extLst>
                  <a:ext uri="{0D108BD9-81ED-4DB2-BD59-A6C34878D82A}">
                    <a16:rowId xmlns:a16="http://schemas.microsoft.com/office/drawing/2014/main" val="10003"/>
                  </a:ext>
                </a:extLst>
              </a:tr>
              <a:tr h="914400">
                <a:tc>
                  <a:txBody>
                    <a:bodyPr/>
                    <a:lstStyle/>
                    <a:p>
                      <a:pPr>
                        <a:buNone/>
                      </a:pPr>
                      <a:r>
                        <a:rPr lang="zh-CN" altLang="en-US" sz="1400"/>
                        <a:t>角膜高度过高</a:t>
                      </a:r>
                      <a:r>
                        <a:rPr lang="en-US" altLang="zh-CN" sz="1400"/>
                        <a:t>:</a:t>
                      </a:r>
                    </a:p>
                    <a:p>
                      <a:pPr>
                        <a:buNone/>
                      </a:pPr>
                      <a:r>
                        <a:rPr lang="en-US" altLang="zh-CN" sz="1400"/>
                        <a:t>-</a:t>
                      </a:r>
                      <a:r>
                        <a:rPr lang="zh-CN" altLang="en-US" sz="1400"/>
                        <a:t>膨隆角膜移植</a:t>
                      </a:r>
                      <a:endParaRPr lang="en-US" altLang="zh-CN" sz="1400"/>
                    </a:p>
                    <a:p>
                      <a:pPr>
                        <a:buNone/>
                      </a:pPr>
                      <a:r>
                        <a:rPr lang="en-US" altLang="zh-CN" sz="1400"/>
                        <a:t>-</a:t>
                      </a:r>
                      <a:r>
                        <a:rPr lang="zh-CN" altLang="en-US" sz="1400"/>
                        <a:t>球形角膜</a:t>
                      </a:r>
                    </a:p>
                  </a:txBody>
                  <a:tcPr>
                    <a:solidFill>
                      <a:schemeClr val="accent6">
                        <a:lumMod val="75000"/>
                      </a:schemeClr>
                    </a:solidFill>
                  </a:tcPr>
                </a:tc>
                <a:tc>
                  <a:txBody>
                    <a:bodyPr/>
                    <a:lstStyle/>
                    <a:p>
                      <a:pPr>
                        <a:buNone/>
                      </a:pPr>
                      <a:r>
                        <a:rPr lang="zh-CN" altLang="en-US" sz="1800" dirty="0">
                          <a:sym typeface="+mn-ea"/>
                        </a:rPr>
                        <a:t>仅在极端高度下选择</a:t>
                      </a:r>
                    </a:p>
                    <a:p>
                      <a:pPr>
                        <a:buNone/>
                      </a:pPr>
                      <a:endParaRPr lang="zh-CN" altLang="en-US"/>
                    </a:p>
                  </a:txBody>
                  <a:tcPr>
                    <a:solidFill>
                      <a:schemeClr val="accent6">
                        <a:lumMod val="75000"/>
                      </a:schemeClr>
                    </a:solidFill>
                  </a:tcPr>
                </a:tc>
                <a:tc>
                  <a:txBody>
                    <a:bodyPr/>
                    <a:lstStyle/>
                    <a:p>
                      <a:pPr>
                        <a:buNone/>
                      </a:pPr>
                      <a:r>
                        <a:rPr lang="en-US" altLang="zh-CN"/>
                        <a:t>5100</a:t>
                      </a:r>
                    </a:p>
                    <a:p>
                      <a:pPr>
                        <a:buNone/>
                      </a:pPr>
                      <a:r>
                        <a:rPr lang="en-US" altLang="zh-CN"/>
                        <a:t>5300</a:t>
                      </a:r>
                    </a:p>
                    <a:p>
                      <a:pPr>
                        <a:buNone/>
                      </a:pPr>
                      <a:r>
                        <a:rPr lang="en-US" altLang="zh-CN"/>
                        <a:t>5600</a:t>
                      </a:r>
                    </a:p>
                  </a:txBody>
                  <a:tcPr>
                    <a:solidFill>
                      <a:schemeClr val="accent6">
                        <a:lumMod val="75000"/>
                      </a:schemeClr>
                    </a:solidFill>
                  </a:tcPr>
                </a:tc>
                <a:tc>
                  <a:txBody>
                    <a:bodyPr/>
                    <a:lstStyle/>
                    <a:p>
                      <a:pPr>
                        <a:buNone/>
                      </a:pPr>
                      <a:r>
                        <a:rPr lang="en-US" altLang="zh-CN"/>
                        <a:t>16.5</a:t>
                      </a:r>
                    </a:p>
                    <a:p>
                      <a:pPr>
                        <a:buNone/>
                      </a:pPr>
                      <a:r>
                        <a:rPr lang="en-US" altLang="zh-CN"/>
                        <a:t>16.5</a:t>
                      </a:r>
                    </a:p>
                    <a:p>
                      <a:pPr>
                        <a:buNone/>
                      </a:pPr>
                      <a:r>
                        <a:rPr lang="en-US" altLang="zh-CN"/>
                        <a:t>16.5</a:t>
                      </a:r>
                    </a:p>
                  </a:txBody>
                  <a:tcPr>
                    <a:solidFill>
                      <a:schemeClr val="accent6">
                        <a:lumMod val="75000"/>
                      </a:schemeClr>
                    </a:solidFill>
                  </a:tcPr>
                </a:tc>
                <a:tc>
                  <a:txBody>
                    <a:bodyPr/>
                    <a:lstStyle/>
                    <a:p>
                      <a:pPr>
                        <a:buNone/>
                      </a:pPr>
                      <a:r>
                        <a:rPr lang="en-US" altLang="zh-CN"/>
                        <a:t>-11.00</a:t>
                      </a:r>
                    </a:p>
                    <a:p>
                      <a:pPr>
                        <a:buNone/>
                      </a:pPr>
                      <a:r>
                        <a:rPr lang="en-US" altLang="zh-CN"/>
                        <a:t>-13.00</a:t>
                      </a:r>
                    </a:p>
                    <a:p>
                      <a:pPr>
                        <a:buNone/>
                      </a:pPr>
                      <a:r>
                        <a:rPr lang="en-US" altLang="zh-CN"/>
                        <a:t>-16.00</a:t>
                      </a:r>
                    </a:p>
                  </a:txBody>
                  <a:tcPr>
                    <a:solidFill>
                      <a:schemeClr val="accent6">
                        <a:lumMod val="75000"/>
                      </a:schemeClr>
                    </a:solidFill>
                  </a:tcPr>
                </a:tc>
                <a:extLst>
                  <a:ext uri="{0D108BD9-81ED-4DB2-BD59-A6C34878D82A}">
                    <a16:rowId xmlns:a16="http://schemas.microsoft.com/office/drawing/2014/main" val="10004"/>
                  </a:ext>
                </a:extLst>
              </a:tr>
            </a:tbl>
          </a:graphicData>
        </a:graphic>
      </p:graphicFrame>
      <p:sp>
        <p:nvSpPr>
          <p:cNvPr id="3" name="矩形 2"/>
          <p:cNvSpPr/>
          <p:nvPr/>
        </p:nvSpPr>
        <p:spPr>
          <a:xfrm>
            <a:off x="621665" y="2482850"/>
            <a:ext cx="3761740" cy="145796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385945" y="3373755"/>
            <a:ext cx="4714240" cy="2749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眼前节形态</a:t>
            </a:r>
          </a:p>
        </p:txBody>
      </p:sp>
      <p:sp>
        <p:nvSpPr>
          <p:cNvPr id="2" name="Content Placeholder 1"/>
          <p:cNvSpPr>
            <a:spLocks noGrp="1"/>
          </p:cNvSpPr>
          <p:nvPr>
            <p:ph idx="1"/>
          </p:nvPr>
        </p:nvSpPr>
        <p:spPr>
          <a:xfrm>
            <a:off x="821108" y="1028091"/>
            <a:ext cx="8170492" cy="5135563"/>
          </a:xfrm>
        </p:spPr>
        <p:txBody>
          <a:bodyPr/>
          <a:lstStyle/>
          <a:p>
            <a:r>
              <a:rPr lang="zh-CN" altLang="en-CA" sz="2400" dirty="0">
                <a:solidFill>
                  <a:schemeClr val="tx1"/>
                </a:solidFill>
              </a:rPr>
              <a:t>当验配巩膜时，了解基本的眼前节形态是必要的，因为镜片</a:t>
            </a:r>
            <a:r>
              <a:rPr lang="zh-CN" altLang="en-US" sz="2400" dirty="0">
                <a:solidFill>
                  <a:schemeClr val="tx1"/>
                </a:solidFill>
              </a:rPr>
              <a:t>除了</a:t>
            </a:r>
            <a:r>
              <a:rPr lang="zh-CN" altLang="en-CA" sz="2400" dirty="0">
                <a:solidFill>
                  <a:schemeClr val="tx1"/>
                </a:solidFill>
              </a:rPr>
              <a:t>与角膜之间有相互作用外，还与角膜缘、巩膜等其它区域也有相互作用</a:t>
            </a:r>
            <a:endParaRPr lang="en-CA" sz="2400" dirty="0">
              <a:solidFill>
                <a:schemeClr val="tx1"/>
              </a:solidFill>
            </a:endParaRPr>
          </a:p>
          <a:p>
            <a:pPr lvl="1">
              <a:buFont typeface="Arial" panose="020B0604020202020204" pitchFamily="34" charset="0"/>
              <a:buChar char="‒"/>
            </a:pPr>
            <a:r>
              <a:rPr lang="zh-CN" altLang="en-CA" sz="2400" dirty="0">
                <a:solidFill>
                  <a:schemeClr val="tx1"/>
                </a:solidFill>
              </a:rPr>
              <a:t>眼前节是非对称的</a:t>
            </a:r>
            <a:endParaRPr lang="en-CA" sz="2400" dirty="0">
              <a:solidFill>
                <a:schemeClr val="tx1"/>
              </a:solidFill>
            </a:endParaRPr>
          </a:p>
          <a:p>
            <a:pPr lvl="1">
              <a:buFont typeface="Arial" panose="020B0604020202020204" pitchFamily="34" charset="0"/>
              <a:buChar char="‒"/>
            </a:pPr>
            <a:r>
              <a:rPr lang="zh-CN" altLang="en-CA" sz="2400" dirty="0">
                <a:solidFill>
                  <a:schemeClr val="tx1"/>
                </a:solidFill>
              </a:rPr>
              <a:t>软镜和巩膜镜的边缘会</a:t>
            </a:r>
            <a:r>
              <a:rPr lang="zh-CN" altLang="en-CA" sz="2400" dirty="0" smtClean="0">
                <a:solidFill>
                  <a:schemeClr val="tx1"/>
                </a:solidFill>
              </a:rPr>
              <a:t>先</a:t>
            </a:r>
            <a:r>
              <a:rPr lang="zh-CN" altLang="en-US" sz="2400" dirty="0" smtClean="0">
                <a:solidFill>
                  <a:srgbClr val="FF0000"/>
                </a:solidFill>
              </a:rPr>
              <a:t>接触到</a:t>
            </a:r>
            <a:r>
              <a:rPr lang="zh-CN" altLang="en-CA" sz="2400" dirty="0" smtClean="0">
                <a:solidFill>
                  <a:schemeClr val="tx1"/>
                </a:solidFill>
              </a:rPr>
              <a:t>鼻</a:t>
            </a:r>
            <a:r>
              <a:rPr lang="zh-CN" altLang="en-CA" sz="2400" dirty="0">
                <a:solidFill>
                  <a:schemeClr val="tx1"/>
                </a:solidFill>
              </a:rPr>
              <a:t>侧的旁角膜缘区</a:t>
            </a:r>
          </a:p>
          <a:p>
            <a:pPr lvl="1">
              <a:buFont typeface="Arial" panose="020B0604020202020204" pitchFamily="34" charset="0"/>
              <a:buChar char="‒"/>
            </a:pPr>
            <a:r>
              <a:rPr lang="zh-CN" altLang="en-CA" sz="2400" dirty="0">
                <a:solidFill>
                  <a:schemeClr val="tx1"/>
                </a:solidFill>
              </a:rPr>
              <a:t>因此导致验配时通常会向颞侧偏心</a:t>
            </a:r>
            <a:endParaRPr lang="en-CA" sz="2400" dirty="0">
              <a:solidFill>
                <a:schemeClr val="tx1"/>
              </a:solidFill>
            </a:endParaRPr>
          </a:p>
        </p:txBody>
      </p:sp>
      <p:pic>
        <p:nvPicPr>
          <p:cNvPr id="97282" name="Picture 2" descr="C:\Users\pc-hp\Desktop\EDIT\Picture103.jpg"/>
          <p:cNvPicPr>
            <a:picLocks noChangeAspect="1" noChangeArrowheads="1"/>
          </p:cNvPicPr>
          <p:nvPr/>
        </p:nvPicPr>
        <p:blipFill>
          <a:blip r:embed="rId3" cstate="print"/>
          <a:srcRect/>
          <a:stretch>
            <a:fillRect/>
          </a:stretch>
        </p:blipFill>
        <p:spPr bwMode="auto">
          <a:xfrm>
            <a:off x="1030580" y="3815403"/>
            <a:ext cx="7285038" cy="2146300"/>
          </a:xfrm>
          <a:prstGeom prst="rect">
            <a:avLst/>
          </a:prstGeom>
          <a:noFill/>
        </p:spPr>
      </p:pic>
      <p:sp>
        <p:nvSpPr>
          <p:cNvPr id="3" name="文本框 2"/>
          <p:cNvSpPr txBox="1"/>
          <p:nvPr/>
        </p:nvSpPr>
        <p:spPr>
          <a:xfrm>
            <a:off x="2282825" y="4073525"/>
            <a:ext cx="775970" cy="368300"/>
          </a:xfrm>
          <a:prstGeom prst="rect">
            <a:avLst/>
          </a:prstGeom>
          <a:noFill/>
        </p:spPr>
        <p:txBody>
          <a:bodyPr wrap="square" rtlCol="0">
            <a:spAutoFit/>
          </a:bodyPr>
          <a:lstStyle/>
          <a:p>
            <a:r>
              <a:rPr lang="zh-CN" altLang="en-US"/>
              <a:t>鼻侧</a:t>
            </a:r>
          </a:p>
        </p:txBody>
      </p:sp>
      <p:sp>
        <p:nvSpPr>
          <p:cNvPr id="5" name="文本框 4"/>
          <p:cNvSpPr txBox="1"/>
          <p:nvPr/>
        </p:nvSpPr>
        <p:spPr>
          <a:xfrm>
            <a:off x="5908675" y="4104005"/>
            <a:ext cx="775970" cy="368300"/>
          </a:xfrm>
          <a:prstGeom prst="rect">
            <a:avLst/>
          </a:prstGeom>
          <a:noFill/>
        </p:spPr>
        <p:txBody>
          <a:bodyPr wrap="square" rtlCol="0">
            <a:spAutoFit/>
          </a:bodyPr>
          <a:lstStyle/>
          <a:p>
            <a:r>
              <a:rPr lang="zh-CN" altLang="en-US"/>
              <a:t>颞侧</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传统的角膜</a:t>
            </a:r>
            <a:r>
              <a:rPr lang="en-US" altLang="zh-CN" dirty="0"/>
              <a:t>/</a:t>
            </a:r>
            <a:r>
              <a:rPr lang="zh-CN" altLang="en-US" dirty="0"/>
              <a:t>巩膜形态</a:t>
            </a:r>
          </a:p>
        </p:txBody>
      </p:sp>
      <p:pic>
        <p:nvPicPr>
          <p:cNvPr id="98306" name="Picture 2" descr="C:\Users\pc-hp\Desktop\EDIT\Picture104.jpg"/>
          <p:cNvPicPr>
            <a:picLocks noChangeAspect="1" noChangeArrowheads="1"/>
          </p:cNvPicPr>
          <p:nvPr/>
        </p:nvPicPr>
        <p:blipFill>
          <a:blip r:embed="rId3" cstate="print"/>
          <a:srcRect/>
          <a:stretch>
            <a:fillRect/>
          </a:stretch>
        </p:blipFill>
        <p:spPr bwMode="auto">
          <a:xfrm>
            <a:off x="1756618" y="2060848"/>
            <a:ext cx="5623694" cy="2933456"/>
          </a:xfrm>
          <a:prstGeom prst="rect">
            <a:avLst/>
          </a:prstGeom>
          <a:noFill/>
        </p:spPr>
      </p:pic>
      <p:sp>
        <p:nvSpPr>
          <p:cNvPr id="3" name="文本框 2"/>
          <p:cNvSpPr txBox="1"/>
          <p:nvPr/>
        </p:nvSpPr>
        <p:spPr>
          <a:xfrm>
            <a:off x="5048250" y="3305175"/>
            <a:ext cx="775970" cy="645160"/>
          </a:xfrm>
          <a:prstGeom prst="rect">
            <a:avLst/>
          </a:prstGeom>
          <a:noFill/>
        </p:spPr>
        <p:txBody>
          <a:bodyPr wrap="square" rtlCol="0">
            <a:spAutoFit/>
          </a:bodyPr>
          <a:lstStyle/>
          <a:p>
            <a:r>
              <a:rPr lang="zh-CN" altLang="en-US">
                <a:solidFill>
                  <a:schemeClr val="bg1"/>
                </a:solidFill>
              </a:rPr>
              <a:t>角膜曲率</a:t>
            </a:r>
          </a:p>
        </p:txBody>
      </p:sp>
      <p:sp>
        <p:nvSpPr>
          <p:cNvPr id="2" name="文本框 1"/>
          <p:cNvSpPr txBox="1"/>
          <p:nvPr/>
        </p:nvSpPr>
        <p:spPr>
          <a:xfrm>
            <a:off x="5032375" y="4242435"/>
            <a:ext cx="775970" cy="645160"/>
          </a:xfrm>
          <a:prstGeom prst="rect">
            <a:avLst/>
          </a:prstGeom>
          <a:noFill/>
        </p:spPr>
        <p:txBody>
          <a:bodyPr wrap="square" rtlCol="0">
            <a:spAutoFit/>
          </a:bodyPr>
          <a:lstStyle/>
          <a:p>
            <a:r>
              <a:rPr lang="zh-CN" altLang="en-US">
                <a:solidFill>
                  <a:schemeClr val="bg1"/>
                </a:solidFill>
              </a:rPr>
              <a:t>巩膜曲率</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对巩膜形态的新认识</a:t>
            </a:r>
          </a:p>
        </p:txBody>
      </p:sp>
      <p:sp>
        <p:nvSpPr>
          <p:cNvPr id="6" name="Rectangle 5"/>
          <p:cNvSpPr/>
          <p:nvPr/>
        </p:nvSpPr>
        <p:spPr>
          <a:xfrm>
            <a:off x="1295400" y="1143000"/>
            <a:ext cx="4419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CA">
              <a:solidFill>
                <a:srgbClr val="FF0000"/>
              </a:solidFill>
            </a:endParaRPr>
          </a:p>
        </p:txBody>
      </p:sp>
      <p:pic>
        <p:nvPicPr>
          <p:cNvPr id="99330" name="Picture 2" descr="C:\Users\pc-hp\Desktop\EDIT\Picture106.png"/>
          <p:cNvPicPr>
            <a:picLocks noChangeAspect="1" noChangeArrowheads="1"/>
          </p:cNvPicPr>
          <p:nvPr/>
        </p:nvPicPr>
        <p:blipFill rotWithShape="1">
          <a:blip r:embed="rId3" cstate="print"/>
          <a:srcRect t="26208"/>
          <a:stretch>
            <a:fillRect/>
          </a:stretch>
        </p:blipFill>
        <p:spPr bwMode="auto">
          <a:xfrm>
            <a:off x="1071538" y="2564904"/>
            <a:ext cx="6856413" cy="3802544"/>
          </a:xfrm>
          <a:prstGeom prst="rect">
            <a:avLst/>
          </a:prstGeom>
          <a:noFill/>
        </p:spPr>
      </p:pic>
      <p:sp>
        <p:nvSpPr>
          <p:cNvPr id="3" name="文本框 2"/>
          <p:cNvSpPr txBox="1"/>
          <p:nvPr/>
        </p:nvSpPr>
        <p:spPr>
          <a:xfrm>
            <a:off x="2987824" y="1654374"/>
            <a:ext cx="3888432" cy="523220"/>
          </a:xfrm>
          <a:prstGeom prst="rect">
            <a:avLst/>
          </a:prstGeom>
          <a:noFill/>
        </p:spPr>
        <p:txBody>
          <a:bodyPr wrap="square" rtlCol="0">
            <a:spAutoFit/>
          </a:bodyPr>
          <a:lstStyle/>
          <a:p>
            <a:r>
              <a:rPr lang="zh-CN" altLang="en-US" sz="2800" b="1" dirty="0"/>
              <a:t>切线角巩膜镜的设计</a:t>
            </a:r>
          </a:p>
        </p:txBody>
      </p:sp>
      <p:sp>
        <p:nvSpPr>
          <p:cNvPr id="2" name="文本框 1"/>
          <p:cNvSpPr txBox="1"/>
          <p:nvPr/>
        </p:nvSpPr>
        <p:spPr>
          <a:xfrm>
            <a:off x="2192655" y="3606165"/>
            <a:ext cx="2434590" cy="368300"/>
          </a:xfrm>
          <a:prstGeom prst="rect">
            <a:avLst/>
          </a:prstGeom>
          <a:noFill/>
        </p:spPr>
        <p:txBody>
          <a:bodyPr wrap="square" rtlCol="0">
            <a:spAutoFit/>
          </a:bodyPr>
          <a:lstStyle/>
          <a:p>
            <a:r>
              <a:rPr lang="zh-CN" altLang="en-US" dirty="0">
                <a:solidFill>
                  <a:srgbClr val="FFFF00"/>
                </a:solidFill>
              </a:rPr>
              <a:t>中央区</a:t>
            </a:r>
          </a:p>
        </p:txBody>
      </p:sp>
      <p:sp>
        <p:nvSpPr>
          <p:cNvPr id="5" name="文本框 4"/>
          <p:cNvSpPr txBox="1"/>
          <p:nvPr/>
        </p:nvSpPr>
        <p:spPr>
          <a:xfrm>
            <a:off x="2760980" y="4236085"/>
            <a:ext cx="2434590" cy="368300"/>
          </a:xfrm>
          <a:prstGeom prst="rect">
            <a:avLst/>
          </a:prstGeom>
          <a:noFill/>
        </p:spPr>
        <p:txBody>
          <a:bodyPr wrap="square" rtlCol="0">
            <a:spAutoFit/>
          </a:bodyPr>
          <a:lstStyle/>
          <a:p>
            <a:r>
              <a:rPr lang="zh-CN" altLang="en-US" dirty="0">
                <a:solidFill>
                  <a:srgbClr val="00B050"/>
                </a:solidFill>
              </a:rPr>
              <a:t>角膜缘区</a:t>
            </a:r>
          </a:p>
        </p:txBody>
      </p:sp>
      <p:sp>
        <p:nvSpPr>
          <p:cNvPr id="7" name="文本框 6"/>
          <p:cNvSpPr txBox="1"/>
          <p:nvPr/>
        </p:nvSpPr>
        <p:spPr>
          <a:xfrm>
            <a:off x="3651885" y="5126990"/>
            <a:ext cx="2434590" cy="368300"/>
          </a:xfrm>
          <a:prstGeom prst="rect">
            <a:avLst/>
          </a:prstGeom>
          <a:noFill/>
        </p:spPr>
        <p:txBody>
          <a:bodyPr wrap="square" rtlCol="0">
            <a:spAutoFit/>
          </a:bodyPr>
          <a:lstStyle/>
          <a:p>
            <a:r>
              <a:rPr lang="zh-CN" altLang="en-US" dirty="0">
                <a:solidFill>
                  <a:srgbClr val="FF0000"/>
                </a:solidFill>
              </a:rPr>
              <a:t>巩膜区</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Tangent Angle Scleral CL Design</a:t>
            </a:r>
          </a:p>
        </p:txBody>
      </p:sp>
      <p:pic>
        <p:nvPicPr>
          <p:cNvPr id="100355" name="Picture 3" descr="C:\Users\pc-hp\Desktop\EDIT\Picture106.png"/>
          <p:cNvPicPr>
            <a:picLocks noChangeAspect="1" noChangeArrowheads="1"/>
          </p:cNvPicPr>
          <p:nvPr/>
        </p:nvPicPr>
        <p:blipFill>
          <a:blip r:embed="rId3" cstate="print"/>
          <a:srcRect/>
          <a:stretch>
            <a:fillRect/>
          </a:stretch>
        </p:blipFill>
        <p:spPr bwMode="auto">
          <a:xfrm>
            <a:off x="1142976" y="928670"/>
            <a:ext cx="6856413" cy="5153025"/>
          </a:xfrm>
          <a:prstGeom prst="rect">
            <a:avLst/>
          </a:prstGeom>
          <a:noFill/>
        </p:spPr>
      </p:pic>
    </p:spTree>
    <p:extLst>
      <p:ext uri="{BB962C8B-B14F-4D97-AF65-F5344CB8AC3E}">
        <p14:creationId xmlns:p14="http://schemas.microsoft.com/office/powerpoint/2010/main" val="6751585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区域</a:t>
            </a:r>
            <a:r>
              <a:rPr lang="en-US" altLang="zh-CN" dirty="0"/>
              <a:t>1 </a:t>
            </a:r>
            <a:r>
              <a:rPr lang="en-GB" dirty="0"/>
              <a:t>: </a:t>
            </a:r>
            <a:r>
              <a:rPr lang="zh-CN" altLang="en-GB" dirty="0">
                <a:solidFill>
                  <a:srgbClr val="FFFF00"/>
                </a:solidFill>
              </a:rPr>
              <a:t>中央区</a:t>
            </a:r>
          </a:p>
        </p:txBody>
      </p:sp>
      <p:pic>
        <p:nvPicPr>
          <p:cNvPr id="58370" name="Picture 2" descr="C:\Users\pc-hp\Desktop\EDIT\new 2.png"/>
          <p:cNvPicPr>
            <a:picLocks noChangeAspect="1" noChangeArrowheads="1"/>
          </p:cNvPicPr>
          <p:nvPr/>
        </p:nvPicPr>
        <p:blipFill>
          <a:blip r:embed="rId2" cstate="print"/>
          <a:srcRect/>
          <a:stretch>
            <a:fillRect/>
          </a:stretch>
        </p:blipFill>
        <p:spPr bwMode="auto">
          <a:xfrm>
            <a:off x="1406550" y="1785926"/>
            <a:ext cx="6737350" cy="3424238"/>
          </a:xfrm>
          <a:prstGeom prst="rect">
            <a:avLst/>
          </a:prstGeom>
          <a:noFill/>
        </p:spPr>
      </p:pic>
      <p:sp>
        <p:nvSpPr>
          <p:cNvPr id="5" name="文本框 4"/>
          <p:cNvSpPr txBox="1"/>
          <p:nvPr/>
        </p:nvSpPr>
        <p:spPr>
          <a:xfrm>
            <a:off x="2137410" y="2924944"/>
            <a:ext cx="2434590" cy="368300"/>
          </a:xfrm>
          <a:prstGeom prst="rect">
            <a:avLst/>
          </a:prstGeom>
          <a:noFill/>
        </p:spPr>
        <p:txBody>
          <a:bodyPr wrap="square" rtlCol="0">
            <a:spAutoFit/>
          </a:bodyPr>
          <a:lstStyle/>
          <a:p>
            <a:r>
              <a:rPr lang="zh-CN" altLang="en-US" dirty="0">
                <a:solidFill>
                  <a:srgbClr val="FFFF00"/>
                </a:solidFill>
              </a:rPr>
              <a:t>中央区</a:t>
            </a:r>
          </a:p>
        </p:txBody>
      </p:sp>
      <p:sp>
        <p:nvSpPr>
          <p:cNvPr id="6" name="文本框 5"/>
          <p:cNvSpPr txBox="1"/>
          <p:nvPr/>
        </p:nvSpPr>
        <p:spPr>
          <a:xfrm>
            <a:off x="2705735" y="3554864"/>
            <a:ext cx="2434590" cy="368300"/>
          </a:xfrm>
          <a:prstGeom prst="rect">
            <a:avLst/>
          </a:prstGeom>
          <a:noFill/>
        </p:spPr>
        <p:txBody>
          <a:bodyPr wrap="square" rtlCol="0">
            <a:spAutoFit/>
          </a:bodyPr>
          <a:lstStyle/>
          <a:p>
            <a:r>
              <a:rPr lang="zh-CN" altLang="en-US" dirty="0">
                <a:solidFill>
                  <a:schemeClr val="bg1"/>
                </a:solidFill>
              </a:rPr>
              <a:t>角膜缘区</a:t>
            </a:r>
          </a:p>
        </p:txBody>
      </p:sp>
      <p:sp>
        <p:nvSpPr>
          <p:cNvPr id="7" name="文本框 6"/>
          <p:cNvSpPr txBox="1"/>
          <p:nvPr/>
        </p:nvSpPr>
        <p:spPr>
          <a:xfrm>
            <a:off x="3596640" y="4445769"/>
            <a:ext cx="2434590" cy="368300"/>
          </a:xfrm>
          <a:prstGeom prst="rect">
            <a:avLst/>
          </a:prstGeom>
          <a:noFill/>
        </p:spPr>
        <p:txBody>
          <a:bodyPr wrap="square" rtlCol="0">
            <a:spAutoFit/>
          </a:bodyPr>
          <a:lstStyle/>
          <a:p>
            <a:r>
              <a:rPr lang="zh-CN" altLang="en-US" dirty="0">
                <a:solidFill>
                  <a:schemeClr val="bg1"/>
                </a:solidFill>
              </a:rPr>
              <a:t>巩膜区</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最后的顶点间隙</a:t>
            </a:r>
          </a:p>
        </p:txBody>
      </p:sp>
      <p:pic>
        <p:nvPicPr>
          <p:cNvPr id="102402" name="Picture 2" descr="C:\Users\pc-hp\Desktop\EDIT\Picture108.png"/>
          <p:cNvPicPr>
            <a:picLocks noChangeAspect="1" noChangeArrowheads="1"/>
          </p:cNvPicPr>
          <p:nvPr/>
        </p:nvPicPr>
        <p:blipFill>
          <a:blip r:embed="rId2" cstate="print"/>
          <a:srcRect/>
          <a:stretch>
            <a:fillRect/>
          </a:stretch>
        </p:blipFill>
        <p:spPr bwMode="auto">
          <a:xfrm>
            <a:off x="1071538" y="857232"/>
            <a:ext cx="6856413" cy="5153025"/>
          </a:xfrm>
          <a:prstGeom prst="rect">
            <a:avLst/>
          </a:prstGeom>
          <a:noFill/>
        </p:spPr>
      </p:pic>
      <p:sp>
        <p:nvSpPr>
          <p:cNvPr id="2" name="Title 3"/>
          <p:cNvSpPr>
            <a:spLocks noGrp="1"/>
          </p:cNvSpPr>
          <p:nvPr/>
        </p:nvSpPr>
        <p:spPr>
          <a:xfrm>
            <a:off x="6837680" y="1002665"/>
            <a:ext cx="2755900" cy="685800"/>
          </a:xfrm>
          <a:prstGeom prst="rect">
            <a:avLst/>
          </a:prstGeom>
          <a:noFill/>
          <a:ln>
            <a:noFill/>
          </a:ln>
        </p:spPr>
        <p:txBody>
          <a:bodyPr vert="horz" wrap="square" lIns="91440" tIns="45720" rIns="91440" bIns="45720" numCol="1" anchor="ctr" anchorCtr="0" compatLnSpc="1">
            <a:normAutofit/>
          </a:bodyPr>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r>
              <a:rPr lang="zh-CN" altLang="en-US" sz="2000" dirty="0" smtClean="0">
                <a:solidFill>
                  <a:srgbClr val="FF0000"/>
                </a:solidFill>
              </a:rPr>
              <a:t>最终</a:t>
            </a:r>
            <a:r>
              <a:rPr lang="zh-CN" altLang="en-GB" sz="2000" dirty="0" smtClean="0">
                <a:solidFill>
                  <a:schemeClr val="tx1"/>
                </a:solidFill>
              </a:rPr>
              <a:t>顶点</a:t>
            </a:r>
            <a:r>
              <a:rPr lang="zh-CN" altLang="en-GB" sz="2000" dirty="0">
                <a:solidFill>
                  <a:schemeClr val="tx1"/>
                </a:solidFill>
              </a:rPr>
              <a:t>间隙</a:t>
            </a:r>
          </a:p>
        </p:txBody>
      </p:sp>
      <p:sp>
        <p:nvSpPr>
          <p:cNvPr id="3" name="Title 3"/>
          <p:cNvSpPr>
            <a:spLocks noGrp="1"/>
          </p:cNvSpPr>
          <p:nvPr/>
        </p:nvSpPr>
        <p:spPr>
          <a:xfrm>
            <a:off x="135255" y="1688465"/>
            <a:ext cx="2755900" cy="685800"/>
          </a:xfrm>
          <a:prstGeom prst="rect">
            <a:avLst/>
          </a:prstGeom>
          <a:noFill/>
          <a:ln>
            <a:noFill/>
          </a:ln>
        </p:spPr>
        <p:txBody>
          <a:bodyPr vert="horz" wrap="square" lIns="91440" tIns="45720" rIns="91440" bIns="45720" numCol="1" anchor="ctr" anchorCtr="0" compatLnSpc="1">
            <a:normAutofit/>
          </a:bodyPr>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r>
              <a:rPr lang="zh-CN" altLang="en-US" sz="2000" dirty="0" smtClean="0">
                <a:solidFill>
                  <a:srgbClr val="FF0000"/>
                </a:solidFill>
              </a:rPr>
              <a:t>    过小 </a:t>
            </a:r>
            <a:endParaRPr lang="zh-CN" altLang="en-GB" sz="2000" dirty="0">
              <a:solidFill>
                <a:srgbClr val="FF0000"/>
              </a:solidFill>
            </a:endParaRPr>
          </a:p>
        </p:txBody>
      </p:sp>
      <p:sp>
        <p:nvSpPr>
          <p:cNvPr id="5" name="Title 3"/>
          <p:cNvSpPr>
            <a:spLocks noGrp="1"/>
          </p:cNvSpPr>
          <p:nvPr/>
        </p:nvSpPr>
        <p:spPr>
          <a:xfrm>
            <a:off x="335280" y="3332480"/>
            <a:ext cx="2755900" cy="685800"/>
          </a:xfrm>
          <a:prstGeom prst="rect">
            <a:avLst/>
          </a:prstGeom>
          <a:noFill/>
          <a:ln>
            <a:noFill/>
          </a:ln>
        </p:spPr>
        <p:txBody>
          <a:bodyPr vert="horz" wrap="square" lIns="91440" tIns="45720" rIns="91440" bIns="45720" numCol="1" anchor="ctr" anchorCtr="0" compatLnSpc="1">
            <a:normAutofit/>
          </a:bodyPr>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r>
              <a:rPr lang="zh-CN" altLang="en-GB" sz="2000" dirty="0">
                <a:solidFill>
                  <a:schemeClr val="tx1"/>
                </a:solidFill>
              </a:rPr>
              <a:t>合适</a:t>
            </a:r>
          </a:p>
        </p:txBody>
      </p:sp>
      <p:sp>
        <p:nvSpPr>
          <p:cNvPr id="6" name="Title 3"/>
          <p:cNvSpPr>
            <a:spLocks noGrp="1"/>
          </p:cNvSpPr>
          <p:nvPr/>
        </p:nvSpPr>
        <p:spPr>
          <a:xfrm>
            <a:off x="381635" y="4730115"/>
            <a:ext cx="2755900" cy="685800"/>
          </a:xfrm>
          <a:prstGeom prst="rect">
            <a:avLst/>
          </a:prstGeom>
          <a:noFill/>
          <a:ln>
            <a:noFill/>
          </a:ln>
        </p:spPr>
        <p:txBody>
          <a:bodyPr vert="horz" wrap="square" lIns="91440" tIns="45720" rIns="91440" bIns="45720" numCol="1" anchor="ctr" anchorCtr="0" compatLnSpc="1">
            <a:normAutofit/>
          </a:bodyPr>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r>
              <a:rPr lang="zh-CN" altLang="en-GB" sz="2000" dirty="0">
                <a:solidFill>
                  <a:schemeClr val="tx1"/>
                </a:solidFill>
              </a:rPr>
              <a:t>过大</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中央区</a:t>
            </a:r>
            <a:r>
              <a:rPr lang="en-GB" dirty="0"/>
              <a:t> (</a:t>
            </a:r>
            <a:r>
              <a:rPr lang="zh-CN" altLang="en-GB" dirty="0"/>
              <a:t>区域</a:t>
            </a:r>
            <a:r>
              <a:rPr lang="en-US" altLang="zh-CN" dirty="0"/>
              <a:t>1</a:t>
            </a:r>
            <a:r>
              <a:rPr lang="en-GB" dirty="0"/>
              <a:t>)</a:t>
            </a:r>
          </a:p>
        </p:txBody>
      </p:sp>
      <p:sp>
        <p:nvSpPr>
          <p:cNvPr id="2" name="Content Placeholder 1"/>
          <p:cNvSpPr>
            <a:spLocks noGrp="1"/>
          </p:cNvSpPr>
          <p:nvPr>
            <p:ph idx="1"/>
          </p:nvPr>
        </p:nvSpPr>
        <p:spPr/>
        <p:txBody>
          <a:bodyPr/>
          <a:lstStyle/>
          <a:p>
            <a:pPr marL="0" indent="0" algn="ctr">
              <a:buNone/>
            </a:pPr>
            <a:r>
              <a:rPr lang="zh-CN" altLang="en-CA" sz="2400" dirty="0"/>
              <a:t>镜片戴入后</a:t>
            </a:r>
            <a:r>
              <a:rPr lang="en-CA" sz="2400" dirty="0">
                <a:sym typeface="+mn-ea"/>
              </a:rPr>
              <a:t>300 </a:t>
            </a:r>
            <a:r>
              <a:rPr lang="en-US" altLang="zh-CN" sz="2400" dirty="0">
                <a:sym typeface="+mn-ea"/>
              </a:rPr>
              <a:t>—</a:t>
            </a:r>
            <a:r>
              <a:rPr lang="en-CA" sz="2400" dirty="0">
                <a:sym typeface="+mn-ea"/>
              </a:rPr>
              <a:t> 400 </a:t>
            </a:r>
            <a:r>
              <a:rPr lang="en-CA" sz="2400" dirty="0">
                <a:latin typeface="Arial" panose="020B0604020202020204"/>
                <a:cs typeface="Arial" panose="020B0604020202020204"/>
                <a:sym typeface="+mn-ea"/>
              </a:rPr>
              <a:t>µ</a:t>
            </a:r>
            <a:r>
              <a:rPr lang="en-CA" sz="2400" dirty="0">
                <a:sym typeface="+mn-ea"/>
              </a:rPr>
              <a:t>m </a:t>
            </a:r>
            <a:r>
              <a:rPr lang="zh-CN" altLang="en-CA" sz="2400" dirty="0">
                <a:sym typeface="+mn-ea"/>
              </a:rPr>
              <a:t>的顶点间隙</a:t>
            </a:r>
          </a:p>
        </p:txBody>
      </p:sp>
      <p:pic>
        <p:nvPicPr>
          <p:cNvPr id="103426" name="Picture 2" descr="C:\Users\pc-hp\Desktop\EDIT\Picture109.png"/>
          <p:cNvPicPr>
            <a:picLocks noChangeAspect="1" noChangeArrowheads="1"/>
          </p:cNvPicPr>
          <p:nvPr/>
        </p:nvPicPr>
        <p:blipFill>
          <a:blip r:embed="rId3" cstate="print"/>
          <a:srcRect/>
          <a:stretch>
            <a:fillRect/>
          </a:stretch>
        </p:blipFill>
        <p:spPr bwMode="auto">
          <a:xfrm>
            <a:off x="1643042" y="1571612"/>
            <a:ext cx="5522913" cy="4456113"/>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r>
              <a:rPr lang="en-GB" dirty="0"/>
              <a:t>: </a:t>
            </a:r>
            <a:r>
              <a:rPr lang="en-GB" dirty="0">
                <a:solidFill>
                  <a:srgbClr val="FFFF00"/>
                </a:solidFill>
              </a:rPr>
              <a:t>1888</a:t>
            </a:r>
          </a:p>
        </p:txBody>
      </p:sp>
      <p:sp>
        <p:nvSpPr>
          <p:cNvPr id="2" name="Content Placeholder 1"/>
          <p:cNvSpPr>
            <a:spLocks noGrp="1"/>
          </p:cNvSpPr>
          <p:nvPr>
            <p:ph idx="1"/>
          </p:nvPr>
        </p:nvSpPr>
        <p:spPr>
          <a:xfrm>
            <a:off x="821266" y="1032935"/>
            <a:ext cx="8839200" cy="5135563"/>
          </a:xfrm>
        </p:spPr>
        <p:txBody>
          <a:bodyPr/>
          <a:lstStyle/>
          <a:p>
            <a:r>
              <a:rPr lang="en-US" altLang="en-CA" sz="2400" dirty="0"/>
              <a:t>3</a:t>
            </a:r>
            <a:r>
              <a:rPr lang="zh-CN" altLang="en-US" sz="2400" dirty="0"/>
              <a:t>人独立开发了第一批接触镜</a:t>
            </a:r>
            <a:endParaRPr lang="en-CA" sz="2400" dirty="0"/>
          </a:p>
          <a:p>
            <a:pPr lvl="1">
              <a:buFont typeface="Arial" panose="020B0604020202020204" pitchFamily="34" charset="0"/>
              <a:buChar char="‒"/>
            </a:pPr>
            <a:r>
              <a:rPr lang="en-CA" sz="2400" dirty="0"/>
              <a:t>Adolf Eugen Fick (苏黎世, </a:t>
            </a:r>
            <a:r>
              <a:rPr lang="zh-CN" altLang="en-CA" sz="2400" dirty="0"/>
              <a:t>瑞士</a:t>
            </a:r>
            <a:r>
              <a:rPr lang="en-CA" sz="2400" dirty="0"/>
              <a:t>)</a:t>
            </a:r>
          </a:p>
          <a:p>
            <a:pPr lvl="1">
              <a:buFont typeface="Arial" panose="020B0604020202020204" pitchFamily="34" charset="0"/>
              <a:buChar char="‒"/>
            </a:pPr>
            <a:r>
              <a:rPr lang="en-CA" sz="2400" dirty="0"/>
              <a:t>August Muller (</a:t>
            </a:r>
            <a:r>
              <a:rPr lang="zh-CN" altLang="en-CA" sz="2400" dirty="0"/>
              <a:t>基尔</a:t>
            </a:r>
            <a:r>
              <a:rPr lang="en-CA" sz="2400" dirty="0"/>
              <a:t>, </a:t>
            </a:r>
            <a:r>
              <a:rPr lang="zh-CN" altLang="en-CA" sz="2400" dirty="0"/>
              <a:t>德国</a:t>
            </a:r>
            <a:r>
              <a:rPr lang="en-CA" sz="2400" dirty="0"/>
              <a:t>)</a:t>
            </a:r>
          </a:p>
          <a:p>
            <a:pPr lvl="1">
              <a:buFont typeface="Arial" panose="020B0604020202020204" pitchFamily="34" charset="0"/>
              <a:buChar char="‒"/>
            </a:pPr>
            <a:r>
              <a:rPr lang="en-CA" sz="2400" dirty="0"/>
              <a:t>Eugene </a:t>
            </a:r>
            <a:r>
              <a:rPr lang="en-CA" sz="2400" dirty="0" err="1"/>
              <a:t>Kalt</a:t>
            </a:r>
            <a:r>
              <a:rPr lang="en-CA" sz="2400" dirty="0"/>
              <a:t> (</a:t>
            </a:r>
            <a:r>
              <a:rPr lang="zh-CN" altLang="en-CA" sz="2400" dirty="0"/>
              <a:t>巴黎</a:t>
            </a:r>
            <a:r>
              <a:rPr lang="en-CA" sz="2400" dirty="0"/>
              <a:t>, </a:t>
            </a:r>
            <a:r>
              <a:rPr lang="zh-CN" altLang="en-CA" sz="2400" dirty="0"/>
              <a:t>法国</a:t>
            </a:r>
            <a:r>
              <a:rPr lang="en-CA" sz="2400" dirty="0"/>
              <a:t>)</a:t>
            </a:r>
          </a:p>
          <a:p>
            <a:pPr marL="0" indent="0">
              <a:buNone/>
            </a:pPr>
            <a:r>
              <a:rPr lang="en-CA" sz="2400" dirty="0"/>
              <a:t>	</a:t>
            </a:r>
          </a:p>
          <a:p>
            <a:pPr marL="0" indent="0">
              <a:buNone/>
            </a:pPr>
            <a:r>
              <a:rPr lang="en-CA" sz="2400" dirty="0"/>
              <a:t>		</a:t>
            </a:r>
          </a:p>
        </p:txBody>
      </p:sp>
      <p:sp>
        <p:nvSpPr>
          <p:cNvPr id="3" name="TextBox 2"/>
          <p:cNvSpPr txBox="1"/>
          <p:nvPr/>
        </p:nvSpPr>
        <p:spPr>
          <a:xfrm>
            <a:off x="1828800" y="5486400"/>
            <a:ext cx="896399" cy="369332"/>
          </a:xfrm>
          <a:prstGeom prst="rect">
            <a:avLst/>
          </a:prstGeom>
          <a:noFill/>
        </p:spPr>
        <p:txBody>
          <a:bodyPr wrap="none" rtlCol="0">
            <a:spAutoFit/>
          </a:bodyPr>
          <a:lstStyle/>
          <a:p>
            <a:r>
              <a:rPr lang="en-AU" dirty="0"/>
              <a:t>A E Fick</a:t>
            </a:r>
            <a:endParaRPr lang="en-GB" dirty="0"/>
          </a:p>
        </p:txBody>
      </p:sp>
      <p:sp>
        <p:nvSpPr>
          <p:cNvPr id="5" name="TextBox 4"/>
          <p:cNvSpPr txBox="1"/>
          <p:nvPr/>
        </p:nvSpPr>
        <p:spPr>
          <a:xfrm>
            <a:off x="4114800" y="5486400"/>
            <a:ext cx="990977" cy="369332"/>
          </a:xfrm>
          <a:prstGeom prst="rect">
            <a:avLst/>
          </a:prstGeom>
          <a:noFill/>
        </p:spPr>
        <p:txBody>
          <a:bodyPr wrap="none" rtlCol="0">
            <a:spAutoFit/>
          </a:bodyPr>
          <a:lstStyle/>
          <a:p>
            <a:r>
              <a:rPr lang="en-AU" dirty="0"/>
              <a:t>A Müller</a:t>
            </a:r>
            <a:endParaRPr lang="en-GB" dirty="0"/>
          </a:p>
        </p:txBody>
      </p:sp>
      <p:sp>
        <p:nvSpPr>
          <p:cNvPr id="7" name="TextBox 6"/>
          <p:cNvSpPr txBox="1"/>
          <p:nvPr/>
        </p:nvSpPr>
        <p:spPr>
          <a:xfrm>
            <a:off x="6553200" y="5486400"/>
            <a:ext cx="706604" cy="369332"/>
          </a:xfrm>
          <a:prstGeom prst="rect">
            <a:avLst/>
          </a:prstGeom>
          <a:noFill/>
        </p:spPr>
        <p:txBody>
          <a:bodyPr wrap="none" rtlCol="0">
            <a:spAutoFit/>
          </a:bodyPr>
          <a:lstStyle/>
          <a:p>
            <a:r>
              <a:rPr lang="en-AU" dirty="0"/>
              <a:t>E </a:t>
            </a:r>
            <a:r>
              <a:rPr lang="en-AU" dirty="0" err="1"/>
              <a:t>Kalt</a:t>
            </a:r>
            <a:endParaRPr lang="en-GB" dirty="0"/>
          </a:p>
        </p:txBody>
      </p:sp>
      <p:pic>
        <p:nvPicPr>
          <p:cNvPr id="5122" name="Picture 2" descr="C:\Users\pc-hp\Desktop\EDIT\Picture7.jpg"/>
          <p:cNvPicPr>
            <a:picLocks noChangeAspect="1" noChangeArrowheads="1"/>
          </p:cNvPicPr>
          <p:nvPr/>
        </p:nvPicPr>
        <p:blipFill>
          <a:blip r:embed="rId2" cstate="print"/>
          <a:srcRect/>
          <a:stretch>
            <a:fillRect/>
          </a:stretch>
        </p:blipFill>
        <p:spPr bwMode="auto">
          <a:xfrm>
            <a:off x="2071670" y="3071810"/>
            <a:ext cx="5657850" cy="2432050"/>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ltLang="en-GB" dirty="0"/>
              <a:t>8</a:t>
            </a:r>
            <a:r>
              <a:rPr lang="zh-CN" altLang="en-US" dirty="0"/>
              <a:t>小时后顶点间隙的改变</a:t>
            </a:r>
          </a:p>
        </p:txBody>
      </p:sp>
      <p:pic>
        <p:nvPicPr>
          <p:cNvPr id="104450" name="Picture 2" descr="C:\Users\pc-hp\Desktop\EDIT\Picture110.png"/>
          <p:cNvPicPr>
            <a:picLocks noChangeAspect="1" noChangeArrowheads="1"/>
          </p:cNvPicPr>
          <p:nvPr/>
        </p:nvPicPr>
        <p:blipFill>
          <a:blip r:embed="rId2" cstate="print"/>
          <a:srcRect/>
          <a:stretch>
            <a:fillRect/>
          </a:stretch>
        </p:blipFill>
        <p:spPr bwMode="auto">
          <a:xfrm>
            <a:off x="1071538" y="1000108"/>
            <a:ext cx="6856413" cy="5153025"/>
          </a:xfrm>
          <a:prstGeom prst="rect">
            <a:avLst/>
          </a:prstGeom>
          <a:noFill/>
        </p:spPr>
      </p:pic>
      <p:sp>
        <p:nvSpPr>
          <p:cNvPr id="2" name="Title 3"/>
          <p:cNvSpPr>
            <a:spLocks noGrp="1"/>
          </p:cNvSpPr>
          <p:nvPr/>
        </p:nvSpPr>
        <p:spPr>
          <a:xfrm>
            <a:off x="2683510" y="4471670"/>
            <a:ext cx="4061460" cy="685800"/>
          </a:xfrm>
          <a:prstGeom prst="rect">
            <a:avLst/>
          </a:prstGeom>
          <a:noFill/>
          <a:ln>
            <a:noFill/>
          </a:ln>
        </p:spPr>
        <p:txBody>
          <a:bodyPr vert="horz" wrap="square" lIns="91440" tIns="45720" rIns="91440" bIns="45720" numCol="1" anchor="ctr" anchorCtr="0" compatLnSpc="1"/>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algn="ctr"/>
            <a:r>
              <a:rPr lang="en-US" altLang="en-GB" sz="1800" dirty="0">
                <a:solidFill>
                  <a:srgbClr val="FFFF00"/>
                </a:solidFill>
              </a:rPr>
              <a:t>8</a:t>
            </a:r>
            <a:r>
              <a:rPr lang="zh-CN" altLang="en-US" sz="1800" dirty="0">
                <a:solidFill>
                  <a:srgbClr val="FFFF00"/>
                </a:solidFill>
              </a:rPr>
              <a:t>小时后的顶点间隙</a:t>
            </a:r>
          </a:p>
          <a:p>
            <a:pPr algn="ctr"/>
            <a:r>
              <a:rPr lang="en-US" altLang="zh-CN" sz="1800" dirty="0">
                <a:solidFill>
                  <a:srgbClr val="FFFF00"/>
                </a:solidFill>
              </a:rPr>
              <a:t>150</a:t>
            </a:r>
            <a:r>
              <a:rPr lang="zh-CN" altLang="en-US" sz="1800" dirty="0">
                <a:solidFill>
                  <a:srgbClr val="FFFF00"/>
                </a:solidFill>
              </a:rPr>
              <a:t>微米</a:t>
            </a:r>
          </a:p>
        </p:txBody>
      </p:sp>
      <p:sp>
        <p:nvSpPr>
          <p:cNvPr id="3" name="Title 3"/>
          <p:cNvSpPr>
            <a:spLocks noGrp="1"/>
          </p:cNvSpPr>
          <p:nvPr/>
        </p:nvSpPr>
        <p:spPr>
          <a:xfrm>
            <a:off x="2713990" y="2044065"/>
            <a:ext cx="4061460" cy="685800"/>
          </a:xfrm>
          <a:prstGeom prst="rect">
            <a:avLst/>
          </a:prstGeom>
          <a:noFill/>
          <a:ln>
            <a:noFill/>
          </a:ln>
        </p:spPr>
        <p:txBody>
          <a:bodyPr vert="horz" wrap="square" lIns="91440" tIns="45720" rIns="91440" bIns="45720" numCol="1" anchor="ctr" anchorCtr="0" compatLnSpc="1"/>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algn="ctr"/>
            <a:r>
              <a:rPr lang="zh-CN" sz="1800" dirty="0">
                <a:solidFill>
                  <a:schemeClr val="bg1"/>
                </a:solidFill>
              </a:rPr>
              <a:t>镜片刚戴入后的顶点间隙</a:t>
            </a:r>
          </a:p>
          <a:p>
            <a:pPr algn="ctr"/>
            <a:r>
              <a:rPr lang="en-US" altLang="zh-CN" sz="1800" dirty="0">
                <a:solidFill>
                  <a:schemeClr val="bg1"/>
                </a:solidFill>
              </a:rPr>
              <a:t>250</a:t>
            </a:r>
            <a:r>
              <a:rPr lang="zh-CN" altLang="en-US" sz="1800" dirty="0">
                <a:solidFill>
                  <a:schemeClr val="bg1"/>
                </a:solidFill>
              </a:rPr>
              <a:t>微米</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戴镜后过大的顶点间隙</a:t>
            </a:r>
          </a:p>
        </p:txBody>
      </p:sp>
      <p:pic>
        <p:nvPicPr>
          <p:cNvPr id="105474" name="Picture 2" descr="C:\Users\pc-hp\Desktop\EDIT\Picture111.png"/>
          <p:cNvPicPr>
            <a:picLocks noChangeAspect="1" noChangeArrowheads="1"/>
          </p:cNvPicPr>
          <p:nvPr/>
        </p:nvPicPr>
        <p:blipFill>
          <a:blip r:embed="rId2" cstate="print"/>
          <a:srcRect/>
          <a:stretch>
            <a:fillRect/>
          </a:stretch>
        </p:blipFill>
        <p:spPr bwMode="auto">
          <a:xfrm>
            <a:off x="1142976" y="1071546"/>
            <a:ext cx="6856413" cy="5153025"/>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Users\pc-hp\Desktop\EDIT\Picture112.png"/>
          <p:cNvPicPr>
            <a:picLocks noChangeAspect="1" noChangeArrowheads="1"/>
          </p:cNvPicPr>
          <p:nvPr/>
        </p:nvPicPr>
        <p:blipFill>
          <a:blip r:embed="rId2" cstate="print"/>
          <a:srcRect/>
          <a:stretch>
            <a:fillRect/>
          </a:stretch>
        </p:blipFill>
        <p:spPr bwMode="auto">
          <a:xfrm>
            <a:off x="1357290" y="1000108"/>
            <a:ext cx="6856413" cy="5153025"/>
          </a:xfrm>
          <a:prstGeom prst="rect">
            <a:avLst/>
          </a:prstGeom>
          <a:noFill/>
        </p:spPr>
      </p:pic>
      <p:sp>
        <p:nvSpPr>
          <p:cNvPr id="4" name="Title 3"/>
          <p:cNvSpPr>
            <a:spLocks noGrp="1"/>
          </p:cNvSpPr>
          <p:nvPr>
            <p:ph type="title"/>
          </p:nvPr>
        </p:nvSpPr>
        <p:spPr/>
        <p:txBody>
          <a:bodyPr>
            <a:normAutofit/>
          </a:bodyPr>
          <a:lstStyle/>
          <a:p>
            <a:r>
              <a:rPr lang="zh-CN" altLang="en-GB" dirty="0"/>
              <a:t>戴镜一段时间后的顶点间隙</a:t>
            </a:r>
          </a:p>
        </p:txBody>
      </p:sp>
      <p:cxnSp>
        <p:nvCxnSpPr>
          <p:cNvPr id="3" name="Straight Arrow Connector 2"/>
          <p:cNvCxnSpPr/>
          <p:nvPr/>
        </p:nvCxnSpPr>
        <p:spPr>
          <a:xfrm>
            <a:off x="1109530" y="4343400"/>
            <a:ext cx="533400"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769692" y="4343400"/>
            <a:ext cx="533400"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350238" y="2590800"/>
            <a:ext cx="533400"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900016" y="2590800"/>
            <a:ext cx="533400"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401368" y="2589376"/>
            <a:ext cx="4050707" cy="17518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3"/>
          <p:cNvSpPr>
            <a:spLocks noGrp="1"/>
          </p:cNvSpPr>
          <p:nvPr/>
        </p:nvSpPr>
        <p:spPr>
          <a:xfrm>
            <a:off x="1454150" y="1430020"/>
            <a:ext cx="4061460" cy="685800"/>
          </a:xfrm>
          <a:prstGeom prst="rect">
            <a:avLst/>
          </a:prstGeom>
          <a:noFill/>
          <a:ln>
            <a:noFill/>
          </a:ln>
        </p:spPr>
        <p:txBody>
          <a:bodyPr vert="horz" wrap="square" lIns="91440" tIns="45720" rIns="91440" bIns="45720" numCol="1" anchor="ctr" anchorCtr="0" compatLnSpc="1"/>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algn="ctr"/>
            <a:r>
              <a:rPr lang="zh-CN" sz="1800" dirty="0">
                <a:solidFill>
                  <a:srgbClr val="FFFF00"/>
                </a:solidFill>
              </a:rPr>
              <a:t>合适的顶点间隙</a:t>
            </a:r>
          </a:p>
        </p:txBody>
      </p:sp>
      <p:sp>
        <p:nvSpPr>
          <p:cNvPr id="5" name="Title 3"/>
          <p:cNvSpPr>
            <a:spLocks noGrp="1"/>
          </p:cNvSpPr>
          <p:nvPr/>
        </p:nvSpPr>
        <p:spPr>
          <a:xfrm>
            <a:off x="4418965" y="5086350"/>
            <a:ext cx="4061460" cy="685800"/>
          </a:xfrm>
          <a:prstGeom prst="rect">
            <a:avLst/>
          </a:prstGeom>
          <a:noFill/>
          <a:ln>
            <a:noFill/>
          </a:ln>
        </p:spPr>
        <p:txBody>
          <a:bodyPr vert="horz" wrap="square" lIns="91440" tIns="45720" rIns="91440" bIns="45720" numCol="1" anchor="ctr" anchorCtr="0" compatLnSpc="1"/>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algn="ctr"/>
            <a:r>
              <a:rPr lang="zh-CN" sz="1800" dirty="0">
                <a:solidFill>
                  <a:srgbClr val="FFFF00"/>
                </a:solidFill>
              </a:rPr>
              <a:t>不足的顶点间隙</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巩膜镜的沉降</a:t>
            </a:r>
          </a:p>
        </p:txBody>
      </p:sp>
      <p:pic>
        <p:nvPicPr>
          <p:cNvPr id="107522" name="Picture 2" descr="C:\Users\pc-hp\Desktop\EDIT\Picture113.png"/>
          <p:cNvPicPr>
            <a:picLocks noChangeAspect="1" noChangeArrowheads="1"/>
          </p:cNvPicPr>
          <p:nvPr/>
        </p:nvPicPr>
        <p:blipFill>
          <a:blip r:embed="rId3" cstate="print"/>
          <a:srcRect/>
          <a:stretch>
            <a:fillRect/>
          </a:stretch>
        </p:blipFill>
        <p:spPr bwMode="auto">
          <a:xfrm>
            <a:off x="1071538" y="1214422"/>
            <a:ext cx="6983413" cy="4667250"/>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巩膜镜的沉降</a:t>
            </a:r>
            <a:r>
              <a:rPr lang="en-GB" dirty="0"/>
              <a:t>: </a:t>
            </a:r>
            <a:r>
              <a:rPr lang="en-GB" dirty="0">
                <a:solidFill>
                  <a:srgbClr val="FFFF00"/>
                </a:solidFill>
              </a:rPr>
              <a:t>OCT</a:t>
            </a:r>
            <a:r>
              <a:rPr lang="zh-CN" altLang="en-GB" dirty="0">
                <a:solidFill>
                  <a:srgbClr val="FFFF00"/>
                </a:solidFill>
              </a:rPr>
              <a:t>图</a:t>
            </a:r>
          </a:p>
        </p:txBody>
      </p:sp>
      <p:pic>
        <p:nvPicPr>
          <p:cNvPr id="108546" name="Picture 2" descr="C:\Users\pc-hp\Desktop\EDIT\Picture114.png"/>
          <p:cNvPicPr>
            <a:picLocks noChangeAspect="1" noChangeArrowheads="1"/>
          </p:cNvPicPr>
          <p:nvPr/>
        </p:nvPicPr>
        <p:blipFill>
          <a:blip r:embed="rId2" cstate="print"/>
          <a:srcRect/>
          <a:stretch>
            <a:fillRect/>
          </a:stretch>
        </p:blipFill>
        <p:spPr bwMode="auto">
          <a:xfrm>
            <a:off x="1285852" y="1000108"/>
            <a:ext cx="6856413" cy="5153025"/>
          </a:xfrm>
          <a:prstGeom prst="rect">
            <a:avLst/>
          </a:prstGeom>
          <a:noFill/>
        </p:spPr>
      </p:pic>
      <p:sp>
        <p:nvSpPr>
          <p:cNvPr id="3" name="Title 3"/>
          <p:cNvSpPr>
            <a:spLocks noGrp="1"/>
          </p:cNvSpPr>
          <p:nvPr/>
        </p:nvSpPr>
        <p:spPr>
          <a:xfrm>
            <a:off x="2713990" y="2044065"/>
            <a:ext cx="4061460" cy="685800"/>
          </a:xfrm>
          <a:prstGeom prst="rect">
            <a:avLst/>
          </a:prstGeom>
          <a:noFill/>
          <a:ln>
            <a:noFill/>
          </a:ln>
        </p:spPr>
        <p:txBody>
          <a:bodyPr vert="horz" wrap="square" lIns="91440" tIns="45720" rIns="91440" bIns="45720" numCol="1" anchor="ctr" anchorCtr="0" compatLnSpc="1"/>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algn="ctr"/>
            <a:r>
              <a:rPr lang="zh-CN" sz="1800" dirty="0">
                <a:solidFill>
                  <a:schemeClr val="bg1"/>
                </a:solidFill>
              </a:rPr>
              <a:t>镜片刚戴入后的顶点间隙</a:t>
            </a:r>
          </a:p>
          <a:p>
            <a:pPr algn="ctr"/>
            <a:r>
              <a:rPr lang="en-US" altLang="zh-CN" sz="1800" dirty="0">
                <a:solidFill>
                  <a:schemeClr val="bg1"/>
                </a:solidFill>
              </a:rPr>
              <a:t>250</a:t>
            </a:r>
            <a:r>
              <a:rPr lang="zh-CN" altLang="en-US" sz="1800" dirty="0">
                <a:solidFill>
                  <a:schemeClr val="bg1"/>
                </a:solidFill>
              </a:rPr>
              <a:t>微米</a:t>
            </a:r>
          </a:p>
        </p:txBody>
      </p:sp>
      <p:sp>
        <p:nvSpPr>
          <p:cNvPr id="2" name="Title 3"/>
          <p:cNvSpPr>
            <a:spLocks noGrp="1"/>
          </p:cNvSpPr>
          <p:nvPr/>
        </p:nvSpPr>
        <p:spPr>
          <a:xfrm>
            <a:off x="2241550" y="4598670"/>
            <a:ext cx="4061460" cy="685800"/>
          </a:xfrm>
          <a:prstGeom prst="rect">
            <a:avLst/>
          </a:prstGeom>
          <a:noFill/>
          <a:ln>
            <a:noFill/>
          </a:ln>
        </p:spPr>
        <p:txBody>
          <a:bodyPr vert="horz" wrap="square" lIns="91440" tIns="45720" rIns="91440" bIns="45720" numCol="1" anchor="ctr" anchorCtr="0" compatLnSpc="1"/>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algn="ctr"/>
            <a:r>
              <a:rPr lang="zh-CN" sz="1800" dirty="0">
                <a:solidFill>
                  <a:schemeClr val="bg1"/>
                </a:solidFill>
              </a:rPr>
              <a:t>戴镜</a:t>
            </a:r>
            <a:r>
              <a:rPr lang="en-US" altLang="zh-CN" sz="1800" dirty="0">
                <a:solidFill>
                  <a:schemeClr val="bg1"/>
                </a:solidFill>
              </a:rPr>
              <a:t>8</a:t>
            </a:r>
            <a:r>
              <a:rPr lang="zh-CN" altLang="en-US" sz="1800" dirty="0">
                <a:solidFill>
                  <a:schemeClr val="bg1"/>
                </a:solidFill>
              </a:rPr>
              <a:t>小时后</a:t>
            </a:r>
            <a:r>
              <a:rPr lang="zh-CN" sz="1800" dirty="0">
                <a:solidFill>
                  <a:schemeClr val="bg1"/>
                </a:solidFill>
              </a:rPr>
              <a:t>的顶点间隙</a:t>
            </a:r>
          </a:p>
          <a:p>
            <a:pPr algn="ctr"/>
            <a:r>
              <a:rPr lang="en-US" altLang="zh-CN" sz="1800" dirty="0">
                <a:solidFill>
                  <a:schemeClr val="bg1"/>
                </a:solidFill>
              </a:rPr>
              <a:t>150</a:t>
            </a:r>
            <a:r>
              <a:rPr lang="zh-CN" altLang="en-US" sz="1800" dirty="0">
                <a:solidFill>
                  <a:schemeClr val="bg1"/>
                </a:solidFill>
              </a:rPr>
              <a:t>微米</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巩膜镜的沉降</a:t>
            </a:r>
            <a:r>
              <a:rPr lang="en-GB" dirty="0"/>
              <a:t>: </a:t>
            </a:r>
            <a:r>
              <a:rPr lang="en-GB" dirty="0">
                <a:solidFill>
                  <a:srgbClr val="FFFF00"/>
                </a:solidFill>
              </a:rPr>
              <a:t>OCT </a:t>
            </a:r>
            <a:r>
              <a:rPr lang="zh-CN" altLang="en-GB" dirty="0">
                <a:solidFill>
                  <a:srgbClr val="FFFF00"/>
                </a:solidFill>
              </a:rPr>
              <a:t>图</a:t>
            </a:r>
          </a:p>
        </p:txBody>
      </p:sp>
      <p:pic>
        <p:nvPicPr>
          <p:cNvPr id="109570" name="Picture 2" descr="C:\Users\pc-hp\Desktop\EDIT\Picture115.png"/>
          <p:cNvPicPr>
            <a:picLocks noChangeAspect="1" noChangeArrowheads="1"/>
          </p:cNvPicPr>
          <p:nvPr/>
        </p:nvPicPr>
        <p:blipFill>
          <a:blip r:embed="rId3" cstate="print"/>
          <a:srcRect/>
          <a:stretch>
            <a:fillRect/>
          </a:stretch>
        </p:blipFill>
        <p:spPr bwMode="auto">
          <a:xfrm>
            <a:off x="1000100" y="928670"/>
            <a:ext cx="6856413" cy="5153025"/>
          </a:xfrm>
          <a:prstGeom prst="rect">
            <a:avLst/>
          </a:prstGeom>
          <a:noFill/>
        </p:spPr>
      </p:pic>
      <p:sp>
        <p:nvSpPr>
          <p:cNvPr id="2" name="文本框 1"/>
          <p:cNvSpPr txBox="1"/>
          <p:nvPr/>
        </p:nvSpPr>
        <p:spPr>
          <a:xfrm>
            <a:off x="534035" y="1245870"/>
            <a:ext cx="1204595" cy="645160"/>
          </a:xfrm>
          <a:prstGeom prst="rect">
            <a:avLst/>
          </a:prstGeom>
          <a:noFill/>
        </p:spPr>
        <p:txBody>
          <a:bodyPr wrap="square" rtlCol="0">
            <a:spAutoFit/>
          </a:bodyPr>
          <a:lstStyle/>
          <a:p>
            <a:r>
              <a:rPr lang="zh-CN" altLang="en-US"/>
              <a:t>患者</a:t>
            </a:r>
            <a:r>
              <a:rPr lang="en-US" altLang="zh-CN"/>
              <a:t>AB</a:t>
            </a:r>
          </a:p>
          <a:p>
            <a:r>
              <a:rPr lang="zh-CN" altLang="en-US"/>
              <a:t>右眼</a:t>
            </a:r>
          </a:p>
        </p:txBody>
      </p:sp>
      <p:sp>
        <p:nvSpPr>
          <p:cNvPr id="3" name="文本框 2"/>
          <p:cNvSpPr txBox="1"/>
          <p:nvPr/>
        </p:nvSpPr>
        <p:spPr>
          <a:xfrm>
            <a:off x="7549515" y="1245870"/>
            <a:ext cx="1117600" cy="922020"/>
          </a:xfrm>
          <a:prstGeom prst="rect">
            <a:avLst/>
          </a:prstGeom>
          <a:noFill/>
        </p:spPr>
        <p:txBody>
          <a:bodyPr wrap="square" rtlCol="0">
            <a:spAutoFit/>
          </a:bodyPr>
          <a:lstStyle/>
          <a:p>
            <a:r>
              <a:rPr lang="en-US" altLang="zh-CN"/>
              <a:t>8</a:t>
            </a:r>
            <a:r>
              <a:rPr lang="zh-CN" altLang="en-US"/>
              <a:t>小时后改变了</a:t>
            </a:r>
            <a:r>
              <a:rPr lang="en-US" altLang="zh-CN"/>
              <a:t>150</a:t>
            </a:r>
            <a:r>
              <a:rPr lang="zh-CN" altLang="en-US"/>
              <a:t>微米</a:t>
            </a:r>
          </a:p>
        </p:txBody>
      </p:sp>
      <p:sp>
        <p:nvSpPr>
          <p:cNvPr id="5" name="文本框 4"/>
          <p:cNvSpPr txBox="1"/>
          <p:nvPr/>
        </p:nvSpPr>
        <p:spPr>
          <a:xfrm>
            <a:off x="1463040" y="3105150"/>
            <a:ext cx="968375" cy="368300"/>
          </a:xfrm>
          <a:prstGeom prst="rect">
            <a:avLst/>
          </a:prstGeom>
          <a:noFill/>
        </p:spPr>
        <p:txBody>
          <a:bodyPr wrap="square" rtlCol="0">
            <a:spAutoFit/>
          </a:bodyPr>
          <a:lstStyle/>
          <a:p>
            <a:r>
              <a:rPr lang="en-US" altLang="zh-CN" dirty="0">
                <a:solidFill>
                  <a:schemeClr val="bg1"/>
                </a:solidFill>
              </a:rPr>
              <a:t>30</a:t>
            </a:r>
            <a:r>
              <a:rPr lang="zh-CN" altLang="en-US" dirty="0">
                <a:solidFill>
                  <a:schemeClr val="bg1"/>
                </a:solidFill>
              </a:rPr>
              <a:t>分钟</a:t>
            </a:r>
          </a:p>
        </p:txBody>
      </p:sp>
      <p:sp>
        <p:nvSpPr>
          <p:cNvPr id="6" name="文本框 5"/>
          <p:cNvSpPr txBox="1"/>
          <p:nvPr/>
        </p:nvSpPr>
        <p:spPr>
          <a:xfrm>
            <a:off x="6332855" y="3121025"/>
            <a:ext cx="968375" cy="368300"/>
          </a:xfrm>
          <a:prstGeom prst="rect">
            <a:avLst/>
          </a:prstGeom>
          <a:noFill/>
        </p:spPr>
        <p:txBody>
          <a:bodyPr wrap="square" rtlCol="0">
            <a:spAutoFit/>
          </a:bodyPr>
          <a:lstStyle/>
          <a:p>
            <a:r>
              <a:rPr lang="en-US">
                <a:solidFill>
                  <a:schemeClr val="bg1"/>
                </a:solidFill>
              </a:rPr>
              <a:t>4</a:t>
            </a:r>
            <a:r>
              <a:rPr lang="zh-CN" altLang="en-US">
                <a:solidFill>
                  <a:schemeClr val="bg1"/>
                </a:solidFill>
              </a:rPr>
              <a:t>小时</a:t>
            </a:r>
          </a:p>
        </p:txBody>
      </p:sp>
      <p:sp>
        <p:nvSpPr>
          <p:cNvPr id="7" name="文本框 6"/>
          <p:cNvSpPr txBox="1"/>
          <p:nvPr/>
        </p:nvSpPr>
        <p:spPr>
          <a:xfrm>
            <a:off x="6317615" y="4349750"/>
            <a:ext cx="968375" cy="368300"/>
          </a:xfrm>
          <a:prstGeom prst="rect">
            <a:avLst/>
          </a:prstGeom>
          <a:noFill/>
        </p:spPr>
        <p:txBody>
          <a:bodyPr wrap="square" rtlCol="0">
            <a:spAutoFit/>
          </a:bodyPr>
          <a:lstStyle/>
          <a:p>
            <a:r>
              <a:rPr lang="en-US">
                <a:solidFill>
                  <a:schemeClr val="bg1"/>
                </a:solidFill>
              </a:rPr>
              <a:t>6</a:t>
            </a:r>
            <a:r>
              <a:rPr lang="zh-CN" altLang="en-US">
                <a:solidFill>
                  <a:schemeClr val="bg1"/>
                </a:solidFill>
              </a:rPr>
              <a:t>小时</a:t>
            </a:r>
          </a:p>
        </p:txBody>
      </p:sp>
      <p:sp>
        <p:nvSpPr>
          <p:cNvPr id="8" name="文本框 7"/>
          <p:cNvSpPr txBox="1"/>
          <p:nvPr/>
        </p:nvSpPr>
        <p:spPr>
          <a:xfrm>
            <a:off x="6581140" y="5287010"/>
            <a:ext cx="968375" cy="368300"/>
          </a:xfrm>
          <a:prstGeom prst="rect">
            <a:avLst/>
          </a:prstGeom>
          <a:noFill/>
        </p:spPr>
        <p:txBody>
          <a:bodyPr wrap="square" rtlCol="0">
            <a:spAutoFit/>
          </a:bodyPr>
          <a:lstStyle/>
          <a:p>
            <a:r>
              <a:rPr lang="en-US">
                <a:solidFill>
                  <a:schemeClr val="bg1"/>
                </a:solidFill>
              </a:rPr>
              <a:t>8</a:t>
            </a:r>
            <a:r>
              <a:rPr lang="zh-CN" altLang="en-US">
                <a:solidFill>
                  <a:schemeClr val="bg1"/>
                </a:solidFill>
              </a:rPr>
              <a:t>小时</a:t>
            </a:r>
          </a:p>
        </p:txBody>
      </p:sp>
      <p:sp>
        <p:nvSpPr>
          <p:cNvPr id="9" name="文本框 8"/>
          <p:cNvSpPr txBox="1"/>
          <p:nvPr/>
        </p:nvSpPr>
        <p:spPr>
          <a:xfrm>
            <a:off x="1846580" y="4089400"/>
            <a:ext cx="968375" cy="368300"/>
          </a:xfrm>
          <a:prstGeom prst="rect">
            <a:avLst/>
          </a:prstGeom>
          <a:noFill/>
        </p:spPr>
        <p:txBody>
          <a:bodyPr wrap="square" rtlCol="0">
            <a:spAutoFit/>
          </a:bodyPr>
          <a:lstStyle/>
          <a:p>
            <a:r>
              <a:rPr lang="en-US">
                <a:solidFill>
                  <a:schemeClr val="bg1"/>
                </a:solidFill>
              </a:rPr>
              <a:t>1</a:t>
            </a:r>
            <a:r>
              <a:rPr lang="zh-CN" altLang="en-US">
                <a:solidFill>
                  <a:schemeClr val="bg1"/>
                </a:solidFill>
              </a:rPr>
              <a:t>小时</a:t>
            </a:r>
          </a:p>
        </p:txBody>
      </p:sp>
      <p:sp>
        <p:nvSpPr>
          <p:cNvPr id="10" name="文本框 9"/>
          <p:cNvSpPr txBox="1"/>
          <p:nvPr/>
        </p:nvSpPr>
        <p:spPr>
          <a:xfrm>
            <a:off x="1738630" y="5476240"/>
            <a:ext cx="968375" cy="368300"/>
          </a:xfrm>
          <a:prstGeom prst="rect">
            <a:avLst/>
          </a:prstGeom>
          <a:noFill/>
        </p:spPr>
        <p:txBody>
          <a:bodyPr wrap="square" rtlCol="0">
            <a:spAutoFit/>
          </a:bodyPr>
          <a:lstStyle/>
          <a:p>
            <a:r>
              <a:rPr lang="en-US">
                <a:solidFill>
                  <a:schemeClr val="bg1"/>
                </a:solidFill>
              </a:rPr>
              <a:t>2</a:t>
            </a:r>
            <a:r>
              <a:rPr lang="zh-CN" altLang="en-US">
                <a:solidFill>
                  <a:schemeClr val="bg1"/>
                </a:solidFill>
              </a:rPr>
              <a:t>小时</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pc-hp\Desktop\EDIT\Picture116.png"/>
          <p:cNvPicPr>
            <a:picLocks noChangeAspect="1" noChangeArrowheads="1"/>
          </p:cNvPicPr>
          <p:nvPr/>
        </p:nvPicPr>
        <p:blipFill>
          <a:blip r:embed="rId2" cstate="print"/>
          <a:srcRect/>
          <a:stretch>
            <a:fillRect/>
          </a:stretch>
        </p:blipFill>
        <p:spPr bwMode="auto">
          <a:xfrm>
            <a:off x="1142976" y="928670"/>
            <a:ext cx="6856413" cy="5153025"/>
          </a:xfrm>
          <a:prstGeom prst="rect">
            <a:avLst/>
          </a:prstGeom>
          <a:noFill/>
        </p:spPr>
      </p:pic>
      <p:sp>
        <p:nvSpPr>
          <p:cNvPr id="2" name="文本框 1"/>
          <p:cNvSpPr txBox="1"/>
          <p:nvPr/>
        </p:nvSpPr>
        <p:spPr>
          <a:xfrm>
            <a:off x="534035" y="1245870"/>
            <a:ext cx="1204595" cy="645160"/>
          </a:xfrm>
          <a:prstGeom prst="rect">
            <a:avLst/>
          </a:prstGeom>
          <a:noFill/>
        </p:spPr>
        <p:txBody>
          <a:bodyPr wrap="square" rtlCol="0">
            <a:spAutoFit/>
          </a:bodyPr>
          <a:lstStyle/>
          <a:p>
            <a:r>
              <a:rPr lang="zh-CN" altLang="en-US"/>
              <a:t>患者</a:t>
            </a:r>
            <a:r>
              <a:rPr lang="en-US" altLang="zh-CN"/>
              <a:t>AB</a:t>
            </a:r>
          </a:p>
          <a:p>
            <a:r>
              <a:rPr lang="zh-CN" altLang="en-US"/>
              <a:t>左眼</a:t>
            </a:r>
          </a:p>
        </p:txBody>
      </p:sp>
      <p:sp>
        <p:nvSpPr>
          <p:cNvPr id="5" name="文本框 4"/>
          <p:cNvSpPr txBox="1"/>
          <p:nvPr/>
        </p:nvSpPr>
        <p:spPr>
          <a:xfrm>
            <a:off x="7549515" y="1245870"/>
            <a:ext cx="1117600" cy="922020"/>
          </a:xfrm>
          <a:prstGeom prst="rect">
            <a:avLst/>
          </a:prstGeom>
          <a:noFill/>
        </p:spPr>
        <p:txBody>
          <a:bodyPr wrap="square" rtlCol="0">
            <a:spAutoFit/>
          </a:bodyPr>
          <a:lstStyle/>
          <a:p>
            <a:r>
              <a:rPr lang="en-US" altLang="zh-CN"/>
              <a:t>8</a:t>
            </a:r>
            <a:r>
              <a:rPr lang="zh-CN" altLang="en-US"/>
              <a:t>小时后改变了</a:t>
            </a:r>
            <a:r>
              <a:rPr lang="en-US" altLang="zh-CN"/>
              <a:t>130</a:t>
            </a:r>
            <a:r>
              <a:rPr lang="zh-CN" altLang="en-US"/>
              <a:t>微米</a:t>
            </a:r>
          </a:p>
        </p:txBody>
      </p:sp>
      <p:sp>
        <p:nvSpPr>
          <p:cNvPr id="10" name="Title 3"/>
          <p:cNvSpPr>
            <a:spLocks noGrp="1"/>
          </p:cNvSpPr>
          <p:nvPr>
            <p:ph type="title"/>
          </p:nvPr>
        </p:nvSpPr>
        <p:spPr/>
        <p:txBody>
          <a:bodyPr>
            <a:normAutofit/>
          </a:bodyPr>
          <a:lstStyle/>
          <a:p>
            <a:r>
              <a:rPr lang="zh-CN" altLang="en-GB" dirty="0"/>
              <a:t>巩膜镜的沉降</a:t>
            </a:r>
            <a:r>
              <a:rPr lang="en-GB" dirty="0"/>
              <a:t>: </a:t>
            </a:r>
            <a:r>
              <a:rPr lang="en-GB" dirty="0">
                <a:solidFill>
                  <a:srgbClr val="FFFF00"/>
                </a:solidFill>
              </a:rPr>
              <a:t>OCT </a:t>
            </a:r>
            <a:r>
              <a:rPr lang="zh-CN" altLang="en-GB" dirty="0">
                <a:solidFill>
                  <a:srgbClr val="FFFF00"/>
                </a:solidFill>
              </a:rPr>
              <a:t>图</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a:t>
            </a:r>
            <a:r>
              <a:rPr lang="en-GB" dirty="0"/>
              <a:t>:</a:t>
            </a:r>
            <a:r>
              <a:rPr lang="zh-CN" altLang="en-GB" dirty="0">
                <a:solidFill>
                  <a:srgbClr val="FFFF00"/>
                </a:solidFill>
              </a:rPr>
              <a:t>过大的顶点间隙</a:t>
            </a:r>
          </a:p>
        </p:txBody>
      </p:sp>
      <p:pic>
        <p:nvPicPr>
          <p:cNvPr id="111618" name="Picture 2" descr="C:\Users\pc-hp\Desktop\EDIT\Picture117.png"/>
          <p:cNvPicPr>
            <a:picLocks noChangeAspect="1" noChangeArrowheads="1"/>
          </p:cNvPicPr>
          <p:nvPr/>
        </p:nvPicPr>
        <p:blipFill>
          <a:blip r:embed="rId3" cstate="print"/>
          <a:srcRect/>
          <a:stretch>
            <a:fillRect/>
          </a:stretch>
        </p:blipFill>
        <p:spPr bwMode="auto">
          <a:xfrm>
            <a:off x="1000100" y="928670"/>
            <a:ext cx="6865938" cy="5153025"/>
          </a:xfrm>
          <a:prstGeom prst="rect">
            <a:avLst/>
          </a:prstGeom>
          <a:noFill/>
        </p:spPr>
      </p:pic>
      <p:sp>
        <p:nvSpPr>
          <p:cNvPr id="2" name="文本框 1"/>
          <p:cNvSpPr txBox="1"/>
          <p:nvPr/>
        </p:nvSpPr>
        <p:spPr>
          <a:xfrm>
            <a:off x="3398520" y="2245360"/>
            <a:ext cx="2346960" cy="645160"/>
          </a:xfrm>
          <a:prstGeom prst="rect">
            <a:avLst/>
          </a:prstGeom>
          <a:noFill/>
        </p:spPr>
        <p:txBody>
          <a:bodyPr wrap="square" rtlCol="0">
            <a:spAutoFit/>
          </a:bodyPr>
          <a:lstStyle/>
          <a:p>
            <a:pPr algn="ctr"/>
            <a:r>
              <a:rPr lang="zh-CN" altLang="en-US"/>
              <a:t>过大的顶点间隙</a:t>
            </a:r>
          </a:p>
          <a:p>
            <a:pPr algn="ctr"/>
            <a:r>
              <a:rPr lang="zh-CN" altLang="en-US"/>
              <a:t>是否可以？</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GB" dirty="0"/>
              <a:t>切线角巩膜镜设计</a:t>
            </a:r>
            <a:r>
              <a:rPr lang="en-GB" dirty="0"/>
              <a:t>: </a:t>
            </a:r>
            <a:r>
              <a:rPr lang="zh-CN" altLang="en-GB" dirty="0">
                <a:solidFill>
                  <a:srgbClr val="FFFF00"/>
                </a:solidFill>
              </a:rPr>
              <a:t>区域</a:t>
            </a:r>
            <a:r>
              <a:rPr lang="en-US" altLang="zh-CN" dirty="0">
                <a:solidFill>
                  <a:srgbClr val="FFFF00"/>
                </a:solidFill>
              </a:rPr>
              <a:t>2-</a:t>
            </a:r>
            <a:r>
              <a:rPr lang="zh-CN" altLang="en-US" dirty="0">
                <a:solidFill>
                  <a:srgbClr val="FFFF00"/>
                </a:solidFill>
              </a:rPr>
              <a:t>角膜缘</a:t>
            </a:r>
          </a:p>
        </p:txBody>
      </p:sp>
      <p:pic>
        <p:nvPicPr>
          <p:cNvPr id="112642" name="Picture 2" descr="C:\Users\pc-hp\Desktop\EDIT\Picture118.png"/>
          <p:cNvPicPr>
            <a:picLocks noChangeAspect="1" noChangeArrowheads="1"/>
          </p:cNvPicPr>
          <p:nvPr/>
        </p:nvPicPr>
        <p:blipFill>
          <a:blip r:embed="rId2" cstate="print"/>
          <a:srcRect/>
          <a:stretch>
            <a:fillRect/>
          </a:stretch>
        </p:blipFill>
        <p:spPr bwMode="auto">
          <a:xfrm>
            <a:off x="1071538" y="928670"/>
            <a:ext cx="6856413" cy="5153025"/>
          </a:xfrm>
          <a:prstGeom prst="rect">
            <a:avLst/>
          </a:prstGeom>
          <a:noFill/>
        </p:spPr>
      </p:pic>
      <p:sp>
        <p:nvSpPr>
          <p:cNvPr id="2" name="文本框 1"/>
          <p:cNvSpPr txBox="1"/>
          <p:nvPr/>
        </p:nvSpPr>
        <p:spPr>
          <a:xfrm>
            <a:off x="1946910" y="3248660"/>
            <a:ext cx="2434590" cy="368300"/>
          </a:xfrm>
          <a:prstGeom prst="rect">
            <a:avLst/>
          </a:prstGeom>
          <a:noFill/>
        </p:spPr>
        <p:txBody>
          <a:bodyPr wrap="square" rtlCol="0">
            <a:spAutoFit/>
          </a:bodyPr>
          <a:lstStyle/>
          <a:p>
            <a:r>
              <a:rPr lang="zh-CN" altLang="en-US">
                <a:solidFill>
                  <a:schemeClr val="bg1"/>
                </a:solidFill>
              </a:rPr>
              <a:t>中央区</a:t>
            </a:r>
          </a:p>
        </p:txBody>
      </p:sp>
      <p:sp>
        <p:nvSpPr>
          <p:cNvPr id="5" name="文本框 4"/>
          <p:cNvSpPr txBox="1"/>
          <p:nvPr/>
        </p:nvSpPr>
        <p:spPr>
          <a:xfrm>
            <a:off x="2515235" y="3878580"/>
            <a:ext cx="2434590" cy="368300"/>
          </a:xfrm>
          <a:prstGeom prst="rect">
            <a:avLst/>
          </a:prstGeom>
          <a:noFill/>
        </p:spPr>
        <p:txBody>
          <a:bodyPr wrap="square" rtlCol="0">
            <a:spAutoFit/>
          </a:bodyPr>
          <a:lstStyle/>
          <a:p>
            <a:r>
              <a:rPr lang="zh-CN" altLang="en-US">
                <a:solidFill>
                  <a:srgbClr val="00B050"/>
                </a:solidFill>
              </a:rPr>
              <a:t>角膜缘区</a:t>
            </a:r>
          </a:p>
        </p:txBody>
      </p:sp>
      <p:sp>
        <p:nvSpPr>
          <p:cNvPr id="7" name="文本框 6"/>
          <p:cNvSpPr txBox="1"/>
          <p:nvPr/>
        </p:nvSpPr>
        <p:spPr>
          <a:xfrm>
            <a:off x="3406140" y="4769485"/>
            <a:ext cx="2434590" cy="368300"/>
          </a:xfrm>
          <a:prstGeom prst="rect">
            <a:avLst/>
          </a:prstGeom>
          <a:noFill/>
        </p:spPr>
        <p:txBody>
          <a:bodyPr wrap="square" rtlCol="0">
            <a:spAutoFit/>
          </a:bodyPr>
          <a:lstStyle/>
          <a:p>
            <a:r>
              <a:rPr lang="zh-CN" altLang="en-US">
                <a:solidFill>
                  <a:schemeClr val="bg1"/>
                </a:solidFill>
              </a:rPr>
              <a:t>巩膜区</a:t>
            </a:r>
          </a:p>
        </p:txBody>
      </p:sp>
      <p:sp>
        <p:nvSpPr>
          <p:cNvPr id="3" name="文本框 2"/>
          <p:cNvSpPr txBox="1"/>
          <p:nvPr/>
        </p:nvSpPr>
        <p:spPr>
          <a:xfrm>
            <a:off x="5840730" y="3616960"/>
            <a:ext cx="2434590" cy="368300"/>
          </a:xfrm>
          <a:prstGeom prst="rect">
            <a:avLst/>
          </a:prstGeom>
          <a:noFill/>
        </p:spPr>
        <p:txBody>
          <a:bodyPr wrap="square" rtlCol="0">
            <a:spAutoFit/>
          </a:bodyPr>
          <a:lstStyle/>
          <a:p>
            <a:r>
              <a:rPr lang="zh-CN" altLang="en-US">
                <a:solidFill>
                  <a:srgbClr val="00B050"/>
                </a:solidFill>
              </a:rPr>
              <a:t>切线角</a:t>
            </a:r>
          </a:p>
        </p:txBody>
      </p:sp>
      <p:sp>
        <p:nvSpPr>
          <p:cNvPr id="6" name="文本框 5"/>
          <p:cNvSpPr txBox="1"/>
          <p:nvPr/>
        </p:nvSpPr>
        <p:spPr>
          <a:xfrm>
            <a:off x="3493770" y="861695"/>
            <a:ext cx="2259330" cy="521970"/>
          </a:xfrm>
          <a:prstGeom prst="rect">
            <a:avLst/>
          </a:prstGeom>
          <a:noFill/>
        </p:spPr>
        <p:txBody>
          <a:bodyPr wrap="none" rtlCol="0" anchor="t">
            <a:spAutoFit/>
          </a:bodyPr>
          <a:lstStyle/>
          <a:p>
            <a:r>
              <a:rPr lang="zh-CN" altLang="en-GB" sz="2800" b="1" dirty="0">
                <a:solidFill>
                  <a:schemeClr val="tx1"/>
                </a:solidFill>
                <a:sym typeface="+mn-ea"/>
              </a:rPr>
              <a:t>区域</a:t>
            </a:r>
            <a:r>
              <a:rPr lang="en-US" altLang="zh-CN" sz="2800" b="1" dirty="0">
                <a:solidFill>
                  <a:schemeClr val="tx1"/>
                </a:solidFill>
                <a:sym typeface="+mn-ea"/>
              </a:rPr>
              <a:t>2-</a:t>
            </a:r>
            <a:r>
              <a:rPr lang="zh-CN" altLang="en-US" sz="2800" b="1" dirty="0">
                <a:solidFill>
                  <a:schemeClr val="tx1"/>
                </a:solidFill>
                <a:sym typeface="+mn-ea"/>
              </a:rPr>
              <a:t>角膜缘</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pc-hp\Desktop\EDIT\Picture119.png"/>
          <p:cNvPicPr>
            <a:picLocks noChangeAspect="1" noChangeArrowheads="1"/>
          </p:cNvPicPr>
          <p:nvPr/>
        </p:nvPicPr>
        <p:blipFill>
          <a:blip r:embed="rId2" cstate="print"/>
          <a:srcRect/>
          <a:stretch>
            <a:fillRect/>
          </a:stretch>
        </p:blipFill>
        <p:spPr bwMode="auto">
          <a:xfrm>
            <a:off x="1142976" y="1000108"/>
            <a:ext cx="6856413" cy="5153025"/>
          </a:xfrm>
          <a:prstGeom prst="rect">
            <a:avLst/>
          </a:prstGeom>
          <a:noFill/>
        </p:spPr>
      </p:pic>
      <p:sp>
        <p:nvSpPr>
          <p:cNvPr id="3" name="Title 3"/>
          <p:cNvSpPr>
            <a:spLocks noGrp="1"/>
          </p:cNvSpPr>
          <p:nvPr/>
        </p:nvSpPr>
        <p:spPr>
          <a:xfrm>
            <a:off x="58631" y="-26670"/>
            <a:ext cx="8839200" cy="685800"/>
          </a:xfrm>
          <a:prstGeom prst="rect">
            <a:avLst/>
          </a:prstGeom>
          <a:noFill/>
          <a:ln>
            <a:noFill/>
          </a:ln>
        </p:spPr>
        <p:txBody>
          <a:bodyPr vert="horz" wrap="square" lIns="91440" tIns="45720" rIns="91440" bIns="45720" numCol="1" anchor="ctr" anchorCtr="0" compatLnSpc="1">
            <a:normAutofit/>
          </a:bodyPr>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r>
              <a:rPr lang="zh-CN" altLang="en-GB" dirty="0"/>
              <a:t>切线角巩膜镜设计</a:t>
            </a:r>
            <a:r>
              <a:rPr lang="en-GB" dirty="0"/>
              <a:t>: </a:t>
            </a:r>
            <a:r>
              <a:rPr lang="zh-CN" altLang="en-GB" dirty="0">
                <a:solidFill>
                  <a:srgbClr val="FFFF00"/>
                </a:solidFill>
              </a:rPr>
              <a:t>区域</a:t>
            </a:r>
            <a:r>
              <a:rPr lang="en-US" altLang="zh-CN" dirty="0">
                <a:solidFill>
                  <a:srgbClr val="FFFF00"/>
                </a:solidFill>
              </a:rPr>
              <a:t>2-</a:t>
            </a:r>
            <a:r>
              <a:rPr lang="zh-CN" altLang="en-US" dirty="0">
                <a:solidFill>
                  <a:srgbClr val="FFFF00"/>
                </a:solidFill>
              </a:rPr>
              <a:t>角膜缘</a:t>
            </a:r>
          </a:p>
        </p:txBody>
      </p:sp>
      <p:sp>
        <p:nvSpPr>
          <p:cNvPr id="6" name="文本框 5"/>
          <p:cNvSpPr txBox="1"/>
          <p:nvPr/>
        </p:nvSpPr>
        <p:spPr>
          <a:xfrm>
            <a:off x="2649220" y="1661160"/>
            <a:ext cx="897890" cy="521970"/>
          </a:xfrm>
          <a:prstGeom prst="rect">
            <a:avLst/>
          </a:prstGeom>
          <a:noFill/>
        </p:spPr>
        <p:txBody>
          <a:bodyPr wrap="none" rtlCol="0" anchor="t">
            <a:spAutoFit/>
          </a:bodyPr>
          <a:lstStyle/>
          <a:p>
            <a:r>
              <a:rPr lang="zh-CN" sz="2800" b="1" dirty="0">
                <a:solidFill>
                  <a:schemeClr val="tx1"/>
                </a:solidFill>
                <a:sym typeface="+mn-ea"/>
              </a:rPr>
              <a:t>白光</a:t>
            </a:r>
          </a:p>
        </p:txBody>
      </p:sp>
      <p:sp>
        <p:nvSpPr>
          <p:cNvPr id="5" name="文本框 4"/>
          <p:cNvSpPr txBox="1"/>
          <p:nvPr/>
        </p:nvSpPr>
        <p:spPr>
          <a:xfrm>
            <a:off x="5327015" y="1599565"/>
            <a:ext cx="1255395" cy="521970"/>
          </a:xfrm>
          <a:prstGeom prst="rect">
            <a:avLst/>
          </a:prstGeom>
          <a:noFill/>
        </p:spPr>
        <p:txBody>
          <a:bodyPr wrap="none" rtlCol="0" anchor="t">
            <a:spAutoFit/>
          </a:bodyPr>
          <a:lstStyle/>
          <a:p>
            <a:r>
              <a:rPr lang="zh-CN" sz="2800" b="1" dirty="0">
                <a:solidFill>
                  <a:schemeClr val="tx1"/>
                </a:solidFill>
                <a:sym typeface="+mn-ea"/>
              </a:rPr>
              <a:t>钴蓝光</a:t>
            </a:r>
          </a:p>
        </p:txBody>
      </p:sp>
      <p:sp>
        <p:nvSpPr>
          <p:cNvPr id="7" name="文本框 6"/>
          <p:cNvSpPr txBox="1"/>
          <p:nvPr/>
        </p:nvSpPr>
        <p:spPr>
          <a:xfrm>
            <a:off x="3729355" y="5225415"/>
            <a:ext cx="1255395" cy="521970"/>
          </a:xfrm>
          <a:prstGeom prst="rect">
            <a:avLst/>
          </a:prstGeom>
          <a:noFill/>
        </p:spPr>
        <p:txBody>
          <a:bodyPr wrap="none" rtlCol="0" anchor="t">
            <a:spAutoFit/>
          </a:bodyPr>
          <a:lstStyle/>
          <a:p>
            <a:r>
              <a:rPr lang="zh-CN" sz="2800" b="1" dirty="0">
                <a:solidFill>
                  <a:schemeClr val="bg1"/>
                </a:solidFill>
                <a:sym typeface="+mn-ea"/>
              </a:rPr>
              <a:t>角膜缘</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p>
        </p:txBody>
      </p:sp>
      <p:sp>
        <p:nvSpPr>
          <p:cNvPr id="2" name="Content Placeholder 1"/>
          <p:cNvSpPr>
            <a:spLocks noGrp="1"/>
          </p:cNvSpPr>
          <p:nvPr>
            <p:ph idx="1"/>
          </p:nvPr>
        </p:nvSpPr>
        <p:spPr>
          <a:xfrm>
            <a:off x="821266" y="1032938"/>
            <a:ext cx="8839200" cy="5135563"/>
          </a:xfrm>
        </p:spPr>
        <p:txBody>
          <a:bodyPr/>
          <a:lstStyle/>
          <a:p>
            <a:r>
              <a:rPr lang="zh-CN" altLang="en-CA" sz="2400" dirty="0"/>
              <a:t>穆勒公司</a:t>
            </a:r>
            <a:r>
              <a:rPr lang="en-CA" sz="2400" dirty="0"/>
              <a:t> (威斯巴登, </a:t>
            </a:r>
            <a:r>
              <a:rPr lang="zh-CN" altLang="en-CA" sz="2400" dirty="0"/>
              <a:t>德国</a:t>
            </a:r>
            <a:r>
              <a:rPr lang="en-CA" sz="2400" dirty="0"/>
              <a:t>)</a:t>
            </a:r>
          </a:p>
          <a:p>
            <a:pPr lvl="1">
              <a:buFont typeface="Arial" panose="020B0604020202020204" pitchFamily="34" charset="0"/>
              <a:buChar char="‒"/>
            </a:pPr>
            <a:r>
              <a:rPr lang="zh-CN" altLang="en-CA" sz="2400" dirty="0"/>
              <a:t>玻璃吹制型巩膜镜</a:t>
            </a:r>
          </a:p>
          <a:p>
            <a:pPr lvl="1">
              <a:buFont typeface="Arial" panose="020B0604020202020204" pitchFamily="34" charset="0"/>
              <a:buChar char="‒"/>
            </a:pPr>
            <a:r>
              <a:rPr lang="en-CA" sz="2400" dirty="0">
                <a:sym typeface="Symbol" panose="05050102010706020507"/>
              </a:rPr>
              <a:t> </a:t>
            </a:r>
            <a:r>
              <a:rPr lang="en-CA" sz="2400" dirty="0">
                <a:latin typeface="Arial" panose="020B0604020202020204"/>
                <a:cs typeface="Arial" panose="020B0604020202020204"/>
                <a:sym typeface="Symbol" panose="05050102010706020507"/>
              </a:rPr>
              <a:t>↑ </a:t>
            </a:r>
            <a:r>
              <a:rPr lang="zh-CN" altLang="en-CA" sz="2400" dirty="0"/>
              <a:t>患者耐受性</a:t>
            </a:r>
            <a:r>
              <a:rPr lang="en-CA" sz="2400" dirty="0"/>
              <a:t> </a:t>
            </a:r>
            <a:r>
              <a:rPr lang="en-CA" sz="2400" dirty="0">
                <a:latin typeface="Arial" panose="020B0604020202020204"/>
                <a:cs typeface="Arial" panose="020B0604020202020204"/>
              </a:rPr>
              <a:t>← </a:t>
            </a:r>
            <a:r>
              <a:rPr lang="zh-CN" altLang="en-CA" sz="2400" dirty="0"/>
              <a:t>没有留下尖锐的边缘</a:t>
            </a:r>
          </a:p>
        </p:txBody>
      </p:sp>
      <p:pic>
        <p:nvPicPr>
          <p:cNvPr id="6146" name="Picture 2" descr="C:\Users\pc-hp\Desktop\EDIT\Picture8.jpg"/>
          <p:cNvPicPr>
            <a:picLocks noChangeAspect="1" noChangeArrowheads="1"/>
          </p:cNvPicPr>
          <p:nvPr/>
        </p:nvPicPr>
        <p:blipFill>
          <a:blip r:embed="rId2" cstate="print"/>
          <a:srcRect/>
          <a:stretch>
            <a:fillRect/>
          </a:stretch>
        </p:blipFill>
        <p:spPr bwMode="auto">
          <a:xfrm>
            <a:off x="1700232" y="2714620"/>
            <a:ext cx="5657850" cy="2908300"/>
          </a:xfrm>
          <a:prstGeom prst="rect">
            <a:avLst/>
          </a:prstGeo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Users\pc-hp\Desktop\EDIT\Picture120.png"/>
          <p:cNvPicPr>
            <a:picLocks noChangeAspect="1" noChangeArrowheads="1"/>
          </p:cNvPicPr>
          <p:nvPr/>
        </p:nvPicPr>
        <p:blipFill>
          <a:blip r:embed="rId2" cstate="print"/>
          <a:srcRect/>
          <a:stretch>
            <a:fillRect/>
          </a:stretch>
        </p:blipFill>
        <p:spPr bwMode="auto">
          <a:xfrm>
            <a:off x="1214414" y="928670"/>
            <a:ext cx="6856413" cy="5153025"/>
          </a:xfrm>
          <a:prstGeom prst="rect">
            <a:avLst/>
          </a:prstGeom>
          <a:noFill/>
        </p:spPr>
      </p:pic>
      <p:sp>
        <p:nvSpPr>
          <p:cNvPr id="3" name="Title 3"/>
          <p:cNvSpPr>
            <a:spLocks noGrp="1"/>
          </p:cNvSpPr>
          <p:nvPr/>
        </p:nvSpPr>
        <p:spPr>
          <a:xfrm>
            <a:off x="58631" y="34925"/>
            <a:ext cx="8839200" cy="685800"/>
          </a:xfrm>
          <a:prstGeom prst="rect">
            <a:avLst/>
          </a:prstGeom>
          <a:noFill/>
          <a:ln>
            <a:noFill/>
          </a:ln>
        </p:spPr>
        <p:txBody>
          <a:bodyPr vert="horz" wrap="square" lIns="91440" tIns="45720" rIns="91440" bIns="45720" numCol="1" anchor="ctr" anchorCtr="0" compatLnSpc="1">
            <a:normAutofit/>
          </a:bodyPr>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r>
              <a:rPr lang="zh-CN" altLang="en-GB" dirty="0"/>
              <a:t>切线角巩膜镜设计</a:t>
            </a:r>
            <a:r>
              <a:rPr lang="en-GB" dirty="0"/>
              <a:t>: </a:t>
            </a:r>
            <a:r>
              <a:rPr lang="zh-CN" altLang="en-GB" dirty="0">
                <a:solidFill>
                  <a:srgbClr val="FFFF00"/>
                </a:solidFill>
              </a:rPr>
              <a:t>区域</a:t>
            </a:r>
            <a:r>
              <a:rPr lang="en-US" altLang="zh-CN" dirty="0">
                <a:solidFill>
                  <a:srgbClr val="FFFF00"/>
                </a:solidFill>
              </a:rPr>
              <a:t>2-</a:t>
            </a:r>
            <a:r>
              <a:rPr lang="zh-CN" altLang="en-US" dirty="0">
                <a:solidFill>
                  <a:srgbClr val="FFFF00"/>
                </a:solidFill>
              </a:rPr>
              <a:t>角膜缘</a:t>
            </a:r>
          </a:p>
        </p:txBody>
      </p:sp>
      <p:sp>
        <p:nvSpPr>
          <p:cNvPr id="7" name="文本框 6"/>
          <p:cNvSpPr txBox="1"/>
          <p:nvPr/>
        </p:nvSpPr>
        <p:spPr>
          <a:xfrm>
            <a:off x="4015105" y="1753235"/>
            <a:ext cx="3757930" cy="521970"/>
          </a:xfrm>
          <a:prstGeom prst="rect">
            <a:avLst/>
          </a:prstGeom>
          <a:noFill/>
        </p:spPr>
        <p:txBody>
          <a:bodyPr wrap="none" rtlCol="0" anchor="t">
            <a:spAutoFit/>
          </a:bodyPr>
          <a:lstStyle/>
          <a:p>
            <a:r>
              <a:rPr lang="zh-CN" sz="2800" b="1" dirty="0">
                <a:solidFill>
                  <a:schemeClr val="bg1"/>
                </a:solidFill>
                <a:sym typeface="+mn-ea"/>
              </a:rPr>
              <a:t>合适的角膜缘顶点间隙</a:t>
            </a:r>
          </a:p>
        </p:txBody>
      </p:sp>
      <p:sp>
        <p:nvSpPr>
          <p:cNvPr id="5" name="文本框 4"/>
          <p:cNvSpPr txBox="1"/>
          <p:nvPr/>
        </p:nvSpPr>
        <p:spPr>
          <a:xfrm>
            <a:off x="3954145" y="4150360"/>
            <a:ext cx="3757930" cy="521970"/>
          </a:xfrm>
          <a:prstGeom prst="rect">
            <a:avLst/>
          </a:prstGeom>
          <a:noFill/>
        </p:spPr>
        <p:txBody>
          <a:bodyPr wrap="none" rtlCol="0" anchor="t">
            <a:spAutoFit/>
          </a:bodyPr>
          <a:lstStyle/>
          <a:p>
            <a:r>
              <a:rPr lang="zh-CN" sz="2800" b="1" dirty="0">
                <a:solidFill>
                  <a:schemeClr val="bg1"/>
                </a:solidFill>
                <a:sym typeface="+mn-ea"/>
              </a:rPr>
              <a:t>不足的角膜缘顶点间隙</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91" y="99695"/>
            <a:ext cx="8839200" cy="685800"/>
          </a:xfrm>
        </p:spPr>
        <p:txBody>
          <a:bodyPr/>
          <a:lstStyle/>
          <a:p>
            <a:r>
              <a:rPr lang="zh-CN" altLang="en-AU" dirty="0"/>
              <a:t>巩膜镜</a:t>
            </a:r>
            <a:r>
              <a:rPr lang="en-AU" dirty="0"/>
              <a:t>:</a:t>
            </a:r>
            <a:r>
              <a:rPr lang="zh-CN" dirty="0">
                <a:solidFill>
                  <a:srgbClr val="FFFF00"/>
                </a:solidFill>
              </a:rPr>
              <a:t>角膜缘间隙</a:t>
            </a:r>
          </a:p>
        </p:txBody>
      </p:sp>
      <p:pic>
        <p:nvPicPr>
          <p:cNvPr id="115714" name="Picture 2" descr="C:\Users\pc-hp\Desktop\EDIT\Picture121.png"/>
          <p:cNvPicPr>
            <a:picLocks noChangeAspect="1" noChangeArrowheads="1"/>
          </p:cNvPicPr>
          <p:nvPr/>
        </p:nvPicPr>
        <p:blipFill>
          <a:blip r:embed="rId2" cstate="print"/>
          <a:srcRect/>
          <a:stretch>
            <a:fillRect/>
          </a:stretch>
        </p:blipFill>
        <p:spPr bwMode="auto">
          <a:xfrm>
            <a:off x="1000100" y="785794"/>
            <a:ext cx="7224713" cy="5435600"/>
          </a:xfrm>
          <a:prstGeom prst="rect">
            <a:avLst/>
          </a:prstGeom>
          <a:noFill/>
        </p:spPr>
      </p:pic>
      <p:sp>
        <p:nvSpPr>
          <p:cNvPr id="5" name="文本框 4"/>
          <p:cNvSpPr txBox="1"/>
          <p:nvPr/>
        </p:nvSpPr>
        <p:spPr>
          <a:xfrm>
            <a:off x="7473315" y="1706880"/>
            <a:ext cx="1255395" cy="953135"/>
          </a:xfrm>
          <a:prstGeom prst="rect">
            <a:avLst/>
          </a:prstGeom>
          <a:noFill/>
        </p:spPr>
        <p:txBody>
          <a:bodyPr wrap="none" rtlCol="0" anchor="t">
            <a:spAutoFit/>
          </a:bodyPr>
          <a:lstStyle/>
          <a:p>
            <a:pPr algn="ctr"/>
            <a:r>
              <a:rPr lang="zh-CN" sz="2800" b="1" dirty="0">
                <a:solidFill>
                  <a:schemeClr val="tx1"/>
                </a:solidFill>
                <a:sym typeface="+mn-ea"/>
              </a:rPr>
              <a:t>角膜缘</a:t>
            </a:r>
          </a:p>
          <a:p>
            <a:pPr algn="ctr"/>
            <a:r>
              <a:rPr lang="zh-CN" sz="2800" b="1" dirty="0">
                <a:solidFill>
                  <a:schemeClr val="tx1"/>
                </a:solidFill>
                <a:sym typeface="+mn-ea"/>
              </a:rPr>
              <a:t>间隙</a:t>
            </a:r>
          </a:p>
        </p:txBody>
      </p:sp>
      <p:sp>
        <p:nvSpPr>
          <p:cNvPr id="2" name="文本框 1"/>
          <p:cNvSpPr txBox="1"/>
          <p:nvPr/>
        </p:nvSpPr>
        <p:spPr>
          <a:xfrm>
            <a:off x="5654358" y="5178425"/>
            <a:ext cx="1818640" cy="337185"/>
          </a:xfrm>
          <a:prstGeom prst="rect">
            <a:avLst/>
          </a:prstGeom>
          <a:noFill/>
        </p:spPr>
        <p:txBody>
          <a:bodyPr wrap="none" rtlCol="0" anchor="t">
            <a:spAutoFit/>
          </a:bodyPr>
          <a:lstStyle/>
          <a:p>
            <a:pPr algn="ctr"/>
            <a:r>
              <a:rPr lang="zh-CN" sz="1600" b="1" dirty="0">
                <a:solidFill>
                  <a:schemeClr val="tx1"/>
                </a:solidFill>
                <a:sym typeface="+mn-ea"/>
              </a:rPr>
              <a:t>充足的角膜缘间隙</a:t>
            </a:r>
          </a:p>
        </p:txBody>
      </p:sp>
      <p:sp>
        <p:nvSpPr>
          <p:cNvPr id="6" name="文本框 5"/>
          <p:cNvSpPr txBox="1"/>
          <p:nvPr/>
        </p:nvSpPr>
        <p:spPr>
          <a:xfrm>
            <a:off x="2090103" y="2660015"/>
            <a:ext cx="1818640" cy="337185"/>
          </a:xfrm>
          <a:prstGeom prst="rect">
            <a:avLst/>
          </a:prstGeom>
          <a:noFill/>
        </p:spPr>
        <p:txBody>
          <a:bodyPr wrap="none" rtlCol="0" anchor="t">
            <a:spAutoFit/>
          </a:bodyPr>
          <a:lstStyle/>
          <a:p>
            <a:pPr algn="ctr"/>
            <a:r>
              <a:rPr lang="zh-CN" sz="1600" b="1" dirty="0">
                <a:solidFill>
                  <a:schemeClr val="tx1"/>
                </a:solidFill>
                <a:sym typeface="+mn-ea"/>
              </a:rPr>
              <a:t>不足的角膜缘间隙</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Users\pc-hp\Desktop\EDIT\Picture122.png"/>
          <p:cNvPicPr>
            <a:picLocks noChangeAspect="1" noChangeArrowheads="1"/>
          </p:cNvPicPr>
          <p:nvPr/>
        </p:nvPicPr>
        <p:blipFill>
          <a:blip r:embed="rId3" cstate="print"/>
          <a:srcRect/>
          <a:stretch>
            <a:fillRect/>
          </a:stretch>
        </p:blipFill>
        <p:spPr bwMode="auto">
          <a:xfrm>
            <a:off x="1285852" y="1012279"/>
            <a:ext cx="6856413" cy="5153025"/>
          </a:xfrm>
          <a:prstGeom prst="rect">
            <a:avLst/>
          </a:prstGeom>
          <a:noFill/>
        </p:spPr>
      </p:pic>
      <p:sp>
        <p:nvSpPr>
          <p:cNvPr id="4" name="Title 3"/>
          <p:cNvSpPr>
            <a:spLocks noGrp="1"/>
          </p:cNvSpPr>
          <p:nvPr>
            <p:ph type="title"/>
          </p:nvPr>
        </p:nvSpPr>
        <p:spPr>
          <a:xfrm>
            <a:off x="135466" y="0"/>
            <a:ext cx="9008534" cy="685800"/>
          </a:xfrm>
        </p:spPr>
        <p:txBody>
          <a:bodyPr>
            <a:noAutofit/>
          </a:bodyPr>
          <a:lstStyle/>
          <a:p>
            <a:r>
              <a:rPr lang="zh-CN" altLang="en-AU" dirty="0"/>
              <a:t>巩膜镜</a:t>
            </a:r>
            <a:r>
              <a:rPr lang="en-AU" dirty="0"/>
              <a:t>: </a:t>
            </a:r>
            <a:r>
              <a:rPr lang="zh-CN" altLang="en-AU" dirty="0">
                <a:solidFill>
                  <a:srgbClr val="FFFF00"/>
                </a:solidFill>
              </a:rPr>
              <a:t>不足的角膜缘间隙</a:t>
            </a:r>
          </a:p>
        </p:txBody>
      </p:sp>
      <p:sp>
        <p:nvSpPr>
          <p:cNvPr id="2" name="TextBox 1"/>
          <p:cNvSpPr txBox="1"/>
          <p:nvPr/>
        </p:nvSpPr>
        <p:spPr>
          <a:xfrm>
            <a:off x="76200" y="4267200"/>
            <a:ext cx="2438400" cy="368300"/>
          </a:xfrm>
          <a:prstGeom prst="rect">
            <a:avLst/>
          </a:prstGeom>
          <a:solidFill>
            <a:schemeClr val="accent4">
              <a:lumMod val="20000"/>
              <a:lumOff val="80000"/>
            </a:schemeClr>
          </a:solidFill>
        </p:spPr>
        <p:txBody>
          <a:bodyPr wrap="square" rtlCol="0">
            <a:spAutoFit/>
          </a:bodyPr>
          <a:lstStyle/>
          <a:p>
            <a:pPr algn="ctr"/>
            <a:r>
              <a:rPr lang="zh-CN" altLang="en-AU" b="1" dirty="0"/>
              <a:t>记住角膜缘有干细胞</a:t>
            </a:r>
          </a:p>
        </p:txBody>
      </p:sp>
      <p:sp>
        <p:nvSpPr>
          <p:cNvPr id="3" name="TextBox 1"/>
          <p:cNvSpPr txBox="1"/>
          <p:nvPr/>
        </p:nvSpPr>
        <p:spPr>
          <a:xfrm>
            <a:off x="3947795" y="5713095"/>
            <a:ext cx="2438400" cy="368300"/>
          </a:xfrm>
          <a:prstGeom prst="rect">
            <a:avLst/>
          </a:prstGeom>
          <a:solidFill>
            <a:schemeClr val="accent4">
              <a:lumMod val="20000"/>
              <a:lumOff val="80000"/>
            </a:schemeClr>
          </a:solidFill>
        </p:spPr>
        <p:txBody>
          <a:bodyPr wrap="square" rtlCol="0">
            <a:spAutoFit/>
          </a:bodyPr>
          <a:lstStyle/>
          <a:p>
            <a:pPr algn="ctr"/>
            <a:r>
              <a:rPr lang="zh-CN" altLang="en-AU" b="1" dirty="0"/>
              <a:t>上皮细胞</a:t>
            </a:r>
            <a:r>
              <a:rPr lang="zh-CN" altLang="en-US" b="1" dirty="0"/>
              <a:t>解体</a:t>
            </a:r>
            <a:endParaRPr lang="zh-CN" altLang="en-AU" b="1"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AU" dirty="0"/>
              <a:t>巩膜镜</a:t>
            </a:r>
            <a:r>
              <a:rPr lang="en-AU" dirty="0"/>
              <a:t>: </a:t>
            </a:r>
            <a:r>
              <a:rPr lang="zh-CN" altLang="en-AU" dirty="0">
                <a:solidFill>
                  <a:srgbClr val="FFFF00"/>
                </a:solidFill>
              </a:rPr>
              <a:t>重新设计角膜缘区</a:t>
            </a:r>
          </a:p>
        </p:txBody>
      </p:sp>
      <p:sp>
        <p:nvSpPr>
          <p:cNvPr id="2" name="TextBox 1"/>
          <p:cNvSpPr txBox="1"/>
          <p:nvPr/>
        </p:nvSpPr>
        <p:spPr>
          <a:xfrm>
            <a:off x="228600" y="1143000"/>
            <a:ext cx="8686800" cy="829945"/>
          </a:xfrm>
          <a:prstGeom prst="rect">
            <a:avLst/>
          </a:prstGeom>
          <a:noFill/>
        </p:spPr>
        <p:txBody>
          <a:bodyPr wrap="square" rtlCol="0">
            <a:spAutoFit/>
          </a:bodyPr>
          <a:lstStyle/>
          <a:p>
            <a:r>
              <a:rPr lang="zh-CN" altLang="en-AU" sz="2400" dirty="0">
                <a:solidFill>
                  <a:srgbClr val="5C6F7B"/>
                </a:solidFill>
              </a:rPr>
              <a:t>巩膜间隙从标准位置提高</a:t>
            </a:r>
            <a:r>
              <a:rPr lang="en-AU" sz="2400" dirty="0">
                <a:solidFill>
                  <a:srgbClr val="5C6F7B"/>
                </a:solidFill>
                <a:sym typeface="+mn-ea"/>
              </a:rPr>
              <a:t> +5 °</a:t>
            </a:r>
            <a:r>
              <a:rPr lang="zh-CN" altLang="en-AU" sz="2400" dirty="0">
                <a:solidFill>
                  <a:srgbClr val="5C6F7B"/>
                </a:solidFill>
                <a:sym typeface="+mn-ea"/>
              </a:rPr>
              <a:t>，不仅仅增加了角膜缘间隙，同时也使镜片的总矢高增加</a:t>
            </a:r>
            <a:r>
              <a:rPr lang="en-US" altLang="zh-CN" sz="2400" dirty="0">
                <a:solidFill>
                  <a:srgbClr val="5C6F7B"/>
                </a:solidFill>
                <a:sym typeface="+mn-ea"/>
              </a:rPr>
              <a:t>125</a:t>
            </a:r>
            <a:r>
              <a:rPr lang="en-US" sz="2400" dirty="0">
                <a:sym typeface="+mn-ea"/>
              </a:rPr>
              <a:t> µm.</a:t>
            </a:r>
            <a:endParaRPr lang="en-GB" sz="2400" dirty="0">
              <a:solidFill>
                <a:srgbClr val="5C6F7B"/>
              </a:solidFill>
            </a:endParaRPr>
          </a:p>
        </p:txBody>
      </p:sp>
      <p:pic>
        <p:nvPicPr>
          <p:cNvPr id="117762" name="Picture 2" descr="C:\Users\pc-hp\Desktop\EDIT\Picture123.png"/>
          <p:cNvPicPr>
            <a:picLocks noChangeAspect="1" noChangeArrowheads="1"/>
          </p:cNvPicPr>
          <p:nvPr/>
        </p:nvPicPr>
        <p:blipFill>
          <a:blip r:embed="rId3" cstate="print"/>
          <a:srcRect/>
          <a:stretch>
            <a:fillRect/>
          </a:stretch>
        </p:blipFill>
        <p:spPr bwMode="auto">
          <a:xfrm>
            <a:off x="928662" y="2214554"/>
            <a:ext cx="7789863" cy="3856038"/>
          </a:xfrm>
          <a:prstGeom prst="rect">
            <a:avLst/>
          </a:prstGeom>
          <a:noFill/>
        </p:spPr>
      </p:pic>
      <p:sp>
        <p:nvSpPr>
          <p:cNvPr id="3" name="矩形 2"/>
          <p:cNvSpPr/>
          <p:nvPr/>
        </p:nvSpPr>
        <p:spPr>
          <a:xfrm>
            <a:off x="6965908" y="4293096"/>
            <a:ext cx="1277914" cy="369332"/>
          </a:xfrm>
          <a:prstGeom prst="rect">
            <a:avLst/>
          </a:prstGeom>
        </p:spPr>
        <p:txBody>
          <a:bodyPr wrap="none">
            <a:spAutoFit/>
          </a:bodyPr>
          <a:lstStyle/>
          <a:p>
            <a:r>
              <a:rPr lang="en-US" altLang="zh-CN" dirty="0">
                <a:solidFill>
                  <a:schemeClr val="bg1"/>
                </a:solidFill>
                <a:sym typeface="+mn-ea"/>
              </a:rPr>
              <a:t>5 °</a:t>
            </a:r>
            <a:r>
              <a:rPr lang="zh-CN" altLang="en-US" dirty="0">
                <a:solidFill>
                  <a:schemeClr val="bg1"/>
                </a:solidFill>
                <a:sym typeface="+mn-ea"/>
              </a:rPr>
              <a:t>的改变</a:t>
            </a:r>
            <a:endParaRPr lang="zh-CN" altLang="en-US" dirty="0">
              <a:solidFill>
                <a:schemeClr val="bg1"/>
              </a:solidFill>
            </a:endParaRPr>
          </a:p>
        </p:txBody>
      </p:sp>
      <p:sp>
        <p:nvSpPr>
          <p:cNvPr id="6" name="矩形 5"/>
          <p:cNvSpPr/>
          <p:nvPr/>
        </p:nvSpPr>
        <p:spPr>
          <a:xfrm>
            <a:off x="6642742" y="2764342"/>
            <a:ext cx="646331" cy="369332"/>
          </a:xfrm>
          <a:prstGeom prst="rect">
            <a:avLst/>
          </a:prstGeom>
        </p:spPr>
        <p:txBody>
          <a:bodyPr wrap="none">
            <a:spAutoFit/>
          </a:bodyPr>
          <a:lstStyle/>
          <a:p>
            <a:r>
              <a:rPr lang="zh-CN" altLang="en-US" dirty="0">
                <a:solidFill>
                  <a:srgbClr val="00B050"/>
                </a:solidFill>
                <a:sym typeface="+mn-ea"/>
              </a:rPr>
              <a:t>标准</a:t>
            </a:r>
            <a:endParaRPr lang="zh-CN" altLang="en-US" dirty="0">
              <a:solidFill>
                <a:srgbClr val="00B050"/>
              </a:solidFill>
            </a:endParaRPr>
          </a:p>
        </p:txBody>
      </p:sp>
      <p:sp>
        <p:nvSpPr>
          <p:cNvPr id="7" name="矩形 6"/>
          <p:cNvSpPr/>
          <p:nvPr/>
        </p:nvSpPr>
        <p:spPr>
          <a:xfrm>
            <a:off x="2699792" y="4142573"/>
            <a:ext cx="1107996" cy="369332"/>
          </a:xfrm>
          <a:prstGeom prst="rect">
            <a:avLst/>
          </a:prstGeom>
        </p:spPr>
        <p:txBody>
          <a:bodyPr wrap="none">
            <a:spAutoFit/>
          </a:bodyPr>
          <a:lstStyle/>
          <a:p>
            <a:r>
              <a:rPr lang="zh-CN" altLang="en-US" dirty="0">
                <a:solidFill>
                  <a:srgbClr val="00B050"/>
                </a:solidFill>
                <a:sym typeface="+mn-ea"/>
              </a:rPr>
              <a:t>角膜缘区</a:t>
            </a:r>
            <a:endParaRPr lang="zh-CN" altLang="en-US" dirty="0">
              <a:solidFill>
                <a:srgbClr val="00B050"/>
              </a:solidFill>
            </a:endParaRPr>
          </a:p>
        </p:txBody>
      </p:sp>
      <p:sp>
        <p:nvSpPr>
          <p:cNvPr id="8" name="矩形 7"/>
          <p:cNvSpPr/>
          <p:nvPr/>
        </p:nvSpPr>
        <p:spPr>
          <a:xfrm>
            <a:off x="2051720" y="3467771"/>
            <a:ext cx="877163" cy="369332"/>
          </a:xfrm>
          <a:prstGeom prst="rect">
            <a:avLst/>
          </a:prstGeom>
        </p:spPr>
        <p:txBody>
          <a:bodyPr wrap="none">
            <a:spAutoFit/>
          </a:bodyPr>
          <a:lstStyle/>
          <a:p>
            <a:r>
              <a:rPr lang="zh-CN" altLang="en-US" dirty="0">
                <a:solidFill>
                  <a:schemeClr val="bg1"/>
                </a:solidFill>
                <a:sym typeface="+mn-ea"/>
              </a:rPr>
              <a:t>中央区</a:t>
            </a:r>
            <a:endParaRPr lang="zh-CN" altLang="en-US" dirty="0">
              <a:solidFill>
                <a:schemeClr val="bg1"/>
              </a:solidFill>
            </a:endParaRPr>
          </a:p>
        </p:txBody>
      </p:sp>
      <p:sp>
        <p:nvSpPr>
          <p:cNvPr id="9" name="矩形 8"/>
          <p:cNvSpPr/>
          <p:nvPr/>
        </p:nvSpPr>
        <p:spPr>
          <a:xfrm>
            <a:off x="4133418" y="5157192"/>
            <a:ext cx="877163" cy="369332"/>
          </a:xfrm>
          <a:prstGeom prst="rect">
            <a:avLst/>
          </a:prstGeom>
        </p:spPr>
        <p:txBody>
          <a:bodyPr wrap="none">
            <a:spAutoFit/>
          </a:bodyPr>
          <a:lstStyle/>
          <a:p>
            <a:r>
              <a:rPr lang="zh-CN" altLang="en-US" dirty="0">
                <a:solidFill>
                  <a:schemeClr val="bg1"/>
                </a:solidFill>
                <a:sym typeface="+mn-ea"/>
              </a:rPr>
              <a:t>巩膜区</a:t>
            </a:r>
            <a:endParaRPr lang="zh-CN" altLang="en-US" dirty="0">
              <a:solidFill>
                <a:schemeClr val="bg1"/>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C:\Users\pc-hp\Desktop\EDIT\Picture124.png"/>
          <p:cNvPicPr>
            <a:picLocks noChangeAspect="1" noChangeArrowheads="1"/>
          </p:cNvPicPr>
          <p:nvPr/>
        </p:nvPicPr>
        <p:blipFill>
          <a:blip r:embed="rId2" cstate="print"/>
          <a:srcRect/>
          <a:stretch>
            <a:fillRect/>
          </a:stretch>
        </p:blipFill>
        <p:spPr bwMode="auto">
          <a:xfrm>
            <a:off x="785786" y="1000108"/>
            <a:ext cx="6856413" cy="5153025"/>
          </a:xfrm>
          <a:prstGeom prst="rect">
            <a:avLst/>
          </a:prstGeom>
          <a:noFill/>
        </p:spPr>
      </p:pic>
      <p:cxnSp>
        <p:nvCxnSpPr>
          <p:cNvPr id="6" name="Straight Arrow Connector 5"/>
          <p:cNvCxnSpPr/>
          <p:nvPr/>
        </p:nvCxnSpPr>
        <p:spPr>
          <a:xfrm flipH="1" flipV="1">
            <a:off x="3367043" y="4238714"/>
            <a:ext cx="3262357" cy="79048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4503634" y="1820254"/>
            <a:ext cx="2568725" cy="494233"/>
          </a:xfrm>
          <a:prstGeom prst="straightConnector1">
            <a:avLst/>
          </a:prstGeom>
          <a:ln w="28575">
            <a:solidFill>
              <a:srgbClr val="FFFF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401226" y="4409630"/>
            <a:ext cx="3228175" cy="619571"/>
          </a:xfrm>
          <a:prstGeom prst="straightConnector1">
            <a:avLst/>
          </a:prstGeom>
          <a:ln w="28575">
            <a:solidFill>
              <a:srgbClr val="FFFF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3" name="Title 3"/>
          <p:cNvSpPr>
            <a:spLocks noGrp="1"/>
          </p:cNvSpPr>
          <p:nvPr>
            <p:ph type="title"/>
          </p:nvPr>
        </p:nvSpPr>
        <p:spPr/>
        <p:txBody>
          <a:bodyPr/>
          <a:lstStyle/>
          <a:p>
            <a:r>
              <a:rPr lang="zh-CN" altLang="en-AU" dirty="0"/>
              <a:t>巩膜镜</a:t>
            </a:r>
            <a:r>
              <a:rPr lang="en-AU" dirty="0"/>
              <a:t>: </a:t>
            </a:r>
            <a:r>
              <a:rPr lang="zh-CN" altLang="en-AU" dirty="0">
                <a:solidFill>
                  <a:srgbClr val="FFFF00"/>
                </a:solidFill>
              </a:rPr>
              <a:t>重新设计角膜缘区</a:t>
            </a:r>
          </a:p>
        </p:txBody>
      </p:sp>
      <p:sp>
        <p:nvSpPr>
          <p:cNvPr id="5" name="文本框 4"/>
          <p:cNvSpPr txBox="1"/>
          <p:nvPr/>
        </p:nvSpPr>
        <p:spPr>
          <a:xfrm>
            <a:off x="7672070" y="1577340"/>
            <a:ext cx="1169035" cy="645160"/>
          </a:xfrm>
          <a:prstGeom prst="rect">
            <a:avLst/>
          </a:prstGeom>
          <a:noFill/>
        </p:spPr>
        <p:txBody>
          <a:bodyPr wrap="square" rtlCol="0">
            <a:spAutoFit/>
          </a:bodyPr>
          <a:lstStyle/>
          <a:p>
            <a:r>
              <a:rPr lang="zh-CN" altLang="en-US"/>
              <a:t>标准角膜缘区</a:t>
            </a:r>
          </a:p>
        </p:txBody>
      </p:sp>
      <p:sp>
        <p:nvSpPr>
          <p:cNvPr id="7" name="文本框 6"/>
          <p:cNvSpPr txBox="1"/>
          <p:nvPr/>
        </p:nvSpPr>
        <p:spPr>
          <a:xfrm>
            <a:off x="7642225" y="3764280"/>
            <a:ext cx="1332230" cy="645160"/>
          </a:xfrm>
          <a:prstGeom prst="rect">
            <a:avLst/>
          </a:prstGeom>
          <a:noFill/>
        </p:spPr>
        <p:txBody>
          <a:bodyPr wrap="square" rtlCol="0">
            <a:spAutoFit/>
          </a:bodyPr>
          <a:lstStyle/>
          <a:p>
            <a:r>
              <a:rPr lang="zh-CN" altLang="en-US"/>
              <a:t>角膜缘区</a:t>
            </a:r>
          </a:p>
          <a:p>
            <a:r>
              <a:rPr lang="zh-CN" altLang="en-US"/>
              <a:t>提高</a:t>
            </a:r>
            <a:r>
              <a:rPr lang="en-US" altLang="zh-CN"/>
              <a:t>5</a:t>
            </a:r>
            <a:r>
              <a:rPr lang="en-AU" dirty="0">
                <a:solidFill>
                  <a:srgbClr val="5C6F7B"/>
                </a:solidFill>
                <a:sym typeface="+mn-ea"/>
              </a:rPr>
              <a:t>°</a:t>
            </a:r>
            <a:endParaRPr lang="en-US" altLang="zh-CN"/>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GB" dirty="0"/>
              <a:t>切线角巩膜镜设计</a:t>
            </a:r>
            <a:r>
              <a:rPr lang="en-GB" dirty="0"/>
              <a:t>:</a:t>
            </a:r>
            <a:r>
              <a:rPr lang="zh-CN" altLang="en-GB" dirty="0">
                <a:solidFill>
                  <a:srgbClr val="FFFF00"/>
                </a:solidFill>
              </a:rPr>
              <a:t>区域3 - 巩膜区</a:t>
            </a:r>
          </a:p>
        </p:txBody>
      </p:sp>
      <p:pic>
        <p:nvPicPr>
          <p:cNvPr id="119810" name="Picture 2" descr="C:\Users\pc-hp\Desktop\EDIT\Picture125.png"/>
          <p:cNvPicPr>
            <a:picLocks noChangeAspect="1" noChangeArrowheads="1"/>
          </p:cNvPicPr>
          <p:nvPr/>
        </p:nvPicPr>
        <p:blipFill rotWithShape="1">
          <a:blip r:embed="rId2" cstate="print"/>
          <a:srcRect t="23390"/>
          <a:stretch>
            <a:fillRect/>
          </a:stretch>
        </p:blipFill>
        <p:spPr bwMode="auto">
          <a:xfrm>
            <a:off x="1142976" y="2276872"/>
            <a:ext cx="6856413" cy="3947699"/>
          </a:xfrm>
          <a:prstGeom prst="rect">
            <a:avLst/>
          </a:prstGeom>
          <a:noFill/>
        </p:spPr>
      </p:pic>
      <p:sp>
        <p:nvSpPr>
          <p:cNvPr id="5" name="矩形 4"/>
          <p:cNvSpPr/>
          <p:nvPr/>
        </p:nvSpPr>
        <p:spPr>
          <a:xfrm>
            <a:off x="2483768" y="4005064"/>
            <a:ext cx="1107996" cy="369332"/>
          </a:xfrm>
          <a:prstGeom prst="rect">
            <a:avLst/>
          </a:prstGeom>
        </p:spPr>
        <p:txBody>
          <a:bodyPr wrap="none">
            <a:spAutoFit/>
          </a:bodyPr>
          <a:lstStyle/>
          <a:p>
            <a:r>
              <a:rPr lang="zh-CN" altLang="en-US" dirty="0">
                <a:solidFill>
                  <a:schemeClr val="bg1"/>
                </a:solidFill>
                <a:sym typeface="+mn-ea"/>
              </a:rPr>
              <a:t>角膜缘区</a:t>
            </a:r>
            <a:endParaRPr lang="zh-CN" altLang="en-US" dirty="0">
              <a:solidFill>
                <a:schemeClr val="bg1"/>
              </a:solidFill>
            </a:endParaRPr>
          </a:p>
        </p:txBody>
      </p:sp>
      <p:sp>
        <p:nvSpPr>
          <p:cNvPr id="6" name="矩形 5"/>
          <p:cNvSpPr/>
          <p:nvPr/>
        </p:nvSpPr>
        <p:spPr>
          <a:xfrm>
            <a:off x="1835696" y="3394364"/>
            <a:ext cx="877163" cy="369332"/>
          </a:xfrm>
          <a:prstGeom prst="rect">
            <a:avLst/>
          </a:prstGeom>
        </p:spPr>
        <p:txBody>
          <a:bodyPr wrap="none">
            <a:spAutoFit/>
          </a:bodyPr>
          <a:lstStyle/>
          <a:p>
            <a:r>
              <a:rPr lang="zh-CN" altLang="en-US" dirty="0">
                <a:solidFill>
                  <a:schemeClr val="bg1"/>
                </a:solidFill>
                <a:sym typeface="+mn-ea"/>
              </a:rPr>
              <a:t>中央区</a:t>
            </a:r>
            <a:endParaRPr lang="zh-CN" altLang="en-US" dirty="0">
              <a:solidFill>
                <a:schemeClr val="bg1"/>
              </a:solidFill>
            </a:endParaRPr>
          </a:p>
        </p:txBody>
      </p:sp>
      <p:sp>
        <p:nvSpPr>
          <p:cNvPr id="7" name="矩形 6"/>
          <p:cNvSpPr/>
          <p:nvPr/>
        </p:nvSpPr>
        <p:spPr>
          <a:xfrm>
            <a:off x="3923928" y="4869160"/>
            <a:ext cx="877163" cy="369332"/>
          </a:xfrm>
          <a:prstGeom prst="rect">
            <a:avLst/>
          </a:prstGeom>
        </p:spPr>
        <p:txBody>
          <a:bodyPr wrap="none">
            <a:spAutoFit/>
          </a:bodyPr>
          <a:lstStyle/>
          <a:p>
            <a:r>
              <a:rPr lang="zh-CN" altLang="en-US" dirty="0">
                <a:solidFill>
                  <a:srgbClr val="FF0000"/>
                </a:solidFill>
                <a:sym typeface="+mn-ea"/>
              </a:rPr>
              <a:t>巩膜区</a:t>
            </a:r>
            <a:endParaRPr lang="zh-CN" altLang="en-US" dirty="0">
              <a:solidFill>
                <a:srgbClr val="FF0000"/>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hp\Desktop\EDIT\Picture126.png"/>
          <p:cNvPicPr>
            <a:picLocks noChangeAspect="1" noChangeArrowheads="1"/>
          </p:cNvPicPr>
          <p:nvPr/>
        </p:nvPicPr>
        <p:blipFill rotWithShape="1">
          <a:blip r:embed="rId2" cstate="print"/>
          <a:srcRect t="17801"/>
          <a:stretch>
            <a:fillRect/>
          </a:stretch>
        </p:blipFill>
        <p:spPr bwMode="auto">
          <a:xfrm>
            <a:off x="1000100" y="1988840"/>
            <a:ext cx="7042163" cy="4235731"/>
          </a:xfrm>
          <a:prstGeom prst="rect">
            <a:avLst/>
          </a:prstGeom>
          <a:noFill/>
        </p:spPr>
      </p:pic>
      <p:sp>
        <p:nvSpPr>
          <p:cNvPr id="5" name="Title 3"/>
          <p:cNvSpPr>
            <a:spLocks noGrp="1"/>
          </p:cNvSpPr>
          <p:nvPr>
            <p:ph type="title"/>
          </p:nvPr>
        </p:nvSpPr>
        <p:spPr/>
        <p:txBody>
          <a:bodyPr/>
          <a:lstStyle/>
          <a:p>
            <a:r>
              <a:rPr lang="zh-CN" altLang="en-GB" dirty="0"/>
              <a:t>切线角巩膜镜设计</a:t>
            </a:r>
            <a:r>
              <a:rPr lang="en-GB" dirty="0"/>
              <a:t>:</a:t>
            </a:r>
            <a:r>
              <a:rPr lang="zh-CN" altLang="en-GB" dirty="0">
                <a:solidFill>
                  <a:srgbClr val="FFFF00"/>
                </a:solidFill>
              </a:rPr>
              <a:t>区域3 - 巩膜区</a:t>
            </a:r>
          </a:p>
        </p:txBody>
      </p:sp>
      <p:sp>
        <p:nvSpPr>
          <p:cNvPr id="6" name="文本框 5"/>
          <p:cNvSpPr txBox="1"/>
          <p:nvPr/>
        </p:nvSpPr>
        <p:spPr>
          <a:xfrm>
            <a:off x="3275856" y="1268760"/>
            <a:ext cx="4766407" cy="523220"/>
          </a:xfrm>
          <a:prstGeom prst="rect">
            <a:avLst/>
          </a:prstGeom>
          <a:noFill/>
        </p:spPr>
        <p:txBody>
          <a:bodyPr wrap="square" rtlCol="0">
            <a:spAutoFit/>
          </a:bodyPr>
          <a:lstStyle/>
          <a:p>
            <a:r>
              <a:rPr lang="zh-CN" altLang="en-US" sz="2800" b="1" dirty="0" smtClean="0">
                <a:solidFill>
                  <a:srgbClr val="FF0000"/>
                </a:solidFill>
              </a:rPr>
              <a:t>边翘</a:t>
            </a:r>
            <a:r>
              <a:rPr lang="zh-CN" altLang="en-US" sz="2800" b="1" dirty="0" smtClean="0"/>
              <a:t>的</a:t>
            </a:r>
            <a:r>
              <a:rPr lang="zh-CN" altLang="en-US" sz="2800" b="1" dirty="0"/>
              <a:t>评估</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GB" dirty="0"/>
              <a:t>区域</a:t>
            </a:r>
            <a:r>
              <a:rPr lang="en-GB" dirty="0"/>
              <a:t>3 (</a:t>
            </a:r>
            <a:r>
              <a:rPr lang="zh-CN" altLang="en-GB" dirty="0"/>
              <a:t>巩膜区</a:t>
            </a:r>
            <a:r>
              <a:rPr lang="en-GB" dirty="0"/>
              <a:t>): </a:t>
            </a:r>
            <a:r>
              <a:rPr lang="zh-CN" altLang="en-GB" dirty="0">
                <a:solidFill>
                  <a:srgbClr val="FFFF00"/>
                </a:solidFill>
              </a:rPr>
              <a:t>巩膜半径</a:t>
            </a:r>
            <a:endParaRPr lang="zh-CN" altLang="en-GB" dirty="0"/>
          </a:p>
        </p:txBody>
      </p:sp>
      <p:pic>
        <p:nvPicPr>
          <p:cNvPr id="2050" name="Picture 2" descr="C:\Users\pc-hp\Desktop\EDIT\Picture127.png"/>
          <p:cNvPicPr>
            <a:picLocks noChangeAspect="1" noChangeArrowheads="1"/>
          </p:cNvPicPr>
          <p:nvPr/>
        </p:nvPicPr>
        <p:blipFill>
          <a:blip r:embed="rId2" cstate="print"/>
          <a:srcRect t="12921"/>
          <a:stretch>
            <a:fillRect/>
          </a:stretch>
        </p:blipFill>
        <p:spPr bwMode="auto">
          <a:xfrm>
            <a:off x="1143000" y="1594185"/>
            <a:ext cx="6856730" cy="4487210"/>
          </a:xfrm>
          <a:prstGeom prst="rect">
            <a:avLst/>
          </a:prstGeom>
          <a:noFill/>
        </p:spPr>
      </p:pic>
      <p:sp>
        <p:nvSpPr>
          <p:cNvPr id="2" name="文本框 1"/>
          <p:cNvSpPr txBox="1"/>
          <p:nvPr/>
        </p:nvSpPr>
        <p:spPr>
          <a:xfrm>
            <a:off x="3203848" y="1117131"/>
            <a:ext cx="2342515" cy="523220"/>
          </a:xfrm>
          <a:prstGeom prst="rect">
            <a:avLst/>
          </a:prstGeom>
          <a:noFill/>
        </p:spPr>
        <p:txBody>
          <a:bodyPr wrap="square" rtlCol="0">
            <a:spAutoFit/>
          </a:bodyPr>
          <a:lstStyle/>
          <a:p>
            <a:r>
              <a:rPr lang="zh-CN" altLang="en-US" sz="2800" b="1" dirty="0"/>
              <a:t>巩膜半径</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c-hp\Desktop\EDIT\Picture128.png"/>
          <p:cNvPicPr>
            <a:picLocks noChangeAspect="1" noChangeArrowheads="1"/>
          </p:cNvPicPr>
          <p:nvPr/>
        </p:nvPicPr>
        <p:blipFill>
          <a:blip r:embed="rId2" cstate="print"/>
          <a:srcRect/>
          <a:stretch>
            <a:fillRect/>
          </a:stretch>
        </p:blipFill>
        <p:spPr bwMode="auto">
          <a:xfrm>
            <a:off x="1126859" y="1196752"/>
            <a:ext cx="6856413" cy="5153025"/>
          </a:xfrm>
          <a:prstGeom prst="rect">
            <a:avLst/>
          </a:prstGeom>
          <a:noFill/>
        </p:spPr>
      </p:pic>
      <p:sp>
        <p:nvSpPr>
          <p:cNvPr id="3" name="Title 3"/>
          <p:cNvSpPr>
            <a:spLocks noGrp="1"/>
          </p:cNvSpPr>
          <p:nvPr>
            <p:ph type="title"/>
          </p:nvPr>
        </p:nvSpPr>
        <p:spPr/>
        <p:txBody>
          <a:bodyPr/>
          <a:lstStyle/>
          <a:p>
            <a:r>
              <a:rPr lang="zh-CN" altLang="en-GB" dirty="0"/>
              <a:t>区域</a:t>
            </a:r>
            <a:r>
              <a:rPr lang="en-GB" dirty="0"/>
              <a:t>3 (</a:t>
            </a:r>
            <a:r>
              <a:rPr lang="zh-CN" altLang="en-GB" dirty="0"/>
              <a:t>巩膜区</a:t>
            </a:r>
            <a:r>
              <a:rPr lang="en-GB" dirty="0"/>
              <a:t>): </a:t>
            </a:r>
            <a:r>
              <a:rPr lang="zh-CN" altLang="en-GB" dirty="0">
                <a:solidFill>
                  <a:srgbClr val="FFFF00"/>
                </a:solidFill>
              </a:rPr>
              <a:t>巩膜半径</a:t>
            </a:r>
            <a:endParaRPr lang="zh-CN" altLang="en-GB" dirty="0"/>
          </a:p>
        </p:txBody>
      </p:sp>
      <p:sp>
        <p:nvSpPr>
          <p:cNvPr id="5" name="文本框 4"/>
          <p:cNvSpPr txBox="1"/>
          <p:nvPr/>
        </p:nvSpPr>
        <p:spPr>
          <a:xfrm>
            <a:off x="3888105" y="932180"/>
            <a:ext cx="3587115" cy="830997"/>
          </a:xfrm>
          <a:prstGeom prst="rect">
            <a:avLst/>
          </a:prstGeom>
          <a:noFill/>
        </p:spPr>
        <p:txBody>
          <a:bodyPr wrap="square" rtlCol="0">
            <a:spAutoFit/>
          </a:bodyPr>
          <a:lstStyle/>
          <a:p>
            <a:pPr algn="ctr"/>
            <a:r>
              <a:rPr lang="zh-CN" altLang="en-US" sz="2400" b="1" dirty="0"/>
              <a:t>合适的角膜缘间隙</a:t>
            </a:r>
          </a:p>
          <a:p>
            <a:pPr algn="ctr"/>
            <a:r>
              <a:rPr lang="zh-CN" altLang="en-US" sz="2400" b="1" dirty="0"/>
              <a:t>和巩膜</a:t>
            </a:r>
            <a:r>
              <a:rPr lang="zh-CN" altLang="en-US" sz="2400" b="1" dirty="0" smtClean="0"/>
              <a:t>着陆</a:t>
            </a:r>
            <a:r>
              <a:rPr lang="zh-CN" altLang="en-US" sz="2400" b="1" dirty="0" smtClean="0">
                <a:solidFill>
                  <a:srgbClr val="FF0000"/>
                </a:solidFill>
              </a:rPr>
              <a:t>区</a:t>
            </a:r>
            <a:endParaRPr lang="zh-CN" altLang="en-US" b="1" dirty="0">
              <a:solidFill>
                <a:srgbClr val="FF0000"/>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466" y="0"/>
            <a:ext cx="9008534" cy="685800"/>
          </a:xfrm>
        </p:spPr>
        <p:txBody>
          <a:bodyPr>
            <a:noAutofit/>
          </a:bodyPr>
          <a:lstStyle/>
          <a:p>
            <a:r>
              <a:rPr lang="zh-CN" altLang="en-GB" dirty="0"/>
              <a:t>区域</a:t>
            </a:r>
            <a:r>
              <a:rPr lang="en-GB" dirty="0"/>
              <a:t>3 (</a:t>
            </a:r>
            <a:r>
              <a:rPr lang="zh-CN" altLang="en-GB" dirty="0"/>
              <a:t>巩膜区</a:t>
            </a:r>
            <a:r>
              <a:rPr lang="en-GB" dirty="0"/>
              <a:t>): </a:t>
            </a:r>
            <a:r>
              <a:rPr lang="zh-CN" altLang="en-GB" dirty="0">
                <a:solidFill>
                  <a:srgbClr val="FFFF00"/>
                </a:solidFill>
              </a:rPr>
              <a:t>结膜压迫</a:t>
            </a:r>
            <a:r>
              <a:rPr lang="en-US" altLang="zh-CN" dirty="0">
                <a:solidFill>
                  <a:srgbClr val="FFFF00"/>
                </a:solidFill>
              </a:rPr>
              <a:t>/</a:t>
            </a:r>
            <a:r>
              <a:rPr lang="zh-CN" altLang="en-US" dirty="0">
                <a:solidFill>
                  <a:srgbClr val="FFFF00"/>
                </a:solidFill>
              </a:rPr>
              <a:t>压痕</a:t>
            </a:r>
          </a:p>
        </p:txBody>
      </p:sp>
      <p:pic>
        <p:nvPicPr>
          <p:cNvPr id="4098" name="Picture 2" descr="C:\Users\pc-hp\Desktop\EDIT\Picture129.png"/>
          <p:cNvPicPr>
            <a:picLocks noChangeAspect="1" noChangeArrowheads="1"/>
          </p:cNvPicPr>
          <p:nvPr/>
        </p:nvPicPr>
        <p:blipFill rotWithShape="1">
          <a:blip r:embed="rId3" cstate="print"/>
          <a:srcRect t="20006"/>
          <a:stretch>
            <a:fillRect/>
          </a:stretch>
        </p:blipFill>
        <p:spPr bwMode="auto">
          <a:xfrm>
            <a:off x="1334744" y="1884045"/>
            <a:ext cx="6856413" cy="4122084"/>
          </a:xfrm>
          <a:prstGeom prst="rect">
            <a:avLst/>
          </a:prstGeom>
          <a:noFill/>
        </p:spPr>
      </p:pic>
      <p:sp>
        <p:nvSpPr>
          <p:cNvPr id="2" name="文本框 1"/>
          <p:cNvSpPr txBox="1"/>
          <p:nvPr/>
        </p:nvSpPr>
        <p:spPr>
          <a:xfrm>
            <a:off x="3275856" y="1217699"/>
            <a:ext cx="3255010" cy="584775"/>
          </a:xfrm>
          <a:prstGeom prst="rect">
            <a:avLst/>
          </a:prstGeom>
          <a:noFill/>
        </p:spPr>
        <p:txBody>
          <a:bodyPr wrap="square" rtlCol="0">
            <a:spAutoFit/>
          </a:bodyPr>
          <a:lstStyle/>
          <a:p>
            <a:r>
              <a:rPr lang="zh-CN" altLang="en-US" sz="3200" b="1" dirty="0"/>
              <a:t>结膜</a:t>
            </a:r>
            <a:r>
              <a:rPr lang="en-US" altLang="zh-CN" sz="3200" b="1" dirty="0"/>
              <a:t>“</a:t>
            </a:r>
            <a:r>
              <a:rPr lang="zh-CN" altLang="en-US" sz="3200" b="1" dirty="0"/>
              <a:t>压迫</a:t>
            </a:r>
            <a:r>
              <a:rPr lang="en-US" altLang="zh-CN" sz="3200" b="1"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p>
        </p:txBody>
      </p:sp>
      <p:sp>
        <p:nvSpPr>
          <p:cNvPr id="2" name="Content Placeholder 1"/>
          <p:cNvSpPr>
            <a:spLocks noGrp="1"/>
          </p:cNvSpPr>
          <p:nvPr>
            <p:ph idx="1"/>
          </p:nvPr>
        </p:nvSpPr>
        <p:spPr>
          <a:xfrm>
            <a:off x="821266" y="1032935"/>
            <a:ext cx="8839200" cy="5135563"/>
          </a:xfrm>
        </p:spPr>
        <p:txBody>
          <a:bodyPr/>
          <a:lstStyle/>
          <a:p>
            <a:r>
              <a:rPr lang="zh-CN" altLang="en-CA" sz="2400" dirty="0"/>
              <a:t>卡尔蔡司公司</a:t>
            </a:r>
            <a:r>
              <a:rPr lang="en-CA" sz="2400" dirty="0"/>
              <a:t> (</a:t>
            </a:r>
            <a:r>
              <a:rPr lang="zh-CN" altLang="en-CA" sz="2400" dirty="0"/>
              <a:t>耶拿</a:t>
            </a:r>
            <a:r>
              <a:rPr lang="en-CA" sz="2400" dirty="0"/>
              <a:t>, </a:t>
            </a:r>
            <a:r>
              <a:rPr lang="zh-CN" altLang="en-CA" sz="2400" dirty="0"/>
              <a:t>德国</a:t>
            </a:r>
            <a:r>
              <a:rPr lang="en-CA" sz="2400" dirty="0"/>
              <a:t>)</a:t>
            </a:r>
          </a:p>
          <a:p>
            <a:pPr lvl="1">
              <a:buFont typeface="Arial" panose="020B0604020202020204" pitchFamily="34" charset="0"/>
              <a:buChar char="‒"/>
            </a:pPr>
            <a:r>
              <a:rPr lang="zh-CN" altLang="en-CA" sz="2400" dirty="0"/>
              <a:t>毛玻璃巩膜镜</a:t>
            </a:r>
            <a:endParaRPr lang="en-CA" sz="2400" dirty="0"/>
          </a:p>
          <a:p>
            <a:pPr lvl="1">
              <a:buFont typeface="Arial" panose="020B0604020202020204" pitchFamily="34" charset="0"/>
              <a:buChar char="‒"/>
            </a:pPr>
            <a:r>
              <a:rPr lang="zh-CN" altLang="en-CA" sz="2400" dirty="0"/>
              <a:t>首次设计了</a:t>
            </a:r>
            <a:r>
              <a:rPr lang="zh-CN" altLang="en-CA" sz="2400" dirty="0">
                <a:sym typeface="Symbol" panose="05050102010706020507"/>
              </a:rPr>
              <a:t>一套商业诊断接触镜</a:t>
            </a:r>
            <a:r>
              <a:rPr lang="en-CA" sz="2400" dirty="0"/>
              <a:t> (4 </a:t>
            </a:r>
            <a:r>
              <a:rPr lang="zh-CN" altLang="en-CA" sz="2400" dirty="0"/>
              <a:t>片接触镜</a:t>
            </a:r>
            <a:r>
              <a:rPr lang="en-CA" sz="2400" dirty="0"/>
              <a:t>)</a:t>
            </a:r>
          </a:p>
          <a:p>
            <a:pPr lvl="2">
              <a:buFont typeface="Arial" panose="020B0604020202020204" pitchFamily="34" charset="0"/>
              <a:buChar char="‒"/>
            </a:pPr>
            <a:r>
              <a:rPr lang="en-CA" sz="2400" dirty="0"/>
              <a:t>TD</a:t>
            </a:r>
            <a:r>
              <a:rPr lang="zh-CN" altLang="en-US" sz="2400" dirty="0"/>
              <a:t>（直径）</a:t>
            </a:r>
            <a:r>
              <a:rPr lang="en-CA" sz="2400" dirty="0"/>
              <a:t>: 20.0 </a:t>
            </a:r>
            <a:r>
              <a:rPr lang="en-CA" sz="2400" dirty="0"/>
              <a:t>mm</a:t>
            </a:r>
          </a:p>
          <a:p>
            <a:pPr lvl="2">
              <a:buFont typeface="Arial" panose="020B0604020202020204" pitchFamily="34" charset="0"/>
              <a:buChar char="‒"/>
            </a:pPr>
            <a:r>
              <a:rPr lang="en-CA" sz="2400" dirty="0"/>
              <a:t>‘</a:t>
            </a:r>
            <a:r>
              <a:rPr lang="zh-CN" altLang="en-CA" sz="2400" dirty="0"/>
              <a:t>基弧</a:t>
            </a:r>
            <a:r>
              <a:rPr lang="en-CA" sz="2400" dirty="0"/>
              <a:t>’: 6.5, 7.1, 8.1, &amp; 9.0 mm</a:t>
            </a:r>
          </a:p>
        </p:txBody>
      </p:sp>
      <p:pic>
        <p:nvPicPr>
          <p:cNvPr id="7170" name="Picture 2" descr="C:\Users\pc-hp\Desktop\EDIT\Picture9.jpg"/>
          <p:cNvPicPr>
            <a:picLocks noChangeAspect="1" noChangeArrowheads="1"/>
          </p:cNvPicPr>
          <p:nvPr/>
        </p:nvPicPr>
        <p:blipFill>
          <a:blip r:embed="rId2" cstate="print"/>
          <a:srcRect/>
          <a:stretch>
            <a:fillRect/>
          </a:stretch>
        </p:blipFill>
        <p:spPr bwMode="auto">
          <a:xfrm>
            <a:off x="1785918" y="3286124"/>
            <a:ext cx="5662613" cy="2603500"/>
          </a:xfrm>
          <a:prstGeom prst="rect">
            <a:avLst/>
          </a:prstGeom>
          <a:noFill/>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区域</a:t>
            </a:r>
            <a:r>
              <a:rPr lang="en-GB" dirty="0"/>
              <a:t> 3 (</a:t>
            </a:r>
            <a:r>
              <a:rPr lang="zh-CN" altLang="en-GB" dirty="0"/>
              <a:t>巩膜区</a:t>
            </a:r>
            <a:r>
              <a:rPr lang="en-GB" dirty="0"/>
              <a:t>): </a:t>
            </a:r>
            <a:r>
              <a:rPr lang="zh-CN" altLang="en-GB" dirty="0">
                <a:solidFill>
                  <a:srgbClr val="FFFF00"/>
                </a:solidFill>
              </a:rPr>
              <a:t>结膜血管变白</a:t>
            </a:r>
          </a:p>
        </p:txBody>
      </p:sp>
      <p:pic>
        <p:nvPicPr>
          <p:cNvPr id="5122" name="Picture 2" descr="C:\Users\pc-hp\Desktop\EDIT\Picture130.png"/>
          <p:cNvPicPr>
            <a:picLocks noChangeAspect="1" noChangeArrowheads="1"/>
          </p:cNvPicPr>
          <p:nvPr/>
        </p:nvPicPr>
        <p:blipFill>
          <a:blip r:embed="rId3" cstate="print"/>
          <a:srcRect t="14806"/>
          <a:stretch>
            <a:fillRect/>
          </a:stretch>
        </p:blipFill>
        <p:spPr bwMode="auto">
          <a:xfrm>
            <a:off x="928370" y="1548466"/>
            <a:ext cx="6856730" cy="4390054"/>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dirty="0"/>
              <a:t>眼前节的解剖</a:t>
            </a:r>
          </a:p>
        </p:txBody>
      </p:sp>
      <p:sp>
        <p:nvSpPr>
          <p:cNvPr id="2" name="TextBox 1"/>
          <p:cNvSpPr txBox="1"/>
          <p:nvPr/>
        </p:nvSpPr>
        <p:spPr>
          <a:xfrm>
            <a:off x="6323886" y="3919670"/>
            <a:ext cx="1175771" cy="523220"/>
          </a:xfrm>
          <a:prstGeom prst="rect">
            <a:avLst/>
          </a:prstGeom>
          <a:noFill/>
        </p:spPr>
        <p:txBody>
          <a:bodyPr wrap="none" rtlCol="0">
            <a:spAutoFit/>
          </a:bodyPr>
          <a:lstStyle/>
          <a:p>
            <a:r>
              <a:rPr lang="en-AU" sz="2800" b="1" dirty="0"/>
              <a:t>NASAL</a:t>
            </a:r>
            <a:endParaRPr lang="en-GB" sz="2800" b="1" dirty="0"/>
          </a:p>
        </p:txBody>
      </p:sp>
      <p:pic>
        <p:nvPicPr>
          <p:cNvPr id="6146" name="Picture 2" descr="C:\Users\pc-hp\Desktop\EDIT\Picture131.png"/>
          <p:cNvPicPr>
            <a:picLocks noChangeAspect="1" noChangeArrowheads="1"/>
          </p:cNvPicPr>
          <p:nvPr/>
        </p:nvPicPr>
        <p:blipFill>
          <a:blip r:embed="rId3" cstate="print"/>
          <a:srcRect/>
          <a:stretch>
            <a:fillRect/>
          </a:stretch>
        </p:blipFill>
        <p:spPr bwMode="auto">
          <a:xfrm>
            <a:off x="928662" y="857232"/>
            <a:ext cx="6856413" cy="5153025"/>
          </a:xfrm>
          <a:prstGeom prst="rect">
            <a:avLst/>
          </a:prstGeom>
          <a:noFill/>
        </p:spPr>
      </p:pic>
      <p:sp>
        <p:nvSpPr>
          <p:cNvPr id="3" name="文本框 2"/>
          <p:cNvSpPr txBox="1"/>
          <p:nvPr/>
        </p:nvSpPr>
        <p:spPr>
          <a:xfrm>
            <a:off x="1430020" y="1531620"/>
            <a:ext cx="917575" cy="368300"/>
          </a:xfrm>
          <a:prstGeom prst="rect">
            <a:avLst/>
          </a:prstGeom>
          <a:noFill/>
        </p:spPr>
        <p:txBody>
          <a:bodyPr wrap="square" rtlCol="0">
            <a:spAutoFit/>
          </a:bodyPr>
          <a:lstStyle/>
          <a:p>
            <a:r>
              <a:rPr lang="zh-CN" altLang="en-US"/>
              <a:t>颞侧</a:t>
            </a:r>
          </a:p>
        </p:txBody>
      </p:sp>
      <p:sp>
        <p:nvSpPr>
          <p:cNvPr id="5" name="文本框 4"/>
          <p:cNvSpPr txBox="1"/>
          <p:nvPr/>
        </p:nvSpPr>
        <p:spPr>
          <a:xfrm>
            <a:off x="6714490" y="1546860"/>
            <a:ext cx="917575" cy="368300"/>
          </a:xfrm>
          <a:prstGeom prst="rect">
            <a:avLst/>
          </a:prstGeom>
          <a:noFill/>
        </p:spPr>
        <p:txBody>
          <a:bodyPr wrap="square" rtlCol="0">
            <a:spAutoFit/>
          </a:bodyPr>
          <a:lstStyle/>
          <a:p>
            <a:r>
              <a:rPr lang="zh-CN" altLang="en-US"/>
              <a:t>鼻侧</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c-hp\Desktop\EDIT\Picture132.png"/>
          <p:cNvPicPr>
            <a:picLocks noChangeAspect="1" noChangeArrowheads="1"/>
          </p:cNvPicPr>
          <p:nvPr/>
        </p:nvPicPr>
        <p:blipFill>
          <a:blip r:embed="rId3" cstate="print"/>
          <a:srcRect/>
          <a:stretch>
            <a:fillRect/>
          </a:stretch>
        </p:blipFill>
        <p:spPr bwMode="auto">
          <a:xfrm>
            <a:off x="1000100" y="1071546"/>
            <a:ext cx="6865938" cy="5153025"/>
          </a:xfrm>
          <a:prstGeom prst="rect">
            <a:avLst/>
          </a:prstGeom>
          <a:noFill/>
        </p:spPr>
      </p:pic>
      <p:sp>
        <p:nvSpPr>
          <p:cNvPr id="4" name="Title 3"/>
          <p:cNvSpPr>
            <a:spLocks noGrp="1"/>
          </p:cNvSpPr>
          <p:nvPr>
            <p:ph type="title"/>
          </p:nvPr>
        </p:nvSpPr>
        <p:spPr/>
        <p:txBody>
          <a:bodyPr/>
          <a:lstStyle/>
          <a:p>
            <a:r>
              <a:rPr lang="zh-CN" altLang="en-AU" dirty="0"/>
              <a:t>眼前节</a:t>
            </a:r>
            <a:r>
              <a:rPr lang="en-AU" dirty="0"/>
              <a:t>: </a:t>
            </a:r>
            <a:r>
              <a:rPr lang="zh-CN" dirty="0">
                <a:solidFill>
                  <a:srgbClr val="FFFF00"/>
                </a:solidFill>
              </a:rPr>
              <a:t>水平和垂直不对称性</a:t>
            </a:r>
          </a:p>
        </p:txBody>
      </p:sp>
      <p:sp>
        <p:nvSpPr>
          <p:cNvPr id="2" name="TextBox 1"/>
          <p:cNvSpPr txBox="1"/>
          <p:nvPr/>
        </p:nvSpPr>
        <p:spPr>
          <a:xfrm>
            <a:off x="5792023" y="1654122"/>
            <a:ext cx="3357245" cy="645160"/>
          </a:xfrm>
          <a:prstGeom prst="rect">
            <a:avLst/>
          </a:prstGeom>
          <a:solidFill>
            <a:schemeClr val="accent4">
              <a:lumMod val="20000"/>
              <a:lumOff val="80000"/>
            </a:schemeClr>
          </a:solidFill>
        </p:spPr>
        <p:txBody>
          <a:bodyPr wrap="none" rtlCol="0">
            <a:spAutoFit/>
          </a:bodyPr>
          <a:lstStyle/>
          <a:p>
            <a:pPr algn="ctr"/>
            <a:r>
              <a:rPr lang="zh-CN" altLang="en-AU" b="1" dirty="0"/>
              <a:t>矢高：鼻侧</a:t>
            </a:r>
            <a:r>
              <a:rPr lang="en-AU" b="1" dirty="0"/>
              <a:t> &gt;</a:t>
            </a:r>
            <a:r>
              <a:rPr lang="zh-CN" altLang="en-AU" b="1" dirty="0"/>
              <a:t>颞侧</a:t>
            </a:r>
            <a:r>
              <a:rPr lang="en-AU" b="1" dirty="0"/>
              <a:t>  &amp;  </a:t>
            </a:r>
            <a:r>
              <a:rPr lang="zh-CN" altLang="en-AU" b="1" dirty="0"/>
              <a:t>下方</a:t>
            </a:r>
            <a:r>
              <a:rPr lang="en-AU" b="1" dirty="0"/>
              <a:t>&gt;</a:t>
            </a:r>
            <a:r>
              <a:rPr lang="zh-CN" altLang="en-AU" b="1" dirty="0"/>
              <a:t>上方</a:t>
            </a:r>
            <a:endParaRPr lang="en-AU" b="1" dirty="0"/>
          </a:p>
          <a:p>
            <a:pPr algn="ctr"/>
            <a:r>
              <a:rPr lang="zh-CN" altLang="en-AU" b="1" dirty="0"/>
              <a:t>但是</a:t>
            </a:r>
            <a:r>
              <a:rPr lang="en-AU" b="1" dirty="0"/>
              <a:t>… </a:t>
            </a:r>
            <a:r>
              <a:rPr lang="zh-CN" altLang="en-AU" b="1" dirty="0"/>
              <a:t>下方</a:t>
            </a:r>
            <a:r>
              <a:rPr lang="en-AU" b="1" dirty="0"/>
              <a:t> &gt;</a:t>
            </a:r>
            <a:r>
              <a:rPr lang="zh-CN" altLang="en-AU" b="1" dirty="0"/>
              <a:t>鼻侧</a:t>
            </a:r>
            <a:r>
              <a:rPr lang="en-AU" b="1" dirty="0"/>
              <a:t> &gt;</a:t>
            </a:r>
            <a:r>
              <a:rPr lang="zh-CN" altLang="en-AU" b="1" dirty="0"/>
              <a:t>颞侧</a:t>
            </a:r>
            <a:r>
              <a:rPr lang="en-AU" b="1" dirty="0"/>
              <a:t> &gt;</a:t>
            </a:r>
            <a:r>
              <a:rPr lang="zh-CN" altLang="en-AU" b="1" dirty="0"/>
              <a:t>上方</a:t>
            </a:r>
          </a:p>
        </p:txBody>
      </p:sp>
      <p:sp>
        <p:nvSpPr>
          <p:cNvPr id="3" name="文本框 2"/>
          <p:cNvSpPr txBox="1"/>
          <p:nvPr/>
        </p:nvSpPr>
        <p:spPr>
          <a:xfrm>
            <a:off x="1107440" y="1285875"/>
            <a:ext cx="772160" cy="368300"/>
          </a:xfrm>
          <a:prstGeom prst="rect">
            <a:avLst/>
          </a:prstGeom>
          <a:noFill/>
        </p:spPr>
        <p:txBody>
          <a:bodyPr wrap="square" rtlCol="0">
            <a:spAutoFit/>
          </a:bodyPr>
          <a:lstStyle/>
          <a:p>
            <a:r>
              <a:rPr lang="zh-CN" altLang="en-US">
                <a:solidFill>
                  <a:schemeClr val="bg1"/>
                </a:solidFill>
              </a:rPr>
              <a:t>上方</a:t>
            </a:r>
          </a:p>
        </p:txBody>
      </p:sp>
      <p:sp>
        <p:nvSpPr>
          <p:cNvPr id="5" name="文本框 4"/>
          <p:cNvSpPr txBox="1"/>
          <p:nvPr/>
        </p:nvSpPr>
        <p:spPr>
          <a:xfrm>
            <a:off x="1261110" y="5495290"/>
            <a:ext cx="772160" cy="368300"/>
          </a:xfrm>
          <a:prstGeom prst="rect">
            <a:avLst/>
          </a:prstGeom>
          <a:noFill/>
        </p:spPr>
        <p:txBody>
          <a:bodyPr wrap="square" rtlCol="0">
            <a:spAutoFit/>
          </a:bodyPr>
          <a:lstStyle/>
          <a:p>
            <a:r>
              <a:rPr lang="zh-CN" altLang="en-US">
                <a:solidFill>
                  <a:schemeClr val="bg1"/>
                </a:solidFill>
              </a:rPr>
              <a:t>下方</a:t>
            </a:r>
          </a:p>
        </p:txBody>
      </p:sp>
      <p:sp>
        <p:nvSpPr>
          <p:cNvPr id="6" name="文本框 5"/>
          <p:cNvSpPr txBox="1"/>
          <p:nvPr/>
        </p:nvSpPr>
        <p:spPr>
          <a:xfrm>
            <a:off x="7575550" y="1188720"/>
            <a:ext cx="772160" cy="368300"/>
          </a:xfrm>
          <a:prstGeom prst="rect">
            <a:avLst/>
          </a:prstGeom>
          <a:noFill/>
        </p:spPr>
        <p:txBody>
          <a:bodyPr wrap="square" rtlCol="0">
            <a:spAutoFit/>
          </a:bodyPr>
          <a:lstStyle/>
          <a:p>
            <a:r>
              <a:rPr lang="zh-CN" altLang="en-US">
                <a:solidFill>
                  <a:schemeClr val="tx1"/>
                </a:solidFill>
              </a:rPr>
              <a:t>右眼</a:t>
            </a:r>
          </a:p>
        </p:txBody>
      </p:sp>
      <p:sp>
        <p:nvSpPr>
          <p:cNvPr id="7" name="文本框 6"/>
          <p:cNvSpPr txBox="1"/>
          <p:nvPr/>
        </p:nvSpPr>
        <p:spPr>
          <a:xfrm>
            <a:off x="4457065" y="1285875"/>
            <a:ext cx="1334770" cy="645160"/>
          </a:xfrm>
          <a:prstGeom prst="rect">
            <a:avLst/>
          </a:prstGeom>
          <a:noFill/>
        </p:spPr>
        <p:txBody>
          <a:bodyPr wrap="square" rtlCol="0">
            <a:spAutoFit/>
          </a:bodyPr>
          <a:lstStyle/>
          <a:p>
            <a:r>
              <a:rPr lang="zh-CN" altLang="en-US">
                <a:solidFill>
                  <a:schemeClr val="tx1"/>
                </a:solidFill>
              </a:rPr>
              <a:t>垂直矢高</a:t>
            </a:r>
            <a:r>
              <a:rPr lang="en-US" altLang="zh-CN">
                <a:solidFill>
                  <a:schemeClr val="tx1"/>
                </a:solidFill>
              </a:rPr>
              <a:t>3,660</a:t>
            </a:r>
            <a:r>
              <a:rPr lang="zh-CN" altLang="en-US">
                <a:solidFill>
                  <a:schemeClr val="tx1"/>
                </a:solidFill>
              </a:rPr>
              <a:t>微米</a:t>
            </a:r>
          </a:p>
        </p:txBody>
      </p:sp>
      <p:sp>
        <p:nvSpPr>
          <p:cNvPr id="8" name="文本框 7"/>
          <p:cNvSpPr txBox="1"/>
          <p:nvPr/>
        </p:nvSpPr>
        <p:spPr>
          <a:xfrm>
            <a:off x="6531610" y="3620770"/>
            <a:ext cx="1334770" cy="645160"/>
          </a:xfrm>
          <a:prstGeom prst="rect">
            <a:avLst/>
          </a:prstGeom>
          <a:noFill/>
        </p:spPr>
        <p:txBody>
          <a:bodyPr wrap="square" rtlCol="0">
            <a:spAutoFit/>
          </a:bodyPr>
          <a:lstStyle/>
          <a:p>
            <a:r>
              <a:rPr lang="zh-CN" altLang="en-US">
                <a:solidFill>
                  <a:schemeClr val="tx1"/>
                </a:solidFill>
              </a:rPr>
              <a:t>水平矢高</a:t>
            </a:r>
            <a:r>
              <a:rPr lang="en-US" altLang="zh-CN">
                <a:solidFill>
                  <a:schemeClr val="tx1"/>
                </a:solidFill>
              </a:rPr>
              <a:t>3490</a:t>
            </a:r>
            <a:r>
              <a:rPr lang="zh-CN" altLang="en-US">
                <a:solidFill>
                  <a:schemeClr val="tx1"/>
                </a:solidFill>
              </a:rPr>
              <a:t>微米</a:t>
            </a:r>
          </a:p>
        </p:txBody>
      </p:sp>
      <p:sp>
        <p:nvSpPr>
          <p:cNvPr id="9" name="文本框 8"/>
          <p:cNvSpPr txBox="1"/>
          <p:nvPr/>
        </p:nvSpPr>
        <p:spPr>
          <a:xfrm>
            <a:off x="3684905" y="4389120"/>
            <a:ext cx="772160" cy="368300"/>
          </a:xfrm>
          <a:prstGeom prst="rect">
            <a:avLst/>
          </a:prstGeom>
          <a:noFill/>
        </p:spPr>
        <p:txBody>
          <a:bodyPr wrap="square" rtlCol="0">
            <a:spAutoFit/>
          </a:bodyPr>
          <a:lstStyle/>
          <a:p>
            <a:r>
              <a:rPr lang="zh-CN" altLang="en-US">
                <a:solidFill>
                  <a:schemeClr val="bg1"/>
                </a:solidFill>
              </a:rPr>
              <a:t>颞侧</a:t>
            </a:r>
          </a:p>
        </p:txBody>
      </p:sp>
      <p:sp>
        <p:nvSpPr>
          <p:cNvPr id="10" name="文本框 9"/>
          <p:cNvSpPr txBox="1"/>
          <p:nvPr/>
        </p:nvSpPr>
        <p:spPr>
          <a:xfrm>
            <a:off x="6296660" y="4404360"/>
            <a:ext cx="772160" cy="368300"/>
          </a:xfrm>
          <a:prstGeom prst="rect">
            <a:avLst/>
          </a:prstGeom>
          <a:noFill/>
        </p:spPr>
        <p:txBody>
          <a:bodyPr wrap="square" rtlCol="0">
            <a:spAutoFit/>
          </a:bodyPr>
          <a:lstStyle/>
          <a:p>
            <a:r>
              <a:rPr lang="zh-CN" altLang="en-US">
                <a:solidFill>
                  <a:schemeClr val="bg1"/>
                </a:solidFill>
              </a:rPr>
              <a:t>鼻侧</a:t>
            </a:r>
          </a:p>
        </p:txBody>
      </p:sp>
      <p:sp>
        <p:nvSpPr>
          <p:cNvPr id="11" name="文本框 10"/>
          <p:cNvSpPr txBox="1"/>
          <p:nvPr/>
        </p:nvSpPr>
        <p:spPr>
          <a:xfrm>
            <a:off x="7575550" y="2544445"/>
            <a:ext cx="1744980" cy="645160"/>
          </a:xfrm>
          <a:prstGeom prst="rect">
            <a:avLst/>
          </a:prstGeom>
          <a:noFill/>
        </p:spPr>
        <p:txBody>
          <a:bodyPr wrap="square" rtlCol="0">
            <a:spAutoFit/>
          </a:bodyPr>
          <a:lstStyle/>
          <a:p>
            <a:pPr algn="ctr"/>
            <a:r>
              <a:rPr lang="zh-CN" altLang="en-US"/>
              <a:t>水平</a:t>
            </a:r>
            <a:r>
              <a:rPr lang="en-US" altLang="zh-CN"/>
              <a:t>VS</a:t>
            </a:r>
            <a:r>
              <a:rPr lang="zh-CN" altLang="en-US"/>
              <a:t>垂直</a:t>
            </a:r>
          </a:p>
          <a:p>
            <a:pPr algn="ctr"/>
            <a:r>
              <a:rPr lang="zh-CN" altLang="en-US"/>
              <a:t>差异</a:t>
            </a:r>
            <a:r>
              <a:rPr lang="en-US" altLang="zh-CN"/>
              <a:t>=170</a:t>
            </a:r>
            <a:r>
              <a:rPr lang="zh-CN" altLang="en-US"/>
              <a:t>微米</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dirty="0"/>
              <a:t>巩膜镜</a:t>
            </a:r>
          </a:p>
        </p:txBody>
      </p:sp>
      <p:pic>
        <p:nvPicPr>
          <p:cNvPr id="8194" name="Picture 2" descr="C:\Users\pc-hp\Desktop\EDIT\Picture133.png"/>
          <p:cNvPicPr>
            <a:picLocks noChangeAspect="1" noChangeArrowheads="1"/>
          </p:cNvPicPr>
          <p:nvPr/>
        </p:nvPicPr>
        <p:blipFill>
          <a:blip r:embed="rId3" cstate="print"/>
          <a:srcRect/>
          <a:stretch>
            <a:fillRect/>
          </a:stretch>
        </p:blipFill>
        <p:spPr bwMode="auto">
          <a:xfrm>
            <a:off x="1357290" y="928670"/>
            <a:ext cx="6856413" cy="5153025"/>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466" y="-88900"/>
            <a:ext cx="8839200" cy="685800"/>
          </a:xfrm>
        </p:spPr>
        <p:txBody>
          <a:bodyPr/>
          <a:lstStyle/>
          <a:p>
            <a:r>
              <a:rPr lang="zh-CN" altLang="en-AU" dirty="0"/>
              <a:t>巩膜镜</a:t>
            </a:r>
            <a:r>
              <a:rPr lang="en-AU" dirty="0"/>
              <a:t>: </a:t>
            </a:r>
            <a:r>
              <a:rPr lang="zh-CN" altLang="en-AU" dirty="0">
                <a:solidFill>
                  <a:srgbClr val="FFFF00"/>
                </a:solidFill>
              </a:rPr>
              <a:t>透氧性问题</a:t>
            </a:r>
          </a:p>
        </p:txBody>
      </p:sp>
      <p:pic>
        <p:nvPicPr>
          <p:cNvPr id="9218" name="Picture 2" descr="C:\Users\pc-hp\Desktop\EDIT\Picture134.png"/>
          <p:cNvPicPr>
            <a:picLocks noChangeAspect="1" noChangeArrowheads="1"/>
          </p:cNvPicPr>
          <p:nvPr/>
        </p:nvPicPr>
        <p:blipFill>
          <a:blip r:embed="rId3" cstate="print"/>
          <a:srcRect t="37788"/>
          <a:stretch>
            <a:fillRect/>
          </a:stretch>
        </p:blipFill>
        <p:spPr bwMode="auto">
          <a:xfrm>
            <a:off x="1071245" y="2875615"/>
            <a:ext cx="6856730" cy="3205780"/>
          </a:xfrm>
          <a:prstGeom prst="rect">
            <a:avLst/>
          </a:prstGeom>
          <a:noFill/>
        </p:spPr>
      </p:pic>
      <p:sp>
        <p:nvSpPr>
          <p:cNvPr id="2" name="文本框 1"/>
          <p:cNvSpPr txBox="1"/>
          <p:nvPr/>
        </p:nvSpPr>
        <p:spPr>
          <a:xfrm>
            <a:off x="611560" y="2314575"/>
            <a:ext cx="7848872" cy="523220"/>
          </a:xfrm>
          <a:prstGeom prst="rect">
            <a:avLst/>
          </a:prstGeom>
          <a:noFill/>
        </p:spPr>
        <p:txBody>
          <a:bodyPr wrap="square" rtlCol="0">
            <a:spAutoFit/>
          </a:bodyPr>
          <a:lstStyle/>
          <a:p>
            <a:r>
              <a:rPr lang="zh-CN" altLang="en-US" sz="2800" dirty="0" smtClean="0">
                <a:solidFill>
                  <a:srgbClr val="FF0000"/>
                </a:solidFill>
              </a:rPr>
              <a:t>配戴</a:t>
            </a:r>
            <a:r>
              <a:rPr lang="zh-CN" altLang="en-US" sz="2800" dirty="0">
                <a:solidFill>
                  <a:srgbClr val="FF0000"/>
                </a:solidFill>
              </a:rPr>
              <a:t>巩膜镜时角膜可以获得多少氧供</a:t>
            </a:r>
            <a:r>
              <a:rPr lang="zh-CN" altLang="en-US" sz="2800" dirty="0" smtClean="0">
                <a:solidFill>
                  <a:srgbClr val="FF0000"/>
                </a:solidFill>
              </a:rPr>
              <a:t>？</a:t>
            </a:r>
            <a:endParaRPr lang="zh-CN" altLang="en-US" sz="2800" dirty="0">
              <a:solidFill>
                <a:srgbClr val="FF0000"/>
              </a:solidFill>
            </a:endParaRPr>
          </a:p>
        </p:txBody>
      </p:sp>
      <p:sp>
        <p:nvSpPr>
          <p:cNvPr id="3" name="文本框 2"/>
          <p:cNvSpPr txBox="1"/>
          <p:nvPr/>
        </p:nvSpPr>
        <p:spPr>
          <a:xfrm>
            <a:off x="899592" y="1489075"/>
            <a:ext cx="8244408" cy="584775"/>
          </a:xfrm>
          <a:prstGeom prst="rect">
            <a:avLst/>
          </a:prstGeom>
          <a:noFill/>
        </p:spPr>
        <p:txBody>
          <a:bodyPr wrap="square" rtlCol="0">
            <a:spAutoFit/>
          </a:bodyPr>
          <a:lstStyle/>
          <a:p>
            <a:r>
              <a:rPr lang="zh-CN" altLang="en-US" sz="3200" b="1" dirty="0" smtClean="0">
                <a:solidFill>
                  <a:srgbClr val="FF0000"/>
                </a:solidFill>
              </a:rPr>
              <a:t>戴镜</a:t>
            </a:r>
            <a:r>
              <a:rPr lang="zh-CN" altLang="en-US" sz="3200" b="1" dirty="0">
                <a:solidFill>
                  <a:srgbClr val="FF0000"/>
                </a:solidFill>
              </a:rPr>
              <a:t>时的角膜</a:t>
            </a:r>
            <a:r>
              <a:rPr lang="zh-CN" altLang="en-US" sz="3200" b="1" dirty="0" smtClean="0">
                <a:solidFill>
                  <a:srgbClr val="FF0000"/>
                </a:solidFill>
              </a:rPr>
              <a:t>生理</a:t>
            </a:r>
            <a:endParaRPr lang="zh-CN" altLang="en-US" sz="3200" b="1" dirty="0">
              <a:solidFill>
                <a:srgbClr val="FF0000"/>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err="1"/>
              <a:t>O</a:t>
            </a:r>
            <a:r>
              <a:rPr lang="en-AU" baseline="-25000" dirty="0" err="1"/>
              <a:t>2</a:t>
            </a:r>
            <a:r>
              <a:rPr lang="en-AU" dirty="0"/>
              <a:t>: </a:t>
            </a:r>
            <a:r>
              <a:rPr lang="zh-CN" dirty="0">
                <a:solidFill>
                  <a:srgbClr val="FFFF00"/>
                </a:solidFill>
              </a:rPr>
              <a:t>不戴镜时</a:t>
            </a:r>
          </a:p>
        </p:txBody>
      </p:sp>
      <p:pic>
        <p:nvPicPr>
          <p:cNvPr id="10242" name="Picture 2" descr="C:\Users\pc-hp\Desktop\EDIT\Picture135.png"/>
          <p:cNvPicPr>
            <a:picLocks noChangeAspect="1" noChangeArrowheads="1"/>
          </p:cNvPicPr>
          <p:nvPr/>
        </p:nvPicPr>
        <p:blipFill>
          <a:blip r:embed="rId3" cstate="print"/>
          <a:srcRect t="22329"/>
          <a:stretch>
            <a:fillRect/>
          </a:stretch>
        </p:blipFill>
        <p:spPr bwMode="auto">
          <a:xfrm>
            <a:off x="1000125" y="2150762"/>
            <a:ext cx="6856730" cy="4002388"/>
          </a:xfrm>
          <a:prstGeom prst="rect">
            <a:avLst/>
          </a:prstGeom>
          <a:noFill/>
        </p:spPr>
      </p:pic>
      <p:sp>
        <p:nvSpPr>
          <p:cNvPr id="2" name="文本框 1"/>
          <p:cNvSpPr txBox="1"/>
          <p:nvPr/>
        </p:nvSpPr>
        <p:spPr>
          <a:xfrm>
            <a:off x="2124710" y="1101090"/>
            <a:ext cx="4607560" cy="829945"/>
          </a:xfrm>
          <a:prstGeom prst="rect">
            <a:avLst/>
          </a:prstGeom>
          <a:noFill/>
        </p:spPr>
        <p:txBody>
          <a:bodyPr wrap="square" rtlCol="0">
            <a:spAutoFit/>
          </a:bodyPr>
          <a:lstStyle/>
          <a:p>
            <a:pPr algn="ctr"/>
            <a:r>
              <a:rPr lang="en-US" altLang="zh-CN" sz="2400" b="1">
                <a:solidFill>
                  <a:schemeClr val="tx1"/>
                </a:solidFill>
              </a:rPr>
              <a:t>12</a:t>
            </a:r>
            <a:r>
              <a:rPr lang="zh-CN" altLang="en-US" sz="2400" b="1">
                <a:solidFill>
                  <a:schemeClr val="tx1"/>
                </a:solidFill>
              </a:rPr>
              <a:t>例受试者夜间角膜水肿的情况</a:t>
            </a:r>
          </a:p>
          <a:p>
            <a:pPr algn="ctr"/>
            <a:r>
              <a:rPr lang="zh-CN" altLang="en-US" sz="2400" b="1">
                <a:solidFill>
                  <a:schemeClr val="tx1"/>
                </a:solidFill>
              </a:rPr>
              <a:t>不戴镜（</a:t>
            </a:r>
            <a:r>
              <a:rPr lang="en-US" altLang="zh-CN" sz="2400" b="1">
                <a:solidFill>
                  <a:schemeClr val="tx1"/>
                </a:solidFill>
              </a:rPr>
              <a:t>2005</a:t>
            </a:r>
            <a:r>
              <a:rPr lang="zh-CN" altLang="en-US" sz="2400" b="1">
                <a:solidFill>
                  <a:schemeClr val="tx1"/>
                </a:solidFill>
              </a:rPr>
              <a:t>年）</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dirty="0" err="1"/>
              <a:t>O</a:t>
            </a:r>
            <a:r>
              <a:rPr lang="en-AU" baseline="-25000" dirty="0" err="1"/>
              <a:t>2</a:t>
            </a:r>
            <a:r>
              <a:rPr lang="en-AU" dirty="0"/>
              <a:t>: </a:t>
            </a:r>
            <a:r>
              <a:rPr lang="en-AU" dirty="0">
                <a:solidFill>
                  <a:srgbClr val="FFFF00"/>
                </a:solidFill>
              </a:rPr>
              <a:t> ‘</a:t>
            </a:r>
            <a:r>
              <a:rPr lang="zh-CN" altLang="en-AU" dirty="0">
                <a:solidFill>
                  <a:srgbClr val="FFFF00"/>
                </a:solidFill>
              </a:rPr>
              <a:t>太平洋大学</a:t>
            </a:r>
            <a:r>
              <a:rPr lang="en-AU" dirty="0">
                <a:solidFill>
                  <a:srgbClr val="FFFF00"/>
                </a:solidFill>
              </a:rPr>
              <a:t>’</a:t>
            </a:r>
            <a:r>
              <a:rPr lang="zh-CN" altLang="en-AU" dirty="0">
                <a:solidFill>
                  <a:srgbClr val="FFFF00"/>
                </a:solidFill>
              </a:rPr>
              <a:t>关于</a:t>
            </a:r>
            <a:r>
              <a:rPr lang="zh-CN" altLang="en-AU" dirty="0" smtClean="0">
                <a:solidFill>
                  <a:srgbClr val="FFFF00"/>
                </a:solidFill>
              </a:rPr>
              <a:t>巩膜镜</a:t>
            </a:r>
            <a:r>
              <a:rPr lang="zh-CN" altLang="en-US" dirty="0" smtClean="0">
                <a:solidFill>
                  <a:srgbClr val="FFFF00"/>
                </a:solidFill>
              </a:rPr>
              <a:t>致</a:t>
            </a:r>
            <a:r>
              <a:rPr lang="zh-CN" altLang="en-AU" dirty="0" smtClean="0">
                <a:solidFill>
                  <a:srgbClr val="FFFF00"/>
                </a:solidFill>
              </a:rPr>
              <a:t>角膜水肿</a:t>
            </a:r>
            <a:r>
              <a:rPr lang="zh-CN" altLang="en-AU" dirty="0">
                <a:solidFill>
                  <a:srgbClr val="FFFF00"/>
                </a:solidFill>
              </a:rPr>
              <a:t>的研究</a:t>
            </a:r>
            <a:endParaRPr lang="en-GB" dirty="0"/>
          </a:p>
        </p:txBody>
      </p:sp>
      <p:pic>
        <p:nvPicPr>
          <p:cNvPr id="11266" name="Picture 2" descr="C:\Users\pc-hp\Desktop\EDIT\Picture136.png"/>
          <p:cNvPicPr>
            <a:picLocks noChangeAspect="1" noChangeArrowheads="1"/>
          </p:cNvPicPr>
          <p:nvPr/>
        </p:nvPicPr>
        <p:blipFill>
          <a:blip r:embed="rId3" cstate="print"/>
          <a:srcRect t="61454"/>
          <a:stretch>
            <a:fillRect/>
          </a:stretch>
        </p:blipFill>
        <p:spPr bwMode="auto">
          <a:xfrm>
            <a:off x="1143000" y="4166887"/>
            <a:ext cx="6856730" cy="1986263"/>
          </a:xfrm>
          <a:prstGeom prst="rect">
            <a:avLst/>
          </a:prstGeom>
          <a:noFill/>
        </p:spPr>
      </p:pic>
      <p:sp>
        <p:nvSpPr>
          <p:cNvPr id="3" name="文本框 2"/>
          <p:cNvSpPr txBox="1"/>
          <p:nvPr/>
        </p:nvSpPr>
        <p:spPr>
          <a:xfrm>
            <a:off x="799465" y="998220"/>
            <a:ext cx="7545070" cy="3446145"/>
          </a:xfrm>
          <a:prstGeom prst="rect">
            <a:avLst/>
          </a:prstGeom>
          <a:noFill/>
        </p:spPr>
        <p:txBody>
          <a:bodyPr wrap="square" rtlCol="0">
            <a:spAutoFit/>
          </a:bodyPr>
          <a:lstStyle/>
          <a:p>
            <a:pPr algn="ctr"/>
            <a:r>
              <a:rPr lang="zh-CN" altLang="en-US" sz="2800" b="1" dirty="0"/>
              <a:t>太平洋大学</a:t>
            </a:r>
          </a:p>
          <a:p>
            <a:pPr algn="ctr"/>
            <a:r>
              <a:rPr lang="zh-CN" altLang="en-US" sz="2800" b="1" dirty="0"/>
              <a:t>巩膜</a:t>
            </a:r>
            <a:r>
              <a:rPr lang="zh-CN" altLang="en-US" sz="2800" b="1" dirty="0"/>
              <a:t>镜致角膜水肿</a:t>
            </a:r>
            <a:r>
              <a:rPr lang="zh-CN" altLang="en-US" sz="2800" b="1" dirty="0"/>
              <a:t>研究</a:t>
            </a:r>
            <a:endParaRPr lang="zh-CN" altLang="en-US" dirty="0"/>
          </a:p>
          <a:p>
            <a:r>
              <a:rPr lang="en-US" altLang="zh-CN" sz="2400" dirty="0"/>
              <a:t>8</a:t>
            </a:r>
            <a:r>
              <a:rPr lang="zh-CN" altLang="en-US" sz="2400" dirty="0"/>
              <a:t>例受试者（</a:t>
            </a:r>
            <a:r>
              <a:rPr lang="en-US" altLang="zh-CN" sz="2400" dirty="0"/>
              <a:t>16</a:t>
            </a:r>
            <a:r>
              <a:rPr lang="zh-CN" altLang="en-US" sz="2400" dirty="0"/>
              <a:t>只眼）</a:t>
            </a:r>
          </a:p>
          <a:p>
            <a:r>
              <a:rPr lang="zh-CN" altLang="en-US" sz="2400" dirty="0"/>
              <a:t>配戴</a:t>
            </a:r>
            <a:r>
              <a:rPr lang="en-US" altLang="zh-CN" sz="2400" dirty="0"/>
              <a:t>3</a:t>
            </a:r>
            <a:r>
              <a:rPr lang="zh-CN" altLang="en-US" sz="2400" dirty="0"/>
              <a:t>种不同</a:t>
            </a:r>
            <a:r>
              <a:rPr lang="en-US" altLang="zh-CN" sz="2400" dirty="0"/>
              <a:t>DK</a:t>
            </a:r>
            <a:r>
              <a:rPr lang="zh-CN" altLang="en-US" sz="2400" dirty="0"/>
              <a:t>值材料的镜片</a:t>
            </a:r>
          </a:p>
          <a:p>
            <a:r>
              <a:rPr lang="zh-CN" altLang="en-US" sz="2400" dirty="0"/>
              <a:t>     </a:t>
            </a:r>
            <a:r>
              <a:rPr lang="en-US" altLang="zh-CN" sz="2400" dirty="0"/>
              <a:t>--</a:t>
            </a:r>
            <a:r>
              <a:rPr lang="zh-CN" altLang="en-US" sz="2400" dirty="0"/>
              <a:t>配戴</a:t>
            </a:r>
            <a:r>
              <a:rPr lang="en-US" altLang="zh-CN" sz="2400" dirty="0"/>
              <a:t>8</a:t>
            </a:r>
            <a:r>
              <a:rPr lang="zh-CN" altLang="en-US" sz="2400" dirty="0"/>
              <a:t>小时镜片</a:t>
            </a:r>
          </a:p>
          <a:p>
            <a:r>
              <a:rPr lang="zh-CN" altLang="en-US" sz="2400" dirty="0"/>
              <a:t>    </a:t>
            </a:r>
            <a:r>
              <a:rPr lang="en-US" altLang="zh-CN" sz="2400" dirty="0"/>
              <a:t>--</a:t>
            </a:r>
            <a:r>
              <a:rPr lang="zh-CN" altLang="en-US" sz="2400" dirty="0"/>
              <a:t>镜片直径为</a:t>
            </a:r>
            <a:r>
              <a:rPr lang="en-US" altLang="zh-CN" sz="2400" dirty="0"/>
              <a:t>16.5mm,</a:t>
            </a:r>
            <a:r>
              <a:rPr lang="zh-CN" altLang="en-US" sz="2400" dirty="0"/>
              <a:t>中央厚度为</a:t>
            </a:r>
            <a:r>
              <a:rPr lang="en-US" altLang="zh-CN" sz="2400" dirty="0"/>
              <a:t>0.35mm</a:t>
            </a:r>
          </a:p>
          <a:p>
            <a:r>
              <a:rPr lang="en-US" altLang="zh-CN" sz="2400" dirty="0"/>
              <a:t>8</a:t>
            </a:r>
            <a:r>
              <a:rPr lang="zh-CN" altLang="en-US" sz="2400" dirty="0"/>
              <a:t>小时后测量角膜厚度</a:t>
            </a:r>
          </a:p>
          <a:p>
            <a:r>
              <a:rPr lang="zh-CN" altLang="en-US" sz="2400" dirty="0"/>
              <a:t>镜片配戴前，采用</a:t>
            </a:r>
            <a:r>
              <a:rPr lang="en-US" altLang="zh-CN" sz="2400" dirty="0"/>
              <a:t>OCT</a:t>
            </a:r>
            <a:r>
              <a:rPr lang="zh-CN" altLang="en-US" sz="2400" dirty="0"/>
              <a:t>在下午</a:t>
            </a:r>
            <a:r>
              <a:rPr lang="en-US" altLang="zh-CN" sz="2400" dirty="0"/>
              <a:t>4</a:t>
            </a:r>
            <a:r>
              <a:rPr lang="zh-CN" altLang="en-US" sz="2400" dirty="0"/>
              <a:t>：</a:t>
            </a:r>
            <a:r>
              <a:rPr lang="en-US" altLang="zh-CN" sz="2400" dirty="0"/>
              <a:t>:0</a:t>
            </a:r>
            <a:r>
              <a:rPr lang="zh-CN" altLang="en-US" sz="2400" dirty="0"/>
              <a:t>测量角膜基础厚度</a:t>
            </a:r>
            <a:endParaRPr lang="zh-CN" altLang="en-US" dirty="0"/>
          </a:p>
          <a:p>
            <a:endParaRPr lang="zh-CN" alt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37668" y="2117222"/>
            <a:ext cx="526106" cy="461665"/>
          </a:xfrm>
          <a:prstGeom prst="rect">
            <a:avLst/>
          </a:prstGeom>
          <a:solidFill>
            <a:schemeClr val="bg1"/>
          </a:solidFill>
        </p:spPr>
        <p:txBody>
          <a:bodyPr wrap="none" rtlCol="0">
            <a:spAutoFit/>
          </a:bodyPr>
          <a:lstStyle/>
          <a:p>
            <a:r>
              <a:rPr lang="en-AU" sz="2400" b="1" dirty="0" err="1"/>
              <a:t>Dk</a:t>
            </a:r>
            <a:endParaRPr lang="en-GB" sz="2400" b="1" dirty="0"/>
          </a:p>
        </p:txBody>
      </p:sp>
      <p:sp>
        <p:nvSpPr>
          <p:cNvPr id="7" name="TextBox 6"/>
          <p:cNvSpPr txBox="1"/>
          <p:nvPr/>
        </p:nvSpPr>
        <p:spPr>
          <a:xfrm>
            <a:off x="5137668" y="2667000"/>
            <a:ext cx="526106" cy="461665"/>
          </a:xfrm>
          <a:prstGeom prst="rect">
            <a:avLst/>
          </a:prstGeom>
          <a:solidFill>
            <a:schemeClr val="bg1"/>
          </a:solidFill>
        </p:spPr>
        <p:txBody>
          <a:bodyPr wrap="none" rtlCol="0">
            <a:spAutoFit/>
          </a:bodyPr>
          <a:lstStyle/>
          <a:p>
            <a:r>
              <a:rPr lang="en-AU" sz="2400" b="1" dirty="0" err="1"/>
              <a:t>Dk</a:t>
            </a:r>
            <a:endParaRPr lang="en-GB" sz="2400" b="1" dirty="0"/>
          </a:p>
        </p:txBody>
      </p:sp>
      <p:sp>
        <p:nvSpPr>
          <p:cNvPr id="8" name="TextBox 7"/>
          <p:cNvSpPr txBox="1"/>
          <p:nvPr/>
        </p:nvSpPr>
        <p:spPr>
          <a:xfrm>
            <a:off x="5137668" y="3208811"/>
            <a:ext cx="526106" cy="461665"/>
          </a:xfrm>
          <a:prstGeom prst="rect">
            <a:avLst/>
          </a:prstGeom>
          <a:solidFill>
            <a:schemeClr val="bg1"/>
          </a:solidFill>
        </p:spPr>
        <p:txBody>
          <a:bodyPr wrap="none" rtlCol="0">
            <a:spAutoFit/>
          </a:bodyPr>
          <a:lstStyle/>
          <a:p>
            <a:r>
              <a:rPr lang="en-AU" sz="2400" b="1" dirty="0" err="1"/>
              <a:t>Dk</a:t>
            </a:r>
            <a:endParaRPr lang="en-GB" sz="2400" b="1" dirty="0"/>
          </a:p>
        </p:txBody>
      </p:sp>
      <p:pic>
        <p:nvPicPr>
          <p:cNvPr id="12290" name="Picture 2" descr="C:\Users\pc-hp\Desktop\EDIT\Picture137.png"/>
          <p:cNvPicPr>
            <a:picLocks noChangeAspect="1" noChangeArrowheads="1"/>
          </p:cNvPicPr>
          <p:nvPr/>
        </p:nvPicPr>
        <p:blipFill>
          <a:blip r:embed="rId3" cstate="print"/>
          <a:srcRect t="23032"/>
          <a:stretch>
            <a:fillRect/>
          </a:stretch>
        </p:blipFill>
        <p:spPr bwMode="auto">
          <a:xfrm>
            <a:off x="0" y="2186956"/>
            <a:ext cx="6856730" cy="3966193"/>
          </a:xfrm>
          <a:prstGeom prst="rect">
            <a:avLst/>
          </a:prstGeom>
          <a:noFill/>
        </p:spPr>
      </p:pic>
      <p:sp>
        <p:nvSpPr>
          <p:cNvPr id="3" name="Title 3"/>
          <p:cNvSpPr>
            <a:spLocks noGrp="1"/>
          </p:cNvSpPr>
          <p:nvPr>
            <p:ph type="title"/>
          </p:nvPr>
        </p:nvSpPr>
        <p:spPr>
          <a:xfrm>
            <a:off x="151976" y="10160"/>
            <a:ext cx="8839200" cy="685800"/>
          </a:xfrm>
        </p:spPr>
        <p:txBody>
          <a:bodyPr>
            <a:normAutofit/>
          </a:bodyPr>
          <a:lstStyle/>
          <a:p>
            <a:r>
              <a:rPr lang="en-AU" dirty="0" err="1"/>
              <a:t>O</a:t>
            </a:r>
            <a:r>
              <a:rPr lang="en-AU" baseline="-25000" dirty="0" err="1"/>
              <a:t>2</a:t>
            </a:r>
            <a:r>
              <a:rPr lang="en-AU" dirty="0"/>
              <a:t>: </a:t>
            </a:r>
            <a:r>
              <a:rPr lang="en-AU" dirty="0">
                <a:solidFill>
                  <a:srgbClr val="FFFF00"/>
                </a:solidFill>
              </a:rPr>
              <a:t> ‘</a:t>
            </a:r>
            <a:r>
              <a:rPr lang="zh-CN" altLang="en-AU" dirty="0">
                <a:solidFill>
                  <a:srgbClr val="FFFF00"/>
                </a:solidFill>
              </a:rPr>
              <a:t>太平洋大学</a:t>
            </a:r>
            <a:r>
              <a:rPr lang="en-AU" dirty="0">
                <a:solidFill>
                  <a:srgbClr val="FFFF00"/>
                </a:solidFill>
              </a:rPr>
              <a:t>’</a:t>
            </a:r>
            <a:r>
              <a:rPr lang="zh-CN" altLang="en-AU" dirty="0">
                <a:solidFill>
                  <a:srgbClr val="FFFF00"/>
                </a:solidFill>
              </a:rPr>
              <a:t>关于巩膜</a:t>
            </a:r>
            <a:r>
              <a:rPr lang="zh-CN" altLang="en-AU" dirty="0" smtClean="0">
                <a:solidFill>
                  <a:srgbClr val="FFFF00"/>
                </a:solidFill>
              </a:rPr>
              <a:t>镜</a:t>
            </a:r>
            <a:r>
              <a:rPr lang="zh-CN" altLang="en-US" dirty="0" smtClean="0">
                <a:solidFill>
                  <a:srgbClr val="FFFF00"/>
                </a:solidFill>
              </a:rPr>
              <a:t>致</a:t>
            </a:r>
            <a:r>
              <a:rPr lang="zh-CN" altLang="en-AU" dirty="0" smtClean="0">
                <a:solidFill>
                  <a:srgbClr val="FFFF00"/>
                </a:solidFill>
              </a:rPr>
              <a:t>角膜水肿</a:t>
            </a:r>
            <a:r>
              <a:rPr lang="zh-CN" altLang="en-AU" dirty="0">
                <a:solidFill>
                  <a:srgbClr val="FFFF00"/>
                </a:solidFill>
              </a:rPr>
              <a:t>的研究</a:t>
            </a:r>
            <a:endParaRPr lang="en-GB" dirty="0"/>
          </a:p>
        </p:txBody>
      </p:sp>
      <p:sp>
        <p:nvSpPr>
          <p:cNvPr id="5" name="文本框 4"/>
          <p:cNvSpPr txBox="1"/>
          <p:nvPr/>
        </p:nvSpPr>
        <p:spPr>
          <a:xfrm>
            <a:off x="2051720" y="1116948"/>
            <a:ext cx="4338156" cy="1231106"/>
          </a:xfrm>
          <a:prstGeom prst="rect">
            <a:avLst/>
          </a:prstGeom>
          <a:noFill/>
        </p:spPr>
        <p:txBody>
          <a:bodyPr wrap="square" rtlCol="0" anchor="t">
            <a:spAutoFit/>
          </a:bodyPr>
          <a:lstStyle/>
          <a:p>
            <a:pPr algn="ctr"/>
            <a:r>
              <a:rPr lang="zh-CN" altLang="en-US" sz="2800" b="1" dirty="0">
                <a:sym typeface="+mn-ea"/>
              </a:rPr>
              <a:t>太平洋大学</a:t>
            </a:r>
            <a:endParaRPr lang="zh-CN" altLang="en-US" sz="2800" b="1" dirty="0"/>
          </a:p>
          <a:p>
            <a:pPr algn="ctr"/>
            <a:r>
              <a:rPr lang="zh-CN" altLang="en-US" sz="2800" b="1" dirty="0">
                <a:sym typeface="+mn-ea"/>
              </a:rPr>
              <a:t>巩膜镜角膜水肿研究</a:t>
            </a:r>
          </a:p>
          <a:p>
            <a:pPr algn="ctr"/>
            <a:endParaRPr lang="zh-CN" altLang="en-US" dirty="0"/>
          </a:p>
        </p:txBody>
      </p:sp>
      <p:sp>
        <p:nvSpPr>
          <p:cNvPr id="2" name="矩形 1"/>
          <p:cNvSpPr/>
          <p:nvPr/>
        </p:nvSpPr>
        <p:spPr>
          <a:xfrm>
            <a:off x="6516216" y="4120481"/>
            <a:ext cx="2031325" cy="646331"/>
          </a:xfrm>
          <a:prstGeom prst="rect">
            <a:avLst/>
          </a:prstGeom>
        </p:spPr>
        <p:txBody>
          <a:bodyPr wrap="none">
            <a:spAutoFit/>
          </a:bodyPr>
          <a:lstStyle/>
          <a:p>
            <a:r>
              <a:rPr lang="zh-CN" altLang="en-US" dirty="0"/>
              <a:t>刚戴镜后顶点间隙</a:t>
            </a:r>
            <a:endParaRPr lang="en-US" altLang="zh-CN" dirty="0"/>
          </a:p>
          <a:p>
            <a:r>
              <a:rPr lang="en-US" altLang="zh-CN" dirty="0"/>
              <a:t>310</a:t>
            </a:r>
            <a:r>
              <a:rPr lang="zh-CN" altLang="en-US" dirty="0"/>
              <a:t>微米</a:t>
            </a:r>
          </a:p>
        </p:txBody>
      </p:sp>
      <p:sp>
        <p:nvSpPr>
          <p:cNvPr id="9" name="矩形 8"/>
          <p:cNvSpPr/>
          <p:nvPr/>
        </p:nvSpPr>
        <p:spPr>
          <a:xfrm>
            <a:off x="6534943" y="5173413"/>
            <a:ext cx="2610010" cy="646331"/>
          </a:xfrm>
          <a:prstGeom prst="rect">
            <a:avLst/>
          </a:prstGeom>
        </p:spPr>
        <p:txBody>
          <a:bodyPr wrap="none">
            <a:spAutoFit/>
          </a:bodyPr>
          <a:lstStyle/>
          <a:p>
            <a:r>
              <a:rPr lang="zh-CN" altLang="en-US" dirty="0"/>
              <a:t>刚戴镜</a:t>
            </a:r>
            <a:r>
              <a:rPr lang="en-US" altLang="zh-CN" dirty="0"/>
              <a:t>8</a:t>
            </a:r>
            <a:r>
              <a:rPr lang="zh-CN" altLang="en-US" dirty="0"/>
              <a:t>小时后顶点间隙</a:t>
            </a:r>
            <a:endParaRPr lang="en-US" altLang="zh-CN" dirty="0"/>
          </a:p>
          <a:p>
            <a:r>
              <a:rPr lang="en-US" altLang="zh-CN" dirty="0"/>
              <a:t>150</a:t>
            </a:r>
            <a:r>
              <a:rPr lang="zh-CN" altLang="en-US" dirty="0"/>
              <a:t>微米</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151976" y="10160"/>
            <a:ext cx="8839200" cy="685800"/>
          </a:xfrm>
        </p:spPr>
        <p:txBody>
          <a:bodyPr>
            <a:normAutofit/>
          </a:bodyPr>
          <a:lstStyle/>
          <a:p>
            <a:r>
              <a:rPr lang="en-AU" dirty="0" err="1"/>
              <a:t>O</a:t>
            </a:r>
            <a:r>
              <a:rPr lang="en-AU" baseline="-25000" dirty="0" err="1"/>
              <a:t>2</a:t>
            </a:r>
            <a:r>
              <a:rPr lang="en-AU" dirty="0"/>
              <a:t>: </a:t>
            </a:r>
            <a:r>
              <a:rPr lang="en-AU" dirty="0">
                <a:solidFill>
                  <a:srgbClr val="FFFF00"/>
                </a:solidFill>
              </a:rPr>
              <a:t> ‘</a:t>
            </a:r>
            <a:r>
              <a:rPr lang="zh-CN" altLang="en-AU" dirty="0">
                <a:solidFill>
                  <a:srgbClr val="FFFF00"/>
                </a:solidFill>
              </a:rPr>
              <a:t>太平洋大学</a:t>
            </a:r>
            <a:r>
              <a:rPr lang="en-AU" dirty="0">
                <a:solidFill>
                  <a:srgbClr val="FFFF00"/>
                </a:solidFill>
              </a:rPr>
              <a:t>’</a:t>
            </a:r>
            <a:r>
              <a:rPr lang="zh-CN" altLang="en-AU" dirty="0">
                <a:solidFill>
                  <a:srgbClr val="FFFF00"/>
                </a:solidFill>
              </a:rPr>
              <a:t>关于巩膜</a:t>
            </a:r>
            <a:r>
              <a:rPr lang="zh-CN" altLang="en-AU" dirty="0" smtClean="0">
                <a:solidFill>
                  <a:srgbClr val="FFFF00"/>
                </a:solidFill>
              </a:rPr>
              <a:t>镜</a:t>
            </a:r>
            <a:r>
              <a:rPr lang="zh-CN" altLang="en-US" dirty="0">
                <a:solidFill>
                  <a:srgbClr val="FFFF00"/>
                </a:solidFill>
              </a:rPr>
              <a:t>致</a:t>
            </a:r>
            <a:r>
              <a:rPr lang="zh-CN" altLang="en-AU" dirty="0" smtClean="0">
                <a:solidFill>
                  <a:srgbClr val="FFFF00"/>
                </a:solidFill>
              </a:rPr>
              <a:t>角膜水肿</a:t>
            </a:r>
            <a:r>
              <a:rPr lang="zh-CN" altLang="en-AU" dirty="0">
                <a:solidFill>
                  <a:srgbClr val="FFFF00"/>
                </a:solidFill>
              </a:rPr>
              <a:t>的研究</a:t>
            </a:r>
            <a:endParaRPr lang="en-GB" dirty="0"/>
          </a:p>
        </p:txBody>
      </p:sp>
      <p:sp>
        <p:nvSpPr>
          <p:cNvPr id="9" name="文本框 8"/>
          <p:cNvSpPr txBox="1"/>
          <p:nvPr/>
        </p:nvSpPr>
        <p:spPr>
          <a:xfrm>
            <a:off x="1763688" y="1052736"/>
            <a:ext cx="6336704" cy="5355312"/>
          </a:xfrm>
          <a:prstGeom prst="rect">
            <a:avLst/>
          </a:prstGeom>
          <a:noFill/>
        </p:spPr>
        <p:txBody>
          <a:bodyPr wrap="square" rtlCol="0">
            <a:spAutoFit/>
          </a:bodyPr>
          <a:lstStyle/>
          <a:p>
            <a:pPr algn="ctr"/>
            <a:r>
              <a:rPr lang="zh-CN" altLang="en-US" sz="3600" b="1" dirty="0"/>
              <a:t>太平洋大学</a:t>
            </a:r>
          </a:p>
          <a:p>
            <a:pPr algn="ctr"/>
            <a:r>
              <a:rPr lang="zh-CN" altLang="en-US" sz="3600" b="1" dirty="0"/>
              <a:t>巩膜</a:t>
            </a:r>
            <a:r>
              <a:rPr lang="zh-CN" altLang="en-US" sz="3600" b="1" dirty="0"/>
              <a:t>镜致角膜水肿</a:t>
            </a:r>
            <a:r>
              <a:rPr lang="zh-CN" altLang="en-US" sz="3600" b="1" dirty="0"/>
              <a:t>研究</a:t>
            </a:r>
          </a:p>
          <a:p>
            <a:endParaRPr lang="zh-CN" altLang="en-US" sz="2800" dirty="0"/>
          </a:p>
          <a:p>
            <a:r>
              <a:rPr lang="zh-CN" altLang="en-US" sz="2800" dirty="0"/>
              <a:t>材料</a:t>
            </a:r>
            <a:r>
              <a:rPr lang="en-US" altLang="zh-CN" sz="2800" dirty="0"/>
              <a:t>1</a:t>
            </a:r>
            <a:r>
              <a:rPr lang="zh-CN" altLang="en-US" sz="2800" dirty="0"/>
              <a:t>：</a:t>
            </a:r>
            <a:r>
              <a:rPr lang="en-US" altLang="zh-CN" sz="2800" dirty="0" err="1"/>
              <a:t>Contamac</a:t>
            </a:r>
            <a:r>
              <a:rPr lang="en-US" altLang="zh-CN" sz="2800" dirty="0"/>
              <a:t> Comfort, DK=65,16</a:t>
            </a:r>
            <a:r>
              <a:rPr lang="zh-CN" altLang="en-US" sz="2800" dirty="0"/>
              <a:t>例</a:t>
            </a:r>
          </a:p>
          <a:p>
            <a:r>
              <a:rPr lang="zh-CN" altLang="en-US" sz="2800" dirty="0"/>
              <a:t>平均角膜水肿率：</a:t>
            </a:r>
            <a:r>
              <a:rPr lang="en-US" altLang="zh-CN" sz="2800" dirty="0"/>
              <a:t>2.27%</a:t>
            </a:r>
          </a:p>
          <a:p>
            <a:endParaRPr lang="en-US" altLang="zh-CN" sz="2800" dirty="0"/>
          </a:p>
          <a:p>
            <a:r>
              <a:rPr lang="zh-CN" altLang="en-US" sz="2800" dirty="0"/>
              <a:t>材料</a:t>
            </a:r>
            <a:r>
              <a:rPr lang="en-US" altLang="zh-CN" sz="2800" dirty="0"/>
              <a:t>2</a:t>
            </a:r>
            <a:r>
              <a:rPr lang="zh-CN" altLang="en-US" sz="2800" dirty="0"/>
              <a:t>：</a:t>
            </a:r>
            <a:r>
              <a:rPr lang="en-US" altLang="zh-CN" sz="2800" dirty="0" err="1"/>
              <a:t>Contamac</a:t>
            </a:r>
            <a:r>
              <a:rPr lang="en-US" altLang="zh-CN" sz="2800" dirty="0"/>
              <a:t> Extra, DK=100,16</a:t>
            </a:r>
            <a:r>
              <a:rPr lang="zh-CN" altLang="en-US" sz="2800" dirty="0"/>
              <a:t>例</a:t>
            </a:r>
          </a:p>
          <a:p>
            <a:r>
              <a:rPr lang="zh-CN" altLang="en-US" sz="2800" dirty="0"/>
              <a:t>平均角膜水肿率：</a:t>
            </a:r>
            <a:r>
              <a:rPr lang="en-US" altLang="zh-CN" sz="2800" dirty="0"/>
              <a:t>1.54%</a:t>
            </a:r>
          </a:p>
          <a:p>
            <a:endParaRPr lang="en-US" altLang="zh-CN" sz="2800" dirty="0"/>
          </a:p>
          <a:p>
            <a:r>
              <a:rPr lang="zh-CN" altLang="en-US" sz="2800" dirty="0"/>
              <a:t>材料</a:t>
            </a:r>
            <a:r>
              <a:rPr lang="en-US" altLang="zh-CN" sz="2800" dirty="0"/>
              <a:t>3</a:t>
            </a:r>
            <a:r>
              <a:rPr lang="zh-CN" altLang="en-US" sz="2800" dirty="0"/>
              <a:t>：</a:t>
            </a:r>
            <a:r>
              <a:rPr lang="en-US" altLang="zh-CN" sz="2800" dirty="0" err="1"/>
              <a:t>Contamac</a:t>
            </a:r>
            <a:r>
              <a:rPr lang="en-US" altLang="zh-CN" sz="2800" dirty="0"/>
              <a:t> Extreme, DK=125,16</a:t>
            </a:r>
            <a:r>
              <a:rPr lang="zh-CN" altLang="en-US" sz="2800" dirty="0"/>
              <a:t>例</a:t>
            </a:r>
          </a:p>
          <a:p>
            <a:r>
              <a:rPr lang="zh-CN" altLang="en-US" sz="2800" dirty="0"/>
              <a:t>平均角膜水肿率：</a:t>
            </a:r>
            <a:r>
              <a:rPr lang="en-US" altLang="zh-CN" sz="2800" dirty="0"/>
              <a:t>1.39%</a:t>
            </a:r>
          </a:p>
          <a:p>
            <a:endParaRPr lang="en-US" altLang="zh-CN"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50557" y="1676622"/>
            <a:ext cx="2646878" cy="461665"/>
          </a:xfrm>
          <a:prstGeom prst="rect">
            <a:avLst/>
          </a:prstGeom>
          <a:solidFill>
            <a:schemeClr val="bg1"/>
          </a:solidFill>
        </p:spPr>
        <p:txBody>
          <a:bodyPr wrap="none" rtlCol="0">
            <a:spAutoFit/>
          </a:bodyPr>
          <a:lstStyle/>
          <a:p>
            <a:r>
              <a:rPr lang="zh-CN" altLang="en-US" sz="2400" dirty="0"/>
              <a:t>高氧传导性材料：</a:t>
            </a:r>
            <a:endParaRPr lang="en-GB" sz="2400" dirty="0"/>
          </a:p>
        </p:txBody>
      </p:sp>
      <p:pic>
        <p:nvPicPr>
          <p:cNvPr id="13314" name="Picture 2" descr="C:\Users\pc-hp\Desktop\EDIT\Picture138.png"/>
          <p:cNvPicPr>
            <a:picLocks noChangeAspect="1" noChangeArrowheads="1"/>
          </p:cNvPicPr>
          <p:nvPr/>
        </p:nvPicPr>
        <p:blipFill rotWithShape="1">
          <a:blip r:embed="rId2" cstate="print"/>
          <a:srcRect t="23358"/>
          <a:stretch>
            <a:fillRect/>
          </a:stretch>
        </p:blipFill>
        <p:spPr bwMode="auto">
          <a:xfrm>
            <a:off x="857224" y="2060847"/>
            <a:ext cx="6856413" cy="3949409"/>
          </a:xfrm>
          <a:prstGeom prst="rect">
            <a:avLst/>
          </a:prstGeom>
          <a:noFill/>
        </p:spPr>
      </p:pic>
      <p:sp>
        <p:nvSpPr>
          <p:cNvPr id="6" name="Title 3"/>
          <p:cNvSpPr>
            <a:spLocks noGrp="1"/>
          </p:cNvSpPr>
          <p:nvPr>
            <p:ph type="title"/>
          </p:nvPr>
        </p:nvSpPr>
        <p:spPr>
          <a:xfrm>
            <a:off x="151976" y="10160"/>
            <a:ext cx="8839200" cy="685800"/>
          </a:xfrm>
        </p:spPr>
        <p:txBody>
          <a:bodyPr>
            <a:normAutofit/>
          </a:bodyPr>
          <a:lstStyle/>
          <a:p>
            <a:r>
              <a:rPr lang="en-AU" dirty="0" err="1"/>
              <a:t>O</a:t>
            </a:r>
            <a:r>
              <a:rPr lang="en-AU" baseline="-25000" dirty="0" err="1"/>
              <a:t>2</a:t>
            </a:r>
            <a:r>
              <a:rPr lang="en-AU" dirty="0"/>
              <a:t>: </a:t>
            </a:r>
            <a:r>
              <a:rPr lang="en-AU" dirty="0">
                <a:solidFill>
                  <a:srgbClr val="FFFF00"/>
                </a:solidFill>
              </a:rPr>
              <a:t> ‘</a:t>
            </a:r>
            <a:r>
              <a:rPr lang="zh-CN" altLang="en-AU" dirty="0">
                <a:solidFill>
                  <a:srgbClr val="FFFF00"/>
                </a:solidFill>
              </a:rPr>
              <a:t>太平洋大学</a:t>
            </a:r>
            <a:r>
              <a:rPr lang="en-AU" dirty="0">
                <a:solidFill>
                  <a:srgbClr val="FFFF00"/>
                </a:solidFill>
              </a:rPr>
              <a:t>’</a:t>
            </a:r>
            <a:r>
              <a:rPr lang="zh-CN" altLang="en-AU" dirty="0">
                <a:solidFill>
                  <a:srgbClr val="FFFF00"/>
                </a:solidFill>
              </a:rPr>
              <a:t>关于巩膜</a:t>
            </a:r>
            <a:r>
              <a:rPr lang="zh-CN" altLang="en-AU" dirty="0" smtClean="0">
                <a:solidFill>
                  <a:srgbClr val="FFFF00"/>
                </a:solidFill>
              </a:rPr>
              <a:t>镜</a:t>
            </a:r>
            <a:r>
              <a:rPr lang="zh-CN" altLang="en-US" dirty="0">
                <a:solidFill>
                  <a:srgbClr val="FFFF00"/>
                </a:solidFill>
              </a:rPr>
              <a:t>致</a:t>
            </a:r>
            <a:r>
              <a:rPr lang="zh-CN" altLang="en-AU" dirty="0" smtClean="0">
                <a:solidFill>
                  <a:srgbClr val="FFFF00"/>
                </a:solidFill>
              </a:rPr>
              <a:t>角膜水肿</a:t>
            </a:r>
            <a:r>
              <a:rPr lang="zh-CN" altLang="en-AU" dirty="0">
                <a:solidFill>
                  <a:srgbClr val="FFFF00"/>
                </a:solidFill>
              </a:rPr>
              <a:t>的研究</a:t>
            </a:r>
            <a:endParaRPr lang="en-GB" dirty="0"/>
          </a:p>
        </p:txBody>
      </p:sp>
      <p:sp>
        <p:nvSpPr>
          <p:cNvPr id="3" name="文本框 2"/>
          <p:cNvSpPr txBox="1"/>
          <p:nvPr/>
        </p:nvSpPr>
        <p:spPr>
          <a:xfrm>
            <a:off x="2483768" y="940396"/>
            <a:ext cx="4392488" cy="523220"/>
          </a:xfrm>
          <a:prstGeom prst="rect">
            <a:avLst/>
          </a:prstGeom>
          <a:noFill/>
        </p:spPr>
        <p:txBody>
          <a:bodyPr wrap="square" rtlCol="0">
            <a:spAutoFit/>
          </a:bodyPr>
          <a:lstStyle/>
          <a:p>
            <a:r>
              <a:rPr lang="zh-CN" altLang="en-US" sz="2800" b="1" dirty="0"/>
              <a:t>高氧传导性巩膜镜材料</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r>
              <a:rPr lang="en-GB" dirty="0"/>
              <a:t>: </a:t>
            </a:r>
            <a:r>
              <a:rPr lang="en-US" altLang="zh-CN" dirty="0" smtClean="0">
                <a:solidFill>
                  <a:srgbClr val="FFFF00"/>
                </a:solidFill>
              </a:rPr>
              <a:t>PMMA</a:t>
            </a:r>
            <a:r>
              <a:rPr lang="zh-CN" altLang="en-US" dirty="0">
                <a:solidFill>
                  <a:srgbClr val="FFFF00"/>
                </a:solidFill>
              </a:rPr>
              <a:t>的发展</a:t>
            </a:r>
            <a:r>
              <a:rPr lang="zh-CN" altLang="en-US" dirty="0" smtClean="0">
                <a:solidFill>
                  <a:srgbClr val="FFFF00"/>
                </a:solidFill>
              </a:rPr>
              <a:t>历程</a:t>
            </a:r>
            <a:endParaRPr lang="zh-CN" altLang="en-GB" dirty="0">
              <a:solidFill>
                <a:srgbClr val="FFFF00"/>
              </a:solidFill>
            </a:endParaRPr>
          </a:p>
        </p:txBody>
      </p:sp>
      <p:sp>
        <p:nvSpPr>
          <p:cNvPr id="2" name="Content Placeholder 1"/>
          <p:cNvSpPr>
            <a:spLocks noGrp="1"/>
          </p:cNvSpPr>
          <p:nvPr>
            <p:ph idx="1"/>
          </p:nvPr>
        </p:nvSpPr>
        <p:spPr>
          <a:xfrm>
            <a:off x="821266" y="1078969"/>
            <a:ext cx="8246534" cy="5135563"/>
          </a:xfrm>
        </p:spPr>
        <p:txBody>
          <a:bodyPr/>
          <a:lstStyle/>
          <a:p>
            <a:pPr>
              <a:lnSpc>
                <a:spcPts val="2500"/>
              </a:lnSpc>
            </a:pPr>
            <a:r>
              <a:rPr lang="en-CA" sz="2400" dirty="0"/>
              <a:t>Rohm &amp; Hass (1930)</a:t>
            </a:r>
          </a:p>
          <a:p>
            <a:pPr marL="742950" lvl="2" indent="-342900">
              <a:lnSpc>
                <a:spcPts val="2500"/>
              </a:lnSpc>
              <a:buFont typeface="Arial" panose="020B0604020202020204" pitchFamily="34" charset="0"/>
              <a:buChar char="‒"/>
            </a:pPr>
            <a:r>
              <a:rPr lang="zh-CN" altLang="en-CA" sz="2400" dirty="0"/>
              <a:t>生产了丙烯酸树脂</a:t>
            </a:r>
            <a:r>
              <a:rPr lang="en-CA" sz="2400" dirty="0"/>
              <a:t> (</a:t>
            </a:r>
            <a:r>
              <a:rPr lang="zh-CN" altLang="en-CA" sz="2400" dirty="0" err="1"/>
              <a:t>树脂玻璃</a:t>
            </a:r>
            <a:r>
              <a:rPr lang="en-CA" sz="2400" dirty="0"/>
              <a:t>) </a:t>
            </a:r>
            <a:r>
              <a:rPr lang="zh-CN" altLang="en-CA" sz="2400" dirty="0"/>
              <a:t>应用于飞机制造业、</a:t>
            </a:r>
            <a:r>
              <a:rPr lang="zh-CN" sz="2400" dirty="0"/>
              <a:t>涂料配方</a:t>
            </a:r>
            <a:endParaRPr lang="en-CA" sz="2400" dirty="0"/>
          </a:p>
          <a:p>
            <a:pPr>
              <a:lnSpc>
                <a:spcPts val="2500"/>
              </a:lnSpc>
            </a:pPr>
            <a:endParaRPr lang="en-CA" sz="2400" dirty="0"/>
          </a:p>
          <a:p>
            <a:pPr>
              <a:lnSpc>
                <a:spcPts val="2500"/>
              </a:lnSpc>
            </a:pPr>
            <a:r>
              <a:rPr lang="en-CA" sz="2400" dirty="0"/>
              <a:t>Crawford &amp; Hill (1934)</a:t>
            </a:r>
          </a:p>
          <a:p>
            <a:pPr marL="742950" lvl="2" indent="-342900">
              <a:lnSpc>
                <a:spcPts val="2500"/>
              </a:lnSpc>
              <a:buFont typeface="Arial" panose="020B0604020202020204" pitchFamily="34" charset="0"/>
              <a:buChar char="‒"/>
            </a:pPr>
            <a:r>
              <a:rPr lang="zh-CN" altLang="en-CA" sz="2400" dirty="0"/>
              <a:t>开发了聚甲基丙烯酸甲酯</a:t>
            </a:r>
            <a:r>
              <a:rPr lang="en-US" altLang="zh-CN" sz="2400" dirty="0"/>
              <a:t>PMMA</a:t>
            </a:r>
            <a:r>
              <a:rPr lang="zh-CN" altLang="en-US" sz="2400" dirty="0"/>
              <a:t>并获得了专利</a:t>
            </a:r>
            <a:r>
              <a:rPr lang="en-CA" sz="2400" dirty="0"/>
              <a:t> - </a:t>
            </a:r>
            <a:r>
              <a:rPr lang="zh-CN" altLang="en-CA" sz="2400" dirty="0"/>
              <a:t>有机玻璃</a:t>
            </a:r>
          </a:p>
          <a:p>
            <a:pPr marL="742950" lvl="2" indent="-342900">
              <a:lnSpc>
                <a:spcPts val="2500"/>
              </a:lnSpc>
              <a:buFont typeface="Arial" panose="020B0604020202020204" pitchFamily="34" charset="0"/>
              <a:buChar char="‒"/>
            </a:pPr>
            <a:endParaRPr lang="en-CA" sz="2400" dirty="0"/>
          </a:p>
          <a:p>
            <a:pPr>
              <a:lnSpc>
                <a:spcPts val="2500"/>
              </a:lnSpc>
            </a:pPr>
            <a:r>
              <a:rPr lang="en-CA" sz="2400" dirty="0"/>
              <a:t>PMMA (1938-)</a:t>
            </a:r>
          </a:p>
          <a:p>
            <a:pPr lvl="1">
              <a:lnSpc>
                <a:spcPts val="2500"/>
              </a:lnSpc>
              <a:buFont typeface="Arial" panose="020B0604020202020204" pitchFamily="34" charset="0"/>
              <a:buChar char="‒"/>
            </a:pPr>
            <a:r>
              <a:rPr lang="en-US" altLang="en-CA" sz="2400" dirty="0"/>
              <a:t>20</a:t>
            </a:r>
            <a:r>
              <a:rPr lang="zh-CN" altLang="en-US" sz="2400" dirty="0"/>
              <a:t>世纪</a:t>
            </a:r>
            <a:r>
              <a:rPr lang="en-US" altLang="zh-CN" sz="2400" dirty="0"/>
              <a:t>30</a:t>
            </a:r>
            <a:r>
              <a:rPr lang="zh-CN" altLang="en-US" sz="2400" dirty="0"/>
              <a:t>年代末</a:t>
            </a:r>
            <a:r>
              <a:rPr lang="en-CA" sz="2400" dirty="0"/>
              <a:t>, </a:t>
            </a:r>
            <a:r>
              <a:rPr lang="en-CA" sz="2400" dirty="0" err="1"/>
              <a:t>PMMA</a:t>
            </a:r>
            <a:r>
              <a:rPr lang="en-CA" sz="2400" dirty="0"/>
              <a:t> </a:t>
            </a:r>
            <a:r>
              <a:rPr lang="zh-CN" altLang="en-CA" sz="2400" dirty="0"/>
              <a:t>成为接触镜</a:t>
            </a:r>
            <a:r>
              <a:rPr lang="zh-CN" altLang="en-CA" sz="2400" dirty="0"/>
              <a:t>的</a:t>
            </a:r>
            <a:r>
              <a:rPr lang="zh-CN" altLang="en-US" sz="2400" dirty="0"/>
              <a:t>首选材料</a:t>
            </a:r>
            <a:endParaRPr lang="zh-CN" altLang="en-CA" sz="2400" dirty="0"/>
          </a:p>
          <a:p>
            <a:pPr lvl="1">
              <a:lnSpc>
                <a:spcPts val="2500"/>
              </a:lnSpc>
              <a:buFont typeface="Arial" panose="020B0604020202020204" pitchFamily="34" charset="0"/>
              <a:buChar char="‒"/>
            </a:pPr>
            <a:r>
              <a:rPr lang="zh-CN" altLang="en-CA" sz="2400" dirty="0"/>
              <a:t>所有的接触镜都是硬性的，直至</a:t>
            </a:r>
            <a:r>
              <a:rPr lang="en-US" altLang="zh-CN" sz="2400" dirty="0"/>
              <a:t>20</a:t>
            </a:r>
            <a:r>
              <a:rPr lang="zh-CN" altLang="en-US" sz="2400" dirty="0"/>
              <a:t>世纪</a:t>
            </a:r>
            <a:r>
              <a:rPr lang="en-US" altLang="zh-CN" sz="2400" dirty="0"/>
              <a:t>50</a:t>
            </a:r>
            <a:r>
              <a:rPr lang="zh-CN" altLang="en-US" sz="2400" dirty="0"/>
              <a:t>年代</a:t>
            </a:r>
            <a:r>
              <a:rPr lang="en-CA" sz="2400" dirty="0"/>
              <a:t> HEMA</a:t>
            </a:r>
            <a:r>
              <a:rPr lang="zh-CN" altLang="en-CA" sz="2400" dirty="0"/>
              <a:t>的出现</a:t>
            </a:r>
            <a:r>
              <a:rPr lang="en-CA" sz="2400" dirty="0"/>
              <a:t> (</a:t>
            </a:r>
            <a:r>
              <a:rPr lang="zh-CN" altLang="en-CA" sz="2400" dirty="0"/>
              <a:t>商业制造要晚得多</a:t>
            </a:r>
            <a:r>
              <a:rPr lang="en-CA" sz="2400" dirty="0"/>
              <a:t>)</a:t>
            </a:r>
          </a:p>
          <a:p>
            <a:pPr lvl="1">
              <a:lnSpc>
                <a:spcPts val="2500"/>
              </a:lnSpc>
              <a:buFont typeface="Arial" panose="020B0604020202020204" pitchFamily="34" charset="0"/>
              <a:buChar char="‒"/>
            </a:pPr>
            <a:endParaRPr lang="en-CA" sz="2400"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对透氧性的考虑</a:t>
            </a:r>
            <a:endParaRPr lang="en-GB" dirty="0"/>
          </a:p>
        </p:txBody>
      </p:sp>
      <p:pic>
        <p:nvPicPr>
          <p:cNvPr id="14338" name="Picture 2" descr="C:\Users\pc-hp\Desktop\EDIT\Picture139.png"/>
          <p:cNvPicPr>
            <a:picLocks noChangeAspect="1" noChangeArrowheads="1"/>
          </p:cNvPicPr>
          <p:nvPr/>
        </p:nvPicPr>
        <p:blipFill rotWithShape="1">
          <a:blip r:embed="rId2" cstate="print"/>
          <a:srcRect t="47135"/>
          <a:stretch>
            <a:fillRect/>
          </a:stretch>
        </p:blipFill>
        <p:spPr bwMode="auto">
          <a:xfrm>
            <a:off x="1142976" y="3429000"/>
            <a:ext cx="6856413" cy="2724133"/>
          </a:xfrm>
          <a:prstGeom prst="rect">
            <a:avLst/>
          </a:prstGeom>
          <a:noFill/>
        </p:spPr>
      </p:pic>
      <p:sp>
        <p:nvSpPr>
          <p:cNvPr id="2" name="文本框 1"/>
          <p:cNvSpPr txBox="1"/>
          <p:nvPr/>
        </p:nvSpPr>
        <p:spPr>
          <a:xfrm>
            <a:off x="1582850" y="1628800"/>
            <a:ext cx="5976664" cy="1384995"/>
          </a:xfrm>
          <a:prstGeom prst="rect">
            <a:avLst/>
          </a:prstGeom>
          <a:noFill/>
        </p:spPr>
        <p:txBody>
          <a:bodyPr wrap="square" rtlCol="0">
            <a:spAutoFit/>
          </a:bodyPr>
          <a:lstStyle/>
          <a:p>
            <a:pPr algn="ctr"/>
            <a:r>
              <a:rPr lang="zh-CN" altLang="en-US" sz="3600" b="1" dirty="0"/>
              <a:t>透氧性</a:t>
            </a:r>
            <a:endParaRPr lang="en-US" altLang="zh-CN" sz="3600" b="1" dirty="0"/>
          </a:p>
          <a:p>
            <a:r>
              <a:rPr lang="zh-CN" altLang="en-US" sz="2400" dirty="0"/>
              <a:t>对于脆弱的角膜，应特别考虑氧的渗透性</a:t>
            </a:r>
            <a:endParaRPr lang="en-US" altLang="zh-CN" sz="2400" dirty="0"/>
          </a:p>
          <a:p>
            <a:r>
              <a:rPr lang="en-US" altLang="zh-CN" sz="2400" dirty="0"/>
              <a:t>-</a:t>
            </a:r>
            <a:r>
              <a:rPr lang="zh-CN" altLang="en-US" sz="2400" dirty="0"/>
              <a:t>上皮层、基质层和内皮层</a:t>
            </a:r>
            <a:endParaRPr lang="en-US" altLang="zh-CN" sz="2400"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对透氧性的考虑</a:t>
            </a:r>
            <a:r>
              <a:rPr lang="en-AU" dirty="0"/>
              <a:t>: </a:t>
            </a:r>
            <a:r>
              <a:rPr lang="zh-CN" altLang="en-US" dirty="0" smtClean="0">
                <a:solidFill>
                  <a:srgbClr val="FFFF00"/>
                </a:solidFill>
              </a:rPr>
              <a:t>有</a:t>
            </a:r>
            <a:r>
              <a:rPr lang="zh-CN" altLang="en-US" dirty="0">
                <a:solidFill>
                  <a:srgbClr val="FFFF00"/>
                </a:solidFill>
              </a:rPr>
              <a:t>孔设计的巩膜</a:t>
            </a:r>
            <a:r>
              <a:rPr lang="zh-CN" altLang="en-US" dirty="0" smtClean="0">
                <a:solidFill>
                  <a:srgbClr val="FFFF00"/>
                </a:solidFill>
              </a:rPr>
              <a:t>镜</a:t>
            </a:r>
            <a:endParaRPr lang="en-GB" dirty="0">
              <a:solidFill>
                <a:srgbClr val="FFFF00"/>
              </a:solidFill>
            </a:endParaRPr>
          </a:p>
        </p:txBody>
      </p:sp>
      <p:pic>
        <p:nvPicPr>
          <p:cNvPr id="15362" name="Picture 2" descr="C:\Users\pc-hp\Desktop\EDIT\Picture140.jpg"/>
          <p:cNvPicPr>
            <a:picLocks noChangeAspect="1" noChangeArrowheads="1"/>
          </p:cNvPicPr>
          <p:nvPr/>
        </p:nvPicPr>
        <p:blipFill rotWithShape="1">
          <a:blip r:embed="rId3" cstate="print"/>
          <a:srcRect t="13587"/>
          <a:stretch>
            <a:fillRect/>
          </a:stretch>
        </p:blipFill>
        <p:spPr bwMode="auto">
          <a:xfrm>
            <a:off x="1285852" y="1628800"/>
            <a:ext cx="6858000" cy="4452895"/>
          </a:xfrm>
          <a:prstGeom prst="rect">
            <a:avLst/>
          </a:prstGeom>
          <a:noFill/>
        </p:spPr>
      </p:pic>
      <p:sp>
        <p:nvSpPr>
          <p:cNvPr id="2" name="文本框 1"/>
          <p:cNvSpPr txBox="1"/>
          <p:nvPr/>
        </p:nvSpPr>
        <p:spPr>
          <a:xfrm>
            <a:off x="6012160" y="2420888"/>
            <a:ext cx="914400" cy="369332"/>
          </a:xfrm>
          <a:prstGeom prst="rect">
            <a:avLst/>
          </a:prstGeom>
          <a:noFill/>
        </p:spPr>
        <p:txBody>
          <a:bodyPr wrap="square" rtlCol="0">
            <a:spAutoFit/>
          </a:bodyPr>
          <a:lstStyle/>
          <a:p>
            <a:r>
              <a:rPr lang="zh-CN" altLang="en-US" dirty="0">
                <a:solidFill>
                  <a:srgbClr val="FFFF00"/>
                </a:solidFill>
              </a:rPr>
              <a:t>窗孔</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c-hp\Desktop\EDIT\Picture141.png"/>
          <p:cNvPicPr>
            <a:picLocks noChangeAspect="1" noChangeArrowheads="1"/>
          </p:cNvPicPr>
          <p:nvPr/>
        </p:nvPicPr>
        <p:blipFill rotWithShape="1">
          <a:blip r:embed="rId3" cstate="print"/>
          <a:srcRect t="14973"/>
          <a:stretch>
            <a:fillRect/>
          </a:stretch>
        </p:blipFill>
        <p:spPr bwMode="auto">
          <a:xfrm>
            <a:off x="1142976" y="1628800"/>
            <a:ext cx="6856413" cy="4381457"/>
          </a:xfrm>
          <a:prstGeom prst="rect">
            <a:avLst/>
          </a:prstGeom>
          <a:noFill/>
        </p:spPr>
      </p:pic>
      <p:sp>
        <p:nvSpPr>
          <p:cNvPr id="5" name="Title 3"/>
          <p:cNvSpPr>
            <a:spLocks noGrp="1"/>
          </p:cNvSpPr>
          <p:nvPr>
            <p:ph type="title"/>
          </p:nvPr>
        </p:nvSpPr>
        <p:spPr>
          <a:xfrm>
            <a:off x="135466" y="0"/>
            <a:ext cx="8839200" cy="685800"/>
          </a:xfrm>
        </p:spPr>
        <p:txBody>
          <a:bodyPr/>
          <a:lstStyle/>
          <a:p>
            <a:r>
              <a:rPr lang="zh-CN" altLang="en-US" dirty="0"/>
              <a:t>对透氧性的考虑</a:t>
            </a:r>
            <a:r>
              <a:rPr lang="en-AU" dirty="0" smtClean="0"/>
              <a:t>:</a:t>
            </a:r>
            <a:r>
              <a:rPr lang="zh-CN" altLang="en-US" dirty="0">
                <a:solidFill>
                  <a:srgbClr val="FFFF00"/>
                </a:solidFill>
              </a:rPr>
              <a:t>有孔设计的巩膜镜</a:t>
            </a:r>
            <a:endParaRPr lang="en-GB" dirty="0">
              <a:solidFill>
                <a:srgbClr val="FF0000"/>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镜片下的泪液交换</a:t>
            </a:r>
            <a:endParaRPr lang="en-GB" dirty="0">
              <a:solidFill>
                <a:srgbClr val="FFFF00"/>
              </a:solidFill>
            </a:endParaRPr>
          </a:p>
        </p:txBody>
      </p:sp>
      <p:pic>
        <p:nvPicPr>
          <p:cNvPr id="17410" name="Picture 2" descr="C:\Users\pc-hp\Desktop\EDIT\Picture142.png"/>
          <p:cNvPicPr>
            <a:picLocks noChangeAspect="1" noChangeArrowheads="1"/>
          </p:cNvPicPr>
          <p:nvPr/>
        </p:nvPicPr>
        <p:blipFill rotWithShape="1">
          <a:blip r:embed="rId3" cstate="print"/>
          <a:srcRect b="58454"/>
          <a:stretch>
            <a:fillRect/>
          </a:stretch>
        </p:blipFill>
        <p:spPr bwMode="auto">
          <a:xfrm>
            <a:off x="1142976" y="1000109"/>
            <a:ext cx="6856413" cy="2140859"/>
          </a:xfrm>
          <a:prstGeom prst="rect">
            <a:avLst/>
          </a:prstGeom>
          <a:noFill/>
        </p:spPr>
      </p:pic>
      <p:pic>
        <p:nvPicPr>
          <p:cNvPr id="5" name="Picture 2" descr="C:\Users\pc-hp\Desktop\EDIT\Picture142.png"/>
          <p:cNvPicPr>
            <a:picLocks noChangeAspect="1" noChangeArrowheads="1"/>
          </p:cNvPicPr>
          <p:nvPr/>
        </p:nvPicPr>
        <p:blipFill rotWithShape="1">
          <a:blip r:embed="rId3" cstate="print"/>
          <a:srcRect t="55520"/>
          <a:stretch>
            <a:fillRect/>
          </a:stretch>
        </p:blipFill>
        <p:spPr bwMode="auto">
          <a:xfrm>
            <a:off x="1126859" y="3933056"/>
            <a:ext cx="6856413" cy="2292085"/>
          </a:xfrm>
          <a:prstGeom prst="rect">
            <a:avLst/>
          </a:prstGeom>
          <a:noFill/>
        </p:spPr>
      </p:pic>
      <p:sp>
        <p:nvSpPr>
          <p:cNvPr id="2" name="文本框 1"/>
          <p:cNvSpPr txBox="1"/>
          <p:nvPr/>
        </p:nvSpPr>
        <p:spPr>
          <a:xfrm>
            <a:off x="2123728" y="3330604"/>
            <a:ext cx="5540299" cy="584775"/>
          </a:xfrm>
          <a:prstGeom prst="rect">
            <a:avLst/>
          </a:prstGeom>
          <a:noFill/>
        </p:spPr>
        <p:txBody>
          <a:bodyPr wrap="none" rtlCol="0">
            <a:spAutoFit/>
          </a:bodyPr>
          <a:lstStyle/>
          <a:p>
            <a:r>
              <a:rPr lang="zh-CN" altLang="en-US" sz="3200" b="1" dirty="0"/>
              <a:t>巩膜镜的泪液交换有多少呢？</a:t>
            </a:r>
          </a:p>
        </p:txBody>
      </p:sp>
      <p:sp>
        <p:nvSpPr>
          <p:cNvPr id="3" name="文本框 2"/>
          <p:cNvSpPr txBox="1"/>
          <p:nvPr/>
        </p:nvSpPr>
        <p:spPr>
          <a:xfrm>
            <a:off x="2267744" y="2332119"/>
            <a:ext cx="1771545" cy="646331"/>
          </a:xfrm>
          <a:prstGeom prst="rect">
            <a:avLst/>
          </a:prstGeom>
          <a:noFill/>
        </p:spPr>
        <p:txBody>
          <a:bodyPr wrap="square" rtlCol="0">
            <a:spAutoFit/>
          </a:bodyPr>
          <a:lstStyle/>
          <a:p>
            <a:pPr algn="ctr"/>
            <a:r>
              <a:rPr lang="zh-CN" altLang="en-US" dirty="0">
                <a:solidFill>
                  <a:schemeClr val="bg1"/>
                </a:solidFill>
              </a:rPr>
              <a:t>角膜接触镜</a:t>
            </a:r>
            <a:endParaRPr lang="en-US" altLang="zh-CN" dirty="0">
              <a:solidFill>
                <a:schemeClr val="bg1"/>
              </a:solidFill>
            </a:endParaRPr>
          </a:p>
          <a:p>
            <a:pPr algn="ctr"/>
            <a:r>
              <a:rPr lang="zh-CN" altLang="en-US" dirty="0">
                <a:solidFill>
                  <a:schemeClr val="bg1"/>
                </a:solidFill>
              </a:rPr>
              <a:t>每次眨眼</a:t>
            </a:r>
            <a:r>
              <a:rPr lang="en-US" altLang="zh-CN" dirty="0">
                <a:solidFill>
                  <a:schemeClr val="bg1"/>
                </a:solidFill>
              </a:rPr>
              <a:t>20%</a:t>
            </a:r>
          </a:p>
        </p:txBody>
      </p:sp>
      <p:sp>
        <p:nvSpPr>
          <p:cNvPr id="7" name="文本框 6"/>
          <p:cNvSpPr txBox="1"/>
          <p:nvPr/>
        </p:nvSpPr>
        <p:spPr>
          <a:xfrm>
            <a:off x="5496144" y="2356702"/>
            <a:ext cx="1872208" cy="646331"/>
          </a:xfrm>
          <a:prstGeom prst="rect">
            <a:avLst/>
          </a:prstGeom>
          <a:noFill/>
        </p:spPr>
        <p:txBody>
          <a:bodyPr wrap="square" rtlCol="0">
            <a:spAutoFit/>
          </a:bodyPr>
          <a:lstStyle/>
          <a:p>
            <a:pPr algn="ctr"/>
            <a:r>
              <a:rPr lang="zh-CN" altLang="en-US" dirty="0">
                <a:solidFill>
                  <a:schemeClr val="bg1"/>
                </a:solidFill>
              </a:rPr>
              <a:t>软镜</a:t>
            </a:r>
            <a:endParaRPr lang="en-US" altLang="zh-CN" dirty="0">
              <a:solidFill>
                <a:schemeClr val="bg1"/>
              </a:solidFill>
            </a:endParaRPr>
          </a:p>
          <a:p>
            <a:pPr algn="ctr"/>
            <a:r>
              <a:rPr lang="zh-CN" altLang="en-US" dirty="0">
                <a:solidFill>
                  <a:schemeClr val="bg1"/>
                </a:solidFill>
              </a:rPr>
              <a:t>每次眨眼</a:t>
            </a:r>
            <a:r>
              <a:rPr lang="en-US" altLang="zh-CN" dirty="0">
                <a:solidFill>
                  <a:schemeClr val="bg1"/>
                </a:solidFill>
              </a:rPr>
              <a:t>&lt;1%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flipH="1">
            <a:off x="4114800" y="5011270"/>
            <a:ext cx="129539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434" name="Picture 2" descr="C:\Users\pc-hp\Desktop\EDIT\Picture143.png"/>
          <p:cNvPicPr>
            <a:picLocks noChangeAspect="1" noChangeArrowheads="1"/>
          </p:cNvPicPr>
          <p:nvPr/>
        </p:nvPicPr>
        <p:blipFill>
          <a:blip r:embed="rId3" cstate="print"/>
          <a:srcRect/>
          <a:stretch>
            <a:fillRect/>
          </a:stretch>
        </p:blipFill>
        <p:spPr bwMode="auto">
          <a:xfrm>
            <a:off x="1071538" y="928670"/>
            <a:ext cx="6856413" cy="5153025"/>
          </a:xfrm>
          <a:prstGeom prst="rect">
            <a:avLst/>
          </a:prstGeom>
          <a:noFill/>
        </p:spPr>
      </p:pic>
      <p:sp>
        <p:nvSpPr>
          <p:cNvPr id="6" name="Title 3"/>
          <p:cNvSpPr>
            <a:spLocks noGrp="1"/>
          </p:cNvSpPr>
          <p:nvPr>
            <p:ph type="title"/>
          </p:nvPr>
        </p:nvSpPr>
        <p:spPr>
          <a:xfrm>
            <a:off x="135466" y="0"/>
            <a:ext cx="8839200" cy="685800"/>
          </a:xfrm>
        </p:spPr>
        <p:txBody>
          <a:bodyPr/>
          <a:lstStyle/>
          <a:p>
            <a:r>
              <a:rPr lang="zh-CN" altLang="en-US" dirty="0"/>
              <a:t>巩膜镜</a:t>
            </a:r>
            <a:r>
              <a:rPr lang="en-AU" dirty="0"/>
              <a:t>: </a:t>
            </a:r>
            <a:r>
              <a:rPr lang="zh-CN" altLang="en-US" dirty="0">
                <a:solidFill>
                  <a:srgbClr val="FFFF00"/>
                </a:solidFill>
              </a:rPr>
              <a:t>镜片下的泪液交换</a:t>
            </a:r>
            <a:endParaRPr lang="en-GB" dirty="0">
              <a:solidFill>
                <a:srgbClr val="FFFF00"/>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c-hp\Desktop\EDIT\Picture144.png"/>
          <p:cNvPicPr>
            <a:picLocks noChangeAspect="1" noChangeArrowheads="1"/>
          </p:cNvPicPr>
          <p:nvPr/>
        </p:nvPicPr>
        <p:blipFill rotWithShape="1">
          <a:blip r:embed="rId2" cstate="print"/>
          <a:srcRect t="23358" b="27734"/>
          <a:stretch>
            <a:fillRect/>
          </a:stretch>
        </p:blipFill>
        <p:spPr bwMode="auto">
          <a:xfrm>
            <a:off x="1214414" y="2060849"/>
            <a:ext cx="6856413" cy="2520279"/>
          </a:xfrm>
          <a:prstGeom prst="rect">
            <a:avLst/>
          </a:prstGeom>
          <a:noFill/>
        </p:spPr>
      </p:pic>
      <p:sp>
        <p:nvSpPr>
          <p:cNvPr id="5" name="Title 3"/>
          <p:cNvSpPr>
            <a:spLocks noGrp="1"/>
          </p:cNvSpPr>
          <p:nvPr>
            <p:ph type="title"/>
          </p:nvPr>
        </p:nvSpPr>
        <p:spPr>
          <a:xfrm>
            <a:off x="135466" y="0"/>
            <a:ext cx="8839200" cy="685800"/>
          </a:xfrm>
        </p:spPr>
        <p:txBody>
          <a:bodyPr/>
          <a:lstStyle/>
          <a:p>
            <a:r>
              <a:rPr lang="zh-CN" altLang="en-US" dirty="0"/>
              <a:t>巩膜镜</a:t>
            </a:r>
            <a:r>
              <a:rPr lang="en-AU" dirty="0"/>
              <a:t>: </a:t>
            </a:r>
            <a:r>
              <a:rPr lang="zh-CN" altLang="en-US" dirty="0">
                <a:solidFill>
                  <a:srgbClr val="FFFF00"/>
                </a:solidFill>
              </a:rPr>
              <a:t>镜片下的泪液交换</a:t>
            </a:r>
            <a:endParaRPr lang="en-GB" dirty="0">
              <a:solidFill>
                <a:srgbClr val="FFFF00"/>
              </a:solidFill>
            </a:endParaRPr>
          </a:p>
        </p:txBody>
      </p:sp>
      <p:sp>
        <p:nvSpPr>
          <p:cNvPr id="3" name="文本框 2"/>
          <p:cNvSpPr txBox="1"/>
          <p:nvPr/>
        </p:nvSpPr>
        <p:spPr>
          <a:xfrm>
            <a:off x="3094448" y="932564"/>
            <a:ext cx="3096344" cy="584775"/>
          </a:xfrm>
          <a:prstGeom prst="rect">
            <a:avLst/>
          </a:prstGeom>
          <a:noFill/>
        </p:spPr>
        <p:txBody>
          <a:bodyPr wrap="square" rtlCol="0">
            <a:spAutoFit/>
          </a:bodyPr>
          <a:lstStyle/>
          <a:p>
            <a:pPr algn="ctr"/>
            <a:r>
              <a:rPr lang="zh-CN" altLang="en-US" sz="3200" b="1" dirty="0"/>
              <a:t>泪液交换</a:t>
            </a:r>
          </a:p>
        </p:txBody>
      </p:sp>
      <p:sp>
        <p:nvSpPr>
          <p:cNvPr id="6" name="文本框 5"/>
          <p:cNvSpPr txBox="1"/>
          <p:nvPr/>
        </p:nvSpPr>
        <p:spPr>
          <a:xfrm>
            <a:off x="2339752" y="1691517"/>
            <a:ext cx="1934038" cy="369332"/>
          </a:xfrm>
          <a:prstGeom prst="rect">
            <a:avLst/>
          </a:prstGeom>
          <a:noFill/>
        </p:spPr>
        <p:txBody>
          <a:bodyPr wrap="square" rtlCol="0">
            <a:spAutoFit/>
          </a:bodyPr>
          <a:lstStyle/>
          <a:p>
            <a:r>
              <a:rPr lang="zh-CN" altLang="en-US" dirty="0"/>
              <a:t>刚戴入时</a:t>
            </a:r>
          </a:p>
        </p:txBody>
      </p:sp>
      <p:sp>
        <p:nvSpPr>
          <p:cNvPr id="8" name="文本框 7"/>
          <p:cNvSpPr txBox="1"/>
          <p:nvPr/>
        </p:nvSpPr>
        <p:spPr>
          <a:xfrm>
            <a:off x="5508104" y="1702005"/>
            <a:ext cx="1934038" cy="369332"/>
          </a:xfrm>
          <a:prstGeom prst="rect">
            <a:avLst/>
          </a:prstGeom>
          <a:noFill/>
        </p:spPr>
        <p:txBody>
          <a:bodyPr wrap="square" rtlCol="0">
            <a:spAutoFit/>
          </a:bodyPr>
          <a:lstStyle/>
          <a:p>
            <a:r>
              <a:rPr lang="en-US" altLang="zh-CN" dirty="0"/>
              <a:t>8</a:t>
            </a:r>
            <a:r>
              <a:rPr lang="zh-CN" altLang="en-US" dirty="0"/>
              <a:t>小时后</a:t>
            </a:r>
          </a:p>
        </p:txBody>
      </p:sp>
      <p:sp>
        <p:nvSpPr>
          <p:cNvPr id="9" name="文本框 8"/>
          <p:cNvSpPr txBox="1"/>
          <p:nvPr/>
        </p:nvSpPr>
        <p:spPr>
          <a:xfrm>
            <a:off x="2339752" y="4573054"/>
            <a:ext cx="1991456" cy="646331"/>
          </a:xfrm>
          <a:prstGeom prst="rect">
            <a:avLst/>
          </a:prstGeom>
          <a:noFill/>
        </p:spPr>
        <p:txBody>
          <a:bodyPr wrap="square" rtlCol="0">
            <a:spAutoFit/>
          </a:bodyPr>
          <a:lstStyle/>
          <a:p>
            <a:r>
              <a:rPr lang="zh-CN" altLang="en-US" dirty="0"/>
              <a:t>顶点间隙</a:t>
            </a:r>
            <a:endParaRPr lang="en-US" altLang="zh-CN" dirty="0"/>
          </a:p>
          <a:p>
            <a:r>
              <a:rPr lang="en-US" altLang="zh-CN" dirty="0"/>
              <a:t>420</a:t>
            </a:r>
            <a:r>
              <a:rPr lang="zh-CN" altLang="en-US" dirty="0"/>
              <a:t>微米</a:t>
            </a:r>
          </a:p>
        </p:txBody>
      </p:sp>
      <p:sp>
        <p:nvSpPr>
          <p:cNvPr id="10" name="文本框 9"/>
          <p:cNvSpPr txBox="1"/>
          <p:nvPr/>
        </p:nvSpPr>
        <p:spPr>
          <a:xfrm>
            <a:off x="5652120" y="4581128"/>
            <a:ext cx="1991456" cy="646331"/>
          </a:xfrm>
          <a:prstGeom prst="rect">
            <a:avLst/>
          </a:prstGeom>
          <a:noFill/>
        </p:spPr>
        <p:txBody>
          <a:bodyPr wrap="square" rtlCol="0">
            <a:spAutoFit/>
          </a:bodyPr>
          <a:lstStyle/>
          <a:p>
            <a:r>
              <a:rPr lang="zh-CN" altLang="en-US" dirty="0"/>
              <a:t>顶点间隙</a:t>
            </a:r>
            <a:endParaRPr lang="en-US" altLang="zh-CN" dirty="0"/>
          </a:p>
          <a:p>
            <a:r>
              <a:rPr lang="en-US" altLang="zh-CN" dirty="0"/>
              <a:t>250</a:t>
            </a:r>
            <a:r>
              <a:rPr lang="zh-CN" altLang="en-US" dirty="0"/>
              <a:t>微米</a:t>
            </a:r>
          </a:p>
        </p:txBody>
      </p:sp>
      <p:sp>
        <p:nvSpPr>
          <p:cNvPr id="11" name="文本框 10"/>
          <p:cNvSpPr txBox="1"/>
          <p:nvPr/>
        </p:nvSpPr>
        <p:spPr>
          <a:xfrm>
            <a:off x="3923928" y="5445224"/>
            <a:ext cx="3816424" cy="584775"/>
          </a:xfrm>
          <a:prstGeom prst="rect">
            <a:avLst/>
          </a:prstGeom>
          <a:noFill/>
        </p:spPr>
        <p:txBody>
          <a:bodyPr wrap="square" rtlCol="0">
            <a:spAutoFit/>
          </a:bodyPr>
          <a:lstStyle/>
          <a:p>
            <a:r>
              <a:rPr lang="zh-CN" altLang="en-US" sz="3200" dirty="0"/>
              <a:t>泪液交换很少</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pc-hp\Desktop\EDIT\Picture145.png"/>
          <p:cNvPicPr>
            <a:picLocks noChangeAspect="1" noChangeArrowheads="1"/>
          </p:cNvPicPr>
          <p:nvPr/>
        </p:nvPicPr>
        <p:blipFill rotWithShape="1">
          <a:blip r:embed="rId3" cstate="print"/>
          <a:srcRect t="27605"/>
          <a:stretch>
            <a:fillRect/>
          </a:stretch>
        </p:blipFill>
        <p:spPr bwMode="auto">
          <a:xfrm>
            <a:off x="1142976" y="2636912"/>
            <a:ext cx="6856413" cy="3730535"/>
          </a:xfrm>
          <a:prstGeom prst="rect">
            <a:avLst/>
          </a:prstGeom>
          <a:noFill/>
        </p:spPr>
      </p:pic>
      <p:sp>
        <p:nvSpPr>
          <p:cNvPr id="5" name="Title 3"/>
          <p:cNvSpPr>
            <a:spLocks noGrp="1"/>
          </p:cNvSpPr>
          <p:nvPr>
            <p:ph type="title"/>
          </p:nvPr>
        </p:nvSpPr>
        <p:spPr>
          <a:xfrm>
            <a:off x="135466" y="0"/>
            <a:ext cx="8839200" cy="685800"/>
          </a:xfrm>
        </p:spPr>
        <p:txBody>
          <a:bodyPr/>
          <a:lstStyle/>
          <a:p>
            <a:r>
              <a:rPr lang="zh-CN" altLang="en-US" dirty="0"/>
              <a:t>巩膜镜</a:t>
            </a:r>
            <a:r>
              <a:rPr lang="en-AU" dirty="0"/>
              <a:t>: </a:t>
            </a:r>
            <a:r>
              <a:rPr lang="zh-CN" altLang="en-US" dirty="0">
                <a:solidFill>
                  <a:srgbClr val="FFFF00"/>
                </a:solidFill>
              </a:rPr>
              <a:t>镜片下的泪液交换</a:t>
            </a:r>
            <a:endParaRPr lang="en-GB" dirty="0">
              <a:solidFill>
                <a:srgbClr val="FFFF00"/>
              </a:solidFill>
            </a:endParaRPr>
          </a:p>
        </p:txBody>
      </p:sp>
      <p:sp>
        <p:nvSpPr>
          <p:cNvPr id="3" name="文本框 2"/>
          <p:cNvSpPr txBox="1"/>
          <p:nvPr/>
        </p:nvSpPr>
        <p:spPr>
          <a:xfrm>
            <a:off x="1547664" y="1756296"/>
            <a:ext cx="1440160" cy="369332"/>
          </a:xfrm>
          <a:prstGeom prst="rect">
            <a:avLst/>
          </a:prstGeom>
          <a:noFill/>
        </p:spPr>
        <p:txBody>
          <a:bodyPr wrap="square" rtlCol="0">
            <a:spAutoFit/>
          </a:bodyPr>
          <a:lstStyle/>
          <a:p>
            <a:r>
              <a:rPr lang="zh-CN" altLang="en-US" dirty="0"/>
              <a:t>镜片沉降</a:t>
            </a:r>
            <a:endParaRPr lang="zh-CN" altLang="en-US" dirty="0"/>
          </a:p>
        </p:txBody>
      </p:sp>
      <p:sp>
        <p:nvSpPr>
          <p:cNvPr id="7" name="文本框 6"/>
          <p:cNvSpPr txBox="1"/>
          <p:nvPr/>
        </p:nvSpPr>
        <p:spPr>
          <a:xfrm>
            <a:off x="6372200" y="1629407"/>
            <a:ext cx="2016224" cy="646331"/>
          </a:xfrm>
          <a:prstGeom prst="rect">
            <a:avLst/>
          </a:prstGeom>
          <a:noFill/>
        </p:spPr>
        <p:txBody>
          <a:bodyPr wrap="square" rtlCol="0">
            <a:spAutoFit/>
          </a:bodyPr>
          <a:lstStyle/>
          <a:p>
            <a:r>
              <a:rPr lang="en-US" altLang="zh-CN" dirty="0"/>
              <a:t>8</a:t>
            </a:r>
            <a:r>
              <a:rPr lang="zh-CN" altLang="en-US" dirty="0"/>
              <a:t>小时改变了</a:t>
            </a:r>
            <a:endParaRPr lang="en-US" altLang="zh-CN" dirty="0"/>
          </a:p>
          <a:p>
            <a:r>
              <a:rPr lang="en-US" altLang="zh-CN" dirty="0"/>
              <a:t>170</a:t>
            </a:r>
            <a:r>
              <a:rPr lang="zh-CN" altLang="en-US" dirty="0"/>
              <a:t>微米</a:t>
            </a:r>
          </a:p>
        </p:txBody>
      </p:sp>
      <p:pic>
        <p:nvPicPr>
          <p:cNvPr id="8" name="Picture 2" descr="C:\Users\pc-hp\Desktop\EDIT\Picture145.png"/>
          <p:cNvPicPr>
            <a:picLocks noChangeAspect="1" noChangeArrowheads="1"/>
          </p:cNvPicPr>
          <p:nvPr/>
        </p:nvPicPr>
        <p:blipFill rotWithShape="1">
          <a:blip r:embed="rId3" cstate="print"/>
          <a:srcRect l="25869" r="24771" b="73450"/>
          <a:stretch>
            <a:fillRect/>
          </a:stretch>
        </p:blipFill>
        <p:spPr bwMode="auto">
          <a:xfrm>
            <a:off x="2987824" y="1129390"/>
            <a:ext cx="3384376" cy="1368151"/>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US" dirty="0"/>
              <a:t>巩膜镜</a:t>
            </a:r>
            <a:r>
              <a:rPr lang="en-AU" dirty="0"/>
              <a:t>: </a:t>
            </a:r>
            <a:r>
              <a:rPr lang="zh-CN" altLang="en-US" dirty="0">
                <a:solidFill>
                  <a:srgbClr val="FFFF00"/>
                </a:solidFill>
              </a:rPr>
              <a:t>摘戴</a:t>
            </a:r>
            <a:endParaRPr lang="en-GB" dirty="0"/>
          </a:p>
        </p:txBody>
      </p:sp>
      <p:sp>
        <p:nvSpPr>
          <p:cNvPr id="2" name="TextBox 1"/>
          <p:cNvSpPr txBox="1"/>
          <p:nvPr/>
        </p:nvSpPr>
        <p:spPr>
          <a:xfrm rot="16200000">
            <a:off x="3215100" y="3495432"/>
            <a:ext cx="2004075" cy="584775"/>
          </a:xfrm>
          <a:prstGeom prst="rect">
            <a:avLst/>
          </a:prstGeom>
          <a:noFill/>
        </p:spPr>
        <p:txBody>
          <a:bodyPr wrap="none" rtlCol="0">
            <a:spAutoFit/>
          </a:bodyPr>
          <a:lstStyle/>
          <a:p>
            <a:pPr algn="r"/>
            <a:r>
              <a:rPr lang="en-AU" sz="1600" b="1" dirty="0">
                <a:solidFill>
                  <a:srgbClr val="FFFF00"/>
                </a:solidFill>
              </a:rPr>
              <a:t>No air ‘bell’ in handle</a:t>
            </a:r>
            <a:br>
              <a:rPr lang="en-AU" sz="1600" b="1" dirty="0">
                <a:solidFill>
                  <a:srgbClr val="FFFF00"/>
                </a:solidFill>
              </a:rPr>
            </a:br>
            <a:r>
              <a:rPr lang="en-AU" sz="1600" b="1" dirty="0">
                <a:solidFill>
                  <a:srgbClr val="FFFF00"/>
                </a:solidFill>
              </a:rPr>
              <a:t>less control</a:t>
            </a:r>
            <a:endParaRPr lang="en-GB" sz="1600" b="1" dirty="0">
              <a:solidFill>
                <a:srgbClr val="FFFF00"/>
              </a:solidFill>
            </a:endParaRPr>
          </a:p>
        </p:txBody>
      </p:sp>
      <p:sp>
        <p:nvSpPr>
          <p:cNvPr id="6" name="TextBox 5"/>
          <p:cNvSpPr txBox="1"/>
          <p:nvPr/>
        </p:nvSpPr>
        <p:spPr>
          <a:xfrm rot="16200000">
            <a:off x="728146" y="3268437"/>
            <a:ext cx="1736373" cy="584775"/>
          </a:xfrm>
          <a:prstGeom prst="rect">
            <a:avLst/>
          </a:prstGeom>
          <a:noFill/>
        </p:spPr>
        <p:txBody>
          <a:bodyPr wrap="none" rtlCol="0">
            <a:spAutoFit/>
          </a:bodyPr>
          <a:lstStyle/>
          <a:p>
            <a:pPr algn="r"/>
            <a:r>
              <a:rPr lang="en-AU" sz="1600" b="1" dirty="0">
                <a:solidFill>
                  <a:srgbClr val="FFFF00"/>
                </a:solidFill>
              </a:rPr>
              <a:t>Air ‘bell’ in handle</a:t>
            </a:r>
            <a:br>
              <a:rPr lang="en-AU" sz="1600" b="1" dirty="0">
                <a:solidFill>
                  <a:srgbClr val="FFFF00"/>
                </a:solidFill>
              </a:rPr>
            </a:br>
            <a:r>
              <a:rPr lang="en-AU" sz="1600" b="1" dirty="0">
                <a:solidFill>
                  <a:srgbClr val="FFFF00"/>
                </a:solidFill>
              </a:rPr>
              <a:t>more control</a:t>
            </a:r>
            <a:endParaRPr lang="en-GB" sz="1600" b="1" dirty="0">
              <a:solidFill>
                <a:srgbClr val="FFFF00"/>
              </a:solidFill>
            </a:endParaRPr>
          </a:p>
        </p:txBody>
      </p:sp>
      <p:pic>
        <p:nvPicPr>
          <p:cNvPr id="21506" name="Picture 2" descr="C:\Users\pc-hp\Desktop\EDIT\Picture146.png"/>
          <p:cNvPicPr>
            <a:picLocks noChangeAspect="1" noChangeArrowheads="1"/>
          </p:cNvPicPr>
          <p:nvPr/>
        </p:nvPicPr>
        <p:blipFill rotWithShape="1">
          <a:blip r:embed="rId2" cstate="print"/>
          <a:srcRect t="32845" r="49589" b="23835"/>
          <a:stretch>
            <a:fillRect/>
          </a:stretch>
        </p:blipFill>
        <p:spPr bwMode="auto">
          <a:xfrm>
            <a:off x="1403649" y="2348881"/>
            <a:ext cx="3456384" cy="2232248"/>
          </a:xfrm>
          <a:prstGeom prst="rect">
            <a:avLst/>
          </a:prstGeom>
          <a:noFill/>
        </p:spPr>
      </p:pic>
      <p:sp>
        <p:nvSpPr>
          <p:cNvPr id="7" name="文本框 6"/>
          <p:cNvSpPr txBox="1"/>
          <p:nvPr/>
        </p:nvSpPr>
        <p:spPr>
          <a:xfrm>
            <a:off x="3851920" y="1422506"/>
            <a:ext cx="2814490" cy="584775"/>
          </a:xfrm>
          <a:prstGeom prst="rect">
            <a:avLst/>
          </a:prstGeom>
          <a:noFill/>
        </p:spPr>
        <p:txBody>
          <a:bodyPr wrap="square" rtlCol="0">
            <a:spAutoFit/>
          </a:bodyPr>
          <a:lstStyle/>
          <a:p>
            <a:r>
              <a:rPr lang="zh-CN" altLang="en-US" sz="3200" b="1" dirty="0"/>
              <a:t>摘戴工具</a:t>
            </a:r>
          </a:p>
        </p:txBody>
      </p:sp>
      <p:sp>
        <p:nvSpPr>
          <p:cNvPr id="9" name="文本框 8"/>
          <p:cNvSpPr txBox="1"/>
          <p:nvPr/>
        </p:nvSpPr>
        <p:spPr>
          <a:xfrm>
            <a:off x="1303945" y="4617013"/>
            <a:ext cx="2039563" cy="923330"/>
          </a:xfrm>
          <a:prstGeom prst="rect">
            <a:avLst/>
          </a:prstGeom>
          <a:noFill/>
        </p:spPr>
        <p:txBody>
          <a:bodyPr wrap="square" rtlCol="0">
            <a:spAutoFit/>
          </a:bodyPr>
          <a:lstStyle/>
          <a:p>
            <a:pPr algn="ctr"/>
            <a:r>
              <a:rPr lang="zh-CN" altLang="en-US" u="sng" dirty="0"/>
              <a:t>戴镜</a:t>
            </a:r>
            <a:endParaRPr lang="en-US" altLang="zh-CN" u="sng" dirty="0"/>
          </a:p>
          <a:p>
            <a:pPr algn="ctr"/>
            <a:r>
              <a:rPr lang="zh-CN" altLang="en-US" dirty="0"/>
              <a:t>较大的吸棒，且其尖端经过倒边处理</a:t>
            </a:r>
          </a:p>
        </p:txBody>
      </p:sp>
      <p:sp>
        <p:nvSpPr>
          <p:cNvPr id="11" name="文本框 10"/>
          <p:cNvSpPr txBox="1"/>
          <p:nvPr/>
        </p:nvSpPr>
        <p:spPr>
          <a:xfrm>
            <a:off x="3219602" y="4789163"/>
            <a:ext cx="2039563" cy="646331"/>
          </a:xfrm>
          <a:prstGeom prst="rect">
            <a:avLst/>
          </a:prstGeom>
          <a:noFill/>
        </p:spPr>
        <p:txBody>
          <a:bodyPr wrap="square" rtlCol="0">
            <a:spAutoFit/>
          </a:bodyPr>
          <a:lstStyle/>
          <a:p>
            <a:pPr algn="ctr"/>
            <a:r>
              <a:rPr lang="zh-CN" altLang="en-US" u="sng" dirty="0"/>
              <a:t>摘镜</a:t>
            </a:r>
            <a:endParaRPr lang="en-US" altLang="zh-CN" u="sng" dirty="0"/>
          </a:p>
          <a:p>
            <a:pPr algn="ctr"/>
            <a:r>
              <a:rPr lang="zh-CN" altLang="en-US" dirty="0"/>
              <a:t>较小的吸棒</a:t>
            </a:r>
          </a:p>
        </p:txBody>
      </p:sp>
      <p:pic>
        <p:nvPicPr>
          <p:cNvPr id="12" name="Picture 2" descr="C:\Users\pc-hp\Desktop\EDIT\Picture146.png"/>
          <p:cNvPicPr>
            <a:picLocks noChangeAspect="1" noChangeArrowheads="1"/>
          </p:cNvPicPr>
          <p:nvPr/>
        </p:nvPicPr>
        <p:blipFill rotWithShape="1">
          <a:blip r:embed="rId2" cstate="print"/>
          <a:srcRect l="51896" t="48217"/>
          <a:stretch>
            <a:fillRect/>
          </a:stretch>
        </p:blipFill>
        <p:spPr bwMode="auto">
          <a:xfrm>
            <a:off x="5219918" y="3140968"/>
            <a:ext cx="3298179" cy="2668408"/>
          </a:xfrm>
          <a:prstGeom prst="rect">
            <a:avLst/>
          </a:prstGeom>
          <a:noFill/>
        </p:spPr>
      </p:pic>
      <p:sp>
        <p:nvSpPr>
          <p:cNvPr id="13" name="文本框 12"/>
          <p:cNvSpPr txBox="1"/>
          <p:nvPr/>
        </p:nvSpPr>
        <p:spPr>
          <a:xfrm>
            <a:off x="5580627" y="2502197"/>
            <a:ext cx="2039563" cy="646331"/>
          </a:xfrm>
          <a:prstGeom prst="rect">
            <a:avLst/>
          </a:prstGeom>
          <a:noFill/>
        </p:spPr>
        <p:txBody>
          <a:bodyPr wrap="square" rtlCol="0">
            <a:spAutoFit/>
          </a:bodyPr>
          <a:lstStyle/>
          <a:p>
            <a:pPr algn="ctr"/>
            <a:r>
              <a:rPr lang="zh-CN" altLang="en-US" dirty="0"/>
              <a:t>不含防腐剂的生理盐水</a:t>
            </a:r>
            <a:endParaRPr lang="en-US" altLang="zh-CN"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戴镜</a:t>
            </a:r>
            <a:endParaRPr lang="en-GB" dirty="0">
              <a:solidFill>
                <a:srgbClr val="FFFF00"/>
              </a:solidFill>
            </a:endParaRPr>
          </a:p>
        </p:txBody>
      </p:sp>
      <p:pic>
        <p:nvPicPr>
          <p:cNvPr id="22530" name="Picture 2" descr="C:\Users\pc-hp\Desktop\EDIT\Picture147.png"/>
          <p:cNvPicPr>
            <a:picLocks noChangeAspect="1" noChangeArrowheads="1"/>
          </p:cNvPicPr>
          <p:nvPr/>
        </p:nvPicPr>
        <p:blipFill rotWithShape="1">
          <a:blip r:embed="rId2" cstate="print"/>
          <a:srcRect t="14984" r="77311" b="59863"/>
          <a:stretch>
            <a:fillRect/>
          </a:stretch>
        </p:blipFill>
        <p:spPr bwMode="auto">
          <a:xfrm>
            <a:off x="1000101" y="1700807"/>
            <a:ext cx="1555676" cy="1296145"/>
          </a:xfrm>
          <a:prstGeom prst="rect">
            <a:avLst/>
          </a:prstGeom>
          <a:noFill/>
        </p:spPr>
      </p:pic>
      <p:sp>
        <p:nvSpPr>
          <p:cNvPr id="2" name="文本框 1"/>
          <p:cNvSpPr txBox="1"/>
          <p:nvPr/>
        </p:nvSpPr>
        <p:spPr>
          <a:xfrm>
            <a:off x="1057859" y="3030881"/>
            <a:ext cx="1440160" cy="646331"/>
          </a:xfrm>
          <a:prstGeom prst="rect">
            <a:avLst/>
          </a:prstGeom>
          <a:noFill/>
        </p:spPr>
        <p:txBody>
          <a:bodyPr wrap="square" rtlCol="0">
            <a:spAutoFit/>
          </a:bodyPr>
          <a:lstStyle/>
          <a:p>
            <a:r>
              <a:rPr lang="zh-CN" altLang="en-US" sz="1200" dirty="0" smtClean="0"/>
              <a:t>在</a:t>
            </a:r>
            <a:r>
              <a:rPr lang="zh-CN" altLang="en-US" sz="1200" dirty="0"/>
              <a:t>镜片内表面</a:t>
            </a:r>
            <a:r>
              <a:rPr lang="en-US" altLang="zh-CN" sz="1200" dirty="0"/>
              <a:t>/</a:t>
            </a:r>
            <a:r>
              <a:rPr lang="zh-CN" altLang="en-US" sz="1200" dirty="0"/>
              <a:t>凹面内滴入无菌溶液</a:t>
            </a:r>
            <a:r>
              <a:rPr lang="en-US" altLang="zh-CN" sz="1200" dirty="0"/>
              <a:t>/</a:t>
            </a:r>
            <a:r>
              <a:rPr lang="zh-CN" altLang="en-US" sz="1200" dirty="0"/>
              <a:t>生理盐水</a:t>
            </a:r>
            <a:endParaRPr lang="zh-CN" altLang="en-US" sz="1200" dirty="0"/>
          </a:p>
        </p:txBody>
      </p:sp>
      <p:pic>
        <p:nvPicPr>
          <p:cNvPr id="5" name="Picture 2" descr="C:\Users\pc-hp\Desktop\EDIT\Picture147.png"/>
          <p:cNvPicPr>
            <a:picLocks noChangeAspect="1" noChangeArrowheads="1"/>
          </p:cNvPicPr>
          <p:nvPr/>
        </p:nvPicPr>
        <p:blipFill rotWithShape="1">
          <a:blip r:embed="rId2" cstate="print"/>
          <a:srcRect l="22055" t="33231" r="57990" b="31834"/>
          <a:stretch>
            <a:fillRect/>
          </a:stretch>
        </p:blipFill>
        <p:spPr bwMode="auto">
          <a:xfrm>
            <a:off x="2582230" y="2528899"/>
            <a:ext cx="1368152" cy="1800200"/>
          </a:xfrm>
          <a:prstGeom prst="rect">
            <a:avLst/>
          </a:prstGeom>
          <a:noFill/>
        </p:spPr>
      </p:pic>
      <p:pic>
        <p:nvPicPr>
          <p:cNvPr id="6" name="Picture 2" descr="C:\Users\pc-hp\Desktop\EDIT\Picture147.png"/>
          <p:cNvPicPr>
            <a:picLocks noChangeAspect="1" noChangeArrowheads="1"/>
          </p:cNvPicPr>
          <p:nvPr/>
        </p:nvPicPr>
        <p:blipFill rotWithShape="1">
          <a:blip r:embed="rId2" cstate="print"/>
          <a:srcRect l="65114" t="58384"/>
          <a:stretch>
            <a:fillRect/>
          </a:stretch>
        </p:blipFill>
        <p:spPr bwMode="auto">
          <a:xfrm>
            <a:off x="5796136" y="3433743"/>
            <a:ext cx="2391917" cy="2144464"/>
          </a:xfrm>
          <a:prstGeom prst="rect">
            <a:avLst/>
          </a:prstGeom>
          <a:noFill/>
        </p:spPr>
      </p:pic>
      <p:pic>
        <p:nvPicPr>
          <p:cNvPr id="7" name="Picture 2" descr="C:\Users\pc-hp\Desktop\EDIT\Picture147.png"/>
          <p:cNvPicPr>
            <a:picLocks noChangeAspect="1" noChangeArrowheads="1"/>
          </p:cNvPicPr>
          <p:nvPr/>
        </p:nvPicPr>
        <p:blipFill rotWithShape="1">
          <a:blip r:embed="rId2" cstate="print"/>
          <a:srcRect l="42009" t="41617" r="34886" b="13667"/>
          <a:stretch>
            <a:fillRect/>
          </a:stretch>
        </p:blipFill>
        <p:spPr bwMode="auto">
          <a:xfrm>
            <a:off x="4081171" y="2852936"/>
            <a:ext cx="1584176" cy="2304256"/>
          </a:xfrm>
          <a:prstGeom prst="rect">
            <a:avLst/>
          </a:prstGeom>
          <a:noFill/>
        </p:spPr>
      </p:pic>
      <p:sp>
        <p:nvSpPr>
          <p:cNvPr id="8" name="文本框 7"/>
          <p:cNvSpPr txBox="1"/>
          <p:nvPr/>
        </p:nvSpPr>
        <p:spPr>
          <a:xfrm>
            <a:off x="2582230" y="4343926"/>
            <a:ext cx="1440160" cy="276999"/>
          </a:xfrm>
          <a:prstGeom prst="rect">
            <a:avLst/>
          </a:prstGeom>
          <a:noFill/>
        </p:spPr>
        <p:txBody>
          <a:bodyPr wrap="square" rtlCol="0">
            <a:spAutoFit/>
          </a:bodyPr>
          <a:lstStyle/>
          <a:p>
            <a:r>
              <a:rPr lang="zh-CN" altLang="en-US" sz="1200" dirty="0"/>
              <a:t>撑开眼睑</a:t>
            </a:r>
          </a:p>
        </p:txBody>
      </p:sp>
      <p:sp>
        <p:nvSpPr>
          <p:cNvPr id="9" name="文本框 8"/>
          <p:cNvSpPr txBox="1"/>
          <p:nvPr/>
        </p:nvSpPr>
        <p:spPr>
          <a:xfrm>
            <a:off x="4296669" y="5301208"/>
            <a:ext cx="1440160" cy="276999"/>
          </a:xfrm>
          <a:prstGeom prst="rect">
            <a:avLst/>
          </a:prstGeom>
          <a:noFill/>
        </p:spPr>
        <p:txBody>
          <a:bodyPr wrap="square" rtlCol="0">
            <a:spAutoFit/>
          </a:bodyPr>
          <a:lstStyle/>
          <a:p>
            <a:r>
              <a:rPr lang="zh-CN" altLang="en-US" sz="1200" dirty="0"/>
              <a:t>脸与地面平行</a:t>
            </a:r>
          </a:p>
        </p:txBody>
      </p:sp>
      <p:sp>
        <p:nvSpPr>
          <p:cNvPr id="10" name="文本框 9"/>
          <p:cNvSpPr txBox="1"/>
          <p:nvPr/>
        </p:nvSpPr>
        <p:spPr>
          <a:xfrm>
            <a:off x="6372200" y="5578207"/>
            <a:ext cx="1440160" cy="461665"/>
          </a:xfrm>
          <a:prstGeom prst="rect">
            <a:avLst/>
          </a:prstGeom>
          <a:noFill/>
        </p:spPr>
        <p:txBody>
          <a:bodyPr wrap="square" rtlCol="0">
            <a:spAutoFit/>
          </a:bodyPr>
          <a:lstStyle/>
          <a:p>
            <a:r>
              <a:rPr lang="zh-CN" altLang="en-US" sz="1200" dirty="0"/>
              <a:t>将镜片直接戴在角膜上</a:t>
            </a:r>
          </a:p>
        </p:txBody>
      </p:sp>
      <p:sp>
        <p:nvSpPr>
          <p:cNvPr id="3" name="矩形 2"/>
          <p:cNvSpPr/>
          <p:nvPr/>
        </p:nvSpPr>
        <p:spPr>
          <a:xfrm>
            <a:off x="4081171" y="1124744"/>
            <a:ext cx="1213794" cy="707886"/>
          </a:xfrm>
          <a:prstGeom prst="rect">
            <a:avLst/>
          </a:prstGeom>
        </p:spPr>
        <p:txBody>
          <a:bodyPr wrap="none">
            <a:spAutoFit/>
          </a:bodyPr>
          <a:lstStyle/>
          <a:p>
            <a:r>
              <a:rPr lang="zh-CN" altLang="en-US" sz="4000" b="1" dirty="0"/>
              <a:t>戴镜</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戴镜</a:t>
            </a:r>
            <a:r>
              <a:rPr lang="en-US" altLang="zh-CN" dirty="0">
                <a:solidFill>
                  <a:srgbClr val="FFFF00"/>
                </a:solidFill>
              </a:rPr>
              <a:t>-</a:t>
            </a:r>
            <a:r>
              <a:rPr lang="zh-CN" altLang="en-US" dirty="0">
                <a:solidFill>
                  <a:srgbClr val="FFFF00"/>
                </a:solidFill>
              </a:rPr>
              <a:t>用</a:t>
            </a:r>
            <a:r>
              <a:rPr lang="en-US" altLang="zh-CN" dirty="0">
                <a:solidFill>
                  <a:srgbClr val="FFFF00"/>
                </a:solidFill>
              </a:rPr>
              <a:t>2</a:t>
            </a:r>
            <a:r>
              <a:rPr lang="zh-CN" altLang="en-US" dirty="0">
                <a:solidFill>
                  <a:srgbClr val="FFFF00"/>
                </a:solidFill>
              </a:rPr>
              <a:t>或</a:t>
            </a:r>
            <a:r>
              <a:rPr lang="en-US" altLang="zh-CN" dirty="0">
                <a:solidFill>
                  <a:srgbClr val="FFFF00"/>
                </a:solidFill>
              </a:rPr>
              <a:t>3</a:t>
            </a:r>
            <a:r>
              <a:rPr lang="zh-CN" altLang="en-US" dirty="0">
                <a:solidFill>
                  <a:srgbClr val="FFFF00"/>
                </a:solidFill>
              </a:rPr>
              <a:t>根手指戴镜</a:t>
            </a:r>
            <a:endParaRPr lang="en-GB" dirty="0"/>
          </a:p>
        </p:txBody>
      </p:sp>
      <p:pic>
        <p:nvPicPr>
          <p:cNvPr id="23554" name="Picture 2" descr="C:\Users\pc-hp\Desktop\EDIT\Picture148.png"/>
          <p:cNvPicPr>
            <a:picLocks noChangeAspect="1" noChangeArrowheads="1"/>
          </p:cNvPicPr>
          <p:nvPr/>
        </p:nvPicPr>
        <p:blipFill>
          <a:blip r:embed="rId2" cstate="print"/>
          <a:srcRect/>
          <a:stretch>
            <a:fillRect/>
          </a:stretch>
        </p:blipFill>
        <p:spPr bwMode="auto">
          <a:xfrm>
            <a:off x="928662" y="1000108"/>
            <a:ext cx="6856413" cy="5153025"/>
          </a:xfrm>
          <a:prstGeom prst="rect">
            <a:avLst/>
          </a:prstGeom>
          <a:noFill/>
        </p:spPr>
      </p:pic>
      <p:sp>
        <p:nvSpPr>
          <p:cNvPr id="2" name="文本框 1"/>
          <p:cNvSpPr txBox="1"/>
          <p:nvPr/>
        </p:nvSpPr>
        <p:spPr>
          <a:xfrm>
            <a:off x="2123728" y="1813466"/>
            <a:ext cx="1944216" cy="369332"/>
          </a:xfrm>
          <a:prstGeom prst="rect">
            <a:avLst/>
          </a:prstGeom>
          <a:noFill/>
        </p:spPr>
        <p:txBody>
          <a:bodyPr wrap="square" rtlCol="0">
            <a:spAutoFit/>
          </a:bodyPr>
          <a:lstStyle/>
          <a:p>
            <a:r>
              <a:rPr lang="en-US" altLang="zh-CN" dirty="0">
                <a:solidFill>
                  <a:schemeClr val="bg1"/>
                </a:solidFill>
              </a:rPr>
              <a:t>2</a:t>
            </a:r>
            <a:r>
              <a:rPr lang="zh-CN" altLang="en-US" dirty="0">
                <a:solidFill>
                  <a:schemeClr val="bg1"/>
                </a:solidFill>
              </a:rPr>
              <a:t>根手指戴镜法</a:t>
            </a:r>
          </a:p>
        </p:txBody>
      </p:sp>
      <p:sp>
        <p:nvSpPr>
          <p:cNvPr id="5" name="文本框 4"/>
          <p:cNvSpPr txBox="1"/>
          <p:nvPr/>
        </p:nvSpPr>
        <p:spPr>
          <a:xfrm>
            <a:off x="5364088" y="3576620"/>
            <a:ext cx="1944216" cy="369332"/>
          </a:xfrm>
          <a:prstGeom prst="rect">
            <a:avLst/>
          </a:prstGeom>
          <a:noFill/>
        </p:spPr>
        <p:txBody>
          <a:bodyPr wrap="square" rtlCol="0">
            <a:spAutoFit/>
          </a:bodyPr>
          <a:lstStyle/>
          <a:p>
            <a:r>
              <a:rPr lang="en-US" altLang="zh-CN" dirty="0">
                <a:solidFill>
                  <a:schemeClr val="bg1"/>
                </a:solidFill>
              </a:rPr>
              <a:t>3</a:t>
            </a:r>
            <a:r>
              <a:rPr lang="zh-CN" altLang="en-US" dirty="0">
                <a:solidFill>
                  <a:schemeClr val="bg1"/>
                </a:solidFill>
              </a:rPr>
              <a:t>根手指戴镜法</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r>
              <a:rPr lang="zh-CN" altLang="en-US" dirty="0"/>
              <a:t>：</a:t>
            </a:r>
            <a:r>
              <a:rPr lang="en-US" altLang="zh-CN" dirty="0"/>
              <a:t>PMMA</a:t>
            </a:r>
            <a:r>
              <a:rPr lang="zh-CN" altLang="en-US" dirty="0"/>
              <a:t>的发展历程</a:t>
            </a:r>
            <a:endParaRPr lang="zh-CN" altLang="en-GB" dirty="0"/>
          </a:p>
        </p:txBody>
      </p:sp>
      <p:sp>
        <p:nvSpPr>
          <p:cNvPr id="2" name="Content Placeholder 1"/>
          <p:cNvSpPr>
            <a:spLocks noGrp="1"/>
          </p:cNvSpPr>
          <p:nvPr>
            <p:ph idx="1"/>
          </p:nvPr>
        </p:nvSpPr>
        <p:spPr>
          <a:xfrm>
            <a:off x="819150" y="1028700"/>
            <a:ext cx="8839200" cy="5135563"/>
          </a:xfrm>
        </p:spPr>
        <p:txBody>
          <a:bodyPr/>
          <a:lstStyle/>
          <a:p>
            <a:r>
              <a:rPr lang="en-CA" sz="2400" dirty="0"/>
              <a:t>Joseph </a:t>
            </a:r>
            <a:r>
              <a:rPr lang="en-CA" sz="2400" dirty="0" err="1"/>
              <a:t>Dallos</a:t>
            </a:r>
            <a:r>
              <a:rPr lang="en-CA" sz="2400" dirty="0"/>
              <a:t> </a:t>
            </a:r>
            <a:r>
              <a:rPr lang="zh-CN" altLang="en-CA" sz="2400" dirty="0"/>
              <a:t>医学博士</a:t>
            </a:r>
            <a:endParaRPr lang="en-CA" sz="2400" dirty="0"/>
          </a:p>
          <a:p>
            <a:pPr lvl="1">
              <a:buFont typeface="Arial" panose="020B0604020202020204" pitchFamily="34" charset="0"/>
              <a:buChar char="‒"/>
            </a:pPr>
            <a:r>
              <a:rPr lang="zh-CN" altLang="en-CA" sz="2400" dirty="0"/>
              <a:t>匈牙利的眼科医生</a:t>
            </a:r>
          </a:p>
          <a:p>
            <a:pPr lvl="1">
              <a:buFont typeface="Arial" panose="020B0604020202020204" pitchFamily="34" charset="0"/>
              <a:buChar char="‒"/>
            </a:pPr>
            <a:r>
              <a:rPr lang="zh-CN" altLang="en-CA" sz="2400" dirty="0"/>
              <a:t>眼睛模型</a:t>
            </a:r>
          </a:p>
          <a:p>
            <a:pPr marL="0" lvl="1">
              <a:buFont typeface="Arial" panose="020B0604020202020204" pitchFamily="34" charset="0"/>
              <a:buChar char="‒"/>
            </a:pPr>
            <a:r>
              <a:rPr lang="zh-CN" altLang="en-CA" sz="2400" dirty="0"/>
              <a:t>首次使用</a:t>
            </a:r>
            <a:r>
              <a:rPr lang="en-CA" sz="2400" dirty="0" err="1"/>
              <a:t>Negocoll</a:t>
            </a:r>
            <a:r>
              <a:rPr lang="en-CA" sz="2400" dirty="0">
                <a:sym typeface="+mn-ea"/>
              </a:rPr>
              <a:t>(</a:t>
            </a:r>
            <a:r>
              <a:rPr lang="zh-CN" altLang="en-CA" sz="2400" dirty="0">
                <a:sym typeface="+mn-ea"/>
              </a:rPr>
              <a:t>一种牙齿模塑化合物</a:t>
            </a:r>
            <a:r>
              <a:rPr lang="en-CA" sz="2400" dirty="0">
                <a:sym typeface="+mn-ea"/>
              </a:rPr>
              <a:t>)</a:t>
            </a:r>
            <a:r>
              <a:rPr lang="zh-CN" altLang="en-CA" sz="2400" dirty="0" err="1"/>
              <a:t>在活体眼上</a:t>
            </a:r>
            <a:r>
              <a:rPr lang="zh-CN" altLang="en-CA" sz="2400" dirty="0" err="1">
                <a:sym typeface="+mn-ea"/>
              </a:rPr>
              <a:t>塑模</a:t>
            </a:r>
          </a:p>
        </p:txBody>
      </p:sp>
      <p:pic>
        <p:nvPicPr>
          <p:cNvPr id="8194" name="Picture 2" descr="C:\Users\pc-hp\Desktop\EDIT\Picture10.jpg"/>
          <p:cNvPicPr>
            <a:picLocks noChangeAspect="1" noChangeArrowheads="1"/>
          </p:cNvPicPr>
          <p:nvPr/>
        </p:nvPicPr>
        <p:blipFill>
          <a:blip r:embed="rId2" cstate="print"/>
          <a:srcRect/>
          <a:stretch>
            <a:fillRect/>
          </a:stretch>
        </p:blipFill>
        <p:spPr bwMode="auto">
          <a:xfrm>
            <a:off x="2000232" y="3643314"/>
            <a:ext cx="5688013" cy="2292350"/>
          </a:xfrm>
          <a:prstGeom prst="rect">
            <a:avLst/>
          </a:prstGeom>
          <a:noFill/>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戴镜</a:t>
            </a:r>
            <a:r>
              <a:rPr lang="en-AU" dirty="0">
                <a:solidFill>
                  <a:srgbClr val="FFFF00"/>
                </a:solidFill>
              </a:rPr>
              <a:t> – </a:t>
            </a:r>
            <a:r>
              <a:rPr lang="zh-CN" altLang="en-US" dirty="0">
                <a:solidFill>
                  <a:srgbClr val="FFFF00"/>
                </a:solidFill>
              </a:rPr>
              <a:t>其他方法</a:t>
            </a:r>
            <a:r>
              <a:rPr lang="zh-CN" altLang="en-US" dirty="0">
                <a:solidFill>
                  <a:srgbClr val="FF0000"/>
                </a:solidFill>
              </a:rPr>
              <a:t>（其它戴镜方法）</a:t>
            </a:r>
            <a:endParaRPr lang="en-GB" dirty="0">
              <a:solidFill>
                <a:srgbClr val="FF0000"/>
              </a:solidFill>
            </a:endParaRPr>
          </a:p>
        </p:txBody>
      </p:sp>
      <p:pic>
        <p:nvPicPr>
          <p:cNvPr id="24578" name="Picture 2" descr="C:\Users\pc-hp\Desktop\EDIT\Picture149.png"/>
          <p:cNvPicPr>
            <a:picLocks noChangeAspect="1" noChangeArrowheads="1"/>
          </p:cNvPicPr>
          <p:nvPr/>
        </p:nvPicPr>
        <p:blipFill rotWithShape="1">
          <a:blip r:embed="rId2" cstate="print"/>
          <a:srcRect t="19166" b="25046"/>
          <a:stretch>
            <a:fillRect/>
          </a:stretch>
        </p:blipFill>
        <p:spPr bwMode="auto">
          <a:xfrm>
            <a:off x="1043608" y="1346283"/>
            <a:ext cx="6856413" cy="2874805"/>
          </a:xfrm>
          <a:prstGeom prst="rect">
            <a:avLst/>
          </a:prstGeom>
          <a:noFill/>
        </p:spPr>
      </p:pic>
      <p:sp>
        <p:nvSpPr>
          <p:cNvPr id="2" name="文本框 1"/>
          <p:cNvSpPr txBox="1"/>
          <p:nvPr/>
        </p:nvSpPr>
        <p:spPr>
          <a:xfrm>
            <a:off x="2195736" y="4359007"/>
            <a:ext cx="5256584" cy="1477328"/>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将一个较大的吸棒插入</a:t>
            </a:r>
            <a:r>
              <a:rPr lang="en-US" altLang="zh-CN" dirty="0" err="1"/>
              <a:t>SeeGreen</a:t>
            </a:r>
            <a:r>
              <a:rPr lang="zh-CN" altLang="en-US" dirty="0"/>
              <a:t>戴镜仪</a:t>
            </a:r>
            <a:endParaRPr lang="en-US" altLang="zh-CN" dirty="0"/>
          </a:p>
          <a:p>
            <a:pPr marL="285750" indent="-285750">
              <a:buFont typeface="Arial" panose="020B0604020202020204" pitchFamily="34" charset="0"/>
              <a:buChar char="•"/>
            </a:pPr>
            <a:r>
              <a:rPr lang="zh-CN" altLang="en-US" dirty="0"/>
              <a:t>将内表面</a:t>
            </a:r>
            <a:r>
              <a:rPr lang="en-US" altLang="zh-CN" dirty="0"/>
              <a:t>/</a:t>
            </a:r>
            <a:r>
              <a:rPr lang="zh-CN" altLang="en-US" dirty="0"/>
              <a:t>凹面滴有专用</a:t>
            </a:r>
            <a:r>
              <a:rPr lang="zh-CN" altLang="en-US" dirty="0"/>
              <a:t>溶液的</a:t>
            </a:r>
            <a:r>
              <a:rPr lang="zh-CN" altLang="en-US" dirty="0"/>
              <a:t>巩膜镜放置到吸棒上</a:t>
            </a:r>
            <a:endParaRPr lang="en-US" altLang="zh-CN" dirty="0"/>
          </a:p>
          <a:p>
            <a:pPr marL="285750" indent="-285750">
              <a:buFont typeface="Arial" panose="020B0604020202020204" pitchFamily="34" charset="0"/>
              <a:buChar char="•"/>
            </a:pPr>
            <a:r>
              <a:rPr lang="zh-CN" altLang="en-US" dirty="0"/>
              <a:t>撑大眼睑</a:t>
            </a:r>
            <a:endParaRPr lang="en-US" altLang="zh-CN" dirty="0"/>
          </a:p>
          <a:p>
            <a:pPr marL="285750" indent="-285750">
              <a:buFont typeface="Arial" panose="020B0604020202020204" pitchFamily="34" charset="0"/>
              <a:buChar char="•"/>
            </a:pPr>
            <a:r>
              <a:rPr lang="zh-CN" altLang="en-US" dirty="0"/>
              <a:t>脸与镜片平行，靠近镜片</a:t>
            </a:r>
          </a:p>
        </p:txBody>
      </p:sp>
      <p:sp>
        <p:nvSpPr>
          <p:cNvPr id="3" name="矩形 2"/>
          <p:cNvSpPr/>
          <p:nvPr/>
        </p:nvSpPr>
        <p:spPr>
          <a:xfrm>
            <a:off x="5940152" y="3850331"/>
            <a:ext cx="1789464" cy="369332"/>
          </a:xfrm>
          <a:prstGeom prst="rect">
            <a:avLst/>
          </a:prstGeom>
        </p:spPr>
        <p:txBody>
          <a:bodyPr wrap="none">
            <a:spAutoFit/>
          </a:bodyPr>
          <a:lstStyle/>
          <a:p>
            <a:r>
              <a:rPr lang="en-US" altLang="zh-CN" dirty="0" err="1"/>
              <a:t>SeeGreen</a:t>
            </a:r>
            <a:r>
              <a:rPr lang="zh-CN" altLang="en-US" dirty="0"/>
              <a:t>戴镜仪</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t>摘镜</a:t>
            </a:r>
            <a:endParaRPr lang="en-GB" dirty="0"/>
          </a:p>
        </p:txBody>
      </p:sp>
      <p:pic>
        <p:nvPicPr>
          <p:cNvPr id="25602" name="Picture 2" descr="C:\Users\pc-hp\Desktop\EDIT\Picture150.png"/>
          <p:cNvPicPr>
            <a:picLocks noChangeAspect="1" noChangeArrowheads="1"/>
          </p:cNvPicPr>
          <p:nvPr/>
        </p:nvPicPr>
        <p:blipFill rotWithShape="1">
          <a:blip r:embed="rId2" cstate="print"/>
          <a:srcRect t="16371" b="48694"/>
          <a:stretch>
            <a:fillRect/>
          </a:stretch>
        </p:blipFill>
        <p:spPr bwMode="auto">
          <a:xfrm>
            <a:off x="1000100" y="1700809"/>
            <a:ext cx="6856413" cy="1800200"/>
          </a:xfrm>
          <a:prstGeom prst="rect">
            <a:avLst/>
          </a:prstGeom>
          <a:noFill/>
        </p:spPr>
      </p:pic>
      <p:sp>
        <p:nvSpPr>
          <p:cNvPr id="2" name="文本框 1"/>
          <p:cNvSpPr txBox="1"/>
          <p:nvPr/>
        </p:nvSpPr>
        <p:spPr>
          <a:xfrm>
            <a:off x="1755834" y="3645026"/>
            <a:ext cx="5400600" cy="369332"/>
          </a:xfrm>
          <a:prstGeom prst="rect">
            <a:avLst/>
          </a:prstGeom>
          <a:noFill/>
        </p:spPr>
        <p:txBody>
          <a:bodyPr wrap="square" rtlCol="0">
            <a:spAutoFit/>
          </a:bodyPr>
          <a:lstStyle/>
          <a:p>
            <a:r>
              <a:rPr lang="zh-CN" altLang="en-US" dirty="0"/>
              <a:t>将吸棒</a:t>
            </a:r>
            <a:r>
              <a:rPr lang="zh-CN" altLang="en-US" dirty="0"/>
              <a:t>吸在</a:t>
            </a:r>
            <a:r>
              <a:rPr lang="zh-CN" altLang="en-US" dirty="0"/>
              <a:t>镜片周边部</a:t>
            </a:r>
            <a:r>
              <a:rPr lang="zh-CN" altLang="en-US" dirty="0" smtClean="0"/>
              <a:t>，</a:t>
            </a:r>
            <a:r>
              <a:rPr lang="zh-CN" altLang="en-US" dirty="0"/>
              <a:t>轻柔地将镜片从眼上摘出</a:t>
            </a:r>
          </a:p>
        </p:txBody>
      </p:sp>
      <p:pic>
        <p:nvPicPr>
          <p:cNvPr id="5" name="Picture 2" descr="C:\Users\pc-hp\Desktop\EDIT\Picture150.png"/>
          <p:cNvPicPr>
            <a:picLocks noChangeAspect="1" noChangeArrowheads="1"/>
          </p:cNvPicPr>
          <p:nvPr/>
        </p:nvPicPr>
        <p:blipFill rotWithShape="1">
          <a:blip r:embed="rId2" cstate="print"/>
          <a:srcRect l="32786" t="62485" r="32557"/>
          <a:stretch>
            <a:fillRect/>
          </a:stretch>
        </p:blipFill>
        <p:spPr bwMode="auto">
          <a:xfrm>
            <a:off x="3275856" y="4014358"/>
            <a:ext cx="2376264" cy="1933185"/>
          </a:xfrm>
          <a:prstGeom prst="rect">
            <a:avLst/>
          </a:prstGeom>
          <a:noFill/>
        </p:spPr>
      </p:pic>
      <p:sp>
        <p:nvSpPr>
          <p:cNvPr id="6" name="文本框 5"/>
          <p:cNvSpPr txBox="1"/>
          <p:nvPr/>
        </p:nvSpPr>
        <p:spPr>
          <a:xfrm>
            <a:off x="1965853" y="4628184"/>
            <a:ext cx="1332148" cy="646331"/>
          </a:xfrm>
          <a:prstGeom prst="rect">
            <a:avLst/>
          </a:prstGeom>
          <a:noFill/>
        </p:spPr>
        <p:txBody>
          <a:bodyPr wrap="square" rtlCol="0">
            <a:spAutoFit/>
          </a:bodyPr>
          <a:lstStyle/>
          <a:p>
            <a:r>
              <a:rPr lang="zh-CN" altLang="en-US" dirty="0"/>
              <a:t>放置吸棒的</a:t>
            </a:r>
            <a:endParaRPr lang="en-US" altLang="zh-CN" dirty="0"/>
          </a:p>
          <a:p>
            <a:r>
              <a:rPr lang="zh-CN" altLang="en-US" dirty="0"/>
              <a:t>正确位置</a:t>
            </a:r>
          </a:p>
        </p:txBody>
      </p:sp>
      <p:sp>
        <p:nvSpPr>
          <p:cNvPr id="7" name="文本框 6"/>
          <p:cNvSpPr txBox="1"/>
          <p:nvPr/>
        </p:nvSpPr>
        <p:spPr>
          <a:xfrm>
            <a:off x="5738203" y="4680937"/>
            <a:ext cx="1332148" cy="646331"/>
          </a:xfrm>
          <a:prstGeom prst="rect">
            <a:avLst/>
          </a:prstGeom>
          <a:noFill/>
        </p:spPr>
        <p:txBody>
          <a:bodyPr wrap="square" rtlCol="0">
            <a:spAutoFit/>
          </a:bodyPr>
          <a:lstStyle/>
          <a:p>
            <a:r>
              <a:rPr lang="zh-CN" altLang="en-US" dirty="0"/>
              <a:t>放置吸棒的</a:t>
            </a:r>
            <a:endParaRPr lang="en-US" altLang="zh-CN" dirty="0"/>
          </a:p>
          <a:p>
            <a:r>
              <a:rPr lang="zh-CN" altLang="en-US" dirty="0"/>
              <a:t>错误位置</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镜片护理</a:t>
            </a:r>
            <a:endParaRPr lang="en-GB" dirty="0">
              <a:solidFill>
                <a:srgbClr val="FFFF00"/>
              </a:solidFill>
            </a:endParaRPr>
          </a:p>
        </p:txBody>
      </p:sp>
      <p:pic>
        <p:nvPicPr>
          <p:cNvPr id="26626" name="Picture 2" descr="C:\Users\pc-hp\Desktop\EDIT\Picture151.png"/>
          <p:cNvPicPr>
            <a:picLocks noChangeAspect="1" noChangeArrowheads="1"/>
          </p:cNvPicPr>
          <p:nvPr/>
        </p:nvPicPr>
        <p:blipFill rotWithShape="1">
          <a:blip r:embed="rId2" cstate="print"/>
          <a:srcRect t="22879" b="45900"/>
          <a:stretch>
            <a:fillRect/>
          </a:stretch>
        </p:blipFill>
        <p:spPr bwMode="auto">
          <a:xfrm>
            <a:off x="1000100" y="2036153"/>
            <a:ext cx="6856413" cy="1608872"/>
          </a:xfrm>
          <a:prstGeom prst="rect">
            <a:avLst/>
          </a:prstGeom>
          <a:noFill/>
        </p:spPr>
      </p:pic>
      <p:sp>
        <p:nvSpPr>
          <p:cNvPr id="2" name="文本框 1"/>
          <p:cNvSpPr txBox="1"/>
          <p:nvPr/>
        </p:nvSpPr>
        <p:spPr>
          <a:xfrm>
            <a:off x="3874308" y="1532098"/>
            <a:ext cx="1107996" cy="369332"/>
          </a:xfrm>
          <a:prstGeom prst="rect">
            <a:avLst/>
          </a:prstGeom>
          <a:noFill/>
        </p:spPr>
        <p:txBody>
          <a:bodyPr wrap="none" rtlCol="0">
            <a:spAutoFit/>
          </a:bodyPr>
          <a:lstStyle/>
          <a:p>
            <a:r>
              <a:rPr lang="zh-CN" altLang="en-US" dirty="0"/>
              <a:t>过氧化氢</a:t>
            </a:r>
          </a:p>
        </p:txBody>
      </p:sp>
      <p:sp>
        <p:nvSpPr>
          <p:cNvPr id="5" name="文本框 4"/>
          <p:cNvSpPr txBox="1"/>
          <p:nvPr/>
        </p:nvSpPr>
        <p:spPr>
          <a:xfrm>
            <a:off x="2400700" y="3826872"/>
            <a:ext cx="2027606" cy="369332"/>
          </a:xfrm>
          <a:prstGeom prst="rect">
            <a:avLst/>
          </a:prstGeom>
          <a:noFill/>
        </p:spPr>
        <p:txBody>
          <a:bodyPr wrap="none" rtlCol="0">
            <a:spAutoFit/>
          </a:bodyPr>
          <a:lstStyle/>
          <a:p>
            <a:r>
              <a:rPr lang="en-US" altLang="zh-CN" dirty="0" smtClean="0"/>
              <a:t>RGP-</a:t>
            </a:r>
            <a:r>
              <a:rPr lang="zh-CN" altLang="en-US" dirty="0"/>
              <a:t>单</a:t>
            </a:r>
            <a:r>
              <a:rPr lang="zh-CN" altLang="en-US" dirty="0"/>
              <a:t>功能护理</a:t>
            </a:r>
            <a:r>
              <a:rPr lang="zh-CN" altLang="en-US" dirty="0"/>
              <a:t>液</a:t>
            </a:r>
            <a:endParaRPr lang="zh-CN" altLang="en-US" dirty="0"/>
          </a:p>
        </p:txBody>
      </p:sp>
      <p:sp>
        <p:nvSpPr>
          <p:cNvPr id="6" name="文本框 5"/>
          <p:cNvSpPr txBox="1"/>
          <p:nvPr/>
        </p:nvSpPr>
        <p:spPr>
          <a:xfrm>
            <a:off x="6444208" y="3838539"/>
            <a:ext cx="1569660" cy="369332"/>
          </a:xfrm>
          <a:prstGeom prst="rect">
            <a:avLst/>
          </a:prstGeom>
          <a:noFill/>
        </p:spPr>
        <p:txBody>
          <a:bodyPr wrap="none" rtlCol="0">
            <a:spAutoFit/>
          </a:bodyPr>
          <a:lstStyle/>
          <a:p>
            <a:r>
              <a:rPr lang="zh-CN" altLang="en-US" dirty="0"/>
              <a:t>多功能护理液</a:t>
            </a:r>
          </a:p>
        </p:txBody>
      </p:sp>
      <p:pic>
        <p:nvPicPr>
          <p:cNvPr id="7" name="Picture 2" descr="C:\Users\pc-hp\Desktop\EDIT\Picture151.png"/>
          <p:cNvPicPr>
            <a:picLocks noChangeAspect="1" noChangeArrowheads="1"/>
          </p:cNvPicPr>
          <p:nvPr/>
        </p:nvPicPr>
        <p:blipFill rotWithShape="1">
          <a:blip r:embed="rId2" cstate="print"/>
          <a:srcRect t="63882"/>
          <a:stretch>
            <a:fillRect/>
          </a:stretch>
        </p:blipFill>
        <p:spPr bwMode="auto">
          <a:xfrm>
            <a:off x="1518319" y="4207871"/>
            <a:ext cx="6856413" cy="1861177"/>
          </a:xfrm>
          <a:prstGeom prst="rect">
            <a:avLst/>
          </a:prstGeom>
          <a:noFill/>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镜片护理</a:t>
            </a:r>
            <a:endParaRPr lang="en-GB" dirty="0">
              <a:solidFill>
                <a:srgbClr val="FFFF00"/>
              </a:solidFill>
            </a:endParaRPr>
          </a:p>
        </p:txBody>
      </p:sp>
      <p:pic>
        <p:nvPicPr>
          <p:cNvPr id="27650" name="Picture 2" descr="C:\Users\pc-hp\Desktop\EDIT\Picture152.png"/>
          <p:cNvPicPr>
            <a:picLocks noChangeAspect="1" noChangeArrowheads="1"/>
          </p:cNvPicPr>
          <p:nvPr/>
        </p:nvPicPr>
        <p:blipFill rotWithShape="1">
          <a:blip r:embed="rId3" cstate="print"/>
          <a:srcRect t="16392"/>
          <a:stretch>
            <a:fillRect/>
          </a:stretch>
        </p:blipFill>
        <p:spPr bwMode="auto">
          <a:xfrm>
            <a:off x="1126859" y="1854116"/>
            <a:ext cx="6856413" cy="4308309"/>
          </a:xfrm>
          <a:prstGeom prst="rect">
            <a:avLst/>
          </a:prstGeom>
          <a:noFill/>
        </p:spPr>
      </p:pic>
      <p:sp>
        <p:nvSpPr>
          <p:cNvPr id="2" name="文本框 1"/>
          <p:cNvSpPr txBox="1"/>
          <p:nvPr/>
        </p:nvSpPr>
        <p:spPr>
          <a:xfrm>
            <a:off x="3722581" y="1021171"/>
            <a:ext cx="2348720" cy="523220"/>
          </a:xfrm>
          <a:prstGeom prst="rect">
            <a:avLst/>
          </a:prstGeom>
          <a:noFill/>
        </p:spPr>
        <p:txBody>
          <a:bodyPr wrap="none" rtlCol="0">
            <a:spAutoFit/>
          </a:bodyPr>
          <a:lstStyle/>
          <a:p>
            <a:r>
              <a:rPr lang="zh-CN" altLang="en-US" sz="2800" b="1" dirty="0"/>
              <a:t>其他护理产品</a:t>
            </a:r>
          </a:p>
        </p:txBody>
      </p:sp>
      <p:sp>
        <p:nvSpPr>
          <p:cNvPr id="5" name="文本框 4"/>
          <p:cNvSpPr txBox="1"/>
          <p:nvPr/>
        </p:nvSpPr>
        <p:spPr>
          <a:xfrm>
            <a:off x="2123728" y="5877272"/>
            <a:ext cx="3195105" cy="369332"/>
          </a:xfrm>
          <a:prstGeom prst="rect">
            <a:avLst/>
          </a:prstGeom>
          <a:noFill/>
        </p:spPr>
        <p:txBody>
          <a:bodyPr wrap="none" rtlCol="0">
            <a:spAutoFit/>
          </a:bodyPr>
          <a:lstStyle/>
          <a:p>
            <a:r>
              <a:rPr lang="zh-CN" altLang="en-US" dirty="0"/>
              <a:t>大镜片盒（</a:t>
            </a:r>
            <a:r>
              <a:rPr lang="en-US" altLang="zh-CN" dirty="0"/>
              <a:t>11.0mm-23.0mm</a:t>
            </a:r>
            <a:r>
              <a:rPr lang="zh-CN" altLang="en-US" dirty="0"/>
              <a:t>）</a:t>
            </a:r>
          </a:p>
        </p:txBody>
      </p:sp>
      <p:sp>
        <p:nvSpPr>
          <p:cNvPr id="3" name="矩形 2"/>
          <p:cNvSpPr/>
          <p:nvPr/>
        </p:nvSpPr>
        <p:spPr>
          <a:xfrm>
            <a:off x="2771800" y="2712707"/>
            <a:ext cx="1569660" cy="369332"/>
          </a:xfrm>
          <a:prstGeom prst="rect">
            <a:avLst/>
          </a:prstGeom>
        </p:spPr>
        <p:txBody>
          <a:bodyPr wrap="none">
            <a:spAutoFit/>
          </a:bodyPr>
          <a:lstStyle/>
          <a:p>
            <a:r>
              <a:rPr lang="zh-CN" altLang="en-US" dirty="0"/>
              <a:t>除蛋白护理液</a:t>
            </a:r>
          </a:p>
        </p:txBody>
      </p:sp>
      <p:sp>
        <p:nvSpPr>
          <p:cNvPr id="7" name="矩形 6"/>
          <p:cNvSpPr/>
          <p:nvPr/>
        </p:nvSpPr>
        <p:spPr>
          <a:xfrm>
            <a:off x="7164288" y="3244334"/>
            <a:ext cx="415498" cy="369332"/>
          </a:xfrm>
          <a:prstGeom prst="rect">
            <a:avLst/>
          </a:prstGeom>
        </p:spPr>
        <p:txBody>
          <a:bodyPr wrap="none">
            <a:spAutoFit/>
          </a:bodyPr>
          <a:lstStyle/>
          <a:p>
            <a:r>
              <a:rPr lang="zh-CN" altLang="en-US" dirty="0">
                <a:solidFill>
                  <a:schemeClr val="bg1"/>
                </a:solidFill>
              </a:rPr>
              <a:t>前</a:t>
            </a:r>
          </a:p>
        </p:txBody>
      </p:sp>
      <p:sp>
        <p:nvSpPr>
          <p:cNvPr id="8" name="矩形 7"/>
          <p:cNvSpPr/>
          <p:nvPr/>
        </p:nvSpPr>
        <p:spPr>
          <a:xfrm>
            <a:off x="7164288" y="5229200"/>
            <a:ext cx="415498" cy="369332"/>
          </a:xfrm>
          <a:prstGeom prst="rect">
            <a:avLst/>
          </a:prstGeom>
        </p:spPr>
        <p:txBody>
          <a:bodyPr wrap="none">
            <a:spAutoFit/>
          </a:bodyPr>
          <a:lstStyle/>
          <a:p>
            <a:r>
              <a:rPr lang="zh-CN" altLang="en-US" dirty="0">
                <a:solidFill>
                  <a:schemeClr val="bg1"/>
                </a:solidFill>
              </a:rPr>
              <a:t>后</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并发症</a:t>
            </a:r>
            <a:endParaRPr lang="en-GB" dirty="0">
              <a:solidFill>
                <a:srgbClr val="FFFF00"/>
              </a:solidFill>
            </a:endParaRPr>
          </a:p>
        </p:txBody>
      </p:sp>
      <p:pic>
        <p:nvPicPr>
          <p:cNvPr id="28674" name="Picture 2" descr="C:\Users\pc-hp\Desktop\EDIT\Picture153.png"/>
          <p:cNvPicPr>
            <a:picLocks noChangeAspect="1" noChangeArrowheads="1"/>
          </p:cNvPicPr>
          <p:nvPr/>
        </p:nvPicPr>
        <p:blipFill rotWithShape="1">
          <a:blip r:embed="rId2" cstate="print"/>
          <a:srcRect t="52714"/>
          <a:stretch>
            <a:fillRect/>
          </a:stretch>
        </p:blipFill>
        <p:spPr bwMode="auto">
          <a:xfrm>
            <a:off x="1126859" y="3429000"/>
            <a:ext cx="6856413" cy="2436671"/>
          </a:xfrm>
          <a:prstGeom prst="rect">
            <a:avLst/>
          </a:prstGeom>
          <a:noFill/>
        </p:spPr>
      </p:pic>
      <p:sp>
        <p:nvSpPr>
          <p:cNvPr id="2" name="文本框 1"/>
          <p:cNvSpPr txBox="1"/>
          <p:nvPr/>
        </p:nvSpPr>
        <p:spPr>
          <a:xfrm>
            <a:off x="2627784" y="1539234"/>
            <a:ext cx="4392488" cy="1877437"/>
          </a:xfrm>
          <a:prstGeom prst="rect">
            <a:avLst/>
          </a:prstGeom>
          <a:noFill/>
        </p:spPr>
        <p:txBody>
          <a:bodyPr wrap="square" rtlCol="0">
            <a:spAutoFit/>
          </a:bodyPr>
          <a:lstStyle/>
          <a:p>
            <a:r>
              <a:rPr lang="zh-CN" altLang="en-US" sz="2800" dirty="0" smtClean="0"/>
              <a:t>                巩膜镜发</a:t>
            </a:r>
            <a:r>
              <a:rPr lang="zh-CN" altLang="en-US" sz="2800" dirty="0"/>
              <a:t>症</a:t>
            </a:r>
            <a:endParaRPr lang="en-US" altLang="zh-CN" sz="2800" dirty="0"/>
          </a:p>
          <a:p>
            <a:pPr marL="457200" indent="-457200">
              <a:buFont typeface="Arial" panose="020B0604020202020204" pitchFamily="34" charset="0"/>
              <a:buChar char="•"/>
            </a:pPr>
            <a:r>
              <a:rPr lang="zh-CN" altLang="en-US" sz="2800" dirty="0"/>
              <a:t>镜片沉淀物</a:t>
            </a:r>
            <a:r>
              <a:rPr lang="en-US" altLang="zh-CN" sz="2800" dirty="0"/>
              <a:t>/</a:t>
            </a:r>
            <a:r>
              <a:rPr lang="zh-CN" altLang="en-US" sz="2800" dirty="0"/>
              <a:t>湿润性差</a:t>
            </a:r>
            <a:endParaRPr lang="en-US" altLang="zh-CN" sz="2800" dirty="0"/>
          </a:p>
          <a:p>
            <a:pPr marL="457200" indent="-457200">
              <a:buFont typeface="Arial" panose="020B0604020202020204" pitchFamily="34" charset="0"/>
              <a:buChar char="•"/>
            </a:pPr>
            <a:r>
              <a:rPr lang="zh-CN" altLang="en-US" sz="2800" dirty="0"/>
              <a:t>结膜</a:t>
            </a:r>
            <a:r>
              <a:rPr lang="zh-CN" altLang="en-US" sz="2800" dirty="0"/>
              <a:t>脱</a:t>
            </a:r>
            <a:r>
              <a:rPr lang="zh-CN" altLang="en-US" sz="2800" dirty="0"/>
              <a:t>垂</a:t>
            </a:r>
            <a:endParaRPr lang="en-US" altLang="zh-CN" sz="2800" dirty="0"/>
          </a:p>
          <a:p>
            <a:pPr marL="457200" indent="-457200">
              <a:buFont typeface="Arial" panose="020B0604020202020204" pitchFamily="34" charset="0"/>
              <a:buChar char="•"/>
            </a:pPr>
            <a:r>
              <a:rPr lang="zh-CN" altLang="en-US" sz="2800" dirty="0"/>
              <a:t>泪液镜云雾</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镜片沉淀</a:t>
            </a:r>
            <a:endParaRPr lang="en-GB" dirty="0">
              <a:solidFill>
                <a:srgbClr val="FFFF00"/>
              </a:solidFill>
            </a:endParaRPr>
          </a:p>
        </p:txBody>
      </p:sp>
      <p:pic>
        <p:nvPicPr>
          <p:cNvPr id="29698" name="Picture 2" descr="C:\Users\pc-hp\Desktop\EDIT\Picture154.png"/>
          <p:cNvPicPr>
            <a:picLocks noChangeAspect="1" noChangeArrowheads="1"/>
          </p:cNvPicPr>
          <p:nvPr/>
        </p:nvPicPr>
        <p:blipFill>
          <a:blip r:embed="rId2" cstate="print"/>
          <a:srcRect/>
          <a:stretch>
            <a:fillRect/>
          </a:stretch>
        </p:blipFill>
        <p:spPr bwMode="auto">
          <a:xfrm>
            <a:off x="1331640" y="852487"/>
            <a:ext cx="6856413" cy="5153025"/>
          </a:xfrm>
          <a:prstGeom prst="rect">
            <a:avLst/>
          </a:prstGeom>
          <a:noFill/>
        </p:spPr>
      </p:pic>
      <p:sp>
        <p:nvSpPr>
          <p:cNvPr id="2" name="矩形 1">
            <a:extLst>
              <a:ext uri="{FF2B5EF4-FFF2-40B4-BE49-F238E27FC236}">
                <a16:creationId xmlns:a16="http://schemas.microsoft.com/office/drawing/2014/main" id="{0B914A6F-7620-47B2-90D8-FF3AA7B72482}"/>
              </a:ext>
            </a:extLst>
          </p:cNvPr>
          <p:cNvSpPr/>
          <p:nvPr/>
        </p:nvSpPr>
        <p:spPr>
          <a:xfrm>
            <a:off x="6977588" y="1052736"/>
            <a:ext cx="1338828" cy="369332"/>
          </a:xfrm>
          <a:prstGeom prst="rect">
            <a:avLst/>
          </a:prstGeom>
        </p:spPr>
        <p:txBody>
          <a:bodyPr wrap="none">
            <a:spAutoFit/>
          </a:bodyPr>
          <a:lstStyle/>
          <a:p>
            <a:r>
              <a:rPr lang="zh-CN" altLang="en-US" dirty="0"/>
              <a:t>巩膜镜沉淀</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湿润性差</a:t>
            </a:r>
            <a:endParaRPr lang="en-GB" dirty="0">
              <a:solidFill>
                <a:srgbClr val="FFFF00"/>
              </a:solidFill>
            </a:endParaRPr>
          </a:p>
        </p:txBody>
      </p:sp>
      <p:pic>
        <p:nvPicPr>
          <p:cNvPr id="30722" name="Picture 2" descr="C:\Users\pc-hp\Desktop\EDIT\Picture155.png"/>
          <p:cNvPicPr>
            <a:picLocks noChangeAspect="1" noChangeArrowheads="1"/>
          </p:cNvPicPr>
          <p:nvPr/>
        </p:nvPicPr>
        <p:blipFill>
          <a:blip r:embed="rId3" cstate="print"/>
          <a:srcRect/>
          <a:stretch>
            <a:fillRect/>
          </a:stretch>
        </p:blipFill>
        <p:spPr bwMode="auto">
          <a:xfrm>
            <a:off x="857224" y="1000108"/>
            <a:ext cx="6856413" cy="5153025"/>
          </a:xfrm>
          <a:prstGeom prst="rect">
            <a:avLst/>
          </a:prstGeom>
          <a:noFill/>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用吸棒清洁镜片</a:t>
            </a:r>
            <a:endParaRPr lang="en-GB" dirty="0">
              <a:solidFill>
                <a:srgbClr val="FFFF00"/>
              </a:solidFill>
            </a:endParaRPr>
          </a:p>
        </p:txBody>
      </p:sp>
      <p:pic>
        <p:nvPicPr>
          <p:cNvPr id="31746" name="Picture 2" descr="C:\Users\pc-hp\Desktop\EDIT\Picture156.png"/>
          <p:cNvPicPr>
            <a:picLocks noChangeAspect="1" noChangeArrowheads="1"/>
          </p:cNvPicPr>
          <p:nvPr/>
        </p:nvPicPr>
        <p:blipFill>
          <a:blip r:embed="rId3" cstate="print"/>
          <a:srcRect/>
          <a:stretch>
            <a:fillRect/>
          </a:stretch>
        </p:blipFill>
        <p:spPr bwMode="auto">
          <a:xfrm>
            <a:off x="1000100" y="928670"/>
            <a:ext cx="6856413" cy="5153025"/>
          </a:xfrm>
          <a:prstGeom prst="rect">
            <a:avLst/>
          </a:prstGeom>
          <a:noFill/>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镜片清洁</a:t>
            </a:r>
            <a:endParaRPr lang="en-GB" dirty="0">
              <a:solidFill>
                <a:srgbClr val="FFFF00"/>
              </a:solidFill>
            </a:endParaRPr>
          </a:p>
        </p:txBody>
      </p:sp>
      <p:pic>
        <p:nvPicPr>
          <p:cNvPr id="32770" name="Picture 2" descr="C:\Users\pc-hp\Desktop\EDIT\Picture157.png"/>
          <p:cNvPicPr>
            <a:picLocks noChangeAspect="1" noChangeArrowheads="1"/>
          </p:cNvPicPr>
          <p:nvPr/>
        </p:nvPicPr>
        <p:blipFill>
          <a:blip r:embed="rId2" cstate="print"/>
          <a:srcRect/>
          <a:stretch>
            <a:fillRect/>
          </a:stretch>
        </p:blipFill>
        <p:spPr bwMode="auto">
          <a:xfrm>
            <a:off x="1214414" y="857232"/>
            <a:ext cx="6856413" cy="5153025"/>
          </a:xfrm>
          <a:prstGeom prst="rect">
            <a:avLst/>
          </a:prstGeom>
          <a:noFill/>
        </p:spPr>
      </p:pic>
      <p:sp>
        <p:nvSpPr>
          <p:cNvPr id="2" name="文本框 1"/>
          <p:cNvSpPr txBox="1"/>
          <p:nvPr/>
        </p:nvSpPr>
        <p:spPr>
          <a:xfrm>
            <a:off x="2821199" y="1556792"/>
            <a:ext cx="1080120" cy="369332"/>
          </a:xfrm>
          <a:prstGeom prst="rect">
            <a:avLst/>
          </a:prstGeom>
          <a:noFill/>
        </p:spPr>
        <p:txBody>
          <a:bodyPr wrap="square" rtlCol="0">
            <a:spAutoFit/>
          </a:bodyPr>
          <a:lstStyle/>
          <a:p>
            <a:r>
              <a:rPr lang="zh-CN" altLang="en-US" dirty="0"/>
              <a:t>清洁前</a:t>
            </a:r>
          </a:p>
        </p:txBody>
      </p:sp>
      <p:sp>
        <p:nvSpPr>
          <p:cNvPr id="11" name="文本框 10"/>
          <p:cNvSpPr txBox="1"/>
          <p:nvPr/>
        </p:nvSpPr>
        <p:spPr>
          <a:xfrm>
            <a:off x="5652120" y="3645024"/>
            <a:ext cx="1080120" cy="369332"/>
          </a:xfrm>
          <a:prstGeom prst="rect">
            <a:avLst/>
          </a:prstGeom>
          <a:noFill/>
        </p:spPr>
        <p:txBody>
          <a:bodyPr wrap="square" rtlCol="0">
            <a:spAutoFit/>
          </a:bodyPr>
          <a:lstStyle/>
          <a:p>
            <a:r>
              <a:rPr lang="zh-CN" altLang="en-US" dirty="0"/>
              <a:t>清洁后</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9465"/>
            <a:ext cx="8839200" cy="685800"/>
          </a:xfrm>
        </p:spPr>
        <p:txBody>
          <a:bodyPr/>
          <a:lstStyle/>
          <a:p>
            <a:r>
              <a:rPr lang="zh-CN" altLang="en-US" dirty="0"/>
              <a:t>巩膜镜</a:t>
            </a:r>
            <a:r>
              <a:rPr lang="en-AU" dirty="0"/>
              <a:t>: </a:t>
            </a:r>
            <a:r>
              <a:rPr lang="zh-CN" altLang="en-US" dirty="0" smtClean="0">
                <a:solidFill>
                  <a:srgbClr val="FFFF00"/>
                </a:solidFill>
              </a:rPr>
              <a:t>睑结膜并发症</a:t>
            </a:r>
            <a:endParaRPr lang="en-GB" dirty="0">
              <a:solidFill>
                <a:srgbClr val="FFFF00"/>
              </a:solidFill>
            </a:endParaRPr>
          </a:p>
        </p:txBody>
      </p:sp>
      <p:pic>
        <p:nvPicPr>
          <p:cNvPr id="33794" name="Picture 2" descr="C:\Users\pc-hp\Desktop\EDIT\Picture158.png"/>
          <p:cNvPicPr>
            <a:picLocks noChangeAspect="1" noChangeArrowheads="1"/>
          </p:cNvPicPr>
          <p:nvPr/>
        </p:nvPicPr>
        <p:blipFill rotWithShape="1">
          <a:blip r:embed="rId3" cstate="print"/>
          <a:srcRect t="13587"/>
          <a:stretch>
            <a:fillRect/>
          </a:stretch>
        </p:blipFill>
        <p:spPr bwMode="auto">
          <a:xfrm>
            <a:off x="1214414" y="1628800"/>
            <a:ext cx="6856413" cy="445289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r>
              <a:rPr lang="en-GB" dirty="0"/>
              <a:t>:</a:t>
            </a:r>
            <a:r>
              <a:rPr lang="zh-CN" altLang="en-GB" dirty="0">
                <a:solidFill>
                  <a:srgbClr val="FFFF00"/>
                </a:solidFill>
              </a:rPr>
              <a:t>塑料模具</a:t>
            </a:r>
          </a:p>
        </p:txBody>
      </p:sp>
      <p:pic>
        <p:nvPicPr>
          <p:cNvPr id="9218" name="Picture 2" descr="C:\Users\pc-hp\Desktop\EDIT\Picture11.jpg"/>
          <p:cNvPicPr>
            <a:picLocks noChangeAspect="1" noChangeArrowheads="1"/>
          </p:cNvPicPr>
          <p:nvPr/>
        </p:nvPicPr>
        <p:blipFill>
          <a:blip r:embed="rId3" cstate="print"/>
          <a:srcRect/>
          <a:stretch>
            <a:fillRect/>
          </a:stretch>
        </p:blipFill>
        <p:spPr bwMode="auto">
          <a:xfrm>
            <a:off x="1285899" y="1071546"/>
            <a:ext cx="6858001" cy="5153025"/>
          </a:xfrm>
          <a:prstGeom prst="rect">
            <a:avLst/>
          </a:prstGeom>
          <a:noFill/>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smtClean="0">
                <a:solidFill>
                  <a:srgbClr val="FFFF00"/>
                </a:solidFill>
              </a:rPr>
              <a:t>结膜</a:t>
            </a:r>
            <a:r>
              <a:rPr lang="zh-CN" altLang="en-US" dirty="0">
                <a:solidFill>
                  <a:srgbClr val="FFFF00"/>
                </a:solidFill>
              </a:rPr>
              <a:t>脱</a:t>
            </a:r>
            <a:r>
              <a:rPr lang="zh-CN" altLang="en-US" dirty="0" smtClean="0">
                <a:solidFill>
                  <a:srgbClr val="FFFF00"/>
                </a:solidFill>
              </a:rPr>
              <a:t>垂</a:t>
            </a:r>
            <a:endParaRPr lang="en-GB" dirty="0">
              <a:solidFill>
                <a:srgbClr val="FFFF00"/>
              </a:solidFill>
            </a:endParaRPr>
          </a:p>
        </p:txBody>
      </p:sp>
      <p:pic>
        <p:nvPicPr>
          <p:cNvPr id="34818" name="Picture 2" descr="C:\Users\pc-hp\Desktop\EDIT\Picture159.png"/>
          <p:cNvPicPr>
            <a:picLocks noChangeAspect="1" noChangeArrowheads="1"/>
          </p:cNvPicPr>
          <p:nvPr/>
        </p:nvPicPr>
        <p:blipFill rotWithShape="1">
          <a:blip r:embed="rId3" cstate="print"/>
          <a:srcRect t="12189"/>
          <a:stretch>
            <a:fillRect/>
          </a:stretch>
        </p:blipFill>
        <p:spPr bwMode="auto">
          <a:xfrm>
            <a:off x="1142976" y="1556792"/>
            <a:ext cx="6856413" cy="4524903"/>
          </a:xfrm>
          <a:prstGeom prst="rect">
            <a:avLst/>
          </a:prstGeom>
          <a:noFill/>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a:t>
            </a:r>
            <a:r>
              <a:rPr lang="zh-CN" altLang="en-US" dirty="0" smtClean="0"/>
              <a:t>镜：</a:t>
            </a:r>
            <a:r>
              <a:rPr lang="zh-CN" altLang="en-US" dirty="0" smtClean="0">
                <a:solidFill>
                  <a:srgbClr val="FFFF00"/>
                </a:solidFill>
              </a:rPr>
              <a:t>结膜</a:t>
            </a:r>
            <a:r>
              <a:rPr lang="zh-CN" altLang="en-US" dirty="0">
                <a:solidFill>
                  <a:srgbClr val="FFFF00"/>
                </a:solidFill>
              </a:rPr>
              <a:t>脱垂</a:t>
            </a:r>
            <a:endParaRPr lang="en-GB" dirty="0">
              <a:solidFill>
                <a:srgbClr val="FF0000"/>
              </a:solidFill>
            </a:endParaRPr>
          </a:p>
        </p:txBody>
      </p:sp>
      <p:pic>
        <p:nvPicPr>
          <p:cNvPr id="35842" name="Picture 2" descr="C:\Users\pc-hp\Desktop\EDIT\Picture160.png"/>
          <p:cNvPicPr>
            <a:picLocks noChangeAspect="1" noChangeArrowheads="1"/>
          </p:cNvPicPr>
          <p:nvPr/>
        </p:nvPicPr>
        <p:blipFill>
          <a:blip r:embed="rId2" cstate="print"/>
          <a:srcRect/>
          <a:stretch>
            <a:fillRect/>
          </a:stretch>
        </p:blipFill>
        <p:spPr bwMode="auto">
          <a:xfrm>
            <a:off x="1000100" y="1000108"/>
            <a:ext cx="6856413" cy="5153025"/>
          </a:xfrm>
          <a:prstGeom prst="rect">
            <a:avLst/>
          </a:prstGeom>
          <a:noFill/>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smtClean="0"/>
              <a:t>:</a:t>
            </a:r>
            <a:r>
              <a:rPr lang="zh-CN" altLang="en-US" dirty="0">
                <a:solidFill>
                  <a:srgbClr val="FFFF00"/>
                </a:solidFill>
              </a:rPr>
              <a:t>结膜脱</a:t>
            </a:r>
            <a:r>
              <a:rPr lang="zh-CN" altLang="en-US" dirty="0" smtClean="0">
                <a:solidFill>
                  <a:srgbClr val="FFFF00"/>
                </a:solidFill>
              </a:rPr>
              <a:t>垂</a:t>
            </a:r>
            <a:endParaRPr lang="en-GB" dirty="0">
              <a:solidFill>
                <a:srgbClr val="FF0000"/>
              </a:solidFill>
            </a:endParaRPr>
          </a:p>
        </p:txBody>
      </p:sp>
      <p:pic>
        <p:nvPicPr>
          <p:cNvPr id="36866" name="Picture 2" descr="C:\Users\pc-hp\Desktop\EDIT\Picture161.png"/>
          <p:cNvPicPr>
            <a:picLocks noChangeAspect="1" noChangeArrowheads="1"/>
          </p:cNvPicPr>
          <p:nvPr/>
        </p:nvPicPr>
        <p:blipFill>
          <a:blip r:embed="rId3" cstate="print"/>
          <a:srcRect/>
          <a:stretch>
            <a:fillRect/>
          </a:stretch>
        </p:blipFill>
        <p:spPr bwMode="auto">
          <a:xfrm>
            <a:off x="1000100" y="1000108"/>
            <a:ext cx="6856413" cy="5153025"/>
          </a:xfrm>
          <a:prstGeom prst="rect">
            <a:avLst/>
          </a:prstGeom>
          <a:noFill/>
        </p:spPr>
      </p:pic>
      <p:sp>
        <p:nvSpPr>
          <p:cNvPr id="2" name="文本框 1"/>
          <p:cNvSpPr txBox="1"/>
          <p:nvPr/>
        </p:nvSpPr>
        <p:spPr>
          <a:xfrm>
            <a:off x="1403648" y="5013176"/>
            <a:ext cx="1152128" cy="369332"/>
          </a:xfrm>
          <a:prstGeom prst="rect">
            <a:avLst/>
          </a:prstGeom>
          <a:noFill/>
        </p:spPr>
        <p:txBody>
          <a:bodyPr wrap="square" rtlCol="0">
            <a:spAutoFit/>
          </a:bodyPr>
          <a:lstStyle/>
          <a:p>
            <a:r>
              <a:rPr lang="zh-CN" altLang="en-US" dirty="0" smtClean="0"/>
              <a:t>结膜脱垂</a:t>
            </a:r>
            <a:endParaRPr lang="zh-CN" altLang="en-US" dirty="0">
              <a:solidFill>
                <a:srgbClr val="FF0000"/>
              </a:solidFill>
            </a:endParaRPr>
          </a:p>
        </p:txBody>
      </p:sp>
      <p:sp>
        <p:nvSpPr>
          <p:cNvPr id="5" name="文本框 4"/>
          <p:cNvSpPr txBox="1"/>
          <p:nvPr/>
        </p:nvSpPr>
        <p:spPr>
          <a:xfrm>
            <a:off x="233264" y="2348880"/>
            <a:ext cx="1152128" cy="369332"/>
          </a:xfrm>
          <a:prstGeom prst="rect">
            <a:avLst/>
          </a:prstGeom>
          <a:noFill/>
        </p:spPr>
        <p:txBody>
          <a:bodyPr wrap="square" rtlCol="0">
            <a:spAutoFit/>
          </a:bodyPr>
          <a:lstStyle/>
          <a:p>
            <a:r>
              <a:rPr lang="zh-CN" altLang="en-US" dirty="0"/>
              <a:t>轴向图</a:t>
            </a:r>
          </a:p>
        </p:txBody>
      </p:sp>
      <p:sp>
        <p:nvSpPr>
          <p:cNvPr id="6" name="文本框 5"/>
          <p:cNvSpPr txBox="1"/>
          <p:nvPr/>
        </p:nvSpPr>
        <p:spPr>
          <a:xfrm>
            <a:off x="7567836" y="2164214"/>
            <a:ext cx="1152128" cy="369332"/>
          </a:xfrm>
          <a:prstGeom prst="rect">
            <a:avLst/>
          </a:prstGeom>
          <a:noFill/>
        </p:spPr>
        <p:txBody>
          <a:bodyPr wrap="square" rtlCol="0">
            <a:spAutoFit/>
          </a:bodyPr>
          <a:lstStyle/>
          <a:p>
            <a:r>
              <a:rPr lang="zh-CN" altLang="en-US" dirty="0"/>
              <a:t>高度图</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pc-hp\Desktop\EDIT\Picture162.png"/>
          <p:cNvPicPr>
            <a:picLocks noChangeAspect="1" noChangeArrowheads="1"/>
          </p:cNvPicPr>
          <p:nvPr/>
        </p:nvPicPr>
        <p:blipFill>
          <a:blip r:embed="rId3" cstate="print"/>
          <a:srcRect/>
          <a:stretch>
            <a:fillRect/>
          </a:stretch>
        </p:blipFill>
        <p:spPr bwMode="auto">
          <a:xfrm>
            <a:off x="1214414" y="928670"/>
            <a:ext cx="6856413" cy="5153025"/>
          </a:xfrm>
          <a:prstGeom prst="rect">
            <a:avLst/>
          </a:prstGeom>
          <a:noFill/>
        </p:spPr>
      </p:pic>
      <p:sp>
        <p:nvSpPr>
          <p:cNvPr id="4" name="Title 3"/>
          <p:cNvSpPr>
            <a:spLocks noGrp="1"/>
          </p:cNvSpPr>
          <p:nvPr>
            <p:ph type="title"/>
          </p:nvPr>
        </p:nvSpPr>
        <p:spPr/>
        <p:txBody>
          <a:bodyPr/>
          <a:lstStyle/>
          <a:p>
            <a:r>
              <a:rPr lang="zh-CN" altLang="en-US" dirty="0"/>
              <a:t>巩膜镜</a:t>
            </a:r>
            <a:r>
              <a:rPr lang="en-AU" dirty="0" smtClean="0"/>
              <a:t>:</a:t>
            </a:r>
            <a:r>
              <a:rPr lang="zh-CN" altLang="en-US" dirty="0">
                <a:solidFill>
                  <a:srgbClr val="FFFF00"/>
                </a:solidFill>
              </a:rPr>
              <a:t>结膜脱垂</a:t>
            </a:r>
            <a:endParaRPr lang="en-GB" dirty="0">
              <a:solidFill>
                <a:srgbClr val="FF0000"/>
              </a:solidFill>
            </a:endParaRPr>
          </a:p>
        </p:txBody>
      </p:sp>
      <p:cxnSp>
        <p:nvCxnSpPr>
          <p:cNvPr id="3" name="Straight Arrow Connector 2"/>
          <p:cNvCxnSpPr/>
          <p:nvPr/>
        </p:nvCxnSpPr>
        <p:spPr>
          <a:xfrm flipH="1">
            <a:off x="6019800" y="3124200"/>
            <a:ext cx="8763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134100" y="3429000"/>
            <a:ext cx="8763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324600" y="3733800"/>
            <a:ext cx="8763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暂时性</a:t>
            </a:r>
            <a:r>
              <a:rPr lang="zh-CN" altLang="en-US" dirty="0" smtClean="0">
                <a:solidFill>
                  <a:srgbClr val="FFFF00"/>
                </a:solidFill>
              </a:rPr>
              <a:t>结膜脱垂</a:t>
            </a:r>
            <a:endParaRPr lang="en-GB" dirty="0">
              <a:solidFill>
                <a:srgbClr val="FFFF00"/>
              </a:solidFill>
            </a:endParaRPr>
          </a:p>
        </p:txBody>
      </p:sp>
      <p:pic>
        <p:nvPicPr>
          <p:cNvPr id="38914" name="Picture 2" descr="C:\Users\pc-hp\Desktop\EDIT\Picture163.png"/>
          <p:cNvPicPr>
            <a:picLocks noChangeAspect="1" noChangeArrowheads="1"/>
          </p:cNvPicPr>
          <p:nvPr/>
        </p:nvPicPr>
        <p:blipFill rotWithShape="1">
          <a:blip r:embed="rId3" cstate="print"/>
          <a:srcRect t="24799"/>
          <a:stretch>
            <a:fillRect/>
          </a:stretch>
        </p:blipFill>
        <p:spPr bwMode="auto">
          <a:xfrm>
            <a:off x="1357290" y="2420888"/>
            <a:ext cx="6856413" cy="3875121"/>
          </a:xfrm>
          <a:prstGeom prst="rect">
            <a:avLst/>
          </a:prstGeom>
          <a:noFill/>
        </p:spPr>
      </p:pic>
      <p:sp>
        <p:nvSpPr>
          <p:cNvPr id="2" name="文本框 1"/>
          <p:cNvSpPr txBox="1"/>
          <p:nvPr/>
        </p:nvSpPr>
        <p:spPr>
          <a:xfrm>
            <a:off x="2267744" y="5373216"/>
            <a:ext cx="2304256" cy="369332"/>
          </a:xfrm>
          <a:prstGeom prst="rect">
            <a:avLst/>
          </a:prstGeom>
          <a:noFill/>
        </p:spPr>
        <p:txBody>
          <a:bodyPr wrap="square" rtlCol="0">
            <a:spAutoFit/>
          </a:bodyPr>
          <a:lstStyle/>
          <a:p>
            <a:r>
              <a:rPr lang="zh-CN" altLang="en-US" dirty="0"/>
              <a:t>戴镜后</a:t>
            </a:r>
            <a:r>
              <a:rPr lang="en-US" altLang="zh-CN" dirty="0"/>
              <a:t>1</a:t>
            </a:r>
            <a:r>
              <a:rPr lang="zh-CN" altLang="en-US" dirty="0"/>
              <a:t>分钟</a:t>
            </a:r>
            <a:endParaRPr lang="en-US" altLang="zh-CN" dirty="0"/>
          </a:p>
        </p:txBody>
      </p:sp>
      <p:sp>
        <p:nvSpPr>
          <p:cNvPr id="5" name="文本框 4"/>
          <p:cNvSpPr txBox="1"/>
          <p:nvPr/>
        </p:nvSpPr>
        <p:spPr>
          <a:xfrm>
            <a:off x="5486006" y="5360903"/>
            <a:ext cx="2304256" cy="646331"/>
          </a:xfrm>
          <a:prstGeom prst="rect">
            <a:avLst/>
          </a:prstGeom>
          <a:noFill/>
        </p:spPr>
        <p:txBody>
          <a:bodyPr wrap="square" rtlCol="0">
            <a:spAutoFit/>
          </a:bodyPr>
          <a:lstStyle/>
          <a:p>
            <a:r>
              <a:rPr lang="zh-CN" altLang="en-US" dirty="0"/>
              <a:t>摘镜后</a:t>
            </a:r>
            <a:r>
              <a:rPr lang="en-US" altLang="zh-CN" dirty="0"/>
              <a:t>1</a:t>
            </a:r>
            <a:r>
              <a:rPr lang="zh-CN" altLang="en-US" dirty="0"/>
              <a:t>分钟</a:t>
            </a:r>
            <a:endParaRPr lang="en-US" altLang="zh-CN" dirty="0"/>
          </a:p>
          <a:p>
            <a:endParaRPr lang="zh-CN" altLang="en-US" dirty="0"/>
          </a:p>
        </p:txBody>
      </p:sp>
      <p:sp>
        <p:nvSpPr>
          <p:cNvPr id="6" name="文本框 5"/>
          <p:cNvSpPr txBox="1"/>
          <p:nvPr/>
        </p:nvSpPr>
        <p:spPr>
          <a:xfrm>
            <a:off x="2481240" y="3719496"/>
            <a:ext cx="2304256" cy="369332"/>
          </a:xfrm>
          <a:prstGeom prst="rect">
            <a:avLst/>
          </a:prstGeom>
          <a:noFill/>
        </p:spPr>
        <p:txBody>
          <a:bodyPr wrap="square" rtlCol="0">
            <a:spAutoFit/>
          </a:bodyPr>
          <a:lstStyle/>
          <a:p>
            <a:r>
              <a:rPr lang="zh-CN" altLang="en-US" dirty="0" smtClean="0"/>
              <a:t>结膜脱垂</a:t>
            </a:r>
            <a:endParaRPr lang="en-US" altLang="zh-CN" dirty="0"/>
          </a:p>
        </p:txBody>
      </p:sp>
      <p:sp>
        <p:nvSpPr>
          <p:cNvPr id="7" name="文本框 6"/>
          <p:cNvSpPr txBox="1"/>
          <p:nvPr/>
        </p:nvSpPr>
        <p:spPr>
          <a:xfrm>
            <a:off x="6012160" y="4221088"/>
            <a:ext cx="2304256" cy="369332"/>
          </a:xfrm>
          <a:prstGeom prst="rect">
            <a:avLst/>
          </a:prstGeom>
          <a:noFill/>
        </p:spPr>
        <p:txBody>
          <a:bodyPr wrap="square" rtlCol="0">
            <a:spAutoFit/>
          </a:bodyPr>
          <a:lstStyle/>
          <a:p>
            <a:r>
              <a:rPr lang="zh-CN" altLang="en-US" dirty="0" smtClean="0"/>
              <a:t>无结膜脱垂</a:t>
            </a:r>
            <a:endParaRPr lang="en-US" altLang="zh-CN" dirty="0">
              <a:solidFill>
                <a:srgbClr val="FF0000"/>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戴镜后云雾</a:t>
            </a:r>
            <a:endParaRPr lang="en-GB" dirty="0">
              <a:solidFill>
                <a:srgbClr val="FFFF00"/>
              </a:solidFill>
            </a:endParaRPr>
          </a:p>
        </p:txBody>
      </p:sp>
      <p:pic>
        <p:nvPicPr>
          <p:cNvPr id="39938" name="Picture 2" descr="C:\Users\pc-hp\Desktop\EDIT\Picture164.png"/>
          <p:cNvPicPr>
            <a:picLocks noChangeAspect="1" noChangeArrowheads="1"/>
          </p:cNvPicPr>
          <p:nvPr/>
        </p:nvPicPr>
        <p:blipFill rotWithShape="1">
          <a:blip r:embed="rId3" cstate="print"/>
          <a:srcRect t="13576"/>
          <a:stretch>
            <a:fillRect/>
          </a:stretch>
        </p:blipFill>
        <p:spPr bwMode="auto">
          <a:xfrm>
            <a:off x="1071538" y="1556792"/>
            <a:ext cx="6856413" cy="4453465"/>
          </a:xfrm>
          <a:prstGeom prst="rect">
            <a:avLst/>
          </a:prstGeom>
          <a:noFill/>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戴镜后云雾</a:t>
            </a:r>
            <a:r>
              <a:rPr lang="en-AU" dirty="0">
                <a:solidFill>
                  <a:srgbClr val="FFFF00"/>
                </a:solidFill>
              </a:rPr>
              <a:t>- </a:t>
            </a:r>
            <a:r>
              <a:rPr lang="zh-CN" altLang="en-US" dirty="0" smtClean="0">
                <a:solidFill>
                  <a:srgbClr val="FFFF00"/>
                </a:solidFill>
              </a:rPr>
              <a:t>轻微</a:t>
            </a:r>
            <a:endParaRPr lang="en-GB" dirty="0">
              <a:solidFill>
                <a:srgbClr val="FFFF00"/>
              </a:solidFill>
            </a:endParaRPr>
          </a:p>
        </p:txBody>
      </p:sp>
      <p:pic>
        <p:nvPicPr>
          <p:cNvPr id="40962" name="Picture 2" descr="C:\Users\pc-hp\Desktop\EDIT\Picture165.png"/>
          <p:cNvPicPr>
            <a:picLocks noChangeAspect="1" noChangeArrowheads="1"/>
          </p:cNvPicPr>
          <p:nvPr/>
        </p:nvPicPr>
        <p:blipFill>
          <a:blip r:embed="rId3" cstate="print"/>
          <a:srcRect/>
          <a:stretch>
            <a:fillRect/>
          </a:stretch>
        </p:blipFill>
        <p:spPr bwMode="auto">
          <a:xfrm>
            <a:off x="1071538" y="1000108"/>
            <a:ext cx="6856413" cy="5153025"/>
          </a:xfrm>
          <a:prstGeom prst="rect">
            <a:avLst/>
          </a:prstGeom>
          <a:noFill/>
        </p:spPr>
      </p:pic>
      <p:sp>
        <p:nvSpPr>
          <p:cNvPr id="2" name="文本框 1"/>
          <p:cNvSpPr txBox="1"/>
          <p:nvPr/>
        </p:nvSpPr>
        <p:spPr>
          <a:xfrm>
            <a:off x="7280374" y="1663368"/>
            <a:ext cx="1584176" cy="646331"/>
          </a:xfrm>
          <a:prstGeom prst="rect">
            <a:avLst/>
          </a:prstGeom>
          <a:noFill/>
        </p:spPr>
        <p:txBody>
          <a:bodyPr wrap="square" rtlCol="0">
            <a:spAutoFit/>
          </a:bodyPr>
          <a:lstStyle/>
          <a:p>
            <a:r>
              <a:rPr lang="zh-CN" altLang="en-US" dirty="0"/>
              <a:t>患者</a:t>
            </a:r>
            <a:endParaRPr lang="en-US" altLang="zh-CN" dirty="0"/>
          </a:p>
          <a:p>
            <a:r>
              <a:rPr lang="en-US" altLang="zh-CN" dirty="0"/>
              <a:t>CK</a:t>
            </a:r>
            <a:endParaRPr lang="zh-CN" altLang="en-US" dirty="0"/>
          </a:p>
        </p:txBody>
      </p:sp>
      <p:sp>
        <p:nvSpPr>
          <p:cNvPr id="5" name="文本框 4"/>
          <p:cNvSpPr txBox="1"/>
          <p:nvPr/>
        </p:nvSpPr>
        <p:spPr>
          <a:xfrm>
            <a:off x="423961" y="4941168"/>
            <a:ext cx="1584176" cy="646331"/>
          </a:xfrm>
          <a:prstGeom prst="rect">
            <a:avLst/>
          </a:prstGeom>
          <a:noFill/>
        </p:spPr>
        <p:txBody>
          <a:bodyPr wrap="square" rtlCol="0">
            <a:spAutoFit/>
          </a:bodyPr>
          <a:lstStyle/>
          <a:p>
            <a:r>
              <a:rPr lang="zh-CN" altLang="en-US" dirty="0"/>
              <a:t>很少或没有</a:t>
            </a:r>
            <a:endParaRPr lang="en-US" altLang="zh-CN" dirty="0"/>
          </a:p>
          <a:p>
            <a:r>
              <a:rPr lang="zh-CN" altLang="en-US" dirty="0"/>
              <a:t>泪膜云雾</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戴镜后云雾</a:t>
            </a:r>
            <a:r>
              <a:rPr lang="en-AU" dirty="0">
                <a:solidFill>
                  <a:srgbClr val="FFFF00"/>
                </a:solidFill>
              </a:rPr>
              <a:t>- </a:t>
            </a:r>
            <a:r>
              <a:rPr lang="zh-CN" altLang="en-US" dirty="0">
                <a:solidFill>
                  <a:srgbClr val="FFFF00"/>
                </a:solidFill>
              </a:rPr>
              <a:t>显著</a:t>
            </a:r>
            <a:endParaRPr lang="en-GB" dirty="0">
              <a:solidFill>
                <a:srgbClr val="FFFF00"/>
              </a:solidFill>
            </a:endParaRPr>
          </a:p>
        </p:txBody>
      </p:sp>
      <p:pic>
        <p:nvPicPr>
          <p:cNvPr id="41986" name="Picture 2" descr="C:\Users\pc-hp\Desktop\EDIT\Picture166.png"/>
          <p:cNvPicPr>
            <a:picLocks noChangeAspect="1" noChangeArrowheads="1"/>
          </p:cNvPicPr>
          <p:nvPr/>
        </p:nvPicPr>
        <p:blipFill>
          <a:blip r:embed="rId3" cstate="print"/>
          <a:srcRect/>
          <a:stretch>
            <a:fillRect/>
          </a:stretch>
        </p:blipFill>
        <p:spPr bwMode="auto">
          <a:xfrm>
            <a:off x="1214414" y="1071546"/>
            <a:ext cx="6856413" cy="5153025"/>
          </a:xfrm>
          <a:prstGeom prst="rect">
            <a:avLst/>
          </a:prstGeom>
          <a:noFill/>
        </p:spPr>
      </p:pic>
      <p:sp>
        <p:nvSpPr>
          <p:cNvPr id="5" name="文本框 4"/>
          <p:cNvSpPr txBox="1"/>
          <p:nvPr/>
        </p:nvSpPr>
        <p:spPr>
          <a:xfrm>
            <a:off x="7280374" y="1663368"/>
            <a:ext cx="1584176" cy="646331"/>
          </a:xfrm>
          <a:prstGeom prst="rect">
            <a:avLst/>
          </a:prstGeom>
          <a:noFill/>
        </p:spPr>
        <p:txBody>
          <a:bodyPr wrap="square" rtlCol="0">
            <a:spAutoFit/>
          </a:bodyPr>
          <a:lstStyle/>
          <a:p>
            <a:r>
              <a:rPr lang="zh-CN" altLang="en-US" dirty="0"/>
              <a:t>患者</a:t>
            </a:r>
            <a:endParaRPr lang="en-US" altLang="zh-CN" dirty="0"/>
          </a:p>
          <a:p>
            <a:r>
              <a:rPr lang="en-US" altLang="zh-CN" dirty="0"/>
              <a:t>KR</a:t>
            </a:r>
            <a:endParaRPr lang="zh-CN" altLang="en-US" dirty="0"/>
          </a:p>
        </p:txBody>
      </p:sp>
      <p:sp>
        <p:nvSpPr>
          <p:cNvPr id="6" name="文本框 5"/>
          <p:cNvSpPr txBox="1"/>
          <p:nvPr/>
        </p:nvSpPr>
        <p:spPr>
          <a:xfrm>
            <a:off x="683568" y="4941168"/>
            <a:ext cx="1584176" cy="646331"/>
          </a:xfrm>
          <a:prstGeom prst="rect">
            <a:avLst/>
          </a:prstGeom>
          <a:noFill/>
        </p:spPr>
        <p:txBody>
          <a:bodyPr wrap="square" rtlCol="0">
            <a:spAutoFit/>
          </a:bodyPr>
          <a:lstStyle/>
          <a:p>
            <a:r>
              <a:rPr lang="zh-CN" altLang="en-US" dirty="0"/>
              <a:t>显著的</a:t>
            </a:r>
            <a:endParaRPr lang="en-US" altLang="zh-CN" dirty="0"/>
          </a:p>
          <a:p>
            <a:r>
              <a:rPr lang="zh-CN" altLang="en-US" dirty="0"/>
              <a:t>泪膜云雾</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戴镜后生理盐水中的微粒物质</a:t>
            </a:r>
            <a:endParaRPr lang="en-GB" dirty="0">
              <a:solidFill>
                <a:srgbClr val="FFFF00"/>
              </a:solidFill>
            </a:endParaRPr>
          </a:p>
        </p:txBody>
      </p:sp>
      <p:pic>
        <p:nvPicPr>
          <p:cNvPr id="43010" name="Picture 2" descr="C:\Users\pc-hp\Desktop\EDIT\Picture167.png"/>
          <p:cNvPicPr>
            <a:picLocks noChangeAspect="1" noChangeArrowheads="1"/>
          </p:cNvPicPr>
          <p:nvPr/>
        </p:nvPicPr>
        <p:blipFill rotWithShape="1">
          <a:blip r:embed="rId2" cstate="print"/>
          <a:srcRect t="24777"/>
          <a:stretch>
            <a:fillRect/>
          </a:stretch>
        </p:blipFill>
        <p:spPr bwMode="auto">
          <a:xfrm>
            <a:off x="1143793" y="1772816"/>
            <a:ext cx="6856413" cy="3876261"/>
          </a:xfrm>
          <a:prstGeom prst="rect">
            <a:avLst/>
          </a:prstGeom>
          <a:noFill/>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泪液中的蛋白</a:t>
            </a:r>
            <a:endParaRPr lang="en-GB" dirty="0">
              <a:solidFill>
                <a:srgbClr val="FFFF00"/>
              </a:solidFill>
            </a:endParaRPr>
          </a:p>
        </p:txBody>
      </p:sp>
      <p:pic>
        <p:nvPicPr>
          <p:cNvPr id="44034" name="Picture 2" descr="C:\Users\pc-hp\Desktop\EDIT\Picture168.png"/>
          <p:cNvPicPr>
            <a:picLocks noChangeAspect="1" noChangeArrowheads="1"/>
          </p:cNvPicPr>
          <p:nvPr/>
        </p:nvPicPr>
        <p:blipFill rotWithShape="1">
          <a:blip r:embed="rId3" cstate="print"/>
          <a:srcRect t="17790"/>
          <a:stretch>
            <a:fillRect/>
          </a:stretch>
        </p:blipFill>
        <p:spPr bwMode="auto">
          <a:xfrm>
            <a:off x="1285852" y="1916832"/>
            <a:ext cx="6856413" cy="4236301"/>
          </a:xfrm>
          <a:prstGeom prst="rect">
            <a:avLst/>
          </a:prstGeom>
          <a:noFill/>
        </p:spPr>
      </p:pic>
      <p:sp>
        <p:nvSpPr>
          <p:cNvPr id="2" name="矩形 1"/>
          <p:cNvSpPr/>
          <p:nvPr/>
        </p:nvSpPr>
        <p:spPr>
          <a:xfrm>
            <a:off x="2213213" y="1513220"/>
            <a:ext cx="4770858" cy="369332"/>
          </a:xfrm>
          <a:prstGeom prst="rect">
            <a:avLst/>
          </a:prstGeom>
        </p:spPr>
        <p:txBody>
          <a:bodyPr wrap="none">
            <a:spAutoFit/>
          </a:bodyPr>
          <a:lstStyle/>
          <a:p>
            <a:r>
              <a:rPr lang="zh-CN" altLang="en-US" dirty="0">
                <a:latin typeface="Arial" panose="020B0604020202020204" pitchFamily="34" charset="0"/>
              </a:rPr>
              <a:t> 二喹啉甲酸（</a:t>
            </a:r>
            <a:r>
              <a:rPr lang="en-US" altLang="zh-CN" dirty="0">
                <a:latin typeface="Arial" panose="020B0604020202020204" pitchFamily="34" charset="0"/>
              </a:rPr>
              <a:t>BCA</a:t>
            </a:r>
            <a:r>
              <a:rPr lang="zh-CN" altLang="en-US" dirty="0">
                <a:latin typeface="Arial" panose="020B0604020202020204" pitchFamily="34" charset="0"/>
              </a:rPr>
              <a:t>）</a:t>
            </a:r>
            <a:r>
              <a:rPr lang="zh-CN" altLang="en-US" dirty="0"/>
              <a:t>血清</a:t>
            </a:r>
            <a:r>
              <a:rPr lang="en-US" altLang="zh-CN" dirty="0"/>
              <a:t>C</a:t>
            </a:r>
            <a:r>
              <a:rPr lang="zh-CN" altLang="en-US" dirty="0"/>
              <a:t>肽测定和质谱分析</a:t>
            </a:r>
          </a:p>
        </p:txBody>
      </p:sp>
      <p:sp>
        <p:nvSpPr>
          <p:cNvPr id="3" name="文本框 2"/>
          <p:cNvSpPr txBox="1"/>
          <p:nvPr/>
        </p:nvSpPr>
        <p:spPr>
          <a:xfrm>
            <a:off x="5508104" y="3212976"/>
            <a:ext cx="720080" cy="261610"/>
          </a:xfrm>
          <a:prstGeom prst="rect">
            <a:avLst/>
          </a:prstGeom>
          <a:noFill/>
        </p:spPr>
        <p:txBody>
          <a:bodyPr wrap="square" rtlCol="0">
            <a:spAutoFit/>
          </a:bodyPr>
          <a:lstStyle/>
          <a:p>
            <a:r>
              <a:rPr lang="zh-CN" altLang="en-US" sz="1100" dirty="0">
                <a:solidFill>
                  <a:schemeClr val="bg1"/>
                </a:solidFill>
              </a:rPr>
              <a:t>浑浊的</a:t>
            </a:r>
          </a:p>
        </p:txBody>
      </p:sp>
      <p:sp>
        <p:nvSpPr>
          <p:cNvPr id="6" name="文本框 5"/>
          <p:cNvSpPr txBox="1"/>
          <p:nvPr/>
        </p:nvSpPr>
        <p:spPr>
          <a:xfrm>
            <a:off x="6372200" y="3212976"/>
            <a:ext cx="720080" cy="261610"/>
          </a:xfrm>
          <a:prstGeom prst="rect">
            <a:avLst/>
          </a:prstGeom>
          <a:noFill/>
        </p:spPr>
        <p:txBody>
          <a:bodyPr wrap="square" rtlCol="0">
            <a:spAutoFit/>
          </a:bodyPr>
          <a:lstStyle/>
          <a:p>
            <a:r>
              <a:rPr lang="zh-CN" altLang="en-US" sz="1100" dirty="0">
                <a:solidFill>
                  <a:schemeClr val="bg1"/>
                </a:solidFill>
              </a:rPr>
              <a:t>清澈的</a:t>
            </a:r>
          </a:p>
        </p:txBody>
      </p:sp>
      <p:sp>
        <p:nvSpPr>
          <p:cNvPr id="7" name="矩形 6"/>
          <p:cNvSpPr/>
          <p:nvPr/>
        </p:nvSpPr>
        <p:spPr>
          <a:xfrm>
            <a:off x="1733643" y="2274257"/>
            <a:ext cx="461665" cy="2400657"/>
          </a:xfrm>
          <a:prstGeom prst="rect">
            <a:avLst/>
          </a:prstGeom>
        </p:spPr>
        <p:txBody>
          <a:bodyPr vert="eaVert" wrap="none">
            <a:spAutoFit/>
          </a:bodyPr>
          <a:lstStyle/>
          <a:p>
            <a:r>
              <a:rPr lang="zh-CN" altLang="en-US" dirty="0">
                <a:solidFill>
                  <a:schemeClr val="bg1"/>
                </a:solidFill>
              </a:rPr>
              <a:t> 每</a:t>
            </a:r>
            <a:r>
              <a:rPr lang="en-US" altLang="zh-CN" dirty="0">
                <a:solidFill>
                  <a:schemeClr val="bg1"/>
                </a:solidFill>
              </a:rPr>
              <a:t>12.5</a:t>
            </a:r>
            <a:r>
              <a:rPr lang="zh-CN" altLang="en-US" dirty="0">
                <a:solidFill>
                  <a:schemeClr val="bg1"/>
                </a:solidFill>
              </a:rPr>
              <a:t>微升中的缩氨酸</a:t>
            </a:r>
          </a:p>
        </p:txBody>
      </p:sp>
      <p:sp>
        <p:nvSpPr>
          <p:cNvPr id="9" name="文本框 8"/>
          <p:cNvSpPr txBox="1"/>
          <p:nvPr/>
        </p:nvSpPr>
        <p:spPr>
          <a:xfrm>
            <a:off x="1815952" y="5021608"/>
            <a:ext cx="794521" cy="261610"/>
          </a:xfrm>
          <a:prstGeom prst="rect">
            <a:avLst/>
          </a:prstGeom>
          <a:noFill/>
        </p:spPr>
        <p:txBody>
          <a:bodyPr wrap="square" rtlCol="0">
            <a:spAutoFit/>
          </a:bodyPr>
          <a:lstStyle/>
          <a:p>
            <a:r>
              <a:rPr lang="zh-CN" altLang="en-US" sz="1100" dirty="0">
                <a:solidFill>
                  <a:schemeClr val="bg1"/>
                </a:solidFill>
              </a:rPr>
              <a:t>乳铁蛋白</a:t>
            </a:r>
          </a:p>
        </p:txBody>
      </p:sp>
      <p:sp>
        <p:nvSpPr>
          <p:cNvPr id="10" name="文本框 9"/>
          <p:cNvSpPr txBox="1"/>
          <p:nvPr/>
        </p:nvSpPr>
        <p:spPr>
          <a:xfrm>
            <a:off x="2346052" y="5263531"/>
            <a:ext cx="794521" cy="430887"/>
          </a:xfrm>
          <a:prstGeom prst="rect">
            <a:avLst/>
          </a:prstGeom>
          <a:noFill/>
        </p:spPr>
        <p:txBody>
          <a:bodyPr wrap="square" rtlCol="0">
            <a:spAutoFit/>
          </a:bodyPr>
          <a:lstStyle/>
          <a:p>
            <a:r>
              <a:rPr lang="zh-CN" altLang="en-US" sz="1100" dirty="0">
                <a:solidFill>
                  <a:schemeClr val="bg1"/>
                </a:solidFill>
              </a:rPr>
              <a:t>脂质运载蛋白</a:t>
            </a:r>
            <a:r>
              <a:rPr lang="en-US" altLang="zh-CN" sz="1100" dirty="0">
                <a:solidFill>
                  <a:schemeClr val="bg1"/>
                </a:solidFill>
              </a:rPr>
              <a:t>-1</a:t>
            </a:r>
            <a:endParaRPr lang="zh-CN" altLang="en-US" sz="1100" dirty="0">
              <a:solidFill>
                <a:schemeClr val="bg1"/>
              </a:solidFill>
            </a:endParaRPr>
          </a:p>
        </p:txBody>
      </p:sp>
      <p:sp>
        <p:nvSpPr>
          <p:cNvPr id="11" name="文本框 10"/>
          <p:cNvSpPr txBox="1"/>
          <p:nvPr/>
        </p:nvSpPr>
        <p:spPr>
          <a:xfrm>
            <a:off x="2876152" y="5348505"/>
            <a:ext cx="794521" cy="261610"/>
          </a:xfrm>
          <a:prstGeom prst="rect">
            <a:avLst/>
          </a:prstGeom>
          <a:noFill/>
        </p:spPr>
        <p:txBody>
          <a:bodyPr wrap="square" rtlCol="0">
            <a:spAutoFit/>
          </a:bodyPr>
          <a:lstStyle/>
          <a:p>
            <a:r>
              <a:rPr lang="zh-CN" altLang="en-US" sz="1100" dirty="0">
                <a:solidFill>
                  <a:schemeClr val="bg1"/>
                </a:solidFill>
              </a:rPr>
              <a:t>溶酶菌</a:t>
            </a:r>
            <a:r>
              <a:rPr lang="en-US" altLang="zh-CN" sz="1100" dirty="0">
                <a:solidFill>
                  <a:schemeClr val="bg1"/>
                </a:solidFill>
              </a:rPr>
              <a:t>-C</a:t>
            </a:r>
            <a:endParaRPr lang="zh-CN" altLang="en-US" sz="1100" dirty="0">
              <a:solidFill>
                <a:schemeClr val="bg1"/>
              </a:solidFill>
            </a:endParaRPr>
          </a:p>
        </p:txBody>
      </p:sp>
      <p:sp>
        <p:nvSpPr>
          <p:cNvPr id="12" name="文本框 11"/>
          <p:cNvSpPr txBox="1"/>
          <p:nvPr/>
        </p:nvSpPr>
        <p:spPr>
          <a:xfrm>
            <a:off x="2252661" y="5665290"/>
            <a:ext cx="1024544" cy="261610"/>
          </a:xfrm>
          <a:prstGeom prst="rect">
            <a:avLst/>
          </a:prstGeom>
          <a:noFill/>
        </p:spPr>
        <p:txBody>
          <a:bodyPr wrap="square" rtlCol="0">
            <a:spAutoFit/>
          </a:bodyPr>
          <a:lstStyle/>
          <a:p>
            <a:r>
              <a:rPr lang="zh-CN" altLang="en-US" sz="1100" dirty="0">
                <a:solidFill>
                  <a:schemeClr val="bg1"/>
                </a:solidFill>
              </a:rPr>
              <a:t>血清蛋白前体</a:t>
            </a:r>
          </a:p>
        </p:txBody>
      </p:sp>
      <p:sp>
        <p:nvSpPr>
          <p:cNvPr id="13" name="文本框 12"/>
          <p:cNvSpPr txBox="1"/>
          <p:nvPr/>
        </p:nvSpPr>
        <p:spPr>
          <a:xfrm>
            <a:off x="2858126" y="5835122"/>
            <a:ext cx="1170658" cy="261610"/>
          </a:xfrm>
          <a:prstGeom prst="rect">
            <a:avLst/>
          </a:prstGeom>
          <a:noFill/>
        </p:spPr>
        <p:txBody>
          <a:bodyPr wrap="square" rtlCol="0">
            <a:spAutoFit/>
          </a:bodyPr>
          <a:lstStyle/>
          <a:p>
            <a:r>
              <a:rPr lang="zh-CN" altLang="en-US" sz="1100" dirty="0">
                <a:solidFill>
                  <a:schemeClr val="bg1"/>
                </a:solidFill>
              </a:rPr>
              <a:t>催乳素诱导蛋白</a:t>
            </a:r>
          </a:p>
        </p:txBody>
      </p:sp>
      <p:sp>
        <p:nvSpPr>
          <p:cNvPr id="14" name="文本框 13"/>
          <p:cNvSpPr txBox="1"/>
          <p:nvPr/>
        </p:nvSpPr>
        <p:spPr>
          <a:xfrm>
            <a:off x="3929117" y="5344780"/>
            <a:ext cx="966809" cy="430887"/>
          </a:xfrm>
          <a:prstGeom prst="rect">
            <a:avLst/>
          </a:prstGeom>
          <a:noFill/>
        </p:spPr>
        <p:txBody>
          <a:bodyPr wrap="square" rtlCol="0">
            <a:spAutoFit/>
          </a:bodyPr>
          <a:lstStyle/>
          <a:p>
            <a:r>
              <a:rPr lang="zh-CN" altLang="en-US" sz="1100" dirty="0">
                <a:solidFill>
                  <a:schemeClr val="bg1"/>
                </a:solidFill>
              </a:rPr>
              <a:t>多聚体免疫球蛋白受体</a:t>
            </a:r>
          </a:p>
        </p:txBody>
      </p:sp>
      <p:sp>
        <p:nvSpPr>
          <p:cNvPr id="15" name="文本框 14"/>
          <p:cNvSpPr txBox="1"/>
          <p:nvPr/>
        </p:nvSpPr>
        <p:spPr>
          <a:xfrm>
            <a:off x="4749397" y="4962214"/>
            <a:ext cx="1170658" cy="430887"/>
          </a:xfrm>
          <a:prstGeom prst="rect">
            <a:avLst/>
          </a:prstGeom>
          <a:noFill/>
        </p:spPr>
        <p:txBody>
          <a:bodyPr wrap="square" rtlCol="0">
            <a:spAutoFit/>
          </a:bodyPr>
          <a:lstStyle/>
          <a:p>
            <a:r>
              <a:rPr lang="zh-CN" altLang="en-US" sz="1100" dirty="0">
                <a:solidFill>
                  <a:schemeClr val="bg1"/>
                </a:solidFill>
              </a:rPr>
              <a:t>免疫球蛋白</a:t>
            </a:r>
            <a:r>
              <a:rPr lang="el-GR" altLang="zh-CN" sz="1100" dirty="0">
                <a:solidFill>
                  <a:schemeClr val="bg1"/>
                </a:solidFill>
              </a:rPr>
              <a:t>α</a:t>
            </a:r>
            <a:r>
              <a:rPr lang="en-US" altLang="zh-CN" sz="1100" dirty="0">
                <a:solidFill>
                  <a:schemeClr val="bg1"/>
                </a:solidFill>
              </a:rPr>
              <a:t>1</a:t>
            </a:r>
            <a:r>
              <a:rPr lang="zh-CN" altLang="en-US" sz="1100" dirty="0">
                <a:solidFill>
                  <a:schemeClr val="bg1"/>
                </a:solidFill>
              </a:rPr>
              <a:t>链</a:t>
            </a:r>
            <a:r>
              <a:rPr lang="en-US" altLang="zh-CN" sz="1100" dirty="0">
                <a:solidFill>
                  <a:schemeClr val="bg1"/>
                </a:solidFill>
              </a:rPr>
              <a:t>C</a:t>
            </a:r>
            <a:r>
              <a:rPr lang="zh-CN" altLang="en-US" sz="1100" dirty="0">
                <a:solidFill>
                  <a:schemeClr val="bg1"/>
                </a:solidFill>
              </a:rPr>
              <a:t>区</a:t>
            </a:r>
          </a:p>
        </p:txBody>
      </p:sp>
      <p:sp>
        <p:nvSpPr>
          <p:cNvPr id="16" name="文本框 15"/>
          <p:cNvSpPr txBox="1"/>
          <p:nvPr/>
        </p:nvSpPr>
        <p:spPr>
          <a:xfrm>
            <a:off x="4185000" y="5796095"/>
            <a:ext cx="1524735" cy="261610"/>
          </a:xfrm>
          <a:prstGeom prst="rect">
            <a:avLst/>
          </a:prstGeom>
          <a:noFill/>
        </p:spPr>
        <p:txBody>
          <a:bodyPr wrap="square" rtlCol="0">
            <a:spAutoFit/>
          </a:bodyPr>
          <a:lstStyle/>
          <a:p>
            <a:r>
              <a:rPr lang="zh-CN" altLang="en-US" sz="1100" dirty="0">
                <a:solidFill>
                  <a:schemeClr val="bg1"/>
                </a:solidFill>
              </a:rPr>
              <a:t>免疫球蛋白</a:t>
            </a:r>
            <a:r>
              <a:rPr lang="en-US" altLang="zh-CN" sz="1100" dirty="0">
                <a:solidFill>
                  <a:schemeClr val="bg1"/>
                </a:solidFill>
              </a:rPr>
              <a:t>K1</a:t>
            </a:r>
            <a:r>
              <a:rPr lang="zh-CN" altLang="en-US" sz="1100" dirty="0">
                <a:solidFill>
                  <a:schemeClr val="bg1"/>
                </a:solidFill>
              </a:rPr>
              <a:t>链</a:t>
            </a:r>
            <a:r>
              <a:rPr lang="en-US" altLang="zh-CN" sz="1100" dirty="0">
                <a:solidFill>
                  <a:schemeClr val="bg1"/>
                </a:solidFill>
              </a:rPr>
              <a:t>C</a:t>
            </a:r>
            <a:r>
              <a:rPr lang="zh-CN" altLang="en-US" sz="1100" dirty="0">
                <a:solidFill>
                  <a:schemeClr val="bg1"/>
                </a:solidFill>
              </a:rPr>
              <a:t>区</a:t>
            </a:r>
          </a:p>
        </p:txBody>
      </p:sp>
      <p:sp>
        <p:nvSpPr>
          <p:cNvPr id="17" name="文本框 16"/>
          <p:cNvSpPr txBox="1"/>
          <p:nvPr/>
        </p:nvSpPr>
        <p:spPr>
          <a:xfrm>
            <a:off x="5401942" y="5478974"/>
            <a:ext cx="794521" cy="461665"/>
          </a:xfrm>
          <a:prstGeom prst="rect">
            <a:avLst/>
          </a:prstGeom>
          <a:noFill/>
        </p:spPr>
        <p:txBody>
          <a:bodyPr wrap="square" rtlCol="0">
            <a:spAutoFit/>
          </a:bodyPr>
          <a:lstStyle/>
          <a:p>
            <a:r>
              <a:rPr lang="zh-CN" altLang="en-US" sz="1200" dirty="0">
                <a:solidFill>
                  <a:schemeClr val="bg1"/>
                </a:solidFill>
              </a:rPr>
              <a:t>乳腺珠蛋白</a:t>
            </a:r>
            <a:r>
              <a:rPr lang="en-US" altLang="zh-CN" sz="1200" dirty="0">
                <a:solidFill>
                  <a:schemeClr val="bg1"/>
                </a:solidFill>
              </a:rPr>
              <a:t>-B</a:t>
            </a:r>
            <a:endParaRPr lang="zh-CN" altLang="en-US" sz="900" dirty="0">
              <a:solidFill>
                <a:schemeClr val="bg1"/>
              </a:solidFill>
            </a:endParaRPr>
          </a:p>
        </p:txBody>
      </p:sp>
      <p:sp>
        <p:nvSpPr>
          <p:cNvPr id="18" name="文本框 17"/>
          <p:cNvSpPr txBox="1"/>
          <p:nvPr/>
        </p:nvSpPr>
        <p:spPr>
          <a:xfrm>
            <a:off x="6009736" y="5783725"/>
            <a:ext cx="1627445" cy="261610"/>
          </a:xfrm>
          <a:prstGeom prst="rect">
            <a:avLst/>
          </a:prstGeom>
          <a:noFill/>
        </p:spPr>
        <p:txBody>
          <a:bodyPr wrap="square" rtlCol="0">
            <a:spAutoFit/>
          </a:bodyPr>
          <a:lstStyle/>
          <a:p>
            <a:r>
              <a:rPr lang="zh-CN" altLang="en-US" sz="1100" dirty="0">
                <a:solidFill>
                  <a:schemeClr val="bg1"/>
                </a:solidFill>
              </a:rPr>
              <a:t>锌</a:t>
            </a:r>
            <a:r>
              <a:rPr lang="el-GR" altLang="zh-CN" sz="1100" dirty="0">
                <a:solidFill>
                  <a:schemeClr val="bg1"/>
                </a:solidFill>
              </a:rPr>
              <a:t>α2</a:t>
            </a:r>
            <a:r>
              <a:rPr lang="zh-CN" altLang="en-US" sz="1100" dirty="0">
                <a:solidFill>
                  <a:schemeClr val="bg1"/>
                </a:solidFill>
              </a:rPr>
              <a:t>糖蛋白</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r>
              <a:rPr lang="en-GB" dirty="0"/>
              <a:t>: </a:t>
            </a:r>
            <a:r>
              <a:rPr lang="zh-CN" altLang="en-GB" dirty="0">
                <a:solidFill>
                  <a:srgbClr val="FFFF00"/>
                </a:solidFill>
              </a:rPr>
              <a:t>混合塑模化合物</a:t>
            </a:r>
          </a:p>
        </p:txBody>
      </p:sp>
      <p:pic>
        <p:nvPicPr>
          <p:cNvPr id="10242" name="Picture 2" descr="C:\Users\pc-hp\Desktop\EDIT\Picture12.jpg"/>
          <p:cNvPicPr>
            <a:picLocks noChangeAspect="1" noChangeArrowheads="1"/>
          </p:cNvPicPr>
          <p:nvPr/>
        </p:nvPicPr>
        <p:blipFill rotWithShape="1">
          <a:blip r:embed="rId2" cstate="print"/>
          <a:srcRect t="23380"/>
          <a:stretch>
            <a:fillRect/>
          </a:stretch>
        </p:blipFill>
        <p:spPr bwMode="auto">
          <a:xfrm>
            <a:off x="1214414" y="2204864"/>
            <a:ext cx="6858000" cy="3948269"/>
          </a:xfrm>
          <a:prstGeom prst="rect">
            <a:avLst/>
          </a:prstGeom>
          <a:noFill/>
        </p:spPr>
      </p:pic>
      <p:sp>
        <p:nvSpPr>
          <p:cNvPr id="3" name="矩形 2"/>
          <p:cNvSpPr/>
          <p:nvPr/>
        </p:nvSpPr>
        <p:spPr>
          <a:xfrm>
            <a:off x="3647788" y="1804754"/>
            <a:ext cx="1991251" cy="400110"/>
          </a:xfrm>
          <a:prstGeom prst="rect">
            <a:avLst/>
          </a:prstGeom>
        </p:spPr>
        <p:txBody>
          <a:bodyPr wrap="none">
            <a:spAutoFit/>
          </a:bodyPr>
          <a:lstStyle/>
          <a:p>
            <a:r>
              <a:rPr lang="zh-CN" altLang="en-US" sz="2000" b="1" dirty="0"/>
              <a:t>混合塑模化合物</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a:t>
            </a:r>
            <a:r>
              <a:rPr lang="zh-CN" altLang="en-US" dirty="0">
                <a:solidFill>
                  <a:srgbClr val="FFFF00"/>
                </a:solidFill>
              </a:rPr>
              <a:t>泪液中的蛋白质</a:t>
            </a:r>
            <a:r>
              <a:rPr lang="en-US" altLang="zh-CN" dirty="0">
                <a:solidFill>
                  <a:srgbClr val="FFFF00"/>
                </a:solidFill>
              </a:rPr>
              <a:t>-</a:t>
            </a:r>
            <a:r>
              <a:rPr lang="zh-CN" altLang="en-US" dirty="0">
                <a:solidFill>
                  <a:srgbClr val="FFFF00"/>
                </a:solidFill>
              </a:rPr>
              <a:t>极少</a:t>
            </a:r>
            <a:endParaRPr lang="en-GB" dirty="0">
              <a:solidFill>
                <a:srgbClr val="FFFF00"/>
              </a:solidFill>
            </a:endParaRPr>
          </a:p>
        </p:txBody>
      </p:sp>
      <p:pic>
        <p:nvPicPr>
          <p:cNvPr id="45058" name="Picture 2" descr="C:\Users\pc-hp\Desktop\EDIT\Picture169.png"/>
          <p:cNvPicPr>
            <a:picLocks noChangeAspect="1" noChangeArrowheads="1"/>
          </p:cNvPicPr>
          <p:nvPr/>
        </p:nvPicPr>
        <p:blipFill>
          <a:blip r:embed="rId3" cstate="print"/>
          <a:srcRect/>
          <a:stretch>
            <a:fillRect/>
          </a:stretch>
        </p:blipFill>
        <p:spPr bwMode="auto">
          <a:xfrm>
            <a:off x="1142976" y="928670"/>
            <a:ext cx="6856413" cy="5153025"/>
          </a:xfrm>
          <a:prstGeom prst="rect">
            <a:avLst/>
          </a:prstGeom>
          <a:noFill/>
        </p:spPr>
      </p:pic>
      <p:sp>
        <p:nvSpPr>
          <p:cNvPr id="3" name="矩形 2"/>
          <p:cNvSpPr/>
          <p:nvPr/>
        </p:nvSpPr>
        <p:spPr>
          <a:xfrm>
            <a:off x="3203848" y="3508881"/>
            <a:ext cx="3106940" cy="646331"/>
          </a:xfrm>
          <a:prstGeom prst="rect">
            <a:avLst/>
          </a:prstGeom>
        </p:spPr>
        <p:txBody>
          <a:bodyPr wrap="none">
            <a:spAutoFit/>
          </a:bodyPr>
          <a:lstStyle/>
          <a:p>
            <a:pPr algn="ctr"/>
            <a:r>
              <a:rPr lang="zh-CN" altLang="en-US" dirty="0"/>
              <a:t>非“云雾”患者的油红</a:t>
            </a:r>
            <a:r>
              <a:rPr lang="en-US" altLang="zh-CN" dirty="0"/>
              <a:t>O</a:t>
            </a:r>
            <a:r>
              <a:rPr lang="zh-CN" altLang="en-US" dirty="0"/>
              <a:t>染色</a:t>
            </a:r>
            <a:endParaRPr lang="en-US" altLang="zh-CN" dirty="0"/>
          </a:p>
          <a:p>
            <a:pPr algn="ctr"/>
            <a:r>
              <a:rPr lang="en-US" altLang="zh-CN" dirty="0"/>
              <a:t>40</a:t>
            </a:r>
            <a:r>
              <a:rPr lang="zh-CN" altLang="en-US" dirty="0"/>
              <a:t>倍镜下</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泪液中的蛋白</a:t>
            </a:r>
            <a:r>
              <a:rPr lang="en-AU" dirty="0">
                <a:solidFill>
                  <a:srgbClr val="FFFF00"/>
                </a:solidFill>
              </a:rPr>
              <a:t>-</a:t>
            </a:r>
            <a:r>
              <a:rPr lang="zh-CN" altLang="en-US" dirty="0">
                <a:solidFill>
                  <a:srgbClr val="FFFF00"/>
                </a:solidFill>
              </a:rPr>
              <a:t>显著</a:t>
            </a:r>
            <a:endParaRPr lang="en-GB" dirty="0"/>
          </a:p>
        </p:txBody>
      </p:sp>
      <p:pic>
        <p:nvPicPr>
          <p:cNvPr id="46082" name="Picture 2" descr="C:\Users\pc-hp\Desktop\EDIT\Picture170.png"/>
          <p:cNvPicPr>
            <a:picLocks noChangeAspect="1" noChangeArrowheads="1"/>
          </p:cNvPicPr>
          <p:nvPr/>
        </p:nvPicPr>
        <p:blipFill>
          <a:blip r:embed="rId3" cstate="print"/>
          <a:srcRect/>
          <a:stretch>
            <a:fillRect/>
          </a:stretch>
        </p:blipFill>
        <p:spPr bwMode="auto">
          <a:xfrm>
            <a:off x="1142976" y="857232"/>
            <a:ext cx="6856413" cy="5153025"/>
          </a:xfrm>
          <a:prstGeom prst="rect">
            <a:avLst/>
          </a:prstGeom>
          <a:noFill/>
        </p:spPr>
      </p:pic>
      <p:sp>
        <p:nvSpPr>
          <p:cNvPr id="5" name="矩形 4"/>
          <p:cNvSpPr/>
          <p:nvPr/>
        </p:nvSpPr>
        <p:spPr>
          <a:xfrm>
            <a:off x="3275856" y="3645024"/>
            <a:ext cx="2876107" cy="646331"/>
          </a:xfrm>
          <a:prstGeom prst="rect">
            <a:avLst/>
          </a:prstGeom>
        </p:spPr>
        <p:txBody>
          <a:bodyPr wrap="none">
            <a:spAutoFit/>
          </a:bodyPr>
          <a:lstStyle/>
          <a:p>
            <a:pPr algn="ctr"/>
            <a:r>
              <a:rPr lang="zh-CN" altLang="en-US" dirty="0"/>
              <a:t>“云雾”患者的油红</a:t>
            </a:r>
            <a:r>
              <a:rPr lang="en-US" altLang="zh-CN" dirty="0"/>
              <a:t>O</a:t>
            </a:r>
            <a:r>
              <a:rPr lang="zh-CN" altLang="en-US" dirty="0"/>
              <a:t>染色</a:t>
            </a:r>
            <a:endParaRPr lang="en-US" altLang="zh-CN" dirty="0"/>
          </a:p>
          <a:p>
            <a:pPr algn="ctr"/>
            <a:r>
              <a:rPr lang="en-US" altLang="zh-CN" dirty="0"/>
              <a:t>40</a:t>
            </a:r>
            <a:r>
              <a:rPr lang="zh-CN" altLang="en-US" dirty="0"/>
              <a:t>倍镜下</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生理盐水合适吗</a:t>
            </a:r>
            <a:r>
              <a:rPr lang="en-AU" dirty="0">
                <a:solidFill>
                  <a:srgbClr val="FFFF00"/>
                </a:solidFill>
              </a:rPr>
              <a:t>? </a:t>
            </a:r>
            <a:endParaRPr lang="en-GB" dirty="0">
              <a:solidFill>
                <a:srgbClr val="FFFF00"/>
              </a:solidFill>
            </a:endParaRPr>
          </a:p>
        </p:txBody>
      </p:sp>
      <p:pic>
        <p:nvPicPr>
          <p:cNvPr id="47106" name="Picture 2" descr="C:\Users\pc-hp\Desktop\EDIT\Picture171.png"/>
          <p:cNvPicPr>
            <a:picLocks noChangeAspect="1" noChangeArrowheads="1"/>
          </p:cNvPicPr>
          <p:nvPr/>
        </p:nvPicPr>
        <p:blipFill rotWithShape="1">
          <a:blip r:embed="rId3" cstate="print"/>
          <a:srcRect t="30378"/>
          <a:stretch>
            <a:fillRect/>
          </a:stretch>
        </p:blipFill>
        <p:spPr bwMode="auto">
          <a:xfrm>
            <a:off x="1142976" y="2636912"/>
            <a:ext cx="6856413" cy="3587659"/>
          </a:xfrm>
          <a:prstGeom prst="rect">
            <a:avLst/>
          </a:prstGeom>
          <a:noFill/>
        </p:spPr>
      </p:pic>
      <p:sp>
        <p:nvSpPr>
          <p:cNvPr id="2" name="文本框 1"/>
          <p:cNvSpPr txBox="1"/>
          <p:nvPr/>
        </p:nvSpPr>
        <p:spPr>
          <a:xfrm>
            <a:off x="1284327" y="1628800"/>
            <a:ext cx="6768752" cy="892552"/>
          </a:xfrm>
          <a:prstGeom prst="rect">
            <a:avLst/>
          </a:prstGeom>
          <a:noFill/>
        </p:spPr>
        <p:txBody>
          <a:bodyPr wrap="square" rtlCol="0">
            <a:spAutoFit/>
          </a:bodyPr>
          <a:lstStyle/>
          <a:p>
            <a:pPr algn="ctr"/>
            <a:r>
              <a:rPr lang="zh-CN" altLang="en-US" sz="2800" b="1" dirty="0"/>
              <a:t>有没有比生理盐水更好的护理产品？</a:t>
            </a:r>
            <a:endParaRPr lang="en-US" altLang="zh-CN" sz="2800" b="1" dirty="0"/>
          </a:p>
          <a:p>
            <a:pPr algn="ctr"/>
            <a:r>
              <a:rPr lang="zh-CN" altLang="en-US" sz="2400" dirty="0"/>
              <a:t>不含防腐剂的人工泪液？</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溶液反应</a:t>
            </a:r>
            <a:endParaRPr lang="en-GB" dirty="0"/>
          </a:p>
        </p:txBody>
      </p:sp>
      <p:pic>
        <p:nvPicPr>
          <p:cNvPr id="48130" name="Picture 2" descr="C:\Users\pc-hp\Desktop\EDIT\Picture172.png"/>
          <p:cNvPicPr>
            <a:picLocks noChangeAspect="1" noChangeArrowheads="1"/>
          </p:cNvPicPr>
          <p:nvPr/>
        </p:nvPicPr>
        <p:blipFill rotWithShape="1">
          <a:blip r:embed="rId3" cstate="print"/>
          <a:srcRect t="13576"/>
          <a:stretch>
            <a:fillRect/>
          </a:stretch>
        </p:blipFill>
        <p:spPr bwMode="auto">
          <a:xfrm>
            <a:off x="1259632" y="1340768"/>
            <a:ext cx="6856413" cy="4453465"/>
          </a:xfrm>
          <a:prstGeom prst="rect">
            <a:avLst/>
          </a:prstGeom>
          <a:noFill/>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溶液反应</a:t>
            </a:r>
            <a:r>
              <a:rPr lang="en-AU" dirty="0">
                <a:solidFill>
                  <a:srgbClr val="FFFF00"/>
                </a:solidFill>
              </a:rPr>
              <a:t>– </a:t>
            </a:r>
            <a:r>
              <a:rPr lang="zh-CN" altLang="en-US" dirty="0">
                <a:solidFill>
                  <a:srgbClr val="FFFF00"/>
                </a:solidFill>
              </a:rPr>
              <a:t>白光</a:t>
            </a:r>
            <a:endParaRPr lang="en-GB" dirty="0"/>
          </a:p>
        </p:txBody>
      </p:sp>
      <p:pic>
        <p:nvPicPr>
          <p:cNvPr id="49154" name="Picture 2" descr="C:\Users\pc-hp\Desktop\EDIT\Picture173.png"/>
          <p:cNvPicPr>
            <a:picLocks noChangeAspect="1" noChangeArrowheads="1"/>
          </p:cNvPicPr>
          <p:nvPr/>
        </p:nvPicPr>
        <p:blipFill>
          <a:blip r:embed="rId3" cstate="print"/>
          <a:srcRect/>
          <a:stretch>
            <a:fillRect/>
          </a:stretch>
        </p:blipFill>
        <p:spPr bwMode="auto">
          <a:xfrm>
            <a:off x="1214414" y="928670"/>
            <a:ext cx="6856413" cy="5153025"/>
          </a:xfrm>
          <a:prstGeom prst="rect">
            <a:avLst/>
          </a:prstGeom>
          <a:noFill/>
        </p:spPr>
      </p:pic>
      <p:sp>
        <p:nvSpPr>
          <p:cNvPr id="2" name="文本框 1"/>
          <p:cNvSpPr txBox="1"/>
          <p:nvPr/>
        </p:nvSpPr>
        <p:spPr>
          <a:xfrm>
            <a:off x="5364088" y="1772816"/>
            <a:ext cx="1728192" cy="369332"/>
          </a:xfrm>
          <a:prstGeom prst="rect">
            <a:avLst/>
          </a:prstGeom>
          <a:noFill/>
        </p:spPr>
        <p:txBody>
          <a:bodyPr wrap="square" rtlCol="0">
            <a:spAutoFit/>
          </a:bodyPr>
          <a:lstStyle/>
          <a:p>
            <a:r>
              <a:rPr lang="zh-CN" altLang="en-US" dirty="0"/>
              <a:t>右眼</a:t>
            </a:r>
          </a:p>
        </p:txBody>
      </p:sp>
      <p:sp>
        <p:nvSpPr>
          <p:cNvPr id="5" name="文本框 4"/>
          <p:cNvSpPr txBox="1"/>
          <p:nvPr/>
        </p:nvSpPr>
        <p:spPr>
          <a:xfrm>
            <a:off x="1763688" y="5549961"/>
            <a:ext cx="1728192" cy="369332"/>
          </a:xfrm>
          <a:prstGeom prst="rect">
            <a:avLst/>
          </a:prstGeom>
          <a:noFill/>
        </p:spPr>
        <p:txBody>
          <a:bodyPr wrap="square" rtlCol="0">
            <a:spAutoFit/>
          </a:bodyPr>
          <a:lstStyle/>
          <a:p>
            <a:r>
              <a:rPr lang="zh-CN" altLang="en-US" dirty="0"/>
              <a:t>左眼</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溶液反应</a:t>
            </a:r>
            <a:r>
              <a:rPr lang="en-AU" dirty="0">
                <a:solidFill>
                  <a:srgbClr val="FFFF00"/>
                </a:solidFill>
              </a:rPr>
              <a:t>– </a:t>
            </a:r>
            <a:r>
              <a:rPr lang="zh-CN" altLang="en-US" dirty="0">
                <a:solidFill>
                  <a:srgbClr val="FFFF00"/>
                </a:solidFill>
              </a:rPr>
              <a:t>荧光素染色</a:t>
            </a:r>
            <a:endParaRPr lang="en-GB" dirty="0"/>
          </a:p>
        </p:txBody>
      </p:sp>
      <p:pic>
        <p:nvPicPr>
          <p:cNvPr id="50178" name="Picture 2" descr="C:\Users\pc-hp\Desktop\EDIT\Picture174.png"/>
          <p:cNvPicPr>
            <a:picLocks noChangeAspect="1" noChangeArrowheads="1"/>
          </p:cNvPicPr>
          <p:nvPr/>
        </p:nvPicPr>
        <p:blipFill>
          <a:blip r:embed="rId3" cstate="print"/>
          <a:srcRect/>
          <a:stretch>
            <a:fillRect/>
          </a:stretch>
        </p:blipFill>
        <p:spPr bwMode="auto">
          <a:xfrm>
            <a:off x="1142976" y="928670"/>
            <a:ext cx="6856413" cy="5153025"/>
          </a:xfrm>
          <a:prstGeom prst="rect">
            <a:avLst/>
          </a:prstGeom>
          <a:noFill/>
        </p:spPr>
      </p:pic>
      <p:sp>
        <p:nvSpPr>
          <p:cNvPr id="5" name="文本框 4"/>
          <p:cNvSpPr txBox="1"/>
          <p:nvPr/>
        </p:nvSpPr>
        <p:spPr>
          <a:xfrm>
            <a:off x="5364088" y="1772816"/>
            <a:ext cx="1728192" cy="369332"/>
          </a:xfrm>
          <a:prstGeom prst="rect">
            <a:avLst/>
          </a:prstGeom>
          <a:noFill/>
        </p:spPr>
        <p:txBody>
          <a:bodyPr wrap="square" rtlCol="0">
            <a:spAutoFit/>
          </a:bodyPr>
          <a:lstStyle/>
          <a:p>
            <a:r>
              <a:rPr lang="zh-CN" altLang="en-US" dirty="0"/>
              <a:t>右眼</a:t>
            </a:r>
          </a:p>
        </p:txBody>
      </p:sp>
      <p:sp>
        <p:nvSpPr>
          <p:cNvPr id="6" name="文本框 5"/>
          <p:cNvSpPr txBox="1"/>
          <p:nvPr/>
        </p:nvSpPr>
        <p:spPr>
          <a:xfrm>
            <a:off x="1763688" y="5549961"/>
            <a:ext cx="1728192" cy="369332"/>
          </a:xfrm>
          <a:prstGeom prst="rect">
            <a:avLst/>
          </a:prstGeom>
          <a:noFill/>
        </p:spPr>
        <p:txBody>
          <a:bodyPr wrap="square" rtlCol="0">
            <a:spAutoFit/>
          </a:bodyPr>
          <a:lstStyle/>
          <a:p>
            <a:r>
              <a:rPr lang="zh-CN" altLang="en-US" dirty="0"/>
              <a:t>左眼</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验配注意事项</a:t>
            </a:r>
            <a:r>
              <a:rPr lang="en-AU" dirty="0">
                <a:solidFill>
                  <a:srgbClr val="FFFF00"/>
                </a:solidFill>
              </a:rPr>
              <a:t>- </a:t>
            </a:r>
            <a:r>
              <a:rPr lang="zh-CN" altLang="en-US" dirty="0">
                <a:solidFill>
                  <a:srgbClr val="FFFF00"/>
                </a:solidFill>
              </a:rPr>
              <a:t>睑裂斑</a:t>
            </a:r>
            <a:endParaRPr lang="en-GB" dirty="0"/>
          </a:p>
        </p:txBody>
      </p:sp>
      <p:sp>
        <p:nvSpPr>
          <p:cNvPr id="8" name="TextBox 7"/>
          <p:cNvSpPr txBox="1"/>
          <p:nvPr/>
        </p:nvSpPr>
        <p:spPr>
          <a:xfrm>
            <a:off x="4048580" y="3096014"/>
            <a:ext cx="489236" cy="646331"/>
          </a:xfrm>
          <a:prstGeom prst="rect">
            <a:avLst/>
          </a:prstGeom>
          <a:noFill/>
        </p:spPr>
        <p:txBody>
          <a:bodyPr wrap="none" rtlCol="0">
            <a:spAutoFit/>
          </a:bodyPr>
          <a:lstStyle/>
          <a:p>
            <a:r>
              <a:rPr lang="en-AU" sz="3600" b="1" dirty="0"/>
              <a:t>N</a:t>
            </a:r>
            <a:endParaRPr lang="en-GB" sz="3600" b="1" dirty="0"/>
          </a:p>
        </p:txBody>
      </p:sp>
      <p:pic>
        <p:nvPicPr>
          <p:cNvPr id="51202" name="Picture 2" descr="C:\Users\pc-hp\Desktop\EDIT\Picture175.png"/>
          <p:cNvPicPr>
            <a:picLocks noChangeAspect="1" noChangeArrowheads="1"/>
          </p:cNvPicPr>
          <p:nvPr/>
        </p:nvPicPr>
        <p:blipFill rotWithShape="1">
          <a:blip r:embed="rId2" cstate="print"/>
          <a:srcRect t="28958"/>
          <a:stretch>
            <a:fillRect/>
          </a:stretch>
        </p:blipFill>
        <p:spPr bwMode="auto">
          <a:xfrm>
            <a:off x="1214414" y="2420888"/>
            <a:ext cx="6856413" cy="3660807"/>
          </a:xfrm>
          <a:prstGeom prst="rect">
            <a:avLst/>
          </a:prstGeom>
          <a:noFill/>
        </p:spPr>
      </p:pic>
      <p:sp>
        <p:nvSpPr>
          <p:cNvPr id="3" name="矩形 2"/>
          <p:cNvSpPr/>
          <p:nvPr/>
        </p:nvSpPr>
        <p:spPr>
          <a:xfrm>
            <a:off x="1691680" y="2084610"/>
            <a:ext cx="877163" cy="369332"/>
          </a:xfrm>
          <a:prstGeom prst="rect">
            <a:avLst/>
          </a:prstGeom>
        </p:spPr>
        <p:txBody>
          <a:bodyPr wrap="none">
            <a:spAutoFit/>
          </a:bodyPr>
          <a:lstStyle/>
          <a:p>
            <a:r>
              <a:rPr lang="zh-CN" altLang="en-US" dirty="0"/>
              <a:t>睑裂斑</a:t>
            </a:r>
          </a:p>
        </p:txBody>
      </p:sp>
      <p:sp>
        <p:nvSpPr>
          <p:cNvPr id="7" name="矩形 6"/>
          <p:cNvSpPr/>
          <p:nvPr/>
        </p:nvSpPr>
        <p:spPr>
          <a:xfrm>
            <a:off x="3635896" y="1301477"/>
            <a:ext cx="2348720" cy="523220"/>
          </a:xfrm>
          <a:prstGeom prst="rect">
            <a:avLst/>
          </a:prstGeom>
        </p:spPr>
        <p:txBody>
          <a:bodyPr wrap="none">
            <a:spAutoFit/>
          </a:bodyPr>
          <a:lstStyle/>
          <a:p>
            <a:r>
              <a:rPr lang="zh-CN" altLang="en-US" sz="2800" b="1" dirty="0"/>
              <a:t>验配注意事项</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pc-hp\Desktop\EDIT\Picture176.png"/>
          <p:cNvPicPr>
            <a:picLocks noChangeAspect="1" noChangeArrowheads="1"/>
          </p:cNvPicPr>
          <p:nvPr/>
        </p:nvPicPr>
        <p:blipFill>
          <a:blip r:embed="rId2" cstate="print"/>
          <a:srcRect/>
          <a:stretch>
            <a:fillRect/>
          </a:stretch>
        </p:blipFill>
        <p:spPr bwMode="auto">
          <a:xfrm>
            <a:off x="1142976" y="1000108"/>
            <a:ext cx="6856413" cy="5153025"/>
          </a:xfrm>
          <a:prstGeom prst="rect">
            <a:avLst/>
          </a:prstGeom>
          <a:noFill/>
        </p:spPr>
      </p:pic>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验配注意事项</a:t>
            </a:r>
            <a:r>
              <a:rPr lang="en-AU" dirty="0">
                <a:solidFill>
                  <a:srgbClr val="FFFF00"/>
                </a:solidFill>
              </a:rPr>
              <a:t>-</a:t>
            </a:r>
            <a:r>
              <a:rPr lang="zh-CN" altLang="en-US" dirty="0">
                <a:solidFill>
                  <a:srgbClr val="FFFF00"/>
                </a:solidFill>
              </a:rPr>
              <a:t>睑裂斑</a:t>
            </a:r>
            <a:endParaRPr lang="en-GB" dirty="0"/>
          </a:p>
        </p:txBody>
      </p:sp>
      <p:sp>
        <p:nvSpPr>
          <p:cNvPr id="2" name="TextBox 1"/>
          <p:cNvSpPr txBox="1"/>
          <p:nvPr/>
        </p:nvSpPr>
        <p:spPr>
          <a:xfrm>
            <a:off x="7831508" y="4800600"/>
            <a:ext cx="1111202" cy="646331"/>
          </a:xfrm>
          <a:prstGeom prst="rect">
            <a:avLst/>
          </a:prstGeom>
          <a:noFill/>
        </p:spPr>
        <p:txBody>
          <a:bodyPr wrap="none" rtlCol="0">
            <a:spAutoFit/>
          </a:bodyPr>
          <a:lstStyle/>
          <a:p>
            <a:r>
              <a:rPr lang="zh-CN" altLang="en-US" sz="3600" b="1" dirty="0"/>
              <a:t>鼻侧</a:t>
            </a:r>
            <a:endParaRPr lang="en-GB" sz="3600" b="1" dirty="0"/>
          </a:p>
        </p:txBody>
      </p:sp>
      <p:sp>
        <p:nvSpPr>
          <p:cNvPr id="3" name="TextBox 2"/>
          <p:cNvSpPr txBox="1"/>
          <p:nvPr/>
        </p:nvSpPr>
        <p:spPr>
          <a:xfrm>
            <a:off x="266020" y="4941168"/>
            <a:ext cx="1111202" cy="646331"/>
          </a:xfrm>
          <a:prstGeom prst="rect">
            <a:avLst/>
          </a:prstGeom>
          <a:noFill/>
        </p:spPr>
        <p:txBody>
          <a:bodyPr wrap="none" rtlCol="0">
            <a:spAutoFit/>
          </a:bodyPr>
          <a:lstStyle/>
          <a:p>
            <a:r>
              <a:rPr lang="zh-CN" altLang="en-US" sz="3600" b="1" dirty="0"/>
              <a:t>颞侧</a:t>
            </a:r>
            <a:endParaRPr lang="en-GB" sz="3600" b="1" dirty="0"/>
          </a:p>
        </p:txBody>
      </p:sp>
      <p:sp>
        <p:nvSpPr>
          <p:cNvPr id="6" name="矩形 5"/>
          <p:cNvSpPr/>
          <p:nvPr/>
        </p:nvSpPr>
        <p:spPr>
          <a:xfrm>
            <a:off x="5652120" y="1268760"/>
            <a:ext cx="646331" cy="369332"/>
          </a:xfrm>
          <a:prstGeom prst="rect">
            <a:avLst/>
          </a:prstGeom>
        </p:spPr>
        <p:txBody>
          <a:bodyPr wrap="none">
            <a:spAutoFit/>
          </a:bodyPr>
          <a:lstStyle/>
          <a:p>
            <a:r>
              <a:rPr lang="zh-CN" altLang="en-US" dirty="0"/>
              <a:t>右眼</a:t>
            </a:r>
          </a:p>
        </p:txBody>
      </p:sp>
      <p:sp>
        <p:nvSpPr>
          <p:cNvPr id="7" name="矩形 6"/>
          <p:cNvSpPr/>
          <p:nvPr/>
        </p:nvSpPr>
        <p:spPr>
          <a:xfrm>
            <a:off x="6732240" y="1772816"/>
            <a:ext cx="2577950" cy="369332"/>
          </a:xfrm>
          <a:prstGeom prst="rect">
            <a:avLst/>
          </a:prstGeom>
        </p:spPr>
        <p:txBody>
          <a:bodyPr wrap="none">
            <a:spAutoFit/>
          </a:bodyPr>
          <a:lstStyle/>
          <a:p>
            <a:r>
              <a:rPr lang="zh-CN" altLang="en-US" dirty="0"/>
              <a:t>（直径）</a:t>
            </a:r>
            <a:r>
              <a:rPr lang="en-US" altLang="zh-CN" dirty="0"/>
              <a:t>14.5mm</a:t>
            </a:r>
            <a:r>
              <a:rPr lang="zh-CN" altLang="en-US" dirty="0"/>
              <a:t>巩膜镜</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pc-hp\Desktop\EDIT\Picture177.png"/>
          <p:cNvPicPr>
            <a:picLocks noChangeAspect="1" noChangeArrowheads="1"/>
          </p:cNvPicPr>
          <p:nvPr/>
        </p:nvPicPr>
        <p:blipFill rotWithShape="1">
          <a:blip r:embed="rId3" cstate="print"/>
          <a:srcRect t="14984"/>
          <a:stretch>
            <a:fillRect/>
          </a:stretch>
        </p:blipFill>
        <p:spPr bwMode="auto">
          <a:xfrm>
            <a:off x="1000100" y="1700808"/>
            <a:ext cx="6856413" cy="4380887"/>
          </a:xfrm>
          <a:prstGeom prst="rect">
            <a:avLst/>
          </a:prstGeom>
          <a:noFill/>
        </p:spPr>
      </p:pic>
      <p:sp>
        <p:nvSpPr>
          <p:cNvPr id="5" name="Title 3"/>
          <p:cNvSpPr>
            <a:spLocks noGrp="1"/>
          </p:cNvSpPr>
          <p:nvPr>
            <p:ph type="title"/>
          </p:nvPr>
        </p:nvSpPr>
        <p:spPr>
          <a:xfrm>
            <a:off x="135466" y="0"/>
            <a:ext cx="8839200" cy="685800"/>
          </a:xfrm>
        </p:spPr>
        <p:txBody>
          <a:bodyPr/>
          <a:lstStyle/>
          <a:p>
            <a:r>
              <a:rPr lang="zh-CN" altLang="en-US" dirty="0"/>
              <a:t>巩膜镜</a:t>
            </a:r>
            <a:r>
              <a:rPr lang="en-AU" dirty="0"/>
              <a:t>: </a:t>
            </a:r>
            <a:r>
              <a:rPr lang="zh-CN" altLang="en-US" dirty="0">
                <a:solidFill>
                  <a:srgbClr val="FFFF00"/>
                </a:solidFill>
              </a:rPr>
              <a:t>验配注意事项</a:t>
            </a:r>
            <a:r>
              <a:rPr lang="en-AU" dirty="0">
                <a:solidFill>
                  <a:srgbClr val="FFFF00"/>
                </a:solidFill>
              </a:rPr>
              <a:t>-</a:t>
            </a:r>
            <a:r>
              <a:rPr lang="zh-CN" altLang="en-US" dirty="0">
                <a:solidFill>
                  <a:srgbClr val="FFFF00"/>
                </a:solidFill>
              </a:rPr>
              <a:t>睑裂斑</a:t>
            </a:r>
            <a:endParaRPr lang="en-GB" dirty="0"/>
          </a:p>
        </p:txBody>
      </p:sp>
      <p:sp>
        <p:nvSpPr>
          <p:cNvPr id="3" name="文本框 2"/>
          <p:cNvSpPr txBox="1"/>
          <p:nvPr/>
        </p:nvSpPr>
        <p:spPr>
          <a:xfrm>
            <a:off x="3059832" y="1203210"/>
            <a:ext cx="4536504" cy="461665"/>
          </a:xfrm>
          <a:prstGeom prst="rect">
            <a:avLst/>
          </a:prstGeom>
          <a:noFill/>
        </p:spPr>
        <p:txBody>
          <a:bodyPr wrap="square" rtlCol="0">
            <a:spAutoFit/>
          </a:bodyPr>
          <a:lstStyle/>
          <a:p>
            <a:r>
              <a:rPr lang="zh-CN" altLang="en-US" sz="2400" dirty="0"/>
              <a:t>镜片与睑裂斑</a:t>
            </a:r>
            <a:r>
              <a:rPr lang="zh-CN" altLang="en-US" sz="2400" dirty="0" smtClean="0"/>
              <a:t>的相互作用</a:t>
            </a:r>
            <a:endParaRPr lang="zh-CN" altLang="en-US" sz="2400"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验配</a:t>
            </a:r>
            <a:r>
              <a:rPr lang="en-AU" dirty="0">
                <a:solidFill>
                  <a:srgbClr val="FFFF00"/>
                </a:solidFill>
              </a:rPr>
              <a:t>– </a:t>
            </a:r>
            <a:r>
              <a:rPr lang="zh-CN" altLang="en-US" dirty="0">
                <a:solidFill>
                  <a:srgbClr val="FFFF00"/>
                </a:solidFill>
              </a:rPr>
              <a:t>睑裂斑</a:t>
            </a:r>
            <a:r>
              <a:rPr lang="en-AU" dirty="0">
                <a:solidFill>
                  <a:srgbClr val="FFFF00"/>
                </a:solidFill>
              </a:rPr>
              <a:t> (</a:t>
            </a:r>
            <a:r>
              <a:rPr lang="zh-CN" altLang="en-US" dirty="0">
                <a:solidFill>
                  <a:srgbClr val="FFFF00"/>
                </a:solidFill>
              </a:rPr>
              <a:t>未着色区</a:t>
            </a:r>
            <a:r>
              <a:rPr lang="en-AU" dirty="0">
                <a:solidFill>
                  <a:srgbClr val="FFFF00"/>
                </a:solidFill>
              </a:rPr>
              <a:t>)</a:t>
            </a:r>
            <a:endParaRPr lang="en-GB" dirty="0"/>
          </a:p>
        </p:txBody>
      </p:sp>
      <p:pic>
        <p:nvPicPr>
          <p:cNvPr id="54274" name="Picture 2" descr="C:\Users\pc-hp\Desktop\EDIT\Picture178.png"/>
          <p:cNvPicPr>
            <a:picLocks noChangeAspect="1" noChangeArrowheads="1"/>
          </p:cNvPicPr>
          <p:nvPr/>
        </p:nvPicPr>
        <p:blipFill rotWithShape="1">
          <a:blip r:embed="rId2" cstate="print"/>
          <a:srcRect t="13587"/>
          <a:stretch>
            <a:fillRect/>
          </a:stretch>
        </p:blipFill>
        <p:spPr bwMode="auto">
          <a:xfrm>
            <a:off x="1259632" y="1412776"/>
            <a:ext cx="6856413" cy="4452895"/>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r>
              <a:rPr lang="en-GB" dirty="0"/>
              <a:t>: </a:t>
            </a:r>
            <a:r>
              <a:rPr lang="zh-CN" altLang="en-GB" dirty="0">
                <a:solidFill>
                  <a:srgbClr val="FFFF00"/>
                </a:solidFill>
              </a:rPr>
              <a:t>注入塑模化合物</a:t>
            </a:r>
          </a:p>
        </p:txBody>
      </p:sp>
      <p:pic>
        <p:nvPicPr>
          <p:cNvPr id="11266" name="Picture 2" descr="C:\Users\pc-hp\Desktop\EDIT\Picture13.jpg"/>
          <p:cNvPicPr>
            <a:picLocks noChangeAspect="1" noChangeArrowheads="1"/>
          </p:cNvPicPr>
          <p:nvPr/>
        </p:nvPicPr>
        <p:blipFill>
          <a:blip r:embed="rId2" cstate="print"/>
          <a:srcRect/>
          <a:stretch>
            <a:fillRect/>
          </a:stretch>
        </p:blipFill>
        <p:spPr bwMode="auto">
          <a:xfrm>
            <a:off x="1214462" y="1000108"/>
            <a:ext cx="6858000" cy="5153025"/>
          </a:xfrm>
          <a:prstGeom prst="rect">
            <a:avLst/>
          </a:prstGeom>
          <a:noFill/>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验配</a:t>
            </a:r>
            <a:r>
              <a:rPr lang="en-AU" dirty="0">
                <a:solidFill>
                  <a:srgbClr val="FFFF00"/>
                </a:solidFill>
              </a:rPr>
              <a:t> – </a:t>
            </a:r>
            <a:r>
              <a:rPr lang="zh-CN" altLang="en-US" dirty="0">
                <a:solidFill>
                  <a:srgbClr val="FFFF00"/>
                </a:solidFill>
              </a:rPr>
              <a:t>睑裂斑</a:t>
            </a:r>
            <a:r>
              <a:rPr lang="en-AU" dirty="0">
                <a:solidFill>
                  <a:srgbClr val="FFFF00"/>
                </a:solidFill>
              </a:rPr>
              <a:t> (</a:t>
            </a:r>
            <a:r>
              <a:rPr lang="zh-CN" altLang="en-US" dirty="0">
                <a:solidFill>
                  <a:srgbClr val="FFFF00"/>
                </a:solidFill>
              </a:rPr>
              <a:t>大</a:t>
            </a:r>
            <a:r>
              <a:rPr lang="en-AU" dirty="0">
                <a:solidFill>
                  <a:srgbClr val="FFFF00"/>
                </a:solidFill>
              </a:rPr>
              <a:t>TD</a:t>
            </a:r>
            <a:r>
              <a:rPr lang="zh-CN" altLang="en-US" dirty="0">
                <a:solidFill>
                  <a:srgbClr val="FFFF00"/>
                </a:solidFill>
              </a:rPr>
              <a:t>镜片</a:t>
            </a:r>
            <a:r>
              <a:rPr lang="en-AU" dirty="0">
                <a:solidFill>
                  <a:srgbClr val="FFFF00"/>
                </a:solidFill>
              </a:rPr>
              <a:t>)</a:t>
            </a:r>
            <a:endParaRPr lang="en-GB" dirty="0"/>
          </a:p>
        </p:txBody>
      </p:sp>
      <p:pic>
        <p:nvPicPr>
          <p:cNvPr id="55298" name="Picture 2" descr="C:\Users\pc-hp\Desktop\EDIT\Picture179.png"/>
          <p:cNvPicPr>
            <a:picLocks noChangeAspect="1" noChangeArrowheads="1"/>
          </p:cNvPicPr>
          <p:nvPr/>
        </p:nvPicPr>
        <p:blipFill rotWithShape="1">
          <a:blip r:embed="rId3" cstate="print"/>
          <a:srcRect l="-807" t="16463" r="807" b="-4252"/>
          <a:stretch>
            <a:fillRect/>
          </a:stretch>
        </p:blipFill>
        <p:spPr bwMode="auto">
          <a:xfrm>
            <a:off x="1071538" y="1700808"/>
            <a:ext cx="6856413" cy="4523763"/>
          </a:xfrm>
          <a:prstGeom prst="rect">
            <a:avLst/>
          </a:prstGeom>
          <a:noFill/>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巩膜镜</a:t>
            </a:r>
            <a:r>
              <a:rPr lang="en-AU" dirty="0"/>
              <a:t>: </a:t>
            </a:r>
            <a:r>
              <a:rPr lang="zh-CN" altLang="en-US" dirty="0">
                <a:solidFill>
                  <a:srgbClr val="FFFF00"/>
                </a:solidFill>
              </a:rPr>
              <a:t>验配注意事项</a:t>
            </a:r>
            <a:r>
              <a:rPr lang="en-AU" dirty="0">
                <a:solidFill>
                  <a:srgbClr val="FFFF00"/>
                </a:solidFill>
              </a:rPr>
              <a:t>-</a:t>
            </a:r>
            <a:r>
              <a:rPr lang="zh-CN" altLang="en-US" dirty="0">
                <a:solidFill>
                  <a:srgbClr val="FFFF00"/>
                </a:solidFill>
              </a:rPr>
              <a:t>睑球粘连</a:t>
            </a:r>
            <a:endParaRPr lang="en-GB" dirty="0"/>
          </a:p>
        </p:txBody>
      </p:sp>
      <p:pic>
        <p:nvPicPr>
          <p:cNvPr id="56322" name="Picture 2" descr="C:\Users\pc-hp\Desktop\EDIT\Picture180.png"/>
          <p:cNvPicPr>
            <a:picLocks noChangeAspect="1" noChangeArrowheads="1"/>
          </p:cNvPicPr>
          <p:nvPr/>
        </p:nvPicPr>
        <p:blipFill rotWithShape="1">
          <a:blip r:embed="rId3" cstate="print"/>
          <a:srcRect t="27550"/>
          <a:stretch>
            <a:fillRect/>
          </a:stretch>
        </p:blipFill>
        <p:spPr bwMode="auto">
          <a:xfrm>
            <a:off x="1126859" y="1916832"/>
            <a:ext cx="6856413" cy="3733385"/>
          </a:xfrm>
          <a:prstGeom prst="rect">
            <a:avLst/>
          </a:prstGeom>
          <a:noFill/>
        </p:spPr>
      </p:pic>
      <p:sp>
        <p:nvSpPr>
          <p:cNvPr id="5" name="矩形 4"/>
          <p:cNvSpPr/>
          <p:nvPr/>
        </p:nvSpPr>
        <p:spPr>
          <a:xfrm>
            <a:off x="3828935" y="1196752"/>
            <a:ext cx="1627369" cy="523220"/>
          </a:xfrm>
          <a:prstGeom prst="rect">
            <a:avLst/>
          </a:prstGeom>
        </p:spPr>
        <p:txBody>
          <a:bodyPr wrap="none">
            <a:spAutoFit/>
          </a:bodyPr>
          <a:lstStyle/>
          <a:p>
            <a:r>
              <a:rPr lang="zh-CN" altLang="en-US" sz="2800" b="1" dirty="0"/>
              <a:t>睑球粘连</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pc-hp\Desktop\EDIT\Picture181.png"/>
          <p:cNvPicPr>
            <a:picLocks noChangeAspect="1" noChangeArrowheads="1"/>
          </p:cNvPicPr>
          <p:nvPr/>
        </p:nvPicPr>
        <p:blipFill rotWithShape="1">
          <a:blip r:embed="rId3" cstate="print"/>
          <a:srcRect t="16392"/>
          <a:stretch>
            <a:fillRect/>
          </a:stretch>
        </p:blipFill>
        <p:spPr bwMode="auto">
          <a:xfrm>
            <a:off x="1214414" y="1844824"/>
            <a:ext cx="6856413" cy="4308309"/>
          </a:xfrm>
          <a:prstGeom prst="rect">
            <a:avLst/>
          </a:prstGeom>
          <a:noFill/>
        </p:spPr>
      </p:pic>
      <p:sp>
        <p:nvSpPr>
          <p:cNvPr id="5" name="Title 3"/>
          <p:cNvSpPr>
            <a:spLocks noGrp="1"/>
          </p:cNvSpPr>
          <p:nvPr>
            <p:ph type="title"/>
          </p:nvPr>
        </p:nvSpPr>
        <p:spPr>
          <a:xfrm>
            <a:off x="135466" y="0"/>
            <a:ext cx="8839200" cy="685800"/>
          </a:xfrm>
        </p:spPr>
        <p:txBody>
          <a:bodyPr/>
          <a:lstStyle/>
          <a:p>
            <a:r>
              <a:rPr lang="zh-CN" altLang="en-US" dirty="0"/>
              <a:t>巩膜镜</a:t>
            </a:r>
            <a:r>
              <a:rPr lang="en-AU" dirty="0"/>
              <a:t>: </a:t>
            </a:r>
            <a:r>
              <a:rPr lang="zh-CN" altLang="en-US" dirty="0">
                <a:solidFill>
                  <a:srgbClr val="FFFF00"/>
                </a:solidFill>
              </a:rPr>
              <a:t>验配注意事项</a:t>
            </a:r>
            <a:r>
              <a:rPr lang="en-AU" dirty="0">
                <a:solidFill>
                  <a:srgbClr val="FFFF00"/>
                </a:solidFill>
              </a:rPr>
              <a:t>-</a:t>
            </a:r>
            <a:r>
              <a:rPr lang="zh-CN" altLang="en-US" dirty="0">
                <a:solidFill>
                  <a:srgbClr val="FFFF00"/>
                </a:solidFill>
              </a:rPr>
              <a:t>睑球粘连</a:t>
            </a:r>
            <a:endParaRPr lang="en-GB" dirty="0"/>
          </a:p>
        </p:txBody>
      </p:sp>
      <p:sp>
        <p:nvSpPr>
          <p:cNvPr id="6" name="矩形 5"/>
          <p:cNvSpPr/>
          <p:nvPr/>
        </p:nvSpPr>
        <p:spPr>
          <a:xfrm>
            <a:off x="3828935" y="1196752"/>
            <a:ext cx="1627369" cy="523220"/>
          </a:xfrm>
          <a:prstGeom prst="rect">
            <a:avLst/>
          </a:prstGeom>
        </p:spPr>
        <p:txBody>
          <a:bodyPr wrap="none">
            <a:spAutoFit/>
          </a:bodyPr>
          <a:lstStyle/>
          <a:p>
            <a:r>
              <a:rPr lang="zh-CN" altLang="en-US" sz="2800" b="1" dirty="0"/>
              <a:t>睑球粘连</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巩膜</a:t>
            </a:r>
            <a:r>
              <a:rPr lang="zh-CN" altLang="en-US" dirty="0">
                <a:solidFill>
                  <a:srgbClr val="FFFF00"/>
                </a:solidFill>
              </a:rPr>
              <a:t>镜</a:t>
            </a:r>
            <a:r>
              <a:rPr lang="en-AU" dirty="0">
                <a:solidFill>
                  <a:srgbClr val="FFFF00"/>
                </a:solidFill>
              </a:rPr>
              <a:t>: </a:t>
            </a:r>
            <a:r>
              <a:rPr lang="zh-CN" altLang="en-US" dirty="0" smtClean="0">
                <a:solidFill>
                  <a:srgbClr val="FFFF00"/>
                </a:solidFill>
              </a:rPr>
              <a:t>展望</a:t>
            </a:r>
            <a:endParaRPr lang="en-GB" dirty="0">
              <a:solidFill>
                <a:srgbClr val="FFFF00"/>
              </a:solidFill>
            </a:endParaRPr>
          </a:p>
        </p:txBody>
      </p:sp>
      <p:sp>
        <p:nvSpPr>
          <p:cNvPr id="5" name="文本框 4"/>
          <p:cNvSpPr txBox="1"/>
          <p:nvPr/>
        </p:nvSpPr>
        <p:spPr>
          <a:xfrm>
            <a:off x="1259632" y="1340768"/>
            <a:ext cx="6840760" cy="4555093"/>
          </a:xfrm>
          <a:prstGeom prst="rect">
            <a:avLst/>
          </a:prstGeom>
          <a:noFill/>
        </p:spPr>
        <p:txBody>
          <a:bodyPr wrap="square" rtlCol="0">
            <a:spAutoFit/>
          </a:bodyPr>
          <a:lstStyle/>
          <a:p>
            <a:pPr algn="ctr"/>
            <a:r>
              <a:rPr lang="zh-CN" altLang="en-US" sz="3200" dirty="0"/>
              <a:t>展望</a:t>
            </a:r>
            <a:endParaRPr lang="en-US" altLang="zh-CN" sz="3200" dirty="0"/>
          </a:p>
          <a:p>
            <a:pPr algn="ctr"/>
            <a:endParaRPr lang="en-US" altLang="zh-CN" sz="2400" dirty="0"/>
          </a:p>
          <a:p>
            <a:pPr marL="342900" indent="-342900">
              <a:buFont typeface="Arial" panose="020B0604020202020204" pitchFamily="34" charset="0"/>
              <a:buChar char="•"/>
            </a:pPr>
            <a:r>
              <a:rPr lang="zh-CN" altLang="en-US" sz="2400" dirty="0"/>
              <a:t>测量</a:t>
            </a:r>
            <a:r>
              <a:rPr lang="zh-CN" altLang="en-US" sz="2400" dirty="0"/>
              <a:t>和更加深入的了解眼球</a:t>
            </a:r>
            <a:r>
              <a:rPr lang="zh-CN" altLang="en-US" sz="2400" dirty="0"/>
              <a:t>形态</a:t>
            </a:r>
            <a:endParaRPr lang="en-US" altLang="zh-CN" sz="2400" dirty="0"/>
          </a:p>
          <a:p>
            <a:r>
              <a:rPr lang="en-US" altLang="zh-CN" sz="2400" dirty="0"/>
              <a:t>          -</a:t>
            </a:r>
            <a:r>
              <a:rPr lang="zh-CN" altLang="en-US" sz="2400" dirty="0"/>
              <a:t>巩膜区是环曲面还是简单的不对称</a:t>
            </a:r>
            <a:endParaRPr lang="en-US" altLang="zh-CN" sz="2400" dirty="0"/>
          </a:p>
          <a:p>
            <a:pPr marL="342900" indent="-342900">
              <a:buFont typeface="Arial" panose="020B0604020202020204" pitchFamily="34" charset="0"/>
              <a:buChar char="•"/>
            </a:pPr>
            <a:r>
              <a:rPr lang="zh-CN" altLang="en-US" sz="2400" dirty="0"/>
              <a:t>眼前节图像的兴起</a:t>
            </a:r>
            <a:endParaRPr lang="en-US" altLang="zh-CN" sz="2400" dirty="0"/>
          </a:p>
          <a:p>
            <a:pPr marL="342900" indent="-342900">
              <a:buFont typeface="Arial" panose="020B0604020202020204" pitchFamily="34" charset="0"/>
              <a:buChar char="•"/>
            </a:pPr>
            <a:r>
              <a:rPr lang="zh-CN" altLang="en-US" sz="2400" dirty="0"/>
              <a:t>是否</a:t>
            </a:r>
            <a:r>
              <a:rPr lang="zh-CN" altLang="en-US" sz="2400" dirty="0"/>
              <a:t>有能力制作具有象限特性的巩膜</a:t>
            </a:r>
            <a:r>
              <a:rPr lang="zh-CN" altLang="en-US" sz="2400" dirty="0"/>
              <a:t>镜</a:t>
            </a:r>
            <a:endParaRPr lang="en-US" altLang="zh-CN" sz="2400" dirty="0"/>
          </a:p>
          <a:p>
            <a:pPr marL="342900" indent="-342900">
              <a:buFont typeface="Arial" panose="020B0604020202020204" pitchFamily="34" charset="0"/>
              <a:buChar char="•"/>
            </a:pPr>
            <a:r>
              <a:rPr lang="zh-CN" altLang="en-US" sz="2400" dirty="0"/>
              <a:t>定制</a:t>
            </a:r>
            <a:r>
              <a:rPr lang="zh-CN" altLang="en-US" sz="2400" dirty="0"/>
              <a:t>性巩膜镜对角膜形态的重新构建作用</a:t>
            </a:r>
            <a:r>
              <a:rPr lang="zh-CN" altLang="en-US" sz="2400" dirty="0"/>
              <a:t>？</a:t>
            </a:r>
            <a:endParaRPr lang="en-US" altLang="zh-CN" sz="2400" dirty="0"/>
          </a:p>
          <a:p>
            <a:pPr marL="342900" indent="-342900">
              <a:buFont typeface="Arial" panose="020B0604020202020204" pitchFamily="34" charset="0"/>
              <a:buChar char="•"/>
            </a:pPr>
            <a:r>
              <a:rPr lang="zh-CN" altLang="en-US" sz="2400" dirty="0"/>
              <a:t>探索</a:t>
            </a:r>
            <a:r>
              <a:rPr lang="en-US" altLang="zh-CN" sz="2400" dirty="0" err="1"/>
              <a:t>Dk</a:t>
            </a:r>
            <a:r>
              <a:rPr lang="zh-CN" altLang="en-US" sz="2400" dirty="0"/>
              <a:t>值</a:t>
            </a:r>
            <a:r>
              <a:rPr lang="en-US" altLang="zh-CN" sz="2400" dirty="0"/>
              <a:t>&gt;200</a:t>
            </a:r>
            <a:r>
              <a:rPr lang="zh-CN" altLang="en-US" sz="2400" dirty="0"/>
              <a:t>的材料</a:t>
            </a:r>
            <a:endParaRPr lang="en-US" altLang="zh-CN" sz="2400" dirty="0"/>
          </a:p>
          <a:p>
            <a:pPr marL="342900" indent="-342900">
              <a:buFont typeface="Arial" panose="020B0604020202020204" pitchFamily="34" charset="0"/>
              <a:buChar char="•"/>
            </a:pPr>
            <a:r>
              <a:rPr lang="zh-CN" altLang="en-US" sz="2400" dirty="0"/>
              <a:t>镜片</a:t>
            </a:r>
            <a:r>
              <a:rPr lang="zh-CN" altLang="en-US" sz="2400" dirty="0"/>
              <a:t>润眼液的合理</a:t>
            </a:r>
            <a:r>
              <a:rPr lang="zh-CN" altLang="en-US" sz="2400" dirty="0"/>
              <a:t>选择</a:t>
            </a:r>
            <a:endParaRPr lang="en-US" altLang="zh-CN" sz="2400" dirty="0"/>
          </a:p>
          <a:p>
            <a:r>
              <a:rPr lang="en-US" altLang="zh-CN" sz="2400" dirty="0"/>
              <a:t>          -</a:t>
            </a:r>
            <a:r>
              <a:rPr lang="zh-CN" altLang="en-US" sz="2400" dirty="0"/>
              <a:t>给药选择？</a:t>
            </a:r>
            <a:endParaRPr lang="en-US" altLang="zh-CN" sz="2400" dirty="0"/>
          </a:p>
          <a:p>
            <a:pPr marL="342900" indent="-342900">
              <a:buFont typeface="Arial" panose="020B0604020202020204" pitchFamily="34" charset="0"/>
              <a:buChar char="•"/>
            </a:pPr>
            <a:r>
              <a:rPr lang="zh-CN" altLang="en-US" sz="2400" dirty="0"/>
              <a:t>配戴巩膜镜后的并发症的全面了解</a:t>
            </a:r>
            <a:endParaRPr lang="en-US" altLang="zh-CN" sz="2400" dirty="0"/>
          </a:p>
          <a:p>
            <a:endParaRPr lang="en-US" altLang="zh-CN"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p:cNvSpPr>
            <a:spLocks noGrp="1"/>
          </p:cNvSpPr>
          <p:nvPr>
            <p:ph type="title"/>
          </p:nvPr>
        </p:nvSpPr>
        <p:spPr>
          <a:xfrm>
            <a:off x="539552" y="162799"/>
            <a:ext cx="7857067" cy="609600"/>
          </a:xfrm>
        </p:spPr>
        <p:txBody>
          <a:bodyPr/>
          <a:lstStyle/>
          <a:p>
            <a:r>
              <a:rPr lang="zh-CN" altLang="en-AU" dirty="0">
                <a:ea typeface="宋体" panose="02010600030101010101" pitchFamily="2" charset="-122"/>
              </a:rPr>
              <a:t>首字母缩略词</a:t>
            </a:r>
            <a:endParaRPr lang="en-AU" dirty="0"/>
          </a:p>
        </p:txBody>
      </p:sp>
      <p:sp>
        <p:nvSpPr>
          <p:cNvPr id="3" name="内容占位符 2"/>
          <p:cNvSpPr>
            <a:spLocks noGrp="1"/>
          </p:cNvSpPr>
          <p:nvPr>
            <p:ph idx="1"/>
          </p:nvPr>
        </p:nvSpPr>
        <p:spPr/>
        <p:txBody>
          <a:bodyPr/>
          <a:lstStyle/>
          <a:p>
            <a:endParaRPr lang="zh-CN" altLang="en-US"/>
          </a:p>
        </p:txBody>
      </p:sp>
      <p:graphicFrame>
        <p:nvGraphicFramePr>
          <p:cNvPr id="6" name="Group 4"/>
          <p:cNvGraphicFramePr>
            <a:graphicFrameLocks noGrp="1"/>
          </p:cNvGraphicFramePr>
          <p:nvPr/>
        </p:nvGraphicFramePr>
        <p:xfrm>
          <a:off x="1865489" y="1992490"/>
          <a:ext cx="5911145" cy="3697114"/>
        </p:xfrm>
        <a:graphic>
          <a:graphicData uri="http://schemas.openxmlformats.org/drawingml/2006/table">
            <a:tbl>
              <a:tblPr/>
              <a:tblGrid>
                <a:gridCol w="804333">
                  <a:extLst>
                    <a:ext uri="{9D8B030D-6E8A-4147-A177-3AD203B41FA5}">
                      <a16:colId xmlns:a16="http://schemas.microsoft.com/office/drawing/2014/main" val="20000"/>
                    </a:ext>
                  </a:extLst>
                </a:gridCol>
                <a:gridCol w="1996723">
                  <a:extLst>
                    <a:ext uri="{9D8B030D-6E8A-4147-A177-3AD203B41FA5}">
                      <a16:colId xmlns:a16="http://schemas.microsoft.com/office/drawing/2014/main" val="20001"/>
                    </a:ext>
                  </a:extLst>
                </a:gridCol>
                <a:gridCol w="927100">
                  <a:extLst>
                    <a:ext uri="{9D8B030D-6E8A-4147-A177-3AD203B41FA5}">
                      <a16:colId xmlns:a16="http://schemas.microsoft.com/office/drawing/2014/main" val="20002"/>
                    </a:ext>
                  </a:extLst>
                </a:gridCol>
                <a:gridCol w="2182989">
                  <a:extLst>
                    <a:ext uri="{9D8B030D-6E8A-4147-A177-3AD203B41FA5}">
                      <a16:colId xmlns:a16="http://schemas.microsoft.com/office/drawing/2014/main" val="20003"/>
                    </a:ext>
                  </a:extLst>
                </a:gridCol>
              </a:tblGrid>
              <a:tr h="3937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DW</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日戴</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R&amp;L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右</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&amp;</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左</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2352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e.g.</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例如</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RE/OD</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右眼</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右眼（拉丁文）</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9793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EW</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长戴</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RGP</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硬性透气性隐形眼镜</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4148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GAG</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黏多糖</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SCL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软性角膜接触镜</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4699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GPC</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巨乳头性结膜炎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TBUT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泪膜破裂时间</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413456">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HCL</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硬性隐形眼镜</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TCA</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三氯乙酸 </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85234">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HVID</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水平可见虹膜直径</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UV</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紫外线</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327378">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i.e.</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也就是</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VVID</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垂直可见虹膜直径</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37112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K</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角膜曲率读数</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WTR</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顺规散光</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05056224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6"/>
          <p:cNvSpPr>
            <a:spLocks noGrp="1"/>
          </p:cNvSpPr>
          <p:nvPr>
            <p:ph type="ctrTitle"/>
          </p:nvPr>
        </p:nvSpPr>
        <p:spPr>
          <a:xfrm>
            <a:off x="684120" y="3729130"/>
            <a:ext cx="7772400" cy="830263"/>
          </a:xfrm>
        </p:spPr>
        <p:txBody>
          <a:bodyPr/>
          <a:lstStyle/>
          <a:p>
            <a:pPr eaLnBrk="1" hangingPunct="1"/>
            <a:r>
              <a:rPr lang="en-GB" altLang="en-US" sz="4800" dirty="0">
                <a:latin typeface="Arial" panose="020B0604020202020204" pitchFamily="34" charset="0"/>
                <a:cs typeface="Arial" panose="020B0604020202020204" pitchFamily="34" charset="0"/>
              </a:rPr>
              <a:t>THANK YOU</a:t>
            </a:r>
            <a:endParaRPr lang="en-CA" altLang="en-US" sz="4800" dirty="0">
              <a:latin typeface="Arial" panose="020B0604020202020204" pitchFamily="34" charset="0"/>
              <a:cs typeface="Arial" panose="020B0604020202020204" pitchFamily="34" charset="0"/>
            </a:endParaRPr>
          </a:p>
        </p:txBody>
      </p:sp>
      <p:sp>
        <p:nvSpPr>
          <p:cNvPr id="185347" name="Subtitle 7"/>
          <p:cNvSpPr>
            <a:spLocks noGrp="1"/>
          </p:cNvSpPr>
          <p:nvPr>
            <p:ph type="subTitle" idx="1"/>
          </p:nvPr>
        </p:nvSpPr>
        <p:spPr>
          <a:xfrm>
            <a:off x="1371600" y="4902200"/>
            <a:ext cx="6400800" cy="508000"/>
          </a:xfrm>
        </p:spPr>
        <p:txBody>
          <a:bodyPr/>
          <a:lstStyle/>
          <a:p>
            <a:pPr eaLnBrk="1" hangingPunct="1"/>
            <a:r>
              <a:rPr lang="en-GB" altLang="en-US">
                <a:latin typeface="Arial" panose="020B0604020202020204" pitchFamily="34" charset="0"/>
                <a:cs typeface="Arial" panose="020B0604020202020204" pitchFamily="34" charset="0"/>
              </a:rPr>
              <a:t>www.iacle.org</a:t>
            </a:r>
            <a:endParaRPr lang="en-CA" altLang="en-US">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r>
              <a:rPr lang="en-GB" dirty="0"/>
              <a:t>: </a:t>
            </a:r>
            <a:r>
              <a:rPr lang="zh-CN" altLang="en-GB" dirty="0">
                <a:solidFill>
                  <a:srgbClr val="FFFF00"/>
                </a:solidFill>
              </a:rPr>
              <a:t>取出塑模化合物</a:t>
            </a:r>
          </a:p>
        </p:txBody>
      </p:sp>
      <p:pic>
        <p:nvPicPr>
          <p:cNvPr id="12290" name="Picture 2" descr="C:\Users\pc-hp\Desktop\EDIT\Picture14.jpg"/>
          <p:cNvPicPr>
            <a:picLocks noChangeAspect="1" noChangeArrowheads="1"/>
          </p:cNvPicPr>
          <p:nvPr/>
        </p:nvPicPr>
        <p:blipFill>
          <a:blip r:embed="rId3" cstate="print"/>
          <a:srcRect/>
          <a:stretch>
            <a:fillRect/>
          </a:stretch>
        </p:blipFill>
        <p:spPr bwMode="auto">
          <a:xfrm>
            <a:off x="1714480" y="2285992"/>
            <a:ext cx="5429288" cy="2852737"/>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49" name="Group 41"/>
          <p:cNvGraphicFramePr>
            <a:graphicFrameLocks noGrp="1"/>
          </p:cNvGraphicFramePr>
          <p:nvPr>
            <p:ph idx="1"/>
            <p:extLst>
              <p:ext uri="{D42A27DB-BD31-4B8C-83A1-F6EECF244321}">
                <p14:modId xmlns:p14="http://schemas.microsoft.com/office/powerpoint/2010/main" val="1970342278"/>
              </p:ext>
            </p:extLst>
          </p:nvPr>
        </p:nvGraphicFramePr>
        <p:xfrm>
          <a:off x="1179689" y="1310923"/>
          <a:ext cx="6937022" cy="4185922"/>
        </p:xfrm>
        <a:graphic>
          <a:graphicData uri="http://schemas.openxmlformats.org/drawingml/2006/table">
            <a:tbl>
              <a:tblPr/>
              <a:tblGrid>
                <a:gridCol w="3468511">
                  <a:extLst>
                    <a:ext uri="{9D8B030D-6E8A-4147-A177-3AD203B41FA5}">
                      <a16:colId xmlns:a16="http://schemas.microsoft.com/office/drawing/2014/main" val="20000"/>
                    </a:ext>
                  </a:extLst>
                </a:gridCol>
                <a:gridCol w="3468511">
                  <a:extLst>
                    <a:ext uri="{9D8B030D-6E8A-4147-A177-3AD203B41FA5}">
                      <a16:colId xmlns:a16="http://schemas.microsoft.com/office/drawing/2014/main" val="20001"/>
                    </a:ext>
                  </a:extLst>
                </a:gridCol>
              </a:tblGrid>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1" i="0" u="none" strike="noStrike" cap="none" normalizeH="0" baseline="0" dirty="0" smtClean="0">
                        <a:ln>
                          <a:noFill/>
                        </a:ln>
                        <a:solidFill>
                          <a:srgbClr val="FFFFFF"/>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1" i="0" u="none" strike="noStrike" cap="none" normalizeH="0" baseline="0" smtClean="0">
                        <a:ln>
                          <a:noFill/>
                        </a:ln>
                        <a:solidFill>
                          <a:srgbClr val="FFFFFF"/>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12816">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撰稿人</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dirty="0"/>
                        <a:t>Patrick Caroline,  Beth Kinoshita,</a:t>
                      </a:r>
                    </a:p>
                    <a:p>
                      <a:pPr marL="0" marR="0" indent="0" algn="l" defTabSz="914400" rtl="0" eaLnBrk="1" fontAlgn="auto" latinLnBrk="0" hangingPunct="1">
                        <a:lnSpc>
                          <a:spcPct val="100000"/>
                        </a:lnSpc>
                        <a:spcBef>
                          <a:spcPts val="0"/>
                        </a:spcBef>
                        <a:spcAft>
                          <a:spcPts val="0"/>
                        </a:spcAft>
                        <a:buClrTx/>
                        <a:buSzTx/>
                        <a:buFontTx/>
                        <a:buNone/>
                        <a:defRPr/>
                      </a:pPr>
                      <a:r>
                        <a:rPr lang="en-GB" dirty="0"/>
                        <a:t>Matthew </a:t>
                      </a:r>
                      <a:r>
                        <a:rPr lang="en-GB" dirty="0" err="1"/>
                        <a:t>Lampa</a:t>
                      </a:r>
                      <a:r>
                        <a:rPr lang="en-GB" dirty="0"/>
                        <a:t>, Maria Walker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编辑</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dirty="0" err="1"/>
                        <a:t>Luigina</a:t>
                      </a:r>
                      <a:r>
                        <a:rPr lang="en-GB" baseline="0" dirty="0"/>
                        <a:t> </a:t>
                      </a:r>
                      <a:r>
                        <a:rPr lang="en-GB" baseline="0" dirty="0" err="1"/>
                        <a:t>Sorbara</a:t>
                      </a: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IACLE </a:t>
                      </a:r>
                      <a:r>
                        <a:rPr kumimoji="0" lang="zh-CN" altLang="en-US" sz="1600" b="0" i="0" u="none" strike="noStrike" cap="none" normalizeH="0" baseline="0" dirty="0" smtClean="0">
                          <a:ln>
                            <a:noFill/>
                          </a:ln>
                          <a:solidFill>
                            <a:srgbClr val="000000"/>
                          </a:solidFill>
                          <a:effectLst/>
                          <a:latin typeface="Calibri" panose="020F0502020204030204" pitchFamily="34" charset="0"/>
                          <a:cs typeface="Arial" panose="020B0604020202020204" pitchFamily="34" charset="0"/>
                        </a:rPr>
                        <a:t>责任编辑</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r>
                        <a:rPr lang="en-GB" dirty="0"/>
                        <a:t>Shehzad Naroo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IACLE </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审稿人</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r>
                        <a:rPr lang="en-GB" dirty="0"/>
                        <a:t>Nilesh Thite, Lewis Williams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更新时间</a:t>
                      </a:r>
                      <a:endPar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dirty="0" smtClean="0">
                          <a:ln>
                            <a:noFill/>
                          </a:ln>
                          <a:solidFill>
                            <a:srgbClr val="000000"/>
                          </a:solidFill>
                          <a:effectLst/>
                          <a:latin typeface="Calibri" panose="020F0502020204030204" pitchFamily="34" charset="0"/>
                          <a:cs typeface="Arial" panose="020B0604020202020204" pitchFamily="34" charset="0"/>
                        </a:rPr>
                        <a:t>2015 </a:t>
                      </a:r>
                      <a:r>
                        <a:rPr kumimoji="0" lang="zh-CN" altLang="en-US" sz="1600" b="0" i="0" u="none" strike="noStrike" cap="none" normalizeH="0" baseline="0" dirty="0" smtClean="0">
                          <a:ln>
                            <a:noFill/>
                          </a:ln>
                          <a:solidFill>
                            <a:srgbClr val="000000"/>
                          </a:solidFill>
                          <a:effectLst/>
                          <a:latin typeface="Calibri" panose="020F0502020204030204" pitchFamily="34" charset="0"/>
                          <a:cs typeface="Arial" panose="020B0604020202020204" pitchFamily="34" charset="0"/>
                        </a:rPr>
                        <a:t>年</a:t>
                      </a:r>
                      <a:r>
                        <a:rPr kumimoji="0" lang="en-US" altLang="zh-CN" sz="1600" b="0" i="0" u="none" strike="noStrike" cap="none" normalizeH="0" baseline="0" dirty="0" smtClean="0">
                          <a:ln>
                            <a:noFill/>
                          </a:ln>
                          <a:solidFill>
                            <a:srgbClr val="000000"/>
                          </a:solidFill>
                          <a:effectLst/>
                          <a:latin typeface="Calibri" panose="020F0502020204030204" pitchFamily="34" charset="0"/>
                          <a:cs typeface="Arial" panose="020B0604020202020204" pitchFamily="34" charset="0"/>
                        </a:rPr>
                        <a:t>1</a:t>
                      </a:r>
                      <a:r>
                        <a:rPr kumimoji="0" lang="zh-CN" altLang="en-US" sz="1600" b="0" i="0" u="none" strike="noStrike" cap="none" normalizeH="0" baseline="0" dirty="0" smtClean="0">
                          <a:ln>
                            <a:noFill/>
                          </a:ln>
                          <a:solidFill>
                            <a:srgbClr val="000000"/>
                          </a:solidFill>
                          <a:effectLst/>
                          <a:latin typeface="Calibri" panose="020F0502020204030204" pitchFamily="34" charset="0"/>
                          <a:cs typeface="Arial" panose="020B0604020202020204" pitchFamily="34" charset="0"/>
                        </a:rPr>
                        <a:t>月</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内容复</a:t>
                      </a:r>
                      <a:r>
                        <a:rPr kumimoji="0" lang="zh-CN"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审时间</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rgbClr val="000000"/>
                          </a:solidFill>
                          <a:effectLst/>
                          <a:latin typeface="Calibri" panose="020F0502020204030204" pitchFamily="34" charset="0"/>
                          <a:cs typeface="Arial" panose="020B0604020202020204" pitchFamily="34" charset="0"/>
                        </a:rPr>
                        <a:t>2015 </a:t>
                      </a:r>
                      <a:r>
                        <a:rPr kumimoji="0" lang="zh-CN" altLang="en-US" sz="1600" b="0" i="0" u="none" strike="noStrike" cap="none" normalizeH="0" baseline="0" dirty="0" smtClean="0">
                          <a:ln>
                            <a:noFill/>
                          </a:ln>
                          <a:solidFill>
                            <a:srgbClr val="000000"/>
                          </a:solidFill>
                          <a:effectLst/>
                          <a:latin typeface="Calibri" panose="020F0502020204030204" pitchFamily="34" charset="0"/>
                          <a:cs typeface="Arial" panose="020B0604020202020204" pitchFamily="34" charset="0"/>
                        </a:rPr>
                        <a:t>年</a:t>
                      </a:r>
                      <a:r>
                        <a:rPr kumimoji="0" lang="en-US" altLang="zh-CN" sz="1600" b="0" i="0" u="none" strike="noStrike" cap="none" normalizeH="0" baseline="0" dirty="0" smtClean="0">
                          <a:ln>
                            <a:noFill/>
                          </a:ln>
                          <a:solidFill>
                            <a:srgbClr val="000000"/>
                          </a:solidFill>
                          <a:effectLst/>
                          <a:latin typeface="Calibri" panose="020F0502020204030204" pitchFamily="34" charset="0"/>
                          <a:cs typeface="Arial" panose="020B0604020202020204" pitchFamily="34" charset="0"/>
                        </a:rPr>
                        <a:t>10</a:t>
                      </a:r>
                      <a:r>
                        <a:rPr kumimoji="0" lang="zh-CN" altLang="en-US" sz="1600" b="0" i="0" u="none" strike="noStrike" cap="none" normalizeH="0" baseline="0" dirty="0" smtClean="0">
                          <a:ln>
                            <a:noFill/>
                          </a:ln>
                          <a:solidFill>
                            <a:srgbClr val="000000"/>
                          </a:solidFill>
                          <a:effectLst/>
                          <a:latin typeface="Calibri" panose="020F0502020204030204" pitchFamily="34" charset="0"/>
                          <a:cs typeface="Arial" panose="020B0604020202020204" pitchFamily="34" charset="0"/>
                        </a:rPr>
                        <a:t>月</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smtClean="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1" u="none" strike="noStrike" cap="none" normalizeH="0" baseline="0" dirty="0" smtClean="0">
                          <a:ln>
                            <a:noFill/>
                          </a:ln>
                          <a:solidFill>
                            <a:srgbClr val="000000"/>
                          </a:solidFill>
                          <a:effectLst/>
                          <a:latin typeface="Calibri" panose="020F0502020204030204" pitchFamily="34" charset="0"/>
                          <a:cs typeface="Arial" panose="020B0604020202020204" pitchFamily="34" charset="0"/>
                        </a:rPr>
                        <a:t>* </a:t>
                      </a:r>
                      <a:r>
                        <a:rPr lang="zh-CN" altLang="en-US" sz="1600" i="1" dirty="0">
                          <a:ln>
                            <a:noFill/>
                          </a:ln>
                          <a:solidFill>
                            <a:srgbClr val="000000"/>
                          </a:solidFill>
                          <a:effectLst/>
                          <a:latin typeface="Calibri" panose="020F0502020204030204" pitchFamily="34" charset="0"/>
                          <a:cs typeface="Arial" panose="020B0604020202020204" pitchFamily="34" charset="0"/>
                          <a:sym typeface="+mn-ea"/>
                        </a:rPr>
                        <a:t>原作者</a:t>
                      </a:r>
                      <a:endParaRPr kumimoji="0" lang="en-GB" sz="1600" b="0" i="1" u="none" strike="noStrike" cap="none" normalizeH="0" baseline="0" dirty="0" smtClean="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1" u="none" strike="noStrike" cap="none" normalizeH="0" baseline="0" dirty="0" smtClean="0">
                          <a:ln>
                            <a:noFill/>
                          </a:ln>
                          <a:solidFill>
                            <a:srgbClr val="000000"/>
                          </a:solidFill>
                          <a:effectLst/>
                          <a:latin typeface="Calibri" panose="020F0502020204030204" pitchFamily="34" charset="0"/>
                          <a:cs typeface="Arial" panose="020B0604020202020204" pitchFamily="34" charset="0"/>
                        </a:rPr>
                        <a:t>**2016</a:t>
                      </a:r>
                      <a:r>
                        <a:rPr kumimoji="0" lang="zh-CN" altLang="en-GB" sz="1600" b="0" i="1" u="none" strike="noStrike" cap="none" normalizeH="0" baseline="0" dirty="0" smtClean="0">
                          <a:ln>
                            <a:noFill/>
                          </a:ln>
                          <a:solidFill>
                            <a:srgbClr val="000000"/>
                          </a:solidFill>
                          <a:effectLst/>
                          <a:latin typeface="Calibri" panose="020F0502020204030204" pitchFamily="34" charset="0"/>
                          <a:cs typeface="Arial" panose="020B0604020202020204" pitchFamily="34" charset="0"/>
                        </a:rPr>
                        <a:t>编辑和审稿人</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lstStyle/>
          <a:p>
            <a:pPr eaLnBrk="1" hangingPunct="1"/>
            <a:r>
              <a:rPr lang="zh-CN" altLang="en-US" dirty="0"/>
              <a:t>编审者</a:t>
            </a:r>
            <a:endParaRPr lang="en-US" altLang="en-US" dirty="0"/>
          </a:p>
        </p:txBody>
      </p:sp>
    </p:spTree>
    <p:extLst>
      <p:ext uri="{BB962C8B-B14F-4D97-AF65-F5344CB8AC3E}">
        <p14:creationId xmlns:p14="http://schemas.microsoft.com/office/powerpoint/2010/main" val="1525547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r>
              <a:rPr lang="en-GB" dirty="0"/>
              <a:t>: </a:t>
            </a:r>
            <a:r>
              <a:rPr lang="zh-CN" altLang="en-US" dirty="0" smtClean="0">
                <a:solidFill>
                  <a:srgbClr val="FFFF00"/>
                </a:solidFill>
              </a:rPr>
              <a:t>混合原料</a:t>
            </a:r>
            <a:endParaRPr lang="en-GB" dirty="0">
              <a:solidFill>
                <a:srgbClr val="FFFF00"/>
              </a:solidFill>
            </a:endParaRPr>
          </a:p>
        </p:txBody>
      </p:sp>
      <p:pic>
        <p:nvPicPr>
          <p:cNvPr id="13314" name="Picture 2" descr="C:\Users\pc-hp\Desktop\EDIT\Picture15.jpg"/>
          <p:cNvPicPr>
            <a:picLocks noChangeAspect="1" noChangeArrowheads="1"/>
          </p:cNvPicPr>
          <p:nvPr/>
        </p:nvPicPr>
        <p:blipFill rotWithShape="1">
          <a:blip r:embed="rId2" cstate="print"/>
          <a:srcRect t="26174"/>
          <a:stretch>
            <a:fillRect/>
          </a:stretch>
        </p:blipFill>
        <p:spPr bwMode="auto">
          <a:xfrm>
            <a:off x="1143000" y="1988840"/>
            <a:ext cx="6858000" cy="3804253"/>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r>
              <a:rPr lang="en-GB" dirty="0"/>
              <a:t>: </a:t>
            </a:r>
            <a:r>
              <a:rPr lang="zh-CN" altLang="en-GB" dirty="0">
                <a:solidFill>
                  <a:srgbClr val="FFFF00"/>
                </a:solidFill>
              </a:rPr>
              <a:t>制作模型</a:t>
            </a:r>
          </a:p>
        </p:txBody>
      </p:sp>
      <p:pic>
        <p:nvPicPr>
          <p:cNvPr id="14338" name="Picture 2" descr="C:\Users\pc-hp\Desktop\EDIT\Picture16.jpg"/>
          <p:cNvPicPr>
            <a:picLocks noChangeAspect="1" noChangeArrowheads="1"/>
          </p:cNvPicPr>
          <p:nvPr/>
        </p:nvPicPr>
        <p:blipFill>
          <a:blip r:embed="rId2" cstate="print"/>
          <a:srcRect/>
          <a:stretch>
            <a:fillRect/>
          </a:stretch>
        </p:blipFill>
        <p:spPr bwMode="auto">
          <a:xfrm>
            <a:off x="1714480" y="2071678"/>
            <a:ext cx="6000792" cy="273685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r>
              <a:rPr lang="en-GB" dirty="0"/>
              <a:t>: </a:t>
            </a:r>
            <a:r>
              <a:rPr lang="zh-CN" altLang="en-GB" dirty="0">
                <a:solidFill>
                  <a:srgbClr val="FFFF00"/>
                </a:solidFill>
              </a:rPr>
              <a:t>制作巩膜镜模型</a:t>
            </a:r>
          </a:p>
        </p:txBody>
      </p:sp>
      <p:pic>
        <p:nvPicPr>
          <p:cNvPr id="15362" name="Picture 2" descr="C:\Users\pc-hp\Desktop\EDIT\Picture17.jpg"/>
          <p:cNvPicPr>
            <a:picLocks noChangeAspect="1" noChangeArrowheads="1"/>
          </p:cNvPicPr>
          <p:nvPr/>
        </p:nvPicPr>
        <p:blipFill>
          <a:blip r:embed="rId2" cstate="print"/>
          <a:srcRect/>
          <a:stretch>
            <a:fillRect/>
          </a:stretch>
        </p:blipFill>
        <p:spPr bwMode="auto">
          <a:xfrm>
            <a:off x="2000232" y="1500174"/>
            <a:ext cx="5411788" cy="405447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r>
              <a:rPr lang="en-GB" dirty="0"/>
              <a:t>: </a:t>
            </a:r>
            <a:r>
              <a:rPr lang="zh-CN" altLang="en-GB" dirty="0">
                <a:solidFill>
                  <a:srgbClr val="FFFF00"/>
                </a:solidFill>
              </a:rPr>
              <a:t>镜片修改</a:t>
            </a:r>
          </a:p>
        </p:txBody>
      </p:sp>
      <p:pic>
        <p:nvPicPr>
          <p:cNvPr id="16386" name="Picture 2" descr="C:\Users\pc-hp\Desktop\EDIT\Picture18.png"/>
          <p:cNvPicPr>
            <a:picLocks noChangeAspect="1" noChangeArrowheads="1"/>
          </p:cNvPicPr>
          <p:nvPr/>
        </p:nvPicPr>
        <p:blipFill rotWithShape="1">
          <a:blip r:embed="rId2" cstate="print"/>
          <a:srcRect t="13576"/>
          <a:stretch>
            <a:fillRect/>
          </a:stretch>
        </p:blipFill>
        <p:spPr bwMode="auto">
          <a:xfrm>
            <a:off x="1000100" y="1556792"/>
            <a:ext cx="6856413" cy="4453465"/>
          </a:xfrm>
          <a:prstGeom prst="rect">
            <a:avLst/>
          </a:prstGeom>
          <a:noFill/>
        </p:spPr>
      </p:pic>
      <p:sp>
        <p:nvSpPr>
          <p:cNvPr id="3" name="矩形 2"/>
          <p:cNvSpPr/>
          <p:nvPr/>
        </p:nvSpPr>
        <p:spPr>
          <a:xfrm>
            <a:off x="3614621" y="1033572"/>
            <a:ext cx="1627369" cy="523220"/>
          </a:xfrm>
          <a:prstGeom prst="rect">
            <a:avLst/>
          </a:prstGeom>
        </p:spPr>
        <p:txBody>
          <a:bodyPr wrap="none">
            <a:spAutoFit/>
          </a:bodyPr>
          <a:lstStyle/>
          <a:p>
            <a:r>
              <a:rPr lang="zh-CN" altLang="en-US" sz="2800" b="1" dirty="0"/>
              <a:t>镜片修改</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r>
              <a:rPr lang="en-GB" dirty="0"/>
              <a:t>: </a:t>
            </a:r>
            <a:r>
              <a:rPr lang="zh-CN" altLang="en-GB" dirty="0">
                <a:solidFill>
                  <a:srgbClr val="FFFF00"/>
                </a:solidFill>
              </a:rPr>
              <a:t>早期的镜片护理</a:t>
            </a:r>
          </a:p>
        </p:txBody>
      </p:sp>
      <p:pic>
        <p:nvPicPr>
          <p:cNvPr id="17410" name="Picture 2" descr="C:\Users\pc-hp\Desktop\EDIT\Picture19.png"/>
          <p:cNvPicPr>
            <a:picLocks noChangeAspect="1" noChangeArrowheads="1"/>
          </p:cNvPicPr>
          <p:nvPr/>
        </p:nvPicPr>
        <p:blipFill>
          <a:blip r:embed="rId3" cstate="print"/>
          <a:srcRect/>
          <a:stretch>
            <a:fillRect/>
          </a:stretch>
        </p:blipFill>
        <p:spPr bwMode="auto">
          <a:xfrm>
            <a:off x="2000232" y="1857364"/>
            <a:ext cx="5667375" cy="3286125"/>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r>
              <a:rPr lang="en-GB" dirty="0"/>
              <a:t>: </a:t>
            </a:r>
            <a:r>
              <a:rPr lang="zh-CN" altLang="en-GB" dirty="0">
                <a:solidFill>
                  <a:srgbClr val="FFFF00"/>
                </a:solidFill>
              </a:rPr>
              <a:t>病历记录</a:t>
            </a:r>
          </a:p>
        </p:txBody>
      </p:sp>
      <p:pic>
        <p:nvPicPr>
          <p:cNvPr id="18434" name="Picture 2" descr="C:\Users\pc-hp\Desktop\EDIT\Picture20.png"/>
          <p:cNvPicPr>
            <a:picLocks noChangeAspect="1" noChangeArrowheads="1"/>
          </p:cNvPicPr>
          <p:nvPr/>
        </p:nvPicPr>
        <p:blipFill>
          <a:blip r:embed="rId3" cstate="print"/>
          <a:srcRect/>
          <a:stretch>
            <a:fillRect/>
          </a:stretch>
        </p:blipFill>
        <p:spPr bwMode="auto">
          <a:xfrm>
            <a:off x="1142976" y="928670"/>
            <a:ext cx="6856413" cy="5153025"/>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r>
              <a:rPr lang="en-GB" dirty="0"/>
              <a:t>: </a:t>
            </a:r>
            <a:r>
              <a:rPr lang="zh-CN" altLang="en-GB" dirty="0">
                <a:solidFill>
                  <a:srgbClr val="FFFF00"/>
                </a:solidFill>
              </a:rPr>
              <a:t>镜片尺寸</a:t>
            </a:r>
            <a:r>
              <a:rPr lang="en-GB" dirty="0">
                <a:solidFill>
                  <a:srgbClr val="FFFF00"/>
                </a:solidFill>
                <a:sym typeface="+mn-ea"/>
              </a:rPr>
              <a:t> (</a:t>
            </a:r>
            <a:r>
              <a:rPr lang="zh-CN" altLang="en-GB" dirty="0">
                <a:solidFill>
                  <a:srgbClr val="FFFF00"/>
                </a:solidFill>
                <a:sym typeface="+mn-ea"/>
              </a:rPr>
              <a:t>总直径</a:t>
            </a:r>
            <a:r>
              <a:rPr lang="en-GB" dirty="0">
                <a:solidFill>
                  <a:srgbClr val="FFFF00"/>
                </a:solidFill>
                <a:sym typeface="+mn-ea"/>
              </a:rPr>
              <a:t> [TD])</a:t>
            </a:r>
            <a:r>
              <a:rPr lang="zh-CN" altLang="en-GB" dirty="0">
                <a:solidFill>
                  <a:srgbClr val="FFFF00"/>
                </a:solidFill>
              </a:rPr>
              <a:t>的变迁</a:t>
            </a:r>
            <a:endParaRPr lang="en-GB" dirty="0">
              <a:solidFill>
                <a:srgbClr val="FFFF00"/>
              </a:solidFill>
            </a:endParaRPr>
          </a:p>
        </p:txBody>
      </p:sp>
      <p:sp>
        <p:nvSpPr>
          <p:cNvPr id="2" name="Content Placeholder 1"/>
          <p:cNvSpPr>
            <a:spLocks noGrp="1"/>
          </p:cNvSpPr>
          <p:nvPr>
            <p:ph idx="1"/>
          </p:nvPr>
        </p:nvSpPr>
        <p:spPr>
          <a:xfrm>
            <a:off x="725805" y="504825"/>
            <a:ext cx="8248650" cy="5135563"/>
          </a:xfrm>
        </p:spPr>
        <p:txBody>
          <a:bodyPr/>
          <a:lstStyle/>
          <a:p>
            <a:pPr marL="0" indent="0">
              <a:buNone/>
            </a:pPr>
            <a:endParaRPr lang="en-CA" sz="2400" dirty="0"/>
          </a:p>
          <a:p>
            <a:pPr lvl="1">
              <a:buFont typeface="Arial" panose="020B0604020202020204" pitchFamily="34" charset="0"/>
              <a:buChar char="‒"/>
            </a:pPr>
            <a:r>
              <a:rPr lang="zh-CN" altLang="en-CA" sz="2400" dirty="0"/>
              <a:t>随着时间的推移，镜片的尺寸变为总直径</a:t>
            </a:r>
            <a:r>
              <a:rPr lang="zh-CN" altLang="en-CA" sz="2400" dirty="0"/>
              <a:t>较小</a:t>
            </a:r>
            <a:r>
              <a:rPr lang="zh-CN" altLang="en-CA" sz="2400" dirty="0"/>
              <a:t>的</a:t>
            </a:r>
            <a:r>
              <a:rPr lang="en-US" altLang="zh-CN" sz="2400" dirty="0"/>
              <a:t>RGP</a:t>
            </a:r>
          </a:p>
          <a:p>
            <a:r>
              <a:rPr lang="zh-CN" altLang="en-CA" sz="2400" dirty="0" smtClean="0"/>
              <a:t>早期</a:t>
            </a:r>
            <a:r>
              <a:rPr lang="zh-CN" altLang="en-CA" sz="2400" dirty="0"/>
              <a:t>，大</a:t>
            </a:r>
            <a:r>
              <a:rPr lang="zh-CN" altLang="en-US" sz="2400" dirty="0"/>
              <a:t>直径镜片的局限性包括</a:t>
            </a:r>
            <a:r>
              <a:rPr lang="en-CA" sz="2400" dirty="0"/>
              <a:t>:</a:t>
            </a:r>
          </a:p>
          <a:p>
            <a:pPr lvl="1">
              <a:buFont typeface="Arial" panose="020B0604020202020204" pitchFamily="34" charset="0"/>
              <a:buChar char="‒"/>
            </a:pPr>
            <a:r>
              <a:rPr lang="zh-CN" altLang="en-CA" sz="2400" dirty="0"/>
              <a:t>早期的接触镜材料氧通透性</a:t>
            </a:r>
            <a:r>
              <a:rPr lang="en-CA" sz="2400" dirty="0">
                <a:sym typeface="+mn-ea"/>
              </a:rPr>
              <a:t> (</a:t>
            </a:r>
            <a:r>
              <a:rPr lang="en-CA" sz="2400" dirty="0" err="1">
                <a:sym typeface="+mn-ea"/>
              </a:rPr>
              <a:t>Dk</a:t>
            </a:r>
            <a:r>
              <a:rPr lang="en-CA" sz="2400" dirty="0">
                <a:sym typeface="+mn-ea"/>
              </a:rPr>
              <a:t>)</a:t>
            </a:r>
            <a:r>
              <a:rPr lang="zh-CN" altLang="en-CA" sz="2400" dirty="0"/>
              <a:t>较低</a:t>
            </a:r>
            <a:r>
              <a:rPr lang="en-CA" sz="2400" dirty="0"/>
              <a:t> &amp; </a:t>
            </a:r>
            <a:r>
              <a:rPr lang="en-CA" sz="2400" dirty="0">
                <a:sym typeface="Symbol" panose="05050102010706020507"/>
              </a:rPr>
              <a:t></a:t>
            </a:r>
            <a:r>
              <a:rPr lang="zh-CN" altLang="en-US" sz="2400" dirty="0">
                <a:sym typeface="Symbol" panose="05050102010706020507"/>
              </a:rPr>
              <a:t>角膜</a:t>
            </a:r>
            <a:r>
              <a:rPr lang="zh-CN" altLang="en-US" sz="2400" dirty="0">
                <a:sym typeface="Symbol" panose="05050102010706020507"/>
              </a:rPr>
              <a:t>生理特性变</a:t>
            </a:r>
            <a:r>
              <a:rPr lang="zh-CN" altLang="en-US" sz="2400" dirty="0">
                <a:sym typeface="Symbol" panose="05050102010706020507"/>
              </a:rPr>
              <a:t>差</a:t>
            </a:r>
            <a:endParaRPr lang="en-CA" sz="2400" dirty="0">
              <a:sym typeface="Symbol" panose="05050102010706020507"/>
            </a:endParaRPr>
          </a:p>
          <a:p>
            <a:pPr lvl="1">
              <a:buFont typeface="Arial" panose="020B0604020202020204" pitchFamily="34" charset="0"/>
              <a:buChar char="‒"/>
            </a:pPr>
            <a:r>
              <a:rPr lang="zh-CN" altLang="en-CA" sz="2400" dirty="0"/>
              <a:t>对角膜、角膜缘、巩膜等眼前节形态的了解不足</a:t>
            </a:r>
            <a:endParaRPr lang="en-CA" sz="2400" dirty="0"/>
          </a:p>
          <a:p>
            <a:pPr lvl="1">
              <a:buFont typeface="Arial" panose="020B0604020202020204" pitchFamily="34" charset="0"/>
              <a:buChar char="‒"/>
            </a:pPr>
            <a:r>
              <a:rPr lang="zh-CN" altLang="en-CA" sz="2400" dirty="0"/>
              <a:t>制造的困难</a:t>
            </a:r>
            <a:r>
              <a:rPr lang="zh-CN" altLang="en-CA" sz="2400" dirty="0"/>
              <a:t>，</a:t>
            </a:r>
            <a:r>
              <a:rPr lang="zh-CN" altLang="en-US" sz="2400" dirty="0"/>
              <a:t>手工</a:t>
            </a:r>
            <a:r>
              <a:rPr lang="zh-CN" altLang="en-US" sz="2400" dirty="0"/>
              <a:t>制作及塑模过程中造成的配适问题以及重复生产的相关</a:t>
            </a:r>
            <a:r>
              <a:rPr lang="zh-CN" altLang="en-US" sz="2400" dirty="0"/>
              <a:t>问题</a:t>
            </a:r>
            <a:endParaRPr lang="en-CA" sz="2400" dirty="0"/>
          </a:p>
        </p:txBody>
      </p:sp>
      <p:pic>
        <p:nvPicPr>
          <p:cNvPr id="19458" name="Picture 2" descr="C:\Users\pc-hp\Desktop\EDIT\Picture21.jpg"/>
          <p:cNvPicPr>
            <a:picLocks noChangeAspect="1" noChangeArrowheads="1"/>
          </p:cNvPicPr>
          <p:nvPr/>
        </p:nvPicPr>
        <p:blipFill>
          <a:blip r:embed="rId3" cstate="print"/>
          <a:srcRect/>
          <a:stretch>
            <a:fillRect/>
          </a:stretch>
        </p:blipFill>
        <p:spPr bwMode="auto">
          <a:xfrm>
            <a:off x="2104373" y="4530101"/>
            <a:ext cx="4900612" cy="1195387"/>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r>
              <a:rPr lang="en-GB" dirty="0"/>
              <a:t>: </a:t>
            </a:r>
            <a:r>
              <a:rPr lang="zh-CN" altLang="en-GB" dirty="0">
                <a:solidFill>
                  <a:srgbClr val="FFFF00"/>
                </a:solidFill>
              </a:rPr>
              <a:t>角膜接触镜</a:t>
            </a:r>
          </a:p>
        </p:txBody>
      </p:sp>
      <p:sp>
        <p:nvSpPr>
          <p:cNvPr id="2" name="Content Placeholder 1"/>
          <p:cNvSpPr>
            <a:spLocks noGrp="1"/>
          </p:cNvSpPr>
          <p:nvPr>
            <p:ph idx="1"/>
          </p:nvPr>
        </p:nvSpPr>
        <p:spPr>
          <a:xfrm>
            <a:off x="819150" y="1028700"/>
            <a:ext cx="8172450" cy="5135563"/>
          </a:xfrm>
        </p:spPr>
        <p:txBody>
          <a:bodyPr/>
          <a:lstStyle/>
          <a:p>
            <a:r>
              <a:rPr lang="en-CA" sz="2400" dirty="0"/>
              <a:t>Dennis C. England – 1946 (</a:t>
            </a:r>
            <a:r>
              <a:rPr lang="en-CA" sz="2400" dirty="0">
                <a:sym typeface="+mn-ea"/>
              </a:rPr>
              <a:t>赞斯维尔</a:t>
            </a:r>
            <a:r>
              <a:rPr lang="zh-CN" altLang="en-CA" sz="2400" dirty="0">
                <a:sym typeface="+mn-ea"/>
              </a:rPr>
              <a:t>，</a:t>
            </a:r>
            <a:r>
              <a:rPr lang="en-CA" sz="2400" dirty="0">
                <a:sym typeface="+mn-ea"/>
              </a:rPr>
              <a:t>美国俄亥俄州</a:t>
            </a:r>
            <a:r>
              <a:rPr lang="en-CA" sz="2400" dirty="0"/>
              <a:t>)</a:t>
            </a:r>
          </a:p>
          <a:p>
            <a:pPr lvl="1">
              <a:buFont typeface="Arial" panose="020B0604020202020204" pitchFamily="34" charset="0"/>
              <a:buChar char="‒"/>
            </a:pPr>
            <a:r>
              <a:rPr lang="zh-CN" altLang="en-CA" sz="2000" dirty="0"/>
              <a:t>设计和制造了第一片角膜接触镜</a:t>
            </a:r>
            <a:r>
              <a:rPr lang="en-CA" sz="2000" dirty="0"/>
              <a:t> (</a:t>
            </a:r>
            <a:r>
              <a:rPr lang="zh-CN" altLang="en-CA" sz="2000" dirty="0"/>
              <a:t>采用</a:t>
            </a:r>
            <a:r>
              <a:rPr lang="en-CA" sz="2000" dirty="0" err="1"/>
              <a:t>PMMA</a:t>
            </a:r>
            <a:r>
              <a:rPr lang="zh-CN" altLang="en-CA" sz="2000" dirty="0" err="1"/>
              <a:t>材料</a:t>
            </a:r>
            <a:r>
              <a:rPr lang="en-CA" sz="2000" dirty="0"/>
              <a:t>).  1945年申请美国专利，但被拒绝，因为</a:t>
            </a:r>
          </a:p>
          <a:p>
            <a:pPr marL="457200" lvl="1" indent="0">
              <a:buFont typeface="Arial" panose="020B0604020202020204" pitchFamily="34" charset="0"/>
              <a:buNone/>
            </a:pPr>
            <a:r>
              <a:rPr lang="en-CA" dirty="0"/>
              <a:t>        </a:t>
            </a:r>
            <a:r>
              <a:rPr lang="en-US" altLang="en-CA" dirty="0"/>
              <a:t>- </a:t>
            </a:r>
            <a:r>
              <a:rPr lang="en-CA" dirty="0"/>
              <a:t>大多数的眼睛</a:t>
            </a:r>
            <a:r>
              <a:rPr lang="zh-CN" altLang="en-CA" dirty="0"/>
              <a:t>有</a:t>
            </a:r>
            <a:r>
              <a:rPr lang="en-CA" dirty="0"/>
              <a:t>不规则散光，没有角膜</a:t>
            </a:r>
            <a:r>
              <a:rPr lang="zh-CN" altLang="en-CA" dirty="0"/>
              <a:t>曲率计</a:t>
            </a:r>
            <a:r>
              <a:rPr lang="en-CA" dirty="0"/>
              <a:t>读数</a:t>
            </a:r>
          </a:p>
          <a:p>
            <a:pPr marL="457200" lvl="1" indent="0">
              <a:buFont typeface="Arial" panose="020B0604020202020204" pitchFamily="34" charset="0"/>
              <a:buNone/>
            </a:pPr>
            <a:r>
              <a:rPr lang="en-CA" dirty="0"/>
              <a:t>        </a:t>
            </a:r>
            <a:r>
              <a:rPr lang="en-US" altLang="en-CA" dirty="0"/>
              <a:t>- 尤金·卡尔特(Eugene Kalt)在1887年就描述过这种</a:t>
            </a:r>
            <a:r>
              <a:rPr lang="zh-CN" altLang="en-US" dirty="0"/>
              <a:t>镜片</a:t>
            </a:r>
            <a:r>
              <a:rPr lang="en-CA" dirty="0"/>
              <a:t> (</a:t>
            </a:r>
            <a:r>
              <a:rPr lang="zh-CN" altLang="en-CA" dirty="0"/>
              <a:t>采用的玻璃</a:t>
            </a:r>
            <a:r>
              <a:rPr lang="en-CA" dirty="0"/>
              <a:t>).</a:t>
            </a:r>
          </a:p>
          <a:p>
            <a:pPr lvl="1">
              <a:buFont typeface="Arial" panose="020B0604020202020204" pitchFamily="34" charset="0"/>
              <a:buChar char="‒"/>
            </a:pPr>
            <a:r>
              <a:rPr lang="en-CA" dirty="0" err="1"/>
              <a:t>成立了</a:t>
            </a:r>
            <a:r>
              <a:rPr lang="en-CA" dirty="0" err="1"/>
              <a:t>DMV</a:t>
            </a:r>
            <a:r>
              <a:rPr lang="zh-CN" altLang="en-US" dirty="0"/>
              <a:t>接触镜</a:t>
            </a:r>
            <a:r>
              <a:rPr lang="en-CA" dirty="0" err="1"/>
              <a:t>公司</a:t>
            </a:r>
            <a:endParaRPr lang="en-CA" dirty="0"/>
          </a:p>
          <a:p>
            <a:pPr lvl="2">
              <a:buFont typeface="Arial" panose="020B0604020202020204" pitchFamily="34" charset="0"/>
              <a:buChar char="‒"/>
            </a:pPr>
            <a:r>
              <a:rPr lang="zh-CN" altLang="en-US" dirty="0"/>
              <a:t>接触镜</a:t>
            </a:r>
            <a:r>
              <a:rPr lang="zh-CN" altLang="en-CA" dirty="0"/>
              <a:t>配件</a:t>
            </a:r>
            <a:r>
              <a:rPr lang="zh-CN" altLang="en-CA" dirty="0"/>
              <a:t>的制造</a:t>
            </a:r>
            <a:endParaRPr lang="en-CA" dirty="0"/>
          </a:p>
          <a:p>
            <a:pPr lvl="2">
              <a:buFont typeface="Arial" panose="020B0604020202020204" pitchFamily="34" charset="0"/>
              <a:buChar char="‒"/>
            </a:pPr>
            <a:r>
              <a:rPr lang="en-US" altLang="zh-CN" dirty="0"/>
              <a:t>DMW</a:t>
            </a:r>
            <a:r>
              <a:rPr lang="zh-CN" altLang="en-US" dirty="0"/>
              <a:t>公司最著名的产品是接触镜摘戴吸</a:t>
            </a:r>
            <a:r>
              <a:rPr lang="zh-CN" altLang="en-US" dirty="0"/>
              <a:t>棒</a:t>
            </a:r>
            <a:endParaRPr lang="en-US" altLang="zh-CN" dirty="0"/>
          </a:p>
        </p:txBody>
      </p:sp>
      <p:pic>
        <p:nvPicPr>
          <p:cNvPr id="20482" name="Picture 2" descr="C:\Users\pc-hp\Desktop\EDIT\Picture22.jpg"/>
          <p:cNvPicPr>
            <a:picLocks noChangeAspect="1" noChangeArrowheads="1"/>
          </p:cNvPicPr>
          <p:nvPr/>
        </p:nvPicPr>
        <p:blipFill>
          <a:blip r:embed="rId3" cstate="print"/>
          <a:srcRect/>
          <a:stretch>
            <a:fillRect/>
          </a:stretch>
        </p:blipFill>
        <p:spPr bwMode="auto">
          <a:xfrm>
            <a:off x="4500562" y="4143380"/>
            <a:ext cx="3505200" cy="2036762"/>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r>
              <a:rPr lang="en-GB" dirty="0"/>
              <a:t>: </a:t>
            </a:r>
            <a:r>
              <a:rPr lang="zh-CN" altLang="en-GB" dirty="0">
                <a:solidFill>
                  <a:srgbClr val="FFFF00"/>
                </a:solidFill>
              </a:rPr>
              <a:t>角膜接触镜</a:t>
            </a:r>
          </a:p>
        </p:txBody>
      </p:sp>
      <p:sp>
        <p:nvSpPr>
          <p:cNvPr id="3" name="Content Placeholder 2"/>
          <p:cNvSpPr>
            <a:spLocks noGrp="1"/>
          </p:cNvSpPr>
          <p:nvPr>
            <p:ph idx="1"/>
          </p:nvPr>
        </p:nvSpPr>
        <p:spPr>
          <a:xfrm>
            <a:off x="819150" y="1028700"/>
            <a:ext cx="8248650" cy="5135563"/>
          </a:xfrm>
        </p:spPr>
        <p:txBody>
          <a:bodyPr/>
          <a:lstStyle/>
          <a:p>
            <a:r>
              <a:rPr lang="en-AU" sz="2400" dirty="0">
                <a:sym typeface="+mn-ea"/>
              </a:rPr>
              <a:t>凯文·图伊- 1948(美国加州贝弗利山)                 </a:t>
            </a:r>
            <a:endParaRPr lang="en-AU" sz="2400" dirty="0"/>
          </a:p>
          <a:p>
            <a:pPr lvl="1">
              <a:buFont typeface="Arial" panose="020B0604020202020204" pitchFamily="34" charset="0"/>
              <a:buChar char="‒"/>
            </a:pPr>
            <a:r>
              <a:rPr lang="zh-CN" altLang="en-AU" sz="2400" dirty="0"/>
              <a:t>获得了第一个塑料角膜接触镜的专利</a:t>
            </a:r>
            <a:r>
              <a:rPr lang="en-AU" sz="2400" dirty="0"/>
              <a:t> </a:t>
            </a:r>
          </a:p>
          <a:p>
            <a:pPr lvl="2">
              <a:buFont typeface="Arial" panose="020B0604020202020204" pitchFamily="34" charset="0"/>
              <a:buChar char="‒"/>
            </a:pPr>
            <a:r>
              <a:rPr lang="en-AU" sz="2400" dirty="0"/>
              <a:t>TD: 11.0 mm, </a:t>
            </a:r>
            <a:r>
              <a:rPr lang="en-AU" sz="2400" i="1" dirty="0" err="1"/>
              <a:t>t</a:t>
            </a:r>
            <a:r>
              <a:rPr lang="en-AU" sz="2400" baseline="-25000" dirty="0" err="1"/>
              <a:t>C</a:t>
            </a:r>
            <a:r>
              <a:rPr lang="en-AU" sz="2400" dirty="0"/>
              <a:t>: 0.4 mm</a:t>
            </a:r>
          </a:p>
          <a:p>
            <a:pPr lvl="2">
              <a:buFont typeface="Arial" panose="020B0604020202020204" pitchFamily="34" charset="0"/>
              <a:buChar char="‒"/>
            </a:pPr>
            <a:r>
              <a:rPr lang="zh-CN" altLang="en-AU" sz="2400" dirty="0" err="1"/>
              <a:t>基弧单一曲率设计，边缘圆弧</a:t>
            </a:r>
            <a:endParaRPr lang="en-AU" sz="2400" dirty="0"/>
          </a:p>
          <a:p>
            <a:pPr lvl="2">
              <a:buFont typeface="Arial" panose="020B0604020202020204" pitchFamily="34" charset="0"/>
              <a:buChar char="‒"/>
            </a:pPr>
            <a:r>
              <a:rPr lang="zh-CN" altLang="en-AU" sz="2400" dirty="0"/>
              <a:t>需要比平坦</a:t>
            </a:r>
            <a:r>
              <a:rPr lang="en-US" altLang="zh-CN" sz="2400" dirty="0"/>
              <a:t>K</a:t>
            </a:r>
            <a:r>
              <a:rPr lang="zh-CN" altLang="en-US" sz="2400" dirty="0"/>
              <a:t>值平坦</a:t>
            </a:r>
            <a:r>
              <a:rPr lang="en-AU" sz="2400" dirty="0"/>
              <a:t>1.50 D </a:t>
            </a:r>
          </a:p>
          <a:p>
            <a:pPr marL="0" indent="0">
              <a:buNone/>
            </a:pPr>
            <a:endParaRPr lang="en-GB" sz="2400" dirty="0"/>
          </a:p>
        </p:txBody>
      </p:sp>
      <p:pic>
        <p:nvPicPr>
          <p:cNvPr id="21506" name="Picture 2" descr="C:\Users\pc-hp\Desktop\EDIT\Picture23.jpg"/>
          <p:cNvPicPr>
            <a:picLocks noChangeAspect="1" noChangeArrowheads="1"/>
          </p:cNvPicPr>
          <p:nvPr/>
        </p:nvPicPr>
        <p:blipFill>
          <a:blip r:embed="rId2" cstate="print"/>
          <a:srcRect/>
          <a:stretch>
            <a:fillRect/>
          </a:stretch>
        </p:blipFill>
        <p:spPr bwMode="auto">
          <a:xfrm>
            <a:off x="3428992" y="3571876"/>
            <a:ext cx="2298700" cy="2773363"/>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3350" y="0"/>
            <a:ext cx="8839200" cy="685800"/>
          </a:xfrm>
        </p:spPr>
        <p:txBody>
          <a:bodyPr>
            <a:normAutofit/>
          </a:bodyPr>
          <a:lstStyle/>
          <a:p>
            <a:r>
              <a:rPr lang="zh-CN" altLang="en-GB" dirty="0"/>
              <a:t>巩膜镜的回归</a:t>
            </a:r>
          </a:p>
        </p:txBody>
      </p:sp>
      <p:sp>
        <p:nvSpPr>
          <p:cNvPr id="3" name="Content Placeholder 2"/>
          <p:cNvSpPr>
            <a:spLocks noGrp="1"/>
          </p:cNvSpPr>
          <p:nvPr>
            <p:ph idx="1"/>
          </p:nvPr>
        </p:nvSpPr>
        <p:spPr>
          <a:xfrm>
            <a:off x="107575" y="1035425"/>
            <a:ext cx="8839200" cy="5135563"/>
          </a:xfrm>
        </p:spPr>
        <p:txBody>
          <a:bodyPr/>
          <a:lstStyle/>
          <a:p>
            <a:r>
              <a:rPr lang="zh-CN" altLang="en-CA" sz="2400" dirty="0"/>
              <a:t>新的接触镜材料</a:t>
            </a:r>
            <a:r>
              <a:rPr lang="en-CA" sz="2400" dirty="0"/>
              <a:t>:</a:t>
            </a:r>
          </a:p>
          <a:p>
            <a:pPr lvl="1">
              <a:buFont typeface="Arial" panose="020B0604020202020204" pitchFamily="34" charset="0"/>
              <a:buChar char="‒"/>
            </a:pPr>
            <a:r>
              <a:rPr lang="zh-CN" altLang="en-CA" sz="2400" dirty="0"/>
              <a:t>更高的氧通透性</a:t>
            </a:r>
            <a:r>
              <a:rPr lang="en-CA" sz="2400" dirty="0"/>
              <a:t> (</a:t>
            </a:r>
            <a:r>
              <a:rPr lang="en-CA" sz="2400" dirty="0" err="1"/>
              <a:t>Dk</a:t>
            </a:r>
            <a:r>
              <a:rPr lang="en-CA" sz="2400" dirty="0"/>
              <a:t>)</a:t>
            </a:r>
          </a:p>
          <a:p>
            <a:pPr lvl="2">
              <a:buFont typeface="Arial" panose="020B0604020202020204" pitchFamily="34" charset="0"/>
              <a:buChar char="‒"/>
            </a:pPr>
            <a:r>
              <a:rPr lang="zh-CN" altLang="en-CA" sz="2400" dirty="0"/>
              <a:t>不依赖镜片下的泪液交换</a:t>
            </a:r>
            <a:endParaRPr lang="en-CA" sz="2400" dirty="0"/>
          </a:p>
          <a:p>
            <a:pPr lvl="2">
              <a:buFont typeface="Arial" panose="020B0604020202020204" pitchFamily="34" charset="0"/>
              <a:buChar char="‒"/>
            </a:pPr>
            <a:r>
              <a:rPr lang="zh-CN" altLang="en-CA" sz="2400" dirty="0">
                <a:latin typeface="Arial" panose="020B0604020202020204"/>
                <a:cs typeface="Arial" panose="020B0604020202020204"/>
              </a:rPr>
              <a:t>因此角膜的生理特性更好</a:t>
            </a:r>
            <a:endParaRPr lang="en-CA" sz="2400" dirty="0"/>
          </a:p>
          <a:p>
            <a:r>
              <a:rPr lang="zh-CN" altLang="en-CA" sz="2400" dirty="0"/>
              <a:t>制造</a:t>
            </a:r>
            <a:r>
              <a:rPr lang="en-CA" sz="2400" dirty="0"/>
              <a:t>:</a:t>
            </a:r>
          </a:p>
          <a:p>
            <a:pPr lvl="1">
              <a:buFont typeface="Arial" panose="020B0604020202020204" pitchFamily="34" charset="0"/>
              <a:buChar char="‒"/>
            </a:pPr>
            <a:r>
              <a:rPr lang="zh-CN" altLang="en-CA" sz="2400" dirty="0"/>
              <a:t>车床加工的改进和自动化</a:t>
            </a:r>
            <a:endParaRPr lang="en-CA" sz="2400" dirty="0"/>
          </a:p>
          <a:p>
            <a:r>
              <a:rPr lang="zh-CN" altLang="en-CA" sz="2400" dirty="0">
                <a:latin typeface="Arial" panose="020B0604020202020204"/>
                <a:cs typeface="Arial" panose="020B0604020202020204"/>
              </a:rPr>
              <a:t>对眼睛形态了解的加深</a:t>
            </a:r>
            <a:r>
              <a:rPr lang="en-CA" sz="2400" dirty="0"/>
              <a:t>:</a:t>
            </a:r>
          </a:p>
          <a:p>
            <a:pPr lvl="1">
              <a:buFont typeface="Arial" panose="020B0604020202020204" pitchFamily="34" charset="0"/>
              <a:buChar char="‒"/>
            </a:pPr>
            <a:r>
              <a:rPr lang="zh-CN" altLang="en-CA" sz="2400" dirty="0"/>
              <a:t>地形图仪</a:t>
            </a:r>
            <a:endParaRPr lang="en-CA" sz="2400" dirty="0"/>
          </a:p>
          <a:p>
            <a:pPr lvl="1">
              <a:buFont typeface="Arial" panose="020B0604020202020204" pitchFamily="34" charset="0"/>
              <a:buChar char="‒"/>
            </a:pPr>
            <a:r>
              <a:rPr lang="zh-CN" altLang="en-CA" sz="2400" dirty="0"/>
              <a:t>眼前节图像</a:t>
            </a:r>
            <a:r>
              <a:rPr lang="en-CA" sz="2400" dirty="0"/>
              <a:t> (OCT)</a:t>
            </a:r>
          </a:p>
          <a:p>
            <a:endParaRPr lang="en-GB" dirty="0"/>
          </a:p>
        </p:txBody>
      </p:sp>
      <p:pic>
        <p:nvPicPr>
          <p:cNvPr id="22530" name="Picture 2" descr="C:\Users\pc-hp\Desktop\EDIT\Picture24.jpg"/>
          <p:cNvPicPr>
            <a:picLocks noChangeAspect="1" noChangeArrowheads="1"/>
          </p:cNvPicPr>
          <p:nvPr/>
        </p:nvPicPr>
        <p:blipFill>
          <a:blip r:embed="rId3" cstate="print"/>
          <a:srcRect/>
          <a:stretch>
            <a:fillRect/>
          </a:stretch>
        </p:blipFill>
        <p:spPr bwMode="auto">
          <a:xfrm>
            <a:off x="5929322" y="744528"/>
            <a:ext cx="2992438" cy="1255712"/>
          </a:xfrm>
          <a:prstGeom prst="rect">
            <a:avLst/>
          </a:prstGeom>
          <a:noFill/>
        </p:spPr>
      </p:pic>
      <p:pic>
        <p:nvPicPr>
          <p:cNvPr id="22531" name="Picture 3" descr="C:\Users\pc-hp\Desktop\EDIT\Picture25.jpg"/>
          <p:cNvPicPr>
            <a:picLocks noChangeAspect="1" noChangeArrowheads="1"/>
          </p:cNvPicPr>
          <p:nvPr/>
        </p:nvPicPr>
        <p:blipFill>
          <a:blip r:embed="rId4" cstate="print"/>
          <a:srcRect/>
          <a:stretch>
            <a:fillRect/>
          </a:stretch>
        </p:blipFill>
        <p:spPr bwMode="auto">
          <a:xfrm>
            <a:off x="6000760" y="3643314"/>
            <a:ext cx="2871787" cy="2554287"/>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6"/>
          <p:cNvSpPr>
            <a:spLocks noGrp="1"/>
          </p:cNvSpPr>
          <p:nvPr>
            <p:ph type="ctrTitle" idx="4294967295"/>
          </p:nvPr>
        </p:nvSpPr>
        <p:spPr>
          <a:xfrm>
            <a:off x="1388534" y="1674551"/>
            <a:ext cx="7687733" cy="335476"/>
          </a:xfrm>
        </p:spPr>
        <p:txBody>
          <a:bodyPr>
            <a:spAutoFit/>
          </a:bodyPr>
          <a:lstStyle/>
          <a:p>
            <a:pPr eaLnBrk="1" hangingPunct="1"/>
            <a:r>
              <a:rPr lang="zh-CN" altLang="en-US" sz="1580" b="1" dirty="0">
                <a:solidFill>
                  <a:schemeClr val="tx1"/>
                </a:solidFill>
                <a:sym typeface="+mn-ea"/>
              </a:rPr>
              <a:t>通过教育基金和实物捐赠，</a:t>
            </a:r>
            <a:r>
              <a:rPr lang="en-CA" altLang="en-US" sz="1580" b="1" dirty="0" err="1">
                <a:solidFill>
                  <a:schemeClr val="tx1"/>
                </a:solidFill>
              </a:rPr>
              <a:t>IACLE开发和提供隐形眼镜教育</a:t>
            </a:r>
            <a:endParaRPr lang="en-CA" altLang="en-US" sz="1580" b="1" dirty="0">
              <a:solidFill>
                <a:schemeClr val="tx1"/>
              </a:solidFill>
            </a:endParaRPr>
          </a:p>
        </p:txBody>
      </p:sp>
      <p:sp>
        <p:nvSpPr>
          <p:cNvPr id="16387" name="TextBox 1"/>
          <p:cNvSpPr txBox="1">
            <a:spLocks noChangeArrowheads="1"/>
          </p:cNvSpPr>
          <p:nvPr/>
        </p:nvSpPr>
        <p:spPr bwMode="auto">
          <a:xfrm>
            <a:off x="3601156" y="4481377"/>
            <a:ext cx="1361270" cy="11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22" b="1" dirty="0">
                <a:solidFill>
                  <a:srgbClr val="5C6F7B"/>
                </a:solidFill>
              </a:rPr>
              <a:t>CIBA Vision</a:t>
            </a:r>
            <a:br>
              <a:rPr lang="en-AU" altLang="en-US" sz="1422" b="1" dirty="0">
                <a:solidFill>
                  <a:srgbClr val="5C6F7B"/>
                </a:solidFill>
              </a:rPr>
            </a:br>
            <a:r>
              <a:rPr lang="en-AU" altLang="en-US" sz="1422" b="1" dirty="0">
                <a:solidFill>
                  <a:srgbClr val="5C6F7B"/>
                </a:solidFill>
              </a:rPr>
              <a:t>Bausch &amp; Lomb</a:t>
            </a:r>
          </a:p>
          <a:p>
            <a:pPr>
              <a:spcBef>
                <a:spcPct val="0"/>
              </a:spcBef>
              <a:buFontTx/>
              <a:buNone/>
            </a:pPr>
            <a:r>
              <a:rPr lang="en-AU" altLang="en-US" sz="1422" b="1" dirty="0">
                <a:solidFill>
                  <a:srgbClr val="5C6F7B"/>
                </a:solidFill>
              </a:rPr>
              <a:t>Allergan</a:t>
            </a:r>
          </a:p>
          <a:p>
            <a:pPr>
              <a:spcBef>
                <a:spcPct val="0"/>
              </a:spcBef>
              <a:buFontTx/>
              <a:buNone/>
            </a:pPr>
            <a:r>
              <a:rPr lang="en-AU" altLang="en-US" sz="1422" b="1" dirty="0">
                <a:solidFill>
                  <a:srgbClr val="5C6F7B"/>
                </a:solidFill>
              </a:rPr>
              <a:t>AMO</a:t>
            </a:r>
          </a:p>
          <a:p>
            <a:pPr>
              <a:spcBef>
                <a:spcPct val="0"/>
              </a:spcBef>
              <a:buFontTx/>
              <a:buNone/>
            </a:pPr>
            <a:r>
              <a:rPr lang="en-AU" altLang="en-US" sz="1422" b="1" dirty="0">
                <a:solidFill>
                  <a:srgbClr val="5C6F7B"/>
                </a:solidFill>
              </a:rPr>
              <a:t>Ocular Sciences</a:t>
            </a:r>
          </a:p>
        </p:txBody>
      </p:sp>
      <p:sp>
        <p:nvSpPr>
          <p:cNvPr id="16388" name="TextBox 3"/>
          <p:cNvSpPr txBox="1">
            <a:spLocks noChangeArrowheads="1"/>
          </p:cNvSpPr>
          <p:nvPr/>
        </p:nvSpPr>
        <p:spPr bwMode="auto">
          <a:xfrm>
            <a:off x="5987348" y="4481377"/>
            <a:ext cx="1915974" cy="11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22" b="1" dirty="0">
                <a:solidFill>
                  <a:srgbClr val="5C6F7B"/>
                </a:solidFill>
              </a:rPr>
              <a:t>Wesley Jessen</a:t>
            </a:r>
          </a:p>
          <a:p>
            <a:pPr>
              <a:spcBef>
                <a:spcPct val="0"/>
              </a:spcBef>
              <a:buFontTx/>
              <a:buNone/>
            </a:pPr>
            <a:r>
              <a:rPr lang="en-AU" altLang="en-US" sz="1422" b="1" dirty="0">
                <a:solidFill>
                  <a:srgbClr val="5C6F7B"/>
                </a:solidFill>
              </a:rPr>
              <a:t>Menicon</a:t>
            </a:r>
          </a:p>
          <a:p>
            <a:pPr>
              <a:spcBef>
                <a:spcPct val="0"/>
              </a:spcBef>
              <a:buFontTx/>
              <a:buNone/>
            </a:pPr>
            <a:r>
              <a:rPr lang="en-AU" altLang="en-US" sz="1422" b="1" dirty="0">
                <a:solidFill>
                  <a:srgbClr val="5C6F7B"/>
                </a:solidFill>
              </a:rPr>
              <a:t>Paragon</a:t>
            </a:r>
          </a:p>
          <a:p>
            <a:pPr>
              <a:spcBef>
                <a:spcPct val="0"/>
              </a:spcBef>
              <a:buFontTx/>
              <a:buNone/>
            </a:pPr>
            <a:r>
              <a:rPr lang="en-AU" altLang="en-US" sz="1422" b="1" dirty="0">
                <a:solidFill>
                  <a:srgbClr val="5C6F7B"/>
                </a:solidFill>
              </a:rPr>
              <a:t>Pilkington Barnes-Hind</a:t>
            </a:r>
          </a:p>
          <a:p>
            <a:pPr>
              <a:spcBef>
                <a:spcPct val="0"/>
              </a:spcBef>
              <a:buFontTx/>
              <a:buNone/>
            </a:pPr>
            <a:r>
              <a:rPr lang="en-AU" altLang="en-US" sz="1422" b="1" dirty="0">
                <a:solidFill>
                  <a:srgbClr val="5C6F7B"/>
                </a:solidFill>
              </a:rPr>
              <a:t>Aspect Vision Care</a:t>
            </a:r>
            <a:endParaRPr lang="en-GB" altLang="en-US" sz="1422" b="1" dirty="0">
              <a:solidFill>
                <a:srgbClr val="5C6F7B"/>
              </a:solidFill>
            </a:endParaRPr>
          </a:p>
        </p:txBody>
      </p:sp>
      <p:sp>
        <p:nvSpPr>
          <p:cNvPr id="16389" name="TextBox 1"/>
          <p:cNvSpPr txBox="1">
            <a:spLocks noChangeArrowheads="1"/>
          </p:cNvSpPr>
          <p:nvPr/>
        </p:nvSpPr>
        <p:spPr bwMode="auto">
          <a:xfrm>
            <a:off x="3081868" y="2318927"/>
            <a:ext cx="1098378"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铂金赞助商</a:t>
            </a:r>
            <a:endParaRPr lang="en-GB" altLang="en-US" sz="1422" b="1" i="1" dirty="0">
              <a:solidFill>
                <a:prstClr val="black"/>
              </a:solidFill>
              <a:latin typeface="Arial" panose="020B0604020202020204" pitchFamily="34" charset="0"/>
            </a:endParaRPr>
          </a:p>
        </p:txBody>
      </p:sp>
      <p:sp>
        <p:nvSpPr>
          <p:cNvPr id="16390" name="TextBox 5"/>
          <p:cNvSpPr txBox="1">
            <a:spLocks noChangeArrowheads="1"/>
          </p:cNvSpPr>
          <p:nvPr/>
        </p:nvSpPr>
        <p:spPr bwMode="auto">
          <a:xfrm>
            <a:off x="6097415" y="2318927"/>
            <a:ext cx="1098378"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白银赞助商</a:t>
            </a:r>
            <a:endParaRPr lang="en-GB" altLang="en-US" sz="1422" b="1" i="1" dirty="0">
              <a:solidFill>
                <a:prstClr val="black"/>
              </a:solidFill>
              <a:latin typeface="Arial" panose="020B0604020202020204" pitchFamily="34" charset="0"/>
            </a:endParaRPr>
          </a:p>
        </p:txBody>
      </p:sp>
      <p:sp>
        <p:nvSpPr>
          <p:cNvPr id="16391" name="TextBox 6"/>
          <p:cNvSpPr txBox="1">
            <a:spLocks noChangeArrowheads="1"/>
          </p:cNvSpPr>
          <p:nvPr/>
        </p:nvSpPr>
        <p:spPr bwMode="auto">
          <a:xfrm>
            <a:off x="5465236" y="3876794"/>
            <a:ext cx="915635"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捐赠资助</a:t>
            </a:r>
            <a:endParaRPr lang="en-GB" altLang="en-US" sz="1422" b="1" i="1" dirty="0">
              <a:solidFill>
                <a:prstClr val="black"/>
              </a:solidFill>
              <a:latin typeface="Arial" panose="020B0604020202020204" pitchFamily="34" charset="0"/>
            </a:endParaRPr>
          </a:p>
        </p:txBody>
      </p:sp>
    </p:spTree>
    <p:extLst>
      <p:ext uri="{BB962C8B-B14F-4D97-AF65-F5344CB8AC3E}">
        <p14:creationId xmlns:p14="http://schemas.microsoft.com/office/powerpoint/2010/main" val="23279131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a:t>
            </a:r>
            <a:r>
              <a:rPr lang="en-GB" dirty="0"/>
              <a:t>: </a:t>
            </a:r>
            <a:r>
              <a:rPr lang="zh-CN" altLang="en-GB" dirty="0">
                <a:solidFill>
                  <a:srgbClr val="FFFF00"/>
                </a:solidFill>
              </a:rPr>
              <a:t>现代先锋</a:t>
            </a:r>
          </a:p>
        </p:txBody>
      </p:sp>
      <p:sp>
        <p:nvSpPr>
          <p:cNvPr id="2" name="Content Placeholder 1"/>
          <p:cNvSpPr>
            <a:spLocks noGrp="1"/>
          </p:cNvSpPr>
          <p:nvPr>
            <p:ph idx="1"/>
          </p:nvPr>
        </p:nvSpPr>
        <p:spPr>
          <a:xfrm>
            <a:off x="107575" y="1026460"/>
            <a:ext cx="8839200" cy="5135563"/>
          </a:xfrm>
        </p:spPr>
        <p:txBody>
          <a:bodyPr/>
          <a:lstStyle/>
          <a:p>
            <a:r>
              <a:rPr lang="en-CA" sz="2400" dirty="0"/>
              <a:t>20世纪早期巩膜</a:t>
            </a:r>
            <a:r>
              <a:rPr lang="zh-CN" altLang="en-CA" sz="2400" dirty="0"/>
              <a:t>镜</a:t>
            </a:r>
            <a:r>
              <a:rPr lang="en-CA" sz="2400" dirty="0"/>
              <a:t>的设计和制造</a:t>
            </a:r>
            <a:r>
              <a:rPr lang="zh-CN" altLang="en-CA" sz="2400" dirty="0"/>
              <a:t>：</a:t>
            </a:r>
            <a:endParaRPr lang="en-CA" sz="2400" dirty="0"/>
          </a:p>
          <a:p>
            <a:pPr lvl="1">
              <a:buFont typeface="Arial" panose="020B0604020202020204" pitchFamily="34" charset="0"/>
              <a:buChar char="‒"/>
            </a:pPr>
            <a:r>
              <a:rPr lang="en-CA" sz="2400" dirty="0"/>
              <a:t>Don Ezekiel – 珀斯, </a:t>
            </a:r>
            <a:r>
              <a:rPr lang="zh-CN" altLang="en-CA" sz="2400" dirty="0"/>
              <a:t>澳大利亚</a:t>
            </a:r>
          </a:p>
          <a:p>
            <a:pPr lvl="1">
              <a:buFont typeface="Arial" panose="020B0604020202020204" pitchFamily="34" charset="0"/>
              <a:buChar char="‒"/>
            </a:pPr>
            <a:r>
              <a:rPr lang="en-CA" sz="2400" dirty="0"/>
              <a:t>Perry Rosenthal – </a:t>
            </a:r>
            <a:r>
              <a:rPr lang="zh-CN" altLang="en-CA" sz="2400" dirty="0"/>
              <a:t>波士顿</a:t>
            </a:r>
            <a:r>
              <a:rPr lang="en-CA" sz="2400" dirty="0"/>
              <a:t>, </a:t>
            </a:r>
            <a:r>
              <a:rPr lang="zh-CN" altLang="en-CA" sz="2400" dirty="0"/>
              <a:t>美国</a:t>
            </a:r>
            <a:endParaRPr lang="en-CA" sz="2400" dirty="0"/>
          </a:p>
          <a:p>
            <a:pPr lvl="1">
              <a:buFont typeface="Arial" panose="020B0604020202020204" pitchFamily="34" charset="0"/>
              <a:buChar char="‒"/>
            </a:pPr>
            <a:r>
              <a:rPr lang="en-CA" sz="2400" dirty="0" err="1"/>
              <a:t>Rients</a:t>
            </a:r>
            <a:r>
              <a:rPr lang="en-CA" sz="2400" dirty="0"/>
              <a:t> &amp; Esther-Simone </a:t>
            </a:r>
            <a:r>
              <a:rPr lang="en-CA" sz="2400" dirty="0" err="1"/>
              <a:t>Visser</a:t>
            </a:r>
            <a:r>
              <a:rPr lang="en-CA" sz="2400" dirty="0"/>
              <a:t> – </a:t>
            </a:r>
            <a:r>
              <a:rPr lang="en-CA" sz="2400" dirty="0">
                <a:sym typeface="+mn-ea"/>
              </a:rPr>
              <a:t>奈梅亨</a:t>
            </a:r>
            <a:r>
              <a:rPr lang="en-CA" sz="2400" dirty="0"/>
              <a:t>, </a:t>
            </a:r>
            <a:r>
              <a:rPr lang="zh-CN" altLang="en-CA" sz="2400" dirty="0"/>
              <a:t>荷兰</a:t>
            </a:r>
            <a:endParaRPr lang="en-CA" sz="2400" dirty="0"/>
          </a:p>
          <a:p>
            <a:pPr lvl="2">
              <a:buFont typeface="Arial" panose="020B0604020202020204" pitchFamily="34" charset="0"/>
              <a:buChar char="‒"/>
            </a:pPr>
            <a:r>
              <a:rPr lang="zh-CN" altLang="en-CA" sz="2400" dirty="0"/>
              <a:t>早期的研究包括巩膜镜和环曲面巩膜镜</a:t>
            </a:r>
            <a:endParaRPr lang="en-CA" sz="2400" dirty="0"/>
          </a:p>
          <a:p>
            <a:pPr lvl="1">
              <a:buFont typeface="Arial" panose="020B0604020202020204" pitchFamily="34" charset="0"/>
              <a:buChar char="‒"/>
            </a:pPr>
            <a:r>
              <a:rPr lang="en-CA" sz="2400" dirty="0"/>
              <a:t>Rob </a:t>
            </a:r>
            <a:r>
              <a:rPr lang="en-CA" sz="2400" dirty="0" err="1"/>
              <a:t>Breece</a:t>
            </a:r>
            <a:r>
              <a:rPr lang="en-CA" sz="2400" dirty="0"/>
              <a:t> – 弗吉尼亚州，美国</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现代巩膜镜</a:t>
            </a:r>
          </a:p>
        </p:txBody>
      </p:sp>
      <p:pic>
        <p:nvPicPr>
          <p:cNvPr id="23554" name="Picture 2" descr="C:\Users\pc-hp\Desktop\EDIT\Picture26.jpg"/>
          <p:cNvPicPr>
            <a:picLocks noChangeAspect="1" noChangeArrowheads="1"/>
          </p:cNvPicPr>
          <p:nvPr/>
        </p:nvPicPr>
        <p:blipFill>
          <a:blip r:embed="rId2" cstate="print"/>
          <a:srcRect/>
          <a:stretch>
            <a:fillRect/>
          </a:stretch>
        </p:blipFill>
        <p:spPr bwMode="auto">
          <a:xfrm>
            <a:off x="1571604" y="1214422"/>
            <a:ext cx="6088062" cy="4589463"/>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材料</a:t>
            </a:r>
            <a:r>
              <a:rPr lang="en-GB" dirty="0"/>
              <a:t>: </a:t>
            </a:r>
            <a:r>
              <a:rPr lang="zh-CN" altLang="en-GB" dirty="0">
                <a:solidFill>
                  <a:srgbClr val="FFFF00"/>
                </a:solidFill>
              </a:rPr>
              <a:t>透气性材料</a:t>
            </a:r>
          </a:p>
        </p:txBody>
      </p:sp>
      <p:sp>
        <p:nvSpPr>
          <p:cNvPr id="2" name="Content Placeholder 1"/>
          <p:cNvSpPr>
            <a:spLocks noGrp="1"/>
          </p:cNvSpPr>
          <p:nvPr>
            <p:ph idx="1"/>
          </p:nvPr>
        </p:nvSpPr>
        <p:spPr>
          <a:xfrm>
            <a:off x="819150" y="1019175"/>
            <a:ext cx="8839200" cy="5135563"/>
          </a:xfrm>
        </p:spPr>
        <p:txBody>
          <a:bodyPr/>
          <a:lstStyle/>
          <a:p>
            <a:r>
              <a:rPr lang="zh-CN" altLang="en-CA" sz="2400" b="1" dirty="0"/>
              <a:t>高</a:t>
            </a:r>
            <a:r>
              <a:rPr lang="zh-CN" altLang="en-US" sz="2400" b="1" dirty="0"/>
              <a:t>氧传导性（</a:t>
            </a:r>
            <a:r>
              <a:rPr lang="en-CA" altLang="zh-CN" sz="2400" b="1" dirty="0"/>
              <a:t>Dk</a:t>
            </a:r>
            <a:r>
              <a:rPr lang="zh-CN" altLang="en-US" sz="2400" b="1" dirty="0"/>
              <a:t>）</a:t>
            </a:r>
            <a:r>
              <a:rPr lang="zh-CN" altLang="en-CA" sz="2400" b="1" dirty="0"/>
              <a:t>材料</a:t>
            </a:r>
            <a:endParaRPr lang="en-CA" sz="2400" b="1" dirty="0"/>
          </a:p>
          <a:p>
            <a:pPr lvl="1">
              <a:buFont typeface="Arial" panose="020B0604020202020204" pitchFamily="34" charset="0"/>
              <a:buChar char="‒"/>
            </a:pPr>
            <a:r>
              <a:rPr lang="en-CA" sz="2400" b="1" dirty="0" err="1"/>
              <a:t>Menicon</a:t>
            </a:r>
            <a:r>
              <a:rPr lang="en-CA" sz="2400" b="1" dirty="0"/>
              <a:t> Z					</a:t>
            </a:r>
            <a:r>
              <a:rPr lang="en-CA" sz="2400" b="1" dirty="0" err="1"/>
              <a:t>Dk</a:t>
            </a:r>
            <a:r>
              <a:rPr lang="en-CA" sz="2400" b="1" dirty="0"/>
              <a:t> = 163</a:t>
            </a:r>
          </a:p>
          <a:p>
            <a:pPr lvl="1">
              <a:buFont typeface="Arial" panose="020B0604020202020204" pitchFamily="34" charset="0"/>
              <a:buChar char="‒"/>
            </a:pPr>
            <a:r>
              <a:rPr lang="en-CA" sz="2400" b="1" dirty="0"/>
              <a:t>Bausch + Lomb, Boston XO		</a:t>
            </a:r>
            <a:r>
              <a:rPr lang="en-CA" sz="2400" b="1" dirty="0" err="1"/>
              <a:t>Dk</a:t>
            </a:r>
            <a:r>
              <a:rPr lang="en-CA" sz="2400" b="1" dirty="0"/>
              <a:t> = 100</a:t>
            </a:r>
          </a:p>
          <a:p>
            <a:pPr lvl="1">
              <a:buFont typeface="Arial" panose="020B0604020202020204" pitchFamily="34" charset="0"/>
              <a:buChar char="‒"/>
            </a:pPr>
            <a:r>
              <a:rPr lang="en-CA" sz="2400" b="1" dirty="0"/>
              <a:t>Bausch + Lomb, Boston XO2		</a:t>
            </a:r>
            <a:r>
              <a:rPr lang="en-CA" sz="2400" b="1" dirty="0" err="1"/>
              <a:t>Dk</a:t>
            </a:r>
            <a:r>
              <a:rPr lang="en-CA" sz="2400" b="1" dirty="0"/>
              <a:t> = 141</a:t>
            </a:r>
          </a:p>
          <a:p>
            <a:pPr lvl="1">
              <a:buFont typeface="Arial" panose="020B0604020202020204" pitchFamily="34" charset="0"/>
              <a:buChar char="‒"/>
            </a:pPr>
            <a:r>
              <a:rPr lang="en-CA" sz="2400" b="1" dirty="0" err="1"/>
              <a:t>Contamac</a:t>
            </a:r>
            <a:r>
              <a:rPr lang="en-CA" sz="2400" b="1" dirty="0"/>
              <a:t>, Optimum Extra			</a:t>
            </a:r>
            <a:r>
              <a:rPr lang="en-CA" sz="2400" b="1" dirty="0" err="1"/>
              <a:t>Dk</a:t>
            </a:r>
            <a:r>
              <a:rPr lang="en-CA" sz="2400" b="1" dirty="0"/>
              <a:t> = 100</a:t>
            </a:r>
          </a:p>
          <a:p>
            <a:pPr lvl="1">
              <a:buFont typeface="Arial" panose="020B0604020202020204" pitchFamily="34" charset="0"/>
              <a:buChar char="‒"/>
            </a:pPr>
            <a:r>
              <a:rPr lang="en-CA" sz="2400" b="1" dirty="0" err="1"/>
              <a:t>Contamac</a:t>
            </a:r>
            <a:r>
              <a:rPr lang="en-CA" sz="2400" b="1" dirty="0"/>
              <a:t>, Optimum Extreme		</a:t>
            </a:r>
            <a:r>
              <a:rPr lang="en-CA" sz="2400" b="1" dirty="0" err="1"/>
              <a:t>Dk</a:t>
            </a:r>
            <a:r>
              <a:rPr lang="en-CA" sz="2400" b="1" dirty="0"/>
              <a:t> = 125</a:t>
            </a:r>
          </a:p>
          <a:p>
            <a:pPr lvl="1">
              <a:buFont typeface="Arial" panose="020B0604020202020204" pitchFamily="34" charset="0"/>
              <a:buChar char="‒"/>
            </a:pPr>
            <a:r>
              <a:rPr lang="en-CA" sz="2400" b="1" dirty="0" err="1"/>
              <a:t>Lagado</a:t>
            </a:r>
            <a:r>
              <a:rPr lang="en-CA" sz="2400" b="1" dirty="0"/>
              <a:t>, Tyro 97				</a:t>
            </a:r>
            <a:r>
              <a:rPr lang="en-CA" sz="2400" b="1" dirty="0" err="1"/>
              <a:t>Dk</a:t>
            </a:r>
            <a:r>
              <a:rPr lang="en-CA" sz="2400" b="1" dirty="0"/>
              <a:t> = 97</a:t>
            </a:r>
          </a:p>
          <a:p>
            <a:pPr lvl="1">
              <a:buFont typeface="Arial" panose="020B0604020202020204" pitchFamily="34" charset="0"/>
              <a:buChar char="‒"/>
            </a:pPr>
            <a:r>
              <a:rPr lang="en-CA" sz="2400" b="1" dirty="0"/>
              <a:t>Paragon, HDS 100				</a:t>
            </a:r>
            <a:r>
              <a:rPr lang="en-CA" sz="2400" b="1" dirty="0" err="1"/>
              <a:t>Dk</a:t>
            </a:r>
            <a:r>
              <a:rPr lang="en-CA" sz="2400" b="1" dirty="0"/>
              <a:t> = 100</a:t>
            </a:r>
          </a:p>
        </p:txBody>
      </p:sp>
      <p:pic>
        <p:nvPicPr>
          <p:cNvPr id="24578" name="Picture 2" descr="C:\Users\pc-hp\Desktop\EDIT\Picture27.jpg"/>
          <p:cNvPicPr>
            <a:picLocks noChangeAspect="1" noChangeArrowheads="1"/>
          </p:cNvPicPr>
          <p:nvPr/>
        </p:nvPicPr>
        <p:blipFill>
          <a:blip r:embed="rId2" cstate="print"/>
          <a:srcRect/>
          <a:stretch>
            <a:fillRect/>
          </a:stretch>
        </p:blipFill>
        <p:spPr bwMode="auto">
          <a:xfrm>
            <a:off x="1357290" y="4500570"/>
            <a:ext cx="7000924" cy="168275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根据</a:t>
            </a:r>
            <a:r>
              <a:rPr lang="en-US" altLang="zh-CN" dirty="0"/>
              <a:t>TD</a:t>
            </a:r>
            <a:r>
              <a:rPr lang="zh-CN" altLang="en-US" dirty="0"/>
              <a:t>的镜片分类</a:t>
            </a:r>
          </a:p>
        </p:txBody>
      </p:sp>
      <p:graphicFrame>
        <p:nvGraphicFramePr>
          <p:cNvPr id="3" name="表格 4"/>
          <p:cNvGraphicFramePr>
            <a:graphicFrameLocks noGrp="1"/>
          </p:cNvGraphicFramePr>
          <p:nvPr/>
        </p:nvGraphicFramePr>
        <p:xfrm>
          <a:off x="1507066" y="1340768"/>
          <a:ext cx="6096000" cy="47599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zh-CN" altLang="en-US" dirty="0"/>
                        <a:t>镜片类型</a:t>
                      </a:r>
                    </a:p>
                  </a:txBody>
                  <a:tcPr/>
                </a:tc>
                <a:tc>
                  <a:txBody>
                    <a:bodyPr/>
                    <a:lstStyle/>
                    <a:p>
                      <a:r>
                        <a:rPr lang="zh-CN" altLang="en-US" dirty="0"/>
                        <a:t>镜片直径</a:t>
                      </a:r>
                    </a:p>
                  </a:txBody>
                  <a:tcPr/>
                </a:tc>
                <a:tc>
                  <a:txBody>
                    <a:bodyPr/>
                    <a:lstStyle/>
                    <a:p>
                      <a:r>
                        <a:rPr lang="zh-CN" altLang="en-US" dirty="0"/>
                        <a:t>镜片承重</a:t>
                      </a:r>
                    </a:p>
                  </a:txBody>
                  <a:tcPr/>
                </a:tc>
                <a:extLst>
                  <a:ext uri="{0D108BD9-81ED-4DB2-BD59-A6C34878D82A}">
                    <a16:rowId xmlns:a16="http://schemas.microsoft.com/office/drawing/2014/main" val="10000"/>
                  </a:ext>
                </a:extLst>
              </a:tr>
              <a:tr h="370840">
                <a:tc>
                  <a:txBody>
                    <a:bodyPr/>
                    <a:lstStyle/>
                    <a:p>
                      <a:r>
                        <a:rPr lang="zh-CN" altLang="en-US" dirty="0"/>
                        <a:t>角膜接触镜</a:t>
                      </a:r>
                      <a:endParaRPr lang="en-US" altLang="zh-CN" dirty="0"/>
                    </a:p>
                    <a:p>
                      <a:endParaRPr lang="en-US" altLang="zh-CN" dirty="0"/>
                    </a:p>
                    <a:p>
                      <a:endParaRPr lang="en-US" altLang="zh-CN" dirty="0"/>
                    </a:p>
                    <a:p>
                      <a:endParaRPr lang="en-US" altLang="zh-CN" dirty="0"/>
                    </a:p>
                    <a:p>
                      <a:endParaRPr lang="zh-CN" altLang="en-US" dirty="0"/>
                    </a:p>
                  </a:txBody>
                  <a:tcPr/>
                </a:tc>
                <a:tc>
                  <a:txBody>
                    <a:bodyPr/>
                    <a:lstStyle/>
                    <a:p>
                      <a:r>
                        <a:rPr lang="en-US" altLang="zh-CN" dirty="0"/>
                        <a:t>8.0mm – 12.5mm</a:t>
                      </a:r>
                      <a:endParaRPr lang="zh-CN" altLang="en-US" dirty="0"/>
                    </a:p>
                  </a:txBody>
                  <a:tcPr/>
                </a:tc>
                <a:tc>
                  <a:txBody>
                    <a:bodyPr/>
                    <a:lstStyle/>
                    <a:p>
                      <a:r>
                        <a:rPr lang="zh-CN" altLang="en-US" dirty="0"/>
                        <a:t>整片镜片承重在角膜上</a:t>
                      </a:r>
                    </a:p>
                  </a:txBody>
                  <a:tcPr/>
                </a:tc>
                <a:extLst>
                  <a:ext uri="{0D108BD9-81ED-4DB2-BD59-A6C34878D82A}">
                    <a16:rowId xmlns:a16="http://schemas.microsoft.com/office/drawing/2014/main" val="10001"/>
                  </a:ext>
                </a:extLst>
              </a:tr>
              <a:tr h="370840">
                <a:tc>
                  <a:txBody>
                    <a:bodyPr/>
                    <a:lstStyle/>
                    <a:p>
                      <a:r>
                        <a:rPr lang="zh-CN" altLang="en-US" dirty="0"/>
                        <a:t>角巩膜接触镜</a:t>
                      </a:r>
                      <a:endParaRPr lang="en-US" altLang="zh-CN" dirty="0"/>
                    </a:p>
                    <a:p>
                      <a:endParaRPr lang="en-US" altLang="zh-CN" dirty="0"/>
                    </a:p>
                    <a:p>
                      <a:endParaRPr lang="en-US" altLang="zh-CN" dirty="0"/>
                    </a:p>
                    <a:p>
                      <a:endParaRPr lang="en-US" altLang="zh-CN" dirty="0"/>
                    </a:p>
                    <a:p>
                      <a:endParaRPr lang="zh-CN" altLang="en-US" dirty="0"/>
                    </a:p>
                  </a:txBody>
                  <a:tcPr/>
                </a:tc>
                <a:tc>
                  <a:txBody>
                    <a:bodyPr/>
                    <a:lstStyle/>
                    <a:p>
                      <a:r>
                        <a:rPr lang="en-US" altLang="zh-CN" dirty="0"/>
                        <a:t>12.6mm – 15.0mm</a:t>
                      </a:r>
                      <a:endParaRPr lang="zh-CN" altLang="en-US" dirty="0"/>
                    </a:p>
                  </a:txBody>
                  <a:tcPr/>
                </a:tc>
                <a:tc>
                  <a:txBody>
                    <a:bodyPr/>
                    <a:lstStyle/>
                    <a:p>
                      <a:r>
                        <a:rPr lang="zh-CN" altLang="en-US" dirty="0"/>
                        <a:t>镜片承重分布在角膜和巩膜上</a:t>
                      </a:r>
                    </a:p>
                  </a:txBody>
                  <a:tcPr/>
                </a:tc>
                <a:extLst>
                  <a:ext uri="{0D108BD9-81ED-4DB2-BD59-A6C34878D82A}">
                    <a16:rowId xmlns:a16="http://schemas.microsoft.com/office/drawing/2014/main" val="10002"/>
                  </a:ext>
                </a:extLst>
              </a:tr>
              <a:tr h="370840">
                <a:tc>
                  <a:txBody>
                    <a:bodyPr/>
                    <a:lstStyle/>
                    <a:p>
                      <a:r>
                        <a:rPr lang="zh-CN" altLang="en-US" dirty="0"/>
                        <a:t>巩膜接触镜</a:t>
                      </a:r>
                    </a:p>
                  </a:txBody>
                  <a:tcPr/>
                </a:tc>
                <a:tc>
                  <a:txBody>
                    <a:bodyPr/>
                    <a:lstStyle/>
                    <a:p>
                      <a:r>
                        <a:rPr lang="en-US" altLang="zh-CN" dirty="0"/>
                        <a:t>15.0mm – 25.0mm</a:t>
                      </a:r>
                    </a:p>
                    <a:p>
                      <a:r>
                        <a:rPr lang="zh-CN" altLang="en-US" dirty="0"/>
                        <a:t>小巩膜镜：</a:t>
                      </a:r>
                      <a:endParaRPr lang="en-US" altLang="zh-CN" dirty="0"/>
                    </a:p>
                    <a:p>
                      <a:r>
                        <a:rPr lang="en-US" altLang="zh-CN" dirty="0"/>
                        <a:t>15.9mm- 17.9mm</a:t>
                      </a:r>
                    </a:p>
                    <a:p>
                      <a:r>
                        <a:rPr lang="zh-CN" altLang="en-US" dirty="0"/>
                        <a:t>大巩膜镜：</a:t>
                      </a:r>
                      <a:endParaRPr lang="en-US" altLang="zh-CN" dirty="0"/>
                    </a:p>
                    <a:p>
                      <a:r>
                        <a:rPr lang="en-US" altLang="zh-CN" dirty="0"/>
                        <a:t>&gt;18.0mm</a:t>
                      </a:r>
                    </a:p>
                  </a:txBody>
                  <a:tcPr/>
                </a:tc>
                <a:tc>
                  <a:txBody>
                    <a:bodyPr/>
                    <a:lstStyle/>
                    <a:p>
                      <a:r>
                        <a:rPr lang="zh-CN" altLang="en-US" dirty="0"/>
                        <a:t>所有的镜片承重在巩膜上</a:t>
                      </a:r>
                    </a:p>
                  </a:txBody>
                  <a:tcPr/>
                </a:tc>
                <a:extLst>
                  <a:ext uri="{0D108BD9-81ED-4DB2-BD59-A6C34878D82A}">
                    <a16:rowId xmlns:a16="http://schemas.microsoft.com/office/drawing/2014/main" val="10003"/>
                  </a:ext>
                </a:extLst>
              </a:tr>
            </a:tbl>
          </a:graphicData>
        </a:graphic>
      </p:graphicFrame>
      <p:pic>
        <p:nvPicPr>
          <p:cNvPr id="7" name="Picture 2" descr="C:\Users\pc-hp\Desktop\EDIT\Picture28.jpg"/>
          <p:cNvPicPr>
            <a:picLocks noChangeAspect="1" noChangeArrowheads="1"/>
          </p:cNvPicPr>
          <p:nvPr/>
        </p:nvPicPr>
        <p:blipFill rotWithShape="1">
          <a:blip r:embed="rId2" cstate="print"/>
          <a:srcRect l="6332" t="42277" r="76782" b="34823"/>
          <a:stretch>
            <a:fillRect/>
          </a:stretch>
        </p:blipFill>
        <p:spPr bwMode="auto">
          <a:xfrm>
            <a:off x="1867106" y="3620016"/>
            <a:ext cx="1152128" cy="936104"/>
          </a:xfrm>
          <a:prstGeom prst="rect">
            <a:avLst/>
          </a:prstGeom>
          <a:noFill/>
        </p:spPr>
      </p:pic>
      <p:pic>
        <p:nvPicPr>
          <p:cNvPr id="8" name="Picture 2" descr="C:\Users\pc-hp\Desktop\EDIT\Picture28.jpg"/>
          <p:cNvPicPr>
            <a:picLocks noChangeAspect="1" noChangeArrowheads="1"/>
          </p:cNvPicPr>
          <p:nvPr/>
        </p:nvPicPr>
        <p:blipFill rotWithShape="1">
          <a:blip r:embed="rId2" cstate="print"/>
          <a:srcRect l="5265" t="71728" r="75738" b="7134"/>
          <a:stretch>
            <a:fillRect/>
          </a:stretch>
        </p:blipFill>
        <p:spPr bwMode="auto">
          <a:xfrm>
            <a:off x="1730090" y="5076820"/>
            <a:ext cx="1296144" cy="864096"/>
          </a:xfrm>
          <a:prstGeom prst="rect">
            <a:avLst/>
          </a:prstGeom>
          <a:noFill/>
        </p:spPr>
      </p:pic>
      <p:pic>
        <p:nvPicPr>
          <p:cNvPr id="25602" name="Picture 2" descr="C:\Users\pc-hp\Desktop\EDIT\Picture28.jpg"/>
          <p:cNvPicPr>
            <a:picLocks noChangeAspect="1" noChangeArrowheads="1"/>
          </p:cNvPicPr>
          <p:nvPr/>
        </p:nvPicPr>
        <p:blipFill rotWithShape="1">
          <a:blip r:embed="rId2" cstate="print"/>
          <a:srcRect l="5277" t="14092" r="78893" b="64769"/>
          <a:stretch>
            <a:fillRect/>
          </a:stretch>
        </p:blipFill>
        <p:spPr bwMode="auto">
          <a:xfrm>
            <a:off x="1730090" y="2081199"/>
            <a:ext cx="1080120" cy="86409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巩膜镜的分类</a:t>
            </a:r>
          </a:p>
        </p:txBody>
      </p:sp>
      <p:sp>
        <p:nvSpPr>
          <p:cNvPr id="2" name="Content Placeholder 1"/>
          <p:cNvSpPr>
            <a:spLocks noGrp="1"/>
          </p:cNvSpPr>
          <p:nvPr>
            <p:ph idx="1"/>
          </p:nvPr>
        </p:nvSpPr>
        <p:spPr>
          <a:xfrm>
            <a:off x="142875" y="914400"/>
            <a:ext cx="8839200" cy="5135563"/>
          </a:xfrm>
        </p:spPr>
        <p:txBody>
          <a:bodyPr/>
          <a:lstStyle/>
          <a:p>
            <a:pPr marL="0" indent="0" algn="ctr">
              <a:buNone/>
            </a:pPr>
            <a:r>
              <a:rPr lang="zh-CN" altLang="en-CA" sz="2400" b="1" dirty="0">
                <a:solidFill>
                  <a:schemeClr val="tx1"/>
                </a:solidFill>
              </a:rPr>
              <a:t>巩膜镜教育学会</a:t>
            </a:r>
            <a:endParaRPr lang="en-CA" sz="2400" b="1" dirty="0">
              <a:solidFill>
                <a:schemeClr val="tx1"/>
              </a:solidFill>
            </a:endParaRPr>
          </a:p>
          <a:p>
            <a:pPr marL="0" indent="0" algn="ctr">
              <a:buNone/>
            </a:pPr>
            <a:endParaRPr lang="en-CA" sz="2400" b="1" dirty="0">
              <a:solidFill>
                <a:schemeClr val="tx1"/>
              </a:solidFill>
            </a:endParaRPr>
          </a:p>
          <a:p>
            <a:pPr marL="0" indent="0" algn="ctr">
              <a:buNone/>
            </a:pPr>
            <a:endParaRPr lang="en-CA" sz="2400" b="1" dirty="0">
              <a:solidFill>
                <a:schemeClr val="tx1"/>
              </a:solidFill>
            </a:endParaRPr>
          </a:p>
          <a:p>
            <a:pPr marL="0" indent="0" algn="ctr">
              <a:buNone/>
            </a:pPr>
            <a:endParaRPr lang="en-CA" sz="2400" b="1" dirty="0">
              <a:solidFill>
                <a:schemeClr val="tx1"/>
              </a:solidFill>
            </a:endParaRPr>
          </a:p>
          <a:p>
            <a:pPr marL="0" indent="0" algn="ctr">
              <a:buNone/>
            </a:pPr>
            <a:endParaRPr lang="en-CA" sz="2400" b="1" dirty="0">
              <a:solidFill>
                <a:schemeClr val="tx1"/>
              </a:solidFill>
            </a:endParaRPr>
          </a:p>
          <a:p>
            <a:pPr marL="0" indent="0" algn="ctr">
              <a:buNone/>
            </a:pPr>
            <a:endParaRPr lang="en-CA" sz="2400" b="1" dirty="0">
              <a:solidFill>
                <a:schemeClr val="tx1"/>
              </a:solidFill>
            </a:endParaRPr>
          </a:p>
          <a:p>
            <a:pPr marL="0" indent="0" algn="ctr">
              <a:buNone/>
            </a:pPr>
            <a:endParaRPr lang="en-CA" sz="2400" b="1" dirty="0">
              <a:solidFill>
                <a:schemeClr val="tx1"/>
              </a:solidFill>
            </a:endParaRPr>
          </a:p>
          <a:p>
            <a:pPr marL="0" indent="0" algn="ctr">
              <a:buNone/>
            </a:pPr>
            <a:endParaRPr lang="en-CA" sz="2400" b="1" dirty="0">
              <a:solidFill>
                <a:schemeClr val="tx1"/>
              </a:solidFill>
            </a:endParaRPr>
          </a:p>
          <a:p>
            <a:pPr marL="0" indent="0" algn="ctr">
              <a:buNone/>
            </a:pPr>
            <a:r>
              <a:rPr lang="zh-CN" altLang="en-CA" sz="2000" b="1" dirty="0">
                <a:solidFill>
                  <a:schemeClr val="tx1"/>
                </a:solidFill>
              </a:rPr>
              <a:t>小尺寸巩膜镜</a:t>
            </a:r>
            <a:r>
              <a:rPr lang="en-CA" sz="2000" b="1" dirty="0">
                <a:solidFill>
                  <a:schemeClr val="tx1"/>
                </a:solidFill>
              </a:rPr>
              <a:t>: TD = </a:t>
            </a:r>
            <a:r>
              <a:rPr lang="en-CA" sz="2000" b="1" dirty="0" err="1">
                <a:solidFill>
                  <a:schemeClr val="tx1"/>
                </a:solidFill>
              </a:rPr>
              <a:t>HVID</a:t>
            </a:r>
            <a:r>
              <a:rPr lang="en-CA" sz="2000" b="1" dirty="0">
                <a:solidFill>
                  <a:schemeClr val="tx1"/>
                </a:solidFill>
              </a:rPr>
              <a:t> + (&lt;6 mm)</a:t>
            </a:r>
          </a:p>
          <a:p>
            <a:pPr marL="0" indent="0" algn="ctr">
              <a:buNone/>
            </a:pPr>
            <a:r>
              <a:rPr lang="zh-CN" altLang="en-CA" sz="2000" b="1" dirty="0">
                <a:solidFill>
                  <a:schemeClr val="tx1"/>
                </a:solidFill>
              </a:rPr>
              <a:t>大尺寸巩膜镜</a:t>
            </a:r>
            <a:r>
              <a:rPr lang="en-CA" sz="2000" b="1" dirty="0">
                <a:solidFill>
                  <a:schemeClr val="tx1"/>
                </a:solidFill>
              </a:rPr>
              <a:t>: TD = </a:t>
            </a:r>
            <a:r>
              <a:rPr lang="en-CA" sz="2000" b="1" dirty="0" err="1">
                <a:solidFill>
                  <a:schemeClr val="tx1"/>
                </a:solidFill>
              </a:rPr>
              <a:t>HVID</a:t>
            </a:r>
            <a:r>
              <a:rPr lang="en-CA" sz="2000" b="1" dirty="0">
                <a:solidFill>
                  <a:schemeClr val="tx1"/>
                </a:solidFill>
              </a:rPr>
              <a:t> + (&gt;6 mm)</a:t>
            </a:r>
          </a:p>
        </p:txBody>
      </p:sp>
      <p:pic>
        <p:nvPicPr>
          <p:cNvPr id="26626" name="Picture 2" descr="C:\Users\pc-hp\Desktop\EDIT\Picture29.jpg"/>
          <p:cNvPicPr>
            <a:picLocks noChangeAspect="1" noChangeArrowheads="1"/>
          </p:cNvPicPr>
          <p:nvPr/>
        </p:nvPicPr>
        <p:blipFill>
          <a:blip r:embed="rId3" cstate="print"/>
          <a:srcRect/>
          <a:stretch>
            <a:fillRect/>
          </a:stretch>
        </p:blipFill>
        <p:spPr bwMode="auto">
          <a:xfrm>
            <a:off x="2214546" y="1357298"/>
            <a:ext cx="4700588" cy="2981325"/>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巩膜镜的解剖</a:t>
            </a:r>
          </a:p>
        </p:txBody>
      </p:sp>
      <p:pic>
        <p:nvPicPr>
          <p:cNvPr id="27650" name="Picture 2" descr="C:\Users\pc-hp\Desktop\EDIT\Picture30.jpg"/>
          <p:cNvPicPr>
            <a:picLocks noChangeAspect="1" noChangeArrowheads="1"/>
          </p:cNvPicPr>
          <p:nvPr/>
        </p:nvPicPr>
        <p:blipFill>
          <a:blip r:embed="rId2" cstate="print"/>
          <a:srcRect/>
          <a:stretch>
            <a:fillRect/>
          </a:stretch>
        </p:blipFill>
        <p:spPr bwMode="auto">
          <a:xfrm>
            <a:off x="1714480" y="1714488"/>
            <a:ext cx="5702305" cy="3754437"/>
          </a:xfrm>
          <a:prstGeom prst="rect">
            <a:avLst/>
          </a:prstGeom>
          <a:noFill/>
        </p:spPr>
      </p:pic>
      <p:sp>
        <p:nvSpPr>
          <p:cNvPr id="2" name="文本框 1"/>
          <p:cNvSpPr txBox="1"/>
          <p:nvPr/>
        </p:nvSpPr>
        <p:spPr>
          <a:xfrm>
            <a:off x="7421245" y="1817370"/>
            <a:ext cx="1254760" cy="368300"/>
          </a:xfrm>
          <a:prstGeom prst="rect">
            <a:avLst/>
          </a:prstGeom>
          <a:noFill/>
        </p:spPr>
        <p:txBody>
          <a:bodyPr wrap="square" rtlCol="0">
            <a:spAutoFit/>
          </a:bodyPr>
          <a:lstStyle/>
          <a:p>
            <a:r>
              <a:rPr lang="zh-CN" altLang="en-US"/>
              <a:t>中央区</a:t>
            </a:r>
          </a:p>
        </p:txBody>
      </p:sp>
      <p:sp>
        <p:nvSpPr>
          <p:cNvPr id="3" name="文本框 2"/>
          <p:cNvSpPr txBox="1"/>
          <p:nvPr/>
        </p:nvSpPr>
        <p:spPr>
          <a:xfrm>
            <a:off x="7416800" y="2285365"/>
            <a:ext cx="1254760" cy="368300"/>
          </a:xfrm>
          <a:prstGeom prst="rect">
            <a:avLst/>
          </a:prstGeom>
          <a:noFill/>
        </p:spPr>
        <p:txBody>
          <a:bodyPr wrap="square" rtlCol="0">
            <a:spAutoFit/>
          </a:bodyPr>
          <a:lstStyle/>
          <a:p>
            <a:r>
              <a:rPr lang="zh-CN" altLang="en-US"/>
              <a:t>角膜缘区</a:t>
            </a:r>
          </a:p>
        </p:txBody>
      </p:sp>
      <p:sp>
        <p:nvSpPr>
          <p:cNvPr id="5" name="文本框 4"/>
          <p:cNvSpPr txBox="1"/>
          <p:nvPr/>
        </p:nvSpPr>
        <p:spPr>
          <a:xfrm>
            <a:off x="7421245" y="2795270"/>
            <a:ext cx="1254760" cy="368300"/>
          </a:xfrm>
          <a:prstGeom prst="rect">
            <a:avLst/>
          </a:prstGeom>
          <a:noFill/>
        </p:spPr>
        <p:txBody>
          <a:bodyPr wrap="square" rtlCol="0">
            <a:spAutoFit/>
          </a:bodyPr>
          <a:lstStyle/>
          <a:p>
            <a:r>
              <a:rPr lang="zh-CN" altLang="en-US"/>
              <a:t>巩膜区</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验配目标</a:t>
            </a:r>
          </a:p>
        </p:txBody>
      </p:sp>
      <p:sp>
        <p:nvSpPr>
          <p:cNvPr id="3" name="Content Placeholder 2"/>
          <p:cNvSpPr>
            <a:spLocks noGrp="1"/>
          </p:cNvSpPr>
          <p:nvPr>
            <p:ph idx="1"/>
          </p:nvPr>
        </p:nvSpPr>
        <p:spPr>
          <a:xfrm>
            <a:off x="819150" y="1019175"/>
            <a:ext cx="8020050" cy="5135563"/>
          </a:xfrm>
        </p:spPr>
        <p:txBody>
          <a:bodyPr/>
          <a:lstStyle/>
          <a:p>
            <a:r>
              <a:rPr lang="zh-CN" altLang="en-US" sz="2400" dirty="0"/>
              <a:t>角膜</a:t>
            </a:r>
            <a:r>
              <a:rPr lang="zh-CN" altLang="en-US" sz="2400" dirty="0"/>
              <a:t>中央区荧光素充盈（拱顶</a:t>
            </a:r>
            <a:r>
              <a:rPr lang="zh-CN" altLang="en-US" sz="2400" dirty="0"/>
              <a:t>）</a:t>
            </a:r>
            <a:endParaRPr lang="en-US" altLang="zh-CN" sz="2400" dirty="0"/>
          </a:p>
          <a:p>
            <a:r>
              <a:rPr lang="en-CA" sz="2400" dirty="0" smtClean="0">
                <a:latin typeface="Arial" panose="020B0604020202020204"/>
                <a:cs typeface="Arial" panose="020B0604020202020204"/>
              </a:rPr>
              <a:t>↑ </a:t>
            </a:r>
            <a:r>
              <a:rPr lang="zh-CN" altLang="en-CA" sz="2400" dirty="0" err="1"/>
              <a:t>角膜缘间隙</a:t>
            </a:r>
            <a:endParaRPr lang="en-CA" sz="2400" dirty="0"/>
          </a:p>
          <a:p>
            <a:pPr lvl="1">
              <a:buFont typeface="Arial" panose="020B0604020202020204" pitchFamily="34" charset="0"/>
              <a:buChar char="‒"/>
            </a:pPr>
            <a:r>
              <a:rPr lang="zh-CN" altLang="en-CA" sz="2400" dirty="0"/>
              <a:t>角膜缘上方有明亮的荧光素环</a:t>
            </a:r>
            <a:endParaRPr lang="en-CA" sz="2400" dirty="0"/>
          </a:p>
          <a:p>
            <a:r>
              <a:rPr lang="zh-CN" altLang="en-CA" sz="2400" dirty="0"/>
              <a:t>巩膜定位</a:t>
            </a:r>
            <a:endParaRPr lang="en-CA" sz="2400" dirty="0"/>
          </a:p>
          <a:p>
            <a:pPr lvl="1">
              <a:buFont typeface="Arial" panose="020B0604020202020204" pitchFamily="34" charset="0"/>
              <a:buChar char="‒"/>
            </a:pPr>
            <a:r>
              <a:rPr lang="zh-CN" altLang="en-CA" sz="2400" b="1" dirty="0">
                <a:solidFill>
                  <a:srgbClr val="FF0000"/>
                </a:solidFill>
              </a:rPr>
              <a:t>镜片所有的压力、重量和承重都应该在巩膜上</a:t>
            </a:r>
          </a:p>
        </p:txBody>
      </p:sp>
      <p:pic>
        <p:nvPicPr>
          <p:cNvPr id="28674" name="Picture 2" descr="C:\Users\pc-hp\Desktop\EDIT\Picture31.jpg"/>
          <p:cNvPicPr>
            <a:picLocks noChangeAspect="1" noChangeArrowheads="1"/>
          </p:cNvPicPr>
          <p:nvPr/>
        </p:nvPicPr>
        <p:blipFill>
          <a:blip r:embed="rId2" cstate="print"/>
          <a:srcRect/>
          <a:stretch>
            <a:fillRect/>
          </a:stretch>
        </p:blipFill>
        <p:spPr bwMode="auto">
          <a:xfrm>
            <a:off x="2714612" y="3571876"/>
            <a:ext cx="3365500" cy="2640012"/>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US" dirty="0"/>
              <a:t>什么是</a:t>
            </a:r>
            <a:r>
              <a:rPr lang="zh-CN" altLang="en-GB" dirty="0"/>
              <a:t>合适的顶点间隙</a:t>
            </a:r>
            <a:r>
              <a:rPr lang="en-GB" dirty="0"/>
              <a:t>?</a:t>
            </a:r>
          </a:p>
        </p:txBody>
      </p:sp>
      <p:pic>
        <p:nvPicPr>
          <p:cNvPr id="29698" name="Picture 2" descr="C:\Users\pc-hp\Desktop\EDIT\Picture32.jpg"/>
          <p:cNvPicPr>
            <a:picLocks noChangeAspect="1" noChangeArrowheads="1"/>
          </p:cNvPicPr>
          <p:nvPr/>
        </p:nvPicPr>
        <p:blipFill rotWithShape="1">
          <a:blip r:embed="rId3" cstate="print"/>
          <a:srcRect t="21614"/>
          <a:stretch>
            <a:fillRect/>
          </a:stretch>
        </p:blipFill>
        <p:spPr bwMode="auto">
          <a:xfrm>
            <a:off x="1000100" y="1988840"/>
            <a:ext cx="6969126" cy="4103968"/>
          </a:xfrm>
          <a:prstGeom prst="rect">
            <a:avLst/>
          </a:prstGeom>
          <a:noFill/>
        </p:spPr>
      </p:pic>
      <p:sp>
        <p:nvSpPr>
          <p:cNvPr id="2" name="矩形 1"/>
          <p:cNvSpPr/>
          <p:nvPr/>
        </p:nvSpPr>
        <p:spPr>
          <a:xfrm>
            <a:off x="2555776" y="1196752"/>
            <a:ext cx="3259226" cy="584775"/>
          </a:xfrm>
          <a:prstGeom prst="rect">
            <a:avLst/>
          </a:prstGeom>
        </p:spPr>
        <p:txBody>
          <a:bodyPr wrap="none">
            <a:spAutoFit/>
          </a:bodyPr>
          <a:lstStyle/>
          <a:p>
            <a:r>
              <a:rPr lang="zh-CN" altLang="en-GB" sz="3200" b="1" dirty="0"/>
              <a:t>合适的顶点间隙</a:t>
            </a:r>
            <a:r>
              <a:rPr lang="en-GB" altLang="zh-CN" sz="3200" b="1" dirty="0"/>
              <a:t>?</a:t>
            </a:r>
            <a:endParaRPr lang="zh-CN" altLang="en-US" sz="3200" b="1" dirty="0"/>
          </a:p>
        </p:txBody>
      </p:sp>
      <p:sp>
        <p:nvSpPr>
          <p:cNvPr id="3" name="文本框 2"/>
          <p:cNvSpPr txBox="1"/>
          <p:nvPr/>
        </p:nvSpPr>
        <p:spPr>
          <a:xfrm>
            <a:off x="323528" y="3213557"/>
            <a:ext cx="1008112" cy="369332"/>
          </a:xfrm>
          <a:prstGeom prst="rect">
            <a:avLst/>
          </a:prstGeom>
          <a:noFill/>
        </p:spPr>
        <p:txBody>
          <a:bodyPr wrap="square" rtlCol="0">
            <a:spAutoFit/>
          </a:bodyPr>
          <a:lstStyle/>
          <a:p>
            <a:r>
              <a:rPr lang="zh-CN" altLang="en-US" dirty="0"/>
              <a:t>接触镜</a:t>
            </a:r>
          </a:p>
        </p:txBody>
      </p:sp>
      <p:sp>
        <p:nvSpPr>
          <p:cNvPr id="6" name="文本框 5"/>
          <p:cNvSpPr txBox="1"/>
          <p:nvPr/>
        </p:nvSpPr>
        <p:spPr>
          <a:xfrm>
            <a:off x="496044" y="3671492"/>
            <a:ext cx="1008112" cy="369332"/>
          </a:xfrm>
          <a:prstGeom prst="rect">
            <a:avLst/>
          </a:prstGeom>
          <a:noFill/>
        </p:spPr>
        <p:txBody>
          <a:bodyPr wrap="square" rtlCol="0">
            <a:spAutoFit/>
          </a:bodyPr>
          <a:lstStyle/>
          <a:p>
            <a:r>
              <a:rPr lang="zh-CN" altLang="en-US" dirty="0"/>
              <a:t>泪膜镜</a:t>
            </a:r>
          </a:p>
        </p:txBody>
      </p:sp>
      <p:sp>
        <p:nvSpPr>
          <p:cNvPr id="7" name="文本框 6"/>
          <p:cNvSpPr txBox="1"/>
          <p:nvPr/>
        </p:nvSpPr>
        <p:spPr>
          <a:xfrm>
            <a:off x="1000100" y="4211796"/>
            <a:ext cx="1008112" cy="369332"/>
          </a:xfrm>
          <a:prstGeom prst="rect">
            <a:avLst/>
          </a:prstGeom>
          <a:noFill/>
        </p:spPr>
        <p:txBody>
          <a:bodyPr wrap="square" rtlCol="0">
            <a:spAutoFit/>
          </a:bodyPr>
          <a:lstStyle/>
          <a:p>
            <a:r>
              <a:rPr lang="zh-CN" altLang="en-US" dirty="0"/>
              <a:t>角膜</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solidFill>
                  <a:schemeClr val="tx1"/>
                </a:solidFill>
              </a:rPr>
              <a:t>戴镜</a:t>
            </a:r>
            <a:r>
              <a:rPr lang="en-US" altLang="zh-CN" dirty="0">
                <a:solidFill>
                  <a:schemeClr val="tx1"/>
                </a:solidFill>
              </a:rPr>
              <a:t>8</a:t>
            </a:r>
            <a:r>
              <a:rPr lang="zh-CN" altLang="en-US" dirty="0">
                <a:solidFill>
                  <a:schemeClr val="tx1"/>
                </a:solidFill>
              </a:rPr>
              <a:t>小时后的顶点间隙</a:t>
            </a:r>
            <a:r>
              <a:rPr lang="zh-CN" altLang="en-US" dirty="0">
                <a:solidFill>
                  <a:srgbClr val="FFFF00"/>
                </a:solidFill>
              </a:rPr>
              <a:t>（变化）</a:t>
            </a:r>
          </a:p>
        </p:txBody>
      </p:sp>
      <p:pic>
        <p:nvPicPr>
          <p:cNvPr id="30722" name="Picture 2" descr="C:\Users\pc-hp\Desktop\EDIT\Picture33.jpg"/>
          <p:cNvPicPr>
            <a:picLocks noChangeAspect="1" noChangeArrowheads="1"/>
          </p:cNvPicPr>
          <p:nvPr/>
        </p:nvPicPr>
        <p:blipFill>
          <a:blip r:embed="rId3" cstate="print"/>
          <a:srcRect/>
          <a:stretch>
            <a:fillRect/>
          </a:stretch>
        </p:blipFill>
        <p:spPr bwMode="auto">
          <a:xfrm>
            <a:off x="1500166" y="928670"/>
            <a:ext cx="6858000" cy="5153025"/>
          </a:xfrm>
          <a:prstGeom prst="rect">
            <a:avLst/>
          </a:prstGeom>
          <a:noFill/>
        </p:spPr>
      </p:pic>
      <p:sp>
        <p:nvSpPr>
          <p:cNvPr id="2" name="矩形 1"/>
          <p:cNvSpPr/>
          <p:nvPr/>
        </p:nvSpPr>
        <p:spPr>
          <a:xfrm>
            <a:off x="3923928" y="2132856"/>
            <a:ext cx="2262158" cy="646331"/>
          </a:xfrm>
          <a:prstGeom prst="rect">
            <a:avLst/>
          </a:prstGeom>
        </p:spPr>
        <p:txBody>
          <a:bodyPr wrap="none">
            <a:spAutoFit/>
          </a:bodyPr>
          <a:lstStyle/>
          <a:p>
            <a:pPr algn="ctr"/>
            <a:r>
              <a:rPr lang="zh-CN" altLang="en-US" dirty="0">
                <a:solidFill>
                  <a:schemeClr val="bg1"/>
                </a:solidFill>
              </a:rPr>
              <a:t>刚戴镜后的顶点间隙</a:t>
            </a:r>
            <a:endParaRPr lang="en-US" altLang="zh-CN" dirty="0">
              <a:solidFill>
                <a:schemeClr val="bg1"/>
              </a:solidFill>
            </a:endParaRPr>
          </a:p>
          <a:p>
            <a:pPr algn="ctr"/>
            <a:r>
              <a:rPr lang="en-US" altLang="zh-CN" dirty="0">
                <a:solidFill>
                  <a:schemeClr val="bg1"/>
                </a:solidFill>
              </a:rPr>
              <a:t>250</a:t>
            </a:r>
            <a:r>
              <a:rPr lang="zh-CN" altLang="en-US" dirty="0">
                <a:solidFill>
                  <a:schemeClr val="bg1"/>
                </a:solidFill>
              </a:rPr>
              <a:t>微米</a:t>
            </a:r>
          </a:p>
        </p:txBody>
      </p:sp>
      <p:sp>
        <p:nvSpPr>
          <p:cNvPr id="5" name="矩形 4"/>
          <p:cNvSpPr/>
          <p:nvPr/>
        </p:nvSpPr>
        <p:spPr>
          <a:xfrm>
            <a:off x="3869921" y="4581128"/>
            <a:ext cx="2379176" cy="646331"/>
          </a:xfrm>
          <a:prstGeom prst="rect">
            <a:avLst/>
          </a:prstGeom>
        </p:spPr>
        <p:txBody>
          <a:bodyPr wrap="none">
            <a:spAutoFit/>
          </a:bodyPr>
          <a:lstStyle/>
          <a:p>
            <a:pPr algn="ctr"/>
            <a:r>
              <a:rPr lang="zh-CN" altLang="en-US" dirty="0">
                <a:solidFill>
                  <a:srgbClr val="FFFF00"/>
                </a:solidFill>
              </a:rPr>
              <a:t>戴镜</a:t>
            </a:r>
            <a:r>
              <a:rPr lang="en-US" altLang="zh-CN" dirty="0">
                <a:solidFill>
                  <a:srgbClr val="FFFF00"/>
                </a:solidFill>
              </a:rPr>
              <a:t>8</a:t>
            </a:r>
            <a:r>
              <a:rPr lang="zh-CN" altLang="en-US" dirty="0">
                <a:solidFill>
                  <a:srgbClr val="FFFF00"/>
                </a:solidFill>
              </a:rPr>
              <a:t>小时后顶点间隙</a:t>
            </a:r>
            <a:endParaRPr lang="en-US" altLang="zh-CN" dirty="0">
              <a:solidFill>
                <a:srgbClr val="FFFF00"/>
              </a:solidFill>
            </a:endParaRPr>
          </a:p>
          <a:p>
            <a:pPr algn="ctr"/>
            <a:r>
              <a:rPr lang="en-US" altLang="zh-CN" dirty="0">
                <a:solidFill>
                  <a:srgbClr val="FFFF00"/>
                </a:solidFill>
              </a:rPr>
              <a:t>150</a:t>
            </a:r>
            <a:r>
              <a:rPr lang="zh-CN" altLang="en-US" dirty="0">
                <a:solidFill>
                  <a:srgbClr val="FFFF00"/>
                </a:solidFill>
              </a:rPr>
              <a:t>微米</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使用裂隙灯和</a:t>
            </a:r>
            <a:r>
              <a:rPr lang="en-US" altLang="zh-CN" dirty="0"/>
              <a:t>OCT</a:t>
            </a:r>
            <a:r>
              <a:rPr lang="zh-CN" altLang="en-US" dirty="0"/>
              <a:t>观察顶间隙</a:t>
            </a:r>
          </a:p>
        </p:txBody>
      </p:sp>
      <p:pic>
        <p:nvPicPr>
          <p:cNvPr id="31746" name="Picture 2" descr="C:\Users\pc-hp\Desktop\EDIT\Picture34.jpg"/>
          <p:cNvPicPr>
            <a:picLocks noChangeAspect="1" noChangeArrowheads="1"/>
          </p:cNvPicPr>
          <p:nvPr/>
        </p:nvPicPr>
        <p:blipFill>
          <a:blip r:embed="rId3" cstate="print"/>
          <a:srcRect/>
          <a:stretch>
            <a:fillRect/>
          </a:stretch>
        </p:blipFill>
        <p:spPr bwMode="auto">
          <a:xfrm>
            <a:off x="1428728" y="928670"/>
            <a:ext cx="6858000" cy="5153025"/>
          </a:xfrm>
          <a:prstGeom prst="rect">
            <a:avLst/>
          </a:prstGeom>
          <a:noFill/>
        </p:spPr>
      </p:pic>
      <p:sp>
        <p:nvSpPr>
          <p:cNvPr id="5" name="文本框 4"/>
          <p:cNvSpPr txBox="1"/>
          <p:nvPr/>
        </p:nvSpPr>
        <p:spPr>
          <a:xfrm>
            <a:off x="323528" y="2276872"/>
            <a:ext cx="1440160" cy="923330"/>
          </a:xfrm>
          <a:prstGeom prst="rect">
            <a:avLst/>
          </a:prstGeom>
          <a:noFill/>
        </p:spPr>
        <p:txBody>
          <a:bodyPr wrap="square" rtlCol="0">
            <a:spAutoFit/>
          </a:bodyPr>
          <a:lstStyle/>
          <a:p>
            <a:r>
              <a:rPr lang="zh-CN" altLang="en-US" dirty="0"/>
              <a:t>镜片厚度</a:t>
            </a:r>
            <a:endParaRPr lang="en-US" altLang="zh-CN" dirty="0"/>
          </a:p>
          <a:p>
            <a:r>
              <a:rPr lang="en-US" altLang="zh-CN" dirty="0"/>
              <a:t>0.35</a:t>
            </a:r>
            <a:r>
              <a:rPr lang="zh-CN" altLang="en-US" dirty="0"/>
              <a:t>毫米</a:t>
            </a:r>
            <a:endParaRPr lang="en-US" altLang="zh-CN" dirty="0"/>
          </a:p>
          <a:p>
            <a:r>
              <a:rPr lang="en-US" altLang="zh-CN" dirty="0"/>
              <a:t>350</a:t>
            </a:r>
            <a:r>
              <a:rPr lang="zh-CN" altLang="en-US" dirty="0"/>
              <a:t>微米</a:t>
            </a:r>
          </a:p>
        </p:txBody>
      </p:sp>
      <p:sp>
        <p:nvSpPr>
          <p:cNvPr id="6" name="文本框 5"/>
          <p:cNvSpPr txBox="1"/>
          <p:nvPr/>
        </p:nvSpPr>
        <p:spPr>
          <a:xfrm>
            <a:off x="4137648" y="4149080"/>
            <a:ext cx="1440160" cy="646331"/>
          </a:xfrm>
          <a:prstGeom prst="rect">
            <a:avLst/>
          </a:prstGeom>
          <a:noFill/>
        </p:spPr>
        <p:txBody>
          <a:bodyPr wrap="square" rtlCol="0">
            <a:spAutoFit/>
          </a:bodyPr>
          <a:lstStyle/>
          <a:p>
            <a:r>
              <a:rPr lang="zh-CN" altLang="en-US" dirty="0">
                <a:solidFill>
                  <a:schemeClr val="bg1"/>
                </a:solidFill>
              </a:rPr>
              <a:t>泪液透镜</a:t>
            </a:r>
            <a:endParaRPr lang="en-US" altLang="zh-CN" dirty="0">
              <a:solidFill>
                <a:schemeClr val="bg1"/>
              </a:solidFill>
            </a:endParaRPr>
          </a:p>
          <a:p>
            <a:r>
              <a:rPr lang="en-US" altLang="zh-CN" dirty="0">
                <a:solidFill>
                  <a:schemeClr val="bg1"/>
                </a:solidFill>
              </a:rPr>
              <a:t>300</a:t>
            </a:r>
            <a:r>
              <a:rPr lang="zh-CN" altLang="en-US" dirty="0">
                <a:solidFill>
                  <a:schemeClr val="bg1"/>
                </a:solidFill>
              </a:rPr>
              <a:t>微米</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2361" y="1152302"/>
            <a:ext cx="7697767" cy="4456289"/>
          </a:xfrm>
          <a:solidFill>
            <a:schemeClr val="bg1">
              <a:lumMod val="85000"/>
            </a:schemeClr>
          </a:solidFill>
        </p:spPr>
        <p:txBody>
          <a:bodyPr/>
          <a:lstStyle/>
          <a:p>
            <a:pPr>
              <a:buFontTx/>
              <a:buNone/>
              <a:defRPr/>
            </a:pPr>
            <a:r>
              <a:rPr lang="en-CA" b="1" dirty="0"/>
              <a:t>					</a:t>
            </a:r>
            <a:br>
              <a:rPr lang="en-CA" b="1" dirty="0"/>
            </a:br>
            <a:r>
              <a:rPr lang="en-US" b="1" dirty="0"/>
              <a:t> </a:t>
            </a:r>
            <a:endParaRPr lang="en-AU" b="1" dirty="0"/>
          </a:p>
          <a:p>
            <a:pPr>
              <a:defRPr/>
            </a:pPr>
            <a:r>
              <a:rPr lang="zh-CN" altLang="en-US" sz="1778" b="1" dirty="0"/>
              <a:t>国际接触镜教育者学会是</a:t>
            </a:r>
            <a:r>
              <a:rPr lang="en-US" altLang="zh-CN" sz="1778" b="1" dirty="0"/>
              <a:t>IACLE</a:t>
            </a:r>
            <a:r>
              <a:rPr lang="zh-CN" altLang="en-US" sz="1778" b="1" dirty="0"/>
              <a:t>接触镜镜课程（简称</a:t>
            </a:r>
            <a:r>
              <a:rPr lang="en-US" altLang="zh-CN" sz="1778" b="1" dirty="0"/>
              <a:t>ICLC</a:t>
            </a:r>
            <a:r>
              <a:rPr lang="zh-CN" altLang="en-US" sz="1778" b="1" dirty="0"/>
              <a:t>）所有格式和版本的唯一所有者，受版权保护。若要获得该接触镜材料，您需要同意以下条款：</a:t>
            </a:r>
            <a:endParaRPr lang="en-US" altLang="zh-CN" sz="1778" b="1" dirty="0"/>
          </a:p>
          <a:p>
            <a:pPr>
              <a:defRPr/>
            </a:pPr>
            <a:r>
              <a:rPr lang="en-US" altLang="zh-CN" sz="1778" b="1" dirty="0"/>
              <a:t> IACLE</a:t>
            </a:r>
            <a:r>
              <a:rPr lang="zh-CN" altLang="en-US" sz="1778" b="1" dirty="0"/>
              <a:t>接触镜课程只能用于个人或学习用途。未经</a:t>
            </a:r>
            <a:r>
              <a:rPr lang="en-US" altLang="zh-CN" sz="1778" b="1" dirty="0"/>
              <a:t>IACLE</a:t>
            </a:r>
            <a:r>
              <a:rPr lang="zh-CN" altLang="en-US" sz="1778" b="1" dirty="0"/>
              <a:t>书面同意，严禁传播或销售</a:t>
            </a:r>
            <a:r>
              <a:rPr lang="en-US" altLang="zh-CN" sz="1778" b="1" dirty="0"/>
              <a:t>ICLC</a:t>
            </a:r>
            <a:r>
              <a:rPr lang="zh-CN" altLang="en-US" sz="1778" b="1" dirty="0"/>
              <a:t>的全部或部分内容，或将本教材用于教育及个人以外的用途。除以下声明外，不得复制、重新发布、出版或分发</a:t>
            </a:r>
            <a:r>
              <a:rPr lang="en-US" altLang="zh-CN" sz="1778" b="1" dirty="0"/>
              <a:t>ICLC</a:t>
            </a:r>
            <a:r>
              <a:rPr lang="zh-CN" altLang="en-US" sz="1778" b="1" dirty="0"/>
              <a:t>中包含的任何材料。</a:t>
            </a:r>
            <a:endParaRPr lang="en-US" altLang="zh-CN" sz="1778" b="1" dirty="0"/>
          </a:p>
          <a:p>
            <a:pPr>
              <a:defRPr/>
            </a:pPr>
            <a:r>
              <a:rPr lang="zh-CN" altLang="en-US" sz="1778" b="1" dirty="0"/>
              <a:t>你可以在个人或教育使用时打印课程材料。所有版权信息，包括</a:t>
            </a:r>
            <a:r>
              <a:rPr lang="en-US" altLang="zh-CN" sz="1778" b="1" dirty="0"/>
              <a:t>IACLE</a:t>
            </a:r>
            <a:r>
              <a:rPr lang="zh-CN" altLang="en-US" sz="1778" b="1" dirty="0"/>
              <a:t>徽标必须保留在材料上。使用</a:t>
            </a:r>
            <a:r>
              <a:rPr lang="en-US" altLang="zh-CN" sz="1778" b="1" dirty="0"/>
              <a:t>ICLC</a:t>
            </a:r>
            <a:r>
              <a:rPr lang="zh-CN" altLang="en-US" sz="1778" b="1" dirty="0"/>
              <a:t>的任何内容，包括文本，图片或注释等必须提供合适的引用标记。</a:t>
            </a:r>
            <a:endParaRPr lang="en-AU" altLang="zh-CN" sz="1778" b="1" dirty="0"/>
          </a:p>
          <a:p>
            <a:pPr>
              <a:defRPr/>
            </a:pPr>
            <a:endParaRPr lang="en-AU" sz="1778" dirty="0"/>
          </a:p>
        </p:txBody>
      </p:sp>
      <p:sp>
        <p:nvSpPr>
          <p:cNvPr id="4" name="TextBox 3"/>
          <p:cNvSpPr txBox="1">
            <a:spLocks noChangeArrowheads="1"/>
          </p:cNvSpPr>
          <p:nvPr/>
        </p:nvSpPr>
        <p:spPr bwMode="auto">
          <a:xfrm>
            <a:off x="1787122" y="188640"/>
            <a:ext cx="5568244" cy="584775"/>
          </a:xfrm>
          <a:prstGeom prst="rect">
            <a:avLst/>
          </a:prstGeom>
          <a:noFill/>
          <a:ln w="9525">
            <a:noFill/>
            <a:miter lim="800000"/>
          </a:ln>
        </p:spPr>
        <p:txBody>
          <a:bodyPr>
            <a:spAutoFit/>
          </a:bodyPr>
          <a:lstStyle/>
          <a:p>
            <a:pPr algn="ctr"/>
            <a:r>
              <a:rPr lang="zh-CN" altLang="en-US" sz="3200" b="1" dirty="0">
                <a:solidFill>
                  <a:srgbClr val="FFFFFF"/>
                </a:solidFill>
                <a:latin typeface="Arial" panose="020B0604020202020204" pitchFamily="34" charset="0"/>
                <a:cs typeface="Arial" panose="020B0604020202020204" pitchFamily="34" charset="0"/>
              </a:rPr>
              <a:t>版权声明</a:t>
            </a:r>
            <a:endParaRPr lang="en-AU" alt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49699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裂隙灯和</a:t>
            </a:r>
            <a:r>
              <a:rPr lang="en-US" altLang="zh-CN" dirty="0"/>
              <a:t>OCT</a:t>
            </a:r>
            <a:r>
              <a:rPr lang="zh-CN" altLang="en-US" dirty="0"/>
              <a:t>下</a:t>
            </a:r>
            <a:r>
              <a:rPr lang="zh-CN" altLang="en-GB" dirty="0"/>
              <a:t>顶点间隙的变化</a:t>
            </a:r>
            <a:r>
              <a:rPr lang="en-GB" dirty="0"/>
              <a:t> </a:t>
            </a:r>
          </a:p>
        </p:txBody>
      </p:sp>
      <p:sp>
        <p:nvSpPr>
          <p:cNvPr id="2" name="Content Placeholder 1"/>
          <p:cNvSpPr>
            <a:spLocks noGrp="1"/>
          </p:cNvSpPr>
          <p:nvPr>
            <p:ph idx="1"/>
          </p:nvPr>
        </p:nvSpPr>
        <p:spPr>
          <a:xfrm>
            <a:off x="152400" y="838200"/>
            <a:ext cx="8839200" cy="5135563"/>
          </a:xfrm>
        </p:spPr>
        <p:txBody>
          <a:bodyPr numCol="1"/>
          <a:lstStyle/>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r>
              <a:rPr lang="en-CA" sz="2400" b="1" dirty="0">
                <a:solidFill>
                  <a:schemeClr val="tx1"/>
                </a:solidFill>
              </a:rPr>
              <a:t>        At baseline			       After 8 hours</a:t>
            </a:r>
          </a:p>
        </p:txBody>
      </p:sp>
      <p:pic>
        <p:nvPicPr>
          <p:cNvPr id="32770" name="Picture 2" descr="C:\Users\pc-hp\Desktop\EDIT\Picture35.jpg"/>
          <p:cNvPicPr>
            <a:picLocks noChangeAspect="1" noChangeArrowheads="1"/>
          </p:cNvPicPr>
          <p:nvPr/>
        </p:nvPicPr>
        <p:blipFill>
          <a:blip r:embed="rId2" cstate="print"/>
          <a:srcRect/>
          <a:stretch>
            <a:fillRect/>
          </a:stretch>
        </p:blipFill>
        <p:spPr bwMode="auto">
          <a:xfrm>
            <a:off x="928662" y="1357298"/>
            <a:ext cx="7496175" cy="436245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角膜缘间隙</a:t>
            </a:r>
          </a:p>
        </p:txBody>
      </p:sp>
      <p:sp>
        <p:nvSpPr>
          <p:cNvPr id="2" name="TextBox 1"/>
          <p:cNvSpPr txBox="1"/>
          <p:nvPr/>
        </p:nvSpPr>
        <p:spPr>
          <a:xfrm>
            <a:off x="1914525" y="4686300"/>
            <a:ext cx="2069349" cy="461665"/>
          </a:xfrm>
          <a:prstGeom prst="rect">
            <a:avLst/>
          </a:prstGeom>
          <a:noFill/>
        </p:spPr>
        <p:txBody>
          <a:bodyPr wrap="none" rtlCol="0">
            <a:spAutoFit/>
          </a:bodyPr>
          <a:lstStyle/>
          <a:p>
            <a:r>
              <a:rPr lang="en-AU" sz="2400" b="1" dirty="0"/>
              <a:t>Scleral CL edge</a:t>
            </a:r>
            <a:endParaRPr lang="en-GB" sz="2400" b="1" dirty="0"/>
          </a:p>
        </p:txBody>
      </p:sp>
      <p:sp>
        <p:nvSpPr>
          <p:cNvPr id="6" name="TextBox 5"/>
          <p:cNvSpPr txBox="1"/>
          <p:nvPr/>
        </p:nvSpPr>
        <p:spPr>
          <a:xfrm>
            <a:off x="1981200" y="5486400"/>
            <a:ext cx="1095172" cy="461665"/>
          </a:xfrm>
          <a:prstGeom prst="rect">
            <a:avLst/>
          </a:prstGeom>
          <a:noFill/>
        </p:spPr>
        <p:txBody>
          <a:bodyPr wrap="none" rtlCol="0">
            <a:spAutoFit/>
          </a:bodyPr>
          <a:lstStyle/>
          <a:p>
            <a:r>
              <a:rPr lang="en-AU" sz="2400" b="1" dirty="0">
                <a:solidFill>
                  <a:srgbClr val="FFFF00"/>
                </a:solidFill>
              </a:rPr>
              <a:t>Cornea</a:t>
            </a:r>
            <a:endParaRPr lang="en-GB" sz="2400" b="1" dirty="0">
              <a:solidFill>
                <a:srgbClr val="FFFF00"/>
              </a:solidFill>
            </a:endParaRPr>
          </a:p>
        </p:txBody>
      </p:sp>
      <p:sp>
        <p:nvSpPr>
          <p:cNvPr id="7" name="TextBox 6"/>
          <p:cNvSpPr txBox="1"/>
          <p:nvPr/>
        </p:nvSpPr>
        <p:spPr>
          <a:xfrm>
            <a:off x="5276850" y="5793432"/>
            <a:ext cx="818622" cy="400110"/>
          </a:xfrm>
          <a:prstGeom prst="rect">
            <a:avLst/>
          </a:prstGeom>
          <a:noFill/>
        </p:spPr>
        <p:txBody>
          <a:bodyPr wrap="none" rtlCol="0">
            <a:spAutoFit/>
          </a:bodyPr>
          <a:lstStyle/>
          <a:p>
            <a:r>
              <a:rPr lang="en-AU" sz="2000" b="1" dirty="0">
                <a:solidFill>
                  <a:srgbClr val="FFFF00"/>
                </a:solidFill>
              </a:rPr>
              <a:t>Sclera</a:t>
            </a:r>
            <a:endParaRPr lang="en-GB" sz="2000" b="1" dirty="0">
              <a:solidFill>
                <a:srgbClr val="FFFF00"/>
              </a:solidFill>
            </a:endParaRPr>
          </a:p>
        </p:txBody>
      </p:sp>
      <p:sp>
        <p:nvSpPr>
          <p:cNvPr id="8" name="TextBox 7"/>
          <p:cNvSpPr txBox="1"/>
          <p:nvPr/>
        </p:nvSpPr>
        <p:spPr>
          <a:xfrm>
            <a:off x="2528786" y="5029200"/>
            <a:ext cx="654795" cy="400110"/>
          </a:xfrm>
          <a:prstGeom prst="rect">
            <a:avLst/>
          </a:prstGeom>
          <a:noFill/>
        </p:spPr>
        <p:txBody>
          <a:bodyPr wrap="none" rtlCol="0">
            <a:spAutoFit/>
          </a:bodyPr>
          <a:lstStyle/>
          <a:p>
            <a:r>
              <a:rPr lang="en-AU" sz="2000" b="1" dirty="0" err="1"/>
              <a:t>PLTF</a:t>
            </a:r>
            <a:endParaRPr lang="en-GB" sz="2000" b="1" dirty="0"/>
          </a:p>
        </p:txBody>
      </p:sp>
      <p:sp>
        <p:nvSpPr>
          <p:cNvPr id="3" name="TextBox 2"/>
          <p:cNvSpPr txBox="1"/>
          <p:nvPr/>
        </p:nvSpPr>
        <p:spPr>
          <a:xfrm>
            <a:off x="6173511" y="5707707"/>
            <a:ext cx="1341714" cy="276999"/>
          </a:xfrm>
          <a:prstGeom prst="rect">
            <a:avLst/>
          </a:prstGeom>
          <a:noFill/>
        </p:spPr>
        <p:txBody>
          <a:bodyPr wrap="none" rtlCol="0">
            <a:spAutoFit/>
          </a:bodyPr>
          <a:lstStyle/>
          <a:p>
            <a:r>
              <a:rPr lang="en-AU" sz="1200" dirty="0">
                <a:solidFill>
                  <a:schemeClr val="bg1"/>
                </a:solidFill>
              </a:rPr>
              <a:t>Bulbar conjunctiva</a:t>
            </a:r>
            <a:endParaRPr lang="en-GB" sz="1200" dirty="0">
              <a:solidFill>
                <a:schemeClr val="bg1"/>
              </a:solidFill>
            </a:endParaRPr>
          </a:p>
        </p:txBody>
      </p:sp>
      <p:pic>
        <p:nvPicPr>
          <p:cNvPr id="33794" name="Picture 2" descr="C:\Users\pc-hp\Desktop\EDIT\Picture36.jpg"/>
          <p:cNvPicPr>
            <a:picLocks noChangeAspect="1" noChangeArrowheads="1"/>
          </p:cNvPicPr>
          <p:nvPr/>
        </p:nvPicPr>
        <p:blipFill>
          <a:blip r:embed="rId3" cstate="print"/>
          <a:srcRect/>
          <a:stretch>
            <a:fillRect/>
          </a:stretch>
        </p:blipFill>
        <p:spPr bwMode="auto">
          <a:xfrm>
            <a:off x="1142976" y="857232"/>
            <a:ext cx="7099301" cy="5338763"/>
          </a:xfrm>
          <a:prstGeom prst="rect">
            <a:avLst/>
          </a:prstGeom>
          <a:noFill/>
        </p:spPr>
      </p:pic>
      <p:sp>
        <p:nvSpPr>
          <p:cNvPr id="5" name="文本框 4"/>
          <p:cNvSpPr txBox="1"/>
          <p:nvPr/>
        </p:nvSpPr>
        <p:spPr>
          <a:xfrm>
            <a:off x="3076575" y="1450340"/>
            <a:ext cx="760730" cy="368300"/>
          </a:xfrm>
          <a:prstGeom prst="rect">
            <a:avLst/>
          </a:prstGeom>
          <a:noFill/>
        </p:spPr>
        <p:txBody>
          <a:bodyPr wrap="square" rtlCol="0">
            <a:spAutoFit/>
          </a:bodyPr>
          <a:lstStyle/>
          <a:p>
            <a:r>
              <a:rPr lang="zh-CN" altLang="en-US"/>
              <a:t>白光</a:t>
            </a:r>
          </a:p>
        </p:txBody>
      </p:sp>
      <p:sp>
        <p:nvSpPr>
          <p:cNvPr id="9" name="文本框 8"/>
          <p:cNvSpPr txBox="1"/>
          <p:nvPr/>
        </p:nvSpPr>
        <p:spPr>
          <a:xfrm>
            <a:off x="6173470" y="1520825"/>
            <a:ext cx="1111250" cy="368300"/>
          </a:xfrm>
          <a:prstGeom prst="rect">
            <a:avLst/>
          </a:prstGeom>
          <a:noFill/>
        </p:spPr>
        <p:txBody>
          <a:bodyPr wrap="square" rtlCol="0">
            <a:spAutoFit/>
          </a:bodyPr>
          <a:lstStyle/>
          <a:p>
            <a:r>
              <a:rPr lang="zh-CN" altLang="en-US"/>
              <a:t>钴蓝光</a:t>
            </a:r>
          </a:p>
        </p:txBody>
      </p:sp>
      <p:sp>
        <p:nvSpPr>
          <p:cNvPr id="10" name="文本框 9"/>
          <p:cNvSpPr txBox="1"/>
          <p:nvPr/>
        </p:nvSpPr>
        <p:spPr>
          <a:xfrm>
            <a:off x="3076575" y="5662295"/>
            <a:ext cx="1111250" cy="368300"/>
          </a:xfrm>
          <a:prstGeom prst="rect">
            <a:avLst/>
          </a:prstGeom>
          <a:noFill/>
        </p:spPr>
        <p:txBody>
          <a:bodyPr wrap="square" rtlCol="0">
            <a:spAutoFit/>
          </a:bodyPr>
          <a:lstStyle/>
          <a:p>
            <a:r>
              <a:rPr lang="zh-CN" altLang="en-US" b="1">
                <a:solidFill>
                  <a:schemeClr val="bg1"/>
                </a:solidFill>
              </a:rPr>
              <a:t>角膜缘</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角膜缘间隙区</a:t>
            </a:r>
          </a:p>
        </p:txBody>
      </p:sp>
      <p:pic>
        <p:nvPicPr>
          <p:cNvPr id="34819" name="Picture 3" descr="C:\Users\pc-hp\Desktop\EDIT\Picture37.png"/>
          <p:cNvPicPr>
            <a:picLocks noChangeAspect="1" noChangeArrowheads="1"/>
          </p:cNvPicPr>
          <p:nvPr/>
        </p:nvPicPr>
        <p:blipFill>
          <a:blip r:embed="rId2" cstate="print"/>
          <a:srcRect/>
          <a:stretch>
            <a:fillRect/>
          </a:stretch>
        </p:blipFill>
        <p:spPr bwMode="auto">
          <a:xfrm>
            <a:off x="928662" y="928670"/>
            <a:ext cx="7407275" cy="4973638"/>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角膜缘间隙不足</a:t>
            </a:r>
            <a:endParaRPr lang="en-GB" dirty="0"/>
          </a:p>
        </p:txBody>
      </p:sp>
      <p:pic>
        <p:nvPicPr>
          <p:cNvPr id="35842" name="Picture 2" descr="C:\Users\pc-hp\Desktop\EDIT\Picture38.png"/>
          <p:cNvPicPr>
            <a:picLocks noChangeAspect="1" noChangeArrowheads="1"/>
          </p:cNvPicPr>
          <p:nvPr/>
        </p:nvPicPr>
        <p:blipFill rotWithShape="1">
          <a:blip r:embed="rId3" cstate="print"/>
          <a:srcRect t="13598"/>
          <a:stretch>
            <a:fillRect/>
          </a:stretch>
        </p:blipFill>
        <p:spPr bwMode="auto">
          <a:xfrm>
            <a:off x="1500166" y="1700808"/>
            <a:ext cx="6856413" cy="4452325"/>
          </a:xfrm>
          <a:prstGeom prst="rect">
            <a:avLst/>
          </a:prstGeom>
          <a:noFill/>
        </p:spPr>
      </p:pic>
      <p:sp>
        <p:nvSpPr>
          <p:cNvPr id="2" name="矩形 1"/>
          <p:cNvSpPr/>
          <p:nvPr/>
        </p:nvSpPr>
        <p:spPr>
          <a:xfrm>
            <a:off x="3394137" y="1100900"/>
            <a:ext cx="3068469" cy="584775"/>
          </a:xfrm>
          <a:prstGeom prst="rect">
            <a:avLst/>
          </a:prstGeom>
        </p:spPr>
        <p:txBody>
          <a:bodyPr wrap="none">
            <a:spAutoFit/>
          </a:bodyPr>
          <a:lstStyle/>
          <a:p>
            <a:r>
              <a:rPr lang="zh-CN" altLang="en-GB" sz="3200" b="1" dirty="0"/>
              <a:t>角膜缘间隙不足</a:t>
            </a:r>
            <a:endParaRPr lang="zh-CN" altLang="en-US" sz="3200"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合适的巩膜着陆区</a:t>
            </a:r>
          </a:p>
        </p:txBody>
      </p:sp>
      <p:sp>
        <p:nvSpPr>
          <p:cNvPr id="2" name="TextBox 1"/>
          <p:cNvSpPr txBox="1"/>
          <p:nvPr/>
        </p:nvSpPr>
        <p:spPr>
          <a:xfrm>
            <a:off x="2192655" y="5376128"/>
            <a:ext cx="4724400" cy="829945"/>
          </a:xfrm>
          <a:prstGeom prst="rect">
            <a:avLst/>
          </a:prstGeom>
          <a:noFill/>
        </p:spPr>
        <p:txBody>
          <a:bodyPr wrap="square" rtlCol="0">
            <a:spAutoFit/>
          </a:bodyPr>
          <a:lstStyle/>
          <a:p>
            <a:r>
              <a:rPr lang="zh-CN" altLang="en-AU" sz="2400" dirty="0">
                <a:solidFill>
                  <a:srgbClr val="5C6F7B"/>
                </a:solidFill>
              </a:rPr>
              <a:t>在镜片边缘没有血管变窄、</a:t>
            </a:r>
            <a:r>
              <a:rPr lang="en-AU" sz="2400" dirty="0">
                <a:solidFill>
                  <a:srgbClr val="5C6F7B"/>
                </a:solidFill>
              </a:rPr>
              <a:t> </a:t>
            </a:r>
            <a:r>
              <a:rPr lang="zh-CN" altLang="en-AU" sz="2400" dirty="0">
                <a:solidFill>
                  <a:srgbClr val="5C6F7B"/>
                </a:solidFill>
              </a:rPr>
              <a:t>变白</a:t>
            </a:r>
            <a:r>
              <a:rPr lang="en-AU" sz="2400" dirty="0">
                <a:solidFill>
                  <a:srgbClr val="5C6F7B"/>
                </a:solidFill>
              </a:rPr>
              <a:t>, </a:t>
            </a:r>
            <a:r>
              <a:rPr lang="zh-CN" altLang="en-AU" sz="2400" dirty="0">
                <a:solidFill>
                  <a:srgbClr val="5C6F7B"/>
                </a:solidFill>
              </a:rPr>
              <a:t>或者</a:t>
            </a:r>
            <a:r>
              <a:rPr lang="en-US" altLang="zh-CN" sz="2400" dirty="0">
                <a:solidFill>
                  <a:srgbClr val="5C6F7B"/>
                </a:solidFill>
              </a:rPr>
              <a:t>“</a:t>
            </a:r>
            <a:r>
              <a:rPr lang="zh-CN" altLang="en-US" sz="2400" dirty="0">
                <a:solidFill>
                  <a:srgbClr val="5C6F7B"/>
                </a:solidFill>
              </a:rPr>
              <a:t>消失</a:t>
            </a:r>
            <a:r>
              <a:rPr lang="en-US" altLang="zh-CN" sz="2400" dirty="0">
                <a:solidFill>
                  <a:srgbClr val="5C6F7B"/>
                </a:solidFill>
              </a:rPr>
              <a:t>”</a:t>
            </a:r>
            <a:r>
              <a:rPr lang="zh-CN" altLang="en-US" sz="2400" dirty="0">
                <a:solidFill>
                  <a:srgbClr val="5C6F7B"/>
                </a:solidFill>
              </a:rPr>
              <a:t>现象</a:t>
            </a:r>
            <a:r>
              <a:rPr lang="en-AU" sz="2400" dirty="0">
                <a:solidFill>
                  <a:srgbClr val="5C6F7B"/>
                </a:solidFill>
              </a:rPr>
              <a:t> </a:t>
            </a:r>
            <a:endParaRPr lang="en-GB" sz="2400" dirty="0">
              <a:solidFill>
                <a:srgbClr val="5C6F7B"/>
              </a:solidFill>
            </a:endParaRPr>
          </a:p>
        </p:txBody>
      </p:sp>
      <p:pic>
        <p:nvPicPr>
          <p:cNvPr id="36866" name="Picture 2" descr="C:\Users\pc-hp\Desktop\EDIT\Picture39.png"/>
          <p:cNvPicPr>
            <a:picLocks noChangeAspect="1" noChangeArrowheads="1"/>
          </p:cNvPicPr>
          <p:nvPr/>
        </p:nvPicPr>
        <p:blipFill>
          <a:blip r:embed="rId3" cstate="print"/>
          <a:srcRect/>
          <a:stretch>
            <a:fillRect/>
          </a:stretch>
        </p:blipFill>
        <p:spPr bwMode="auto">
          <a:xfrm>
            <a:off x="714348" y="857232"/>
            <a:ext cx="3017838" cy="4622800"/>
          </a:xfrm>
          <a:prstGeom prst="rect">
            <a:avLst/>
          </a:prstGeom>
          <a:noFill/>
        </p:spPr>
      </p:pic>
      <p:pic>
        <p:nvPicPr>
          <p:cNvPr id="36867" name="Picture 3" descr="C:\Users\pc-hp\Desktop\EDIT\Picture40.png"/>
          <p:cNvPicPr>
            <a:picLocks noChangeAspect="1" noChangeArrowheads="1"/>
          </p:cNvPicPr>
          <p:nvPr/>
        </p:nvPicPr>
        <p:blipFill>
          <a:blip r:embed="rId4" cstate="print"/>
          <a:srcRect/>
          <a:stretch>
            <a:fillRect/>
          </a:stretch>
        </p:blipFill>
        <p:spPr bwMode="auto">
          <a:xfrm>
            <a:off x="4143372" y="2000240"/>
            <a:ext cx="4175125" cy="2792413"/>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3350" y="0"/>
            <a:ext cx="8839200" cy="685800"/>
          </a:xfrm>
        </p:spPr>
        <p:txBody>
          <a:bodyPr>
            <a:normAutofit/>
          </a:bodyPr>
          <a:lstStyle/>
          <a:p>
            <a:r>
              <a:rPr lang="zh-CN" altLang="en-GB" dirty="0"/>
              <a:t>巩膜镜的适应症</a:t>
            </a:r>
          </a:p>
        </p:txBody>
      </p:sp>
      <p:sp>
        <p:nvSpPr>
          <p:cNvPr id="5" name="Content Placeholder 4"/>
          <p:cNvSpPr>
            <a:spLocks noGrp="1"/>
          </p:cNvSpPr>
          <p:nvPr>
            <p:ph idx="1"/>
          </p:nvPr>
        </p:nvSpPr>
        <p:spPr>
          <a:xfrm>
            <a:off x="819150" y="1181100"/>
            <a:ext cx="8839200" cy="5135563"/>
          </a:xfrm>
        </p:spPr>
        <p:txBody>
          <a:bodyPr/>
          <a:lstStyle/>
          <a:p>
            <a:pPr marL="0" indent="0">
              <a:lnSpc>
                <a:spcPts val="2600"/>
              </a:lnSpc>
              <a:buNone/>
            </a:pPr>
            <a:r>
              <a:rPr lang="zh-CN" altLang="en-US" sz="2400" dirty="0"/>
              <a:t>透气性镜片验配困难者</a:t>
            </a:r>
            <a:endParaRPr lang="en-GB" sz="2400" dirty="0"/>
          </a:p>
          <a:p>
            <a:pPr>
              <a:lnSpc>
                <a:spcPts val="2600"/>
              </a:lnSpc>
              <a:buFont typeface="Arial" panose="020B0604020202020204" pitchFamily="34" charset="0"/>
              <a:buChar char="•"/>
            </a:pPr>
            <a:r>
              <a:rPr lang="zh-CN" altLang="en-GB" sz="2400" dirty="0"/>
              <a:t>不规则散光</a:t>
            </a:r>
            <a:endParaRPr lang="en-GB" sz="2400" dirty="0"/>
          </a:p>
          <a:p>
            <a:pPr lvl="2">
              <a:lnSpc>
                <a:spcPts val="2600"/>
              </a:lnSpc>
              <a:buFont typeface="Arial" panose="020B0604020202020204" pitchFamily="34" charset="0"/>
              <a:buChar char="‒"/>
            </a:pPr>
            <a:r>
              <a:rPr lang="zh-CN" altLang="en-GB" sz="2400" dirty="0"/>
              <a:t>外伤后</a:t>
            </a:r>
          </a:p>
          <a:p>
            <a:pPr lvl="2">
              <a:lnSpc>
                <a:spcPts val="2600"/>
              </a:lnSpc>
              <a:buFont typeface="Arial" panose="020B0604020202020204" pitchFamily="34" charset="0"/>
              <a:buChar char="‒"/>
            </a:pPr>
            <a:r>
              <a:rPr lang="zh-CN" altLang="en-GB" sz="2400" dirty="0"/>
              <a:t>全层角膜移植术后</a:t>
            </a:r>
            <a:endParaRPr lang="en-GB" sz="2400" dirty="0"/>
          </a:p>
          <a:p>
            <a:pPr lvl="2">
              <a:lnSpc>
                <a:spcPts val="2600"/>
              </a:lnSpc>
              <a:buFont typeface="Arial" panose="020B0604020202020204" pitchFamily="34" charset="0"/>
              <a:buChar char="‒"/>
            </a:pPr>
            <a:r>
              <a:rPr lang="zh-CN" altLang="en-GB" sz="2400" dirty="0"/>
              <a:t>圆锥角膜</a:t>
            </a:r>
            <a:endParaRPr lang="en-GB" sz="2400" dirty="0"/>
          </a:p>
          <a:p>
            <a:pPr lvl="2">
              <a:lnSpc>
                <a:spcPts val="2600"/>
              </a:lnSpc>
              <a:buFont typeface="Arial" panose="020B0604020202020204" pitchFamily="34" charset="0"/>
              <a:buChar char="‒"/>
            </a:pPr>
            <a:r>
              <a:rPr lang="zh-CN" altLang="en-GB" sz="2400" dirty="0"/>
              <a:t>透明边缘性角膜变性</a:t>
            </a:r>
            <a:endParaRPr lang="en-GB" sz="2400" dirty="0"/>
          </a:p>
          <a:p>
            <a:pPr lvl="2">
              <a:lnSpc>
                <a:spcPts val="2600"/>
              </a:lnSpc>
              <a:buFont typeface="Arial" panose="020B0604020202020204" pitchFamily="34" charset="0"/>
              <a:buChar char="‒"/>
            </a:pPr>
            <a:r>
              <a:rPr lang="zh-CN" altLang="en-GB" sz="2400" dirty="0"/>
              <a:t>屈光手术后</a:t>
            </a:r>
            <a:endParaRPr lang="en-GB" sz="2400" dirty="0"/>
          </a:p>
          <a:p>
            <a:pPr>
              <a:lnSpc>
                <a:spcPts val="2600"/>
              </a:lnSpc>
            </a:pPr>
            <a:r>
              <a:rPr lang="zh-CN" altLang="en-GB" sz="2400" dirty="0"/>
              <a:t>疱疹感染后</a:t>
            </a:r>
            <a:endParaRPr lang="en-GB" sz="2400" dirty="0"/>
          </a:p>
          <a:p>
            <a:pPr>
              <a:lnSpc>
                <a:spcPts val="2600"/>
              </a:lnSpc>
            </a:pPr>
            <a:r>
              <a:rPr lang="zh-CN" altLang="en-GB" sz="2400" dirty="0"/>
              <a:t>运动员</a:t>
            </a:r>
            <a:endParaRPr lang="en-GB" sz="2400" dirty="0"/>
          </a:p>
          <a:p>
            <a:pPr>
              <a:lnSpc>
                <a:spcPts val="2600"/>
              </a:lnSpc>
            </a:pPr>
            <a:r>
              <a:rPr lang="zh-CN" altLang="en-GB" sz="2400" dirty="0"/>
              <a:t>镜片中心定位不良</a:t>
            </a:r>
            <a:endParaRPr lang="en-GB" sz="2400" dirty="0"/>
          </a:p>
          <a:p>
            <a:pPr>
              <a:lnSpc>
                <a:spcPts val="2600"/>
              </a:lnSpc>
            </a:pPr>
            <a:r>
              <a:rPr lang="zh-CN" altLang="en-GB" sz="2400" dirty="0"/>
              <a:t>镜片稳定性不良</a:t>
            </a:r>
            <a:endParaRPr lang="en-GB" sz="2400" dirty="0"/>
          </a:p>
          <a:p>
            <a:pPr>
              <a:lnSpc>
                <a:spcPts val="2600"/>
              </a:lnSpc>
            </a:pPr>
            <a:r>
              <a:rPr lang="zh-CN" altLang="en-GB" sz="2400" dirty="0"/>
              <a:t>角膜透气性接触镜不耐受者</a:t>
            </a:r>
          </a:p>
        </p:txBody>
      </p:sp>
      <p:pic>
        <p:nvPicPr>
          <p:cNvPr id="37890" name="Picture 2" descr="C:\Users\pc-hp\Desktop\EDIT\Picture41.png"/>
          <p:cNvPicPr>
            <a:picLocks noChangeAspect="1" noChangeArrowheads="1"/>
          </p:cNvPicPr>
          <p:nvPr/>
        </p:nvPicPr>
        <p:blipFill>
          <a:blip r:embed="rId2" cstate="print"/>
          <a:srcRect/>
          <a:stretch>
            <a:fillRect/>
          </a:stretch>
        </p:blipFill>
        <p:spPr bwMode="auto">
          <a:xfrm>
            <a:off x="6072198" y="1071546"/>
            <a:ext cx="2901950" cy="4649787"/>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巩膜镜的适应症</a:t>
            </a:r>
            <a:r>
              <a:rPr lang="en-GB" dirty="0"/>
              <a:t>     </a:t>
            </a:r>
            <a:r>
              <a:rPr lang="zh-CN" altLang="en-GB" sz="2000" dirty="0">
                <a:solidFill>
                  <a:srgbClr val="FFFF00"/>
                </a:solidFill>
              </a:rPr>
              <a:t>继续</a:t>
            </a:r>
            <a:r>
              <a:rPr lang="en-GB" sz="2000" dirty="0">
                <a:solidFill>
                  <a:srgbClr val="FFFF00"/>
                </a:solidFill>
              </a:rPr>
              <a:t>…</a:t>
            </a:r>
            <a:endParaRPr lang="en-GB" dirty="0">
              <a:solidFill>
                <a:srgbClr val="FFFF00"/>
              </a:solidFill>
            </a:endParaRPr>
          </a:p>
        </p:txBody>
      </p:sp>
      <p:sp>
        <p:nvSpPr>
          <p:cNvPr id="2" name="Content Placeholder 1"/>
          <p:cNvSpPr>
            <a:spLocks noGrp="1"/>
          </p:cNvSpPr>
          <p:nvPr>
            <p:ph idx="1"/>
          </p:nvPr>
        </p:nvSpPr>
        <p:spPr>
          <a:xfrm>
            <a:off x="819150" y="914400"/>
            <a:ext cx="8839200" cy="5135563"/>
          </a:xfrm>
        </p:spPr>
        <p:txBody>
          <a:bodyPr/>
          <a:lstStyle/>
          <a:p>
            <a:pPr marL="0" indent="0">
              <a:lnSpc>
                <a:spcPts val="2600"/>
              </a:lnSpc>
              <a:buNone/>
            </a:pPr>
            <a:r>
              <a:rPr lang="zh-CN" altLang="en-CA" sz="2400" dirty="0"/>
              <a:t>治疗性适应症</a:t>
            </a:r>
            <a:r>
              <a:rPr lang="en-CA" sz="2400" dirty="0"/>
              <a:t>:</a:t>
            </a:r>
          </a:p>
          <a:p>
            <a:pPr>
              <a:lnSpc>
                <a:spcPts val="2600"/>
              </a:lnSpc>
            </a:pPr>
            <a:r>
              <a:rPr lang="zh-CN" altLang="en-CA" sz="2400" dirty="0"/>
              <a:t>化学灼烧</a:t>
            </a:r>
            <a:endParaRPr lang="en-CA" sz="2400" dirty="0"/>
          </a:p>
          <a:p>
            <a:pPr>
              <a:lnSpc>
                <a:spcPts val="2600"/>
              </a:lnSpc>
            </a:pPr>
            <a:r>
              <a:rPr lang="en-CA" sz="2400" dirty="0">
                <a:sym typeface="+mn-ea"/>
              </a:rPr>
              <a:t>眼类天疱疮</a:t>
            </a:r>
          </a:p>
          <a:p>
            <a:pPr>
              <a:lnSpc>
                <a:spcPts val="2600"/>
              </a:lnSpc>
            </a:pPr>
            <a:r>
              <a:rPr lang="en-US" altLang="zh-CN" sz="2400" dirty="0"/>
              <a:t>Steven </a:t>
            </a:r>
            <a:r>
              <a:rPr lang="en-US" altLang="zh-CN" sz="2400" dirty="0"/>
              <a:t>Johnson</a:t>
            </a:r>
            <a:r>
              <a:rPr lang="zh-CN" altLang="en-US" sz="2400" dirty="0"/>
              <a:t>综合征）</a:t>
            </a:r>
            <a:endParaRPr lang="en-CA" sz="2400" dirty="0"/>
          </a:p>
          <a:p>
            <a:pPr>
              <a:lnSpc>
                <a:spcPts val="2600"/>
              </a:lnSpc>
            </a:pPr>
            <a:r>
              <a:rPr lang="zh-CN" altLang="en-CA" sz="2400" dirty="0" err="1"/>
              <a:t>睑球黏连的处理</a:t>
            </a:r>
            <a:endParaRPr lang="en-CA" sz="2400" dirty="0"/>
          </a:p>
          <a:p>
            <a:pPr>
              <a:lnSpc>
                <a:spcPts val="2600"/>
              </a:lnSpc>
            </a:pPr>
            <a:r>
              <a:rPr lang="zh-CN" altLang="en-US" sz="2400" dirty="0">
                <a:sym typeface="+mn-ea"/>
              </a:rPr>
              <a:t>角膜移植</a:t>
            </a:r>
            <a:r>
              <a:rPr lang="zh-CN" altLang="en-US" sz="2400" dirty="0">
                <a:sym typeface="+mn-ea"/>
              </a:rPr>
              <a:t>排斥反应</a:t>
            </a:r>
            <a:r>
              <a:rPr lang="zh-CN" altLang="en-US" sz="2400" dirty="0">
                <a:sym typeface="+mn-ea"/>
              </a:rPr>
              <a:t>疾病</a:t>
            </a:r>
            <a:endParaRPr lang="en-CA" sz="2400" dirty="0">
              <a:sym typeface="+mn-ea"/>
            </a:endParaRPr>
          </a:p>
          <a:p>
            <a:pPr>
              <a:lnSpc>
                <a:spcPts val="2600"/>
              </a:lnSpc>
            </a:pPr>
            <a:r>
              <a:rPr lang="zh-CN" altLang="en-CA" sz="2400" dirty="0"/>
              <a:t>暴露性角膜炎</a:t>
            </a:r>
            <a:endParaRPr lang="en-CA" sz="2400" dirty="0"/>
          </a:p>
          <a:p>
            <a:pPr>
              <a:lnSpc>
                <a:spcPts val="2600"/>
              </a:lnSpc>
            </a:pPr>
            <a:r>
              <a:rPr lang="en-CA" sz="2400" dirty="0"/>
              <a:t>神经营养性角膜病变</a:t>
            </a:r>
          </a:p>
          <a:p>
            <a:pPr>
              <a:lnSpc>
                <a:spcPts val="2600"/>
              </a:lnSpc>
            </a:pPr>
            <a:r>
              <a:rPr lang="zh-CN" altLang="en-US" sz="2400" dirty="0"/>
              <a:t>持续性</a:t>
            </a:r>
            <a:r>
              <a:rPr lang="zh-CN" altLang="en-US" sz="2400" dirty="0"/>
              <a:t>上皮</a:t>
            </a:r>
            <a:r>
              <a:rPr lang="zh-CN" altLang="en-US" sz="2400" dirty="0"/>
              <a:t>缺损</a:t>
            </a:r>
            <a:endParaRPr lang="en-CA" sz="2400" dirty="0"/>
          </a:p>
          <a:p>
            <a:pPr>
              <a:lnSpc>
                <a:spcPts val="2600"/>
              </a:lnSpc>
            </a:pPr>
            <a:r>
              <a:rPr lang="zh-CN" altLang="en-CA" sz="2400" dirty="0"/>
              <a:t>严重的干眼</a:t>
            </a:r>
            <a:endParaRPr lang="en-CA" sz="2400" dirty="0"/>
          </a:p>
          <a:p>
            <a:pPr lvl="1">
              <a:lnSpc>
                <a:spcPts val="2600"/>
              </a:lnSpc>
              <a:buFont typeface="Arial" panose="020B0604020202020204" pitchFamily="34" charset="0"/>
              <a:buChar char="‒"/>
            </a:pPr>
            <a:r>
              <a:rPr lang="zh-CN" altLang="en-CA" sz="2400" dirty="0" err="1"/>
              <a:t>干燥综合征</a:t>
            </a:r>
            <a:endParaRPr lang="en-CA" sz="2400" dirty="0"/>
          </a:p>
          <a:p>
            <a:pPr lvl="1">
              <a:lnSpc>
                <a:spcPts val="2600"/>
              </a:lnSpc>
              <a:buFont typeface="Arial" panose="020B0604020202020204" pitchFamily="34" charset="0"/>
              <a:buChar char="‒"/>
            </a:pPr>
            <a:r>
              <a:rPr lang="zh-CN" altLang="en-CA" sz="2400" dirty="0"/>
              <a:t>丝状角膜炎</a:t>
            </a:r>
            <a:endParaRPr lang="en-CA" sz="2400" dirty="0"/>
          </a:p>
          <a:p>
            <a:pPr lvl="1">
              <a:lnSpc>
                <a:spcPts val="2600"/>
              </a:lnSpc>
              <a:buFont typeface="Arial" panose="020B0604020202020204" pitchFamily="34" charset="0"/>
              <a:buChar char="‒"/>
            </a:pPr>
            <a:r>
              <a:rPr lang="zh-CN" altLang="en-CA" sz="2400" dirty="0" err="1"/>
              <a:t>角膜缘干细胞缺损</a:t>
            </a:r>
            <a:endParaRPr lang="zh-CN" altLang="en-CA" sz="2400" dirty="0"/>
          </a:p>
        </p:txBody>
      </p:sp>
      <p:pic>
        <p:nvPicPr>
          <p:cNvPr id="38914" name="Picture 2" descr="C:\Users\pc-hp\Desktop\EDIT\Picture42.png"/>
          <p:cNvPicPr>
            <a:picLocks noChangeAspect="1" noChangeArrowheads="1"/>
          </p:cNvPicPr>
          <p:nvPr/>
        </p:nvPicPr>
        <p:blipFill>
          <a:blip r:embed="rId2" cstate="print"/>
          <a:srcRect/>
          <a:stretch>
            <a:fillRect/>
          </a:stretch>
        </p:blipFill>
        <p:spPr bwMode="auto">
          <a:xfrm>
            <a:off x="6429388" y="785794"/>
            <a:ext cx="2352675" cy="2066925"/>
          </a:xfrm>
          <a:prstGeom prst="rect">
            <a:avLst/>
          </a:prstGeom>
          <a:noFill/>
        </p:spPr>
      </p:pic>
      <p:pic>
        <p:nvPicPr>
          <p:cNvPr id="38915" name="Picture 3" descr="C:\Users\pc-hp\Desktop\EDIT\Picture43.png"/>
          <p:cNvPicPr>
            <a:picLocks noChangeAspect="1" noChangeArrowheads="1"/>
          </p:cNvPicPr>
          <p:nvPr/>
        </p:nvPicPr>
        <p:blipFill>
          <a:blip r:embed="rId3" cstate="print"/>
          <a:srcRect/>
          <a:stretch>
            <a:fillRect/>
          </a:stretch>
        </p:blipFill>
        <p:spPr bwMode="auto">
          <a:xfrm>
            <a:off x="5572132" y="2935560"/>
            <a:ext cx="2974975" cy="37338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眼表疾病</a:t>
            </a:r>
          </a:p>
        </p:txBody>
      </p:sp>
      <p:sp>
        <p:nvSpPr>
          <p:cNvPr id="2" name="Content Placeholder 1"/>
          <p:cNvSpPr>
            <a:spLocks noGrp="1"/>
          </p:cNvSpPr>
          <p:nvPr>
            <p:ph idx="1"/>
          </p:nvPr>
        </p:nvSpPr>
        <p:spPr/>
        <p:txBody>
          <a:bodyPr/>
          <a:lstStyle/>
          <a:p>
            <a:pPr marL="0" indent="0">
              <a:buNone/>
            </a:pPr>
            <a:r>
              <a:rPr lang="en-CA" sz="2400" b="1" dirty="0">
                <a:solidFill>
                  <a:schemeClr val="tx1"/>
                </a:solidFill>
              </a:rPr>
              <a:t>	</a:t>
            </a: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endParaRPr lang="en-CA" sz="2400" b="1" dirty="0">
              <a:solidFill>
                <a:schemeClr val="tx1"/>
              </a:solidFill>
            </a:endParaRPr>
          </a:p>
          <a:p>
            <a:pPr marL="0" indent="0">
              <a:buNone/>
            </a:pPr>
            <a:r>
              <a:rPr lang="en-CA" sz="2400" b="1" dirty="0">
                <a:solidFill>
                  <a:schemeClr val="tx1"/>
                </a:solidFill>
              </a:rPr>
              <a:t>	     </a:t>
            </a:r>
            <a:r>
              <a:rPr lang="zh-CN" altLang="en-CA" sz="2400" b="1" dirty="0">
                <a:solidFill>
                  <a:schemeClr val="tx1"/>
                </a:solidFill>
              </a:rPr>
              <a:t>配戴巩膜镜前</a:t>
            </a:r>
            <a:r>
              <a:rPr lang="en-CA" sz="2400" b="1" dirty="0">
                <a:solidFill>
                  <a:schemeClr val="tx1"/>
                </a:solidFill>
              </a:rPr>
              <a:t>	                 </a:t>
            </a:r>
            <a:r>
              <a:rPr lang="zh-CN" altLang="en-US" sz="2400" b="1" dirty="0">
                <a:solidFill>
                  <a:schemeClr val="tx1"/>
                </a:solidFill>
              </a:rPr>
              <a:t>配戴</a:t>
            </a:r>
            <a:r>
              <a:rPr lang="zh-CN" altLang="en-US" sz="2400" b="1" dirty="0">
                <a:solidFill>
                  <a:schemeClr val="tx1"/>
                </a:solidFill>
              </a:rPr>
              <a:t>巩膜镜</a:t>
            </a:r>
            <a:r>
              <a:rPr lang="en-US" altLang="zh-CN" sz="2400" b="1" dirty="0">
                <a:solidFill>
                  <a:schemeClr val="tx1"/>
                </a:solidFill>
              </a:rPr>
              <a:t>2</a:t>
            </a:r>
            <a:r>
              <a:rPr lang="zh-CN" altLang="en-US" sz="2400" b="1" dirty="0">
                <a:solidFill>
                  <a:schemeClr val="tx1"/>
                </a:solidFill>
              </a:rPr>
              <a:t>月</a:t>
            </a:r>
            <a:r>
              <a:rPr lang="zh-CN" altLang="en-US" sz="2400" b="1" dirty="0">
                <a:solidFill>
                  <a:schemeClr val="tx1"/>
                </a:solidFill>
              </a:rPr>
              <a:t>后</a:t>
            </a:r>
            <a:endParaRPr lang="en-US" altLang="zh-CN" sz="2400" b="1" dirty="0">
              <a:solidFill>
                <a:schemeClr val="tx1"/>
              </a:solidFill>
            </a:endParaRPr>
          </a:p>
        </p:txBody>
      </p:sp>
      <p:pic>
        <p:nvPicPr>
          <p:cNvPr id="39938" name="Picture 2" descr="C:\Users\pc-hp\Desktop\EDIT\Picture44.jpg"/>
          <p:cNvPicPr>
            <a:picLocks noChangeAspect="1" noChangeArrowheads="1"/>
          </p:cNvPicPr>
          <p:nvPr/>
        </p:nvPicPr>
        <p:blipFill>
          <a:blip r:embed="rId2" cstate="print"/>
          <a:srcRect/>
          <a:stretch>
            <a:fillRect/>
          </a:stretch>
        </p:blipFill>
        <p:spPr bwMode="auto">
          <a:xfrm>
            <a:off x="1428728" y="1500174"/>
            <a:ext cx="6184912" cy="2835275"/>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什么时候考虑巩膜镜</a:t>
            </a:r>
          </a:p>
        </p:txBody>
      </p:sp>
      <p:sp>
        <p:nvSpPr>
          <p:cNvPr id="2" name="Content Placeholder 1"/>
          <p:cNvSpPr>
            <a:spLocks noGrp="1"/>
          </p:cNvSpPr>
          <p:nvPr>
            <p:ph idx="1"/>
          </p:nvPr>
        </p:nvSpPr>
        <p:spPr>
          <a:xfrm>
            <a:off x="819150" y="1017587"/>
            <a:ext cx="8839200" cy="5135563"/>
          </a:xfrm>
        </p:spPr>
        <p:txBody>
          <a:bodyPr/>
          <a:lstStyle/>
          <a:p>
            <a:r>
              <a:rPr lang="zh-CN" altLang="en-CA" sz="2400" dirty="0">
                <a:solidFill>
                  <a:schemeClr val="tx1"/>
                </a:solidFill>
              </a:rPr>
              <a:t>角膜地形图</a:t>
            </a:r>
            <a:r>
              <a:rPr lang="en-CA" sz="2400" dirty="0">
                <a:solidFill>
                  <a:schemeClr val="tx1"/>
                </a:solidFill>
              </a:rPr>
              <a:t>…</a:t>
            </a:r>
          </a:p>
          <a:p>
            <a:pPr lvl="1"/>
            <a:r>
              <a:rPr lang="zh-CN" altLang="en-CA" sz="2400" dirty="0">
                <a:solidFill>
                  <a:schemeClr val="tx1"/>
                </a:solidFill>
              </a:rPr>
              <a:t>轴向图和高度图</a:t>
            </a:r>
          </a:p>
        </p:txBody>
      </p:sp>
      <p:cxnSp>
        <p:nvCxnSpPr>
          <p:cNvPr id="5" name="Straight Connector 4"/>
          <p:cNvCxnSpPr/>
          <p:nvPr/>
        </p:nvCxnSpPr>
        <p:spPr>
          <a:xfrm>
            <a:off x="3429000" y="2286000"/>
            <a:ext cx="0" cy="35913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19750" y="2286000"/>
            <a:ext cx="0" cy="35913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0962" name="Picture 2" descr="C:\Users\pc-hp\Desktop\EDIT\Picture45.jpg"/>
          <p:cNvPicPr>
            <a:picLocks noChangeAspect="1" noChangeArrowheads="1"/>
          </p:cNvPicPr>
          <p:nvPr/>
        </p:nvPicPr>
        <p:blipFill>
          <a:blip r:embed="rId2" cstate="print"/>
          <a:srcRect/>
          <a:stretch>
            <a:fillRect/>
          </a:stretch>
        </p:blipFill>
        <p:spPr bwMode="auto">
          <a:xfrm>
            <a:off x="5572132" y="785794"/>
            <a:ext cx="2146300" cy="1511300"/>
          </a:xfrm>
          <a:prstGeom prst="rect">
            <a:avLst/>
          </a:prstGeom>
          <a:noFill/>
        </p:spPr>
      </p:pic>
      <p:pic>
        <p:nvPicPr>
          <p:cNvPr id="40963" name="Picture 3" descr="C:\Users\pc-hp\Desktop\EDIT\Picture46.jpg"/>
          <p:cNvPicPr>
            <a:picLocks noChangeAspect="1" noChangeArrowheads="1"/>
          </p:cNvPicPr>
          <p:nvPr/>
        </p:nvPicPr>
        <p:blipFill>
          <a:blip r:embed="rId3" cstate="print"/>
          <a:srcRect/>
          <a:stretch>
            <a:fillRect/>
          </a:stretch>
        </p:blipFill>
        <p:spPr bwMode="auto">
          <a:xfrm>
            <a:off x="1785918" y="2500306"/>
            <a:ext cx="5757863" cy="3330575"/>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镜片选择</a:t>
            </a:r>
            <a:r>
              <a:rPr lang="en-GB" dirty="0"/>
              <a:t>: </a:t>
            </a:r>
            <a:r>
              <a:rPr lang="zh-CN" altLang="en-GB" dirty="0">
                <a:solidFill>
                  <a:srgbClr val="FFFF00"/>
                </a:solidFill>
              </a:rPr>
              <a:t>巩膜镜的回归</a:t>
            </a:r>
          </a:p>
        </p:txBody>
      </p:sp>
      <p:pic>
        <p:nvPicPr>
          <p:cNvPr id="41986" name="Picture 2" descr="C:\Users\pc-hp\Desktop\EDIT\Picture47.jpg"/>
          <p:cNvPicPr>
            <a:picLocks noChangeAspect="1" noChangeArrowheads="1"/>
          </p:cNvPicPr>
          <p:nvPr/>
        </p:nvPicPr>
        <p:blipFill>
          <a:blip r:embed="rId2" cstate="print"/>
          <a:srcRect/>
          <a:stretch>
            <a:fillRect/>
          </a:stretch>
        </p:blipFill>
        <p:spPr bwMode="auto">
          <a:xfrm>
            <a:off x="1357290" y="928670"/>
            <a:ext cx="6858000" cy="5153025"/>
          </a:xfrm>
          <a:prstGeom prst="rect">
            <a:avLst/>
          </a:prstGeom>
          <a:noFill/>
        </p:spPr>
      </p:pic>
      <p:sp>
        <p:nvSpPr>
          <p:cNvPr id="2" name="文本框 1"/>
          <p:cNvSpPr txBox="1"/>
          <p:nvPr/>
        </p:nvSpPr>
        <p:spPr>
          <a:xfrm>
            <a:off x="7971790" y="1267460"/>
            <a:ext cx="1154430" cy="645160"/>
          </a:xfrm>
          <a:prstGeom prst="rect">
            <a:avLst/>
          </a:prstGeom>
          <a:noFill/>
        </p:spPr>
        <p:txBody>
          <a:bodyPr wrap="square" rtlCol="0" anchor="t">
            <a:spAutoFit/>
          </a:bodyPr>
          <a:lstStyle/>
          <a:p>
            <a:r>
              <a:rPr lang="zh-CN" altLang="en-US"/>
              <a:t>背驮式镜片设计</a:t>
            </a:r>
          </a:p>
        </p:txBody>
      </p:sp>
      <p:sp>
        <p:nvSpPr>
          <p:cNvPr id="3" name="文本框 2"/>
          <p:cNvSpPr txBox="1"/>
          <p:nvPr/>
        </p:nvSpPr>
        <p:spPr>
          <a:xfrm>
            <a:off x="7948295" y="4263390"/>
            <a:ext cx="1154430" cy="645160"/>
          </a:xfrm>
          <a:prstGeom prst="rect">
            <a:avLst/>
          </a:prstGeom>
          <a:noFill/>
        </p:spPr>
        <p:txBody>
          <a:bodyPr wrap="square" rtlCol="0" anchor="t">
            <a:spAutoFit/>
          </a:bodyPr>
          <a:lstStyle/>
          <a:p>
            <a:r>
              <a:rPr lang="zh-CN" altLang="en-US"/>
              <a:t>巩膜镜</a:t>
            </a:r>
          </a:p>
          <a:p>
            <a:r>
              <a:rPr lang="zh-CN" altLang="en-US"/>
              <a:t>设计</a:t>
            </a:r>
          </a:p>
        </p:txBody>
      </p:sp>
      <p:sp>
        <p:nvSpPr>
          <p:cNvPr id="5" name="文本框 4"/>
          <p:cNvSpPr txBox="1"/>
          <p:nvPr/>
        </p:nvSpPr>
        <p:spPr>
          <a:xfrm>
            <a:off x="434975" y="2063750"/>
            <a:ext cx="1154430" cy="645160"/>
          </a:xfrm>
          <a:prstGeom prst="rect">
            <a:avLst/>
          </a:prstGeom>
          <a:noFill/>
        </p:spPr>
        <p:txBody>
          <a:bodyPr wrap="square" rtlCol="0" anchor="t">
            <a:spAutoFit/>
          </a:bodyPr>
          <a:lstStyle/>
          <a:p>
            <a:r>
              <a:rPr lang="zh-CN" altLang="en-US"/>
              <a:t>角膜镜</a:t>
            </a:r>
          </a:p>
          <a:p>
            <a:r>
              <a:rPr lang="zh-CN" altLang="en-US"/>
              <a:t>设计</a:t>
            </a:r>
          </a:p>
        </p:txBody>
      </p:sp>
      <p:sp>
        <p:nvSpPr>
          <p:cNvPr id="6" name="文本框 5"/>
          <p:cNvSpPr txBox="1"/>
          <p:nvPr/>
        </p:nvSpPr>
        <p:spPr>
          <a:xfrm>
            <a:off x="481330" y="5048250"/>
            <a:ext cx="1154430" cy="645160"/>
          </a:xfrm>
          <a:prstGeom prst="rect">
            <a:avLst/>
          </a:prstGeom>
          <a:noFill/>
        </p:spPr>
        <p:txBody>
          <a:bodyPr wrap="square" rtlCol="0" anchor="t">
            <a:spAutoFit/>
          </a:bodyPr>
          <a:lstStyle/>
          <a:p>
            <a:r>
              <a:rPr lang="zh-CN" altLang="en-US"/>
              <a:t>混合式镜片设计</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ctrTitle"/>
          </p:nvPr>
        </p:nvSpPr>
        <p:spPr bwMode="auto">
          <a:xfrm>
            <a:off x="914400" y="1587502"/>
            <a:ext cx="7247467" cy="4445000"/>
          </a:xfrm>
          <a:noFill/>
          <a:ln>
            <a:miter lim="800000"/>
          </a:ln>
        </p:spPr>
        <p:txBody>
          <a:bodyPr vert="horz" wrap="square" lIns="81280" tIns="40640" rIns="81280" bIns="40640" numCol="1" anchor="t" anchorCtr="0" compatLnSpc="1">
            <a:normAutofit/>
          </a:bodyPr>
          <a:lstStyle/>
          <a:p>
            <a:r>
              <a:rPr lang="zh-CN" altLang="en-US" sz="1422" i="1" dirty="0">
                <a:solidFill>
                  <a:schemeClr val="tx1"/>
                </a:solidFill>
              </a:rPr>
              <a:t>出版</a:t>
            </a:r>
            <a:r>
              <a:rPr lang="en-CA" altLang="en-US" sz="1422" i="1" dirty="0">
                <a:solidFill>
                  <a:schemeClr val="tx1"/>
                </a:solidFill>
              </a:rPr>
              <a:t/>
            </a:r>
            <a:br>
              <a:rPr lang="en-CA" altLang="en-US" sz="1422" i="1" dirty="0">
                <a:solidFill>
                  <a:schemeClr val="tx1"/>
                </a:solidFill>
              </a:rPr>
            </a:br>
            <a:r>
              <a:rPr lang="zh-CN" altLang="en-US" sz="1422" i="1" dirty="0">
                <a:solidFill>
                  <a:schemeClr val="tx1"/>
                </a:solidFill>
              </a:rPr>
              <a:t>国际接触镜教育者学会</a:t>
            </a:r>
            <a:r>
              <a:rPr lang="en-US" altLang="en-US" sz="1422" i="1" dirty="0">
                <a:solidFill>
                  <a:schemeClr val="tx1"/>
                </a:solidFill>
              </a:rPr>
              <a:t>(IACLE)</a:t>
            </a:r>
            <a:br>
              <a:rPr lang="en-US" altLang="en-US" sz="1422" i="1" dirty="0">
                <a:solidFill>
                  <a:schemeClr val="tx1"/>
                </a:solidFill>
              </a:rPr>
            </a:br>
            <a:r>
              <a:rPr lang="en-US" altLang="en-US" sz="1422" i="1" dirty="0">
                <a:solidFill>
                  <a:schemeClr val="tx1"/>
                </a:solidFill>
              </a:rPr>
              <a:t/>
            </a:r>
            <a:br>
              <a:rPr lang="en-US" altLang="en-US" sz="1422" i="1" dirty="0">
                <a:solidFill>
                  <a:schemeClr val="tx1"/>
                </a:solidFill>
              </a:rPr>
            </a:br>
            <a:r>
              <a:rPr lang="en-CA" altLang="en-US" sz="1422" i="1" dirty="0">
                <a:solidFill>
                  <a:schemeClr val="tx1"/>
                </a:solidFill>
              </a:rPr>
              <a:t>2016</a:t>
            </a:r>
            <a:r>
              <a:rPr lang="zh-CN" altLang="en-US" sz="1422" i="1" dirty="0">
                <a:solidFill>
                  <a:schemeClr val="tx1"/>
                </a:solidFill>
              </a:rPr>
              <a:t>修订版</a:t>
            </a:r>
            <a:r>
              <a:rPr lang="en-CA" altLang="en-US" sz="1422" i="1" dirty="0">
                <a:solidFill>
                  <a:schemeClr val="tx1"/>
                </a:solidFill>
              </a:rPr>
              <a:t/>
            </a:r>
            <a:br>
              <a:rPr lang="en-CA" altLang="en-US" sz="1422" i="1" dirty="0">
                <a:solidFill>
                  <a:schemeClr val="tx1"/>
                </a:solidFill>
              </a:rPr>
            </a:br>
            <a:r>
              <a:rPr lang="en-CA" altLang="en-US" sz="1422" i="1" dirty="0">
                <a:solidFill>
                  <a:schemeClr val="tx1"/>
                </a:solidFill>
              </a:rPr>
              <a:t/>
            </a:r>
            <a:br>
              <a:rPr lang="en-CA" altLang="en-US" sz="1422" i="1" dirty="0">
                <a:solidFill>
                  <a:schemeClr val="tx1"/>
                </a:solidFill>
              </a:rPr>
            </a:br>
            <a:r>
              <a:rPr lang="en-CA" altLang="en-US" sz="1422" i="1" dirty="0">
                <a:solidFill>
                  <a:schemeClr val="tx1"/>
                </a:solidFill>
              </a:rPr>
              <a:t>© </a:t>
            </a:r>
            <a:r>
              <a:rPr lang="zh-CN" altLang="en-US" sz="1422" i="1" dirty="0">
                <a:solidFill>
                  <a:schemeClr val="tx1"/>
                </a:solidFill>
              </a:rPr>
              <a:t>国际接触镜教育者学会</a:t>
            </a:r>
            <a:r>
              <a:rPr lang="en-US" altLang="en-US" sz="1422" i="1" dirty="0">
                <a:solidFill>
                  <a:schemeClr val="tx1"/>
                </a:solidFill>
              </a:rPr>
              <a:t>2000-2015</a:t>
            </a:r>
            <a:br>
              <a:rPr lang="en-US" altLang="en-US" sz="1422" i="1" dirty="0">
                <a:solidFill>
                  <a:schemeClr val="tx1"/>
                </a:solidFill>
              </a:rPr>
            </a:br>
            <a:r>
              <a:rPr lang="zh-CN" altLang="en-US" sz="1422" i="1" dirty="0">
                <a:solidFill>
                  <a:schemeClr val="tx1"/>
                </a:solidFill>
              </a:rPr>
              <a:t>版权所有。未经国际接触镜教育者学会事先书面许可，本出版物的任何部分不得复制、储存在检索系统中，或以任何形式或传播： </a:t>
            </a:r>
            <a:r>
              <a:rPr lang="en-CA" altLang="en-US" sz="1422" i="1" dirty="0">
                <a:solidFill>
                  <a:schemeClr val="tx1"/>
                </a:solidFill>
              </a:rPr>
              <a:t/>
            </a:r>
            <a:br>
              <a:rPr lang="en-CA" altLang="en-US" sz="1422" i="1" dirty="0">
                <a:solidFill>
                  <a:schemeClr val="tx1"/>
                </a:solidFill>
              </a:rPr>
            </a:br>
            <a:r>
              <a:rPr lang="en-CA" altLang="en-US" sz="1422" i="1" dirty="0">
                <a:solidFill>
                  <a:schemeClr val="tx1"/>
                </a:solidFill>
              </a:rPr>
              <a:t/>
            </a:r>
            <a:br>
              <a:rPr lang="en-CA" altLang="en-US" sz="1422" i="1" dirty="0">
                <a:solidFill>
                  <a:schemeClr val="tx1"/>
                </a:solidFill>
              </a:rPr>
            </a:br>
            <a:r>
              <a:rPr lang="zh-CN" altLang="en-US" sz="1422" b="1" dirty="0">
                <a:ea typeface="宋体" panose="02010600030101010101" pitchFamily="2" charset="-122"/>
              </a:rPr>
              <a:t>国际接触镜教育者学会</a:t>
            </a:r>
            <a:br>
              <a:rPr lang="zh-CN" altLang="en-US" sz="1422" b="1" dirty="0">
                <a:ea typeface="宋体" panose="02010600030101010101" pitchFamily="2" charset="-122"/>
              </a:rPr>
            </a:br>
            <a:r>
              <a:rPr lang="en-US" altLang="zh-CN" sz="1422" b="1" dirty="0">
                <a:ea typeface="宋体" panose="02010600030101010101" pitchFamily="2" charset="-122"/>
              </a:rPr>
              <a:t>IACLE</a:t>
            </a:r>
            <a:r>
              <a:rPr lang="zh-CN" altLang="en-US" sz="1422" b="1" dirty="0">
                <a:ea typeface="宋体" panose="02010600030101010101" pitchFamily="2" charset="-122"/>
              </a:rPr>
              <a:t>秘书处，</a:t>
            </a:r>
            <a:br>
              <a:rPr lang="zh-CN" altLang="en-US" sz="1422" b="1" dirty="0">
                <a:ea typeface="宋体" panose="02010600030101010101" pitchFamily="2" charset="-122"/>
              </a:rPr>
            </a:br>
            <a:r>
              <a:rPr lang="en-CA" altLang="en-US" sz="1422" i="1" dirty="0">
                <a:solidFill>
                  <a:schemeClr val="tx1"/>
                </a:solidFill>
              </a:rPr>
              <a:t>PO Box 656 KENSINGTON</a:t>
            </a:r>
            <a:br>
              <a:rPr lang="en-CA" altLang="en-US" sz="1422" i="1" dirty="0">
                <a:solidFill>
                  <a:schemeClr val="tx1"/>
                </a:solidFill>
              </a:rPr>
            </a:br>
            <a:r>
              <a:rPr lang="en-CA" altLang="en-US" sz="1422" i="1" dirty="0">
                <a:solidFill>
                  <a:schemeClr val="tx1"/>
                </a:solidFill>
              </a:rPr>
              <a:t>NSW 2033</a:t>
            </a:r>
            <a:br>
              <a:rPr lang="en-CA" altLang="en-US" sz="1422" i="1" dirty="0">
                <a:solidFill>
                  <a:schemeClr val="tx1"/>
                </a:solidFill>
              </a:rPr>
            </a:br>
            <a:r>
              <a:rPr lang="en-CA" altLang="en-US" sz="1422" i="1" dirty="0">
                <a:solidFill>
                  <a:schemeClr val="tx1"/>
                </a:solidFill>
              </a:rPr>
              <a:t>Australia</a:t>
            </a:r>
            <a:br>
              <a:rPr lang="en-CA" altLang="en-US" sz="1422" i="1" dirty="0">
                <a:solidFill>
                  <a:schemeClr val="tx1"/>
                </a:solidFill>
              </a:rPr>
            </a:br>
            <a:r>
              <a:rPr lang="zh-CN" altLang="en-US" sz="1422" b="1" dirty="0">
                <a:ea typeface="宋体" panose="02010600030101010101" pitchFamily="2" charset="-122"/>
              </a:rPr>
              <a:t/>
            </a:r>
            <a:br>
              <a:rPr lang="zh-CN" altLang="en-US" sz="1422" b="1" dirty="0">
                <a:ea typeface="宋体" panose="02010600030101010101" pitchFamily="2" charset="-122"/>
              </a:rPr>
            </a:br>
            <a:r>
              <a:rPr lang="zh-CN" altLang="en-US" sz="1422" b="1" dirty="0">
                <a:ea typeface="宋体" panose="02010600030101010101" pitchFamily="2" charset="-122"/>
              </a:rPr>
              <a:t>电子邮件：</a:t>
            </a:r>
            <a:r>
              <a:rPr lang="en-US" altLang="zh-CN" sz="1422" b="1" dirty="0">
                <a:ea typeface="宋体" panose="02010600030101010101" pitchFamily="2" charset="-122"/>
              </a:rPr>
              <a:t>iacle@iacle.org</a:t>
            </a:r>
            <a:endParaRPr lang="en-CA" altLang="en-US" sz="1422" dirty="0">
              <a:solidFill>
                <a:schemeClr val="tx1"/>
              </a:solidFill>
            </a:endParaRPr>
          </a:p>
        </p:txBody>
      </p:sp>
    </p:spTree>
    <p:extLst>
      <p:ext uri="{BB962C8B-B14F-4D97-AF65-F5344CB8AC3E}">
        <p14:creationId xmlns:p14="http://schemas.microsoft.com/office/powerpoint/2010/main" val="2551208321"/>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大直径</a:t>
            </a:r>
            <a:r>
              <a:rPr lang="zh-CN" altLang="en-US" dirty="0"/>
              <a:t>角膜镜的设计与不规则散光</a:t>
            </a:r>
            <a:endParaRPr lang="en-GB" dirty="0"/>
          </a:p>
        </p:txBody>
      </p:sp>
      <p:pic>
        <p:nvPicPr>
          <p:cNvPr id="43010" name="Picture 2" descr="C:\Users\pc-hp\Desktop\EDIT\Picture48.png"/>
          <p:cNvPicPr>
            <a:picLocks noChangeAspect="1" noChangeArrowheads="1"/>
          </p:cNvPicPr>
          <p:nvPr/>
        </p:nvPicPr>
        <p:blipFill>
          <a:blip r:embed="rId3" cstate="print"/>
          <a:srcRect/>
          <a:stretch>
            <a:fillRect/>
          </a:stretch>
        </p:blipFill>
        <p:spPr bwMode="auto">
          <a:xfrm>
            <a:off x="1071538" y="1285860"/>
            <a:ext cx="6904038" cy="4200525"/>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角膜形态的评估</a:t>
            </a:r>
            <a:r>
              <a:rPr lang="en-GB" dirty="0"/>
              <a:t>: </a:t>
            </a:r>
            <a:r>
              <a:rPr lang="zh-CN" altLang="en-GB" dirty="0">
                <a:solidFill>
                  <a:srgbClr val="FFFF00"/>
                </a:solidFill>
              </a:rPr>
              <a:t>差异性</a:t>
            </a:r>
          </a:p>
        </p:txBody>
      </p:sp>
      <p:pic>
        <p:nvPicPr>
          <p:cNvPr id="44034" name="Picture 2" descr="C:\Users\pc-hp\Desktop\EDIT\Picture49.png"/>
          <p:cNvPicPr>
            <a:picLocks noChangeAspect="1" noChangeArrowheads="1"/>
          </p:cNvPicPr>
          <p:nvPr/>
        </p:nvPicPr>
        <p:blipFill>
          <a:blip r:embed="rId3" cstate="print"/>
          <a:srcRect/>
          <a:stretch>
            <a:fillRect/>
          </a:stretch>
        </p:blipFill>
        <p:spPr bwMode="auto">
          <a:xfrm>
            <a:off x="1142976" y="1214422"/>
            <a:ext cx="6727825" cy="4489450"/>
          </a:xfrm>
          <a:prstGeom prst="rect">
            <a:avLst/>
          </a:prstGeom>
          <a:noFill/>
        </p:spPr>
      </p:pic>
      <p:sp>
        <p:nvSpPr>
          <p:cNvPr id="5" name="文本框 4"/>
          <p:cNvSpPr txBox="1"/>
          <p:nvPr/>
        </p:nvSpPr>
        <p:spPr>
          <a:xfrm>
            <a:off x="434975" y="2063750"/>
            <a:ext cx="1154430" cy="369332"/>
          </a:xfrm>
          <a:prstGeom prst="rect">
            <a:avLst/>
          </a:prstGeom>
          <a:noFill/>
        </p:spPr>
        <p:txBody>
          <a:bodyPr wrap="square" rtlCol="0" anchor="t">
            <a:spAutoFit/>
          </a:bodyPr>
          <a:lstStyle/>
          <a:p>
            <a:r>
              <a:rPr lang="zh-CN" altLang="en-US" dirty="0"/>
              <a:t>轴向图</a:t>
            </a:r>
          </a:p>
        </p:txBody>
      </p:sp>
      <p:sp>
        <p:nvSpPr>
          <p:cNvPr id="6" name="文本框 5"/>
          <p:cNvSpPr txBox="1"/>
          <p:nvPr/>
        </p:nvSpPr>
        <p:spPr>
          <a:xfrm>
            <a:off x="2051720" y="3933056"/>
            <a:ext cx="1154430" cy="369332"/>
          </a:xfrm>
          <a:prstGeom prst="rect">
            <a:avLst/>
          </a:prstGeom>
          <a:noFill/>
        </p:spPr>
        <p:txBody>
          <a:bodyPr wrap="square" rtlCol="0" anchor="t">
            <a:spAutoFit/>
          </a:bodyPr>
          <a:lstStyle/>
          <a:p>
            <a:r>
              <a:rPr lang="zh-CN" altLang="en-US" dirty="0"/>
              <a:t>高度图</a:t>
            </a:r>
          </a:p>
        </p:txBody>
      </p:sp>
      <p:sp>
        <p:nvSpPr>
          <p:cNvPr id="7" name="文本框 6"/>
          <p:cNvSpPr txBox="1"/>
          <p:nvPr/>
        </p:nvSpPr>
        <p:spPr>
          <a:xfrm>
            <a:off x="7902136" y="2924944"/>
            <a:ext cx="1154430" cy="646331"/>
          </a:xfrm>
          <a:prstGeom prst="rect">
            <a:avLst/>
          </a:prstGeom>
          <a:noFill/>
        </p:spPr>
        <p:txBody>
          <a:bodyPr wrap="square" rtlCol="0" anchor="t">
            <a:spAutoFit/>
          </a:bodyPr>
          <a:lstStyle/>
          <a:p>
            <a:r>
              <a:rPr lang="en-US" altLang="zh-CN" dirty="0"/>
              <a:t>399</a:t>
            </a:r>
            <a:r>
              <a:rPr lang="zh-CN" altLang="en-US" dirty="0"/>
              <a:t>微米高度差</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轴向图（屈光度图）</a:t>
            </a:r>
          </a:p>
        </p:txBody>
      </p:sp>
      <p:pic>
        <p:nvPicPr>
          <p:cNvPr id="45058" name="Picture 2" descr="C:\Users\pc-hp\Desktop\EDIT\Picture50.jpg"/>
          <p:cNvPicPr>
            <a:picLocks noChangeAspect="1" noChangeArrowheads="1"/>
          </p:cNvPicPr>
          <p:nvPr/>
        </p:nvPicPr>
        <p:blipFill>
          <a:blip r:embed="rId2" cstate="print"/>
          <a:srcRect/>
          <a:stretch>
            <a:fillRect/>
          </a:stretch>
        </p:blipFill>
        <p:spPr bwMode="auto">
          <a:xfrm>
            <a:off x="1285852" y="1071546"/>
            <a:ext cx="6518275" cy="4906963"/>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高度图</a:t>
            </a:r>
            <a:r>
              <a:rPr lang="en-GB" dirty="0"/>
              <a:t> (</a:t>
            </a:r>
            <a:r>
              <a:rPr lang="zh-CN" altLang="en-GB" dirty="0"/>
              <a:t>透明性边缘性角膜变性</a:t>
            </a:r>
            <a:r>
              <a:rPr lang="en-GB" dirty="0"/>
              <a:t>)</a:t>
            </a:r>
          </a:p>
        </p:txBody>
      </p:sp>
      <p:pic>
        <p:nvPicPr>
          <p:cNvPr id="46082" name="Picture 2" descr="C:\Users\pc-hp\Desktop\EDIT\Picture51.png"/>
          <p:cNvPicPr>
            <a:picLocks noChangeAspect="1" noChangeArrowheads="1"/>
          </p:cNvPicPr>
          <p:nvPr/>
        </p:nvPicPr>
        <p:blipFill>
          <a:blip r:embed="rId2" cstate="print"/>
          <a:srcRect/>
          <a:stretch>
            <a:fillRect/>
          </a:stretch>
        </p:blipFill>
        <p:spPr bwMode="auto">
          <a:xfrm>
            <a:off x="1214414" y="928670"/>
            <a:ext cx="7070726" cy="5310187"/>
          </a:xfrm>
          <a:prstGeom prst="rect">
            <a:avLst/>
          </a:prstGeom>
          <a:noFill/>
        </p:spPr>
      </p:pic>
      <p:sp>
        <p:nvSpPr>
          <p:cNvPr id="5" name="文本框 4"/>
          <p:cNvSpPr txBox="1"/>
          <p:nvPr/>
        </p:nvSpPr>
        <p:spPr>
          <a:xfrm>
            <a:off x="2051720" y="1196752"/>
            <a:ext cx="1154430" cy="369332"/>
          </a:xfrm>
          <a:prstGeom prst="rect">
            <a:avLst/>
          </a:prstGeom>
          <a:noFill/>
        </p:spPr>
        <p:txBody>
          <a:bodyPr wrap="square" rtlCol="0" anchor="t">
            <a:spAutoFit/>
          </a:bodyPr>
          <a:lstStyle/>
          <a:p>
            <a:r>
              <a:rPr lang="zh-CN" altLang="en-US" dirty="0"/>
              <a:t>轴向图</a:t>
            </a:r>
          </a:p>
        </p:txBody>
      </p:sp>
      <p:sp>
        <p:nvSpPr>
          <p:cNvPr id="6" name="文本框 5"/>
          <p:cNvSpPr txBox="1"/>
          <p:nvPr/>
        </p:nvSpPr>
        <p:spPr>
          <a:xfrm>
            <a:off x="637199" y="2780928"/>
            <a:ext cx="1154430" cy="369332"/>
          </a:xfrm>
          <a:prstGeom prst="rect">
            <a:avLst/>
          </a:prstGeom>
          <a:noFill/>
        </p:spPr>
        <p:txBody>
          <a:bodyPr wrap="square" rtlCol="0" anchor="t">
            <a:spAutoFit/>
          </a:bodyPr>
          <a:lstStyle/>
          <a:p>
            <a:r>
              <a:rPr lang="zh-CN" altLang="en-US" dirty="0"/>
              <a:t>高度图</a:t>
            </a:r>
          </a:p>
        </p:txBody>
      </p:sp>
      <p:sp>
        <p:nvSpPr>
          <p:cNvPr id="7" name="文本框 6"/>
          <p:cNvSpPr txBox="1"/>
          <p:nvPr/>
        </p:nvSpPr>
        <p:spPr>
          <a:xfrm>
            <a:off x="7989570" y="2790769"/>
            <a:ext cx="1154430" cy="369332"/>
          </a:xfrm>
          <a:prstGeom prst="rect">
            <a:avLst/>
          </a:prstGeom>
          <a:noFill/>
        </p:spPr>
        <p:txBody>
          <a:bodyPr wrap="square" rtlCol="0" anchor="t">
            <a:spAutoFit/>
          </a:bodyPr>
          <a:lstStyle/>
          <a:p>
            <a:r>
              <a:rPr lang="zh-CN" altLang="en-US" dirty="0"/>
              <a:t>高度图</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透明性边缘性角膜变性配戴角膜接触镜</a:t>
            </a:r>
          </a:p>
        </p:txBody>
      </p:sp>
      <p:pic>
        <p:nvPicPr>
          <p:cNvPr id="47106" name="Picture 2" descr="C:\Users\pc-hp\Desktop\EDIT\Picture52.png"/>
          <p:cNvPicPr>
            <a:picLocks noChangeAspect="1" noChangeArrowheads="1"/>
          </p:cNvPicPr>
          <p:nvPr/>
        </p:nvPicPr>
        <p:blipFill>
          <a:blip r:embed="rId2" cstate="print"/>
          <a:srcRect/>
          <a:stretch>
            <a:fillRect/>
          </a:stretch>
        </p:blipFill>
        <p:spPr bwMode="auto">
          <a:xfrm>
            <a:off x="857224" y="785794"/>
            <a:ext cx="7480300" cy="5407023"/>
          </a:xfrm>
          <a:prstGeom prst="rect">
            <a:avLst/>
          </a:prstGeom>
          <a:noFill/>
        </p:spPr>
      </p:pic>
      <p:sp>
        <p:nvSpPr>
          <p:cNvPr id="6" name="文本框 5"/>
          <p:cNvSpPr txBox="1"/>
          <p:nvPr/>
        </p:nvSpPr>
        <p:spPr>
          <a:xfrm>
            <a:off x="229261" y="1052736"/>
            <a:ext cx="1154430" cy="369332"/>
          </a:xfrm>
          <a:prstGeom prst="rect">
            <a:avLst/>
          </a:prstGeom>
          <a:noFill/>
        </p:spPr>
        <p:txBody>
          <a:bodyPr wrap="square" rtlCol="0" anchor="t">
            <a:spAutoFit/>
          </a:bodyPr>
          <a:lstStyle/>
          <a:p>
            <a:r>
              <a:rPr lang="zh-CN" altLang="en-US" dirty="0"/>
              <a:t>轴向图</a:t>
            </a:r>
          </a:p>
        </p:txBody>
      </p:sp>
      <p:sp>
        <p:nvSpPr>
          <p:cNvPr id="7" name="文本框 6"/>
          <p:cNvSpPr txBox="1"/>
          <p:nvPr/>
        </p:nvSpPr>
        <p:spPr>
          <a:xfrm>
            <a:off x="7989570" y="1052736"/>
            <a:ext cx="1154430" cy="369332"/>
          </a:xfrm>
          <a:prstGeom prst="rect">
            <a:avLst/>
          </a:prstGeom>
          <a:noFill/>
        </p:spPr>
        <p:txBody>
          <a:bodyPr wrap="square" rtlCol="0" anchor="t">
            <a:spAutoFit/>
          </a:bodyPr>
          <a:lstStyle/>
          <a:p>
            <a:r>
              <a:rPr lang="zh-CN" altLang="en-US" dirty="0"/>
              <a:t>高度图</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高度图的应用</a:t>
            </a:r>
            <a:r>
              <a:rPr lang="en-GB" dirty="0"/>
              <a:t>:</a:t>
            </a:r>
            <a:r>
              <a:rPr lang="zh-CN" altLang="en-GB" dirty="0"/>
              <a:t>接触镜类型的选择</a:t>
            </a:r>
            <a:endParaRPr lang="zh-CN" altLang="en-GB" dirty="0">
              <a:solidFill>
                <a:srgbClr val="FFFF00"/>
              </a:solidFill>
            </a:endParaRPr>
          </a:p>
        </p:txBody>
      </p:sp>
      <p:sp>
        <p:nvSpPr>
          <p:cNvPr id="2" name="Content Placeholder 1"/>
          <p:cNvSpPr>
            <a:spLocks noGrp="1"/>
          </p:cNvSpPr>
          <p:nvPr>
            <p:ph idx="1"/>
          </p:nvPr>
        </p:nvSpPr>
        <p:spPr>
          <a:xfrm>
            <a:off x="457200" y="933450"/>
            <a:ext cx="8839200" cy="5135563"/>
          </a:xfrm>
        </p:spPr>
        <p:txBody>
          <a:bodyPr numCol="2"/>
          <a:lstStyle/>
          <a:p>
            <a:pPr marL="0" indent="0">
              <a:buNone/>
            </a:pPr>
            <a:r>
              <a:rPr lang="zh-CN" altLang="en-CA" sz="2400" b="1" dirty="0"/>
              <a:t>在任何子午线上角膜高度的差异</a:t>
            </a:r>
            <a:r>
              <a:rPr lang="en-CA" sz="2400" b="1" dirty="0"/>
              <a:t> </a:t>
            </a:r>
            <a:r>
              <a:rPr lang="en-CA" sz="2400" b="1" dirty="0">
                <a:solidFill>
                  <a:srgbClr val="FF0000"/>
                </a:solidFill>
              </a:rPr>
              <a:t>&gt; 400 </a:t>
            </a:r>
            <a:r>
              <a:rPr lang="en-CA" sz="2400" b="1" dirty="0">
                <a:solidFill>
                  <a:srgbClr val="FF0000"/>
                </a:solidFill>
                <a:latin typeface="Arial" panose="020B0604020202020204"/>
                <a:cs typeface="Arial" panose="020B0604020202020204"/>
              </a:rPr>
              <a:t>µm</a:t>
            </a:r>
            <a:r>
              <a:rPr lang="en-CA" sz="2400" b="1" dirty="0">
                <a:latin typeface="Arial" panose="020B0604020202020204"/>
                <a:cs typeface="Arial" panose="020B0604020202020204"/>
              </a:rPr>
              <a:t>,  </a:t>
            </a:r>
            <a:r>
              <a:rPr lang="zh-CN" altLang="en-CA" sz="2400" b="1" dirty="0"/>
              <a:t>考虑巩膜镜</a:t>
            </a:r>
          </a:p>
        </p:txBody>
      </p:sp>
      <p:pic>
        <p:nvPicPr>
          <p:cNvPr id="48130" name="Picture 2" descr="C:\Users\pc-hp\Desktop\EDIT\Picture53.jpg"/>
          <p:cNvPicPr>
            <a:picLocks noChangeAspect="1" noChangeArrowheads="1"/>
          </p:cNvPicPr>
          <p:nvPr/>
        </p:nvPicPr>
        <p:blipFill>
          <a:blip r:embed="rId2" cstate="print"/>
          <a:srcRect/>
          <a:stretch>
            <a:fillRect/>
          </a:stretch>
        </p:blipFill>
        <p:spPr bwMode="auto">
          <a:xfrm>
            <a:off x="785786" y="2500306"/>
            <a:ext cx="4629150" cy="3394075"/>
          </a:xfrm>
          <a:prstGeom prst="rect">
            <a:avLst/>
          </a:prstGeom>
          <a:noFill/>
        </p:spPr>
      </p:pic>
      <p:pic>
        <p:nvPicPr>
          <p:cNvPr id="48131" name="Picture 3" descr="C:\Users\pc-hp\Desktop\EDIT\Picture54.png"/>
          <p:cNvPicPr>
            <a:picLocks noChangeAspect="1" noChangeArrowheads="1"/>
          </p:cNvPicPr>
          <p:nvPr/>
        </p:nvPicPr>
        <p:blipFill>
          <a:blip r:embed="rId3" cstate="print"/>
          <a:srcRect/>
          <a:stretch>
            <a:fillRect/>
          </a:stretch>
        </p:blipFill>
        <p:spPr bwMode="auto">
          <a:xfrm>
            <a:off x="5775016" y="1438257"/>
            <a:ext cx="3011488" cy="551815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后发性水肿患者</a:t>
            </a:r>
            <a:r>
              <a:rPr lang="en-GB" dirty="0"/>
              <a:t> </a:t>
            </a:r>
            <a:r>
              <a:rPr lang="en-GB" dirty="0" err="1"/>
              <a:t>VY</a:t>
            </a:r>
            <a:r>
              <a:rPr lang="en-GB" dirty="0"/>
              <a:t> (</a:t>
            </a:r>
            <a:r>
              <a:rPr lang="zh-CN" altLang="en-GB" dirty="0"/>
              <a:t>轴向图</a:t>
            </a:r>
            <a:r>
              <a:rPr lang="en-GB" dirty="0"/>
              <a:t>)</a:t>
            </a:r>
          </a:p>
        </p:txBody>
      </p:sp>
      <p:pic>
        <p:nvPicPr>
          <p:cNvPr id="49154" name="Picture 2" descr="C:\Users\pc-hp\Desktop\EDIT\Picture55.jpg"/>
          <p:cNvPicPr>
            <a:picLocks noChangeAspect="1" noChangeArrowheads="1"/>
          </p:cNvPicPr>
          <p:nvPr/>
        </p:nvPicPr>
        <p:blipFill>
          <a:blip r:embed="rId2" cstate="print"/>
          <a:srcRect/>
          <a:stretch>
            <a:fillRect/>
          </a:stretch>
        </p:blipFill>
        <p:spPr bwMode="auto">
          <a:xfrm>
            <a:off x="1214414" y="928670"/>
            <a:ext cx="6573837" cy="4973637"/>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466" y="0"/>
            <a:ext cx="9160934" cy="685800"/>
          </a:xfrm>
        </p:spPr>
        <p:txBody>
          <a:bodyPr>
            <a:normAutofit/>
          </a:bodyPr>
          <a:lstStyle/>
          <a:p>
            <a:r>
              <a:rPr lang="zh-CN" altLang="en-GB" dirty="0"/>
              <a:t>患者</a:t>
            </a:r>
            <a:r>
              <a:rPr lang="en-GB" dirty="0"/>
              <a:t> </a:t>
            </a:r>
            <a:r>
              <a:rPr lang="en-GB" dirty="0" err="1"/>
              <a:t>VY</a:t>
            </a:r>
            <a:r>
              <a:rPr lang="en-GB" dirty="0"/>
              <a:t> (</a:t>
            </a:r>
            <a:r>
              <a:rPr lang="zh-CN" altLang="en-GB" dirty="0"/>
              <a:t>后发性水肿</a:t>
            </a:r>
            <a:r>
              <a:rPr lang="en-GB" dirty="0"/>
              <a:t>): </a:t>
            </a:r>
            <a:r>
              <a:rPr lang="zh-CN" altLang="en-GB" dirty="0">
                <a:solidFill>
                  <a:srgbClr val="FFFF00"/>
                </a:solidFill>
              </a:rPr>
              <a:t>评估高度差</a:t>
            </a:r>
          </a:p>
        </p:txBody>
      </p:sp>
      <p:pic>
        <p:nvPicPr>
          <p:cNvPr id="50178" name="Picture 2" descr="C:\Users\pc-hp\Desktop\EDIT\Picture56.jpg"/>
          <p:cNvPicPr>
            <a:picLocks noChangeAspect="1" noChangeArrowheads="1"/>
          </p:cNvPicPr>
          <p:nvPr/>
        </p:nvPicPr>
        <p:blipFill>
          <a:blip r:embed="rId3" cstate="print"/>
          <a:srcRect/>
          <a:stretch>
            <a:fillRect/>
          </a:stretch>
        </p:blipFill>
        <p:spPr bwMode="auto">
          <a:xfrm>
            <a:off x="145516" y="942181"/>
            <a:ext cx="6565900" cy="4973637"/>
          </a:xfrm>
          <a:prstGeom prst="rect">
            <a:avLst/>
          </a:prstGeom>
          <a:noFill/>
        </p:spPr>
      </p:pic>
      <p:sp>
        <p:nvSpPr>
          <p:cNvPr id="6" name="文本框 5"/>
          <p:cNvSpPr txBox="1"/>
          <p:nvPr/>
        </p:nvSpPr>
        <p:spPr>
          <a:xfrm>
            <a:off x="6488088" y="4581128"/>
            <a:ext cx="2808312" cy="1477328"/>
          </a:xfrm>
          <a:prstGeom prst="rect">
            <a:avLst/>
          </a:prstGeom>
          <a:noFill/>
        </p:spPr>
        <p:txBody>
          <a:bodyPr wrap="square" rtlCol="0" anchor="t">
            <a:spAutoFit/>
          </a:bodyPr>
          <a:lstStyle/>
          <a:p>
            <a:r>
              <a:rPr lang="zh-CN" altLang="en-US" dirty="0"/>
              <a:t>角膜</a:t>
            </a:r>
            <a:r>
              <a:rPr lang="zh-CN" altLang="en-US" dirty="0"/>
              <a:t>最高点</a:t>
            </a:r>
            <a:r>
              <a:rPr lang="zh-CN" altLang="en-US" dirty="0"/>
              <a:t>高度：</a:t>
            </a:r>
            <a:r>
              <a:rPr lang="en-US" altLang="zh-CN" dirty="0"/>
              <a:t>+430</a:t>
            </a:r>
            <a:r>
              <a:rPr lang="zh-CN" altLang="en-US" dirty="0"/>
              <a:t>微米</a:t>
            </a:r>
            <a:endParaRPr lang="en-US" altLang="zh-CN" dirty="0"/>
          </a:p>
          <a:p>
            <a:r>
              <a:rPr lang="zh-CN" altLang="en-US" dirty="0"/>
              <a:t>角膜</a:t>
            </a:r>
            <a:r>
              <a:rPr lang="zh-CN" altLang="en-US" dirty="0"/>
              <a:t>最低点</a:t>
            </a:r>
            <a:r>
              <a:rPr lang="zh-CN" altLang="en-US" dirty="0"/>
              <a:t>高度：</a:t>
            </a:r>
            <a:r>
              <a:rPr lang="en-US" altLang="zh-CN" dirty="0"/>
              <a:t>-260</a:t>
            </a:r>
            <a:r>
              <a:rPr lang="zh-CN" altLang="en-US" dirty="0"/>
              <a:t>微米</a:t>
            </a:r>
            <a:endParaRPr lang="en-US" altLang="zh-CN" dirty="0"/>
          </a:p>
          <a:p>
            <a:r>
              <a:rPr lang="zh-CN" altLang="en-US" dirty="0"/>
              <a:t>差值：</a:t>
            </a:r>
            <a:r>
              <a:rPr lang="en-US" altLang="zh-CN" dirty="0"/>
              <a:t>690</a:t>
            </a:r>
            <a:r>
              <a:rPr lang="zh-CN" altLang="en-US" dirty="0"/>
              <a:t>微米</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pc-hp\Desktop\EDIT\Picture57.jpg"/>
          <p:cNvPicPr>
            <a:picLocks noChangeAspect="1" noChangeArrowheads="1"/>
          </p:cNvPicPr>
          <p:nvPr/>
        </p:nvPicPr>
        <p:blipFill>
          <a:blip r:embed="rId3" cstate="print"/>
          <a:srcRect/>
          <a:stretch>
            <a:fillRect/>
          </a:stretch>
        </p:blipFill>
        <p:spPr bwMode="auto">
          <a:xfrm>
            <a:off x="1071538" y="857232"/>
            <a:ext cx="7146925" cy="5376862"/>
          </a:xfrm>
          <a:prstGeom prst="rect">
            <a:avLst/>
          </a:prstGeom>
          <a:noFill/>
        </p:spPr>
      </p:pic>
      <p:sp>
        <p:nvSpPr>
          <p:cNvPr id="4" name="Title 3"/>
          <p:cNvSpPr>
            <a:spLocks noGrp="1"/>
          </p:cNvSpPr>
          <p:nvPr>
            <p:ph type="title"/>
          </p:nvPr>
        </p:nvSpPr>
        <p:spPr/>
        <p:txBody>
          <a:bodyPr>
            <a:normAutofit/>
          </a:bodyPr>
          <a:lstStyle/>
          <a:p>
            <a:r>
              <a:rPr lang="zh-CN" altLang="en-US" dirty="0"/>
              <a:t>患者</a:t>
            </a:r>
            <a:r>
              <a:rPr lang="en-GB" dirty="0"/>
              <a:t>VY</a:t>
            </a:r>
            <a:r>
              <a:rPr lang="zh-CN" altLang="en-US" dirty="0"/>
              <a:t>配戴角膜接触镜</a:t>
            </a:r>
            <a:r>
              <a:rPr lang="en-GB" dirty="0"/>
              <a:t> (</a:t>
            </a:r>
            <a:r>
              <a:rPr lang="zh-CN" altLang="en-GB" dirty="0"/>
              <a:t>后发性水肿</a:t>
            </a:r>
            <a:r>
              <a:rPr lang="en-GB" dirty="0"/>
              <a:t>) </a:t>
            </a:r>
          </a:p>
        </p:txBody>
      </p:sp>
      <p:sp>
        <p:nvSpPr>
          <p:cNvPr id="2" name="TextBox 1"/>
          <p:cNvSpPr txBox="1"/>
          <p:nvPr/>
        </p:nvSpPr>
        <p:spPr>
          <a:xfrm>
            <a:off x="5600700" y="2515969"/>
            <a:ext cx="3411958" cy="645160"/>
          </a:xfrm>
          <a:prstGeom prst="rect">
            <a:avLst/>
          </a:prstGeom>
          <a:noFill/>
        </p:spPr>
        <p:txBody>
          <a:bodyPr wrap="square" rtlCol="0">
            <a:spAutoFit/>
          </a:bodyPr>
          <a:lstStyle/>
          <a:p>
            <a:r>
              <a:rPr lang="zh-CN" altLang="en-GB" dirty="0">
                <a:solidFill>
                  <a:srgbClr val="5C6F7B"/>
                </a:solidFill>
              </a:rPr>
              <a:t>镜片间隙过大所导致的戴镜后气泡形成。</a:t>
            </a:r>
          </a:p>
        </p:txBody>
      </p:sp>
      <p:grpSp>
        <p:nvGrpSpPr>
          <p:cNvPr id="11" name="Group 10"/>
          <p:cNvGrpSpPr/>
          <p:nvPr/>
        </p:nvGrpSpPr>
        <p:grpSpPr>
          <a:xfrm>
            <a:off x="5038725" y="2714625"/>
            <a:ext cx="609600" cy="2438400"/>
            <a:chOff x="5105400" y="2667000"/>
            <a:chExt cx="609600" cy="2438400"/>
          </a:xfrm>
        </p:grpSpPr>
        <p:cxnSp>
          <p:nvCxnSpPr>
            <p:cNvPr id="6" name="Straight Arrow Connector 5"/>
            <p:cNvCxnSpPr/>
            <p:nvPr/>
          </p:nvCxnSpPr>
          <p:spPr>
            <a:xfrm flipH="1">
              <a:off x="5105400" y="2667000"/>
              <a:ext cx="609600" cy="1219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257800" y="2667000"/>
              <a:ext cx="457200" cy="2438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患者</a:t>
            </a:r>
            <a:r>
              <a:rPr lang="en-GB" dirty="0"/>
              <a:t> </a:t>
            </a:r>
            <a:r>
              <a:rPr lang="en-GB" dirty="0" err="1"/>
              <a:t>VY</a:t>
            </a:r>
            <a:r>
              <a:rPr lang="zh-CN" altLang="en-GB" dirty="0" err="1"/>
              <a:t>配戴巩膜镜</a:t>
            </a:r>
            <a:r>
              <a:rPr lang="en-GB" dirty="0"/>
              <a:t> (</a:t>
            </a:r>
            <a:r>
              <a:rPr lang="zh-CN" altLang="en-GB" dirty="0"/>
              <a:t>后发性水肿</a:t>
            </a:r>
            <a:r>
              <a:rPr lang="en-GB" dirty="0"/>
              <a:t>)</a:t>
            </a:r>
          </a:p>
        </p:txBody>
      </p:sp>
      <p:pic>
        <p:nvPicPr>
          <p:cNvPr id="52226" name="Picture 2" descr="C:\Users\pc-hp\Desktop\EDIT\Picture58.png"/>
          <p:cNvPicPr>
            <a:picLocks noChangeAspect="1" noChangeArrowheads="1"/>
          </p:cNvPicPr>
          <p:nvPr/>
        </p:nvPicPr>
        <p:blipFill>
          <a:blip r:embed="rId2" cstate="print"/>
          <a:srcRect/>
          <a:stretch>
            <a:fillRect/>
          </a:stretch>
        </p:blipFill>
        <p:spPr bwMode="auto">
          <a:xfrm>
            <a:off x="1214414" y="857232"/>
            <a:ext cx="7175501" cy="5386387"/>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c-hp\Desktop\EDIT\Picture1.jpg"/>
          <p:cNvPicPr>
            <a:picLocks noChangeAspect="1" noChangeArrowheads="1"/>
          </p:cNvPicPr>
          <p:nvPr/>
        </p:nvPicPr>
        <p:blipFill>
          <a:blip r:embed="rId3" cstate="print"/>
          <a:srcRect/>
          <a:stretch>
            <a:fillRect/>
          </a:stretch>
        </p:blipFill>
        <p:spPr bwMode="auto">
          <a:xfrm>
            <a:off x="2143108" y="2571744"/>
            <a:ext cx="4857750" cy="2987675"/>
          </a:xfrm>
          <a:prstGeom prst="rect">
            <a:avLst/>
          </a:prstGeom>
          <a:noFill/>
        </p:spPr>
      </p:pic>
      <p:sp>
        <p:nvSpPr>
          <p:cNvPr id="4" name="Title 3"/>
          <p:cNvSpPr>
            <a:spLocks noGrp="1"/>
          </p:cNvSpPr>
          <p:nvPr>
            <p:ph type="title"/>
          </p:nvPr>
        </p:nvSpPr>
        <p:spPr>
          <a:xfrm>
            <a:off x="135466" y="0"/>
            <a:ext cx="8839200" cy="685800"/>
          </a:xfrm>
        </p:spPr>
        <p:txBody>
          <a:bodyPr>
            <a:normAutofit/>
          </a:bodyPr>
          <a:lstStyle/>
          <a:p>
            <a:r>
              <a:rPr lang="zh-CN" altLang="en-GB" dirty="0"/>
              <a:t>历史</a:t>
            </a:r>
          </a:p>
        </p:txBody>
      </p:sp>
      <p:sp>
        <p:nvSpPr>
          <p:cNvPr id="2" name="Content Placeholder 1"/>
          <p:cNvSpPr>
            <a:spLocks noGrp="1"/>
          </p:cNvSpPr>
          <p:nvPr>
            <p:ph idx="1"/>
          </p:nvPr>
        </p:nvSpPr>
        <p:spPr>
          <a:xfrm>
            <a:off x="821266" y="1032935"/>
            <a:ext cx="8839200" cy="5135563"/>
          </a:xfrm>
        </p:spPr>
        <p:txBody>
          <a:bodyPr/>
          <a:lstStyle/>
          <a:p>
            <a:r>
              <a:rPr lang="en-CA" sz="2400" dirty="0">
                <a:sym typeface="+mn-ea"/>
              </a:rPr>
              <a:t>列奥纳多·达·芬奇</a:t>
            </a:r>
            <a:r>
              <a:rPr lang="en-CA" sz="2400" dirty="0"/>
              <a:t>(1452-1529)</a:t>
            </a:r>
          </a:p>
          <a:p>
            <a:pPr lvl="1">
              <a:buFont typeface="Arial" panose="020B0604020202020204" pitchFamily="34" charset="0"/>
              <a:buChar char="‒"/>
            </a:pPr>
            <a:r>
              <a:rPr lang="zh-CN" altLang="en-CA" sz="2400" dirty="0"/>
              <a:t>首先提出设想：使用一种</a:t>
            </a:r>
            <a:r>
              <a:rPr lang="en-US" altLang="zh-CN" sz="2400" dirty="0"/>
              <a:t>“</a:t>
            </a:r>
            <a:r>
              <a:rPr lang="zh-CN" altLang="en-US" sz="2400" dirty="0"/>
              <a:t>新</a:t>
            </a:r>
            <a:r>
              <a:rPr lang="en-US" altLang="zh-CN" sz="2400" dirty="0"/>
              <a:t>”</a:t>
            </a:r>
            <a:r>
              <a:rPr lang="zh-CN" altLang="en-US" sz="2400" dirty="0"/>
              <a:t>的折射面来替代角膜以</a:t>
            </a:r>
          </a:p>
          <a:p>
            <a:pPr marL="457200" lvl="1" indent="0">
              <a:buFont typeface="Arial" panose="020B0604020202020204" pitchFamily="34" charset="0"/>
              <a:buNone/>
            </a:pPr>
            <a:r>
              <a:rPr lang="zh-CN" altLang="en-US" sz="2400" dirty="0"/>
              <a:t>   中和</a:t>
            </a:r>
            <a:r>
              <a:rPr lang="zh-CN" altLang="en-CA" sz="2400" dirty="0"/>
              <a:t>角膜的屈光度</a:t>
            </a:r>
            <a:endParaRPr lang="en-CA" sz="2400" dirty="0"/>
          </a:p>
          <a:p>
            <a:pPr marL="457200" lvl="1" indent="0">
              <a:buNone/>
            </a:pPr>
            <a:endParaRPr lang="en-CA" sz="24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大直径角膜接触镜</a:t>
            </a:r>
          </a:p>
        </p:txBody>
      </p:sp>
      <p:pic>
        <p:nvPicPr>
          <p:cNvPr id="53250" name="Picture 2" descr="C:\Users\pc-hp\Desktop\EDIT\Picture59.png"/>
          <p:cNvPicPr>
            <a:picLocks noChangeAspect="1" noChangeArrowheads="1"/>
          </p:cNvPicPr>
          <p:nvPr/>
        </p:nvPicPr>
        <p:blipFill>
          <a:blip r:embed="rId3" cstate="print"/>
          <a:srcRect/>
          <a:stretch>
            <a:fillRect/>
          </a:stretch>
        </p:blipFill>
        <p:spPr bwMode="auto">
          <a:xfrm>
            <a:off x="1142976" y="857232"/>
            <a:ext cx="7234238" cy="54356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巩膜镜的舒适性</a:t>
            </a:r>
            <a:r>
              <a:rPr lang="en-GB" dirty="0"/>
              <a:t>:</a:t>
            </a:r>
            <a:r>
              <a:rPr lang="zh-CN" altLang="en-GB" dirty="0"/>
              <a:t>两种设计的对比</a:t>
            </a:r>
            <a:endParaRPr lang="zh-CN" altLang="en-GB" dirty="0">
              <a:solidFill>
                <a:srgbClr val="FFFF00"/>
              </a:solidFill>
            </a:endParaRPr>
          </a:p>
        </p:txBody>
      </p:sp>
      <p:pic>
        <p:nvPicPr>
          <p:cNvPr id="54274" name="Picture 2" descr="C:\Users\pc-hp\Desktop\EDIT\Picture60.jpg"/>
          <p:cNvPicPr>
            <a:picLocks noChangeAspect="1" noChangeArrowheads="1"/>
          </p:cNvPicPr>
          <p:nvPr/>
        </p:nvPicPr>
        <p:blipFill>
          <a:blip r:embed="rId3" cstate="print"/>
          <a:srcRect/>
          <a:stretch>
            <a:fillRect/>
          </a:stretch>
        </p:blipFill>
        <p:spPr bwMode="auto">
          <a:xfrm>
            <a:off x="1214414" y="857232"/>
            <a:ext cx="6969125" cy="5235575"/>
          </a:xfrm>
          <a:prstGeom prst="rect">
            <a:avLst/>
          </a:prstGeom>
          <a:noFill/>
        </p:spPr>
      </p:pic>
      <p:sp>
        <p:nvSpPr>
          <p:cNvPr id="2" name="Title 3"/>
          <p:cNvSpPr>
            <a:spLocks noGrp="1"/>
          </p:cNvSpPr>
          <p:nvPr/>
        </p:nvSpPr>
        <p:spPr>
          <a:xfrm>
            <a:off x="6455410" y="1005840"/>
            <a:ext cx="2707005" cy="685800"/>
          </a:xfrm>
          <a:prstGeom prst="rect">
            <a:avLst/>
          </a:prstGeom>
          <a:noFill/>
          <a:ln>
            <a:noFill/>
          </a:ln>
        </p:spPr>
        <p:txBody>
          <a:bodyPr vert="horz" wrap="square" lIns="91440" tIns="45720" rIns="91440" bIns="45720" numCol="1" anchor="ctr" anchorCtr="0" compatLnSpc="1">
            <a:normAutofit/>
          </a:bodyPr>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r>
              <a:rPr lang="zh-CN" altLang="en-GB" sz="1800" dirty="0">
                <a:solidFill>
                  <a:srgbClr val="FFFF00"/>
                </a:solidFill>
              </a:rPr>
              <a:t>巩膜镜的舒适性</a:t>
            </a:r>
          </a:p>
        </p:txBody>
      </p:sp>
      <p:sp>
        <p:nvSpPr>
          <p:cNvPr id="6" name="Title 3"/>
          <p:cNvSpPr>
            <a:spLocks noGrp="1"/>
          </p:cNvSpPr>
          <p:nvPr/>
        </p:nvSpPr>
        <p:spPr>
          <a:xfrm>
            <a:off x="1214120" y="4071620"/>
            <a:ext cx="576580" cy="685800"/>
          </a:xfrm>
          <a:prstGeom prst="rect">
            <a:avLst/>
          </a:prstGeom>
          <a:noFill/>
          <a:ln>
            <a:noFill/>
          </a:ln>
        </p:spPr>
        <p:txBody>
          <a:bodyPr vert="horz" wrap="square" lIns="91440" tIns="45720" rIns="91440" bIns="45720" numCol="1" anchor="ctr" anchorCtr="0" compatLnSpc="1">
            <a:normAutofit/>
          </a:bodyPr>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r>
              <a:rPr lang="zh-CN" altLang="en-GB" sz="1800" dirty="0"/>
              <a:t>人数</a:t>
            </a:r>
            <a:endParaRPr lang="zh-CN" altLang="en-GB" sz="1800" dirty="0">
              <a:solidFill>
                <a:srgbClr val="FFFF00"/>
              </a:solidFill>
            </a:endParaRPr>
          </a:p>
        </p:txBody>
      </p:sp>
      <p:sp>
        <p:nvSpPr>
          <p:cNvPr id="7" name="Title 3"/>
          <p:cNvSpPr>
            <a:spLocks noGrp="1"/>
          </p:cNvSpPr>
          <p:nvPr/>
        </p:nvSpPr>
        <p:spPr>
          <a:xfrm>
            <a:off x="4174490" y="4060190"/>
            <a:ext cx="1664335" cy="396875"/>
          </a:xfrm>
          <a:prstGeom prst="rect">
            <a:avLst/>
          </a:prstGeom>
          <a:noFill/>
          <a:ln>
            <a:noFill/>
          </a:ln>
        </p:spPr>
        <p:txBody>
          <a:bodyPr vert="horz" wrap="square" lIns="91440" tIns="45720" rIns="91440" bIns="45720" numCol="1" anchor="ctr" anchorCtr="0" compatLnSpc="1">
            <a:normAutofit/>
          </a:bodyPr>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r>
              <a:rPr lang="zh-CN" altLang="en-GB" sz="1200" dirty="0"/>
              <a:t>巩膜设计</a:t>
            </a:r>
            <a:r>
              <a:rPr lang="en-US" altLang="zh-CN" sz="1200" dirty="0"/>
              <a:t>2</a:t>
            </a:r>
            <a:endParaRPr lang="en-US" altLang="zh-CN" sz="1200" dirty="0">
              <a:solidFill>
                <a:srgbClr val="FFFF00"/>
              </a:solidFill>
            </a:endParaRPr>
          </a:p>
        </p:txBody>
      </p:sp>
      <p:sp>
        <p:nvSpPr>
          <p:cNvPr id="8" name="Title 3"/>
          <p:cNvSpPr>
            <a:spLocks noGrp="1"/>
          </p:cNvSpPr>
          <p:nvPr/>
        </p:nvSpPr>
        <p:spPr>
          <a:xfrm>
            <a:off x="4128135" y="3778885"/>
            <a:ext cx="1664335" cy="396875"/>
          </a:xfrm>
          <a:prstGeom prst="rect">
            <a:avLst/>
          </a:prstGeom>
          <a:noFill/>
          <a:ln>
            <a:noFill/>
          </a:ln>
        </p:spPr>
        <p:txBody>
          <a:bodyPr vert="horz" wrap="square" lIns="91440" tIns="45720" rIns="91440" bIns="45720" numCol="1" anchor="ctr" anchorCtr="0" compatLnSpc="1">
            <a:normAutofit/>
          </a:bodyPr>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r>
              <a:rPr lang="zh-CN" altLang="en-GB" sz="1200" dirty="0"/>
              <a:t>巩膜设计</a:t>
            </a:r>
            <a:r>
              <a:rPr lang="en-US" altLang="zh-CN" sz="1200" dirty="0"/>
              <a:t>1</a:t>
            </a:r>
            <a:endParaRPr lang="en-US" altLang="zh-CN" sz="1200" dirty="0">
              <a:solidFill>
                <a:srgbClr val="FFFF00"/>
              </a:solidFill>
            </a:endParaRPr>
          </a:p>
        </p:txBody>
      </p:sp>
      <p:sp>
        <p:nvSpPr>
          <p:cNvPr id="9" name="Title 3"/>
          <p:cNvSpPr>
            <a:spLocks noGrp="1"/>
          </p:cNvSpPr>
          <p:nvPr/>
        </p:nvSpPr>
        <p:spPr>
          <a:xfrm>
            <a:off x="4455160" y="5534660"/>
            <a:ext cx="1664335" cy="396875"/>
          </a:xfrm>
          <a:prstGeom prst="rect">
            <a:avLst/>
          </a:prstGeom>
          <a:noFill/>
          <a:ln>
            <a:noFill/>
          </a:ln>
        </p:spPr>
        <p:txBody>
          <a:bodyPr vert="horz" wrap="square" lIns="91440" tIns="45720" rIns="91440" bIns="45720" numCol="1" anchor="ctr" anchorCtr="0" compatLnSpc="1">
            <a:normAutofit/>
          </a:bodyPr>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r>
              <a:rPr lang="zh-CN" altLang="en-US" sz="1200" dirty="0">
                <a:solidFill>
                  <a:schemeClr val="bg1"/>
                </a:solidFill>
              </a:rPr>
              <a:t>舒适分值</a:t>
            </a:r>
          </a:p>
        </p:txBody>
      </p:sp>
      <p:sp>
        <p:nvSpPr>
          <p:cNvPr id="10" name="Title 3"/>
          <p:cNvSpPr>
            <a:spLocks noGrp="1"/>
          </p:cNvSpPr>
          <p:nvPr/>
        </p:nvSpPr>
        <p:spPr>
          <a:xfrm>
            <a:off x="6119495" y="1473835"/>
            <a:ext cx="2707005" cy="685800"/>
          </a:xfrm>
          <a:prstGeom prst="rect">
            <a:avLst/>
          </a:prstGeom>
          <a:noFill/>
          <a:ln>
            <a:noFill/>
          </a:ln>
        </p:spPr>
        <p:txBody>
          <a:bodyPr vert="horz" wrap="square" lIns="91440" tIns="45720" rIns="91440" bIns="45720" numCol="1" anchor="ctr" anchorCtr="0" compatLnSpc="1">
            <a:normAutofit/>
          </a:bodyPr>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r>
              <a:rPr lang="zh-CN" altLang="en-GB" sz="1800" dirty="0">
                <a:solidFill>
                  <a:schemeClr val="bg1"/>
                </a:solidFill>
              </a:rPr>
              <a:t>初始配戴的舒适分值</a:t>
            </a:r>
          </a:p>
        </p:txBody>
      </p:sp>
      <p:sp>
        <p:nvSpPr>
          <p:cNvPr id="11" name="Title 3"/>
          <p:cNvSpPr>
            <a:spLocks noGrp="1"/>
          </p:cNvSpPr>
          <p:nvPr/>
        </p:nvSpPr>
        <p:spPr>
          <a:xfrm>
            <a:off x="1803400" y="5695950"/>
            <a:ext cx="1664335" cy="396875"/>
          </a:xfrm>
          <a:prstGeom prst="rect">
            <a:avLst/>
          </a:prstGeom>
          <a:noFill/>
          <a:ln>
            <a:noFill/>
          </a:ln>
        </p:spPr>
        <p:txBody>
          <a:bodyPr vert="horz" wrap="square" lIns="91440" tIns="45720" rIns="91440" bIns="45720" numCol="1" anchor="ctr" anchorCtr="0" compatLnSpc="1">
            <a:normAutofit/>
          </a:bodyPr>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r>
              <a:rPr lang="zh-CN" altLang="en-US" sz="1200" dirty="0">
                <a:solidFill>
                  <a:schemeClr val="bg1"/>
                </a:solidFill>
              </a:rPr>
              <a:t>传统</a:t>
            </a:r>
            <a:r>
              <a:rPr lang="en-US" altLang="zh-CN" sz="1200" dirty="0">
                <a:solidFill>
                  <a:schemeClr val="bg1"/>
                </a:solidFill>
              </a:rPr>
              <a:t>RGP</a:t>
            </a:r>
          </a:p>
        </p:txBody>
      </p:sp>
      <p:sp>
        <p:nvSpPr>
          <p:cNvPr id="12" name="Title 3"/>
          <p:cNvSpPr>
            <a:spLocks noGrp="1"/>
          </p:cNvSpPr>
          <p:nvPr/>
        </p:nvSpPr>
        <p:spPr>
          <a:xfrm>
            <a:off x="5412105" y="5695950"/>
            <a:ext cx="1664335" cy="396875"/>
          </a:xfrm>
          <a:prstGeom prst="rect">
            <a:avLst/>
          </a:prstGeom>
          <a:noFill/>
          <a:ln>
            <a:noFill/>
          </a:ln>
        </p:spPr>
        <p:txBody>
          <a:bodyPr vert="horz" wrap="square" lIns="91440" tIns="45720" rIns="91440" bIns="45720" numCol="1" anchor="ctr" anchorCtr="0" compatLnSpc="1">
            <a:normAutofit/>
          </a:bodyPr>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r>
              <a:rPr lang="zh-CN" sz="1200" dirty="0">
                <a:solidFill>
                  <a:schemeClr val="bg1"/>
                </a:solidFill>
              </a:rPr>
              <a:t>传统软镜</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巩膜镜的验配</a:t>
            </a:r>
          </a:p>
        </p:txBody>
      </p:sp>
      <p:pic>
        <p:nvPicPr>
          <p:cNvPr id="55298" name="Picture 2" descr="C:\Users\pc-hp\Desktop\EDIT\Picture61.png"/>
          <p:cNvPicPr>
            <a:picLocks noChangeAspect="1" noChangeArrowheads="1"/>
          </p:cNvPicPr>
          <p:nvPr/>
        </p:nvPicPr>
        <p:blipFill>
          <a:blip r:embed="rId3" cstate="print"/>
          <a:srcRect/>
          <a:stretch>
            <a:fillRect/>
          </a:stretch>
        </p:blipFill>
        <p:spPr bwMode="auto">
          <a:xfrm>
            <a:off x="1000100" y="1142984"/>
            <a:ext cx="7224713" cy="4840287"/>
          </a:xfrm>
          <a:prstGeom prst="rect">
            <a:avLst/>
          </a:prstGeom>
          <a:noFill/>
        </p:spPr>
      </p:pic>
      <p:sp>
        <p:nvSpPr>
          <p:cNvPr id="2" name="Title 3"/>
          <p:cNvSpPr>
            <a:spLocks noGrp="1"/>
          </p:cNvSpPr>
          <p:nvPr/>
        </p:nvSpPr>
        <p:spPr>
          <a:xfrm>
            <a:off x="3529965" y="2433955"/>
            <a:ext cx="1630680" cy="685800"/>
          </a:xfrm>
          <a:prstGeom prst="rect">
            <a:avLst/>
          </a:prstGeom>
          <a:noFill/>
          <a:ln>
            <a:noFill/>
          </a:ln>
        </p:spPr>
        <p:txBody>
          <a:bodyPr vert="horz" wrap="square" lIns="91440" tIns="45720" rIns="91440" bIns="45720" numCol="1" anchor="ctr" anchorCtr="0" compatLnSpc="1">
            <a:normAutofit/>
          </a:bodyPr>
          <a:lst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r>
              <a:rPr lang="zh-CN" altLang="en-GB" dirty="0"/>
              <a:t>基弧法</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巩膜镜处方</a:t>
            </a:r>
          </a:p>
        </p:txBody>
      </p:sp>
      <p:sp>
        <p:nvSpPr>
          <p:cNvPr id="2" name="Content Placeholder 1"/>
          <p:cNvSpPr>
            <a:spLocks noGrp="1"/>
          </p:cNvSpPr>
          <p:nvPr>
            <p:ph idx="1"/>
          </p:nvPr>
        </p:nvSpPr>
        <p:spPr>
          <a:xfrm>
            <a:off x="95250" y="1019175"/>
            <a:ext cx="9067800" cy="5135563"/>
          </a:xfrm>
        </p:spPr>
        <p:txBody>
          <a:bodyPr/>
          <a:lstStyle/>
          <a:p>
            <a:r>
              <a:rPr lang="zh-CN" altLang="en-CA" sz="2400" b="1" dirty="0"/>
              <a:t>选择镜片直径</a:t>
            </a:r>
            <a:r>
              <a:rPr lang="en-CA" sz="2400" b="1" dirty="0"/>
              <a:t> (TD)</a:t>
            </a:r>
          </a:p>
          <a:p>
            <a:pPr lvl="1">
              <a:buFont typeface="Arial" panose="020B0604020202020204" pitchFamily="34" charset="0"/>
              <a:buChar char="‒"/>
            </a:pPr>
            <a:r>
              <a:rPr lang="zh-CN" altLang="en-CA" sz="2000" b="1" dirty="0"/>
              <a:t>睑裂大小</a:t>
            </a:r>
            <a:r>
              <a:rPr lang="en-CA" sz="2000" b="1" dirty="0"/>
              <a:t> / </a:t>
            </a:r>
            <a:r>
              <a:rPr lang="zh-CN" altLang="en-CA" sz="2000" b="1" dirty="0"/>
              <a:t>眼球大小</a:t>
            </a:r>
            <a:r>
              <a:rPr lang="en-CA" sz="2000" b="1" dirty="0"/>
              <a:t> / </a:t>
            </a:r>
            <a:r>
              <a:rPr lang="zh-CN" altLang="en-CA" sz="2000" b="1" dirty="0"/>
              <a:t>角膜间隙</a:t>
            </a:r>
            <a:endParaRPr lang="en-CA" sz="2000" b="1" dirty="0"/>
          </a:p>
          <a:p>
            <a:r>
              <a:rPr lang="zh-CN" altLang="en-CA" sz="2400" b="1" dirty="0"/>
              <a:t>选择初始</a:t>
            </a:r>
            <a:r>
              <a:rPr lang="en-CA" sz="2400" b="1" dirty="0"/>
              <a:t> </a:t>
            </a:r>
            <a:r>
              <a:rPr lang="en-CA" sz="2400" b="1" dirty="0" err="1"/>
              <a:t>BOZR</a:t>
            </a:r>
            <a:endParaRPr lang="en-CA" sz="2400" b="1" dirty="0"/>
          </a:p>
          <a:p>
            <a:pPr lvl="1">
              <a:buFont typeface="Arial" panose="020B0604020202020204" pitchFamily="34" charset="0"/>
              <a:buChar char="‒"/>
            </a:pPr>
            <a:r>
              <a:rPr lang="zh-CN" altLang="en-CA" sz="2000" b="1" dirty="0"/>
              <a:t>平均</a:t>
            </a:r>
            <a:r>
              <a:rPr lang="en-CA" sz="2000" b="1" dirty="0"/>
              <a:t> K + 1.00 D</a:t>
            </a:r>
          </a:p>
          <a:p>
            <a:pPr lvl="1">
              <a:buFont typeface="Arial" panose="020B0604020202020204" pitchFamily="34" charset="0"/>
              <a:buChar char="‒"/>
            </a:pPr>
            <a:r>
              <a:rPr lang="zh-CN" altLang="en-CA" sz="2000" b="1" dirty="0"/>
              <a:t>例</a:t>
            </a:r>
            <a:r>
              <a:rPr lang="en-CA" sz="2000" b="1" dirty="0"/>
              <a:t>: 44.00 D @ 180 / 46.50 D @ 090 → 45.25 +1.00 D = 46.25 D</a:t>
            </a:r>
          </a:p>
          <a:p>
            <a:r>
              <a:rPr lang="zh-CN" altLang="en-US" sz="2400" b="1" dirty="0" smtClean="0">
                <a:solidFill>
                  <a:srgbClr val="FF0000"/>
                </a:solidFill>
              </a:rPr>
              <a:t>巩膜</a:t>
            </a:r>
            <a:r>
              <a:rPr lang="zh-CN" altLang="en-US" sz="2400" b="1" dirty="0">
                <a:solidFill>
                  <a:srgbClr val="FF0000"/>
                </a:solidFill>
              </a:rPr>
              <a:t>镜半径的</a:t>
            </a:r>
            <a:r>
              <a:rPr lang="zh-CN" altLang="en-US" sz="2400" b="1" dirty="0" smtClean="0">
                <a:solidFill>
                  <a:srgbClr val="FF0000"/>
                </a:solidFill>
              </a:rPr>
              <a:t>判定</a:t>
            </a:r>
            <a:endParaRPr lang="en-US" altLang="zh-CN" sz="2400" b="1" dirty="0" smtClean="0">
              <a:solidFill>
                <a:srgbClr val="FF0000"/>
              </a:solidFill>
            </a:endParaRPr>
          </a:p>
          <a:p>
            <a:r>
              <a:rPr lang="zh-CN" altLang="en-CA" sz="2000" b="1" dirty="0" smtClean="0"/>
              <a:t>镜片</a:t>
            </a:r>
            <a:r>
              <a:rPr lang="zh-CN" altLang="en-CA" sz="2000" b="1" dirty="0"/>
              <a:t>边缘应在结膜上</a:t>
            </a:r>
          </a:p>
        </p:txBody>
      </p:sp>
      <p:sp>
        <p:nvSpPr>
          <p:cNvPr id="3" name="TextBox 2"/>
          <p:cNvSpPr txBox="1"/>
          <p:nvPr/>
        </p:nvSpPr>
        <p:spPr>
          <a:xfrm>
            <a:off x="7649680" y="2976860"/>
            <a:ext cx="1494320" cy="461665"/>
          </a:xfrm>
          <a:prstGeom prst="rect">
            <a:avLst/>
          </a:prstGeom>
          <a:noFill/>
        </p:spPr>
        <p:txBody>
          <a:bodyPr wrap="none" rtlCol="0">
            <a:spAutoFit/>
          </a:bodyPr>
          <a:lstStyle/>
          <a:p>
            <a:r>
              <a:rPr lang="en-AU" sz="2400" b="1" dirty="0"/>
              <a:t>(7.30 mm)</a:t>
            </a:r>
            <a:endParaRPr lang="en-GB" sz="2400" b="1" dirty="0"/>
          </a:p>
        </p:txBody>
      </p:sp>
      <p:pic>
        <p:nvPicPr>
          <p:cNvPr id="56322" name="Picture 2" descr="C:\Users\pc-hp\Desktop\EDIT\Picture62.png"/>
          <p:cNvPicPr>
            <a:picLocks noChangeAspect="1" noChangeArrowheads="1"/>
          </p:cNvPicPr>
          <p:nvPr/>
        </p:nvPicPr>
        <p:blipFill>
          <a:blip r:embed="rId3" cstate="print"/>
          <a:srcRect/>
          <a:stretch>
            <a:fillRect/>
          </a:stretch>
        </p:blipFill>
        <p:spPr bwMode="auto">
          <a:xfrm>
            <a:off x="1357290" y="4071942"/>
            <a:ext cx="6394450" cy="1725612"/>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pc-hp\Desktop\EDIT\Picture63.png"/>
          <p:cNvPicPr>
            <a:picLocks noChangeAspect="1" noChangeArrowheads="1"/>
          </p:cNvPicPr>
          <p:nvPr/>
        </p:nvPicPr>
        <p:blipFill>
          <a:blip r:embed="rId2" cstate="print"/>
          <a:srcRect/>
          <a:stretch>
            <a:fillRect/>
          </a:stretch>
        </p:blipFill>
        <p:spPr bwMode="auto">
          <a:xfrm>
            <a:off x="1857356" y="2000240"/>
            <a:ext cx="6107113" cy="4143404"/>
          </a:xfrm>
          <a:prstGeom prst="rect">
            <a:avLst/>
          </a:prstGeom>
          <a:noFill/>
        </p:spPr>
      </p:pic>
      <p:sp>
        <p:nvSpPr>
          <p:cNvPr id="4" name="Title 3"/>
          <p:cNvSpPr>
            <a:spLocks noGrp="1"/>
          </p:cNvSpPr>
          <p:nvPr>
            <p:ph type="title"/>
          </p:nvPr>
        </p:nvSpPr>
        <p:spPr/>
        <p:txBody>
          <a:bodyPr>
            <a:normAutofit/>
          </a:bodyPr>
          <a:lstStyle/>
          <a:p>
            <a:r>
              <a:rPr lang="zh-CN" altLang="en-GB" dirty="0"/>
              <a:t>步骤</a:t>
            </a:r>
            <a:r>
              <a:rPr lang="en-US" altLang="zh-CN" dirty="0"/>
              <a:t>1</a:t>
            </a:r>
            <a:r>
              <a:rPr lang="en-GB" dirty="0"/>
              <a:t>: </a:t>
            </a:r>
            <a:r>
              <a:rPr lang="zh-CN" altLang="en-GB" dirty="0">
                <a:solidFill>
                  <a:srgbClr val="FFFF00"/>
                </a:solidFill>
              </a:rPr>
              <a:t>镜片</a:t>
            </a:r>
            <a:r>
              <a:rPr lang="en-GB" dirty="0">
                <a:solidFill>
                  <a:srgbClr val="FFFF00"/>
                </a:solidFill>
              </a:rPr>
              <a:t>TD</a:t>
            </a:r>
          </a:p>
        </p:txBody>
      </p:sp>
      <p:sp>
        <p:nvSpPr>
          <p:cNvPr id="3" name="Content Placeholder 2"/>
          <p:cNvSpPr>
            <a:spLocks noGrp="1"/>
          </p:cNvSpPr>
          <p:nvPr>
            <p:ph idx="1"/>
          </p:nvPr>
        </p:nvSpPr>
        <p:spPr>
          <a:xfrm>
            <a:off x="95250" y="1019175"/>
            <a:ext cx="8839200" cy="5135563"/>
          </a:xfrm>
        </p:spPr>
        <p:txBody>
          <a:bodyPr numCol="2"/>
          <a:lstStyle/>
          <a:p>
            <a:r>
              <a:rPr lang="zh-CN" altLang="en-CA" sz="2400" b="1" dirty="0"/>
              <a:t>客观</a:t>
            </a:r>
            <a:endParaRPr lang="en-CA" sz="2400" b="1" dirty="0"/>
          </a:p>
          <a:p>
            <a:pPr lvl="1">
              <a:buFont typeface="Arial" panose="020B0604020202020204" pitchFamily="34" charset="0"/>
              <a:buChar char="‒"/>
            </a:pPr>
            <a:r>
              <a:rPr lang="zh-CN" altLang="en-US" sz="2000" b="1" dirty="0"/>
              <a:t>拱顶</a:t>
            </a:r>
            <a:r>
              <a:rPr lang="zh-CN" altLang="en-CA" sz="2000" b="1" dirty="0"/>
              <a:t>覆</a:t>
            </a:r>
            <a:r>
              <a:rPr lang="zh-CN" altLang="en-CA" sz="2000" b="1" dirty="0" smtClean="0"/>
              <a:t>盖</a:t>
            </a:r>
            <a:endParaRPr lang="en-CA" sz="2000" b="1" dirty="0"/>
          </a:p>
          <a:p>
            <a:pPr lvl="1">
              <a:buFont typeface="Arial" panose="020B0604020202020204" pitchFamily="34" charset="0"/>
              <a:buChar char="‒"/>
            </a:pPr>
            <a:r>
              <a:rPr lang="zh-CN" altLang="en-CA" sz="2000" b="1" dirty="0" err="1"/>
              <a:t>角膜缘间隙</a:t>
            </a:r>
            <a:endParaRPr lang="zh-CN" altLang="en-CA" sz="2000" b="1" dirty="0"/>
          </a:p>
        </p:txBody>
      </p:sp>
      <p:sp>
        <p:nvSpPr>
          <p:cNvPr id="2" name="Rectangle 1"/>
          <p:cNvSpPr/>
          <p:nvPr/>
        </p:nvSpPr>
        <p:spPr>
          <a:xfrm>
            <a:off x="5486400" y="1143000"/>
            <a:ext cx="20574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CA">
              <a:solidFill>
                <a:prstClr val="white"/>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步骤</a:t>
            </a:r>
            <a:r>
              <a:rPr lang="en-GB" dirty="0"/>
              <a:t> 2: </a:t>
            </a:r>
            <a:r>
              <a:rPr lang="zh-CN" altLang="en-GB" dirty="0">
                <a:solidFill>
                  <a:srgbClr val="FFFF00"/>
                </a:solidFill>
              </a:rPr>
              <a:t>初步</a:t>
            </a:r>
            <a:r>
              <a:rPr lang="en-GB" dirty="0">
                <a:solidFill>
                  <a:srgbClr val="FFFF00"/>
                </a:solidFill>
              </a:rPr>
              <a:t>BOZR</a:t>
            </a:r>
            <a:r>
              <a:rPr lang="zh-CN" altLang="en-GB" dirty="0">
                <a:solidFill>
                  <a:srgbClr val="FFFF00"/>
                </a:solidFill>
              </a:rPr>
              <a:t>的选择</a:t>
            </a:r>
          </a:p>
        </p:txBody>
      </p:sp>
      <p:sp>
        <p:nvSpPr>
          <p:cNvPr id="2" name="Content Placeholder 1"/>
          <p:cNvSpPr>
            <a:spLocks noGrp="1"/>
          </p:cNvSpPr>
          <p:nvPr>
            <p:ph idx="1"/>
          </p:nvPr>
        </p:nvSpPr>
        <p:spPr/>
        <p:txBody>
          <a:bodyPr/>
          <a:lstStyle/>
          <a:p>
            <a:pPr marL="0" indent="0">
              <a:buNone/>
            </a:pPr>
            <a:r>
              <a:rPr lang="en-CA" sz="2400" b="1" dirty="0" err="1"/>
              <a:t>BOZR</a:t>
            </a:r>
            <a:r>
              <a:rPr lang="en-CA" sz="2400" b="1" dirty="0"/>
              <a:t>: </a:t>
            </a:r>
            <a:r>
              <a:rPr lang="zh-CN" altLang="en-CA" sz="2400" b="1" dirty="0"/>
              <a:t>平均</a:t>
            </a:r>
            <a:r>
              <a:rPr lang="en-CA" sz="2400" b="1" dirty="0"/>
              <a:t> K + 1.00 D</a:t>
            </a:r>
          </a:p>
          <a:p>
            <a:pPr marL="0" indent="0">
              <a:buNone/>
            </a:pPr>
            <a:r>
              <a:rPr lang="zh-CN" altLang="en-CA" sz="2400" b="1" dirty="0"/>
              <a:t>例</a:t>
            </a:r>
            <a:r>
              <a:rPr lang="en-CA" sz="2400" b="1" dirty="0"/>
              <a:t>: K’s: 43.00 D @ 180 / 46.00 D @ 090</a:t>
            </a:r>
          </a:p>
          <a:p>
            <a:pPr marL="0" indent="0">
              <a:buNone/>
            </a:pPr>
            <a:r>
              <a:rPr lang="zh-CN" altLang="en-CA" sz="2400" b="1" dirty="0"/>
              <a:t>初步的诊断镜片</a:t>
            </a:r>
            <a:r>
              <a:rPr lang="en-CA" sz="2400" b="1" dirty="0"/>
              <a:t>: 45.50 D</a:t>
            </a:r>
          </a:p>
        </p:txBody>
      </p:sp>
      <p:pic>
        <p:nvPicPr>
          <p:cNvPr id="58370" name="Picture 2" descr="C:\Users\pc-hp\Desktop\EDIT\Picture64.jpg"/>
          <p:cNvPicPr>
            <a:picLocks noChangeAspect="1" noChangeArrowheads="1"/>
          </p:cNvPicPr>
          <p:nvPr/>
        </p:nvPicPr>
        <p:blipFill>
          <a:blip r:embed="rId2" cstate="print"/>
          <a:srcRect/>
          <a:stretch>
            <a:fillRect/>
          </a:stretch>
        </p:blipFill>
        <p:spPr bwMode="auto">
          <a:xfrm>
            <a:off x="1857356" y="2428868"/>
            <a:ext cx="5276850" cy="3671887"/>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solidFill>
                  <a:prstClr val="white"/>
                </a:solidFill>
              </a:rPr>
              <a:t>步骤</a:t>
            </a:r>
            <a:r>
              <a:rPr lang="en-GB" dirty="0">
                <a:solidFill>
                  <a:prstClr val="white"/>
                </a:solidFill>
              </a:rPr>
              <a:t> 2: </a:t>
            </a:r>
            <a:r>
              <a:rPr lang="zh-CN" altLang="en-GB" dirty="0">
                <a:solidFill>
                  <a:srgbClr val="FFFF00"/>
                </a:solidFill>
              </a:rPr>
              <a:t>初步</a:t>
            </a:r>
            <a:r>
              <a:rPr lang="en-GB" dirty="0">
                <a:solidFill>
                  <a:srgbClr val="FFFF00"/>
                </a:solidFill>
              </a:rPr>
              <a:t>BOZR</a:t>
            </a:r>
            <a:r>
              <a:rPr lang="zh-CN" altLang="en-GB" dirty="0">
                <a:solidFill>
                  <a:srgbClr val="FFFF00"/>
                </a:solidFill>
              </a:rPr>
              <a:t>的选择</a:t>
            </a:r>
          </a:p>
        </p:txBody>
      </p:sp>
      <p:sp>
        <p:nvSpPr>
          <p:cNvPr id="5" name="TextBox 4"/>
          <p:cNvSpPr txBox="1"/>
          <p:nvPr/>
        </p:nvSpPr>
        <p:spPr>
          <a:xfrm>
            <a:off x="858865" y="3657582"/>
            <a:ext cx="7785101" cy="523220"/>
          </a:xfrm>
          <a:prstGeom prst="rect">
            <a:avLst/>
          </a:prstGeom>
          <a:noFill/>
        </p:spPr>
        <p:txBody>
          <a:bodyPr wrap="square" rtlCol="0">
            <a:spAutoFit/>
          </a:bodyPr>
          <a:lstStyle/>
          <a:p>
            <a:r>
              <a:rPr lang="zh-CN" altLang="en-US" sz="2800" b="1" dirty="0" smtClean="0">
                <a:solidFill>
                  <a:srgbClr val="FF0000"/>
                </a:solidFill>
              </a:rPr>
              <a:t>            过陡</a:t>
            </a:r>
            <a:r>
              <a:rPr lang="en-CA" sz="2800" b="1" dirty="0" smtClean="0">
                <a:solidFill>
                  <a:srgbClr val="FF0000"/>
                </a:solidFill>
              </a:rPr>
              <a:t>              </a:t>
            </a:r>
            <a:r>
              <a:rPr lang="zh-CN" altLang="en-CA" sz="2800" b="1" dirty="0" smtClean="0"/>
              <a:t>理想</a:t>
            </a:r>
            <a:r>
              <a:rPr lang="zh-CN" altLang="en-CA" sz="2800" b="1" dirty="0"/>
              <a:t>配适</a:t>
            </a:r>
            <a:r>
              <a:rPr lang="en-CA" sz="2800" b="1" dirty="0"/>
              <a:t>                </a:t>
            </a:r>
            <a:r>
              <a:rPr lang="zh-CN" altLang="en-US" sz="2800" b="1" dirty="0" smtClean="0">
                <a:solidFill>
                  <a:srgbClr val="FF0000"/>
                </a:solidFill>
              </a:rPr>
              <a:t>过平</a:t>
            </a:r>
            <a:endParaRPr lang="zh-CN" altLang="en-CA" sz="2800" b="1" dirty="0">
              <a:solidFill>
                <a:srgbClr val="FF0000"/>
              </a:solidFill>
            </a:endParaRPr>
          </a:p>
        </p:txBody>
      </p:sp>
      <p:sp>
        <p:nvSpPr>
          <p:cNvPr id="6" name="TextBox 5"/>
          <p:cNvSpPr txBox="1"/>
          <p:nvPr/>
        </p:nvSpPr>
        <p:spPr>
          <a:xfrm>
            <a:off x="1314450" y="5886450"/>
            <a:ext cx="5387340" cy="368300"/>
          </a:xfrm>
          <a:prstGeom prst="rect">
            <a:avLst/>
          </a:prstGeom>
          <a:noFill/>
        </p:spPr>
        <p:txBody>
          <a:bodyPr wrap="none" rtlCol="0">
            <a:spAutoFit/>
          </a:bodyPr>
          <a:lstStyle/>
          <a:p>
            <a:r>
              <a:rPr lang="zh-CN" altLang="en-AU" b="1" dirty="0"/>
              <a:t>镜片下气泡产生的泪液透镜厚度阈值为</a:t>
            </a:r>
            <a:r>
              <a:rPr lang="en-AU" b="1" dirty="0"/>
              <a:t> 80</a:t>
            </a:r>
            <a:r>
              <a:rPr lang="zh-CN" altLang="en-AU" b="1" dirty="0"/>
              <a:t>至</a:t>
            </a:r>
            <a:r>
              <a:rPr lang="en-AU" b="1" dirty="0"/>
              <a:t> 100 </a:t>
            </a:r>
            <a:r>
              <a:rPr lang="en-AU" b="1" dirty="0">
                <a:latin typeface="Arial" panose="020B0604020202020204"/>
                <a:cs typeface="Arial" panose="020B0604020202020204"/>
              </a:rPr>
              <a:t>µm</a:t>
            </a:r>
            <a:endParaRPr lang="en-GB" b="1" dirty="0"/>
          </a:p>
        </p:txBody>
      </p:sp>
      <p:pic>
        <p:nvPicPr>
          <p:cNvPr id="59394" name="Picture 2" descr="C:\Users\pc-hp\Desktop\EDIT\Picture65.jpg"/>
          <p:cNvPicPr>
            <a:picLocks noChangeAspect="1" noChangeArrowheads="1"/>
          </p:cNvPicPr>
          <p:nvPr/>
        </p:nvPicPr>
        <p:blipFill>
          <a:blip r:embed="rId2" cstate="print"/>
          <a:srcRect/>
          <a:stretch>
            <a:fillRect/>
          </a:stretch>
        </p:blipFill>
        <p:spPr bwMode="auto">
          <a:xfrm>
            <a:off x="2571736" y="785794"/>
            <a:ext cx="3517901" cy="2871788"/>
          </a:xfrm>
          <a:prstGeom prst="rect">
            <a:avLst/>
          </a:prstGeom>
          <a:noFill/>
        </p:spPr>
      </p:pic>
      <p:pic>
        <p:nvPicPr>
          <p:cNvPr id="59395" name="Picture 3" descr="C:\Users\pc-hp\Desktop\EDIT\Picture66.png"/>
          <p:cNvPicPr>
            <a:picLocks noChangeAspect="1" noChangeArrowheads="1"/>
          </p:cNvPicPr>
          <p:nvPr/>
        </p:nvPicPr>
        <p:blipFill>
          <a:blip r:embed="rId3" cstate="print"/>
          <a:srcRect/>
          <a:stretch>
            <a:fillRect/>
          </a:stretch>
        </p:blipFill>
        <p:spPr bwMode="auto">
          <a:xfrm>
            <a:off x="500034" y="4143380"/>
            <a:ext cx="7785101" cy="18415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solidFill>
                  <a:prstClr val="white"/>
                </a:solidFill>
              </a:rPr>
              <a:t>步骤</a:t>
            </a:r>
            <a:r>
              <a:rPr lang="en-GB" dirty="0">
                <a:solidFill>
                  <a:prstClr val="white"/>
                </a:solidFill>
              </a:rPr>
              <a:t> 2: </a:t>
            </a:r>
            <a:r>
              <a:rPr lang="zh-CN" altLang="en-GB" dirty="0">
                <a:solidFill>
                  <a:srgbClr val="FFFF00"/>
                </a:solidFill>
              </a:rPr>
              <a:t>初步</a:t>
            </a:r>
            <a:r>
              <a:rPr lang="en-GB" dirty="0">
                <a:solidFill>
                  <a:srgbClr val="FFFF00"/>
                </a:solidFill>
              </a:rPr>
              <a:t>BOZR</a:t>
            </a:r>
            <a:r>
              <a:rPr lang="zh-CN" altLang="en-GB" dirty="0">
                <a:solidFill>
                  <a:srgbClr val="FFFF00"/>
                </a:solidFill>
              </a:rPr>
              <a:t>的选择</a:t>
            </a:r>
          </a:p>
        </p:txBody>
      </p:sp>
      <p:sp>
        <p:nvSpPr>
          <p:cNvPr id="2" name="Content Placeholder 1"/>
          <p:cNvSpPr>
            <a:spLocks noGrp="1"/>
          </p:cNvSpPr>
          <p:nvPr>
            <p:ph idx="1"/>
          </p:nvPr>
        </p:nvSpPr>
        <p:spPr/>
        <p:txBody>
          <a:bodyPr/>
          <a:lstStyle/>
          <a:p>
            <a:pPr marL="0" indent="0" algn="ctr">
              <a:buNone/>
            </a:pPr>
            <a:r>
              <a:rPr lang="zh-CN" altLang="en-CA" sz="3200" b="1" dirty="0">
                <a:solidFill>
                  <a:schemeClr val="tx1"/>
                </a:solidFill>
              </a:rPr>
              <a:t>理想配适</a:t>
            </a:r>
          </a:p>
        </p:txBody>
      </p:sp>
      <p:pic>
        <p:nvPicPr>
          <p:cNvPr id="60418" name="Picture 2" descr="C:\Users\pc-hp\Desktop\EDIT\Picture67.png"/>
          <p:cNvPicPr>
            <a:picLocks noChangeAspect="1" noChangeArrowheads="1"/>
          </p:cNvPicPr>
          <p:nvPr/>
        </p:nvPicPr>
        <p:blipFill>
          <a:blip r:embed="rId3" cstate="print"/>
          <a:srcRect/>
          <a:stretch>
            <a:fillRect/>
          </a:stretch>
        </p:blipFill>
        <p:spPr bwMode="auto">
          <a:xfrm>
            <a:off x="1422421" y="1611313"/>
            <a:ext cx="6292851" cy="4368800"/>
          </a:xfrm>
          <a:prstGeom prst="rect">
            <a:avLst/>
          </a:prstGeom>
          <a:noFill/>
        </p:spPr>
      </p:pic>
      <p:sp>
        <p:nvSpPr>
          <p:cNvPr id="3" name="文本框 2"/>
          <p:cNvSpPr txBox="1"/>
          <p:nvPr/>
        </p:nvSpPr>
        <p:spPr>
          <a:xfrm>
            <a:off x="3788410" y="3759835"/>
            <a:ext cx="1332230" cy="368300"/>
          </a:xfrm>
          <a:prstGeom prst="rect">
            <a:avLst/>
          </a:prstGeom>
          <a:noFill/>
        </p:spPr>
        <p:txBody>
          <a:bodyPr wrap="none" rtlCol="0" anchor="t">
            <a:spAutoFit/>
          </a:bodyPr>
          <a:lstStyle/>
          <a:p>
            <a:pPr marL="0" indent="0" algn="ctr">
              <a:buNone/>
            </a:pPr>
            <a:r>
              <a:rPr lang="zh-CN" altLang="en-CA" b="1" dirty="0">
                <a:sym typeface="+mn-ea"/>
              </a:rPr>
              <a:t>中央区间隙</a:t>
            </a:r>
            <a:endParaRPr lang="zh-CN" altLang="en-US"/>
          </a:p>
        </p:txBody>
      </p:sp>
      <p:sp>
        <p:nvSpPr>
          <p:cNvPr id="5" name="文本框 4"/>
          <p:cNvSpPr txBox="1"/>
          <p:nvPr/>
        </p:nvSpPr>
        <p:spPr>
          <a:xfrm>
            <a:off x="2313940" y="3818255"/>
            <a:ext cx="1332230" cy="368300"/>
          </a:xfrm>
          <a:prstGeom prst="rect">
            <a:avLst/>
          </a:prstGeom>
          <a:noFill/>
        </p:spPr>
        <p:txBody>
          <a:bodyPr wrap="none" rtlCol="0" anchor="t">
            <a:spAutoFit/>
          </a:bodyPr>
          <a:lstStyle/>
          <a:p>
            <a:pPr marL="0" indent="0" algn="ctr">
              <a:buNone/>
            </a:pPr>
            <a:r>
              <a:rPr lang="zh-CN" altLang="en-CA" b="1" dirty="0">
                <a:sym typeface="+mn-ea"/>
              </a:rPr>
              <a:t>角膜缘间隙</a:t>
            </a:r>
            <a:endParaRPr lang="zh-CN" altLang="en-US"/>
          </a:p>
        </p:txBody>
      </p:sp>
      <p:sp>
        <p:nvSpPr>
          <p:cNvPr id="6" name="文本框 5"/>
          <p:cNvSpPr txBox="1"/>
          <p:nvPr/>
        </p:nvSpPr>
        <p:spPr>
          <a:xfrm>
            <a:off x="3779912" y="2285365"/>
            <a:ext cx="2741456" cy="369332"/>
          </a:xfrm>
          <a:prstGeom prst="rect">
            <a:avLst/>
          </a:prstGeom>
          <a:noFill/>
        </p:spPr>
        <p:txBody>
          <a:bodyPr wrap="none" rtlCol="0" anchor="t">
            <a:spAutoFit/>
          </a:bodyPr>
          <a:lstStyle/>
          <a:p>
            <a:pPr marL="0" indent="0" algn="ctr">
              <a:buNone/>
            </a:pPr>
            <a:r>
              <a:rPr lang="zh-CN" altLang="en-CA" b="1" dirty="0">
                <a:sym typeface="+mn-ea"/>
              </a:rPr>
              <a:t>中周部的对准</a:t>
            </a:r>
            <a:r>
              <a:rPr lang="zh-CN" altLang="en-US" b="1" dirty="0">
                <a:solidFill>
                  <a:srgbClr val="FF0000"/>
                </a:solidFill>
                <a:sym typeface="+mn-ea"/>
              </a:rPr>
              <a:t>（校准）</a:t>
            </a:r>
            <a:r>
              <a:rPr lang="zh-CN" altLang="en-CA" b="1" dirty="0">
                <a:sym typeface="+mn-ea"/>
              </a:rPr>
              <a:t>区</a:t>
            </a:r>
            <a:endParaRPr lang="zh-CN" alt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solidFill>
                  <a:prstClr val="white"/>
                </a:solidFill>
              </a:rPr>
              <a:t>步骤</a:t>
            </a:r>
            <a:r>
              <a:rPr lang="en-GB" dirty="0">
                <a:solidFill>
                  <a:prstClr val="white"/>
                </a:solidFill>
              </a:rPr>
              <a:t> 2: </a:t>
            </a:r>
            <a:r>
              <a:rPr lang="zh-CN" altLang="en-GB" dirty="0">
                <a:solidFill>
                  <a:srgbClr val="FFFF00"/>
                </a:solidFill>
              </a:rPr>
              <a:t>初步</a:t>
            </a:r>
            <a:r>
              <a:rPr lang="en-GB" dirty="0">
                <a:solidFill>
                  <a:srgbClr val="FFFF00"/>
                </a:solidFill>
              </a:rPr>
              <a:t>BOZR</a:t>
            </a:r>
            <a:r>
              <a:rPr lang="zh-CN" altLang="en-GB" dirty="0">
                <a:solidFill>
                  <a:srgbClr val="FFFF00"/>
                </a:solidFill>
              </a:rPr>
              <a:t>的选择</a:t>
            </a:r>
          </a:p>
        </p:txBody>
      </p:sp>
      <p:sp>
        <p:nvSpPr>
          <p:cNvPr id="2" name="Content Placeholder 1"/>
          <p:cNvSpPr>
            <a:spLocks noGrp="1"/>
          </p:cNvSpPr>
          <p:nvPr>
            <p:ph idx="1"/>
          </p:nvPr>
        </p:nvSpPr>
        <p:spPr/>
        <p:txBody>
          <a:bodyPr/>
          <a:lstStyle/>
          <a:p>
            <a:pPr marL="0" indent="0" algn="ctr">
              <a:buNone/>
            </a:pPr>
            <a:r>
              <a:rPr lang="zh-CN" altLang="en-CA" sz="3200" b="1" dirty="0">
                <a:solidFill>
                  <a:schemeClr val="tx1"/>
                </a:solidFill>
              </a:rPr>
              <a:t>角膜拱</a:t>
            </a:r>
          </a:p>
        </p:txBody>
      </p:sp>
      <p:pic>
        <p:nvPicPr>
          <p:cNvPr id="61442" name="Picture 2" descr="C:\Users\pc-hp\Desktop\EDIT\Picture68.jpg"/>
          <p:cNvPicPr>
            <a:picLocks noChangeAspect="1" noChangeArrowheads="1"/>
          </p:cNvPicPr>
          <p:nvPr/>
        </p:nvPicPr>
        <p:blipFill>
          <a:blip r:embed="rId3" cstate="print"/>
          <a:srcRect/>
          <a:stretch>
            <a:fillRect/>
          </a:stretch>
        </p:blipFill>
        <p:spPr bwMode="auto">
          <a:xfrm>
            <a:off x="1857356" y="1571612"/>
            <a:ext cx="5522956" cy="4572000"/>
          </a:xfrm>
          <a:prstGeom prst="rect">
            <a:avLst/>
          </a:prstGeom>
          <a:noFill/>
        </p:spPr>
      </p:pic>
      <p:sp>
        <p:nvSpPr>
          <p:cNvPr id="6" name="文本框 5"/>
          <p:cNvSpPr txBox="1"/>
          <p:nvPr/>
        </p:nvSpPr>
        <p:spPr>
          <a:xfrm>
            <a:off x="5724525" y="3876675"/>
            <a:ext cx="642620" cy="368300"/>
          </a:xfrm>
          <a:prstGeom prst="rect">
            <a:avLst/>
          </a:prstGeom>
          <a:noFill/>
        </p:spPr>
        <p:txBody>
          <a:bodyPr wrap="none" rtlCol="0" anchor="t">
            <a:spAutoFit/>
          </a:bodyPr>
          <a:lstStyle/>
          <a:p>
            <a:pPr marL="0" indent="0" algn="ctr">
              <a:buNone/>
            </a:pPr>
            <a:r>
              <a:rPr lang="zh-CN" altLang="en-CA" b="1" dirty="0">
                <a:solidFill>
                  <a:schemeClr val="bg1"/>
                </a:solidFill>
                <a:sym typeface="+mn-ea"/>
              </a:rPr>
              <a:t>泪膜</a:t>
            </a:r>
          </a:p>
        </p:txBody>
      </p:sp>
      <p:sp>
        <p:nvSpPr>
          <p:cNvPr id="3" name="文本框 2"/>
          <p:cNvSpPr txBox="1"/>
          <p:nvPr/>
        </p:nvSpPr>
        <p:spPr>
          <a:xfrm>
            <a:off x="2522220" y="3244850"/>
            <a:ext cx="1102360" cy="368300"/>
          </a:xfrm>
          <a:prstGeom prst="rect">
            <a:avLst/>
          </a:prstGeom>
          <a:noFill/>
        </p:spPr>
        <p:txBody>
          <a:bodyPr wrap="none" rtlCol="0" anchor="t">
            <a:spAutoFit/>
          </a:bodyPr>
          <a:lstStyle/>
          <a:p>
            <a:pPr marL="0" indent="0" algn="ctr">
              <a:buNone/>
            </a:pPr>
            <a:r>
              <a:rPr lang="zh-CN" altLang="en-CA" b="1" dirty="0">
                <a:solidFill>
                  <a:schemeClr val="bg1"/>
                </a:solidFill>
                <a:sym typeface="+mn-ea"/>
              </a:rPr>
              <a:t>镜片厚度</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步骤</a:t>
            </a:r>
            <a:r>
              <a:rPr lang="en-GB" dirty="0"/>
              <a:t> 3: </a:t>
            </a:r>
            <a:r>
              <a:rPr lang="zh-CN" altLang="en-GB" dirty="0">
                <a:solidFill>
                  <a:srgbClr val="FFFF00"/>
                </a:solidFill>
              </a:rPr>
              <a:t>巩膜半径</a:t>
            </a:r>
          </a:p>
        </p:txBody>
      </p:sp>
      <p:pic>
        <p:nvPicPr>
          <p:cNvPr id="62466" name="Picture 2" descr="C:\Users\pc-hp\Desktop\EDIT\Picture69.png"/>
          <p:cNvPicPr>
            <a:picLocks noChangeAspect="1" noChangeArrowheads="1"/>
          </p:cNvPicPr>
          <p:nvPr/>
        </p:nvPicPr>
        <p:blipFill>
          <a:blip r:embed="rId2" cstate="print"/>
          <a:srcRect/>
          <a:stretch>
            <a:fillRect/>
          </a:stretch>
        </p:blipFill>
        <p:spPr bwMode="auto">
          <a:xfrm>
            <a:off x="1285852" y="1428736"/>
            <a:ext cx="6445250" cy="442595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p>
        </p:txBody>
      </p:sp>
      <p:sp>
        <p:nvSpPr>
          <p:cNvPr id="3" name="Content Placeholder 2"/>
          <p:cNvSpPr>
            <a:spLocks noGrp="1"/>
          </p:cNvSpPr>
          <p:nvPr>
            <p:ph idx="1"/>
          </p:nvPr>
        </p:nvSpPr>
        <p:spPr>
          <a:xfrm>
            <a:off x="821055" y="1033145"/>
            <a:ext cx="8433435" cy="2776855"/>
          </a:xfrm>
        </p:spPr>
        <p:txBody>
          <a:bodyPr/>
          <a:lstStyle/>
          <a:p>
            <a:r>
              <a:rPr lang="en-CA" sz="2400" dirty="0">
                <a:sym typeface="+mn-ea"/>
              </a:rPr>
              <a:t>勒奈·笛卡尔</a:t>
            </a:r>
            <a:r>
              <a:rPr lang="en-CA" sz="2400" dirty="0"/>
              <a:t> (1596-1650)</a:t>
            </a:r>
          </a:p>
          <a:p>
            <a:pPr lvl="1">
              <a:buFont typeface="Arial" panose="020B0604020202020204" pitchFamily="34" charset="0"/>
              <a:buChar char="‒"/>
            </a:pPr>
            <a:r>
              <a:rPr lang="zh-CN" altLang="en-CA" sz="2400" dirty="0"/>
              <a:t>法国哲学家、数学家</a:t>
            </a:r>
            <a:endParaRPr lang="en-CA" sz="2400" dirty="0"/>
          </a:p>
          <a:p>
            <a:pPr lvl="1">
              <a:buFont typeface="Arial" panose="020B0604020202020204" pitchFamily="34" charset="0"/>
              <a:buChar char="‒"/>
            </a:pPr>
            <a:r>
              <a:rPr lang="zh-CN" altLang="en-CA" sz="2400" b="1" i="1" dirty="0"/>
              <a:t>改善视觉的方法</a:t>
            </a:r>
            <a:endParaRPr lang="en-CA" sz="2400" b="1" i="1" dirty="0"/>
          </a:p>
          <a:p>
            <a:pPr lvl="2">
              <a:buFont typeface="Arial" panose="020B0604020202020204" pitchFamily="34" charset="0"/>
              <a:buChar char="‒"/>
            </a:pPr>
            <a:r>
              <a:rPr lang="en-CA" sz="2400" dirty="0"/>
              <a:t>“</a:t>
            </a:r>
            <a:r>
              <a:rPr lang="zh-CN" altLang="en-CA" sz="2400" dirty="0"/>
              <a:t>将一种充水玻璃管装置的一端</a:t>
            </a:r>
            <a:r>
              <a:rPr lang="zh-CN" altLang="en-CA" sz="2400" dirty="0"/>
              <a:t>直接与角膜接触</a:t>
            </a:r>
            <a:r>
              <a:rPr lang="zh-CN" altLang="en-CA" sz="2400" dirty="0"/>
              <a:t>，</a:t>
            </a:r>
            <a:r>
              <a:rPr lang="zh-CN" altLang="en-US" sz="2400" dirty="0"/>
              <a:t>那么</a:t>
            </a:r>
            <a:r>
              <a:rPr lang="zh-CN" altLang="en-US" sz="2400" dirty="0"/>
              <a:t>光线进入眼睛后不会发生任何</a:t>
            </a:r>
            <a:r>
              <a:rPr lang="zh-CN" altLang="en-US" sz="2400" dirty="0"/>
              <a:t>折射</a:t>
            </a:r>
            <a:endParaRPr lang="en-CA" sz="2400" dirty="0"/>
          </a:p>
          <a:p>
            <a:pPr marL="914400" lvl="2" indent="0">
              <a:buNone/>
            </a:pPr>
            <a:endParaRPr lang="en-CA" sz="2400" dirty="0"/>
          </a:p>
        </p:txBody>
      </p:sp>
      <p:pic>
        <p:nvPicPr>
          <p:cNvPr id="2" name="Picture 2" descr="C:\Users\pc-hp\Desktop\EDIT\Picture2.jpg"/>
          <p:cNvPicPr>
            <a:picLocks noChangeAspect="1" noChangeArrowheads="1"/>
          </p:cNvPicPr>
          <p:nvPr/>
        </p:nvPicPr>
        <p:blipFill>
          <a:blip r:embed="rId3" cstate="print"/>
          <a:srcRect/>
          <a:stretch>
            <a:fillRect/>
          </a:stretch>
        </p:blipFill>
        <p:spPr bwMode="auto">
          <a:xfrm>
            <a:off x="1857356" y="4000504"/>
            <a:ext cx="5688013" cy="1779587"/>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solidFill>
                  <a:prstClr val="white"/>
                </a:solidFill>
              </a:rPr>
              <a:t>步骤</a:t>
            </a:r>
            <a:r>
              <a:rPr lang="en-GB" dirty="0">
                <a:solidFill>
                  <a:prstClr val="white"/>
                </a:solidFill>
              </a:rPr>
              <a:t> </a:t>
            </a:r>
            <a:r>
              <a:rPr lang="en-GB" dirty="0" smtClean="0">
                <a:solidFill>
                  <a:prstClr val="white"/>
                </a:solidFill>
              </a:rPr>
              <a:t>3</a:t>
            </a:r>
            <a:r>
              <a:rPr lang="zh-CN" altLang="en-US" dirty="0" smtClean="0">
                <a:solidFill>
                  <a:srgbClr val="FFFF00"/>
                </a:solidFill>
              </a:rPr>
              <a:t>巩膜</a:t>
            </a:r>
            <a:r>
              <a:rPr lang="zh-CN" altLang="en-US" dirty="0">
                <a:solidFill>
                  <a:srgbClr val="FFFF00"/>
                </a:solidFill>
              </a:rPr>
              <a:t>镜半径</a:t>
            </a:r>
            <a:r>
              <a:rPr lang="zh-CN" altLang="en-US" dirty="0" smtClean="0">
                <a:solidFill>
                  <a:srgbClr val="FFFF00"/>
                </a:solidFill>
              </a:rPr>
              <a:t>判定</a:t>
            </a:r>
            <a:endParaRPr lang="en-GB" dirty="0">
              <a:solidFill>
                <a:srgbClr val="FFFF00"/>
              </a:solidFill>
            </a:endParaRPr>
          </a:p>
        </p:txBody>
      </p:sp>
      <p:sp>
        <p:nvSpPr>
          <p:cNvPr id="5" name="Content Placeholder 4"/>
          <p:cNvSpPr>
            <a:spLocks noGrp="1"/>
          </p:cNvSpPr>
          <p:nvPr>
            <p:ph idx="1"/>
          </p:nvPr>
        </p:nvSpPr>
        <p:spPr>
          <a:xfrm>
            <a:off x="819150" y="1123950"/>
            <a:ext cx="8839200" cy="4449763"/>
          </a:xfrm>
        </p:spPr>
        <p:txBody>
          <a:bodyPr/>
          <a:lstStyle/>
          <a:p>
            <a:pPr marL="0" indent="0">
              <a:buNone/>
            </a:pPr>
            <a:r>
              <a:rPr lang="zh-CN" altLang="en-US" sz="2800" b="1" dirty="0" smtClean="0">
                <a:solidFill>
                  <a:schemeClr val="tx1"/>
                </a:solidFill>
              </a:rPr>
              <a:t>边翘</a:t>
            </a:r>
            <a:endParaRPr lang="en-CA" sz="2800" b="1" dirty="0">
              <a:solidFill>
                <a:schemeClr val="tx1"/>
              </a:solidFill>
            </a:endParaRPr>
          </a:p>
          <a:p>
            <a:r>
              <a:rPr lang="zh-CN" altLang="en-CA" sz="2400" b="1" dirty="0"/>
              <a:t>评估镜片边缘对结膜血管的影响</a:t>
            </a:r>
            <a:endParaRPr lang="en-CA" sz="2400" b="1" dirty="0"/>
          </a:p>
          <a:p>
            <a:pPr lvl="1">
              <a:buFont typeface="Arial" panose="020B0604020202020204" pitchFamily="34" charset="0"/>
              <a:buChar char="‒"/>
            </a:pPr>
            <a:r>
              <a:rPr lang="zh-CN" altLang="en-CA" sz="2000" b="1" dirty="0"/>
              <a:t>在高倍镜下观察</a:t>
            </a:r>
            <a:endParaRPr lang="en-CA" sz="2000" b="1" dirty="0"/>
          </a:p>
          <a:p>
            <a:pPr lvl="1">
              <a:buFont typeface="Arial" panose="020B0604020202020204" pitchFamily="34" charset="0"/>
              <a:buChar char="‒"/>
            </a:pPr>
            <a:r>
              <a:rPr lang="zh-CN" altLang="en-CA" sz="2000" b="1" dirty="0"/>
              <a:t>如果</a:t>
            </a:r>
            <a:r>
              <a:rPr lang="zh-CN" altLang="en-CA" sz="2000" b="1" dirty="0">
                <a:latin typeface="Arial" panose="020B0604020202020204"/>
                <a:cs typeface="Arial" panose="020B0604020202020204"/>
              </a:rPr>
              <a:t>边缘</a:t>
            </a:r>
            <a:r>
              <a:rPr lang="zh-CN" altLang="en-US" sz="2000" b="1" dirty="0">
                <a:latin typeface="Arial" panose="020B0604020202020204"/>
                <a:cs typeface="Arial" panose="020B0604020202020204"/>
              </a:rPr>
              <a:t>过紧</a:t>
            </a:r>
            <a:r>
              <a:rPr lang="en-CA" sz="2000" b="1" dirty="0">
                <a:latin typeface="Arial" panose="020B0604020202020204"/>
                <a:cs typeface="Arial" panose="020B0604020202020204"/>
              </a:rPr>
              <a:t>: </a:t>
            </a:r>
            <a:r>
              <a:rPr lang="zh-CN" altLang="en-CA" sz="2000" b="1" dirty="0">
                <a:latin typeface="Arial" panose="020B0604020202020204"/>
                <a:cs typeface="Arial" panose="020B0604020202020204"/>
              </a:rPr>
              <a:t>增加边缘翘起</a:t>
            </a:r>
            <a:r>
              <a:rPr lang="en-CA" sz="2000" b="1" dirty="0">
                <a:latin typeface="Arial" panose="020B0604020202020204"/>
                <a:cs typeface="Arial" panose="020B0604020202020204"/>
              </a:rPr>
              <a:t>50 µm</a:t>
            </a:r>
          </a:p>
          <a:p>
            <a:pPr lvl="1">
              <a:buFont typeface="Arial" panose="020B0604020202020204" pitchFamily="34" charset="0"/>
              <a:buChar char="‒"/>
            </a:pPr>
            <a:r>
              <a:rPr lang="zh-CN" altLang="en-CA" sz="2000" b="1" dirty="0">
                <a:latin typeface="Arial" panose="020B0604020202020204"/>
                <a:cs typeface="Arial" panose="020B0604020202020204"/>
              </a:rPr>
              <a:t>如果间隙过大</a:t>
            </a:r>
            <a:r>
              <a:rPr lang="en-CA" sz="2000" b="1" dirty="0">
                <a:latin typeface="Arial" panose="020B0604020202020204"/>
                <a:cs typeface="Arial" panose="020B0604020202020204"/>
              </a:rPr>
              <a:t>: </a:t>
            </a:r>
            <a:r>
              <a:rPr lang="zh-CN" altLang="en-CA" sz="2000" b="1" dirty="0">
                <a:latin typeface="Arial" panose="020B0604020202020204"/>
                <a:cs typeface="Arial" panose="020B0604020202020204"/>
              </a:rPr>
              <a:t>降低边缘</a:t>
            </a:r>
            <a:r>
              <a:rPr lang="zh-CN" altLang="en-CA" sz="2000" b="1" dirty="0">
                <a:latin typeface="Arial" panose="020B0604020202020204"/>
                <a:cs typeface="Arial" panose="020B0604020202020204"/>
              </a:rPr>
              <a:t>翘起</a:t>
            </a:r>
            <a:r>
              <a:rPr lang="en-CA" sz="2000" b="1" dirty="0"/>
              <a:t>50 µm</a:t>
            </a:r>
          </a:p>
        </p:txBody>
      </p:sp>
      <p:pic>
        <p:nvPicPr>
          <p:cNvPr id="63490" name="Picture 2" descr="C:\Users\pc-hp\Desktop\EDIT\Picture70.jpg"/>
          <p:cNvPicPr>
            <a:picLocks noChangeAspect="1" noChangeArrowheads="1"/>
          </p:cNvPicPr>
          <p:nvPr/>
        </p:nvPicPr>
        <p:blipFill>
          <a:blip r:embed="rId2" cstate="print"/>
          <a:srcRect/>
          <a:stretch>
            <a:fillRect/>
          </a:stretch>
        </p:blipFill>
        <p:spPr bwMode="auto">
          <a:xfrm>
            <a:off x="3143240" y="3143248"/>
            <a:ext cx="2938462" cy="32004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solidFill>
                  <a:prstClr val="white"/>
                </a:solidFill>
              </a:rPr>
              <a:t>步骤</a:t>
            </a:r>
            <a:r>
              <a:rPr lang="en-US" altLang="zh-CN" dirty="0">
                <a:solidFill>
                  <a:prstClr val="white"/>
                </a:solidFill>
              </a:rPr>
              <a:t>3</a:t>
            </a:r>
            <a:r>
              <a:rPr lang="en-GB" dirty="0">
                <a:solidFill>
                  <a:prstClr val="white"/>
                </a:solidFill>
              </a:rPr>
              <a:t>: </a:t>
            </a:r>
            <a:r>
              <a:rPr lang="zh-CN" altLang="en-GB" dirty="0">
                <a:solidFill>
                  <a:srgbClr val="FFFF00"/>
                </a:solidFill>
              </a:rPr>
              <a:t>巩膜半径</a:t>
            </a:r>
            <a:endParaRPr lang="en-GB" dirty="0">
              <a:solidFill>
                <a:srgbClr val="FFFF00"/>
              </a:solidFill>
            </a:endParaRPr>
          </a:p>
        </p:txBody>
      </p:sp>
      <p:pic>
        <p:nvPicPr>
          <p:cNvPr id="64514" name="Picture 2" descr="C:\Users\pc-hp\Desktop\EDIT\Picture71.jpg"/>
          <p:cNvPicPr>
            <a:picLocks noChangeAspect="1" noChangeArrowheads="1"/>
          </p:cNvPicPr>
          <p:nvPr/>
        </p:nvPicPr>
        <p:blipFill>
          <a:blip r:embed="rId2" cstate="print"/>
          <a:srcRect/>
          <a:stretch>
            <a:fillRect/>
          </a:stretch>
        </p:blipFill>
        <p:spPr bwMode="auto">
          <a:xfrm>
            <a:off x="1000100" y="785794"/>
            <a:ext cx="7099301" cy="5329238"/>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过大的巩膜间隙</a:t>
            </a:r>
          </a:p>
        </p:txBody>
      </p:sp>
      <p:pic>
        <p:nvPicPr>
          <p:cNvPr id="65538" name="Picture 2" descr="C:\Users\pc-hp\Desktop\EDIT\Picture72.jpg"/>
          <p:cNvPicPr>
            <a:picLocks noChangeAspect="1" noChangeArrowheads="1"/>
          </p:cNvPicPr>
          <p:nvPr/>
        </p:nvPicPr>
        <p:blipFill>
          <a:blip r:embed="rId2" cstate="print"/>
          <a:srcRect/>
          <a:stretch>
            <a:fillRect/>
          </a:stretch>
        </p:blipFill>
        <p:spPr bwMode="auto">
          <a:xfrm>
            <a:off x="1571604" y="1571612"/>
            <a:ext cx="6005513" cy="3902075"/>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a:t>
            </a:r>
          </a:p>
        </p:txBody>
      </p:sp>
      <p:sp>
        <p:nvSpPr>
          <p:cNvPr id="2" name="Content Placeholder 1"/>
          <p:cNvSpPr>
            <a:spLocks noGrp="1"/>
          </p:cNvSpPr>
          <p:nvPr>
            <p:ph idx="1"/>
          </p:nvPr>
        </p:nvSpPr>
        <p:spPr>
          <a:xfrm>
            <a:off x="819150" y="1019175"/>
            <a:ext cx="8839200" cy="5135563"/>
          </a:xfrm>
        </p:spPr>
        <p:txBody>
          <a:bodyPr/>
          <a:lstStyle/>
          <a:p>
            <a:r>
              <a:rPr lang="zh-CN" altLang="en-CA" sz="2400" dirty="0"/>
              <a:t>镜片移动度</a:t>
            </a:r>
            <a:endParaRPr lang="en-CA" sz="2400" dirty="0"/>
          </a:p>
          <a:p>
            <a:pPr lvl="1">
              <a:buFont typeface="Arial" panose="020B0604020202020204" pitchFamily="34" charset="0"/>
              <a:buChar char="‒"/>
            </a:pPr>
            <a:r>
              <a:rPr lang="zh-CN" altLang="en-CA" sz="2000" dirty="0"/>
              <a:t>最小甚至没有</a:t>
            </a:r>
            <a:endParaRPr lang="en-CA" sz="2000" dirty="0"/>
          </a:p>
          <a:p>
            <a:r>
              <a:rPr lang="zh-CN" altLang="en-CA" sz="2400" dirty="0"/>
              <a:t>镜片后顶点屈光力</a:t>
            </a:r>
            <a:r>
              <a:rPr lang="en-CA" sz="2400" dirty="0" err="1"/>
              <a:t>BVP</a:t>
            </a:r>
            <a:endParaRPr lang="en-CA" sz="2400" dirty="0"/>
          </a:p>
          <a:p>
            <a:pPr lvl="1">
              <a:buFont typeface="Arial" panose="020B0604020202020204" pitchFamily="34" charset="0"/>
              <a:buChar char="‒"/>
            </a:pPr>
            <a:r>
              <a:rPr lang="zh-CN" altLang="en-CA" sz="2000" dirty="0"/>
              <a:t>比最佳处方过矫</a:t>
            </a:r>
          </a:p>
        </p:txBody>
      </p:sp>
      <p:pic>
        <p:nvPicPr>
          <p:cNvPr id="66562" name="Picture 2" descr="C:\Users\pc-hp\Desktop\EDIT\Picture73.jpg"/>
          <p:cNvPicPr>
            <a:picLocks noChangeAspect="1" noChangeArrowheads="1"/>
          </p:cNvPicPr>
          <p:nvPr/>
        </p:nvPicPr>
        <p:blipFill>
          <a:blip r:embed="rId2" cstate="print"/>
          <a:srcRect/>
          <a:stretch>
            <a:fillRect/>
          </a:stretch>
        </p:blipFill>
        <p:spPr bwMode="auto">
          <a:xfrm>
            <a:off x="2786050" y="3071810"/>
            <a:ext cx="3219450" cy="272415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a:t>
            </a:r>
            <a:r>
              <a:rPr lang="en-GB" dirty="0"/>
              <a:t>: </a:t>
            </a:r>
            <a:r>
              <a:rPr lang="zh-CN" altLang="en-US" dirty="0">
                <a:solidFill>
                  <a:srgbClr val="FFFF00"/>
                </a:solidFill>
              </a:rPr>
              <a:t>镜片的</a:t>
            </a:r>
            <a:r>
              <a:rPr lang="zh-CN" altLang="en-GB" dirty="0">
                <a:solidFill>
                  <a:srgbClr val="FFFF00"/>
                </a:solidFill>
              </a:rPr>
              <a:t>应用</a:t>
            </a:r>
          </a:p>
        </p:txBody>
      </p:sp>
      <p:pic>
        <p:nvPicPr>
          <p:cNvPr id="67586" name="Picture 2" descr="C:\Users\pc-hp\Desktop\EDIT\Picture74.png"/>
          <p:cNvPicPr>
            <a:picLocks noChangeAspect="1" noChangeArrowheads="1"/>
          </p:cNvPicPr>
          <p:nvPr/>
        </p:nvPicPr>
        <p:blipFill>
          <a:blip r:embed="rId3" cstate="print"/>
          <a:srcRect/>
          <a:stretch>
            <a:fillRect/>
          </a:stretch>
        </p:blipFill>
        <p:spPr bwMode="auto">
          <a:xfrm>
            <a:off x="1285852" y="2357430"/>
            <a:ext cx="6643688" cy="3913188"/>
          </a:xfrm>
          <a:prstGeom prst="rect">
            <a:avLst/>
          </a:prstGeom>
          <a:noFill/>
        </p:spPr>
      </p:pic>
      <p:sp>
        <p:nvSpPr>
          <p:cNvPr id="2" name="Content Placeholder 1"/>
          <p:cNvSpPr>
            <a:spLocks noGrp="1"/>
          </p:cNvSpPr>
          <p:nvPr>
            <p:ph idx="1"/>
          </p:nvPr>
        </p:nvSpPr>
        <p:spPr/>
        <p:txBody>
          <a:bodyPr/>
          <a:lstStyle/>
          <a:p>
            <a:pPr>
              <a:lnSpc>
                <a:spcPct val="150000"/>
              </a:lnSpc>
            </a:pPr>
            <a:r>
              <a:rPr lang="zh-CN" altLang="en-CA" sz="2400" dirty="0"/>
              <a:t>无菌</a:t>
            </a:r>
            <a:endParaRPr lang="en-CA" sz="2400" dirty="0"/>
          </a:p>
          <a:p>
            <a:pPr>
              <a:lnSpc>
                <a:spcPct val="150000"/>
              </a:lnSpc>
            </a:pPr>
            <a:r>
              <a:rPr lang="zh-CN" altLang="en-CA" sz="2400" dirty="0"/>
              <a:t>不含防腐剂</a:t>
            </a:r>
            <a:endParaRPr lang="en-CA" sz="2400" dirty="0"/>
          </a:p>
          <a:p>
            <a:pPr>
              <a:lnSpc>
                <a:spcPct val="150000"/>
              </a:lnSpc>
            </a:pPr>
            <a:r>
              <a:rPr lang="zh-CN" altLang="en-CA" sz="2400" dirty="0">
                <a:sym typeface="+mn-ea"/>
              </a:rPr>
              <a:t>中性</a:t>
            </a:r>
            <a:r>
              <a:rPr lang="en-CA" sz="2400" dirty="0"/>
              <a:t>pH</a:t>
            </a:r>
            <a:r>
              <a:rPr lang="zh-CN" altLang="en-CA" sz="2400" dirty="0"/>
              <a:t>值</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US" dirty="0" smtClean="0">
                <a:solidFill>
                  <a:srgbClr val="FFFF00"/>
                </a:solidFill>
              </a:rPr>
              <a:t>诊室</a:t>
            </a:r>
            <a:r>
              <a:rPr lang="zh-CN" altLang="en-US" dirty="0">
                <a:solidFill>
                  <a:srgbClr val="FFFF00"/>
                </a:solidFill>
              </a:rPr>
              <a:t>内巩膜镜佩戴</a:t>
            </a:r>
            <a:r>
              <a:rPr lang="zh-CN" altLang="en-US" dirty="0" smtClean="0">
                <a:solidFill>
                  <a:srgbClr val="FFFF00"/>
                </a:solidFill>
              </a:rPr>
              <a:t>方法</a:t>
            </a:r>
            <a:endParaRPr lang="zh-CN" altLang="en-GB" dirty="0">
              <a:solidFill>
                <a:srgbClr val="FFFF00"/>
              </a:solidFill>
            </a:endParaRPr>
          </a:p>
        </p:txBody>
      </p:sp>
      <p:sp>
        <p:nvSpPr>
          <p:cNvPr id="2" name="TextBox 1"/>
          <p:cNvSpPr txBox="1"/>
          <p:nvPr/>
        </p:nvSpPr>
        <p:spPr>
          <a:xfrm>
            <a:off x="2971800" y="2482334"/>
            <a:ext cx="747320" cy="369332"/>
          </a:xfrm>
          <a:prstGeom prst="rect">
            <a:avLst/>
          </a:prstGeom>
          <a:noFill/>
        </p:spPr>
        <p:txBody>
          <a:bodyPr wrap="none" rtlCol="0">
            <a:spAutoFit/>
          </a:bodyPr>
          <a:lstStyle/>
          <a:p>
            <a:r>
              <a:rPr lang="en-AU" b="1" dirty="0">
                <a:solidFill>
                  <a:schemeClr val="bg1"/>
                </a:solidFill>
              </a:rPr>
              <a:t>Filling</a:t>
            </a:r>
            <a:endParaRPr lang="en-GB" b="1" dirty="0">
              <a:solidFill>
                <a:schemeClr val="bg1"/>
              </a:solidFill>
            </a:endParaRPr>
          </a:p>
        </p:txBody>
      </p:sp>
      <p:pic>
        <p:nvPicPr>
          <p:cNvPr id="68610" name="Picture 2" descr="C:\Users\pc-hp\Desktop\EDIT\Picture75.png"/>
          <p:cNvPicPr>
            <a:picLocks noChangeAspect="1" noChangeArrowheads="1"/>
          </p:cNvPicPr>
          <p:nvPr/>
        </p:nvPicPr>
        <p:blipFill rotWithShape="1">
          <a:blip r:embed="rId3" cstate="print"/>
          <a:srcRect t="15006"/>
          <a:stretch>
            <a:fillRect/>
          </a:stretch>
        </p:blipFill>
        <p:spPr bwMode="auto">
          <a:xfrm>
            <a:off x="1500166" y="1844824"/>
            <a:ext cx="6856413" cy="4379747"/>
          </a:xfrm>
          <a:prstGeom prst="rect">
            <a:avLst/>
          </a:prstGeom>
          <a:noFill/>
        </p:spPr>
      </p:pic>
      <p:sp>
        <p:nvSpPr>
          <p:cNvPr id="3" name="矩形 2"/>
          <p:cNvSpPr/>
          <p:nvPr/>
        </p:nvSpPr>
        <p:spPr>
          <a:xfrm>
            <a:off x="1331640" y="1196752"/>
            <a:ext cx="7643025" cy="523220"/>
          </a:xfrm>
          <a:prstGeom prst="rect">
            <a:avLst/>
          </a:prstGeom>
        </p:spPr>
        <p:txBody>
          <a:bodyPr wrap="square">
            <a:spAutoFit/>
          </a:bodyPr>
          <a:lstStyle/>
          <a:p>
            <a:r>
              <a:rPr lang="zh-CN" altLang="en-US" sz="2800" dirty="0" smtClean="0">
                <a:solidFill>
                  <a:srgbClr val="FF0000"/>
                </a:solidFill>
              </a:rPr>
              <a:t>诊室</a:t>
            </a:r>
            <a:r>
              <a:rPr lang="zh-CN" altLang="en-US" sz="2800" dirty="0">
                <a:solidFill>
                  <a:srgbClr val="FF0000"/>
                </a:solidFill>
              </a:rPr>
              <a:t>内巩膜镜佩戴</a:t>
            </a:r>
            <a:r>
              <a:rPr lang="zh-CN" altLang="en-US" sz="2800" dirty="0" smtClean="0">
                <a:solidFill>
                  <a:srgbClr val="FF0000"/>
                </a:solidFill>
              </a:rPr>
              <a:t>方法</a:t>
            </a:r>
            <a:endParaRPr lang="zh-CN" altLang="en-US" sz="2800" b="1" dirty="0">
              <a:solidFill>
                <a:srgbClr val="FF00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a:t>
            </a:r>
            <a:r>
              <a:rPr lang="en-GB" dirty="0"/>
              <a:t>: </a:t>
            </a:r>
            <a:r>
              <a:rPr lang="zh-CN" altLang="en-GB" dirty="0">
                <a:solidFill>
                  <a:srgbClr val="FFFF00"/>
                </a:solidFill>
              </a:rPr>
              <a:t>戴入后有气泡</a:t>
            </a:r>
          </a:p>
        </p:txBody>
      </p:sp>
      <p:pic>
        <p:nvPicPr>
          <p:cNvPr id="69634" name="Picture 2" descr="C:\Users\pc-hp\Desktop\EDIT\Picture76.png"/>
          <p:cNvPicPr>
            <a:picLocks noChangeAspect="1" noChangeArrowheads="1"/>
          </p:cNvPicPr>
          <p:nvPr/>
        </p:nvPicPr>
        <p:blipFill rotWithShape="1">
          <a:blip r:embed="rId2" cstate="print"/>
          <a:srcRect t="14407"/>
          <a:stretch>
            <a:fillRect/>
          </a:stretch>
        </p:blipFill>
        <p:spPr bwMode="auto">
          <a:xfrm>
            <a:off x="1214414" y="1700808"/>
            <a:ext cx="7129463" cy="4587262"/>
          </a:xfrm>
          <a:prstGeom prst="rect">
            <a:avLst/>
          </a:prstGeom>
          <a:noFill/>
        </p:spPr>
      </p:pic>
      <p:sp>
        <p:nvSpPr>
          <p:cNvPr id="2" name="矩形 1"/>
          <p:cNvSpPr/>
          <p:nvPr/>
        </p:nvSpPr>
        <p:spPr>
          <a:xfrm>
            <a:off x="3851920" y="1265574"/>
            <a:ext cx="2040943" cy="461665"/>
          </a:xfrm>
          <a:prstGeom prst="rect">
            <a:avLst/>
          </a:prstGeom>
        </p:spPr>
        <p:txBody>
          <a:bodyPr wrap="none">
            <a:spAutoFit/>
          </a:bodyPr>
          <a:lstStyle/>
          <a:p>
            <a:r>
              <a:rPr lang="zh-CN" altLang="en-GB" sz="2400" b="1" dirty="0"/>
              <a:t>戴入后有气泡</a:t>
            </a:r>
            <a:endParaRPr lang="zh-CN" altLang="en-US" sz="240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a:t>
            </a:r>
            <a:r>
              <a:rPr lang="en-GB" dirty="0"/>
              <a:t>: </a:t>
            </a:r>
            <a:r>
              <a:rPr lang="zh-CN" altLang="en-GB" dirty="0">
                <a:solidFill>
                  <a:srgbClr val="FFFF00"/>
                </a:solidFill>
              </a:rPr>
              <a:t>重新戴镜</a:t>
            </a:r>
          </a:p>
        </p:txBody>
      </p:sp>
      <p:pic>
        <p:nvPicPr>
          <p:cNvPr id="70658" name="Picture 2" descr="C:\Users\pc-hp\Desktop\EDIT\Picture77.png"/>
          <p:cNvPicPr>
            <a:picLocks noChangeAspect="1" noChangeArrowheads="1"/>
          </p:cNvPicPr>
          <p:nvPr/>
        </p:nvPicPr>
        <p:blipFill>
          <a:blip r:embed="rId2" cstate="print"/>
          <a:srcRect/>
          <a:stretch>
            <a:fillRect/>
          </a:stretch>
        </p:blipFill>
        <p:spPr bwMode="auto">
          <a:xfrm>
            <a:off x="1643042" y="1142984"/>
            <a:ext cx="5732463" cy="4402137"/>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验配巩膜镜</a:t>
            </a:r>
          </a:p>
        </p:txBody>
      </p:sp>
      <p:pic>
        <p:nvPicPr>
          <p:cNvPr id="71682" name="Picture 2" descr="C:\Users\pc-hp\Desktop\EDIT\Picture78.png"/>
          <p:cNvPicPr>
            <a:picLocks noChangeAspect="1" noChangeArrowheads="1"/>
          </p:cNvPicPr>
          <p:nvPr/>
        </p:nvPicPr>
        <p:blipFill>
          <a:blip r:embed="rId2" cstate="print"/>
          <a:srcRect/>
          <a:stretch>
            <a:fillRect/>
          </a:stretch>
        </p:blipFill>
        <p:spPr bwMode="auto">
          <a:xfrm>
            <a:off x="1214414" y="1214422"/>
            <a:ext cx="6756401" cy="4556125"/>
          </a:xfrm>
          <a:prstGeom prst="rect">
            <a:avLst/>
          </a:prstGeom>
          <a:noFill/>
        </p:spPr>
      </p:pic>
      <p:sp>
        <p:nvSpPr>
          <p:cNvPr id="2" name="文本框 1"/>
          <p:cNvSpPr txBox="1"/>
          <p:nvPr/>
        </p:nvSpPr>
        <p:spPr>
          <a:xfrm>
            <a:off x="3129280" y="2585720"/>
            <a:ext cx="5653405" cy="1198880"/>
          </a:xfrm>
          <a:prstGeom prst="rect">
            <a:avLst/>
          </a:prstGeom>
          <a:noFill/>
        </p:spPr>
        <p:txBody>
          <a:bodyPr wrap="square" rtlCol="0">
            <a:spAutoFit/>
          </a:bodyPr>
          <a:lstStyle/>
          <a:p>
            <a:r>
              <a:rPr lang="zh-CN" altLang="en-US" sz="7200" b="1"/>
              <a:t>矢高法</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验配巩膜镜</a:t>
            </a:r>
            <a:r>
              <a:rPr lang="en-GB" dirty="0"/>
              <a:t>: </a:t>
            </a:r>
            <a:r>
              <a:rPr lang="zh-CN" altLang="en-GB" dirty="0">
                <a:solidFill>
                  <a:srgbClr val="FFFF00"/>
                </a:solidFill>
              </a:rPr>
              <a:t>目标</a:t>
            </a:r>
          </a:p>
        </p:txBody>
      </p:sp>
      <p:sp>
        <p:nvSpPr>
          <p:cNvPr id="2" name="Content Placeholder 1"/>
          <p:cNvSpPr>
            <a:spLocks noGrp="1"/>
          </p:cNvSpPr>
          <p:nvPr>
            <p:ph idx="1"/>
          </p:nvPr>
        </p:nvSpPr>
        <p:spPr>
          <a:xfrm>
            <a:off x="819150" y="1019175"/>
            <a:ext cx="8020050" cy="5135563"/>
          </a:xfrm>
        </p:spPr>
        <p:txBody>
          <a:bodyPr/>
          <a:lstStyle/>
          <a:p>
            <a:r>
              <a:rPr lang="zh-CN" altLang="en-US" sz="2400" dirty="0" smtClean="0">
                <a:solidFill>
                  <a:srgbClr val="FF0000"/>
                </a:solidFill>
              </a:rPr>
              <a:t>角膜</a:t>
            </a:r>
            <a:r>
              <a:rPr lang="zh-CN" altLang="en-US" sz="2400" dirty="0">
                <a:solidFill>
                  <a:srgbClr val="FF0000"/>
                </a:solidFill>
              </a:rPr>
              <a:t>中央区荧光素充盈（拱顶状态））</a:t>
            </a:r>
            <a:endParaRPr lang="en-CA" sz="2400" dirty="0">
              <a:solidFill>
                <a:srgbClr val="FF0000"/>
              </a:solidFill>
            </a:endParaRPr>
          </a:p>
          <a:p>
            <a:r>
              <a:rPr lang="en-CA" sz="2400" dirty="0">
                <a:latin typeface="Arial" panose="020B0604020202020204"/>
                <a:cs typeface="Arial" panose="020B0604020202020204"/>
              </a:rPr>
              <a:t>↑ </a:t>
            </a:r>
            <a:r>
              <a:rPr lang="zh-CN" altLang="en-CA" sz="2400" dirty="0">
                <a:latin typeface="Arial" panose="020B0604020202020204"/>
                <a:cs typeface="Arial" panose="020B0604020202020204"/>
              </a:rPr>
              <a:t>角膜缘间隙</a:t>
            </a:r>
            <a:r>
              <a:rPr lang="en-CA" sz="2400" dirty="0"/>
              <a:t>  </a:t>
            </a:r>
            <a:r>
              <a:rPr lang="en-CA" sz="2400" dirty="0">
                <a:sym typeface="Symbol" panose="05050102010706020507"/>
              </a:rPr>
              <a:t> </a:t>
            </a:r>
            <a:r>
              <a:rPr lang="en-CA" sz="2400" dirty="0"/>
              <a:t>边缘上方有明亮的荧光素环</a:t>
            </a:r>
          </a:p>
          <a:p>
            <a:r>
              <a:rPr lang="zh-CN" altLang="en-CA" sz="2400" dirty="0"/>
              <a:t>巩膜定位区</a:t>
            </a:r>
            <a:endParaRPr lang="en-CA" sz="2400" dirty="0"/>
          </a:p>
          <a:p>
            <a:pPr lvl="1">
              <a:buFont typeface="Arial" panose="020B0604020202020204" pitchFamily="34" charset="0"/>
              <a:buChar char="‒"/>
            </a:pPr>
            <a:r>
              <a:rPr lang="zh-CN" altLang="en-CA" sz="2400" b="1" dirty="0">
                <a:solidFill>
                  <a:schemeClr val="tx1"/>
                </a:solidFill>
                <a:sym typeface="+mn-ea"/>
              </a:rPr>
              <a:t>镜片所有的压力、重量和承重都应该在巩膜上</a:t>
            </a:r>
          </a:p>
        </p:txBody>
      </p:sp>
      <p:pic>
        <p:nvPicPr>
          <p:cNvPr id="72706" name="Picture 2" descr="C:\Users\pc-hp\Desktop\EDIT\Picture79.png"/>
          <p:cNvPicPr>
            <a:picLocks noChangeAspect="1" noChangeArrowheads="1"/>
          </p:cNvPicPr>
          <p:nvPr/>
        </p:nvPicPr>
        <p:blipFill>
          <a:blip r:embed="rId2" cstate="print"/>
          <a:srcRect/>
          <a:stretch>
            <a:fillRect/>
          </a:stretch>
        </p:blipFill>
        <p:spPr bwMode="auto">
          <a:xfrm>
            <a:off x="3000364" y="3571876"/>
            <a:ext cx="3395663" cy="26035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pc-hp\Desktop\EDIT\Picture5.png"/>
          <p:cNvPicPr>
            <a:picLocks noChangeAspect="1" noChangeArrowheads="1"/>
          </p:cNvPicPr>
          <p:nvPr/>
        </p:nvPicPr>
        <p:blipFill>
          <a:blip r:embed="rId2" cstate="print"/>
          <a:srcRect/>
          <a:stretch>
            <a:fillRect/>
          </a:stretch>
        </p:blipFill>
        <p:spPr bwMode="auto">
          <a:xfrm>
            <a:off x="5876925" y="3929066"/>
            <a:ext cx="3267075" cy="1951037"/>
          </a:xfrm>
          <a:prstGeom prst="rect">
            <a:avLst/>
          </a:prstGeom>
          <a:noFill/>
        </p:spPr>
      </p:pic>
      <p:pic>
        <p:nvPicPr>
          <p:cNvPr id="5" name="Picture 3" descr="C:\Users\pc-hp\Desktop\EDIT\Picture4.jpg"/>
          <p:cNvPicPr>
            <a:picLocks noChangeAspect="1" noChangeArrowheads="1"/>
          </p:cNvPicPr>
          <p:nvPr/>
        </p:nvPicPr>
        <p:blipFill>
          <a:blip r:embed="rId3" cstate="print"/>
          <a:srcRect/>
          <a:stretch>
            <a:fillRect/>
          </a:stretch>
        </p:blipFill>
        <p:spPr bwMode="auto">
          <a:xfrm>
            <a:off x="3643306" y="3857628"/>
            <a:ext cx="2189162" cy="2000250"/>
          </a:xfrm>
          <a:prstGeom prst="rect">
            <a:avLst/>
          </a:prstGeom>
          <a:noFill/>
        </p:spPr>
      </p:pic>
      <p:pic>
        <p:nvPicPr>
          <p:cNvPr id="3" name="Picture 2" descr="C:\Users\pc-hp\Desktop\EDIT\Picture3.jpg"/>
          <p:cNvPicPr>
            <a:picLocks noChangeAspect="1" noChangeArrowheads="1"/>
          </p:cNvPicPr>
          <p:nvPr/>
        </p:nvPicPr>
        <p:blipFill>
          <a:blip r:embed="rId4" cstate="print"/>
          <a:srcRect/>
          <a:stretch>
            <a:fillRect/>
          </a:stretch>
        </p:blipFill>
        <p:spPr bwMode="auto">
          <a:xfrm>
            <a:off x="1000100" y="3571876"/>
            <a:ext cx="2152650" cy="2640013"/>
          </a:xfrm>
          <a:prstGeom prst="rect">
            <a:avLst/>
          </a:prstGeom>
          <a:noFill/>
        </p:spPr>
      </p:pic>
      <p:sp>
        <p:nvSpPr>
          <p:cNvPr id="4" name="Title 3"/>
          <p:cNvSpPr>
            <a:spLocks noGrp="1"/>
          </p:cNvSpPr>
          <p:nvPr>
            <p:ph type="title"/>
          </p:nvPr>
        </p:nvSpPr>
        <p:spPr/>
        <p:txBody>
          <a:bodyPr>
            <a:normAutofit/>
          </a:bodyPr>
          <a:lstStyle/>
          <a:p>
            <a:r>
              <a:rPr lang="zh-CN" altLang="en-GB" dirty="0"/>
              <a:t>历史</a:t>
            </a:r>
          </a:p>
        </p:txBody>
      </p:sp>
      <p:sp>
        <p:nvSpPr>
          <p:cNvPr id="2" name="Content Placeholder 1"/>
          <p:cNvSpPr>
            <a:spLocks noGrp="1"/>
          </p:cNvSpPr>
          <p:nvPr>
            <p:ph idx="1"/>
          </p:nvPr>
        </p:nvSpPr>
        <p:spPr>
          <a:xfrm>
            <a:off x="821266" y="1032935"/>
            <a:ext cx="8246534" cy="2548465"/>
          </a:xfrm>
        </p:spPr>
        <p:txBody>
          <a:bodyPr/>
          <a:lstStyle/>
          <a:p>
            <a:r>
              <a:rPr lang="en-CA" sz="2400" dirty="0">
                <a:sym typeface="+mn-ea"/>
              </a:rPr>
              <a:t>托马斯·杨</a:t>
            </a:r>
            <a:r>
              <a:rPr lang="en-CA" sz="2400" dirty="0"/>
              <a:t> (1773-1829)</a:t>
            </a:r>
          </a:p>
          <a:p>
            <a:pPr lvl="1">
              <a:buFont typeface="Arial" panose="020B0604020202020204" pitchFamily="34" charset="0"/>
              <a:buChar char="‒"/>
            </a:pPr>
            <a:r>
              <a:rPr lang="zh-CN" altLang="en-CA" sz="2000" dirty="0"/>
              <a:t>生理光学之父</a:t>
            </a:r>
            <a:r>
              <a:rPr lang="en-CA" sz="2000" i="1" dirty="0"/>
              <a:t> </a:t>
            </a:r>
            <a:r>
              <a:rPr lang="en-CA" sz="2000" dirty="0"/>
              <a:t>(</a:t>
            </a:r>
            <a:r>
              <a:rPr lang="zh-CN" altLang="en-CA" sz="2000" dirty="0"/>
              <a:t>是最早对散光焦距、焦线、最小弥散圆以及它们的间距进行描述的人</a:t>
            </a:r>
            <a:r>
              <a:rPr lang="en-US" altLang="zh-CN" sz="2000" dirty="0"/>
              <a:t>,</a:t>
            </a:r>
            <a:r>
              <a:rPr lang="zh-CN" altLang="en-CA" sz="2000" dirty="0"/>
              <a:t>早于</a:t>
            </a:r>
            <a:r>
              <a:rPr lang="en-US" altLang="zh-CN" sz="2000" dirty="0"/>
              <a:t>Sturm</a:t>
            </a:r>
            <a:r>
              <a:rPr lang="en-CA" sz="2000" dirty="0"/>
              <a:t>, </a:t>
            </a:r>
            <a:r>
              <a:rPr lang="zh-CN" altLang="en-CA" sz="2000" dirty="0"/>
              <a:t>成为杨氏光锥</a:t>
            </a:r>
            <a:r>
              <a:rPr lang="en-CA" sz="2000" dirty="0"/>
              <a:t>)</a:t>
            </a:r>
          </a:p>
          <a:p>
            <a:pPr lvl="1">
              <a:buFont typeface="Arial" panose="020B0604020202020204" pitchFamily="34" charset="0"/>
              <a:buChar char="‒"/>
            </a:pPr>
            <a:r>
              <a:rPr lang="zh-CN" altLang="en-CA" sz="2000" dirty="0"/>
              <a:t>设计了充水镜，是一种长</a:t>
            </a:r>
            <a:r>
              <a:rPr lang="en-CA" sz="2000" dirty="0"/>
              <a:t>25 mm</a:t>
            </a:r>
            <a:r>
              <a:rPr lang="zh-CN" altLang="en-CA" sz="2000" dirty="0"/>
              <a:t>的充满了水的管，管的一端安装双凸透镜，在使用时另一端放置在眶缘。</a:t>
            </a:r>
            <a:r>
              <a:rPr lang="en-CA" sz="2000" dirty="0"/>
              <a:t> </a:t>
            </a:r>
          </a:p>
          <a:p>
            <a:pPr lvl="1">
              <a:buFont typeface="Arial" panose="020B0604020202020204" pitchFamily="34" charset="0"/>
              <a:buChar char="‒"/>
            </a:pPr>
            <a:r>
              <a:rPr lang="zh-CN" altLang="en-CA" dirty="0"/>
              <a:t>旨在研究调节机制。</a:t>
            </a:r>
            <a:endParaRPr lang="en-US" altLang="en-CA" sz="20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角膜矢高和巩膜矢高的比较</a:t>
            </a:r>
          </a:p>
        </p:txBody>
      </p:sp>
      <p:pic>
        <p:nvPicPr>
          <p:cNvPr id="73730" name="Picture 2" descr="C:\Users\pc-hp\Desktop\EDIT\Picture80.png"/>
          <p:cNvPicPr>
            <a:picLocks noChangeAspect="1" noChangeArrowheads="1"/>
          </p:cNvPicPr>
          <p:nvPr/>
        </p:nvPicPr>
        <p:blipFill>
          <a:blip r:embed="rId3" cstate="print"/>
          <a:srcRect/>
          <a:stretch>
            <a:fillRect/>
          </a:stretch>
        </p:blipFill>
        <p:spPr bwMode="auto">
          <a:xfrm>
            <a:off x="928662" y="785794"/>
            <a:ext cx="7129463" cy="5359400"/>
          </a:xfrm>
          <a:prstGeom prst="rect">
            <a:avLst/>
          </a:prstGeom>
          <a:noFill/>
        </p:spPr>
      </p:pic>
      <p:sp>
        <p:nvSpPr>
          <p:cNvPr id="2" name="文本框 1"/>
          <p:cNvSpPr txBox="1"/>
          <p:nvPr/>
        </p:nvSpPr>
        <p:spPr>
          <a:xfrm>
            <a:off x="7563485" y="4742815"/>
            <a:ext cx="1097280" cy="368300"/>
          </a:xfrm>
          <a:prstGeom prst="rect">
            <a:avLst/>
          </a:prstGeom>
          <a:noFill/>
        </p:spPr>
        <p:txBody>
          <a:bodyPr wrap="none" rtlCol="0" anchor="t">
            <a:spAutoFit/>
          </a:bodyPr>
          <a:lstStyle/>
          <a:p>
            <a:r>
              <a:rPr lang="zh-CN" altLang="en-US" dirty="0">
                <a:sym typeface="+mn-ea"/>
              </a:rPr>
              <a:t>巩膜矢高</a:t>
            </a:r>
            <a:endParaRPr lang="zh-CN" altLang="en-US"/>
          </a:p>
        </p:txBody>
      </p:sp>
      <p:sp>
        <p:nvSpPr>
          <p:cNvPr id="3" name="文本框 2"/>
          <p:cNvSpPr txBox="1"/>
          <p:nvPr/>
        </p:nvSpPr>
        <p:spPr>
          <a:xfrm>
            <a:off x="7527925" y="3525520"/>
            <a:ext cx="1097280" cy="368300"/>
          </a:xfrm>
          <a:prstGeom prst="rect">
            <a:avLst/>
          </a:prstGeom>
          <a:noFill/>
        </p:spPr>
        <p:txBody>
          <a:bodyPr wrap="none" rtlCol="0" anchor="t">
            <a:spAutoFit/>
          </a:bodyPr>
          <a:lstStyle/>
          <a:p>
            <a:r>
              <a:rPr lang="zh-CN" altLang="en-US" dirty="0">
                <a:sym typeface="+mn-ea"/>
              </a:rPr>
              <a:t>镜片矢高</a:t>
            </a:r>
            <a:endParaRPr lang="zh-CN" altLang="en-US"/>
          </a:p>
        </p:txBody>
      </p:sp>
      <p:sp>
        <p:nvSpPr>
          <p:cNvPr id="5" name="文本框 4"/>
          <p:cNvSpPr txBox="1"/>
          <p:nvPr/>
        </p:nvSpPr>
        <p:spPr>
          <a:xfrm>
            <a:off x="7563485" y="2296795"/>
            <a:ext cx="1097280" cy="368300"/>
          </a:xfrm>
          <a:prstGeom prst="rect">
            <a:avLst/>
          </a:prstGeom>
          <a:noFill/>
        </p:spPr>
        <p:txBody>
          <a:bodyPr wrap="none" rtlCol="0" anchor="t">
            <a:spAutoFit/>
          </a:bodyPr>
          <a:lstStyle/>
          <a:p>
            <a:r>
              <a:rPr lang="zh-CN" altLang="en-US" dirty="0">
                <a:sym typeface="+mn-ea"/>
              </a:rPr>
              <a:t>角膜矢高</a:t>
            </a:r>
            <a:endParaRPr lang="zh-CN"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直径为</a:t>
            </a:r>
            <a:r>
              <a:rPr lang="en-GB" dirty="0"/>
              <a:t>16.5</a:t>
            </a:r>
            <a:r>
              <a:rPr lang="en-US" altLang="en-GB" dirty="0"/>
              <a:t>mm</a:t>
            </a:r>
            <a:r>
              <a:rPr lang="zh-CN" altLang="en-US" dirty="0"/>
              <a:t>的巩膜镜的着陆点</a:t>
            </a:r>
            <a:endParaRPr lang="en-GB" dirty="0"/>
          </a:p>
        </p:txBody>
      </p:sp>
      <p:pic>
        <p:nvPicPr>
          <p:cNvPr id="74754" name="Picture 2" descr="C:\Users\pc-hp\Desktop\EDIT\Picture81.png"/>
          <p:cNvPicPr>
            <a:picLocks noChangeAspect="1" noChangeArrowheads="1"/>
          </p:cNvPicPr>
          <p:nvPr/>
        </p:nvPicPr>
        <p:blipFill rotWithShape="1">
          <a:blip r:embed="rId2" cstate="print"/>
          <a:srcRect t="24835"/>
          <a:stretch>
            <a:fillRect/>
          </a:stretch>
        </p:blipFill>
        <p:spPr bwMode="auto">
          <a:xfrm>
            <a:off x="1143341" y="2132856"/>
            <a:ext cx="6856413" cy="3873274"/>
          </a:xfrm>
          <a:prstGeom prst="rect">
            <a:avLst/>
          </a:prstGeom>
          <a:noFill/>
        </p:spPr>
      </p:pic>
      <p:sp>
        <p:nvSpPr>
          <p:cNvPr id="2" name="文本框 1"/>
          <p:cNvSpPr txBox="1"/>
          <p:nvPr/>
        </p:nvSpPr>
        <p:spPr>
          <a:xfrm>
            <a:off x="2555776" y="1161593"/>
            <a:ext cx="5046345" cy="954107"/>
          </a:xfrm>
          <a:prstGeom prst="rect">
            <a:avLst/>
          </a:prstGeom>
          <a:noFill/>
        </p:spPr>
        <p:txBody>
          <a:bodyPr wrap="square" rtlCol="0">
            <a:spAutoFit/>
          </a:bodyPr>
          <a:lstStyle/>
          <a:p>
            <a:pPr algn="ctr"/>
            <a:r>
              <a:rPr lang="zh-CN" altLang="en-US" sz="2800" b="1" dirty="0" smtClean="0">
                <a:solidFill>
                  <a:srgbClr val="FF0000"/>
                </a:solidFill>
              </a:rPr>
              <a:t>直径</a:t>
            </a:r>
            <a:r>
              <a:rPr lang="en-US" altLang="zh-CN" sz="2800" b="1" dirty="0" smtClean="0"/>
              <a:t>16.5mm</a:t>
            </a:r>
            <a:r>
              <a:rPr lang="zh-CN" altLang="en-US" sz="2800" b="1" dirty="0"/>
              <a:t>巩膜镜的着陆点为</a:t>
            </a:r>
            <a:r>
              <a:rPr lang="en-US" altLang="zh-CN" sz="2800" b="1" dirty="0"/>
              <a:t>15mm</a:t>
            </a:r>
            <a:r>
              <a:rPr lang="zh-CN" altLang="en-US" sz="2800" b="1" dirty="0"/>
              <a:t>处</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眼前节</a:t>
            </a:r>
            <a:r>
              <a:rPr lang="en-GB" dirty="0"/>
              <a:t>OCT</a:t>
            </a:r>
          </a:p>
        </p:txBody>
      </p:sp>
      <p:pic>
        <p:nvPicPr>
          <p:cNvPr id="75778" name="Picture 2" descr="C:\Users\pc-hp\Desktop\EDIT\Picture82.png"/>
          <p:cNvPicPr>
            <a:picLocks noChangeAspect="1" noChangeArrowheads="1"/>
          </p:cNvPicPr>
          <p:nvPr/>
        </p:nvPicPr>
        <p:blipFill rotWithShape="1">
          <a:blip r:embed="rId2" cstate="print"/>
          <a:srcRect t="12189"/>
          <a:stretch>
            <a:fillRect/>
          </a:stretch>
        </p:blipFill>
        <p:spPr bwMode="auto">
          <a:xfrm>
            <a:off x="1143791" y="1166548"/>
            <a:ext cx="6856413" cy="4524903"/>
          </a:xfrm>
          <a:prstGeom prst="rect">
            <a:avLst/>
          </a:prstGeom>
          <a:noFill/>
        </p:spPr>
      </p:pic>
      <p:sp>
        <p:nvSpPr>
          <p:cNvPr id="2" name="矩形 1"/>
          <p:cNvSpPr/>
          <p:nvPr/>
        </p:nvSpPr>
        <p:spPr>
          <a:xfrm>
            <a:off x="1966157" y="5661248"/>
            <a:ext cx="5211683" cy="646331"/>
          </a:xfrm>
          <a:prstGeom prst="rect">
            <a:avLst/>
          </a:prstGeom>
        </p:spPr>
        <p:txBody>
          <a:bodyPr wrap="none">
            <a:spAutoFit/>
          </a:bodyPr>
          <a:lstStyle/>
          <a:p>
            <a:pPr algn="ctr"/>
            <a:r>
              <a:rPr lang="zh-CN" altLang="en-US" dirty="0">
                <a:solidFill>
                  <a:srgbClr val="5F6266"/>
                </a:solidFill>
                <a:latin typeface="Arial" panose="020B0604020202020204" pitchFamily="34" charset="0"/>
              </a:rPr>
              <a:t>延时反射光</a:t>
            </a:r>
            <a:r>
              <a:rPr lang="en-US" altLang="zh-CN" dirty="0">
                <a:solidFill>
                  <a:srgbClr val="5F6266"/>
                </a:solidFill>
                <a:latin typeface="Arial" panose="020B0604020202020204" pitchFamily="34" charset="0"/>
              </a:rPr>
              <a:t>/</a:t>
            </a:r>
            <a:r>
              <a:rPr lang="zh-CN" altLang="en-US" dirty="0">
                <a:solidFill>
                  <a:srgbClr val="5F6266"/>
                </a:solidFill>
                <a:latin typeface="Arial" panose="020B0604020202020204" pitchFamily="34" charset="0"/>
              </a:rPr>
              <a:t>背散射光</a:t>
            </a:r>
            <a:endParaRPr lang="en-US" altLang="zh-CN" dirty="0">
              <a:solidFill>
                <a:srgbClr val="5F6266"/>
              </a:solidFill>
              <a:latin typeface="Arial" panose="020B0604020202020204" pitchFamily="34" charset="0"/>
            </a:endParaRPr>
          </a:p>
          <a:p>
            <a:pPr algn="ctr"/>
            <a:r>
              <a:rPr lang="zh-CN" altLang="en-US" dirty="0">
                <a:solidFill>
                  <a:srgbClr val="5F6266"/>
                </a:solidFill>
                <a:latin typeface="Arial" panose="020B0604020202020204" pitchFamily="34" charset="0"/>
              </a:rPr>
              <a:t>分辨率为</a:t>
            </a:r>
            <a:r>
              <a:rPr lang="en-US" altLang="zh-CN" dirty="0">
                <a:solidFill>
                  <a:srgbClr val="5F6266"/>
                </a:solidFill>
                <a:latin typeface="Arial" panose="020B0604020202020204" pitchFamily="34" charset="0"/>
              </a:rPr>
              <a:t>10</a:t>
            </a:r>
            <a:r>
              <a:rPr lang="zh-CN" altLang="en-US" dirty="0">
                <a:solidFill>
                  <a:srgbClr val="5F6266"/>
                </a:solidFill>
                <a:latin typeface="Arial" panose="020B0604020202020204" pitchFamily="34" charset="0"/>
              </a:rPr>
              <a:t>微米（传统超声的分辨率为</a:t>
            </a:r>
            <a:r>
              <a:rPr lang="en-US" altLang="zh-CN" dirty="0">
                <a:solidFill>
                  <a:srgbClr val="5F6266"/>
                </a:solidFill>
                <a:latin typeface="Arial" panose="020B0604020202020204" pitchFamily="34" charset="0"/>
              </a:rPr>
              <a:t>150</a:t>
            </a:r>
            <a:r>
              <a:rPr lang="zh-CN" altLang="en-US" dirty="0">
                <a:solidFill>
                  <a:srgbClr val="5F6266"/>
                </a:solidFill>
                <a:latin typeface="Arial" panose="020B0604020202020204" pitchFamily="34" charset="0"/>
              </a:rPr>
              <a:t>微米）</a:t>
            </a:r>
            <a:endParaRPr lang="zh-CN" alt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pc-hp\Desktop\EDIT\Picture83.png"/>
          <p:cNvPicPr>
            <a:picLocks noChangeAspect="1" noChangeArrowheads="1"/>
          </p:cNvPicPr>
          <p:nvPr/>
        </p:nvPicPr>
        <p:blipFill rotWithShape="1">
          <a:blip r:embed="rId3" cstate="print"/>
          <a:srcRect t="14962"/>
          <a:stretch>
            <a:fillRect/>
          </a:stretch>
        </p:blipFill>
        <p:spPr bwMode="auto">
          <a:xfrm>
            <a:off x="857224" y="1556792"/>
            <a:ext cx="6856413" cy="4382027"/>
          </a:xfrm>
          <a:prstGeom prst="rect">
            <a:avLst/>
          </a:prstGeom>
          <a:noFill/>
        </p:spPr>
      </p:pic>
      <p:sp>
        <p:nvSpPr>
          <p:cNvPr id="4" name="Title 3"/>
          <p:cNvSpPr>
            <a:spLocks noGrp="1"/>
          </p:cNvSpPr>
          <p:nvPr>
            <p:ph type="title"/>
          </p:nvPr>
        </p:nvSpPr>
        <p:spPr/>
        <p:txBody>
          <a:bodyPr>
            <a:normAutofit/>
          </a:bodyPr>
          <a:lstStyle/>
          <a:p>
            <a:r>
              <a:rPr lang="zh-CN" altLang="en-GB" dirty="0"/>
              <a:t>眼前节解剖</a:t>
            </a:r>
            <a:r>
              <a:rPr lang="en-GB" dirty="0"/>
              <a:t>: </a:t>
            </a:r>
            <a:r>
              <a:rPr lang="zh-CN" altLang="en-GB" dirty="0">
                <a:solidFill>
                  <a:srgbClr val="FFFF00"/>
                </a:solidFill>
              </a:rPr>
              <a:t>角膜缘剖面</a:t>
            </a:r>
          </a:p>
        </p:txBody>
      </p:sp>
      <p:sp>
        <p:nvSpPr>
          <p:cNvPr id="2" name="TextBox 1"/>
          <p:cNvSpPr txBox="1"/>
          <p:nvPr/>
        </p:nvSpPr>
        <p:spPr>
          <a:xfrm>
            <a:off x="6593540" y="2303049"/>
            <a:ext cx="2590800" cy="583565"/>
          </a:xfrm>
          <a:prstGeom prst="rect">
            <a:avLst/>
          </a:prstGeom>
          <a:noFill/>
        </p:spPr>
        <p:txBody>
          <a:bodyPr wrap="square" rtlCol="0">
            <a:spAutoFit/>
          </a:bodyPr>
          <a:lstStyle/>
          <a:p>
            <a:r>
              <a:rPr lang="zh-CN" sz="1600" b="1" dirty="0"/>
              <a:t>传统的，</a:t>
            </a:r>
            <a:r>
              <a:rPr lang="zh-CN" altLang="en-US" sz="1600" b="1" dirty="0"/>
              <a:t>（</a:t>
            </a:r>
            <a:r>
              <a:rPr lang="zh-CN" sz="1600" b="1" dirty="0"/>
              <a:t>但是是错误的</a:t>
            </a:r>
            <a:r>
              <a:rPr lang="zh-CN" altLang="en-US" sz="1600" b="1" dirty="0"/>
              <a:t>）</a:t>
            </a:r>
            <a:r>
              <a:rPr lang="zh-CN" sz="1600" b="1" dirty="0"/>
              <a:t>角膜巩膜连接处</a:t>
            </a:r>
          </a:p>
        </p:txBody>
      </p:sp>
      <p:sp>
        <p:nvSpPr>
          <p:cNvPr id="6" name="TextBox 5"/>
          <p:cNvSpPr txBox="1"/>
          <p:nvPr/>
        </p:nvSpPr>
        <p:spPr>
          <a:xfrm>
            <a:off x="1272990" y="5374345"/>
            <a:ext cx="1394013" cy="337185"/>
          </a:xfrm>
          <a:prstGeom prst="rect">
            <a:avLst/>
          </a:prstGeom>
          <a:noFill/>
        </p:spPr>
        <p:txBody>
          <a:bodyPr wrap="square" rtlCol="0">
            <a:spAutoFit/>
          </a:bodyPr>
          <a:lstStyle/>
          <a:p>
            <a:r>
              <a:rPr lang="zh-CN" altLang="en-GB" sz="1600" b="1" dirty="0"/>
              <a:t>实际的</a:t>
            </a:r>
          </a:p>
        </p:txBody>
      </p:sp>
      <p:sp>
        <p:nvSpPr>
          <p:cNvPr id="5" name="矩形 4"/>
          <p:cNvSpPr/>
          <p:nvPr/>
        </p:nvSpPr>
        <p:spPr>
          <a:xfrm>
            <a:off x="3291407" y="971204"/>
            <a:ext cx="1988045" cy="523220"/>
          </a:xfrm>
          <a:prstGeom prst="rect">
            <a:avLst/>
          </a:prstGeom>
        </p:spPr>
        <p:txBody>
          <a:bodyPr wrap="none">
            <a:spAutoFit/>
          </a:bodyPr>
          <a:lstStyle/>
          <a:p>
            <a:r>
              <a:rPr lang="zh-CN" altLang="en-US" sz="2800" b="1" dirty="0"/>
              <a:t>角膜缘剖面</a:t>
            </a:r>
          </a:p>
        </p:txBody>
      </p:sp>
      <p:sp>
        <p:nvSpPr>
          <p:cNvPr id="8" name="TextBox 1"/>
          <p:cNvSpPr txBox="1"/>
          <p:nvPr/>
        </p:nvSpPr>
        <p:spPr>
          <a:xfrm>
            <a:off x="4555066" y="2594831"/>
            <a:ext cx="2590800" cy="338554"/>
          </a:xfrm>
          <a:prstGeom prst="rect">
            <a:avLst/>
          </a:prstGeom>
          <a:noFill/>
        </p:spPr>
        <p:txBody>
          <a:bodyPr wrap="square" rtlCol="0">
            <a:spAutoFit/>
          </a:bodyPr>
          <a:lstStyle/>
          <a:p>
            <a:r>
              <a:rPr lang="zh-CN" altLang="en-US" sz="1600" dirty="0">
                <a:solidFill>
                  <a:schemeClr val="bg1"/>
                </a:solidFill>
              </a:rPr>
              <a:t>角膜曲率</a:t>
            </a:r>
            <a:endParaRPr lang="zh-CN" sz="1600" dirty="0">
              <a:solidFill>
                <a:schemeClr val="bg1"/>
              </a:solidFill>
            </a:endParaRPr>
          </a:p>
        </p:txBody>
      </p:sp>
      <p:sp>
        <p:nvSpPr>
          <p:cNvPr id="9" name="TextBox 1"/>
          <p:cNvSpPr txBox="1"/>
          <p:nvPr/>
        </p:nvSpPr>
        <p:spPr>
          <a:xfrm>
            <a:off x="4572000" y="3115704"/>
            <a:ext cx="2590800" cy="338554"/>
          </a:xfrm>
          <a:prstGeom prst="rect">
            <a:avLst/>
          </a:prstGeom>
          <a:noFill/>
        </p:spPr>
        <p:txBody>
          <a:bodyPr wrap="square" rtlCol="0">
            <a:spAutoFit/>
          </a:bodyPr>
          <a:lstStyle/>
          <a:p>
            <a:r>
              <a:rPr lang="zh-CN" altLang="en-US" sz="1600" dirty="0">
                <a:solidFill>
                  <a:schemeClr val="bg1"/>
                </a:solidFill>
              </a:rPr>
              <a:t>巩膜曲率</a:t>
            </a:r>
            <a:endParaRPr lang="zh-CN" sz="1600" dirty="0">
              <a:solidFill>
                <a:schemeClr val="bg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眼前节</a:t>
            </a:r>
            <a:r>
              <a:rPr lang="en-GB" dirty="0"/>
              <a:t> OCT</a:t>
            </a:r>
          </a:p>
        </p:txBody>
      </p:sp>
      <p:pic>
        <p:nvPicPr>
          <p:cNvPr id="77826" name="Picture 2" descr="C:\Users\pc-hp\Desktop\EDIT\Picture84.jpg"/>
          <p:cNvPicPr>
            <a:picLocks noChangeAspect="1" noChangeArrowheads="1"/>
          </p:cNvPicPr>
          <p:nvPr/>
        </p:nvPicPr>
        <p:blipFill>
          <a:blip r:embed="rId2" cstate="print"/>
          <a:srcRect/>
          <a:stretch>
            <a:fillRect/>
          </a:stretch>
        </p:blipFill>
        <p:spPr bwMode="auto">
          <a:xfrm>
            <a:off x="857224" y="1785926"/>
            <a:ext cx="7286676" cy="3060700"/>
          </a:xfrm>
          <a:prstGeom prst="rect">
            <a:avLst/>
          </a:prstGeom>
          <a:noFill/>
        </p:spPr>
      </p:pic>
      <p:sp>
        <p:nvSpPr>
          <p:cNvPr id="2" name="文本框 1"/>
          <p:cNvSpPr txBox="1"/>
          <p:nvPr/>
        </p:nvSpPr>
        <p:spPr>
          <a:xfrm>
            <a:off x="1432560" y="2152650"/>
            <a:ext cx="1005205" cy="368300"/>
          </a:xfrm>
          <a:prstGeom prst="rect">
            <a:avLst/>
          </a:prstGeom>
          <a:noFill/>
        </p:spPr>
        <p:txBody>
          <a:bodyPr wrap="square" rtlCol="0">
            <a:spAutoFit/>
          </a:bodyPr>
          <a:lstStyle/>
          <a:p>
            <a:r>
              <a:rPr lang="zh-CN" altLang="en-US" dirty="0">
                <a:solidFill>
                  <a:schemeClr val="bg1"/>
                </a:solidFill>
              </a:rPr>
              <a:t>角膜缘</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pc-hp\Desktop\EDIT\Picture85.png"/>
          <p:cNvPicPr>
            <a:picLocks noChangeAspect="1" noChangeArrowheads="1"/>
          </p:cNvPicPr>
          <p:nvPr/>
        </p:nvPicPr>
        <p:blipFill>
          <a:blip r:embed="rId2" cstate="print"/>
          <a:srcRect/>
          <a:stretch>
            <a:fillRect/>
          </a:stretch>
        </p:blipFill>
        <p:spPr bwMode="auto">
          <a:xfrm>
            <a:off x="1000100" y="857232"/>
            <a:ext cx="7023101" cy="5272088"/>
          </a:xfrm>
          <a:prstGeom prst="rect">
            <a:avLst/>
          </a:prstGeom>
          <a:noFill/>
        </p:spPr>
      </p:pic>
      <p:sp>
        <p:nvSpPr>
          <p:cNvPr id="4" name="Title 3"/>
          <p:cNvSpPr>
            <a:spLocks noGrp="1"/>
          </p:cNvSpPr>
          <p:nvPr>
            <p:ph type="title"/>
          </p:nvPr>
        </p:nvSpPr>
        <p:spPr/>
        <p:txBody>
          <a:bodyPr>
            <a:normAutofit/>
          </a:bodyPr>
          <a:lstStyle/>
          <a:p>
            <a:r>
              <a:rPr lang="zh-CN" altLang="en-GB" dirty="0"/>
              <a:t>巩膜镜</a:t>
            </a:r>
            <a:r>
              <a:rPr lang="en-GB" dirty="0"/>
              <a:t>: </a:t>
            </a:r>
            <a:r>
              <a:rPr lang="zh-CN" altLang="en-GB" dirty="0">
                <a:solidFill>
                  <a:srgbClr val="FFFF00"/>
                </a:solidFill>
              </a:rPr>
              <a:t>镜片边缘</a:t>
            </a:r>
            <a:r>
              <a:rPr lang="zh-CN" altLang="en-GB" dirty="0" smtClean="0">
                <a:solidFill>
                  <a:srgbClr val="FFFF00"/>
                </a:solidFill>
              </a:rPr>
              <a:t>的</a:t>
            </a:r>
            <a:r>
              <a:rPr lang="zh-CN" altLang="en-US" dirty="0" smtClean="0">
                <a:solidFill>
                  <a:srgbClr val="FFFF00"/>
                </a:solidFill>
              </a:rPr>
              <a:t>影响</a:t>
            </a:r>
            <a:endParaRPr lang="zh-CN" altLang="en-GB" dirty="0">
              <a:solidFill>
                <a:srgbClr val="FFFF00"/>
              </a:solidFill>
            </a:endParaRPr>
          </a:p>
        </p:txBody>
      </p:sp>
      <p:sp>
        <p:nvSpPr>
          <p:cNvPr id="2" name="TextBox 1"/>
          <p:cNvSpPr txBox="1"/>
          <p:nvPr/>
        </p:nvSpPr>
        <p:spPr>
          <a:xfrm>
            <a:off x="64765" y="5150959"/>
            <a:ext cx="3733800" cy="398780"/>
          </a:xfrm>
          <a:prstGeom prst="rect">
            <a:avLst/>
          </a:prstGeom>
          <a:solidFill>
            <a:schemeClr val="bg1"/>
          </a:solidFill>
        </p:spPr>
        <p:txBody>
          <a:bodyPr wrap="square" rtlCol="0">
            <a:spAutoFit/>
          </a:bodyPr>
          <a:lstStyle/>
          <a:p>
            <a:r>
              <a:rPr lang="zh-CN" altLang="en-AU" sz="2000" b="1" dirty="0"/>
              <a:t>巩膜镜摘掉后球结膜的</a:t>
            </a:r>
            <a:r>
              <a:rPr lang="en-US" altLang="zh-CN" sz="2000" b="1" dirty="0"/>
              <a:t>“</a:t>
            </a:r>
            <a:r>
              <a:rPr lang="zh-CN" altLang="en-US" sz="2000" b="1" dirty="0"/>
              <a:t>压迫环</a:t>
            </a:r>
            <a:r>
              <a:rPr lang="en-US" altLang="zh-CN" sz="2000" b="1" dirty="0"/>
              <a:t>”</a:t>
            </a:r>
            <a:r>
              <a:rPr lang="en-AU" sz="2000" b="1" dirty="0"/>
              <a:t> </a:t>
            </a:r>
            <a:endParaRPr lang="en-GB" sz="2000" b="1"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pc-hp\Desktop\EDIT\Picture86.jpg"/>
          <p:cNvPicPr>
            <a:picLocks noChangeAspect="1" noChangeArrowheads="1"/>
          </p:cNvPicPr>
          <p:nvPr/>
        </p:nvPicPr>
        <p:blipFill>
          <a:blip r:embed="rId2" cstate="print"/>
          <a:srcRect/>
          <a:stretch>
            <a:fillRect/>
          </a:stretch>
        </p:blipFill>
        <p:spPr bwMode="auto">
          <a:xfrm>
            <a:off x="1500166" y="1643050"/>
            <a:ext cx="6305558" cy="3684588"/>
          </a:xfrm>
          <a:prstGeom prst="rect">
            <a:avLst/>
          </a:prstGeom>
          <a:noFill/>
        </p:spPr>
      </p:pic>
      <p:sp>
        <p:nvSpPr>
          <p:cNvPr id="4" name="Title 3"/>
          <p:cNvSpPr>
            <a:spLocks noGrp="1"/>
          </p:cNvSpPr>
          <p:nvPr>
            <p:ph type="title"/>
          </p:nvPr>
        </p:nvSpPr>
        <p:spPr/>
        <p:txBody>
          <a:bodyPr>
            <a:normAutofit/>
          </a:bodyPr>
          <a:lstStyle/>
          <a:p>
            <a:r>
              <a:rPr lang="zh-CN" altLang="en-GB" dirty="0"/>
              <a:t>切线角和巩膜曲率</a:t>
            </a:r>
          </a:p>
        </p:txBody>
      </p:sp>
      <p:sp>
        <p:nvSpPr>
          <p:cNvPr id="2" name="TextBox 1"/>
          <p:cNvSpPr txBox="1"/>
          <p:nvPr/>
        </p:nvSpPr>
        <p:spPr>
          <a:xfrm>
            <a:off x="5426584" y="2299990"/>
            <a:ext cx="1101090" cy="460375"/>
          </a:xfrm>
          <a:prstGeom prst="rect">
            <a:avLst/>
          </a:prstGeom>
          <a:noFill/>
        </p:spPr>
        <p:txBody>
          <a:bodyPr wrap="none" rtlCol="0">
            <a:spAutoFit/>
          </a:bodyPr>
          <a:lstStyle/>
          <a:p>
            <a:r>
              <a:rPr lang="zh-CN" altLang="en-GB" sz="2400" b="1" dirty="0"/>
              <a:t>角膜缘</a:t>
            </a:r>
          </a:p>
        </p:txBody>
      </p:sp>
      <p:sp>
        <p:nvSpPr>
          <p:cNvPr id="3" name="TextBox 2"/>
          <p:cNvSpPr txBox="1"/>
          <p:nvPr/>
        </p:nvSpPr>
        <p:spPr>
          <a:xfrm>
            <a:off x="6172200" y="2967335"/>
            <a:ext cx="795020" cy="460375"/>
          </a:xfrm>
          <a:prstGeom prst="rect">
            <a:avLst/>
          </a:prstGeom>
          <a:noFill/>
        </p:spPr>
        <p:txBody>
          <a:bodyPr wrap="none" rtlCol="0">
            <a:spAutoFit/>
          </a:bodyPr>
          <a:lstStyle/>
          <a:p>
            <a:r>
              <a:rPr lang="zh-CN" altLang="en-GB" sz="2400" b="1" dirty="0"/>
              <a:t>巩膜</a:t>
            </a:r>
          </a:p>
        </p:txBody>
      </p:sp>
      <p:sp>
        <p:nvSpPr>
          <p:cNvPr id="6" name="TextBox 5"/>
          <p:cNvSpPr txBox="1"/>
          <p:nvPr/>
        </p:nvSpPr>
        <p:spPr>
          <a:xfrm>
            <a:off x="4705553" y="1619250"/>
            <a:ext cx="795020" cy="460375"/>
          </a:xfrm>
          <a:prstGeom prst="rect">
            <a:avLst/>
          </a:prstGeom>
          <a:noFill/>
        </p:spPr>
        <p:txBody>
          <a:bodyPr wrap="none" rtlCol="0">
            <a:spAutoFit/>
          </a:bodyPr>
          <a:lstStyle/>
          <a:p>
            <a:r>
              <a:rPr lang="zh-CN" altLang="en-AU" sz="2400" b="1" dirty="0">
                <a:solidFill>
                  <a:srgbClr val="FFFF00"/>
                </a:solidFill>
              </a:rPr>
              <a:t>角膜</a:t>
            </a:r>
          </a:p>
        </p:txBody>
      </p:sp>
      <p:sp>
        <p:nvSpPr>
          <p:cNvPr id="5" name="文本框 4"/>
          <p:cNvSpPr txBox="1"/>
          <p:nvPr/>
        </p:nvSpPr>
        <p:spPr>
          <a:xfrm>
            <a:off x="4193540" y="3301365"/>
            <a:ext cx="1818005" cy="369332"/>
          </a:xfrm>
          <a:prstGeom prst="rect">
            <a:avLst/>
          </a:prstGeom>
          <a:noFill/>
        </p:spPr>
        <p:txBody>
          <a:bodyPr wrap="square" rtlCol="0">
            <a:spAutoFit/>
          </a:bodyPr>
          <a:lstStyle/>
          <a:p>
            <a:r>
              <a:rPr lang="zh-CN" altLang="en-US" dirty="0" smtClean="0">
                <a:solidFill>
                  <a:srgbClr val="FFFF00"/>
                </a:solidFill>
              </a:rPr>
              <a:t>接触区</a:t>
            </a:r>
            <a:endParaRPr lang="zh-CN" altLang="en-US" dirty="0">
              <a:solidFill>
                <a:srgbClr val="FFFF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切线角</a:t>
            </a:r>
          </a:p>
        </p:txBody>
      </p:sp>
      <p:pic>
        <p:nvPicPr>
          <p:cNvPr id="80898" name="Picture 2" descr="C:\Users\pc-hp\Desktop\EDIT\Picture87.png"/>
          <p:cNvPicPr>
            <a:picLocks noChangeAspect="1" noChangeArrowheads="1"/>
          </p:cNvPicPr>
          <p:nvPr/>
        </p:nvPicPr>
        <p:blipFill>
          <a:blip r:embed="rId2" cstate="print"/>
          <a:srcRect/>
          <a:stretch>
            <a:fillRect/>
          </a:stretch>
        </p:blipFill>
        <p:spPr bwMode="auto">
          <a:xfrm>
            <a:off x="571472" y="1071546"/>
            <a:ext cx="7407275" cy="4829175"/>
          </a:xfrm>
          <a:prstGeom prst="rect">
            <a:avLst/>
          </a:prstGeom>
          <a:noFill/>
        </p:spPr>
      </p:pic>
      <p:sp>
        <p:nvSpPr>
          <p:cNvPr id="2" name="矩形 1"/>
          <p:cNvSpPr/>
          <p:nvPr/>
        </p:nvSpPr>
        <p:spPr>
          <a:xfrm>
            <a:off x="4788024" y="1268760"/>
            <a:ext cx="646331" cy="369332"/>
          </a:xfrm>
          <a:prstGeom prst="rect">
            <a:avLst/>
          </a:prstGeom>
        </p:spPr>
        <p:txBody>
          <a:bodyPr wrap="none">
            <a:spAutoFit/>
          </a:bodyPr>
          <a:lstStyle/>
          <a:p>
            <a:r>
              <a:rPr lang="zh-CN" altLang="en-US" dirty="0"/>
              <a:t>颞侧</a:t>
            </a:r>
          </a:p>
        </p:txBody>
      </p:sp>
      <p:sp>
        <p:nvSpPr>
          <p:cNvPr id="5" name="矩形 4"/>
          <p:cNvSpPr/>
          <p:nvPr/>
        </p:nvSpPr>
        <p:spPr>
          <a:xfrm>
            <a:off x="7978747" y="3645024"/>
            <a:ext cx="646331" cy="369332"/>
          </a:xfrm>
          <a:prstGeom prst="rect">
            <a:avLst/>
          </a:prstGeom>
        </p:spPr>
        <p:txBody>
          <a:bodyPr wrap="none">
            <a:spAutoFit/>
          </a:bodyPr>
          <a:lstStyle/>
          <a:p>
            <a:r>
              <a:rPr lang="zh-CN" altLang="en-US" dirty="0"/>
              <a:t>鼻侧</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US" dirty="0" smtClean="0">
                <a:solidFill>
                  <a:srgbClr val="FFFF00"/>
                </a:solidFill>
              </a:rPr>
              <a:t>矢高</a:t>
            </a:r>
            <a:r>
              <a:rPr lang="zh-CN" altLang="en-US" dirty="0">
                <a:solidFill>
                  <a:srgbClr val="FFFF00"/>
                </a:solidFill>
              </a:rPr>
              <a:t>法验</a:t>
            </a:r>
            <a:r>
              <a:rPr lang="zh-CN" altLang="en-US" dirty="0" smtClean="0">
                <a:solidFill>
                  <a:srgbClr val="FFFF00"/>
                </a:solidFill>
              </a:rPr>
              <a:t>配</a:t>
            </a:r>
            <a:endParaRPr lang="zh-CN" altLang="en-GB" dirty="0">
              <a:solidFill>
                <a:srgbClr val="FFFF00"/>
              </a:solidFill>
            </a:endParaRPr>
          </a:p>
        </p:txBody>
      </p:sp>
      <p:sp>
        <p:nvSpPr>
          <p:cNvPr id="2" name="Content Placeholder 1"/>
          <p:cNvSpPr>
            <a:spLocks noGrp="1"/>
          </p:cNvSpPr>
          <p:nvPr>
            <p:ph idx="1"/>
          </p:nvPr>
        </p:nvSpPr>
        <p:spPr>
          <a:xfrm>
            <a:off x="819150" y="1019175"/>
            <a:ext cx="8839200" cy="5135563"/>
          </a:xfrm>
        </p:spPr>
        <p:txBody>
          <a:bodyPr/>
          <a:lstStyle/>
          <a:p>
            <a:r>
              <a:rPr lang="zh-CN" altLang="en-CA" sz="2400" dirty="0"/>
              <a:t>确定眼前节的矢高</a:t>
            </a:r>
            <a:r>
              <a:rPr lang="en-CA" sz="2400" dirty="0"/>
              <a:t>:</a:t>
            </a:r>
          </a:p>
          <a:p>
            <a:pPr lvl="1">
              <a:buFont typeface="Arial" panose="020B0604020202020204" pitchFamily="34" charset="0"/>
              <a:buChar char="‒"/>
            </a:pPr>
            <a:r>
              <a:rPr lang="zh-CN" altLang="en-CA" sz="2400" dirty="0"/>
              <a:t>弦长</a:t>
            </a:r>
            <a:r>
              <a:rPr lang="en-CA" sz="2400" dirty="0"/>
              <a:t>15.0 mm (</a:t>
            </a:r>
            <a:r>
              <a:rPr lang="zh-CN" altLang="en-CA" sz="2400" dirty="0"/>
              <a:t>巩膜镜的镜片直径</a:t>
            </a:r>
            <a:r>
              <a:rPr lang="zh-CN" altLang="en-US" sz="2400" dirty="0"/>
              <a:t>为</a:t>
            </a:r>
            <a:r>
              <a:rPr lang="en-CA" sz="2400" dirty="0"/>
              <a:t>16.5 mm )</a:t>
            </a:r>
          </a:p>
          <a:p>
            <a:pPr lvl="1">
              <a:buFont typeface="Arial" panose="020B0604020202020204" pitchFamily="34" charset="0"/>
              <a:buChar char="‒"/>
            </a:pPr>
            <a:r>
              <a:rPr lang="zh-CN" altLang="en-CA" sz="2400" dirty="0"/>
              <a:t>在矢高上加</a:t>
            </a:r>
            <a:r>
              <a:rPr lang="en-CA" sz="2400" dirty="0"/>
              <a:t>0.30 mm (300 </a:t>
            </a:r>
            <a:r>
              <a:rPr lang="en-CA" sz="2400" dirty="0">
                <a:latin typeface="Arial" panose="020B0604020202020204"/>
                <a:cs typeface="Arial" panose="020B0604020202020204"/>
              </a:rPr>
              <a:t>µ</a:t>
            </a:r>
            <a:r>
              <a:rPr lang="en-CA" sz="2400" dirty="0"/>
              <a:t>m) </a:t>
            </a:r>
          </a:p>
        </p:txBody>
      </p:sp>
      <p:pic>
        <p:nvPicPr>
          <p:cNvPr id="81922" name="Picture 2" descr="C:\Users\pc-hp\Desktop\EDIT\Picture88.jpg"/>
          <p:cNvPicPr>
            <a:picLocks noChangeAspect="1" noChangeArrowheads="1"/>
          </p:cNvPicPr>
          <p:nvPr/>
        </p:nvPicPr>
        <p:blipFill>
          <a:blip r:embed="rId3" cstate="print"/>
          <a:srcRect/>
          <a:stretch>
            <a:fillRect/>
          </a:stretch>
        </p:blipFill>
        <p:spPr bwMode="auto">
          <a:xfrm>
            <a:off x="928662" y="2643182"/>
            <a:ext cx="7138998" cy="275590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pc-hp\Desktop\EDIT\Picture89.png"/>
          <p:cNvPicPr>
            <a:picLocks noChangeAspect="1" noChangeArrowheads="1"/>
          </p:cNvPicPr>
          <p:nvPr/>
        </p:nvPicPr>
        <p:blipFill>
          <a:blip r:embed="rId3" cstate="print"/>
          <a:srcRect/>
          <a:stretch>
            <a:fillRect/>
          </a:stretch>
        </p:blipFill>
        <p:spPr bwMode="auto">
          <a:xfrm>
            <a:off x="857224" y="1071546"/>
            <a:ext cx="7407276" cy="4946650"/>
          </a:xfrm>
          <a:prstGeom prst="rect">
            <a:avLst/>
          </a:prstGeom>
          <a:noFill/>
        </p:spPr>
      </p:pic>
      <p:sp>
        <p:nvSpPr>
          <p:cNvPr id="4" name="Title 3"/>
          <p:cNvSpPr>
            <a:spLocks noGrp="1"/>
          </p:cNvSpPr>
          <p:nvPr>
            <p:ph type="title"/>
          </p:nvPr>
        </p:nvSpPr>
        <p:spPr/>
        <p:txBody>
          <a:bodyPr>
            <a:normAutofit/>
          </a:bodyPr>
          <a:lstStyle/>
          <a:p>
            <a:r>
              <a:rPr lang="zh-CN" altLang="en-GB" dirty="0"/>
              <a:t>顶点间隙</a:t>
            </a:r>
            <a:r>
              <a:rPr lang="en-GB" dirty="0"/>
              <a:t> = 300 </a:t>
            </a:r>
            <a:r>
              <a:rPr lang="en-GB" dirty="0">
                <a:latin typeface="Arial" panose="020B0604020202020204"/>
                <a:cs typeface="Arial" panose="020B0604020202020204"/>
              </a:rPr>
              <a:t>µ</a:t>
            </a:r>
            <a:r>
              <a:rPr lang="en-GB" dirty="0"/>
              <a:t>m</a:t>
            </a:r>
          </a:p>
        </p:txBody>
      </p:sp>
      <p:cxnSp>
        <p:nvCxnSpPr>
          <p:cNvPr id="3" name="Straight Arrow Connector 2"/>
          <p:cNvCxnSpPr/>
          <p:nvPr/>
        </p:nvCxnSpPr>
        <p:spPr>
          <a:xfrm flipH="1">
            <a:off x="4684055" y="2173940"/>
            <a:ext cx="3012145"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历史</a:t>
            </a:r>
          </a:p>
        </p:txBody>
      </p:sp>
      <p:sp>
        <p:nvSpPr>
          <p:cNvPr id="2" name="Content Placeholder 1"/>
          <p:cNvSpPr>
            <a:spLocks noGrp="1"/>
          </p:cNvSpPr>
          <p:nvPr>
            <p:ph idx="1"/>
          </p:nvPr>
        </p:nvSpPr>
        <p:spPr>
          <a:xfrm>
            <a:off x="821266" y="1032935"/>
            <a:ext cx="8246534" cy="5135563"/>
          </a:xfrm>
        </p:spPr>
        <p:txBody>
          <a:bodyPr/>
          <a:lstStyle/>
          <a:p>
            <a:r>
              <a:rPr lang="en-CA" sz="2400" dirty="0"/>
              <a:t>赫雪尔爵士 (1792-1871)</a:t>
            </a:r>
          </a:p>
          <a:p>
            <a:pPr marL="0" lvl="1">
              <a:buFont typeface="Arial" panose="020B0604020202020204" pitchFamily="34" charset="0"/>
              <a:buChar char="‒"/>
            </a:pPr>
            <a:r>
              <a:rPr lang="zh-CN" altLang="en-CA" sz="2400" dirty="0">
                <a:sym typeface="+mn-ea"/>
              </a:rPr>
              <a:t>英国天文学家、数学家</a:t>
            </a:r>
            <a:endParaRPr lang="en-CA" sz="2400" dirty="0"/>
          </a:p>
          <a:p>
            <a:pPr marL="0" lvl="1">
              <a:buFont typeface="Arial" panose="020B0604020202020204" pitchFamily="34" charset="0"/>
              <a:buChar char="‒"/>
            </a:pPr>
            <a:r>
              <a:rPr lang="zh-CN" altLang="en-CA" sz="2400" dirty="0"/>
              <a:t>描述了如何设计接触镜，使镜片的后表面是</a:t>
            </a:r>
            <a:r>
              <a:rPr lang="en-CA" sz="2400" dirty="0"/>
              <a:t> “</a:t>
            </a:r>
            <a:r>
              <a:rPr lang="zh-CN" altLang="en-CA" sz="2400" dirty="0"/>
              <a:t>角膜的精确复制品</a:t>
            </a:r>
            <a:r>
              <a:rPr lang="en-CA" sz="2400" dirty="0"/>
              <a:t> (</a:t>
            </a:r>
            <a:r>
              <a:rPr lang="zh-CN" altLang="en-CA" sz="2400" dirty="0"/>
              <a:t>即与角膜完美的贴合</a:t>
            </a:r>
            <a:r>
              <a:rPr lang="en-CA" sz="2400" dirty="0"/>
              <a:t>) </a:t>
            </a:r>
            <a:r>
              <a:rPr lang="zh-CN" altLang="en-CA" sz="2400" dirty="0"/>
              <a:t>，同时镜片的前表面用于矫正屈光不正</a:t>
            </a:r>
            <a:r>
              <a:rPr lang="en-CA" sz="2400" dirty="0"/>
              <a:t>”</a:t>
            </a:r>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3454" t="65144" r="22284" b="2931"/>
          <a:stretch>
            <a:fillRect/>
          </a:stretch>
        </p:blipFill>
        <p:spPr bwMode="auto">
          <a:xfrm>
            <a:off x="1071538" y="3714752"/>
            <a:ext cx="6540906"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IACLE\CURRICULUM\2014 Revamp &amp; Compression\ALL FINAL VERSIONS\FINAL FINAL\FINAL FINAL FINAL\GP CLS Steep Aligned Fla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240" y="3643314"/>
            <a:ext cx="2785502" cy="223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计算巩膜镜的矢高</a:t>
            </a:r>
          </a:p>
        </p:txBody>
      </p:sp>
      <p:sp>
        <p:nvSpPr>
          <p:cNvPr id="2" name="Content Placeholder 1"/>
          <p:cNvSpPr>
            <a:spLocks noGrp="1"/>
          </p:cNvSpPr>
          <p:nvPr>
            <p:ph idx="1"/>
          </p:nvPr>
        </p:nvSpPr>
        <p:spPr>
          <a:xfrm>
            <a:off x="819150" y="1019175"/>
            <a:ext cx="8248650" cy="3400425"/>
          </a:xfrm>
        </p:spPr>
        <p:txBody>
          <a:bodyPr/>
          <a:lstStyle/>
          <a:p>
            <a:r>
              <a:rPr lang="zh-CN" altLang="en-CA" sz="2400" dirty="0"/>
              <a:t>巩膜镜的矢高</a:t>
            </a:r>
            <a:r>
              <a:rPr lang="en-CA" sz="2400" dirty="0"/>
              <a:t>:</a:t>
            </a:r>
          </a:p>
          <a:p>
            <a:pPr lvl="1">
              <a:buFont typeface="Arial" panose="020B0604020202020204" pitchFamily="34" charset="0"/>
              <a:buChar char="‒"/>
            </a:pPr>
            <a:r>
              <a:rPr lang="zh-CN" altLang="en-CA" sz="2400" dirty="0"/>
              <a:t>眼睛的总矢高</a:t>
            </a:r>
            <a:r>
              <a:rPr lang="en-CA" sz="2400" dirty="0"/>
              <a:t> = 2100 + 1900 = 4000 µm</a:t>
            </a:r>
            <a:br>
              <a:rPr lang="en-CA" sz="2400" dirty="0"/>
            </a:br>
            <a:r>
              <a:rPr lang="en-CA" sz="2400" dirty="0"/>
              <a:t>                                (= sag @ 10 mm + sag @ 15 mm)                                      </a:t>
            </a:r>
          </a:p>
          <a:p>
            <a:pPr lvl="1">
              <a:buFont typeface="Arial" panose="020B0604020202020204" pitchFamily="34" charset="0"/>
              <a:buChar char="‒"/>
            </a:pPr>
            <a:r>
              <a:rPr lang="zh-CN" altLang="en-CA" sz="2400" dirty="0"/>
              <a:t>初步诊断性镜片的矢高</a:t>
            </a:r>
            <a:r>
              <a:rPr lang="en-CA" sz="2400" dirty="0"/>
              <a:t> = 4,300 µm</a:t>
            </a:r>
          </a:p>
          <a:p>
            <a:pPr marL="457200" lvl="1" indent="0">
              <a:buFont typeface="Arial" panose="020B0604020202020204" pitchFamily="34" charset="0"/>
              <a:buNone/>
            </a:pPr>
            <a:r>
              <a:rPr lang="en-CA" sz="2400" dirty="0"/>
              <a:t>    4,000 µm </a:t>
            </a:r>
            <a:r>
              <a:rPr lang="zh-CN" altLang="en-CA" sz="2400" dirty="0"/>
              <a:t>矢高</a:t>
            </a:r>
            <a:r>
              <a:rPr lang="en-CA" sz="2400" dirty="0"/>
              <a:t> + 300 µm </a:t>
            </a:r>
            <a:r>
              <a:rPr lang="zh-CN" altLang="en-CA" sz="2400" dirty="0"/>
              <a:t>顶点间隙</a:t>
            </a:r>
          </a:p>
        </p:txBody>
      </p:sp>
      <p:pic>
        <p:nvPicPr>
          <p:cNvPr id="83970" name="Picture 2" descr="C:\Users\pc-hp\Desktop\EDIT\Picture90.jpg"/>
          <p:cNvPicPr>
            <a:picLocks noChangeAspect="1" noChangeArrowheads="1"/>
          </p:cNvPicPr>
          <p:nvPr/>
        </p:nvPicPr>
        <p:blipFill>
          <a:blip r:embed="rId2" cstate="print"/>
          <a:srcRect/>
          <a:stretch>
            <a:fillRect/>
          </a:stretch>
        </p:blipFill>
        <p:spPr bwMode="auto">
          <a:xfrm>
            <a:off x="1071538" y="3357562"/>
            <a:ext cx="6854830" cy="2706688"/>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a:t>
            </a:r>
            <a:r>
              <a:rPr lang="en-GB" dirty="0"/>
              <a:t>: </a:t>
            </a:r>
            <a:r>
              <a:rPr lang="zh-CN" altLang="en-GB" dirty="0">
                <a:solidFill>
                  <a:srgbClr val="FFFF00"/>
                </a:solidFill>
              </a:rPr>
              <a:t>角膜间隙</a:t>
            </a:r>
          </a:p>
        </p:txBody>
      </p:sp>
      <p:sp>
        <p:nvSpPr>
          <p:cNvPr id="2" name="TextBox 1"/>
          <p:cNvSpPr txBox="1"/>
          <p:nvPr/>
        </p:nvSpPr>
        <p:spPr>
          <a:xfrm>
            <a:off x="1504950" y="1610380"/>
            <a:ext cx="5941819" cy="523220"/>
          </a:xfrm>
          <a:prstGeom prst="rect">
            <a:avLst/>
          </a:prstGeom>
          <a:noFill/>
        </p:spPr>
        <p:txBody>
          <a:bodyPr wrap="none" rtlCol="0">
            <a:spAutoFit/>
          </a:bodyPr>
          <a:lstStyle/>
          <a:p>
            <a:r>
              <a:rPr lang="zh-CN" altLang="en-AU" sz="2800" b="1" dirty="0"/>
              <a:t>镜片、戴</a:t>
            </a:r>
            <a:r>
              <a:rPr lang="zh-CN" altLang="en-US" sz="2800" b="1" dirty="0"/>
              <a:t>镜</a:t>
            </a:r>
            <a:r>
              <a:rPr lang="zh-CN" altLang="en-AU" sz="2800" b="1" dirty="0"/>
              <a:t>后泪</a:t>
            </a:r>
            <a:r>
              <a:rPr lang="zh-CN" altLang="en-US" sz="2800" b="1" dirty="0"/>
              <a:t>液</a:t>
            </a:r>
            <a:r>
              <a:rPr lang="zh-CN" altLang="en-AU" sz="2800" b="1" dirty="0"/>
              <a:t>镜和角膜的横切面</a:t>
            </a:r>
          </a:p>
        </p:txBody>
      </p:sp>
      <p:sp>
        <p:nvSpPr>
          <p:cNvPr id="3" name="TextBox 2"/>
          <p:cNvSpPr txBox="1"/>
          <p:nvPr/>
        </p:nvSpPr>
        <p:spPr>
          <a:xfrm>
            <a:off x="5943600" y="3429000"/>
            <a:ext cx="857927" cy="369332"/>
          </a:xfrm>
          <a:prstGeom prst="rect">
            <a:avLst/>
          </a:prstGeom>
          <a:noFill/>
        </p:spPr>
        <p:txBody>
          <a:bodyPr wrap="none" rtlCol="0">
            <a:spAutoFit/>
          </a:bodyPr>
          <a:lstStyle/>
          <a:p>
            <a:r>
              <a:rPr lang="en-AU" b="1" dirty="0">
                <a:solidFill>
                  <a:schemeClr val="bg1">
                    <a:lumMod val="95000"/>
                  </a:schemeClr>
                </a:solidFill>
              </a:rPr>
              <a:t>Cornea</a:t>
            </a:r>
            <a:endParaRPr lang="en-GB" b="1" dirty="0">
              <a:solidFill>
                <a:schemeClr val="bg1">
                  <a:lumMod val="95000"/>
                </a:schemeClr>
              </a:solidFill>
            </a:endParaRPr>
          </a:p>
        </p:txBody>
      </p:sp>
      <p:pic>
        <p:nvPicPr>
          <p:cNvPr id="84994" name="Picture 2" descr="C:\Users\pc-hp\Desktop\EDIT\Picture91.jpg"/>
          <p:cNvPicPr>
            <a:picLocks noChangeAspect="1" noChangeArrowheads="1"/>
          </p:cNvPicPr>
          <p:nvPr/>
        </p:nvPicPr>
        <p:blipFill>
          <a:blip r:embed="rId3" cstate="print"/>
          <a:srcRect/>
          <a:stretch>
            <a:fillRect/>
          </a:stretch>
        </p:blipFill>
        <p:spPr bwMode="auto">
          <a:xfrm>
            <a:off x="1214414" y="2071678"/>
            <a:ext cx="6583373" cy="273685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诊断性巩膜镜</a:t>
            </a:r>
            <a:r>
              <a:rPr lang="en-GB" dirty="0"/>
              <a:t>: </a:t>
            </a:r>
            <a:r>
              <a:rPr lang="zh-CN" altLang="en-GB" dirty="0">
                <a:solidFill>
                  <a:srgbClr val="FFFF00"/>
                </a:solidFill>
              </a:rPr>
              <a:t>配戴</a:t>
            </a:r>
            <a:r>
              <a:rPr lang="en-US" altLang="zh-CN" dirty="0">
                <a:solidFill>
                  <a:srgbClr val="FFFF00"/>
                </a:solidFill>
              </a:rPr>
              <a:t>4</a:t>
            </a:r>
            <a:r>
              <a:rPr lang="zh-CN" altLang="en-US" dirty="0">
                <a:solidFill>
                  <a:srgbClr val="FFFF00"/>
                </a:solidFill>
              </a:rPr>
              <a:t>小时后</a:t>
            </a:r>
          </a:p>
        </p:txBody>
      </p:sp>
      <p:pic>
        <p:nvPicPr>
          <p:cNvPr id="86018" name="Picture 2" descr="C:\Users\pc-hp\Desktop\EDIT\Picture92.png"/>
          <p:cNvPicPr>
            <a:picLocks noChangeAspect="1" noChangeArrowheads="1"/>
          </p:cNvPicPr>
          <p:nvPr/>
        </p:nvPicPr>
        <p:blipFill>
          <a:blip r:embed="rId2" cstate="print"/>
          <a:srcRect/>
          <a:stretch>
            <a:fillRect/>
          </a:stretch>
        </p:blipFill>
        <p:spPr bwMode="auto">
          <a:xfrm>
            <a:off x="785786" y="1142984"/>
            <a:ext cx="7418388" cy="4737100"/>
          </a:xfrm>
          <a:prstGeom prst="rect">
            <a:avLst/>
          </a:prstGeom>
          <a:noFill/>
        </p:spPr>
      </p:pic>
      <p:sp>
        <p:nvSpPr>
          <p:cNvPr id="2" name="文本框 1"/>
          <p:cNvSpPr txBox="1"/>
          <p:nvPr/>
        </p:nvSpPr>
        <p:spPr>
          <a:xfrm>
            <a:off x="6336030" y="5113020"/>
            <a:ext cx="1672590" cy="368300"/>
          </a:xfrm>
          <a:prstGeom prst="rect">
            <a:avLst/>
          </a:prstGeom>
          <a:noFill/>
        </p:spPr>
        <p:txBody>
          <a:bodyPr wrap="square" rtlCol="0">
            <a:spAutoFit/>
          </a:bodyPr>
          <a:lstStyle/>
          <a:p>
            <a:r>
              <a:rPr lang="zh-CN" altLang="en-US">
                <a:solidFill>
                  <a:srgbClr val="FFFF00"/>
                </a:solidFill>
              </a:rPr>
              <a:t>戴镜</a:t>
            </a:r>
            <a:r>
              <a:rPr lang="en-US" altLang="zh-CN">
                <a:solidFill>
                  <a:srgbClr val="FFFF00"/>
                </a:solidFill>
              </a:rPr>
              <a:t>4</a:t>
            </a:r>
            <a:r>
              <a:rPr lang="zh-CN" altLang="en-US">
                <a:solidFill>
                  <a:srgbClr val="FFFF00"/>
                </a:solidFill>
              </a:rPr>
              <a:t>小时后</a:t>
            </a:r>
          </a:p>
        </p:txBody>
      </p:sp>
      <p:sp>
        <p:nvSpPr>
          <p:cNvPr id="3" name="文本框 2"/>
          <p:cNvSpPr txBox="1"/>
          <p:nvPr/>
        </p:nvSpPr>
        <p:spPr>
          <a:xfrm>
            <a:off x="5680710" y="2456815"/>
            <a:ext cx="1369060" cy="368300"/>
          </a:xfrm>
          <a:prstGeom prst="rect">
            <a:avLst/>
          </a:prstGeom>
          <a:noFill/>
        </p:spPr>
        <p:txBody>
          <a:bodyPr wrap="square" rtlCol="0">
            <a:spAutoFit/>
          </a:bodyPr>
          <a:lstStyle/>
          <a:p>
            <a:r>
              <a:rPr lang="zh-CN" altLang="en-US" dirty="0">
                <a:solidFill>
                  <a:srgbClr val="FFFF00"/>
                </a:solidFill>
              </a:rPr>
              <a:t>初戴镜时</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a:t>
            </a:r>
            <a:r>
              <a:rPr lang="en-GB" dirty="0">
                <a:solidFill>
                  <a:srgbClr val="FFFF00"/>
                </a:solidFill>
              </a:rPr>
              <a:t>: </a:t>
            </a:r>
            <a:r>
              <a:rPr lang="zh-CN" altLang="en-US" dirty="0" smtClean="0">
                <a:solidFill>
                  <a:srgbClr val="FFFF00"/>
                </a:solidFill>
              </a:rPr>
              <a:t>边翘高度</a:t>
            </a:r>
            <a:endParaRPr lang="zh-CN" altLang="en-GB" dirty="0">
              <a:solidFill>
                <a:srgbClr val="FFFF00"/>
              </a:solidFill>
            </a:endParaRPr>
          </a:p>
        </p:txBody>
      </p:sp>
      <p:pic>
        <p:nvPicPr>
          <p:cNvPr id="87042" name="Picture 2" descr="C:\Users\pc-hp\Desktop\EDIT\Picture93.png"/>
          <p:cNvPicPr>
            <a:picLocks noChangeAspect="1" noChangeArrowheads="1"/>
          </p:cNvPicPr>
          <p:nvPr/>
        </p:nvPicPr>
        <p:blipFill>
          <a:blip r:embed="rId2" cstate="print"/>
          <a:srcRect/>
          <a:stretch>
            <a:fillRect/>
          </a:stretch>
        </p:blipFill>
        <p:spPr bwMode="auto">
          <a:xfrm>
            <a:off x="1285852" y="1214422"/>
            <a:ext cx="6894512" cy="4356100"/>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pc-hp\Desktop\EDIT\Picture94.png"/>
          <p:cNvPicPr>
            <a:picLocks noChangeAspect="1" noChangeArrowheads="1"/>
          </p:cNvPicPr>
          <p:nvPr/>
        </p:nvPicPr>
        <p:blipFill>
          <a:blip r:embed="rId2" cstate="print"/>
          <a:srcRect/>
          <a:stretch>
            <a:fillRect/>
          </a:stretch>
        </p:blipFill>
        <p:spPr bwMode="auto">
          <a:xfrm>
            <a:off x="1285852" y="928670"/>
            <a:ext cx="6856412" cy="5153025"/>
          </a:xfrm>
          <a:prstGeom prst="rect">
            <a:avLst/>
          </a:prstGeom>
          <a:noFill/>
        </p:spPr>
      </p:pic>
      <p:sp>
        <p:nvSpPr>
          <p:cNvPr id="4" name="Title 3"/>
          <p:cNvSpPr>
            <a:spLocks noGrp="1"/>
          </p:cNvSpPr>
          <p:nvPr>
            <p:ph type="title"/>
          </p:nvPr>
        </p:nvSpPr>
        <p:spPr/>
        <p:txBody>
          <a:bodyPr>
            <a:normAutofit/>
          </a:bodyPr>
          <a:lstStyle/>
          <a:p>
            <a:r>
              <a:rPr lang="zh-CN" altLang="en-GB" dirty="0"/>
              <a:t>巩膜镜：</a:t>
            </a:r>
            <a:r>
              <a:rPr lang="en-GB" dirty="0"/>
              <a:t> </a:t>
            </a:r>
            <a:r>
              <a:rPr lang="zh-CN" altLang="en-US" dirty="0" smtClean="0">
                <a:solidFill>
                  <a:srgbClr val="FFFF00"/>
                </a:solidFill>
              </a:rPr>
              <a:t>边翘</a:t>
            </a:r>
            <a:r>
              <a:rPr lang="zh-CN" altLang="en-US" dirty="0">
                <a:solidFill>
                  <a:srgbClr val="FFFF00"/>
                </a:solidFill>
              </a:rPr>
              <a:t>的</a:t>
            </a:r>
            <a:r>
              <a:rPr lang="zh-CN" altLang="en-US" dirty="0" smtClean="0">
                <a:solidFill>
                  <a:srgbClr val="FFFF00"/>
                </a:solidFill>
              </a:rPr>
              <a:t>改变</a:t>
            </a:r>
            <a:endParaRPr lang="zh-CN" altLang="en-GB" dirty="0">
              <a:solidFill>
                <a:srgbClr val="FFFF00"/>
              </a:solidFill>
            </a:endParaRPr>
          </a:p>
        </p:txBody>
      </p:sp>
      <p:cxnSp>
        <p:nvCxnSpPr>
          <p:cNvPr id="3" name="Straight Arrow Connector 2"/>
          <p:cNvCxnSpPr/>
          <p:nvPr/>
        </p:nvCxnSpPr>
        <p:spPr>
          <a:xfrm flipV="1">
            <a:off x="5486400" y="2571750"/>
            <a:ext cx="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752850" y="4333875"/>
            <a:ext cx="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800475" y="3133725"/>
            <a:ext cx="1666875" cy="12192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136640" y="1614170"/>
            <a:ext cx="1369060" cy="368300"/>
          </a:xfrm>
          <a:prstGeom prst="rect">
            <a:avLst/>
          </a:prstGeom>
          <a:noFill/>
        </p:spPr>
        <p:txBody>
          <a:bodyPr wrap="square" rtlCol="0">
            <a:spAutoFit/>
          </a:bodyPr>
          <a:lstStyle/>
          <a:p>
            <a:r>
              <a:rPr lang="zh-CN" altLang="en-US" dirty="0">
                <a:solidFill>
                  <a:srgbClr val="FFFF00"/>
                </a:solidFill>
              </a:rPr>
              <a:t>初戴镜时</a:t>
            </a:r>
          </a:p>
        </p:txBody>
      </p:sp>
      <p:sp>
        <p:nvSpPr>
          <p:cNvPr id="5" name="文本框 4"/>
          <p:cNvSpPr txBox="1"/>
          <p:nvPr/>
        </p:nvSpPr>
        <p:spPr>
          <a:xfrm>
            <a:off x="5680710" y="4416425"/>
            <a:ext cx="1989455" cy="368300"/>
          </a:xfrm>
          <a:prstGeom prst="rect">
            <a:avLst/>
          </a:prstGeom>
          <a:noFill/>
        </p:spPr>
        <p:txBody>
          <a:bodyPr wrap="square" rtlCol="0">
            <a:spAutoFit/>
          </a:bodyPr>
          <a:lstStyle/>
          <a:p>
            <a:r>
              <a:rPr lang="zh-CN" altLang="en-US">
                <a:solidFill>
                  <a:srgbClr val="FFFF00"/>
                </a:solidFill>
              </a:rPr>
              <a:t>戴镜</a:t>
            </a:r>
            <a:r>
              <a:rPr lang="en-US" altLang="zh-CN">
                <a:solidFill>
                  <a:srgbClr val="FFFF00"/>
                </a:solidFill>
              </a:rPr>
              <a:t>4</a:t>
            </a:r>
            <a:r>
              <a:rPr lang="zh-CN" altLang="en-US">
                <a:solidFill>
                  <a:srgbClr val="FFFF00"/>
                </a:solidFill>
              </a:rPr>
              <a:t>小时后</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a:t>
            </a:r>
            <a:r>
              <a:rPr lang="en-GB" dirty="0"/>
              <a:t>: </a:t>
            </a:r>
            <a:r>
              <a:rPr lang="zh-CN" altLang="en-GB" dirty="0">
                <a:solidFill>
                  <a:srgbClr val="FFFF00"/>
                </a:solidFill>
              </a:rPr>
              <a:t>基于矢高的验配</a:t>
            </a:r>
          </a:p>
        </p:txBody>
      </p:sp>
      <p:sp>
        <p:nvSpPr>
          <p:cNvPr id="2" name="Content Placeholder 1"/>
          <p:cNvSpPr>
            <a:spLocks noGrp="1"/>
          </p:cNvSpPr>
          <p:nvPr>
            <p:ph idx="1"/>
          </p:nvPr>
        </p:nvSpPr>
        <p:spPr>
          <a:xfrm>
            <a:off x="819150" y="1019176"/>
            <a:ext cx="8096250" cy="2133600"/>
          </a:xfrm>
        </p:spPr>
        <p:txBody>
          <a:bodyPr/>
          <a:lstStyle/>
          <a:p>
            <a:r>
              <a:rPr lang="zh-CN" altLang="en-CA" sz="2400" dirty="0"/>
              <a:t>地形图</a:t>
            </a:r>
            <a:endParaRPr lang="en-CA" sz="2400" dirty="0"/>
          </a:p>
          <a:p>
            <a:pPr lvl="1">
              <a:buFont typeface="Arial" panose="020B0604020202020204" pitchFamily="34" charset="0"/>
              <a:buChar char="‒"/>
            </a:pPr>
            <a:r>
              <a:rPr lang="zh-CN" altLang="en-CA" sz="2400" dirty="0"/>
              <a:t>可以完成弦长</a:t>
            </a:r>
            <a:r>
              <a:rPr lang="en-CA" sz="2400" dirty="0"/>
              <a:t> 10.0 mm</a:t>
            </a:r>
            <a:r>
              <a:rPr lang="zh-CN" altLang="en-CA" sz="2400" dirty="0"/>
              <a:t>以内的矢高测量</a:t>
            </a:r>
            <a:endParaRPr lang="en-CA" sz="2400" dirty="0"/>
          </a:p>
          <a:p>
            <a:pPr lvl="1">
              <a:buFont typeface="Arial" panose="020B0604020202020204" pitchFamily="34" charset="0"/>
              <a:buChar char="‒"/>
            </a:pPr>
            <a:r>
              <a:rPr lang="zh-CN" altLang="en-CA" sz="2400" dirty="0">
                <a:solidFill>
                  <a:schemeClr val="tx1"/>
                </a:solidFill>
              </a:rPr>
              <a:t>弦长超过</a:t>
            </a:r>
            <a:r>
              <a:rPr lang="en-CA" sz="2400" dirty="0">
                <a:solidFill>
                  <a:schemeClr val="tx1"/>
                </a:solidFill>
              </a:rPr>
              <a:t>10.0 mm (</a:t>
            </a:r>
            <a:r>
              <a:rPr lang="zh-CN" altLang="en-CA" sz="2400" dirty="0">
                <a:solidFill>
                  <a:schemeClr val="tx1"/>
                </a:solidFill>
              </a:rPr>
              <a:t>即</a:t>
            </a:r>
            <a:r>
              <a:rPr lang="en-CA" sz="2400" dirty="0">
                <a:solidFill>
                  <a:schemeClr val="tx1"/>
                </a:solidFill>
              </a:rPr>
              <a:t>10 mm </a:t>
            </a:r>
            <a:r>
              <a:rPr lang="zh-CN" altLang="en-CA" sz="2400" dirty="0">
                <a:solidFill>
                  <a:schemeClr val="tx1"/>
                </a:solidFill>
              </a:rPr>
              <a:t>至</a:t>
            </a:r>
            <a:r>
              <a:rPr lang="en-CA" sz="2400" dirty="0">
                <a:solidFill>
                  <a:schemeClr val="tx1"/>
                </a:solidFill>
              </a:rPr>
              <a:t>15 mm)</a:t>
            </a:r>
            <a:r>
              <a:rPr lang="zh-CN" altLang="en-CA" sz="2400" dirty="0">
                <a:solidFill>
                  <a:schemeClr val="tx1"/>
                </a:solidFill>
              </a:rPr>
              <a:t>时的矢高</a:t>
            </a:r>
            <a:r>
              <a:rPr lang="en-CA" sz="2400" dirty="0">
                <a:solidFill>
                  <a:schemeClr val="tx1"/>
                </a:solidFill>
              </a:rPr>
              <a:t>?</a:t>
            </a:r>
          </a:p>
          <a:p>
            <a:pPr marL="457200" lvl="1" indent="0">
              <a:buNone/>
            </a:pPr>
            <a:r>
              <a:rPr lang="en-CA" sz="2400" dirty="0">
                <a:solidFill>
                  <a:srgbClr val="FF0000"/>
                </a:solidFill>
              </a:rPr>
              <a:t>   </a:t>
            </a:r>
          </a:p>
        </p:txBody>
      </p:sp>
      <p:pic>
        <p:nvPicPr>
          <p:cNvPr id="89090" name="Picture 2" descr="C:\Users\pc-hp\Desktop\EDIT\Picture95.png"/>
          <p:cNvPicPr>
            <a:picLocks noChangeAspect="1" noChangeArrowheads="1"/>
          </p:cNvPicPr>
          <p:nvPr/>
        </p:nvPicPr>
        <p:blipFill>
          <a:blip r:embed="rId2" cstate="print"/>
          <a:srcRect/>
          <a:stretch>
            <a:fillRect/>
          </a:stretch>
        </p:blipFill>
        <p:spPr bwMode="auto">
          <a:xfrm>
            <a:off x="928662" y="3214686"/>
            <a:ext cx="7721600" cy="2700337"/>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巩膜镜</a:t>
            </a:r>
            <a:r>
              <a:rPr lang="en-GB" dirty="0"/>
              <a:t>: </a:t>
            </a:r>
            <a:r>
              <a:rPr lang="zh-CN" altLang="en-GB" dirty="0">
                <a:solidFill>
                  <a:srgbClr val="FFFF00"/>
                </a:solidFill>
              </a:rPr>
              <a:t>矢高</a:t>
            </a:r>
            <a:r>
              <a:rPr lang="en-GB" dirty="0">
                <a:solidFill>
                  <a:srgbClr val="FFFF00"/>
                </a:solidFill>
              </a:rPr>
              <a:t> (Sag Height)</a:t>
            </a:r>
          </a:p>
        </p:txBody>
      </p:sp>
      <p:sp>
        <p:nvSpPr>
          <p:cNvPr id="2" name="Content Placeholder 1"/>
          <p:cNvSpPr>
            <a:spLocks noGrp="1"/>
          </p:cNvSpPr>
          <p:nvPr>
            <p:ph idx="1"/>
          </p:nvPr>
        </p:nvSpPr>
        <p:spPr>
          <a:xfrm>
            <a:off x="821108" y="1016239"/>
            <a:ext cx="8839200" cy="1803162"/>
          </a:xfrm>
        </p:spPr>
        <p:txBody>
          <a:bodyPr/>
          <a:lstStyle/>
          <a:p>
            <a:r>
              <a:rPr lang="zh-CN" altLang="en-CA" sz="2400" dirty="0"/>
              <a:t>弦长为</a:t>
            </a:r>
            <a:r>
              <a:rPr lang="en-US" altLang="zh-CN" sz="2400" dirty="0"/>
              <a:t>10</a:t>
            </a:r>
            <a:r>
              <a:rPr lang="zh-CN" altLang="en-US" sz="2400" dirty="0"/>
              <a:t>至</a:t>
            </a:r>
            <a:r>
              <a:rPr lang="en-US" altLang="zh-CN" sz="2400" dirty="0"/>
              <a:t>15mm</a:t>
            </a:r>
            <a:r>
              <a:rPr lang="zh-CN" altLang="en-US" sz="2400" dirty="0"/>
              <a:t>之间的</a:t>
            </a:r>
            <a:r>
              <a:rPr lang="zh-CN" altLang="en-CA" sz="2400" dirty="0"/>
              <a:t>平均矢高</a:t>
            </a:r>
            <a:r>
              <a:rPr lang="en-CA" sz="2400" dirty="0"/>
              <a:t> </a:t>
            </a:r>
          </a:p>
          <a:p>
            <a:pPr marL="0" indent="0">
              <a:buNone/>
            </a:pPr>
            <a:r>
              <a:rPr lang="zh-CN" altLang="en-CA" sz="2400" dirty="0"/>
              <a:t>          大约为</a:t>
            </a:r>
            <a:r>
              <a:rPr lang="en-CA" sz="2400" dirty="0"/>
              <a:t> 2,000 µm</a:t>
            </a:r>
          </a:p>
          <a:p>
            <a:pPr marL="457200" lvl="1" indent="0">
              <a:buNone/>
            </a:pPr>
            <a:r>
              <a:rPr lang="zh-CN" altLang="en-CA" sz="2400" dirty="0"/>
              <a:t>     在</a:t>
            </a:r>
            <a:r>
              <a:rPr lang="zh-CN" altLang="en-US" sz="2400" dirty="0"/>
              <a:t>“正常角膜</a:t>
            </a:r>
            <a:r>
              <a:rPr lang="en-US" altLang="zh-CN" sz="2400" dirty="0"/>
              <a:t>”</a:t>
            </a:r>
            <a:r>
              <a:rPr lang="zh-CN" altLang="en-US" sz="2400" dirty="0"/>
              <a:t>和</a:t>
            </a:r>
            <a:r>
              <a:rPr lang="en-US" altLang="zh-CN" sz="2400" dirty="0"/>
              <a:t>“</a:t>
            </a:r>
            <a:r>
              <a:rPr lang="zh-CN" altLang="en-US" sz="2400" dirty="0"/>
              <a:t>圆锥角膜</a:t>
            </a:r>
            <a:r>
              <a:rPr lang="en-US" altLang="zh-CN" sz="2400" dirty="0"/>
              <a:t>”</a:t>
            </a:r>
            <a:r>
              <a:rPr lang="zh-CN" altLang="en-US" sz="2400" dirty="0"/>
              <a:t>中一样</a:t>
            </a:r>
          </a:p>
        </p:txBody>
      </p:sp>
      <p:pic>
        <p:nvPicPr>
          <p:cNvPr id="90114" name="Picture 2" descr="C:\Users\pc-hp\Desktop\EDIT\Picture96.jpg"/>
          <p:cNvPicPr>
            <a:picLocks noChangeAspect="1" noChangeArrowheads="1"/>
          </p:cNvPicPr>
          <p:nvPr/>
        </p:nvPicPr>
        <p:blipFill>
          <a:blip r:embed="rId2" cstate="print"/>
          <a:srcRect/>
          <a:stretch>
            <a:fillRect/>
          </a:stretch>
        </p:blipFill>
        <p:spPr bwMode="auto">
          <a:xfrm>
            <a:off x="1214414" y="3000372"/>
            <a:ext cx="6796101" cy="2614612"/>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US" dirty="0">
                <a:solidFill>
                  <a:schemeClr val="tx1"/>
                </a:solidFill>
              </a:rPr>
              <a:t>正常角膜</a:t>
            </a:r>
            <a:r>
              <a:rPr lang="zh-CN" altLang="en-US" dirty="0"/>
              <a:t>和圆锥角膜的矢高比较</a:t>
            </a:r>
          </a:p>
        </p:txBody>
      </p:sp>
      <p:pic>
        <p:nvPicPr>
          <p:cNvPr id="91138" name="Picture 2" descr="C:\Users\pc-hp\Desktop\EDIT\Picture97.png"/>
          <p:cNvPicPr>
            <a:picLocks noChangeAspect="1" noChangeArrowheads="1"/>
          </p:cNvPicPr>
          <p:nvPr/>
        </p:nvPicPr>
        <p:blipFill>
          <a:blip r:embed="rId2" cstate="print"/>
          <a:srcRect/>
          <a:stretch>
            <a:fillRect/>
          </a:stretch>
        </p:blipFill>
        <p:spPr bwMode="auto">
          <a:xfrm>
            <a:off x="1000100" y="785794"/>
            <a:ext cx="7070725" cy="5319713"/>
          </a:xfrm>
          <a:prstGeom prst="rect">
            <a:avLst/>
          </a:prstGeom>
          <a:noFill/>
        </p:spPr>
      </p:pic>
      <p:sp>
        <p:nvSpPr>
          <p:cNvPr id="2" name="文本框 1"/>
          <p:cNvSpPr txBox="1"/>
          <p:nvPr/>
        </p:nvSpPr>
        <p:spPr>
          <a:xfrm>
            <a:off x="7974965" y="1216025"/>
            <a:ext cx="1038225" cy="368300"/>
          </a:xfrm>
          <a:prstGeom prst="rect">
            <a:avLst/>
          </a:prstGeom>
          <a:noFill/>
        </p:spPr>
        <p:txBody>
          <a:bodyPr wrap="square" rtlCol="0">
            <a:spAutoFit/>
          </a:bodyPr>
          <a:lstStyle/>
          <a:p>
            <a:r>
              <a:rPr lang="zh-CN" altLang="en-US"/>
              <a:t>正常</a:t>
            </a:r>
          </a:p>
        </p:txBody>
      </p:sp>
      <p:sp>
        <p:nvSpPr>
          <p:cNvPr id="3" name="文本框 2"/>
          <p:cNvSpPr txBox="1"/>
          <p:nvPr/>
        </p:nvSpPr>
        <p:spPr>
          <a:xfrm>
            <a:off x="7764145" y="3813810"/>
            <a:ext cx="1038225" cy="645160"/>
          </a:xfrm>
          <a:prstGeom prst="rect">
            <a:avLst/>
          </a:prstGeom>
          <a:noFill/>
        </p:spPr>
        <p:txBody>
          <a:bodyPr wrap="square" rtlCol="0">
            <a:spAutoFit/>
          </a:bodyPr>
          <a:lstStyle/>
          <a:p>
            <a:r>
              <a:rPr lang="zh-CN" altLang="en-US"/>
              <a:t>圆锥角膜</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GB" dirty="0"/>
              <a:t>弦长为</a:t>
            </a:r>
            <a:r>
              <a:rPr lang="en-GB" dirty="0"/>
              <a:t>10</a:t>
            </a:r>
            <a:r>
              <a:rPr lang="zh-CN" altLang="en-GB" dirty="0"/>
              <a:t>至</a:t>
            </a:r>
            <a:r>
              <a:rPr lang="en-GB" dirty="0"/>
              <a:t>15 mm</a:t>
            </a:r>
            <a:r>
              <a:rPr lang="zh-CN" altLang="en-GB" dirty="0"/>
              <a:t>之间的矢高不受角膜曲率半径的影响</a:t>
            </a:r>
            <a:endParaRPr lang="en-GB" baseline="-25000" dirty="0"/>
          </a:p>
        </p:txBody>
      </p:sp>
      <p:sp>
        <p:nvSpPr>
          <p:cNvPr id="2" name="Content Placeholder 1"/>
          <p:cNvSpPr>
            <a:spLocks noGrp="1"/>
          </p:cNvSpPr>
          <p:nvPr>
            <p:ph idx="1"/>
          </p:nvPr>
        </p:nvSpPr>
        <p:spPr>
          <a:xfrm>
            <a:off x="152400" y="990601"/>
            <a:ext cx="8839200" cy="2667000"/>
          </a:xfrm>
        </p:spPr>
        <p:txBody>
          <a:bodyPr/>
          <a:lstStyle/>
          <a:p>
            <a:pPr marL="0" indent="0" algn="ctr">
              <a:buNone/>
            </a:pPr>
            <a:r>
              <a:rPr lang="zh-CN" altLang="en-US" sz="2800" dirty="0"/>
              <a:t>测量了</a:t>
            </a:r>
            <a:r>
              <a:rPr lang="en-US" altLang="en-CA" sz="2800" dirty="0"/>
              <a:t>55</a:t>
            </a:r>
            <a:r>
              <a:rPr lang="zh-CN" altLang="en-US" sz="2800" dirty="0"/>
              <a:t>例圆锥角膜的</a:t>
            </a:r>
          </a:p>
          <a:p>
            <a:pPr marL="0" indent="0" algn="ctr">
              <a:buNone/>
            </a:pPr>
            <a:r>
              <a:rPr lang="zh-CN" altLang="en-CA" sz="2800" dirty="0"/>
              <a:t>平坦曲率半径</a:t>
            </a:r>
            <a:endParaRPr lang="en-CA" sz="2800" dirty="0"/>
          </a:p>
          <a:p>
            <a:pPr marL="0" indent="0" algn="ctr">
              <a:buNone/>
            </a:pPr>
            <a:r>
              <a:rPr lang="en-CA" sz="2800" dirty="0"/>
              <a:t>52.00 D (6.50 mm)</a:t>
            </a:r>
          </a:p>
          <a:p>
            <a:pPr marL="0" indent="0" algn="ctr">
              <a:buNone/>
            </a:pPr>
            <a:r>
              <a:rPr lang="zh-CN" altLang="en-CA" sz="2800" dirty="0"/>
              <a:t>平均曲率半径</a:t>
            </a:r>
            <a:endParaRPr lang="en-CA" sz="2800" dirty="0"/>
          </a:p>
          <a:p>
            <a:pPr marL="0" indent="0" algn="ctr">
              <a:buNone/>
            </a:pPr>
            <a:r>
              <a:rPr lang="en-CA" sz="2800" dirty="0"/>
              <a:t>63.00 D (5.35 mm)</a:t>
            </a:r>
          </a:p>
        </p:txBody>
      </p:sp>
      <p:pic>
        <p:nvPicPr>
          <p:cNvPr id="92162" name="Picture 2" descr="C:\Users\pc-hp\Desktop\EDIT\Picture98.png"/>
          <p:cNvPicPr>
            <a:picLocks noChangeAspect="1" noChangeArrowheads="1"/>
          </p:cNvPicPr>
          <p:nvPr/>
        </p:nvPicPr>
        <p:blipFill>
          <a:blip r:embed="rId3" cstate="print"/>
          <a:srcRect/>
          <a:stretch>
            <a:fillRect/>
          </a:stretch>
        </p:blipFill>
        <p:spPr bwMode="auto">
          <a:xfrm>
            <a:off x="1428728" y="3500438"/>
            <a:ext cx="6569075" cy="2736850"/>
          </a:xfrm>
          <a:prstGeom prst="rect">
            <a:avLst/>
          </a:prstGeom>
          <a:noFill/>
        </p:spPr>
      </p:pic>
      <p:sp>
        <p:nvSpPr>
          <p:cNvPr id="3" name="文本框 2"/>
          <p:cNvSpPr txBox="1"/>
          <p:nvPr/>
        </p:nvSpPr>
        <p:spPr>
          <a:xfrm>
            <a:off x="1854200" y="4083050"/>
            <a:ext cx="1038225" cy="368300"/>
          </a:xfrm>
          <a:prstGeom prst="rect">
            <a:avLst/>
          </a:prstGeom>
          <a:noFill/>
        </p:spPr>
        <p:txBody>
          <a:bodyPr wrap="square" rtlCol="0">
            <a:spAutoFit/>
          </a:bodyPr>
          <a:lstStyle/>
          <a:p>
            <a:r>
              <a:rPr lang="zh-CN" altLang="en-US">
                <a:gradFill>
                  <a:gsLst>
                    <a:gs pos="0">
                      <a:srgbClr val="14CD68"/>
                    </a:gs>
                    <a:gs pos="100000">
                      <a:srgbClr val="035C7D"/>
                    </a:gs>
                  </a:gsLst>
                  <a:lin scaled="0"/>
                </a:gradFill>
              </a:rPr>
              <a:t>正常眼</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zh-CN" altLang="en-GB" dirty="0"/>
              <a:t>弦长</a:t>
            </a:r>
            <a:r>
              <a:rPr lang="en-GB" dirty="0"/>
              <a:t>10 </a:t>
            </a:r>
            <a:r>
              <a:rPr lang="zh-CN" altLang="en-GB" dirty="0"/>
              <a:t>至</a:t>
            </a:r>
            <a:r>
              <a:rPr lang="en-GB" dirty="0"/>
              <a:t>15 mm</a:t>
            </a:r>
            <a:r>
              <a:rPr lang="zh-CN" altLang="en-GB" dirty="0"/>
              <a:t>之间的矢高</a:t>
            </a:r>
            <a:r>
              <a:rPr lang="en-GB" dirty="0"/>
              <a:t>: </a:t>
            </a:r>
            <a:r>
              <a:rPr lang="zh-CN" altLang="en-GB" dirty="0"/>
              <a:t>正常和圆锥角膜之间的比较</a:t>
            </a:r>
            <a:endParaRPr lang="en-GB" dirty="0"/>
          </a:p>
        </p:txBody>
      </p:sp>
      <p:pic>
        <p:nvPicPr>
          <p:cNvPr id="93186" name="Picture 2" descr="C:\Users\pc-hp\Desktop\EDIT\Picture99.png"/>
          <p:cNvPicPr>
            <a:picLocks noChangeAspect="1" noChangeArrowheads="1"/>
          </p:cNvPicPr>
          <p:nvPr/>
        </p:nvPicPr>
        <p:blipFill>
          <a:blip r:embed="rId2" cstate="print"/>
          <a:srcRect/>
          <a:stretch>
            <a:fillRect/>
          </a:stretch>
        </p:blipFill>
        <p:spPr bwMode="auto">
          <a:xfrm>
            <a:off x="928662" y="857232"/>
            <a:ext cx="6856413" cy="5153025"/>
          </a:xfrm>
          <a:prstGeom prst="rect">
            <a:avLst/>
          </a:prstGeom>
          <a:noFill/>
        </p:spPr>
      </p:pic>
      <p:sp>
        <p:nvSpPr>
          <p:cNvPr id="2" name="文本框 1"/>
          <p:cNvSpPr txBox="1"/>
          <p:nvPr/>
        </p:nvSpPr>
        <p:spPr>
          <a:xfrm>
            <a:off x="262255" y="1040765"/>
            <a:ext cx="1038225" cy="368300"/>
          </a:xfrm>
          <a:prstGeom prst="rect">
            <a:avLst/>
          </a:prstGeom>
          <a:noFill/>
        </p:spPr>
        <p:txBody>
          <a:bodyPr wrap="square" rtlCol="0">
            <a:spAutoFit/>
          </a:bodyPr>
          <a:lstStyle/>
          <a:p>
            <a:r>
              <a:rPr lang="zh-CN" altLang="en-US" dirty="0"/>
              <a:t>正常眼</a:t>
            </a:r>
          </a:p>
        </p:txBody>
      </p:sp>
      <p:sp>
        <p:nvSpPr>
          <p:cNvPr id="3" name="文本框 2"/>
          <p:cNvSpPr txBox="1"/>
          <p:nvPr/>
        </p:nvSpPr>
        <p:spPr>
          <a:xfrm>
            <a:off x="51435" y="3638550"/>
            <a:ext cx="1038225" cy="645160"/>
          </a:xfrm>
          <a:prstGeom prst="rect">
            <a:avLst/>
          </a:prstGeom>
          <a:noFill/>
        </p:spPr>
        <p:txBody>
          <a:bodyPr wrap="square" rtlCol="0">
            <a:spAutoFit/>
          </a:bodyPr>
          <a:lstStyle/>
          <a:p>
            <a:r>
              <a:rPr lang="zh-CN" altLang="en-US"/>
              <a:t>圆锥角膜眼</a:t>
            </a:r>
          </a:p>
        </p:txBody>
      </p:sp>
      <p:sp>
        <p:nvSpPr>
          <p:cNvPr id="6" name="文本框 5"/>
          <p:cNvSpPr txBox="1"/>
          <p:nvPr/>
        </p:nvSpPr>
        <p:spPr>
          <a:xfrm>
            <a:off x="7624077" y="1268760"/>
            <a:ext cx="1124387" cy="646331"/>
          </a:xfrm>
          <a:prstGeom prst="rect">
            <a:avLst/>
          </a:prstGeom>
          <a:noFill/>
        </p:spPr>
        <p:txBody>
          <a:bodyPr wrap="square" rtlCol="0">
            <a:spAutoFit/>
          </a:bodyPr>
          <a:lstStyle/>
          <a:p>
            <a:r>
              <a:rPr lang="en-US" altLang="zh-CN" dirty="0"/>
              <a:t>1630-2280</a:t>
            </a:r>
            <a:r>
              <a:rPr lang="zh-CN" altLang="en-US" dirty="0"/>
              <a:t>微米</a:t>
            </a:r>
          </a:p>
        </p:txBody>
      </p:sp>
      <p:sp>
        <p:nvSpPr>
          <p:cNvPr id="7" name="文本框 6"/>
          <p:cNvSpPr txBox="1"/>
          <p:nvPr/>
        </p:nvSpPr>
        <p:spPr>
          <a:xfrm>
            <a:off x="7704576" y="3730718"/>
            <a:ext cx="1270090" cy="646331"/>
          </a:xfrm>
          <a:prstGeom prst="rect">
            <a:avLst/>
          </a:prstGeom>
          <a:noFill/>
        </p:spPr>
        <p:txBody>
          <a:bodyPr wrap="square" rtlCol="0">
            <a:spAutoFit/>
          </a:bodyPr>
          <a:lstStyle/>
          <a:p>
            <a:r>
              <a:rPr lang="en-US" altLang="zh-CN" dirty="0"/>
              <a:t>1640-2360</a:t>
            </a:r>
            <a:r>
              <a:rPr lang="zh-CN" altLang="en-US" dirty="0"/>
              <a:t>微米</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80adf708-0822-40f7-ada7-be494c5457f5}"/>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80adf708-0822-40f7-ada7-be494c5457f5}"/>
</p:tagLst>
</file>

<file path=ppt/theme/theme1.xml><?xml version="1.0" encoding="utf-8"?>
<a:theme xmlns:a="http://schemas.openxmlformats.org/drawingml/2006/main" name="Regula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egula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013_IACLE 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Regula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Final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987</TotalTime>
  <Words>7414</Words>
  <Application>Microsoft Office PowerPoint</Application>
  <PresentationFormat>全屏显示(4:3)</PresentationFormat>
  <Paragraphs>1141</Paragraphs>
  <Slides>185</Slides>
  <Notes>87</Notes>
  <HiddenSlides>0</HiddenSlides>
  <MMClips>0</MMClips>
  <ScaleCrop>false</ScaleCrop>
  <HeadingPairs>
    <vt:vector size="6" baseType="variant">
      <vt:variant>
        <vt:lpstr>已用的字体</vt:lpstr>
      </vt:variant>
      <vt:variant>
        <vt:i4>6</vt:i4>
      </vt:variant>
      <vt:variant>
        <vt:lpstr>主题</vt:lpstr>
      </vt:variant>
      <vt:variant>
        <vt:i4>9</vt:i4>
      </vt:variant>
      <vt:variant>
        <vt:lpstr>幻灯片标题</vt:lpstr>
      </vt:variant>
      <vt:variant>
        <vt:i4>185</vt:i4>
      </vt:variant>
    </vt:vector>
  </HeadingPairs>
  <TitlesOfParts>
    <vt:vector size="200" baseType="lpstr">
      <vt:lpstr>MS PGothic</vt:lpstr>
      <vt:lpstr>宋体</vt:lpstr>
      <vt:lpstr>Arial</vt:lpstr>
      <vt:lpstr>Calibri</vt:lpstr>
      <vt:lpstr>Symbol</vt:lpstr>
      <vt:lpstr>Times New Roman</vt:lpstr>
      <vt:lpstr>Regular Slide</vt:lpstr>
      <vt:lpstr>1_Regular Slide</vt:lpstr>
      <vt:lpstr>3_Sponsors</vt:lpstr>
      <vt:lpstr>4_Sponsors</vt:lpstr>
      <vt:lpstr>Theme1</vt:lpstr>
      <vt:lpstr>2013_IACLE PPT_Template</vt:lpstr>
      <vt:lpstr>2_Regular Slide</vt:lpstr>
      <vt:lpstr>2_Final Slide</vt:lpstr>
      <vt:lpstr>Sponsors</vt:lpstr>
      <vt:lpstr>验配巩膜镜和小巩膜镜</vt:lpstr>
      <vt:lpstr>编审者</vt:lpstr>
      <vt:lpstr>通过教育基金和实物捐赠，IACLE开发和提供隐形眼镜教育</vt:lpstr>
      <vt:lpstr>PowerPoint 演示文稿</vt:lpstr>
      <vt:lpstr>出版 国际接触镜教育者学会(IACLE)  2016修订版  © 国际接触镜教育者学会2000-2015 版权所有。未经国际接触镜教育者学会事先书面许可，本出版物的任何部分不得复制、储存在检索系统中，或以任何形式或传播：   国际接触镜教育者学会 IACLE秘书处， PO Box 656 KENSINGTON NSW 2033 Australia  电子邮件：iacle@iacle.org</vt:lpstr>
      <vt:lpstr>历史</vt:lpstr>
      <vt:lpstr>历史</vt:lpstr>
      <vt:lpstr>历史</vt:lpstr>
      <vt:lpstr>历史</vt:lpstr>
      <vt:lpstr>历史</vt:lpstr>
      <vt:lpstr>历史: 1888</vt:lpstr>
      <vt:lpstr>历史</vt:lpstr>
      <vt:lpstr>历史</vt:lpstr>
      <vt:lpstr>历史: PMMA的发展历程</vt:lpstr>
      <vt:lpstr>历史：PMMA的发展历程</vt:lpstr>
      <vt:lpstr>历史:塑料模具</vt:lpstr>
      <vt:lpstr>历史: 混合塑模化合物</vt:lpstr>
      <vt:lpstr>历史: 注入塑模化合物</vt:lpstr>
      <vt:lpstr>历史: 取出塑模化合物</vt:lpstr>
      <vt:lpstr>历史: 混合原料</vt:lpstr>
      <vt:lpstr>历史: 制作模型</vt:lpstr>
      <vt:lpstr>历史: 制作巩膜镜模型</vt:lpstr>
      <vt:lpstr>历史: 镜片修改</vt:lpstr>
      <vt:lpstr>历史: 早期的镜片护理</vt:lpstr>
      <vt:lpstr>历史: 病历记录</vt:lpstr>
      <vt:lpstr>历史: 镜片尺寸 (总直径 [TD])的变迁</vt:lpstr>
      <vt:lpstr>历史: 角膜接触镜</vt:lpstr>
      <vt:lpstr>历史: 角膜接触镜</vt:lpstr>
      <vt:lpstr>巩膜镜的回归</vt:lpstr>
      <vt:lpstr>巩膜镜: 现代先锋</vt:lpstr>
      <vt:lpstr>现代巩膜镜</vt:lpstr>
      <vt:lpstr>材料: 透气性材料</vt:lpstr>
      <vt:lpstr>根据TD的镜片分类</vt:lpstr>
      <vt:lpstr>巩膜镜的分类</vt:lpstr>
      <vt:lpstr>巩膜镜的解剖</vt:lpstr>
      <vt:lpstr>验配目标</vt:lpstr>
      <vt:lpstr>什么是合适的顶点间隙?</vt:lpstr>
      <vt:lpstr>戴镜8小时后的顶点间隙（变化）</vt:lpstr>
      <vt:lpstr>使用裂隙灯和OCT观察顶间隙</vt:lpstr>
      <vt:lpstr>裂隙灯和OCT下顶点间隙的变化 </vt:lpstr>
      <vt:lpstr>角膜缘间隙</vt:lpstr>
      <vt:lpstr>角膜缘间隙区</vt:lpstr>
      <vt:lpstr>角膜缘间隙不足</vt:lpstr>
      <vt:lpstr>合适的巩膜着陆区</vt:lpstr>
      <vt:lpstr>巩膜镜的适应症</vt:lpstr>
      <vt:lpstr>巩膜镜的适应症     继续…</vt:lpstr>
      <vt:lpstr>眼表疾病</vt:lpstr>
      <vt:lpstr>什么时候考虑巩膜镜</vt:lpstr>
      <vt:lpstr>镜片选择: 巩膜镜的回归</vt:lpstr>
      <vt:lpstr>大直径角膜镜的设计与不规则散光</vt:lpstr>
      <vt:lpstr>角膜形态的评估: 差异性</vt:lpstr>
      <vt:lpstr>轴向图（屈光度图）</vt:lpstr>
      <vt:lpstr>高度图 (透明性边缘性角膜变性)</vt:lpstr>
      <vt:lpstr>透明性边缘性角膜变性配戴角膜接触镜</vt:lpstr>
      <vt:lpstr>高度图的应用:接触镜类型的选择</vt:lpstr>
      <vt:lpstr>后发性水肿患者 VY (轴向图)</vt:lpstr>
      <vt:lpstr>患者 VY (后发性水肿): 评估高度差</vt:lpstr>
      <vt:lpstr>患者VY配戴角膜接触镜 (后发性水肿) </vt:lpstr>
      <vt:lpstr>患者 VY配戴巩膜镜 (后发性水肿)</vt:lpstr>
      <vt:lpstr>大直径角膜接触镜</vt:lpstr>
      <vt:lpstr>巩膜镜的舒适性:两种设计的对比</vt:lpstr>
      <vt:lpstr>巩膜镜的验配</vt:lpstr>
      <vt:lpstr>巩膜镜处方</vt:lpstr>
      <vt:lpstr>步骤1: 镜片TD</vt:lpstr>
      <vt:lpstr>步骤 2: 初步BOZR的选择</vt:lpstr>
      <vt:lpstr>步骤 2: 初步BOZR的选择</vt:lpstr>
      <vt:lpstr>步骤 2: 初步BOZR的选择</vt:lpstr>
      <vt:lpstr>步骤 2: 初步BOZR的选择</vt:lpstr>
      <vt:lpstr>步骤 3: 巩膜半径</vt:lpstr>
      <vt:lpstr>步骤 3巩膜镜半径判定</vt:lpstr>
      <vt:lpstr>步骤3: 巩膜半径</vt:lpstr>
      <vt:lpstr>过大的巩膜间隙</vt:lpstr>
      <vt:lpstr>巩膜镜</vt:lpstr>
      <vt:lpstr>巩膜镜: 镜片的应用</vt:lpstr>
      <vt:lpstr>诊室内巩膜镜佩戴方法</vt:lpstr>
      <vt:lpstr>巩膜镜: 戴入后有气泡</vt:lpstr>
      <vt:lpstr>巩膜镜: 重新戴镜</vt:lpstr>
      <vt:lpstr>验配巩膜镜</vt:lpstr>
      <vt:lpstr>验配巩膜镜: 目标</vt:lpstr>
      <vt:lpstr>角膜矢高和巩膜矢高的比较</vt:lpstr>
      <vt:lpstr>直径为16.5mm的巩膜镜的着陆点</vt:lpstr>
      <vt:lpstr>眼前节OCT</vt:lpstr>
      <vt:lpstr>眼前节解剖: 角膜缘剖面</vt:lpstr>
      <vt:lpstr>眼前节 OCT</vt:lpstr>
      <vt:lpstr>巩膜镜: 镜片边缘的影响</vt:lpstr>
      <vt:lpstr>切线角和巩膜曲率</vt:lpstr>
      <vt:lpstr>切线角</vt:lpstr>
      <vt:lpstr>矢高法验配</vt:lpstr>
      <vt:lpstr>顶点间隙 = 300 µm</vt:lpstr>
      <vt:lpstr>计算巩膜镜的矢高</vt:lpstr>
      <vt:lpstr>巩膜镜: 角膜间隙</vt:lpstr>
      <vt:lpstr>诊断性巩膜镜: 配戴4小时后</vt:lpstr>
      <vt:lpstr>巩膜镜: 边翘高度</vt:lpstr>
      <vt:lpstr>巩膜镜： 边翘的改变</vt:lpstr>
      <vt:lpstr>巩膜镜: 基于矢高的验配</vt:lpstr>
      <vt:lpstr>巩膜镜: 矢高 (Sag Height)</vt:lpstr>
      <vt:lpstr>正常角膜和圆锥角膜的矢高比较</vt:lpstr>
      <vt:lpstr>弦长为10至15 mm之间的矢高不受角膜曲率半径的影响</vt:lpstr>
      <vt:lpstr>弦长10 至15 mm之间的矢高: 正常和圆锥角膜之间的比较</vt:lpstr>
      <vt:lpstr>巩膜镜矢高的计算</vt:lpstr>
      <vt:lpstr>巩膜镜: 诊断性验配</vt:lpstr>
      <vt:lpstr>巩膜镜:诊断性验配</vt:lpstr>
      <vt:lpstr>眼前节形态</vt:lpstr>
      <vt:lpstr>传统的角膜/巩膜形态</vt:lpstr>
      <vt:lpstr>对巩膜形态的新认识</vt:lpstr>
      <vt:lpstr>Tangent Angle Scleral CL Design</vt:lpstr>
      <vt:lpstr>区域1 : 中央区</vt:lpstr>
      <vt:lpstr>最后的顶点间隙</vt:lpstr>
      <vt:lpstr>中央区 (区域1)</vt:lpstr>
      <vt:lpstr>8小时后顶点间隙的改变</vt:lpstr>
      <vt:lpstr>戴镜后过大的顶点间隙</vt:lpstr>
      <vt:lpstr>戴镜一段时间后的顶点间隙</vt:lpstr>
      <vt:lpstr>巩膜镜的沉降</vt:lpstr>
      <vt:lpstr>巩膜镜的沉降: OCT图</vt:lpstr>
      <vt:lpstr>巩膜镜的沉降: OCT 图</vt:lpstr>
      <vt:lpstr>巩膜镜的沉降: OCT 图</vt:lpstr>
      <vt:lpstr>巩膜镜:过大的顶点间隙</vt:lpstr>
      <vt:lpstr>切线角巩膜镜设计: 区域2-角膜缘</vt:lpstr>
      <vt:lpstr>PowerPoint 演示文稿</vt:lpstr>
      <vt:lpstr>PowerPoint 演示文稿</vt:lpstr>
      <vt:lpstr>巩膜镜:角膜缘间隙</vt:lpstr>
      <vt:lpstr>巩膜镜: 不足的角膜缘间隙</vt:lpstr>
      <vt:lpstr>巩膜镜: 重新设计角膜缘区</vt:lpstr>
      <vt:lpstr>巩膜镜: 重新设计角膜缘区</vt:lpstr>
      <vt:lpstr>切线角巩膜镜设计:区域3 - 巩膜区</vt:lpstr>
      <vt:lpstr>切线角巩膜镜设计:区域3 - 巩膜区</vt:lpstr>
      <vt:lpstr>区域3 (巩膜区): 巩膜半径</vt:lpstr>
      <vt:lpstr>区域3 (巩膜区): 巩膜半径</vt:lpstr>
      <vt:lpstr>区域3 (巩膜区): 结膜压迫/压痕</vt:lpstr>
      <vt:lpstr>区域 3 (巩膜区): 结膜血管变白</vt:lpstr>
      <vt:lpstr>眼前节的解剖</vt:lpstr>
      <vt:lpstr>眼前节: 水平和垂直不对称性</vt:lpstr>
      <vt:lpstr>巩膜镜</vt:lpstr>
      <vt:lpstr>巩膜镜: 透氧性问题</vt:lpstr>
      <vt:lpstr>O2: 不戴镜时</vt:lpstr>
      <vt:lpstr>O2:  ‘太平洋大学’关于巩膜镜致角膜水肿的研究</vt:lpstr>
      <vt:lpstr>O2:  ‘太平洋大学’关于巩膜镜致角膜水肿的研究</vt:lpstr>
      <vt:lpstr>O2:  ‘太平洋大学’关于巩膜镜致角膜水肿的研究</vt:lpstr>
      <vt:lpstr>O2:  ‘太平洋大学’关于巩膜镜致角膜水肿的研究</vt:lpstr>
      <vt:lpstr>对透氧性的考虑</vt:lpstr>
      <vt:lpstr>对透氧性的考虑: 有孔设计的巩膜镜</vt:lpstr>
      <vt:lpstr>对透氧性的考虑:有孔设计的巩膜镜</vt:lpstr>
      <vt:lpstr>巩膜镜: 镜片下的泪液交换</vt:lpstr>
      <vt:lpstr>巩膜镜: 镜片下的泪液交换</vt:lpstr>
      <vt:lpstr>巩膜镜: 镜片下的泪液交换</vt:lpstr>
      <vt:lpstr>巩膜镜: 镜片下的泪液交换</vt:lpstr>
      <vt:lpstr>巩膜镜: 摘戴</vt:lpstr>
      <vt:lpstr>巩膜镜: 戴镜</vt:lpstr>
      <vt:lpstr>巩膜镜: 戴镜-用2或3根手指戴镜</vt:lpstr>
      <vt:lpstr>巩膜镜: 戴镜 – 其他方法（其它戴镜方法）</vt:lpstr>
      <vt:lpstr>巩膜镜: 摘镜</vt:lpstr>
      <vt:lpstr>巩膜镜: 镜片护理</vt:lpstr>
      <vt:lpstr>巩膜镜: 镜片护理</vt:lpstr>
      <vt:lpstr>巩膜镜: 并发症</vt:lpstr>
      <vt:lpstr>巩膜镜: 镜片沉淀</vt:lpstr>
      <vt:lpstr>巩膜镜: 湿润性差</vt:lpstr>
      <vt:lpstr>巩膜镜: 用吸棒清洁镜片</vt:lpstr>
      <vt:lpstr>巩膜镜: 镜片清洁</vt:lpstr>
      <vt:lpstr>巩膜镜: 睑结膜并发症</vt:lpstr>
      <vt:lpstr>巩膜镜: 结膜脱垂</vt:lpstr>
      <vt:lpstr>巩膜镜：结膜脱垂</vt:lpstr>
      <vt:lpstr>巩膜镜:结膜脱垂</vt:lpstr>
      <vt:lpstr>巩膜镜:结膜脱垂</vt:lpstr>
      <vt:lpstr>巩膜镜: 暂时性结膜脱垂</vt:lpstr>
      <vt:lpstr>巩膜镜: 戴镜后云雾</vt:lpstr>
      <vt:lpstr>巩膜镜: 戴镜后云雾- 轻微</vt:lpstr>
      <vt:lpstr>巩膜镜: 戴镜后云雾- 显著</vt:lpstr>
      <vt:lpstr>巩膜镜: 戴镜后生理盐水中的微粒物质</vt:lpstr>
      <vt:lpstr>巩膜镜: 泪液中的蛋白</vt:lpstr>
      <vt:lpstr>巩膜镜:泪液中的蛋白质-极少</vt:lpstr>
      <vt:lpstr>巩膜镜: 泪液中的蛋白-显著</vt:lpstr>
      <vt:lpstr>巩膜镜: 生理盐水合适吗? </vt:lpstr>
      <vt:lpstr>巩膜镜: 溶液反应</vt:lpstr>
      <vt:lpstr>巩膜镜: 溶液反应– 白光</vt:lpstr>
      <vt:lpstr>巩膜镜: 溶液反应– 荧光素染色</vt:lpstr>
      <vt:lpstr>巩膜镜: 验配注意事项- 睑裂斑</vt:lpstr>
      <vt:lpstr>巩膜镜: 验配注意事项-睑裂斑</vt:lpstr>
      <vt:lpstr>巩膜镜: 验配注意事项-睑裂斑</vt:lpstr>
      <vt:lpstr>巩膜镜: 验配– 睑裂斑 (未着色区)</vt:lpstr>
      <vt:lpstr>巩膜镜: 验配 – 睑裂斑 (大TD镜片)</vt:lpstr>
      <vt:lpstr>巩膜镜: 验配注意事项-睑球粘连</vt:lpstr>
      <vt:lpstr>巩膜镜: 验配注意事项-睑球粘连</vt:lpstr>
      <vt:lpstr>巩膜镜: 展望</vt:lpstr>
      <vt:lpstr>首字母缩略词</vt:lpstr>
      <vt:lpstr>THANK YOU</vt:lpstr>
    </vt:vector>
  </TitlesOfParts>
  <Company>University of New South Wales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International Association of Contact Lens Educators (IACLE)</dc:title>
  <dc:creator>zBay1 zBay1</dc:creator>
  <cp:lastModifiedBy>wang</cp:lastModifiedBy>
  <cp:revision>347</cp:revision>
  <dcterms:created xsi:type="dcterms:W3CDTF">2015-11-17T23:04:00Z</dcterms:created>
  <dcterms:modified xsi:type="dcterms:W3CDTF">2020-03-14T00:20:20Z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2052-11.1.0.9175</vt:lpwstr>
  </property>
</Properties>
</file>